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3" r:id="rId8"/>
    <p:sldId id="262" r:id="rId9"/>
    <p:sldId id="264" r:id="rId10"/>
    <p:sldId id="265" r:id="rId11"/>
  </p:sldIdLst>
  <p:sldSz cx="12192000" cy="6858000"/>
  <p:notesSz cx="6865938" cy="99980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4" autoAdjust="0"/>
    <p:restoredTop sz="84044" autoAdjust="0"/>
  </p:normalViewPr>
  <p:slideViewPr>
    <p:cSldViewPr snapToGrid="0">
      <p:cViewPr varScale="1">
        <p:scale>
          <a:sx n="74" d="100"/>
          <a:sy n="74" d="100"/>
        </p:scale>
        <p:origin x="81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6BEA1-23C0-474F-AEF9-1BF0E7DF2CD8}" type="doc">
      <dgm:prSet loTypeId="urn:microsoft.com/office/officeart/2005/8/layout/funnel1" loCatId="relationship" qsTypeId="urn:microsoft.com/office/officeart/2005/8/quickstyle/simple1" qsCatId="simple" csTypeId="urn:microsoft.com/office/officeart/2005/8/colors/accent0_1" csCatId="mainScheme" phldr="1"/>
      <dgm:spPr/>
      <dgm:t>
        <a:bodyPr/>
        <a:lstStyle/>
        <a:p>
          <a:endParaRPr lang="en-GB"/>
        </a:p>
      </dgm:t>
    </dgm:pt>
    <dgm:pt modelId="{BB802F1E-D480-4C93-81D0-00320594F516}">
      <dgm:prSet/>
      <dgm:spPr/>
      <dgm:t>
        <a:bodyPr/>
        <a:lstStyle/>
        <a:p>
          <a:pPr rtl="0"/>
          <a:r>
            <a:rPr lang="en-GB" smtClean="0"/>
            <a:t>Law</a:t>
          </a:r>
          <a:endParaRPr lang="es-ES"/>
        </a:p>
      </dgm:t>
    </dgm:pt>
    <dgm:pt modelId="{5C2814AC-E5C1-4F1A-A16D-2449B9C34C5D}" type="parTrans" cxnId="{FAF9692E-15A6-49B4-82EE-7763C09BB5A5}">
      <dgm:prSet/>
      <dgm:spPr/>
      <dgm:t>
        <a:bodyPr/>
        <a:lstStyle/>
        <a:p>
          <a:endParaRPr lang="en-GB"/>
        </a:p>
      </dgm:t>
    </dgm:pt>
    <dgm:pt modelId="{DD0B7CEA-AC32-4CA2-8917-756A8D38BA01}" type="sibTrans" cxnId="{FAF9692E-15A6-49B4-82EE-7763C09BB5A5}">
      <dgm:prSet/>
      <dgm:spPr/>
      <dgm:t>
        <a:bodyPr/>
        <a:lstStyle/>
        <a:p>
          <a:endParaRPr lang="en-GB"/>
        </a:p>
      </dgm:t>
    </dgm:pt>
    <dgm:pt modelId="{3728F3CC-2D83-41E7-B124-8305A1087F25}">
      <dgm:prSet/>
      <dgm:spPr/>
      <dgm:t>
        <a:bodyPr/>
        <a:lstStyle/>
        <a:p>
          <a:pPr rtl="0"/>
          <a:r>
            <a:rPr lang="en-GB" smtClean="0"/>
            <a:t>Ethics</a:t>
          </a:r>
          <a:endParaRPr lang="es-ES"/>
        </a:p>
      </dgm:t>
    </dgm:pt>
    <dgm:pt modelId="{AF723AAB-7924-471C-BA92-66D141C9E433}" type="parTrans" cxnId="{D9587F56-2D80-4D04-A0E2-FDADF478994D}">
      <dgm:prSet/>
      <dgm:spPr/>
      <dgm:t>
        <a:bodyPr/>
        <a:lstStyle/>
        <a:p>
          <a:endParaRPr lang="en-GB"/>
        </a:p>
      </dgm:t>
    </dgm:pt>
    <dgm:pt modelId="{6343431F-8A27-4A34-8725-99B57E57A1DB}" type="sibTrans" cxnId="{D9587F56-2D80-4D04-A0E2-FDADF478994D}">
      <dgm:prSet/>
      <dgm:spPr/>
      <dgm:t>
        <a:bodyPr/>
        <a:lstStyle/>
        <a:p>
          <a:endParaRPr lang="en-GB"/>
        </a:p>
      </dgm:t>
    </dgm:pt>
    <dgm:pt modelId="{0AC4EA99-A3EB-4429-940D-B4DCDF1D1843}">
      <dgm:prSet/>
      <dgm:spPr/>
      <dgm:t>
        <a:bodyPr/>
        <a:lstStyle/>
        <a:p>
          <a:pPr rtl="0"/>
          <a:r>
            <a:rPr lang="en-GB" dirty="0" smtClean="0"/>
            <a:t>Creativity</a:t>
          </a:r>
          <a:endParaRPr lang="es-ES" dirty="0"/>
        </a:p>
      </dgm:t>
    </dgm:pt>
    <dgm:pt modelId="{A8F523ED-E7A9-4BEC-9281-83BD565DD08B}" type="parTrans" cxnId="{BD107190-4963-4FBF-8298-A089B884A78C}">
      <dgm:prSet/>
      <dgm:spPr/>
      <dgm:t>
        <a:bodyPr/>
        <a:lstStyle/>
        <a:p>
          <a:endParaRPr lang="en-GB"/>
        </a:p>
      </dgm:t>
    </dgm:pt>
    <dgm:pt modelId="{1D48B48C-41CA-4B21-974B-19A39FD9CE9E}" type="sibTrans" cxnId="{BD107190-4963-4FBF-8298-A089B884A78C}">
      <dgm:prSet/>
      <dgm:spPr/>
      <dgm:t>
        <a:bodyPr/>
        <a:lstStyle/>
        <a:p>
          <a:endParaRPr lang="en-GB"/>
        </a:p>
      </dgm:t>
    </dgm:pt>
    <dgm:pt modelId="{1BEF785C-5150-41F8-A358-CB34FFE83C72}">
      <dgm:prSet/>
      <dgm:spPr/>
      <dgm:t>
        <a:bodyPr/>
        <a:lstStyle/>
        <a:p>
          <a:pPr rtl="0"/>
          <a:r>
            <a:rPr lang="en-GB" smtClean="0"/>
            <a:t>Education</a:t>
          </a:r>
          <a:endParaRPr lang="es-ES" dirty="0"/>
        </a:p>
      </dgm:t>
    </dgm:pt>
    <dgm:pt modelId="{D7386536-6940-4DE3-9DAC-D691B0C3A927}" type="parTrans" cxnId="{FAD90DA3-9648-4422-894C-1711A934CB8B}">
      <dgm:prSet/>
      <dgm:spPr/>
      <dgm:t>
        <a:bodyPr/>
        <a:lstStyle/>
        <a:p>
          <a:endParaRPr lang="en-GB"/>
        </a:p>
      </dgm:t>
    </dgm:pt>
    <dgm:pt modelId="{C6757965-349F-489E-92D2-746633D9FCD6}" type="sibTrans" cxnId="{FAD90DA3-9648-4422-894C-1711A934CB8B}">
      <dgm:prSet/>
      <dgm:spPr/>
      <dgm:t>
        <a:bodyPr/>
        <a:lstStyle/>
        <a:p>
          <a:endParaRPr lang="en-GB"/>
        </a:p>
      </dgm:t>
    </dgm:pt>
    <dgm:pt modelId="{9FAB0613-359C-488D-B177-F9AB9CEC766C}" type="pres">
      <dgm:prSet presAssocID="{4CD6BEA1-23C0-474F-AEF9-1BF0E7DF2CD8}" presName="Name0" presStyleCnt="0">
        <dgm:presLayoutVars>
          <dgm:chMax val="4"/>
          <dgm:resizeHandles val="exact"/>
        </dgm:presLayoutVars>
      </dgm:prSet>
      <dgm:spPr/>
      <dgm:t>
        <a:bodyPr/>
        <a:lstStyle/>
        <a:p>
          <a:endParaRPr lang="es-ES"/>
        </a:p>
      </dgm:t>
    </dgm:pt>
    <dgm:pt modelId="{D98DAB43-8A96-442A-816C-BA09DE9CA118}" type="pres">
      <dgm:prSet presAssocID="{4CD6BEA1-23C0-474F-AEF9-1BF0E7DF2CD8}" presName="ellipse" presStyleLbl="trBgShp" presStyleIdx="0" presStyleCnt="1"/>
      <dgm:spPr/>
    </dgm:pt>
    <dgm:pt modelId="{9EEEFDCB-74F6-4105-8F8A-1EE07F77869B}" type="pres">
      <dgm:prSet presAssocID="{4CD6BEA1-23C0-474F-AEF9-1BF0E7DF2CD8}" presName="arrow1" presStyleLbl="fgShp" presStyleIdx="0" presStyleCnt="1"/>
      <dgm:spPr/>
    </dgm:pt>
    <dgm:pt modelId="{BA179218-C5FC-4105-B73D-8D999AF57096}" type="pres">
      <dgm:prSet presAssocID="{4CD6BEA1-23C0-474F-AEF9-1BF0E7DF2CD8}" presName="rectangle" presStyleLbl="revTx" presStyleIdx="0" presStyleCnt="1">
        <dgm:presLayoutVars>
          <dgm:bulletEnabled val="1"/>
        </dgm:presLayoutVars>
      </dgm:prSet>
      <dgm:spPr/>
      <dgm:t>
        <a:bodyPr/>
        <a:lstStyle/>
        <a:p>
          <a:endParaRPr lang="en-GB"/>
        </a:p>
      </dgm:t>
    </dgm:pt>
    <dgm:pt modelId="{C9B5796E-8C43-48C5-83FE-651D4BA8B3F8}" type="pres">
      <dgm:prSet presAssocID="{3728F3CC-2D83-41E7-B124-8305A1087F25}" presName="item1" presStyleLbl="node1" presStyleIdx="0" presStyleCnt="3">
        <dgm:presLayoutVars>
          <dgm:bulletEnabled val="1"/>
        </dgm:presLayoutVars>
      </dgm:prSet>
      <dgm:spPr/>
      <dgm:t>
        <a:bodyPr/>
        <a:lstStyle/>
        <a:p>
          <a:endParaRPr lang="es-ES"/>
        </a:p>
      </dgm:t>
    </dgm:pt>
    <dgm:pt modelId="{E4EC9757-B3D6-4D6A-8F36-5AD76575B19B}" type="pres">
      <dgm:prSet presAssocID="{0AC4EA99-A3EB-4429-940D-B4DCDF1D1843}" presName="item2" presStyleLbl="node1" presStyleIdx="1" presStyleCnt="3">
        <dgm:presLayoutVars>
          <dgm:bulletEnabled val="1"/>
        </dgm:presLayoutVars>
      </dgm:prSet>
      <dgm:spPr/>
      <dgm:t>
        <a:bodyPr/>
        <a:lstStyle/>
        <a:p>
          <a:endParaRPr lang="es-ES"/>
        </a:p>
      </dgm:t>
    </dgm:pt>
    <dgm:pt modelId="{30867E90-00A2-46A3-90D7-B54B2AFB2468}" type="pres">
      <dgm:prSet presAssocID="{1BEF785C-5150-41F8-A358-CB34FFE83C72}" presName="item3" presStyleLbl="node1" presStyleIdx="2" presStyleCnt="3">
        <dgm:presLayoutVars>
          <dgm:bulletEnabled val="1"/>
        </dgm:presLayoutVars>
      </dgm:prSet>
      <dgm:spPr/>
      <dgm:t>
        <a:bodyPr/>
        <a:lstStyle/>
        <a:p>
          <a:endParaRPr lang="es-ES"/>
        </a:p>
      </dgm:t>
    </dgm:pt>
    <dgm:pt modelId="{4B1382CA-BE56-440A-ABC5-C6203FC3B32F}" type="pres">
      <dgm:prSet presAssocID="{4CD6BEA1-23C0-474F-AEF9-1BF0E7DF2CD8}" presName="funnel" presStyleLbl="trAlignAcc1" presStyleIdx="0" presStyleCnt="1"/>
      <dgm:spPr/>
      <dgm:extLst>
        <a:ext uri="{E40237B7-FDA0-4F09-8148-C483321AD2D9}">
          <dgm14:cNvPr xmlns:dgm14="http://schemas.microsoft.com/office/drawing/2010/diagram" id="0" name="" descr="The combination of explaining law requirements, ethics and creativitiy produces a better education"/>
        </a:ext>
      </dgm:extLst>
    </dgm:pt>
  </dgm:ptLst>
  <dgm:cxnLst>
    <dgm:cxn modelId="{43DF334F-11F6-40E2-AF10-9B12E84E6955}" type="presOf" srcId="{BB802F1E-D480-4C93-81D0-00320594F516}" destId="{30867E90-00A2-46A3-90D7-B54B2AFB2468}" srcOrd="0" destOrd="0" presId="urn:microsoft.com/office/officeart/2005/8/layout/funnel1"/>
    <dgm:cxn modelId="{FAF9692E-15A6-49B4-82EE-7763C09BB5A5}" srcId="{4CD6BEA1-23C0-474F-AEF9-1BF0E7DF2CD8}" destId="{BB802F1E-D480-4C93-81D0-00320594F516}" srcOrd="0" destOrd="0" parTransId="{5C2814AC-E5C1-4F1A-A16D-2449B9C34C5D}" sibTransId="{DD0B7CEA-AC32-4CA2-8917-756A8D38BA01}"/>
    <dgm:cxn modelId="{D9587F56-2D80-4D04-A0E2-FDADF478994D}" srcId="{4CD6BEA1-23C0-474F-AEF9-1BF0E7DF2CD8}" destId="{3728F3CC-2D83-41E7-B124-8305A1087F25}" srcOrd="1" destOrd="0" parTransId="{AF723AAB-7924-471C-BA92-66D141C9E433}" sibTransId="{6343431F-8A27-4A34-8725-99B57E57A1DB}"/>
    <dgm:cxn modelId="{BD107190-4963-4FBF-8298-A089B884A78C}" srcId="{4CD6BEA1-23C0-474F-AEF9-1BF0E7DF2CD8}" destId="{0AC4EA99-A3EB-4429-940D-B4DCDF1D1843}" srcOrd="2" destOrd="0" parTransId="{A8F523ED-E7A9-4BEC-9281-83BD565DD08B}" sibTransId="{1D48B48C-41CA-4B21-974B-19A39FD9CE9E}"/>
    <dgm:cxn modelId="{C53245E2-E143-45F5-9609-D1E083752C88}" type="presOf" srcId="{0AC4EA99-A3EB-4429-940D-B4DCDF1D1843}" destId="{C9B5796E-8C43-48C5-83FE-651D4BA8B3F8}" srcOrd="0" destOrd="0" presId="urn:microsoft.com/office/officeart/2005/8/layout/funnel1"/>
    <dgm:cxn modelId="{03398CC5-650E-40D7-829C-0C3E3E6E4639}" type="presOf" srcId="{1BEF785C-5150-41F8-A358-CB34FFE83C72}" destId="{BA179218-C5FC-4105-B73D-8D999AF57096}" srcOrd="0" destOrd="0" presId="urn:microsoft.com/office/officeart/2005/8/layout/funnel1"/>
    <dgm:cxn modelId="{FAD90DA3-9648-4422-894C-1711A934CB8B}" srcId="{4CD6BEA1-23C0-474F-AEF9-1BF0E7DF2CD8}" destId="{1BEF785C-5150-41F8-A358-CB34FFE83C72}" srcOrd="3" destOrd="0" parTransId="{D7386536-6940-4DE3-9DAC-D691B0C3A927}" sibTransId="{C6757965-349F-489E-92D2-746633D9FCD6}"/>
    <dgm:cxn modelId="{4E3D2797-91F5-4B5B-BB86-6BF7FD8A84A0}" type="presOf" srcId="{3728F3CC-2D83-41E7-B124-8305A1087F25}" destId="{E4EC9757-B3D6-4D6A-8F36-5AD76575B19B}" srcOrd="0" destOrd="0" presId="urn:microsoft.com/office/officeart/2005/8/layout/funnel1"/>
    <dgm:cxn modelId="{8E2E36FB-5C85-4BC8-8A63-6285C13FA5FC}" type="presOf" srcId="{4CD6BEA1-23C0-474F-AEF9-1BF0E7DF2CD8}" destId="{9FAB0613-359C-488D-B177-F9AB9CEC766C}" srcOrd="0" destOrd="0" presId="urn:microsoft.com/office/officeart/2005/8/layout/funnel1"/>
    <dgm:cxn modelId="{392065F2-7A5E-4EBF-9F34-4861750CBD85}" type="presParOf" srcId="{9FAB0613-359C-488D-B177-F9AB9CEC766C}" destId="{D98DAB43-8A96-442A-816C-BA09DE9CA118}" srcOrd="0" destOrd="0" presId="urn:microsoft.com/office/officeart/2005/8/layout/funnel1"/>
    <dgm:cxn modelId="{14CBDCCA-9D94-4E6F-8279-1A0035B21FAA}" type="presParOf" srcId="{9FAB0613-359C-488D-B177-F9AB9CEC766C}" destId="{9EEEFDCB-74F6-4105-8F8A-1EE07F77869B}" srcOrd="1" destOrd="0" presId="urn:microsoft.com/office/officeart/2005/8/layout/funnel1"/>
    <dgm:cxn modelId="{A9F6653B-1586-4C7C-8CA3-FB3DEBEBBBB9}" type="presParOf" srcId="{9FAB0613-359C-488D-B177-F9AB9CEC766C}" destId="{BA179218-C5FC-4105-B73D-8D999AF57096}" srcOrd="2" destOrd="0" presId="urn:microsoft.com/office/officeart/2005/8/layout/funnel1"/>
    <dgm:cxn modelId="{C0C8D3D4-B275-4B78-BB62-B4BD8B9259E8}" type="presParOf" srcId="{9FAB0613-359C-488D-B177-F9AB9CEC766C}" destId="{C9B5796E-8C43-48C5-83FE-651D4BA8B3F8}" srcOrd="3" destOrd="0" presId="urn:microsoft.com/office/officeart/2005/8/layout/funnel1"/>
    <dgm:cxn modelId="{6518E9DD-EC79-4EA0-B1B0-EC6C4E3C73FB}" type="presParOf" srcId="{9FAB0613-359C-488D-B177-F9AB9CEC766C}" destId="{E4EC9757-B3D6-4D6A-8F36-5AD76575B19B}" srcOrd="4" destOrd="0" presId="urn:microsoft.com/office/officeart/2005/8/layout/funnel1"/>
    <dgm:cxn modelId="{9D755F2A-A457-4259-9293-60E1624E7748}" type="presParOf" srcId="{9FAB0613-359C-488D-B177-F9AB9CEC766C}" destId="{30867E90-00A2-46A3-90D7-B54B2AFB2468}" srcOrd="5" destOrd="0" presId="urn:microsoft.com/office/officeart/2005/8/layout/funnel1"/>
    <dgm:cxn modelId="{76FE87EC-4D31-4C74-8392-914BD1B02788}" type="presParOf" srcId="{9FAB0613-359C-488D-B177-F9AB9CEC766C}" destId="{4B1382CA-BE56-440A-ABC5-C6203FC3B32F}"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DAB43-8A96-442A-816C-BA09DE9CA118}">
      <dsp:nvSpPr>
        <dsp:cNvPr id="0" name=""/>
        <dsp:cNvSpPr/>
      </dsp:nvSpPr>
      <dsp:spPr>
        <a:xfrm>
          <a:off x="3391160" y="164563"/>
          <a:ext cx="3265951" cy="1134221"/>
        </a:xfrm>
        <a:prstGeom prst="ellipse">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EEFDCB-74F6-4105-8F8A-1EE07F77869B}">
      <dsp:nvSpPr>
        <dsp:cNvPr id="0" name=""/>
        <dsp:cNvSpPr/>
      </dsp:nvSpPr>
      <dsp:spPr>
        <a:xfrm>
          <a:off x="4712731" y="2941887"/>
          <a:ext cx="632936" cy="405079"/>
        </a:xfrm>
        <a:prstGeom prst="downArrow">
          <a:avLst/>
        </a:prstGeom>
        <a:solidFill>
          <a:schemeClr val="dk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179218-C5FC-4105-B73D-8D999AF57096}">
      <dsp:nvSpPr>
        <dsp:cNvPr id="0" name=""/>
        <dsp:cNvSpPr/>
      </dsp:nvSpPr>
      <dsp:spPr>
        <a:xfrm>
          <a:off x="3510152" y="3265951"/>
          <a:ext cx="3038094" cy="75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en-GB" sz="2700" kern="1200" smtClean="0"/>
            <a:t>Education</a:t>
          </a:r>
          <a:endParaRPr lang="es-ES" sz="2700" kern="1200" dirty="0"/>
        </a:p>
      </dsp:txBody>
      <dsp:txXfrm>
        <a:off x="3510152" y="3265951"/>
        <a:ext cx="3038094" cy="759523"/>
      </dsp:txXfrm>
    </dsp:sp>
    <dsp:sp modelId="{C9B5796E-8C43-48C5-83FE-651D4BA8B3F8}">
      <dsp:nvSpPr>
        <dsp:cNvPr id="0" name=""/>
        <dsp:cNvSpPr/>
      </dsp:nvSpPr>
      <dsp:spPr>
        <a:xfrm>
          <a:off x="4578549" y="1386383"/>
          <a:ext cx="1139285" cy="113928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dirty="0" smtClean="0"/>
            <a:t>Creativity</a:t>
          </a:r>
          <a:endParaRPr lang="es-ES" sz="1300" kern="1200" dirty="0"/>
        </a:p>
      </dsp:txBody>
      <dsp:txXfrm>
        <a:off x="4745393" y="1553227"/>
        <a:ext cx="805597" cy="805597"/>
      </dsp:txXfrm>
    </dsp:sp>
    <dsp:sp modelId="{E4EC9757-B3D6-4D6A-8F36-5AD76575B19B}">
      <dsp:nvSpPr>
        <dsp:cNvPr id="0" name=""/>
        <dsp:cNvSpPr/>
      </dsp:nvSpPr>
      <dsp:spPr>
        <a:xfrm>
          <a:off x="3763327" y="531666"/>
          <a:ext cx="1139285" cy="113928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smtClean="0"/>
            <a:t>Ethics</a:t>
          </a:r>
          <a:endParaRPr lang="es-ES" sz="1300" kern="1200"/>
        </a:p>
      </dsp:txBody>
      <dsp:txXfrm>
        <a:off x="3930171" y="698510"/>
        <a:ext cx="805597" cy="805597"/>
      </dsp:txXfrm>
    </dsp:sp>
    <dsp:sp modelId="{30867E90-00A2-46A3-90D7-B54B2AFB2468}">
      <dsp:nvSpPr>
        <dsp:cNvPr id="0" name=""/>
        <dsp:cNvSpPr/>
      </dsp:nvSpPr>
      <dsp:spPr>
        <a:xfrm>
          <a:off x="4927930" y="256212"/>
          <a:ext cx="1139285" cy="113928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smtClean="0"/>
            <a:t>Law</a:t>
          </a:r>
          <a:endParaRPr lang="es-ES" sz="1300" kern="1200"/>
        </a:p>
      </dsp:txBody>
      <dsp:txXfrm>
        <a:off x="5094774" y="423056"/>
        <a:ext cx="805597" cy="805597"/>
      </dsp:txXfrm>
    </dsp:sp>
    <dsp:sp modelId="{4B1382CA-BE56-440A-ABC5-C6203FC3B32F}">
      <dsp:nvSpPr>
        <dsp:cNvPr id="0" name=""/>
        <dsp:cNvSpPr/>
      </dsp:nvSpPr>
      <dsp:spPr>
        <a:xfrm>
          <a:off x="3256978" y="25317"/>
          <a:ext cx="3544443" cy="2835554"/>
        </a:xfrm>
        <a:prstGeom prst="funnel">
          <a:avLst/>
        </a:prstGeom>
        <a:solidFill>
          <a:schemeClr val="dk1">
            <a:alpha val="40000"/>
            <a:tint val="40000"/>
            <a:hueOff val="0"/>
            <a:satOff val="0"/>
            <a:lumOff val="0"/>
            <a:alphaOff val="0"/>
          </a:schemeClr>
        </a:solidFill>
        <a:ln w="6350"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GB"/>
          </a:p>
        </p:txBody>
      </p:sp>
      <p:sp>
        <p:nvSpPr>
          <p:cNvPr id="3" name="Marcador de fecha 2"/>
          <p:cNvSpPr>
            <a:spLocks noGrp="1"/>
          </p:cNvSpPr>
          <p:nvPr>
            <p:ph type="dt" sz="quarter" idx="1"/>
          </p:nvPr>
        </p:nvSpPr>
        <p:spPr>
          <a:xfrm>
            <a:off x="3889109" y="0"/>
            <a:ext cx="2975240" cy="501640"/>
          </a:xfrm>
          <a:prstGeom prst="rect">
            <a:avLst/>
          </a:prstGeom>
        </p:spPr>
        <p:txBody>
          <a:bodyPr vert="horz" lIns="96359" tIns="48180" rIns="96359" bIns="48180" rtlCol="0"/>
          <a:lstStyle>
            <a:lvl1pPr algn="r">
              <a:defRPr sz="1300"/>
            </a:lvl1pPr>
          </a:lstStyle>
          <a:p>
            <a:fld id="{AA4E83C8-66CC-479B-A4CC-72C4851E32EE}" type="datetimeFigureOut">
              <a:rPr lang="en-GB" smtClean="0"/>
              <a:t>05/07/2016</a:t>
            </a:fld>
            <a:endParaRPr lang="en-GB"/>
          </a:p>
        </p:txBody>
      </p:sp>
      <p:sp>
        <p:nvSpPr>
          <p:cNvPr id="4" name="Marcador de pie de página 3"/>
          <p:cNvSpPr>
            <a:spLocks noGrp="1"/>
          </p:cNvSpPr>
          <p:nvPr>
            <p:ph type="ftr" sz="quarter" idx="2"/>
          </p:nvPr>
        </p:nvSpPr>
        <p:spPr>
          <a:xfrm>
            <a:off x="0" y="9496437"/>
            <a:ext cx="2975240" cy="501639"/>
          </a:xfrm>
          <a:prstGeom prst="rect">
            <a:avLst/>
          </a:prstGeom>
        </p:spPr>
        <p:txBody>
          <a:bodyPr vert="horz" lIns="96359" tIns="48180" rIns="96359" bIns="48180" rtlCol="0" anchor="b"/>
          <a:lstStyle>
            <a:lvl1pPr algn="l">
              <a:defRPr sz="1300"/>
            </a:lvl1pPr>
          </a:lstStyle>
          <a:p>
            <a:endParaRPr lang="en-GB"/>
          </a:p>
        </p:txBody>
      </p:sp>
      <p:sp>
        <p:nvSpPr>
          <p:cNvPr id="5" name="Marcador de número de diapositiva 4"/>
          <p:cNvSpPr>
            <a:spLocks noGrp="1"/>
          </p:cNvSpPr>
          <p:nvPr>
            <p:ph type="sldNum" sz="quarter" idx="3"/>
          </p:nvPr>
        </p:nvSpPr>
        <p:spPr>
          <a:xfrm>
            <a:off x="3889109" y="9496437"/>
            <a:ext cx="2975240" cy="501639"/>
          </a:xfrm>
          <a:prstGeom prst="rect">
            <a:avLst/>
          </a:prstGeom>
        </p:spPr>
        <p:txBody>
          <a:bodyPr vert="horz" lIns="96359" tIns="48180" rIns="96359" bIns="48180" rtlCol="0" anchor="b"/>
          <a:lstStyle>
            <a:lvl1pPr algn="r">
              <a:defRPr sz="1300"/>
            </a:lvl1pPr>
          </a:lstStyle>
          <a:p>
            <a:fld id="{B0F47E49-A616-4C09-9A99-B2DA3BFBC7AA}" type="slidenum">
              <a:rPr lang="en-GB" smtClean="0"/>
              <a:t>‹Nº›</a:t>
            </a:fld>
            <a:endParaRPr lang="en-GB"/>
          </a:p>
        </p:txBody>
      </p:sp>
    </p:spTree>
    <p:extLst>
      <p:ext uri="{BB962C8B-B14F-4D97-AF65-F5344CB8AC3E}">
        <p14:creationId xmlns:p14="http://schemas.microsoft.com/office/powerpoint/2010/main" val="231439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GB"/>
          </a:p>
        </p:txBody>
      </p:sp>
      <p:sp>
        <p:nvSpPr>
          <p:cNvPr id="3" name="Marcador de fecha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41599D7E-40A4-4C25-BDC2-E8641CECB1E4}" type="datetimeFigureOut">
              <a:rPr lang="en-GB" smtClean="0"/>
              <a:t>05/07/2016</a:t>
            </a:fld>
            <a:endParaRPr lang="en-GB"/>
          </a:p>
        </p:txBody>
      </p:sp>
      <p:sp>
        <p:nvSpPr>
          <p:cNvPr id="4" name="Marcador de imagen de diapositiva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en-GB"/>
          </a:p>
        </p:txBody>
      </p:sp>
      <p:sp>
        <p:nvSpPr>
          <p:cNvPr id="5" name="Marcador de notas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Marcador de pie de página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en-GB"/>
          </a:p>
        </p:txBody>
      </p:sp>
      <p:sp>
        <p:nvSpPr>
          <p:cNvPr id="7" name="Marcador de número de diapositiva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0C90D924-F77B-4AD7-AE24-1BBAAE70A3AF}" type="slidenum">
              <a:rPr lang="en-GB" smtClean="0"/>
              <a:t>‹Nº›</a:t>
            </a:fld>
            <a:endParaRPr lang="en-GB"/>
          </a:p>
        </p:txBody>
      </p:sp>
    </p:spTree>
    <p:extLst>
      <p:ext uri="{BB962C8B-B14F-4D97-AF65-F5344CB8AC3E}">
        <p14:creationId xmlns:p14="http://schemas.microsoft.com/office/powerpoint/2010/main" val="175428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Hello</a:t>
            </a:r>
            <a:r>
              <a:rPr lang="es-ES" dirty="0" smtClean="0"/>
              <a:t> </a:t>
            </a:r>
            <a:r>
              <a:rPr lang="es-ES" dirty="0" err="1" smtClean="0"/>
              <a:t>everybody</a:t>
            </a:r>
            <a:r>
              <a:rPr lang="es-ES" baseline="0" dirty="0" smtClean="0"/>
              <a:t> and </a:t>
            </a:r>
            <a:r>
              <a:rPr lang="es-ES" baseline="0" dirty="0" err="1" smtClean="0"/>
              <a:t>thanks</a:t>
            </a:r>
            <a:r>
              <a:rPr lang="es-ES" baseline="0" dirty="0" smtClean="0"/>
              <a:t> </a:t>
            </a:r>
            <a:r>
              <a:rPr lang="es-ES" baseline="0" dirty="0" err="1" smtClean="0"/>
              <a:t>for</a:t>
            </a:r>
            <a:r>
              <a:rPr lang="es-ES" baseline="0" dirty="0" smtClean="0"/>
              <a:t> </a:t>
            </a:r>
            <a:r>
              <a:rPr lang="es-ES" baseline="0" dirty="0" err="1" smtClean="0"/>
              <a:t>attending</a:t>
            </a:r>
            <a:r>
              <a:rPr lang="es-ES" baseline="0" dirty="0" smtClean="0"/>
              <a:t> </a:t>
            </a:r>
            <a:r>
              <a:rPr lang="es-ES" baseline="0" dirty="0" err="1" smtClean="0"/>
              <a:t>this</a:t>
            </a:r>
            <a:r>
              <a:rPr lang="es-ES" baseline="0" dirty="0" smtClean="0"/>
              <a:t> </a:t>
            </a:r>
            <a:r>
              <a:rPr lang="es-ES" baseline="0" dirty="0" err="1" smtClean="0"/>
              <a:t>talk</a:t>
            </a:r>
            <a:r>
              <a:rPr lang="es-ES" baseline="0" dirty="0" smtClean="0"/>
              <a:t>. </a:t>
            </a:r>
            <a:r>
              <a:rPr lang="es-ES" baseline="0" dirty="0" err="1" smtClean="0"/>
              <a:t>I’m</a:t>
            </a:r>
            <a:r>
              <a:rPr lang="es-ES" baseline="0" dirty="0" smtClean="0"/>
              <a:t> Mireia, and </a:t>
            </a:r>
            <a:r>
              <a:rPr lang="es-ES" baseline="0" dirty="0" err="1" smtClean="0"/>
              <a:t>we</a:t>
            </a:r>
            <a:r>
              <a:rPr lang="es-ES" baseline="0" dirty="0" smtClean="0"/>
              <a:t> are </a:t>
            </a:r>
            <a:r>
              <a:rPr lang="es-ES" baseline="0" dirty="0" err="1" smtClean="0"/>
              <a:t>from</a:t>
            </a:r>
            <a:r>
              <a:rPr lang="es-ES" baseline="0" dirty="0" smtClean="0"/>
              <a:t> </a:t>
            </a:r>
            <a:r>
              <a:rPr lang="es-ES" baseline="0" dirty="0" err="1" smtClean="0"/>
              <a:t>this</a:t>
            </a:r>
            <a:r>
              <a:rPr lang="es-ES" baseline="0" dirty="0" smtClean="0"/>
              <a:t> </a:t>
            </a:r>
            <a:r>
              <a:rPr lang="es-ES" baseline="0" dirty="0" err="1" smtClean="0"/>
              <a:t>wonderful</a:t>
            </a:r>
            <a:r>
              <a:rPr lang="es-ES" baseline="0" dirty="0" smtClean="0"/>
              <a:t> </a:t>
            </a:r>
            <a:r>
              <a:rPr lang="es-ES" baseline="0" dirty="0" err="1" smtClean="0"/>
              <a:t>city</a:t>
            </a:r>
            <a:r>
              <a:rPr lang="es-ES" baseline="0" dirty="0" smtClean="0"/>
              <a:t>. </a:t>
            </a:r>
          </a:p>
          <a:p>
            <a:r>
              <a:rPr lang="es-ES" baseline="0" dirty="0" smtClean="0"/>
              <a:t>In </a:t>
            </a:r>
            <a:r>
              <a:rPr lang="es-ES" baseline="0" dirty="0" err="1" smtClean="0"/>
              <a:t>this</a:t>
            </a:r>
            <a:r>
              <a:rPr lang="es-ES" baseline="0" dirty="0" smtClean="0"/>
              <a:t> </a:t>
            </a:r>
            <a:r>
              <a:rPr lang="es-ES" baseline="0" dirty="0" err="1" smtClean="0"/>
              <a:t>presentation</a:t>
            </a:r>
            <a:r>
              <a:rPr lang="es-ES" baseline="0" dirty="0" smtClean="0"/>
              <a:t> I </a:t>
            </a:r>
            <a:r>
              <a:rPr lang="es-ES" baseline="0" dirty="0" err="1" smtClean="0"/>
              <a:t>will</a:t>
            </a:r>
            <a:r>
              <a:rPr lang="es-ES" baseline="0" dirty="0" smtClean="0"/>
              <a:t> </a:t>
            </a:r>
            <a:r>
              <a:rPr lang="es-ES" baseline="0" dirty="0" err="1" smtClean="0"/>
              <a:t>talk</a:t>
            </a:r>
            <a:r>
              <a:rPr lang="es-ES" baseline="0" dirty="0" smtClean="0"/>
              <a:t> </a:t>
            </a:r>
            <a:r>
              <a:rPr lang="es-ES" baseline="0" dirty="0" err="1" smtClean="0"/>
              <a:t>you</a:t>
            </a:r>
            <a:r>
              <a:rPr lang="es-ES" baseline="0" dirty="0" smtClean="0"/>
              <a:t> </a:t>
            </a:r>
            <a:r>
              <a:rPr lang="es-ES" baseline="0" dirty="0" err="1" smtClean="0"/>
              <a:t>about</a:t>
            </a:r>
            <a:r>
              <a:rPr lang="es-ES" baseline="0" dirty="0" smtClean="0"/>
              <a:t> </a:t>
            </a:r>
            <a:r>
              <a:rPr lang="es-ES" baseline="0" dirty="0" err="1" smtClean="0"/>
              <a:t>an</a:t>
            </a:r>
            <a:r>
              <a:rPr lang="es-ES" baseline="0" dirty="0" smtClean="0"/>
              <a:t> </a:t>
            </a:r>
            <a:r>
              <a:rPr lang="es-ES" baseline="0" dirty="0" err="1" smtClean="0"/>
              <a:t>experience</a:t>
            </a:r>
            <a:r>
              <a:rPr lang="es-ES" baseline="0" dirty="0" smtClean="0"/>
              <a:t> </a:t>
            </a:r>
            <a:r>
              <a:rPr lang="es-ES" baseline="0" dirty="0" err="1" smtClean="0"/>
              <a:t>that</a:t>
            </a:r>
            <a:r>
              <a:rPr lang="es-ES" baseline="0" dirty="0" smtClean="0"/>
              <a:t> </a:t>
            </a:r>
            <a:r>
              <a:rPr lang="es-ES" baseline="0" dirty="0" err="1" smtClean="0"/>
              <a:t>will</a:t>
            </a:r>
            <a:r>
              <a:rPr lang="es-ES" baseline="0" dirty="0" smtClean="0"/>
              <a:t> be done </a:t>
            </a:r>
            <a:r>
              <a:rPr lang="es-ES" baseline="0" dirty="0" err="1" smtClean="0"/>
              <a:t>next</a:t>
            </a:r>
            <a:r>
              <a:rPr lang="es-ES" baseline="0" dirty="0" smtClean="0"/>
              <a:t> </a:t>
            </a:r>
            <a:r>
              <a:rPr lang="es-ES" baseline="0" dirty="0" err="1" smtClean="0"/>
              <a:t>week</a:t>
            </a:r>
            <a:r>
              <a:rPr lang="es-ES" baseline="0" dirty="0" smtClean="0"/>
              <a:t>, </a:t>
            </a:r>
            <a:r>
              <a:rPr lang="es-ES" baseline="0" dirty="0" err="1" smtClean="0"/>
              <a:t>addressed</a:t>
            </a:r>
            <a:r>
              <a:rPr lang="es-ES" baseline="0" dirty="0" smtClean="0"/>
              <a:t> to </a:t>
            </a:r>
            <a:r>
              <a:rPr lang="es-ES" baseline="0" dirty="0" err="1" smtClean="0"/>
              <a:t>teenagers</a:t>
            </a:r>
            <a:r>
              <a:rPr lang="es-ES" baseline="0" dirty="0" smtClean="0"/>
              <a:t>, </a:t>
            </a:r>
            <a:r>
              <a:rPr lang="es-ES" baseline="0" dirty="0" err="1" smtClean="0"/>
              <a:t>before</a:t>
            </a:r>
            <a:r>
              <a:rPr lang="es-ES" baseline="0" dirty="0" smtClean="0"/>
              <a:t> </a:t>
            </a:r>
            <a:r>
              <a:rPr lang="es-ES" baseline="0" dirty="0" err="1" smtClean="0"/>
              <a:t>entering</a:t>
            </a:r>
            <a:r>
              <a:rPr lang="es-ES" baseline="0" dirty="0" smtClean="0"/>
              <a:t> </a:t>
            </a:r>
            <a:r>
              <a:rPr lang="es-ES" baseline="0" dirty="0" err="1" smtClean="0"/>
              <a:t>the</a:t>
            </a:r>
            <a:r>
              <a:rPr lang="es-ES" baseline="0" dirty="0" smtClean="0"/>
              <a:t> </a:t>
            </a:r>
            <a:r>
              <a:rPr lang="es-ES" baseline="0" dirty="0" err="1" smtClean="0"/>
              <a:t>University</a:t>
            </a:r>
            <a:r>
              <a:rPr lang="es-ES" baseline="0" dirty="0" smtClean="0"/>
              <a:t>.</a:t>
            </a:r>
            <a:endParaRPr lang="es-ES" dirty="0"/>
          </a:p>
        </p:txBody>
      </p:sp>
      <p:sp>
        <p:nvSpPr>
          <p:cNvPr id="4" name="Marcador de número de diapositiva 3"/>
          <p:cNvSpPr>
            <a:spLocks noGrp="1"/>
          </p:cNvSpPr>
          <p:nvPr>
            <p:ph type="sldNum" sz="quarter" idx="10"/>
          </p:nvPr>
        </p:nvSpPr>
        <p:spPr/>
        <p:txBody>
          <a:bodyPr/>
          <a:lstStyle/>
          <a:p>
            <a:fld id="{0C90D924-F77B-4AD7-AE24-1BBAAE70A3AF}" type="slidenum">
              <a:rPr lang="en-GB" smtClean="0"/>
              <a:t>1</a:t>
            </a:fld>
            <a:endParaRPr lang="en-GB"/>
          </a:p>
        </p:txBody>
      </p:sp>
    </p:spTree>
    <p:extLst>
      <p:ext uri="{BB962C8B-B14F-4D97-AF65-F5344CB8AC3E}">
        <p14:creationId xmlns:p14="http://schemas.microsoft.com/office/powerpoint/2010/main" val="273887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This</a:t>
            </a:r>
            <a:r>
              <a:rPr lang="es-ES" dirty="0" smtClean="0"/>
              <a:t> </a:t>
            </a:r>
            <a:r>
              <a:rPr lang="es-ES" dirty="0" err="1" smtClean="0"/>
              <a:t>proposal</a:t>
            </a:r>
            <a:r>
              <a:rPr lang="es-ES" dirty="0" smtClean="0"/>
              <a:t> </a:t>
            </a:r>
            <a:r>
              <a:rPr lang="es-ES" dirty="0" err="1" smtClean="0"/>
              <a:t>started</a:t>
            </a:r>
            <a:r>
              <a:rPr lang="es-ES" dirty="0" smtClean="0"/>
              <a:t> as a “</a:t>
            </a:r>
            <a:r>
              <a:rPr lang="es-ES" dirty="0" err="1" smtClean="0"/>
              <a:t>typical</a:t>
            </a:r>
            <a:r>
              <a:rPr lang="es-ES" dirty="0" smtClean="0"/>
              <a:t>” </a:t>
            </a:r>
            <a:r>
              <a:rPr lang="es-ES" dirty="0" err="1" smtClean="0"/>
              <a:t>robotics</a:t>
            </a:r>
            <a:r>
              <a:rPr lang="es-ES" baseline="0" dirty="0" smtClean="0"/>
              <a:t> </a:t>
            </a:r>
            <a:r>
              <a:rPr lang="es-ES" baseline="0" dirty="0" err="1" smtClean="0"/>
              <a:t>summer</a:t>
            </a:r>
            <a:r>
              <a:rPr lang="es-ES" baseline="0" dirty="0" smtClean="0"/>
              <a:t> camp, to </a:t>
            </a:r>
            <a:r>
              <a:rPr lang="es-ES" baseline="0" dirty="0" err="1" smtClean="0"/>
              <a:t>motivate</a:t>
            </a:r>
            <a:r>
              <a:rPr lang="es-ES" baseline="0" dirty="0" smtClean="0"/>
              <a:t> </a:t>
            </a:r>
            <a:r>
              <a:rPr lang="es-ES" baseline="0" dirty="0" err="1" smtClean="0"/>
              <a:t>students</a:t>
            </a:r>
            <a:r>
              <a:rPr lang="es-ES" baseline="0" dirty="0" smtClean="0"/>
              <a:t> </a:t>
            </a:r>
            <a:r>
              <a:rPr lang="es-ES" baseline="0" dirty="0" err="1" smtClean="0"/>
              <a:t>on</a:t>
            </a:r>
            <a:r>
              <a:rPr lang="es-ES" baseline="0" dirty="0" smtClean="0"/>
              <a:t> STEM </a:t>
            </a:r>
            <a:r>
              <a:rPr lang="es-ES" baseline="0" dirty="0" err="1" smtClean="0"/>
              <a:t>careers</a:t>
            </a:r>
            <a:r>
              <a:rPr lang="es-ES" baseline="0" dirty="0" smtClean="0"/>
              <a:t>. </a:t>
            </a:r>
            <a:r>
              <a:rPr lang="es-ES" baseline="0" dirty="0" err="1" smtClean="0"/>
              <a:t>The</a:t>
            </a:r>
            <a:r>
              <a:rPr lang="es-ES" baseline="0" dirty="0" smtClean="0"/>
              <a:t> </a:t>
            </a:r>
            <a:r>
              <a:rPr lang="es-ES" baseline="0" dirty="0" err="1" smtClean="0"/>
              <a:t>students</a:t>
            </a:r>
            <a:r>
              <a:rPr lang="es-ES" baseline="0" dirty="0" smtClean="0"/>
              <a:t> </a:t>
            </a:r>
            <a:r>
              <a:rPr lang="es-ES" baseline="0" dirty="0" err="1" smtClean="0"/>
              <a:t>had</a:t>
            </a:r>
            <a:r>
              <a:rPr lang="es-ES" baseline="0" dirty="0" smtClean="0"/>
              <a:t> </a:t>
            </a:r>
            <a:r>
              <a:rPr lang="es-ES" baseline="0" dirty="0" err="1" smtClean="0"/>
              <a:t>some</a:t>
            </a:r>
            <a:r>
              <a:rPr lang="es-ES" baseline="0" dirty="0" smtClean="0"/>
              <a:t> </a:t>
            </a:r>
            <a:r>
              <a:rPr lang="es-ES" baseline="0" dirty="0" err="1" smtClean="0"/>
              <a:t>challenges</a:t>
            </a:r>
            <a:r>
              <a:rPr lang="es-ES" baseline="0" dirty="0" smtClean="0"/>
              <a:t> and </a:t>
            </a:r>
            <a:r>
              <a:rPr lang="es-ES" baseline="0" dirty="0" err="1" smtClean="0"/>
              <a:t>work</a:t>
            </a:r>
            <a:r>
              <a:rPr lang="es-ES" baseline="0" dirty="0" smtClean="0"/>
              <a:t> in </a:t>
            </a:r>
            <a:r>
              <a:rPr lang="es-ES" baseline="0" dirty="0" err="1" smtClean="0"/>
              <a:t>teams</a:t>
            </a:r>
            <a:r>
              <a:rPr lang="es-ES" baseline="0" dirty="0" smtClean="0"/>
              <a:t> to </a:t>
            </a:r>
            <a:r>
              <a:rPr lang="es-ES" baseline="0" dirty="0" err="1" smtClean="0"/>
              <a:t>build</a:t>
            </a:r>
            <a:r>
              <a:rPr lang="es-ES" baseline="0" dirty="0" smtClean="0"/>
              <a:t> and </a:t>
            </a:r>
            <a:r>
              <a:rPr lang="es-ES" baseline="0" dirty="0" err="1" smtClean="0"/>
              <a:t>program</a:t>
            </a:r>
            <a:r>
              <a:rPr lang="es-ES" baseline="0" dirty="0" smtClean="0"/>
              <a:t> a Lego </a:t>
            </a:r>
            <a:r>
              <a:rPr lang="es-ES" baseline="0" dirty="0" err="1" smtClean="0"/>
              <a:t>Mindstorm</a:t>
            </a:r>
            <a:r>
              <a:rPr lang="es-ES" baseline="0" dirty="0" smtClean="0"/>
              <a:t> EV3 robot.</a:t>
            </a:r>
            <a:endParaRPr lang="es-ES" dirty="0"/>
          </a:p>
        </p:txBody>
      </p:sp>
      <p:sp>
        <p:nvSpPr>
          <p:cNvPr id="4" name="Marcador de número de diapositiva 3"/>
          <p:cNvSpPr>
            <a:spLocks noGrp="1"/>
          </p:cNvSpPr>
          <p:nvPr>
            <p:ph type="sldNum" sz="quarter" idx="10"/>
          </p:nvPr>
        </p:nvSpPr>
        <p:spPr/>
        <p:txBody>
          <a:bodyPr/>
          <a:lstStyle/>
          <a:p>
            <a:fld id="{0C90D924-F77B-4AD7-AE24-1BBAAE70A3AF}" type="slidenum">
              <a:rPr lang="en-GB" smtClean="0"/>
              <a:t>2</a:t>
            </a:fld>
            <a:endParaRPr lang="en-GB"/>
          </a:p>
        </p:txBody>
      </p:sp>
    </p:spTree>
    <p:extLst>
      <p:ext uri="{BB962C8B-B14F-4D97-AF65-F5344CB8AC3E}">
        <p14:creationId xmlns:p14="http://schemas.microsoft.com/office/powerpoint/2010/main" val="317192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After</a:t>
            </a:r>
            <a:r>
              <a:rPr lang="es-ES" dirty="0" smtClean="0"/>
              <a:t> </a:t>
            </a:r>
            <a:r>
              <a:rPr lang="es-ES" dirty="0" err="1" smtClean="0"/>
              <a:t>the</a:t>
            </a:r>
            <a:r>
              <a:rPr lang="es-ES" dirty="0" smtClean="0"/>
              <a:t> </a:t>
            </a:r>
            <a:r>
              <a:rPr lang="es-ES" dirty="0" err="1" smtClean="0"/>
              <a:t>building</a:t>
            </a:r>
            <a:r>
              <a:rPr lang="es-ES" dirty="0" smtClean="0"/>
              <a:t> </a:t>
            </a:r>
            <a:r>
              <a:rPr lang="es-ES" dirty="0" err="1" smtClean="0"/>
              <a:t>participants</a:t>
            </a:r>
            <a:r>
              <a:rPr lang="es-ES" baseline="0" dirty="0" smtClean="0"/>
              <a:t> </a:t>
            </a:r>
            <a:r>
              <a:rPr lang="es-ES" baseline="0" dirty="0" err="1" smtClean="0"/>
              <a:t>will</a:t>
            </a:r>
            <a:r>
              <a:rPr lang="es-ES" baseline="0" dirty="0" smtClean="0"/>
              <a:t> </a:t>
            </a:r>
            <a:r>
              <a:rPr lang="es-ES" baseline="0" dirty="0" err="1" smtClean="0"/>
              <a:t>code</a:t>
            </a:r>
            <a:r>
              <a:rPr lang="es-ES" baseline="0" dirty="0" smtClean="0"/>
              <a:t> </a:t>
            </a:r>
            <a:r>
              <a:rPr lang="es-ES" baseline="0" dirty="0" err="1" smtClean="0"/>
              <a:t>the</a:t>
            </a:r>
            <a:r>
              <a:rPr lang="es-ES" baseline="0" dirty="0" smtClean="0"/>
              <a:t> robots to </a:t>
            </a:r>
            <a:r>
              <a:rPr lang="es-ES" baseline="0" dirty="0" err="1" smtClean="0"/>
              <a:t>follow</a:t>
            </a:r>
            <a:r>
              <a:rPr lang="es-ES" baseline="0" dirty="0" smtClean="0"/>
              <a:t> a White line </a:t>
            </a:r>
            <a:r>
              <a:rPr lang="es-ES" baseline="0" dirty="0" err="1" smtClean="0"/>
              <a:t>relying</a:t>
            </a:r>
            <a:r>
              <a:rPr lang="es-ES" baseline="0" dirty="0" smtClean="0"/>
              <a:t> </a:t>
            </a:r>
            <a:r>
              <a:rPr lang="es-ES" baseline="0" dirty="0" err="1" smtClean="0"/>
              <a:t>on</a:t>
            </a:r>
            <a:r>
              <a:rPr lang="es-ES" baseline="0" dirty="0" smtClean="0"/>
              <a:t> </a:t>
            </a:r>
            <a:r>
              <a:rPr lang="es-ES" baseline="0" dirty="0" err="1" smtClean="0"/>
              <a:t>their</a:t>
            </a:r>
            <a:r>
              <a:rPr lang="es-ES" baseline="0" dirty="0" smtClean="0"/>
              <a:t> </a:t>
            </a:r>
            <a:r>
              <a:rPr lang="es-ES" baseline="0" dirty="0" err="1" smtClean="0"/>
              <a:t>sensors</a:t>
            </a:r>
            <a:r>
              <a:rPr lang="es-ES" baseline="0" dirty="0" smtClean="0"/>
              <a:t>, to </a:t>
            </a:r>
            <a:r>
              <a:rPr lang="es-ES" baseline="0" dirty="0" err="1" smtClean="0"/>
              <a:t>follow</a:t>
            </a:r>
            <a:r>
              <a:rPr lang="es-ES" baseline="0" dirty="0" smtClean="0"/>
              <a:t> </a:t>
            </a:r>
            <a:r>
              <a:rPr lang="es-ES" baseline="0" dirty="0" err="1" smtClean="0"/>
              <a:t>another</a:t>
            </a:r>
            <a:r>
              <a:rPr lang="es-ES" baseline="0" dirty="0" smtClean="0"/>
              <a:t> robot, </a:t>
            </a:r>
            <a:r>
              <a:rPr lang="es-ES" baseline="0" dirty="0" err="1" smtClean="0"/>
              <a:t>or</a:t>
            </a:r>
            <a:r>
              <a:rPr lang="es-ES" baseline="0" dirty="0" smtClean="0"/>
              <a:t> to do a Sumo </a:t>
            </a:r>
            <a:r>
              <a:rPr lang="es-ES" baseline="0" dirty="0" err="1" smtClean="0"/>
              <a:t>fight</a:t>
            </a:r>
            <a:r>
              <a:rPr lang="es-ES" baseline="0" dirty="0" smtClean="0"/>
              <a:t>.</a:t>
            </a:r>
          </a:p>
          <a:p>
            <a:r>
              <a:rPr lang="es-ES" baseline="0" dirty="0" err="1" smtClean="0"/>
              <a:t>All</a:t>
            </a:r>
            <a:r>
              <a:rPr lang="es-ES" baseline="0" dirty="0" smtClean="0"/>
              <a:t> </a:t>
            </a:r>
            <a:r>
              <a:rPr lang="es-ES" baseline="0" dirty="0" err="1" smtClean="0"/>
              <a:t>this</a:t>
            </a:r>
            <a:r>
              <a:rPr lang="es-ES" baseline="0" dirty="0" smtClean="0"/>
              <a:t> </a:t>
            </a:r>
            <a:r>
              <a:rPr lang="es-ES" baseline="0" dirty="0" err="1" smtClean="0"/>
              <a:t>programming</a:t>
            </a:r>
            <a:r>
              <a:rPr lang="es-ES" baseline="0" dirty="0" smtClean="0"/>
              <a:t> </a:t>
            </a:r>
            <a:r>
              <a:rPr lang="es-ES" baseline="0" dirty="0" err="1" smtClean="0"/>
              <a:t>is</a:t>
            </a:r>
            <a:r>
              <a:rPr lang="es-ES" baseline="0" dirty="0" smtClean="0"/>
              <a:t> done </a:t>
            </a:r>
            <a:r>
              <a:rPr lang="es-ES" baseline="0" dirty="0" err="1" smtClean="0"/>
              <a:t>on</a:t>
            </a:r>
            <a:r>
              <a:rPr lang="es-ES" baseline="0" dirty="0" smtClean="0"/>
              <a:t> MIT App inventor 2, a </a:t>
            </a:r>
            <a:r>
              <a:rPr lang="es-ES" baseline="0" dirty="0" err="1" smtClean="0"/>
              <a:t>very</a:t>
            </a:r>
            <a:r>
              <a:rPr lang="es-ES" baseline="0" dirty="0" smtClean="0"/>
              <a:t> </a:t>
            </a:r>
            <a:r>
              <a:rPr lang="es-ES" baseline="0" dirty="0" err="1" smtClean="0"/>
              <a:t>intuitive</a:t>
            </a:r>
            <a:r>
              <a:rPr lang="es-ES" baseline="0" dirty="0" smtClean="0"/>
              <a:t> </a:t>
            </a:r>
            <a:r>
              <a:rPr lang="es-ES" baseline="0" dirty="0" err="1" smtClean="0"/>
              <a:t>tool</a:t>
            </a:r>
            <a:r>
              <a:rPr lang="es-ES" baseline="0" dirty="0" smtClean="0"/>
              <a:t> </a:t>
            </a:r>
            <a:r>
              <a:rPr lang="es-ES" baseline="0" dirty="0" err="1" smtClean="0"/>
              <a:t>where</a:t>
            </a:r>
            <a:r>
              <a:rPr lang="es-ES" baseline="0" dirty="0" smtClean="0"/>
              <a:t> </a:t>
            </a:r>
            <a:r>
              <a:rPr lang="es-ES" baseline="0" dirty="0" err="1" smtClean="0"/>
              <a:t>every</a:t>
            </a:r>
            <a:r>
              <a:rPr lang="es-ES" baseline="0" dirty="0" smtClean="0"/>
              <a:t> </a:t>
            </a:r>
            <a:r>
              <a:rPr lang="es-ES" baseline="0" dirty="0" err="1" smtClean="0"/>
              <a:t>part</a:t>
            </a:r>
            <a:r>
              <a:rPr lang="es-ES" baseline="0" dirty="0" smtClean="0"/>
              <a:t> of </a:t>
            </a:r>
            <a:r>
              <a:rPr lang="es-ES" baseline="0" dirty="0" err="1" smtClean="0"/>
              <a:t>the</a:t>
            </a:r>
            <a:r>
              <a:rPr lang="es-ES" baseline="0" dirty="0" smtClean="0"/>
              <a:t> </a:t>
            </a:r>
            <a:r>
              <a:rPr lang="es-ES" baseline="0" dirty="0" err="1" smtClean="0"/>
              <a:t>program</a:t>
            </a:r>
            <a:r>
              <a:rPr lang="es-ES" baseline="0" dirty="0" smtClean="0"/>
              <a:t> </a:t>
            </a:r>
            <a:r>
              <a:rPr lang="es-ES" baseline="0" dirty="0" err="1" smtClean="0"/>
              <a:t>corresponds</a:t>
            </a:r>
            <a:r>
              <a:rPr lang="es-ES" baseline="0" dirty="0" smtClean="0"/>
              <a:t> to a </a:t>
            </a:r>
            <a:r>
              <a:rPr lang="es-ES" baseline="0" dirty="0" err="1" smtClean="0"/>
              <a:t>jigsaw</a:t>
            </a:r>
            <a:r>
              <a:rPr lang="es-ES" baseline="0" dirty="0" smtClean="0"/>
              <a:t> </a:t>
            </a:r>
            <a:r>
              <a:rPr lang="es-ES" baseline="0" dirty="0" err="1" smtClean="0"/>
              <a:t>piece</a:t>
            </a:r>
            <a:r>
              <a:rPr lang="es-ES" baseline="0" dirty="0" smtClean="0"/>
              <a:t> </a:t>
            </a:r>
            <a:r>
              <a:rPr lang="es-ES" baseline="0" dirty="0" err="1" smtClean="0"/>
              <a:t>that</a:t>
            </a:r>
            <a:r>
              <a:rPr lang="es-ES" baseline="0" dirty="0" smtClean="0"/>
              <a:t> </a:t>
            </a:r>
            <a:r>
              <a:rPr lang="es-ES" baseline="0" dirty="0" err="1" smtClean="0"/>
              <a:t>only</a:t>
            </a:r>
            <a:r>
              <a:rPr lang="es-ES" baseline="0" dirty="0" smtClean="0"/>
              <a:t> </a:t>
            </a:r>
            <a:r>
              <a:rPr lang="es-ES" baseline="0" dirty="0" err="1" smtClean="0"/>
              <a:t>fits</a:t>
            </a:r>
            <a:r>
              <a:rPr lang="es-ES" baseline="0" dirty="0" smtClean="0"/>
              <a:t> </a:t>
            </a:r>
            <a:r>
              <a:rPr lang="es-ES" baseline="0" dirty="0" err="1" smtClean="0"/>
              <a:t>with</a:t>
            </a:r>
            <a:r>
              <a:rPr lang="es-ES" baseline="0" dirty="0" smtClean="0"/>
              <a:t> </a:t>
            </a:r>
            <a:r>
              <a:rPr lang="es-ES" baseline="0" dirty="0" err="1" smtClean="0"/>
              <a:t>coherent</a:t>
            </a:r>
            <a:r>
              <a:rPr lang="es-ES" baseline="0" dirty="0" smtClean="0"/>
              <a:t> </a:t>
            </a:r>
            <a:r>
              <a:rPr lang="es-ES" baseline="0" dirty="0" err="1" smtClean="0"/>
              <a:t>parts</a:t>
            </a:r>
            <a:endParaRPr lang="es-ES" dirty="0"/>
          </a:p>
        </p:txBody>
      </p:sp>
      <p:sp>
        <p:nvSpPr>
          <p:cNvPr id="4" name="Marcador de número de diapositiva 3"/>
          <p:cNvSpPr>
            <a:spLocks noGrp="1"/>
          </p:cNvSpPr>
          <p:nvPr>
            <p:ph type="sldNum" sz="quarter" idx="10"/>
          </p:nvPr>
        </p:nvSpPr>
        <p:spPr/>
        <p:txBody>
          <a:bodyPr/>
          <a:lstStyle/>
          <a:p>
            <a:fld id="{0C90D924-F77B-4AD7-AE24-1BBAAE70A3AF}" type="slidenum">
              <a:rPr lang="en-GB" smtClean="0"/>
              <a:t>3</a:t>
            </a:fld>
            <a:endParaRPr lang="en-GB"/>
          </a:p>
        </p:txBody>
      </p:sp>
    </p:spTree>
    <p:extLst>
      <p:ext uri="{BB962C8B-B14F-4D97-AF65-F5344CB8AC3E}">
        <p14:creationId xmlns:p14="http://schemas.microsoft.com/office/powerpoint/2010/main" val="185244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The</a:t>
            </a:r>
            <a:r>
              <a:rPr lang="es-ES" dirty="0" smtClean="0"/>
              <a:t> </a:t>
            </a:r>
            <a:r>
              <a:rPr lang="es-ES" dirty="0" err="1" smtClean="0"/>
              <a:t>innovation</a:t>
            </a:r>
            <a:r>
              <a:rPr lang="es-ES" dirty="0" smtClean="0"/>
              <a:t> of </a:t>
            </a:r>
            <a:r>
              <a:rPr lang="es-ES" dirty="0" err="1" smtClean="0"/>
              <a:t>this</a:t>
            </a:r>
            <a:r>
              <a:rPr lang="es-ES" dirty="0" smtClean="0"/>
              <a:t> </a:t>
            </a:r>
            <a:r>
              <a:rPr lang="es-ES" dirty="0" err="1" smtClean="0"/>
              <a:t>summer</a:t>
            </a:r>
            <a:r>
              <a:rPr lang="es-ES" dirty="0" smtClean="0"/>
              <a:t> camp has </a:t>
            </a:r>
            <a:r>
              <a:rPr lang="es-ES" dirty="0" err="1" smtClean="0"/>
              <a:t>been</a:t>
            </a:r>
            <a:r>
              <a:rPr lang="es-ES" dirty="0" smtClean="0"/>
              <a:t> </a:t>
            </a:r>
            <a:r>
              <a:rPr lang="es-ES" dirty="0" err="1" smtClean="0"/>
              <a:t>the</a:t>
            </a:r>
            <a:r>
              <a:rPr lang="es-ES" dirty="0" smtClean="0"/>
              <a:t> </a:t>
            </a:r>
            <a:r>
              <a:rPr lang="es-ES" dirty="0" err="1" smtClean="0"/>
              <a:t>introduction</a:t>
            </a:r>
            <a:r>
              <a:rPr lang="es-ES" dirty="0" smtClean="0"/>
              <a:t> of universal </a:t>
            </a:r>
            <a:r>
              <a:rPr lang="es-ES" dirty="0" err="1" smtClean="0"/>
              <a:t>design</a:t>
            </a:r>
            <a:r>
              <a:rPr lang="es-ES" dirty="0" smtClean="0"/>
              <a:t> </a:t>
            </a:r>
            <a:r>
              <a:rPr lang="es-ES" dirty="0" err="1" smtClean="0"/>
              <a:t>thinking</a:t>
            </a:r>
            <a:r>
              <a:rPr lang="es-ES" dirty="0" smtClean="0"/>
              <a:t> and </a:t>
            </a:r>
            <a:r>
              <a:rPr lang="es-ES" dirty="0" err="1" smtClean="0"/>
              <a:t>design</a:t>
            </a:r>
            <a:r>
              <a:rPr lang="es-ES" dirty="0" smtClean="0"/>
              <a:t>.  </a:t>
            </a:r>
            <a:r>
              <a:rPr lang="es-ES" dirty="0" err="1" smtClean="0"/>
              <a:t>Students</a:t>
            </a:r>
            <a:r>
              <a:rPr lang="es-ES" dirty="0" smtClean="0"/>
              <a:t> </a:t>
            </a:r>
            <a:r>
              <a:rPr lang="es-ES" dirty="0" err="1" smtClean="0"/>
              <a:t>need</a:t>
            </a:r>
            <a:r>
              <a:rPr lang="es-ES" dirty="0" smtClean="0"/>
              <a:t> to </a:t>
            </a:r>
            <a:r>
              <a:rPr lang="es-ES" dirty="0" err="1" smtClean="0"/>
              <a:t>lear</a:t>
            </a:r>
            <a:r>
              <a:rPr lang="es-ES" dirty="0" smtClean="0"/>
              <a:t> </a:t>
            </a:r>
            <a:r>
              <a:rPr lang="es-ES" dirty="0" err="1" smtClean="0"/>
              <a:t>different</a:t>
            </a:r>
            <a:r>
              <a:rPr lang="es-ES" dirty="0" smtClean="0"/>
              <a:t> </a:t>
            </a:r>
            <a:r>
              <a:rPr lang="es-ES" dirty="0" err="1" smtClean="0"/>
              <a:t>users</a:t>
            </a:r>
            <a:r>
              <a:rPr lang="es-ES" dirty="0" smtClean="0"/>
              <a:t>’</a:t>
            </a:r>
            <a:r>
              <a:rPr lang="es-ES" baseline="0" dirty="0" smtClean="0"/>
              <a:t> </a:t>
            </a:r>
            <a:r>
              <a:rPr lang="es-ES" baseline="0" dirty="0" err="1" smtClean="0"/>
              <a:t>needs</a:t>
            </a:r>
            <a:r>
              <a:rPr lang="es-ES" baseline="0" dirty="0" smtClean="0"/>
              <a:t> and </a:t>
            </a:r>
            <a:r>
              <a:rPr lang="es-ES" baseline="0" dirty="0" err="1" smtClean="0"/>
              <a:t>experience</a:t>
            </a:r>
            <a:r>
              <a:rPr lang="es-ES" baseline="0" dirty="0" smtClean="0"/>
              <a:t> </a:t>
            </a:r>
            <a:r>
              <a:rPr lang="es-ES" baseline="0" dirty="0" err="1" smtClean="0"/>
              <a:t>them</a:t>
            </a:r>
            <a:r>
              <a:rPr lang="es-ES" baseline="0" dirty="0" smtClean="0"/>
              <a:t> </a:t>
            </a:r>
            <a:r>
              <a:rPr lang="es-ES" baseline="0" dirty="0" err="1" smtClean="0"/>
              <a:t>too</a:t>
            </a:r>
            <a:r>
              <a:rPr lang="es-ES" baseline="0" dirty="0" smtClean="0"/>
              <a:t>. </a:t>
            </a:r>
            <a:r>
              <a:rPr lang="es-ES" dirty="0" smtClean="0"/>
              <a:t>So as a </a:t>
            </a:r>
            <a:r>
              <a:rPr lang="es-ES" dirty="0" err="1" smtClean="0"/>
              <a:t>first</a:t>
            </a:r>
            <a:r>
              <a:rPr lang="es-ES" dirty="0" smtClean="0"/>
              <a:t> </a:t>
            </a:r>
            <a:r>
              <a:rPr lang="es-ES" dirty="0" err="1" smtClean="0"/>
              <a:t>step</a:t>
            </a:r>
            <a:r>
              <a:rPr lang="es-ES" dirty="0" smtClean="0"/>
              <a:t> </a:t>
            </a:r>
            <a:r>
              <a:rPr lang="es-ES" dirty="0" err="1" smtClean="0"/>
              <a:t>we</a:t>
            </a:r>
            <a:r>
              <a:rPr lang="es-ES" dirty="0" smtClean="0"/>
              <a:t> introduce </a:t>
            </a:r>
            <a:r>
              <a:rPr lang="es-ES" dirty="0" err="1" smtClean="0"/>
              <a:t>participants</a:t>
            </a:r>
            <a:r>
              <a:rPr lang="es-ES" dirty="0" smtClean="0"/>
              <a:t> to </a:t>
            </a:r>
            <a:r>
              <a:rPr lang="es-ES" dirty="0" err="1" smtClean="0"/>
              <a:t>the</a:t>
            </a:r>
            <a:r>
              <a:rPr lang="es-ES" dirty="0" smtClean="0"/>
              <a:t> inclusive </a:t>
            </a:r>
            <a:r>
              <a:rPr lang="es-ES" dirty="0" err="1" smtClean="0"/>
              <a:t>design</a:t>
            </a:r>
            <a:r>
              <a:rPr lang="es-ES" dirty="0" smtClean="0"/>
              <a:t> </a:t>
            </a:r>
            <a:r>
              <a:rPr lang="es-ES" dirty="0" err="1" smtClean="0"/>
              <a:t>toolkit</a:t>
            </a:r>
            <a:r>
              <a:rPr lang="es-ES" dirty="0" smtClean="0"/>
              <a:t>, and </a:t>
            </a:r>
            <a:r>
              <a:rPr lang="es-ES" dirty="0" err="1" smtClean="0"/>
              <a:t>then</a:t>
            </a:r>
            <a:r>
              <a:rPr lang="es-ES" dirty="0" smtClean="0"/>
              <a:t> </a:t>
            </a:r>
            <a:r>
              <a:rPr lang="es-ES" dirty="0" err="1" smtClean="0"/>
              <a:t>we</a:t>
            </a:r>
            <a:r>
              <a:rPr lang="es-ES" dirty="0" smtClean="0"/>
              <a:t> </a:t>
            </a:r>
            <a:r>
              <a:rPr lang="es-ES" dirty="0" err="1" smtClean="0"/>
              <a:t>make</a:t>
            </a:r>
            <a:r>
              <a:rPr lang="es-ES" dirty="0" smtClean="0"/>
              <a:t> </a:t>
            </a:r>
            <a:r>
              <a:rPr lang="es-ES" dirty="0" err="1" smtClean="0"/>
              <a:t>them</a:t>
            </a:r>
            <a:r>
              <a:rPr lang="es-ES" dirty="0" smtClean="0"/>
              <a:t> </a:t>
            </a:r>
            <a:r>
              <a:rPr lang="es-ES" dirty="0" err="1" smtClean="0"/>
              <a:t>work</a:t>
            </a:r>
            <a:r>
              <a:rPr lang="es-ES" dirty="0" smtClean="0"/>
              <a:t> </a:t>
            </a:r>
            <a:r>
              <a:rPr lang="es-ES" dirty="0" err="1" smtClean="0"/>
              <a:t>with</a:t>
            </a:r>
            <a:r>
              <a:rPr lang="es-ES" dirty="0" smtClean="0"/>
              <a:t> </a:t>
            </a:r>
            <a:r>
              <a:rPr lang="es-ES" dirty="0" err="1" smtClean="0"/>
              <a:t>three</a:t>
            </a:r>
            <a:r>
              <a:rPr lang="es-ES" baseline="0" dirty="0" smtClean="0"/>
              <a:t> </a:t>
            </a:r>
            <a:r>
              <a:rPr lang="es-ES" baseline="0" dirty="0" err="1" smtClean="0"/>
              <a:t>pairs</a:t>
            </a:r>
            <a:r>
              <a:rPr lang="es-ES" baseline="0" dirty="0" smtClean="0"/>
              <a:t> of </a:t>
            </a:r>
            <a:r>
              <a:rPr lang="es-ES" baseline="0" dirty="0" err="1" smtClean="0"/>
              <a:t>gloves</a:t>
            </a:r>
            <a:r>
              <a:rPr lang="es-ES" baseline="0" dirty="0" smtClean="0"/>
              <a:t> and </a:t>
            </a:r>
            <a:r>
              <a:rPr lang="es-ES" baseline="0" dirty="0" err="1" smtClean="0"/>
              <a:t>with</a:t>
            </a:r>
            <a:r>
              <a:rPr lang="es-ES" baseline="0" dirty="0" smtClean="0"/>
              <a:t> </a:t>
            </a:r>
            <a:r>
              <a:rPr lang="es-ES" baseline="0" dirty="0" err="1" smtClean="0"/>
              <a:t>simulation</a:t>
            </a:r>
            <a:r>
              <a:rPr lang="es-ES" baseline="0" dirty="0" smtClean="0"/>
              <a:t> </a:t>
            </a:r>
            <a:r>
              <a:rPr lang="es-ES" baseline="0" dirty="0" err="1" smtClean="0"/>
              <a:t>glasses</a:t>
            </a:r>
            <a:r>
              <a:rPr lang="es-ES" baseline="0" dirty="0" smtClean="0"/>
              <a:t> to </a:t>
            </a:r>
            <a:r>
              <a:rPr lang="es-ES" baseline="0" dirty="0" err="1" smtClean="0"/>
              <a:t>wear</a:t>
            </a:r>
            <a:r>
              <a:rPr lang="es-ES" baseline="0" dirty="0" smtClean="0"/>
              <a:t> </a:t>
            </a:r>
            <a:r>
              <a:rPr lang="es-ES" baseline="0" dirty="0" err="1" smtClean="0"/>
              <a:t>the</a:t>
            </a:r>
            <a:r>
              <a:rPr lang="es-ES" baseline="0" dirty="0" smtClean="0"/>
              <a:t> </a:t>
            </a:r>
            <a:r>
              <a:rPr lang="es-ES" baseline="0" dirty="0" err="1" smtClean="0"/>
              <a:t>shoes</a:t>
            </a:r>
            <a:r>
              <a:rPr lang="es-ES" baseline="0" dirty="0" smtClean="0"/>
              <a:t> of </a:t>
            </a:r>
            <a:r>
              <a:rPr lang="es-ES" baseline="0" dirty="0" err="1" smtClean="0"/>
              <a:t>users</a:t>
            </a:r>
            <a:r>
              <a:rPr lang="es-ES" baseline="0" dirty="0" smtClean="0"/>
              <a:t> </a:t>
            </a:r>
            <a:r>
              <a:rPr lang="es-ES" baseline="0" dirty="0" err="1" smtClean="0"/>
              <a:t>with</a:t>
            </a:r>
            <a:r>
              <a:rPr lang="es-ES" baseline="0" dirty="0" smtClean="0"/>
              <a:t> </a:t>
            </a:r>
            <a:r>
              <a:rPr lang="es-ES" baseline="0" dirty="0" err="1" smtClean="0"/>
              <a:t>disabilities</a:t>
            </a:r>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fld id="{0C90D924-F77B-4AD7-AE24-1BBAAE70A3AF}" type="slidenum">
              <a:rPr lang="en-GB" smtClean="0"/>
              <a:t>4</a:t>
            </a:fld>
            <a:endParaRPr lang="en-GB"/>
          </a:p>
        </p:txBody>
      </p:sp>
    </p:spTree>
    <p:extLst>
      <p:ext uri="{BB962C8B-B14F-4D97-AF65-F5344CB8AC3E}">
        <p14:creationId xmlns:p14="http://schemas.microsoft.com/office/powerpoint/2010/main" val="200475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After they are conscious of different</a:t>
            </a:r>
            <a:r>
              <a:rPr lang="en-GB" baseline="0" dirty="0" smtClean="0"/>
              <a:t> needs students will improve the design of the app taking into </a:t>
            </a:r>
            <a:r>
              <a:rPr lang="en-GB" baseline="0" dirty="0" err="1" smtClean="0"/>
              <a:t>accout</a:t>
            </a:r>
            <a:r>
              <a:rPr lang="en-GB" baseline="0" dirty="0" smtClean="0"/>
              <a:t>: motor impairments and low vision with big and contrasted buttons; blind users with sounds associated to each button as </a:t>
            </a:r>
            <a:r>
              <a:rPr lang="en-GB" baseline="0" dirty="0" err="1" smtClean="0"/>
              <a:t>auditive</a:t>
            </a:r>
            <a:r>
              <a:rPr lang="en-GB" baseline="0" dirty="0" smtClean="0"/>
              <a:t> feedback; two options for </a:t>
            </a:r>
            <a:r>
              <a:rPr lang="en-GB" baseline="0" dirty="0" err="1" smtClean="0"/>
              <a:t>colors</a:t>
            </a:r>
            <a:r>
              <a:rPr lang="en-GB" baseline="0" dirty="0" smtClean="0"/>
              <a:t> in buttons configurable in the app.</a:t>
            </a:r>
            <a:endParaRPr lang="en-GB" dirty="0"/>
          </a:p>
        </p:txBody>
      </p:sp>
      <p:sp>
        <p:nvSpPr>
          <p:cNvPr id="4" name="Marcador de número de diapositiva 3"/>
          <p:cNvSpPr>
            <a:spLocks noGrp="1"/>
          </p:cNvSpPr>
          <p:nvPr>
            <p:ph type="sldNum" sz="quarter" idx="10"/>
          </p:nvPr>
        </p:nvSpPr>
        <p:spPr/>
        <p:txBody>
          <a:bodyPr/>
          <a:lstStyle/>
          <a:p>
            <a:fld id="{0C90D924-F77B-4AD7-AE24-1BBAAE70A3AF}" type="slidenum">
              <a:rPr lang="en-GB" smtClean="0"/>
              <a:t>5</a:t>
            </a:fld>
            <a:endParaRPr lang="en-GB"/>
          </a:p>
        </p:txBody>
      </p:sp>
    </p:spTree>
    <p:extLst>
      <p:ext uri="{BB962C8B-B14F-4D97-AF65-F5344CB8AC3E}">
        <p14:creationId xmlns:p14="http://schemas.microsoft.com/office/powerpoint/2010/main" val="299224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Finally the</a:t>
            </a:r>
            <a:r>
              <a:rPr lang="en-GB" baseline="0" dirty="0" smtClean="0"/>
              <a:t> students will include </a:t>
            </a:r>
            <a:r>
              <a:rPr lang="en-GB" baseline="0" dirty="0" err="1" smtClean="0"/>
              <a:t>auditive</a:t>
            </a:r>
            <a:r>
              <a:rPr lang="en-GB" baseline="0" dirty="0" smtClean="0"/>
              <a:t> feedback to every button of </a:t>
            </a:r>
            <a:r>
              <a:rPr lang="en-GB" baseline="0" dirty="0" err="1" smtClean="0"/>
              <a:t>lego</a:t>
            </a:r>
            <a:r>
              <a:rPr lang="en-GB" baseline="0" dirty="0" smtClean="0"/>
              <a:t> robots, and also different lights will be activated depending on the user action. Therefore they will understand multimodal feedback.</a:t>
            </a:r>
            <a:endParaRPr lang="en-GB" dirty="0"/>
          </a:p>
        </p:txBody>
      </p:sp>
      <p:sp>
        <p:nvSpPr>
          <p:cNvPr id="4" name="Marcador de número de diapositiva 3"/>
          <p:cNvSpPr>
            <a:spLocks noGrp="1"/>
          </p:cNvSpPr>
          <p:nvPr>
            <p:ph type="sldNum" sz="quarter" idx="10"/>
          </p:nvPr>
        </p:nvSpPr>
        <p:spPr/>
        <p:txBody>
          <a:bodyPr/>
          <a:lstStyle/>
          <a:p>
            <a:fld id="{0C90D924-F77B-4AD7-AE24-1BBAAE70A3AF}" type="slidenum">
              <a:rPr lang="en-GB" smtClean="0"/>
              <a:t>6</a:t>
            </a:fld>
            <a:endParaRPr lang="en-GB"/>
          </a:p>
        </p:txBody>
      </p:sp>
    </p:spTree>
    <p:extLst>
      <p:ext uri="{BB962C8B-B14F-4D97-AF65-F5344CB8AC3E}">
        <p14:creationId xmlns:p14="http://schemas.microsoft.com/office/powerpoint/2010/main" val="8680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With thi</a:t>
            </a:r>
            <a:r>
              <a:rPr lang="en-GB" baseline="0" dirty="0" smtClean="0"/>
              <a:t>s summer camp we want to introduce a new issue in design, related to user preferences and needs, which can be applied (and should) to any other design activity in the students’ career.</a:t>
            </a:r>
          </a:p>
          <a:p>
            <a:r>
              <a:rPr lang="en-GB" baseline="0" dirty="0" smtClean="0"/>
              <a:t>To go further, we would like to include participants with disabilities in future summer camps and to explore the integration of technical aids with the coding and playing tasks.</a:t>
            </a:r>
            <a:endParaRPr lang="en-GB" dirty="0"/>
          </a:p>
        </p:txBody>
      </p:sp>
      <p:sp>
        <p:nvSpPr>
          <p:cNvPr id="4" name="Marcador de número de diapositiva 3"/>
          <p:cNvSpPr>
            <a:spLocks noGrp="1"/>
          </p:cNvSpPr>
          <p:nvPr>
            <p:ph type="sldNum" sz="quarter" idx="10"/>
          </p:nvPr>
        </p:nvSpPr>
        <p:spPr/>
        <p:txBody>
          <a:bodyPr/>
          <a:lstStyle/>
          <a:p>
            <a:fld id="{0C90D924-F77B-4AD7-AE24-1BBAAE70A3AF}" type="slidenum">
              <a:rPr lang="en-GB" smtClean="0"/>
              <a:t>7</a:t>
            </a:fld>
            <a:endParaRPr lang="en-GB"/>
          </a:p>
        </p:txBody>
      </p:sp>
    </p:spTree>
    <p:extLst>
      <p:ext uri="{BB962C8B-B14F-4D97-AF65-F5344CB8AC3E}">
        <p14:creationId xmlns:p14="http://schemas.microsoft.com/office/powerpoint/2010/main" val="2415743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This is the last slide of this presentation, but I will</a:t>
            </a:r>
            <a:r>
              <a:rPr lang="en-GB" baseline="0" dirty="0" smtClean="0"/>
              <a:t> introduce it first: what do you think? Are you aware of this concepts and technical possibilities? </a:t>
            </a:r>
          </a:p>
          <a:p>
            <a:r>
              <a:rPr lang="en-GB" baseline="0" dirty="0" smtClean="0"/>
              <a:t>Universal design is now a real possibility, and the challenge is on changing the mind of developers and designers.</a:t>
            </a:r>
            <a:endParaRPr lang="en-GB" dirty="0"/>
          </a:p>
        </p:txBody>
      </p:sp>
      <p:sp>
        <p:nvSpPr>
          <p:cNvPr id="4" name="Marcador de número de diapositiva 3"/>
          <p:cNvSpPr>
            <a:spLocks noGrp="1"/>
          </p:cNvSpPr>
          <p:nvPr>
            <p:ph type="sldNum" sz="quarter" idx="10"/>
          </p:nvPr>
        </p:nvSpPr>
        <p:spPr/>
        <p:txBody>
          <a:bodyPr/>
          <a:lstStyle/>
          <a:p>
            <a:fld id="{0C90D924-F77B-4AD7-AE24-1BBAAE70A3AF}" type="slidenum">
              <a:rPr lang="en-GB" smtClean="0"/>
              <a:t>8</a:t>
            </a:fld>
            <a:endParaRPr lang="en-GB"/>
          </a:p>
        </p:txBody>
      </p:sp>
    </p:spTree>
    <p:extLst>
      <p:ext uri="{BB962C8B-B14F-4D97-AF65-F5344CB8AC3E}">
        <p14:creationId xmlns:p14="http://schemas.microsoft.com/office/powerpoint/2010/main" val="2421639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We believe</a:t>
            </a:r>
            <a:r>
              <a:rPr lang="en-GB" baseline="0" dirty="0" smtClean="0"/>
              <a:t> that Education with initial capitals goes further than knowledge and capabilities. It should include ethical considerations and take into account legal, normative and societal frameworks. User diversity and different needs increase creativity and an open mind that benefit most users. We will not have a GPS on our cards, neither </a:t>
            </a:r>
            <a:r>
              <a:rPr lang="en-GB" baseline="0" dirty="0" err="1" smtClean="0"/>
              <a:t>ebooks</a:t>
            </a:r>
            <a:r>
              <a:rPr lang="en-GB" baseline="0" dirty="0" smtClean="0"/>
              <a:t>, neither a typing machine without previous research for people with disabilities.</a:t>
            </a:r>
            <a:endParaRPr lang="en-GB" dirty="0"/>
          </a:p>
        </p:txBody>
      </p:sp>
      <p:sp>
        <p:nvSpPr>
          <p:cNvPr id="4" name="Marcador de número de diapositiva 3"/>
          <p:cNvSpPr>
            <a:spLocks noGrp="1"/>
          </p:cNvSpPr>
          <p:nvPr>
            <p:ph type="sldNum" sz="quarter" idx="10"/>
          </p:nvPr>
        </p:nvSpPr>
        <p:spPr/>
        <p:txBody>
          <a:bodyPr/>
          <a:lstStyle/>
          <a:p>
            <a:fld id="{0C90D924-F77B-4AD7-AE24-1BBAAE70A3AF}" type="slidenum">
              <a:rPr lang="en-GB" smtClean="0"/>
              <a:t>9</a:t>
            </a:fld>
            <a:endParaRPr lang="en-GB"/>
          </a:p>
        </p:txBody>
      </p:sp>
    </p:spTree>
    <p:extLst>
      <p:ext uri="{BB962C8B-B14F-4D97-AF65-F5344CB8AC3E}">
        <p14:creationId xmlns:p14="http://schemas.microsoft.com/office/powerpoint/2010/main" val="170099047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0F3ACAC2-7856-4A7B-9C20-21FBE6286F97}" type="datetime1">
              <a:rPr lang="en-GB" smtClean="0"/>
              <a:t>05/07/2016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F5393F2-6986-4B55-9F68-3150B35CBB2A}" type="slidenum">
              <a:rPr lang="en-GB" smtClean="0"/>
              <a:t>‹Nº›</a:t>
            </a:fld>
            <a:endParaRPr lang="en-GB" dirty="0"/>
          </a:p>
        </p:txBody>
      </p:sp>
    </p:spTree>
    <p:extLst>
      <p:ext uri="{BB962C8B-B14F-4D97-AF65-F5344CB8AC3E}">
        <p14:creationId xmlns:p14="http://schemas.microsoft.com/office/powerpoint/2010/main" val="376464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FD4A39DE-9168-481E-BE59-AC289266CF37}" type="datetime1">
              <a:rPr lang="en-GB" smtClean="0"/>
              <a:t>05/07/2016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393F2-6986-4B55-9F68-3150B35CBB2A}" type="slidenum">
              <a:rPr lang="en-GB" smtClean="0"/>
              <a:t>‹Nº›</a:t>
            </a:fld>
            <a:endParaRPr lang="en-GB"/>
          </a:p>
        </p:txBody>
      </p:sp>
    </p:spTree>
    <p:extLst>
      <p:ext uri="{BB962C8B-B14F-4D97-AF65-F5344CB8AC3E}">
        <p14:creationId xmlns:p14="http://schemas.microsoft.com/office/powerpoint/2010/main" val="210399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C453326A-E040-4612-AE2B-99255A472756}" type="datetime1">
              <a:rPr lang="en-GB" smtClean="0"/>
              <a:t>05/07/2016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393F2-6986-4B55-9F68-3150B35CBB2A}" type="slidenum">
              <a:rPr lang="en-GB" smtClean="0"/>
              <a:t>‹Nº›</a:t>
            </a:fld>
            <a:endParaRPr lang="en-GB"/>
          </a:p>
        </p:txBody>
      </p:sp>
    </p:spTree>
    <p:extLst>
      <p:ext uri="{BB962C8B-B14F-4D97-AF65-F5344CB8AC3E}">
        <p14:creationId xmlns:p14="http://schemas.microsoft.com/office/powerpoint/2010/main" val="400970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27ABE5FF-E43B-46D6-8EBE-B4215D0A2572}" type="datetime1">
              <a:rPr lang="en-GB" smtClean="0"/>
              <a:t>05/07/2016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5393F2-6986-4B55-9F68-3150B35CBB2A}" type="slidenum">
              <a:rPr lang="en-GB" smtClean="0"/>
              <a:t>‹Nº›</a:t>
            </a:fld>
            <a:endParaRPr lang="en-GB" dirty="0"/>
          </a:p>
        </p:txBody>
      </p:sp>
    </p:spTree>
    <p:extLst>
      <p:ext uri="{BB962C8B-B14F-4D97-AF65-F5344CB8AC3E}">
        <p14:creationId xmlns:p14="http://schemas.microsoft.com/office/powerpoint/2010/main" val="280820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a:prstGeom prst="rect">
            <a:avLst/>
          </a:prstGeom>
        </p:spPr>
        <p:txBody>
          <a:bodyPr/>
          <a:lstStyle/>
          <a:p>
            <a:fld id="{EB4FB8EC-35E8-4720-9ED4-97143A45259C}" type="datetime1">
              <a:rPr lang="en-GB" smtClean="0"/>
              <a:t>05/07/2016</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F5393F2-6986-4B55-9F68-3150B35CBB2A}" type="slidenum">
              <a:rPr lang="en-GB" smtClean="0"/>
              <a:t>‹Nº›</a:t>
            </a:fld>
            <a:endParaRPr lang="en-GB"/>
          </a:p>
        </p:txBody>
      </p:sp>
    </p:spTree>
    <p:extLst>
      <p:ext uri="{BB962C8B-B14F-4D97-AF65-F5344CB8AC3E}">
        <p14:creationId xmlns:p14="http://schemas.microsoft.com/office/powerpoint/2010/main" val="254967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3F27E313-9B82-4F9F-AF3F-F7788AADFDB1}" type="datetime1">
              <a:rPr lang="en-GB" smtClean="0"/>
              <a:t>05/07/2016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5393F2-6986-4B55-9F68-3150B35CBB2A}" type="slidenum">
              <a:rPr lang="en-GB" smtClean="0"/>
              <a:t>‹Nº›</a:t>
            </a:fld>
            <a:endParaRPr lang="en-GB" dirty="0"/>
          </a:p>
        </p:txBody>
      </p:sp>
    </p:spTree>
    <p:extLst>
      <p:ext uri="{BB962C8B-B14F-4D97-AF65-F5344CB8AC3E}">
        <p14:creationId xmlns:p14="http://schemas.microsoft.com/office/powerpoint/2010/main" val="91335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7964424" y="6272784"/>
            <a:ext cx="3273552" cy="365125"/>
          </a:xfrm>
          <a:prstGeom prst="rect">
            <a:avLst/>
          </a:prstGeom>
        </p:spPr>
        <p:txBody>
          <a:bodyPr/>
          <a:lstStyle/>
          <a:p>
            <a:fld id="{BCDACD91-3E39-4A4A-B955-3BA84DFBD5CB}" type="datetime1">
              <a:rPr lang="en-GB" smtClean="0"/>
              <a:t>05/07/2016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5393F2-6986-4B55-9F68-3150B35CBB2A}" type="slidenum">
              <a:rPr lang="en-GB" smtClean="0"/>
              <a:t>‹Nº›</a:t>
            </a:fld>
            <a:endParaRPr lang="en-GB"/>
          </a:p>
        </p:txBody>
      </p:sp>
    </p:spTree>
    <p:extLst>
      <p:ext uri="{BB962C8B-B14F-4D97-AF65-F5344CB8AC3E}">
        <p14:creationId xmlns:p14="http://schemas.microsoft.com/office/powerpoint/2010/main" val="339636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7964424" y="6272784"/>
            <a:ext cx="3273552" cy="365125"/>
          </a:xfrm>
          <a:prstGeom prst="rect">
            <a:avLst/>
          </a:prstGeom>
        </p:spPr>
        <p:txBody>
          <a:bodyPr/>
          <a:lstStyle/>
          <a:p>
            <a:fld id="{E6B953B7-74F2-46CC-8670-6F2A5FB636B7}" type="datetime1">
              <a:rPr lang="en-GB" smtClean="0"/>
              <a:t>05/07/2016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5393F2-6986-4B55-9F68-3150B35CBB2A}" type="slidenum">
              <a:rPr lang="en-GB" smtClean="0"/>
              <a:t>‹Nº›</a:t>
            </a:fld>
            <a:endParaRPr lang="en-GB"/>
          </a:p>
        </p:txBody>
      </p:sp>
    </p:spTree>
    <p:extLst>
      <p:ext uri="{BB962C8B-B14F-4D97-AF65-F5344CB8AC3E}">
        <p14:creationId xmlns:p14="http://schemas.microsoft.com/office/powerpoint/2010/main" val="778514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64424" y="6272784"/>
            <a:ext cx="3273552" cy="365125"/>
          </a:xfrm>
          <a:prstGeom prst="rect">
            <a:avLst/>
          </a:prstGeom>
        </p:spPr>
        <p:txBody>
          <a:bodyPr/>
          <a:lstStyle/>
          <a:p>
            <a:fld id="{6B291A96-66A7-4E76-9E59-F4C89AF3862C}" type="datetime1">
              <a:rPr lang="en-GB" smtClean="0"/>
              <a:t>05/07/2016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5393F2-6986-4B55-9F68-3150B35CBB2A}" type="slidenum">
              <a:rPr lang="en-GB" smtClean="0"/>
              <a:t>‹Nº›</a:t>
            </a:fld>
            <a:endParaRPr lang="en-GB"/>
          </a:p>
        </p:txBody>
      </p:sp>
    </p:spTree>
    <p:extLst>
      <p:ext uri="{BB962C8B-B14F-4D97-AF65-F5344CB8AC3E}">
        <p14:creationId xmlns:p14="http://schemas.microsoft.com/office/powerpoint/2010/main" val="408774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6E1EF6F1-BD5E-4030-90CF-18A942112968}" type="datetime1">
              <a:rPr lang="en-GB" smtClean="0"/>
              <a:t>05/07/2016</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F5393F2-6986-4B55-9F68-3150B35CBB2A}" type="slidenum">
              <a:rPr lang="en-GB" smtClean="0"/>
              <a:t>‹Nº›</a:t>
            </a:fld>
            <a:endParaRPr lang="en-GB"/>
          </a:p>
        </p:txBody>
      </p:sp>
    </p:spTree>
    <p:extLst>
      <p:ext uri="{BB962C8B-B14F-4D97-AF65-F5344CB8AC3E}">
        <p14:creationId xmlns:p14="http://schemas.microsoft.com/office/powerpoint/2010/main" val="287709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4F9A00FE-58E4-4EA8-BE08-410F5C5BD9AA}" type="datetime1">
              <a:rPr lang="en-GB" smtClean="0"/>
              <a:t>05/07/2016</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F5393F2-6986-4B55-9F68-3150B35CBB2A}" type="slidenum">
              <a:rPr lang="en-GB" smtClean="0"/>
              <a:t>‹Nº›</a:t>
            </a:fld>
            <a:endParaRPr lang="en-GB"/>
          </a:p>
        </p:txBody>
      </p:sp>
    </p:spTree>
    <p:extLst>
      <p:ext uri="{BB962C8B-B14F-4D97-AF65-F5344CB8AC3E}">
        <p14:creationId xmlns:p14="http://schemas.microsoft.com/office/powerpoint/2010/main" val="2932306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3060" y="659774"/>
            <a:ext cx="9665188" cy="1434201"/>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Footer Placeholder 4"/>
          <p:cNvSpPr>
            <a:spLocks noGrp="1"/>
          </p:cNvSpPr>
          <p:nvPr>
            <p:ph type="ftr" sz="quarter" idx="3"/>
          </p:nvPr>
        </p:nvSpPr>
        <p:spPr>
          <a:xfrm>
            <a:off x="3745148" y="6272784"/>
            <a:ext cx="3670635" cy="365125"/>
          </a:xfrm>
          <a:prstGeom prst="rect">
            <a:avLst/>
          </a:prstGeom>
        </p:spPr>
        <p:txBody>
          <a:bodyPr vert="horz" lIns="91440" tIns="45720" rIns="91440" bIns="45720" rtlCol="0" anchor="ctr"/>
          <a:lstStyle>
            <a:lvl1pPr algn="l">
              <a:defRPr sz="1100">
                <a:solidFill>
                  <a:schemeClr val="tx2"/>
                </a:solidFill>
              </a:defRPr>
            </a:lvl1pPr>
          </a:lstStyle>
          <a:p>
            <a:endParaRPr lang="en-GB"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800" b="1">
                <a:solidFill>
                  <a:schemeClr val="bg1"/>
                </a:solidFill>
                <a:latin typeface="+mj-lt"/>
              </a:defRPr>
            </a:lvl1pPr>
          </a:lstStyle>
          <a:p>
            <a:fld id="{FF5393F2-6986-4B55-9F68-3150B35CBB2A}" type="slidenum">
              <a:rPr lang="en-GB" smtClean="0"/>
              <a:pPr/>
              <a:t>‹Nº›</a:t>
            </a:fld>
            <a:endParaRPr lang="en-GB" dirty="0"/>
          </a:p>
        </p:txBody>
      </p:sp>
      <p:pic>
        <p:nvPicPr>
          <p:cNvPr id="10" name="Imagen 9"/>
          <p:cNvPicPr>
            <a:picLocks noChangeAspect="1"/>
          </p:cNvPicPr>
          <p:nvPr userDrawn="1"/>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338" y="403495"/>
            <a:ext cx="1249723" cy="1249723"/>
          </a:xfrm>
          <a:prstGeom prst="rect">
            <a:avLst/>
          </a:prstGeom>
        </p:spPr>
      </p:pic>
      <p:pic>
        <p:nvPicPr>
          <p:cNvPr id="11" name="Imagen 10"/>
          <p:cNvPicPr>
            <a:picLocks noChangeAspect="1"/>
          </p:cNvPicPr>
          <p:nvPr userDrawn="1"/>
        </p:nvPicPr>
        <p:blipFill>
          <a:blip r:embed="rId17">
            <a:clrChange>
              <a:clrFrom>
                <a:srgbClr val="F0EFEA"/>
              </a:clrFrom>
              <a:clrTo>
                <a:srgbClr val="F0EFEA">
                  <a:alpha val="0"/>
                </a:srgbClr>
              </a:clrTo>
            </a:clrChange>
            <a:extLst>
              <a:ext uri="{28A0092B-C50C-407E-A947-70E740481C1C}">
                <a14:useLocalDpi xmlns:a14="http://schemas.microsoft.com/office/drawing/2010/main" val="0"/>
              </a:ext>
            </a:extLst>
          </a:blip>
          <a:stretch>
            <a:fillRect/>
          </a:stretch>
        </p:blipFill>
        <p:spPr>
          <a:xfrm>
            <a:off x="9448800" y="0"/>
            <a:ext cx="2743200" cy="559191"/>
          </a:xfrm>
          <a:prstGeom prst="rect">
            <a:avLst/>
          </a:prstGeom>
        </p:spPr>
      </p:pic>
      <p:pic>
        <p:nvPicPr>
          <p:cNvPr id="12" name="Imagen 11"/>
          <p:cNvPicPr>
            <a:picLocks noChangeAspect="1"/>
          </p:cNvPicPr>
          <p:nvPr userDrawn="1"/>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7404"/>
            <a:ext cx="2228918" cy="671176"/>
          </a:xfrm>
          <a:prstGeom prst="rect">
            <a:avLst/>
          </a:prstGeom>
        </p:spPr>
      </p:pic>
    </p:spTree>
    <p:extLst>
      <p:ext uri="{BB962C8B-B14F-4D97-AF65-F5344CB8AC3E}">
        <p14:creationId xmlns:p14="http://schemas.microsoft.com/office/powerpoint/2010/main" val="107291215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sz="4800" kern="1200" cap="all" baseline="0">
          <a:blipFill>
            <a:blip r:embed="rId19">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ibera@ub.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eloi@maia.ub.e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eloi@maia.ub.es" TargetMode="External"/><Relationship Id="rId2" Type="http://schemas.openxmlformats.org/officeDocument/2006/relationships/hyperlink" Target="mailto:ribera@ub.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hyperlink" Target="http://www.inclusivedesigntoolkit.com/betterdesign2/" TargetMode="External"/><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1353312"/>
            <a:ext cx="9966960" cy="3035808"/>
          </a:xfrm>
        </p:spPr>
        <p:txBody>
          <a:bodyPr>
            <a:noAutofit/>
          </a:bodyPr>
          <a:lstStyle/>
          <a:p>
            <a:r>
              <a:rPr lang="en-GB" sz="7200" b="1" dirty="0" smtClean="0"/>
              <a:t>Universal design </a:t>
            </a:r>
            <a:r>
              <a:rPr lang="en-GB" sz="7200" dirty="0" smtClean="0"/>
              <a:t/>
            </a:r>
            <a:br>
              <a:rPr lang="en-GB" sz="7200" dirty="0" smtClean="0"/>
            </a:br>
            <a:r>
              <a:rPr lang="en-GB" sz="7200" dirty="0" smtClean="0"/>
              <a:t>in a summer camp on </a:t>
            </a:r>
            <a:r>
              <a:rPr lang="en-GB" sz="7200" b="1" dirty="0" smtClean="0"/>
              <a:t>robotics</a:t>
            </a:r>
            <a:endParaRPr lang="en-GB" sz="7200" b="1" dirty="0"/>
          </a:p>
        </p:txBody>
      </p:sp>
      <p:sp>
        <p:nvSpPr>
          <p:cNvPr id="3" name="Subtítulo 2"/>
          <p:cNvSpPr>
            <a:spLocks noGrp="1"/>
          </p:cNvSpPr>
          <p:nvPr>
            <p:ph type="subTitle" idx="1"/>
          </p:nvPr>
        </p:nvSpPr>
        <p:spPr/>
        <p:txBody>
          <a:bodyPr>
            <a:normAutofit fontScale="85000" lnSpcReduction="20000"/>
          </a:bodyPr>
          <a:lstStyle/>
          <a:p>
            <a:r>
              <a:rPr lang="en-GB" dirty="0" smtClean="0"/>
              <a:t>Mireia Ribera (</a:t>
            </a:r>
            <a:r>
              <a:rPr lang="en-GB" dirty="0" smtClean="0">
                <a:hlinkClick r:id="rId3"/>
              </a:rPr>
              <a:t>ribera@ub.edu</a:t>
            </a:r>
            <a:r>
              <a:rPr lang="en-GB" dirty="0" smtClean="0"/>
              <a:t>), Eloi </a:t>
            </a:r>
            <a:r>
              <a:rPr lang="en-GB" dirty="0" err="1" smtClean="0"/>
              <a:t>Puertas</a:t>
            </a:r>
            <a:r>
              <a:rPr lang="en-GB" dirty="0" smtClean="0"/>
              <a:t> (</a:t>
            </a:r>
            <a:r>
              <a:rPr lang="en-GB" dirty="0" smtClean="0">
                <a:hlinkClick r:id="rId4"/>
              </a:rPr>
              <a:t>eloi@maia.ub.es</a:t>
            </a:r>
            <a:r>
              <a:rPr lang="en-GB" dirty="0" smtClean="0"/>
              <a:t>)</a:t>
            </a:r>
          </a:p>
          <a:p>
            <a:r>
              <a:rPr lang="en-GB" dirty="0" smtClean="0"/>
              <a:t>Department of Mathematics and Computer Science</a:t>
            </a:r>
          </a:p>
          <a:p>
            <a:r>
              <a:rPr lang="en-GB" dirty="0" err="1" smtClean="0"/>
              <a:t>Universitat</a:t>
            </a:r>
            <a:r>
              <a:rPr lang="en-GB" dirty="0" smtClean="0"/>
              <a:t> de Barcelona</a:t>
            </a:r>
            <a:endParaRPr lang="en-GB" dirty="0"/>
          </a:p>
        </p:txBody>
      </p:sp>
      <p:sp>
        <p:nvSpPr>
          <p:cNvPr id="4" name="Marcador de número de diapositiva 3"/>
          <p:cNvSpPr>
            <a:spLocks noGrp="1"/>
          </p:cNvSpPr>
          <p:nvPr>
            <p:ph type="sldNum" sz="quarter" idx="12"/>
          </p:nvPr>
        </p:nvSpPr>
        <p:spPr/>
        <p:txBody>
          <a:bodyPr/>
          <a:lstStyle/>
          <a:p>
            <a:fld id="{FF5393F2-6986-4B55-9F68-3150B35CBB2A}" type="slidenum">
              <a:rPr lang="en-GB" smtClean="0"/>
              <a:t>1</a:t>
            </a:fld>
            <a:endParaRPr lang="en-GB" dirty="0"/>
          </a:p>
        </p:txBody>
      </p:sp>
    </p:spTree>
    <p:extLst>
      <p:ext uri="{BB962C8B-B14F-4D97-AF65-F5344CB8AC3E}">
        <p14:creationId xmlns:p14="http://schemas.microsoft.com/office/powerpoint/2010/main" val="2802742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dirty="0" smtClean="0"/>
              <a:t>Thanks for your attention!</a:t>
            </a:r>
            <a:endParaRPr lang="en-GB" dirty="0"/>
          </a:p>
        </p:txBody>
      </p:sp>
      <p:sp>
        <p:nvSpPr>
          <p:cNvPr id="6" name="Marcador de texto 5"/>
          <p:cNvSpPr>
            <a:spLocks noGrp="1"/>
          </p:cNvSpPr>
          <p:nvPr>
            <p:ph type="body" idx="1"/>
          </p:nvPr>
        </p:nvSpPr>
        <p:spPr/>
        <p:txBody>
          <a:bodyPr>
            <a:normAutofit fontScale="92500" lnSpcReduction="20000"/>
          </a:bodyPr>
          <a:lstStyle/>
          <a:p>
            <a:r>
              <a:rPr lang="en-GB" dirty="0"/>
              <a:t>Mireia Ribera (</a:t>
            </a:r>
            <a:r>
              <a:rPr lang="en-GB" dirty="0">
                <a:hlinkClick r:id="rId2"/>
              </a:rPr>
              <a:t>ribera@ub.edu</a:t>
            </a:r>
            <a:r>
              <a:rPr lang="en-GB" dirty="0"/>
              <a:t>), Eloi </a:t>
            </a:r>
            <a:r>
              <a:rPr lang="en-GB" dirty="0" err="1"/>
              <a:t>Puertas</a:t>
            </a:r>
            <a:r>
              <a:rPr lang="en-GB" dirty="0"/>
              <a:t> (</a:t>
            </a:r>
            <a:r>
              <a:rPr lang="en-GB" dirty="0">
                <a:hlinkClick r:id="rId3"/>
              </a:rPr>
              <a:t>eloi@maia.ub.es</a:t>
            </a:r>
            <a:r>
              <a:rPr lang="en-GB" dirty="0"/>
              <a:t>)</a:t>
            </a:r>
          </a:p>
          <a:p>
            <a:r>
              <a:rPr lang="en-GB" dirty="0"/>
              <a:t>Department of Mathematics and Computer Science</a:t>
            </a:r>
          </a:p>
          <a:p>
            <a:r>
              <a:rPr lang="en-GB" dirty="0" err="1"/>
              <a:t>Universitat</a:t>
            </a:r>
            <a:r>
              <a:rPr lang="en-GB" dirty="0"/>
              <a:t> de Barcelona</a:t>
            </a:r>
          </a:p>
          <a:p>
            <a:endParaRPr lang="en-GB" dirty="0"/>
          </a:p>
        </p:txBody>
      </p:sp>
      <p:sp>
        <p:nvSpPr>
          <p:cNvPr id="4" name="Marcador de número de diapositiva 3"/>
          <p:cNvSpPr>
            <a:spLocks noGrp="1"/>
          </p:cNvSpPr>
          <p:nvPr>
            <p:ph type="sldNum" sz="quarter" idx="12"/>
          </p:nvPr>
        </p:nvSpPr>
        <p:spPr/>
        <p:txBody>
          <a:bodyPr/>
          <a:lstStyle/>
          <a:p>
            <a:fld id="{FF5393F2-6986-4B55-9F68-3150B35CBB2A}" type="slidenum">
              <a:rPr lang="en-GB" smtClean="0"/>
              <a:t>10</a:t>
            </a:fld>
            <a:endParaRPr lang="en-GB" dirty="0"/>
          </a:p>
        </p:txBody>
      </p:sp>
    </p:spTree>
    <p:extLst>
      <p:ext uri="{BB962C8B-B14F-4D97-AF65-F5344CB8AC3E}">
        <p14:creationId xmlns:p14="http://schemas.microsoft.com/office/powerpoint/2010/main" val="809654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n-GB" dirty="0" smtClean="0"/>
              <a:t>The initial activity: </a:t>
            </a:r>
            <a:br>
              <a:rPr lang="en-GB" dirty="0" smtClean="0"/>
            </a:br>
            <a:r>
              <a:rPr lang="en-GB" sz="5300" b="1" dirty="0" smtClean="0"/>
              <a:t>Building</a:t>
            </a:r>
            <a:endParaRPr lang="en-GB" sz="5300" b="1" dirty="0"/>
          </a:p>
        </p:txBody>
      </p:sp>
      <p:pic>
        <p:nvPicPr>
          <p:cNvPr id="9" name="Marcador de contenido 8" descr="Kit of pieces to build up a Lego Mindstorm robot"/>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69975" y="2407721"/>
            <a:ext cx="4754563" cy="3550683"/>
          </a:xfrm>
        </p:spPr>
      </p:pic>
      <p:pic>
        <p:nvPicPr>
          <p:cNvPr id="11" name="Marcador de contenido 10" descr="Lego Mindstorm robot"/>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64288" y="2599199"/>
            <a:ext cx="4754562" cy="3167726"/>
          </a:xfrm>
        </p:spPr>
      </p:pic>
      <p:sp>
        <p:nvSpPr>
          <p:cNvPr id="12" name="Marcador de número de diapositiva 11"/>
          <p:cNvSpPr>
            <a:spLocks noGrp="1"/>
          </p:cNvSpPr>
          <p:nvPr>
            <p:ph type="sldNum" sz="quarter" idx="12"/>
          </p:nvPr>
        </p:nvSpPr>
        <p:spPr/>
        <p:txBody>
          <a:bodyPr/>
          <a:lstStyle/>
          <a:p>
            <a:fld id="{FF5393F2-6986-4B55-9F68-3150B35CBB2A}" type="slidenum">
              <a:rPr lang="en-GB" smtClean="0"/>
              <a:t>2</a:t>
            </a:fld>
            <a:endParaRPr lang="en-GB" dirty="0"/>
          </a:p>
        </p:txBody>
      </p:sp>
    </p:spTree>
    <p:extLst>
      <p:ext uri="{BB962C8B-B14F-4D97-AF65-F5344CB8AC3E}">
        <p14:creationId xmlns:p14="http://schemas.microsoft.com/office/powerpoint/2010/main" val="9958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n-GB" dirty="0" smtClean="0"/>
              <a:t>The initial activity:</a:t>
            </a:r>
            <a:br>
              <a:rPr lang="en-GB" dirty="0" smtClean="0"/>
            </a:br>
            <a:r>
              <a:rPr lang="en-GB" sz="5300" b="1" dirty="0" smtClean="0"/>
              <a:t>Competition and Coding task</a:t>
            </a:r>
            <a:endParaRPr lang="en-GB" sz="5300" b="1" dirty="0"/>
          </a:p>
        </p:txBody>
      </p:sp>
      <p:pic>
        <p:nvPicPr>
          <p:cNvPr id="5" name="Marcador de contenido 4" descr="Circuit with lines for the activity of following lines"/>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6274" y="2908510"/>
            <a:ext cx="5016937" cy="2822027"/>
          </a:xfrm>
        </p:spPr>
      </p:pic>
      <p:pic>
        <p:nvPicPr>
          <p:cNvPr id="6" name="Marcador de contenido 5" descr="MIT App invento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64288" y="2635587"/>
            <a:ext cx="4754562" cy="3094950"/>
          </a:xfrm>
        </p:spPr>
      </p:pic>
      <p:sp>
        <p:nvSpPr>
          <p:cNvPr id="7" name="Marcador de número de diapositiva 6"/>
          <p:cNvSpPr>
            <a:spLocks noGrp="1"/>
          </p:cNvSpPr>
          <p:nvPr>
            <p:ph type="sldNum" sz="quarter" idx="12"/>
          </p:nvPr>
        </p:nvSpPr>
        <p:spPr/>
        <p:txBody>
          <a:bodyPr/>
          <a:lstStyle/>
          <a:p>
            <a:fld id="{FF5393F2-6986-4B55-9F68-3150B35CBB2A}" type="slidenum">
              <a:rPr lang="en-GB" smtClean="0"/>
              <a:t>3</a:t>
            </a:fld>
            <a:endParaRPr lang="en-GB" dirty="0"/>
          </a:p>
        </p:txBody>
      </p:sp>
    </p:spTree>
    <p:extLst>
      <p:ext uri="{BB962C8B-B14F-4D97-AF65-F5344CB8AC3E}">
        <p14:creationId xmlns:p14="http://schemas.microsoft.com/office/powerpoint/2010/main" val="3218326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n-GB" dirty="0" smtClean="0"/>
              <a:t>Innovation in accessibility:</a:t>
            </a:r>
            <a:br>
              <a:rPr lang="en-GB" dirty="0" smtClean="0"/>
            </a:br>
            <a:r>
              <a:rPr lang="en-GB" sz="5300" b="1" dirty="0" smtClean="0"/>
              <a:t>Awareness</a:t>
            </a:r>
            <a:endParaRPr lang="en-GB" sz="5300" b="1" dirty="0"/>
          </a:p>
        </p:txBody>
      </p:sp>
      <p:pic>
        <p:nvPicPr>
          <p:cNvPr id="5" name="Marcador de contenido 4" descr="Inclusive design toolkit">
            <a:hlinkClick r:id="rId3"/>
          </p:cNvPr>
          <p:cNvPicPr>
            <a:picLocks noGrp="1" noChangeAspect="1"/>
          </p:cNvPicPr>
          <p:nvPr>
            <p:ph sz="half" idx="1"/>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345788" y="2482756"/>
            <a:ext cx="2323688" cy="2271554"/>
          </a:xfrm>
        </p:spPr>
      </p:pic>
      <p:pic>
        <p:nvPicPr>
          <p:cNvPr id="6" name="Marcador de contenido 5" descr="Gloves"/>
          <p:cNvPicPr>
            <a:picLocks noGrp="1" noChangeAspect="1"/>
          </p:cNvPicPr>
          <p:nvPr>
            <p:ph sz="half" idx="2"/>
          </p:nvPr>
        </p:nvPicPr>
        <p:blipFill>
          <a:blip r:embed="rId5" cstate="print">
            <a:clrChange>
              <a:clrFrom>
                <a:srgbClr val="FFFDDB"/>
              </a:clrFrom>
              <a:clrTo>
                <a:srgbClr val="FFFDDB">
                  <a:alpha val="0"/>
                </a:srgbClr>
              </a:clrTo>
            </a:clrChang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397947" y="2171633"/>
            <a:ext cx="2673096" cy="2673096"/>
          </a:xfrm>
        </p:spPr>
      </p:pic>
      <p:pic>
        <p:nvPicPr>
          <p:cNvPr id="7" name="Imagen 6" descr="Glasses simulating vision disorders"/>
          <p:cNvPicPr>
            <a:picLocks noChangeAspect="1"/>
          </p:cNvPicPr>
          <p:nvPr/>
        </p:nvPicPr>
        <p:blipFill>
          <a:blip r:embed="rId7" cstate="print">
            <a:clrChange>
              <a:clrFrom>
                <a:srgbClr val="FEFDFF"/>
              </a:clrFrom>
              <a:clrTo>
                <a:srgbClr val="FEFDFF">
                  <a:alpha val="0"/>
                </a:srgbClr>
              </a:clrTo>
            </a:clrChange>
            <a:extLst>
              <a:ext uri="{28A0092B-C50C-407E-A947-70E740481C1C}">
                <a14:useLocalDpi xmlns:a14="http://schemas.microsoft.com/office/drawing/2010/main" val="0"/>
              </a:ext>
            </a:extLst>
          </a:blip>
          <a:stretch>
            <a:fillRect/>
          </a:stretch>
        </p:blipFill>
        <p:spPr>
          <a:xfrm>
            <a:off x="7799514" y="2959745"/>
            <a:ext cx="3200917" cy="1884984"/>
          </a:xfrm>
          <a:prstGeom prst="rect">
            <a:avLst/>
          </a:prstGeom>
        </p:spPr>
      </p:pic>
      <p:sp>
        <p:nvSpPr>
          <p:cNvPr id="8" name="Marcador de número de diapositiva 7"/>
          <p:cNvSpPr>
            <a:spLocks noGrp="1"/>
          </p:cNvSpPr>
          <p:nvPr>
            <p:ph type="sldNum" sz="quarter" idx="12"/>
          </p:nvPr>
        </p:nvSpPr>
        <p:spPr/>
        <p:txBody>
          <a:bodyPr/>
          <a:lstStyle/>
          <a:p>
            <a:fld id="{FF5393F2-6986-4B55-9F68-3150B35CBB2A}" type="slidenum">
              <a:rPr lang="en-GB" smtClean="0"/>
              <a:t>4</a:t>
            </a:fld>
            <a:endParaRPr lang="en-GB" dirty="0"/>
          </a:p>
        </p:txBody>
      </p:sp>
    </p:spTree>
    <p:extLst>
      <p:ext uri="{BB962C8B-B14F-4D97-AF65-F5344CB8AC3E}">
        <p14:creationId xmlns:p14="http://schemas.microsoft.com/office/powerpoint/2010/main" val="152709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n-GB" dirty="0" smtClean="0"/>
              <a:t>Innovation in accessibility:</a:t>
            </a:r>
            <a:br>
              <a:rPr lang="en-GB" dirty="0" smtClean="0"/>
            </a:br>
            <a:r>
              <a:rPr lang="en-GB" sz="5300" b="1" dirty="0" smtClean="0"/>
              <a:t>Accessibility design</a:t>
            </a:r>
            <a:endParaRPr lang="en-GB" dirty="0"/>
          </a:p>
        </p:txBody>
      </p:sp>
      <p:pic>
        <p:nvPicPr>
          <p:cNvPr id="6" name="Marcador de contenido 5" descr="Big button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1614" y="2191792"/>
            <a:ext cx="2016301" cy="1388107"/>
          </a:xfrm>
        </p:spPr>
      </p:pic>
      <p:pic>
        <p:nvPicPr>
          <p:cNvPr id="7" name="Imagen 6" descr="App inventor code to associate audio with buttons"/>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1614" y="3924136"/>
            <a:ext cx="4726727" cy="921646"/>
          </a:xfrm>
          <a:prstGeom prst="rect">
            <a:avLst/>
          </a:prstGeom>
        </p:spPr>
      </p:pic>
      <p:pic>
        <p:nvPicPr>
          <p:cNvPr id="8" name="Imagen 7" descr="High contrast Connect butt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749" y="5233939"/>
            <a:ext cx="1501487" cy="440091"/>
          </a:xfrm>
          <a:prstGeom prst="rect">
            <a:avLst/>
          </a:prstGeom>
        </p:spPr>
      </p:pic>
      <p:pic>
        <p:nvPicPr>
          <p:cNvPr id="9" name="Imagen 8" descr="High contrast Stop butt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750" y="5742178"/>
            <a:ext cx="1501487" cy="720367"/>
          </a:xfrm>
          <a:prstGeom prst="rect">
            <a:avLst/>
          </a:prstGeom>
        </p:spPr>
      </p:pic>
      <p:pic>
        <p:nvPicPr>
          <p:cNvPr id="10" name="Imagen 9" descr="App inventor code to change color palette"/>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60" t="-323" r="454" b="39058"/>
          <a:stretch/>
        </p:blipFill>
        <p:spPr>
          <a:xfrm>
            <a:off x="6574221" y="2681843"/>
            <a:ext cx="3452647" cy="2992187"/>
          </a:xfrm>
          <a:prstGeom prst="rect">
            <a:avLst/>
          </a:prstGeom>
        </p:spPr>
      </p:pic>
      <p:sp>
        <p:nvSpPr>
          <p:cNvPr id="11" name="Marcador de número de diapositiva 10"/>
          <p:cNvSpPr>
            <a:spLocks noGrp="1"/>
          </p:cNvSpPr>
          <p:nvPr>
            <p:ph type="sldNum" sz="quarter" idx="12"/>
          </p:nvPr>
        </p:nvSpPr>
        <p:spPr/>
        <p:txBody>
          <a:bodyPr/>
          <a:lstStyle/>
          <a:p>
            <a:fld id="{FF5393F2-6986-4B55-9F68-3150B35CBB2A}" type="slidenum">
              <a:rPr lang="en-GB" smtClean="0"/>
              <a:t>5</a:t>
            </a:fld>
            <a:endParaRPr lang="en-GB" dirty="0"/>
          </a:p>
        </p:txBody>
      </p:sp>
    </p:spTree>
    <p:extLst>
      <p:ext uri="{BB962C8B-B14F-4D97-AF65-F5344CB8AC3E}">
        <p14:creationId xmlns:p14="http://schemas.microsoft.com/office/powerpoint/2010/main" val="3992528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n-GB" dirty="0" smtClean="0"/>
              <a:t>Innovation in accessibility:</a:t>
            </a:r>
            <a:br>
              <a:rPr lang="en-GB" dirty="0" smtClean="0"/>
            </a:br>
            <a:r>
              <a:rPr lang="en-GB" sz="5300" b="1" dirty="0" smtClean="0"/>
              <a:t>changes in robots</a:t>
            </a:r>
            <a:endParaRPr lang="en-GB" sz="5300" b="1" dirty="0"/>
          </a:p>
        </p:txBody>
      </p:sp>
      <p:pic>
        <p:nvPicPr>
          <p:cNvPr id="4" name="Marcador de contenido 3" descr="Robot sensors"/>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62350" y="2299777"/>
            <a:ext cx="4991100" cy="3738507"/>
          </a:xfrm>
        </p:spPr>
      </p:pic>
      <p:sp>
        <p:nvSpPr>
          <p:cNvPr id="5" name="Marcador de número de diapositiva 4"/>
          <p:cNvSpPr>
            <a:spLocks noGrp="1"/>
          </p:cNvSpPr>
          <p:nvPr>
            <p:ph type="sldNum" sz="quarter" idx="12"/>
          </p:nvPr>
        </p:nvSpPr>
        <p:spPr/>
        <p:txBody>
          <a:bodyPr/>
          <a:lstStyle/>
          <a:p>
            <a:fld id="{FF5393F2-6986-4B55-9F68-3150B35CBB2A}" type="slidenum">
              <a:rPr lang="en-GB" smtClean="0"/>
              <a:t>6</a:t>
            </a:fld>
            <a:endParaRPr lang="en-GB" dirty="0"/>
          </a:p>
        </p:txBody>
      </p:sp>
    </p:spTree>
    <p:extLst>
      <p:ext uri="{BB962C8B-B14F-4D97-AF65-F5344CB8AC3E}">
        <p14:creationId xmlns:p14="http://schemas.microsoft.com/office/powerpoint/2010/main" val="3154939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Future research</a:t>
            </a:r>
            <a:endParaRPr lang="en-GB" dirty="0"/>
          </a:p>
        </p:txBody>
      </p:sp>
      <p:sp>
        <p:nvSpPr>
          <p:cNvPr id="3" name="Marcador de contenido 2"/>
          <p:cNvSpPr>
            <a:spLocks noGrp="1"/>
          </p:cNvSpPr>
          <p:nvPr>
            <p:ph idx="1"/>
          </p:nvPr>
        </p:nvSpPr>
        <p:spPr/>
        <p:txBody>
          <a:bodyPr>
            <a:normAutofit/>
          </a:bodyPr>
          <a:lstStyle/>
          <a:p>
            <a:r>
              <a:rPr lang="en-GB" sz="4000" dirty="0" smtClean="0"/>
              <a:t>Participants with disabilities</a:t>
            </a:r>
          </a:p>
          <a:p>
            <a:r>
              <a:rPr lang="en-GB" sz="4000" dirty="0" smtClean="0"/>
              <a:t>Technical aids</a:t>
            </a:r>
            <a:endParaRPr lang="en-GB" sz="4000" dirty="0"/>
          </a:p>
        </p:txBody>
      </p:sp>
      <p:sp>
        <p:nvSpPr>
          <p:cNvPr id="4" name="Marcador de número de diapositiva 3"/>
          <p:cNvSpPr>
            <a:spLocks noGrp="1"/>
          </p:cNvSpPr>
          <p:nvPr>
            <p:ph type="sldNum" sz="quarter" idx="12"/>
          </p:nvPr>
        </p:nvSpPr>
        <p:spPr/>
        <p:txBody>
          <a:bodyPr/>
          <a:lstStyle/>
          <a:p>
            <a:fld id="{FF5393F2-6986-4B55-9F68-3150B35CBB2A}" type="slidenum">
              <a:rPr lang="en-GB" smtClean="0"/>
              <a:t>7</a:t>
            </a:fld>
            <a:endParaRPr lang="en-GB" dirty="0"/>
          </a:p>
        </p:txBody>
      </p:sp>
    </p:spTree>
    <p:extLst>
      <p:ext uri="{BB962C8B-B14F-4D97-AF65-F5344CB8AC3E}">
        <p14:creationId xmlns:p14="http://schemas.microsoft.com/office/powerpoint/2010/main" val="416489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smtClean="0"/>
              <a:t>INDICATORS:  </a:t>
            </a:r>
            <a:br>
              <a:rPr lang="en-GB" dirty="0" smtClean="0"/>
            </a:br>
            <a:r>
              <a:rPr lang="en-GB" dirty="0"/>
              <a:t>	</a:t>
            </a:r>
            <a:r>
              <a:rPr lang="en-GB" dirty="0" smtClean="0"/>
              <a:t>	</a:t>
            </a:r>
            <a:r>
              <a:rPr lang="en-GB" dirty="0" smtClean="0">
                <a:solidFill>
                  <a:srgbClr val="002060"/>
                </a:solidFill>
              </a:rPr>
              <a:t>knowledge</a:t>
            </a:r>
            <a:r>
              <a:rPr lang="en-GB" dirty="0" smtClean="0"/>
              <a:t> and </a:t>
            </a:r>
            <a:r>
              <a:rPr lang="en-GB" dirty="0" smtClean="0">
                <a:solidFill>
                  <a:srgbClr val="003300"/>
                </a:solidFill>
              </a:rPr>
              <a:t>skills</a:t>
            </a:r>
            <a:endParaRPr lang="en-GB" dirty="0">
              <a:solidFill>
                <a:srgbClr val="003300"/>
              </a:solidFill>
            </a:endParaRPr>
          </a:p>
        </p:txBody>
      </p:sp>
      <p:sp>
        <p:nvSpPr>
          <p:cNvPr id="3" name="Marcador de contenido 2"/>
          <p:cNvSpPr>
            <a:spLocks noGrp="1"/>
          </p:cNvSpPr>
          <p:nvPr>
            <p:ph idx="1"/>
          </p:nvPr>
        </p:nvSpPr>
        <p:spPr/>
        <p:txBody>
          <a:bodyPr>
            <a:normAutofit fontScale="70000" lnSpcReduction="20000"/>
          </a:bodyPr>
          <a:lstStyle/>
          <a:p>
            <a:pPr lvl="0"/>
            <a:r>
              <a:rPr lang="en-GB" dirty="0">
                <a:solidFill>
                  <a:srgbClr val="002060"/>
                </a:solidFill>
              </a:rPr>
              <a:t>K1. Are all users equal?</a:t>
            </a:r>
            <a:endParaRPr lang="es-ES" dirty="0">
              <a:solidFill>
                <a:srgbClr val="002060"/>
              </a:solidFill>
            </a:endParaRPr>
          </a:p>
          <a:p>
            <a:pPr lvl="0"/>
            <a:r>
              <a:rPr lang="en-GB" dirty="0">
                <a:solidFill>
                  <a:srgbClr val="002060"/>
                </a:solidFill>
              </a:rPr>
              <a:t>K2. Which user groups do you have to take into account when designing a product?</a:t>
            </a:r>
            <a:endParaRPr lang="es-ES" dirty="0">
              <a:solidFill>
                <a:srgbClr val="002060"/>
              </a:solidFill>
            </a:endParaRPr>
          </a:p>
          <a:p>
            <a:pPr lvl="0"/>
            <a:r>
              <a:rPr lang="en-GB" dirty="0">
                <a:solidFill>
                  <a:srgbClr val="002060"/>
                </a:solidFill>
              </a:rPr>
              <a:t>K3. Mention two interface solutions for two different user groups</a:t>
            </a:r>
            <a:endParaRPr lang="es-ES" dirty="0">
              <a:solidFill>
                <a:srgbClr val="002060"/>
              </a:solidFill>
            </a:endParaRPr>
          </a:p>
          <a:p>
            <a:pPr marL="0" indent="0">
              <a:buNone/>
            </a:pPr>
            <a:r>
              <a:rPr lang="en-GB" sz="2300" b="1" dirty="0" smtClean="0">
                <a:solidFill>
                  <a:schemeClr val="accent2"/>
                </a:solidFill>
              </a:rPr>
              <a:t>App </a:t>
            </a:r>
            <a:r>
              <a:rPr lang="en-GB" sz="2300" b="1" dirty="0">
                <a:solidFill>
                  <a:schemeClr val="accent2"/>
                </a:solidFill>
              </a:rPr>
              <a:t>MIT </a:t>
            </a:r>
            <a:r>
              <a:rPr lang="en-GB" sz="2300" b="1" dirty="0" smtClean="0">
                <a:solidFill>
                  <a:schemeClr val="accent2"/>
                </a:solidFill>
              </a:rPr>
              <a:t>inventor</a:t>
            </a:r>
            <a:endParaRPr lang="es-ES" sz="2300" b="1" dirty="0">
              <a:solidFill>
                <a:schemeClr val="accent2"/>
              </a:solidFill>
            </a:endParaRPr>
          </a:p>
          <a:p>
            <a:pPr lvl="0"/>
            <a:r>
              <a:rPr lang="en-GB" dirty="0">
                <a:solidFill>
                  <a:srgbClr val="002060"/>
                </a:solidFill>
              </a:rPr>
              <a:t>K4. Whose fault is it if someone is not able to use an app?</a:t>
            </a:r>
            <a:endParaRPr lang="es-ES" dirty="0">
              <a:solidFill>
                <a:srgbClr val="002060"/>
              </a:solidFill>
            </a:endParaRPr>
          </a:p>
          <a:p>
            <a:pPr lvl="0"/>
            <a:r>
              <a:rPr lang="en-GB" dirty="0">
                <a:solidFill>
                  <a:srgbClr val="003300"/>
                </a:solidFill>
              </a:rPr>
              <a:t>SK1. Are you able to set width, height and font-size of an actionable element of an app?</a:t>
            </a:r>
            <a:endParaRPr lang="es-ES" dirty="0">
              <a:solidFill>
                <a:srgbClr val="003300"/>
              </a:solidFill>
            </a:endParaRPr>
          </a:p>
          <a:p>
            <a:pPr lvl="0"/>
            <a:r>
              <a:rPr lang="en-GB" dirty="0">
                <a:solidFill>
                  <a:srgbClr val="003300"/>
                </a:solidFill>
              </a:rPr>
              <a:t>SK2. Are you able to add audio to an actionable element of an app?</a:t>
            </a:r>
            <a:endParaRPr lang="es-ES" dirty="0">
              <a:solidFill>
                <a:srgbClr val="003300"/>
              </a:solidFill>
            </a:endParaRPr>
          </a:p>
          <a:p>
            <a:pPr lvl="0"/>
            <a:r>
              <a:rPr lang="en-GB" dirty="0">
                <a:solidFill>
                  <a:srgbClr val="003300"/>
                </a:solidFill>
              </a:rPr>
              <a:t>SK3. Are you able to programmatically change colours of a screen element of an app?</a:t>
            </a:r>
            <a:endParaRPr lang="es-ES" dirty="0">
              <a:solidFill>
                <a:srgbClr val="003300"/>
              </a:solidFill>
            </a:endParaRPr>
          </a:p>
          <a:p>
            <a:pPr lvl="0"/>
            <a:r>
              <a:rPr lang="en-GB" dirty="0">
                <a:solidFill>
                  <a:srgbClr val="003300"/>
                </a:solidFill>
              </a:rPr>
              <a:t>SK4. What else are you able to do in order to give more flexibility to your apps?</a:t>
            </a:r>
            <a:endParaRPr lang="es-ES" dirty="0">
              <a:solidFill>
                <a:srgbClr val="003300"/>
              </a:solidFill>
            </a:endParaRPr>
          </a:p>
          <a:p>
            <a:pPr marL="0" indent="0">
              <a:buNone/>
            </a:pPr>
            <a:r>
              <a:rPr lang="en-GB" sz="2300" b="1" dirty="0">
                <a:solidFill>
                  <a:schemeClr val="accent2"/>
                </a:solidFill>
              </a:rPr>
              <a:t>Lego Mindstorm programming</a:t>
            </a:r>
            <a:endParaRPr lang="es-ES" sz="2300" b="1" dirty="0">
              <a:solidFill>
                <a:schemeClr val="accent2"/>
              </a:solidFill>
            </a:endParaRPr>
          </a:p>
          <a:p>
            <a:pPr lvl="0"/>
            <a:r>
              <a:rPr lang="en-GB" dirty="0">
                <a:solidFill>
                  <a:srgbClr val="002060"/>
                </a:solidFill>
              </a:rPr>
              <a:t>K5. What is a multimodal </a:t>
            </a:r>
            <a:r>
              <a:rPr lang="en-GB" dirty="0" smtClean="0">
                <a:solidFill>
                  <a:srgbClr val="002060"/>
                </a:solidFill>
              </a:rPr>
              <a:t>feedback?</a:t>
            </a:r>
            <a:endParaRPr lang="en-GB" dirty="0">
              <a:solidFill>
                <a:srgbClr val="002060"/>
              </a:solidFill>
            </a:endParaRPr>
          </a:p>
          <a:p>
            <a:pPr lvl="0"/>
            <a:r>
              <a:rPr lang="en-GB" dirty="0" smtClean="0">
                <a:solidFill>
                  <a:srgbClr val="003300"/>
                </a:solidFill>
              </a:rPr>
              <a:t>SK1</a:t>
            </a:r>
            <a:r>
              <a:rPr lang="en-GB" dirty="0">
                <a:solidFill>
                  <a:srgbClr val="003300"/>
                </a:solidFill>
              </a:rPr>
              <a:t>. Are you able to include audio and light responses to a </a:t>
            </a:r>
            <a:r>
              <a:rPr lang="en-GB" dirty="0" smtClean="0">
                <a:solidFill>
                  <a:srgbClr val="003300"/>
                </a:solidFill>
              </a:rPr>
              <a:t>robot?</a:t>
            </a:r>
            <a:endParaRPr lang="en-GB" dirty="0">
              <a:solidFill>
                <a:srgbClr val="003300"/>
              </a:solidFill>
            </a:endParaRPr>
          </a:p>
          <a:p>
            <a:pPr lvl="0"/>
            <a:r>
              <a:rPr lang="en-GB" dirty="0" smtClean="0">
                <a:solidFill>
                  <a:srgbClr val="003300"/>
                </a:solidFill>
              </a:rPr>
              <a:t>SK2</a:t>
            </a:r>
            <a:r>
              <a:rPr lang="en-GB" dirty="0">
                <a:solidFill>
                  <a:srgbClr val="003300"/>
                </a:solidFill>
              </a:rPr>
              <a:t>. Are you able to program more than a simultaneous answer from the robot?</a:t>
            </a:r>
            <a:endParaRPr lang="es-ES" dirty="0">
              <a:solidFill>
                <a:srgbClr val="003300"/>
              </a:solidFill>
            </a:endParaRPr>
          </a:p>
          <a:p>
            <a:endParaRPr lang="en-GB" dirty="0"/>
          </a:p>
        </p:txBody>
      </p:sp>
      <p:sp>
        <p:nvSpPr>
          <p:cNvPr id="4" name="Marcador de número de diapositiva 3"/>
          <p:cNvSpPr>
            <a:spLocks noGrp="1"/>
          </p:cNvSpPr>
          <p:nvPr>
            <p:ph type="sldNum" sz="quarter" idx="12"/>
          </p:nvPr>
        </p:nvSpPr>
        <p:spPr/>
        <p:txBody>
          <a:bodyPr/>
          <a:lstStyle/>
          <a:p>
            <a:fld id="{FF5393F2-6986-4B55-9F68-3150B35CBB2A}" type="slidenum">
              <a:rPr lang="en-GB" smtClean="0"/>
              <a:t>8</a:t>
            </a:fld>
            <a:endParaRPr lang="en-GB" dirty="0"/>
          </a:p>
        </p:txBody>
      </p:sp>
    </p:spTree>
    <p:extLst>
      <p:ext uri="{BB962C8B-B14F-4D97-AF65-F5344CB8AC3E}">
        <p14:creationId xmlns:p14="http://schemas.microsoft.com/office/powerpoint/2010/main" val="221123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Last thoughts</a:t>
            </a:r>
            <a:endParaRPr lang="en-GB"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03986036"/>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arcador de número de diapositiva 4"/>
          <p:cNvSpPr>
            <a:spLocks noGrp="1"/>
          </p:cNvSpPr>
          <p:nvPr>
            <p:ph type="sldNum" sz="quarter" idx="12"/>
          </p:nvPr>
        </p:nvSpPr>
        <p:spPr/>
        <p:txBody>
          <a:bodyPr/>
          <a:lstStyle/>
          <a:p>
            <a:fld id="{FF5393F2-6986-4B55-9F68-3150B35CBB2A}" type="slidenum">
              <a:rPr lang="en-GB" smtClean="0"/>
              <a:t>9</a:t>
            </a:fld>
            <a:endParaRPr lang="en-GB" dirty="0"/>
          </a:p>
        </p:txBody>
      </p:sp>
    </p:spTree>
    <p:extLst>
      <p:ext uri="{BB962C8B-B14F-4D97-AF65-F5344CB8AC3E}">
        <p14:creationId xmlns:p14="http://schemas.microsoft.com/office/powerpoint/2010/main" val="40004240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TM03090434[[fn=Madera]]</Template>
  <TotalTime>601</TotalTime>
  <Words>762</Words>
  <Application>Microsoft Office PowerPoint</Application>
  <PresentationFormat>Panorámica</PresentationFormat>
  <Paragraphs>67</Paragraphs>
  <Slides>10</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Calibri</vt:lpstr>
      <vt:lpstr>Rockwell</vt:lpstr>
      <vt:lpstr>Rockwell Condensed</vt:lpstr>
      <vt:lpstr>Wingdings</vt:lpstr>
      <vt:lpstr>Tipo de madera</vt:lpstr>
      <vt:lpstr>Universal design  in a summer camp on robotics</vt:lpstr>
      <vt:lpstr>The initial activity:  Building</vt:lpstr>
      <vt:lpstr>The initial activity: Competition and Coding task</vt:lpstr>
      <vt:lpstr>Innovation in accessibility: Awareness</vt:lpstr>
      <vt:lpstr>Innovation in accessibility: Accessibility design</vt:lpstr>
      <vt:lpstr>Innovation in accessibility: changes in robots</vt:lpstr>
      <vt:lpstr>Future research</vt:lpstr>
      <vt:lpstr>INDICATORS:     knowledge and skills</vt:lpstr>
      <vt:lpstr>Last thoughts</vt:lpstr>
      <vt:lpstr>Thanks for your attention!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  in a summer camp on robotics</dc:title>
  <dc:subject>EduLearn 2016</dc:subject>
  <dc:creator>Mireia Ribera</dc:creator>
  <cp:keywords>Robots, Summer camp, accessibility, universal design</cp:keywords>
  <cp:lastModifiedBy>Mireia Ribera</cp:lastModifiedBy>
  <cp:revision>22</cp:revision>
  <cp:lastPrinted>2016-07-05T07:19:20Z</cp:lastPrinted>
  <dcterms:created xsi:type="dcterms:W3CDTF">2016-07-03T11:22:02Z</dcterms:created>
  <dcterms:modified xsi:type="dcterms:W3CDTF">2016-07-05T07:19:28Z</dcterms:modified>
</cp:coreProperties>
</file>