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2" r:id="rId3"/>
    <p:sldId id="293" r:id="rId4"/>
    <p:sldId id="266" r:id="rId5"/>
    <p:sldId id="294" r:id="rId6"/>
    <p:sldId id="295" r:id="rId7"/>
    <p:sldId id="296" r:id="rId8"/>
    <p:sldId id="297" r:id="rId9"/>
    <p:sldId id="269" r:id="rId10"/>
    <p:sldId id="274" r:id="rId11"/>
    <p:sldId id="280" r:id="rId12"/>
    <p:sldId id="279" r:id="rId13"/>
    <p:sldId id="281" r:id="rId14"/>
    <p:sldId id="282" r:id="rId15"/>
    <p:sldId id="284" r:id="rId16"/>
    <p:sldId id="283" r:id="rId17"/>
    <p:sldId id="285" r:id="rId18"/>
    <p:sldId id="286" r:id="rId19"/>
    <p:sldId id="287" r:id="rId20"/>
    <p:sldId id="299" r:id="rId21"/>
    <p:sldId id="298" r:id="rId22"/>
    <p:sldId id="305" r:id="rId23"/>
    <p:sldId id="300" r:id="rId24"/>
    <p:sldId id="306" r:id="rId25"/>
    <p:sldId id="307" r:id="rId26"/>
    <p:sldId id="308" r:id="rId27"/>
    <p:sldId id="309" r:id="rId28"/>
    <p:sldId id="301" r:id="rId29"/>
    <p:sldId id="304" r:id="rId3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sense títol" id="{A9E3E69C-83EC-41C3-A406-6AAF1AE81A4E}">
          <p14:sldIdLst>
            <p14:sldId id="257"/>
            <p14:sldId id="262"/>
            <p14:sldId id="293"/>
            <p14:sldId id="266"/>
            <p14:sldId id="294"/>
            <p14:sldId id="295"/>
            <p14:sldId id="296"/>
            <p14:sldId id="297"/>
            <p14:sldId id="269"/>
            <p14:sldId id="274"/>
            <p14:sldId id="280"/>
            <p14:sldId id="279"/>
            <p14:sldId id="281"/>
            <p14:sldId id="282"/>
            <p14:sldId id="284"/>
            <p14:sldId id="283"/>
            <p14:sldId id="285"/>
            <p14:sldId id="286"/>
            <p14:sldId id="287"/>
            <p14:sldId id="299"/>
            <p14:sldId id="298"/>
            <p14:sldId id="305"/>
            <p14:sldId id="300"/>
            <p14:sldId id="306"/>
            <p14:sldId id="307"/>
            <p14:sldId id="308"/>
            <p14:sldId id="309"/>
            <p14:sldId id="30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orient="horz" pos="2273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RUIZ FARGAS" initials="MRF" lastIdx="11" clrIdx="0">
    <p:extLst>
      <p:ext uri="{19B8F6BF-5375-455C-9EA6-DF929625EA0E}">
        <p15:presenceInfo xmlns:p15="http://schemas.microsoft.com/office/powerpoint/2012/main" userId="S-1-5-21-2417710379-2167436481-1749082152-6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533" autoAdjust="0"/>
  </p:normalViewPr>
  <p:slideViewPr>
    <p:cSldViewPr snapToGrid="0">
      <p:cViewPr varScale="1">
        <p:scale>
          <a:sx n="76" d="100"/>
          <a:sy n="76" d="100"/>
        </p:scale>
        <p:origin x="54" y="690"/>
      </p:cViewPr>
      <p:guideLst>
        <p:guide orient="horz" pos="2137"/>
        <p:guide orient="horz" pos="2273"/>
        <p:guide pos="384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C86B4-A88B-45BD-9DB5-9F717D73EA07}" type="datetimeFigureOut">
              <a:rPr lang="ca-ES" smtClean="0"/>
              <a:t>06/09/2016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7FCE-7782-4B4C-82A5-0E44900C2B3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875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FA1E-9C28-4DB5-9BB8-D789ACC6ADE3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4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D605-2640-40B3-8C61-B364E60C61AF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062F-184A-4C8F-982A-99359BFBF5AE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4E2B-34C0-41DE-BB88-609C607008B1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FA5F-4ECC-4F96-9923-FFE251852A19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6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8A04-78A5-422A-85AF-62294F2C7CF2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37E8-9343-433E-81B9-F096CE8BA205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0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5B8-4A3D-4C48-9A86-440E8D3C7134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16E7-8AB6-4C54-96DE-A98887813841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5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FD5F-D8CD-4BFE-8F7A-A4B0A76EEF8A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C056-0BA4-4E58-A644-EB04A7740CD1}" type="slidenum">
              <a:rPr lang="es-ES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2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Fare clic per modificare gli stili del testo dello schema</a:t>
            </a:r>
          </a:p>
          <a:p>
            <a:pPr lvl="1"/>
            <a:r>
              <a:rPr lang="es-ES" altLang="it-IT" smtClean="0"/>
              <a:t>Secondo livello</a:t>
            </a:r>
          </a:p>
          <a:p>
            <a:pPr lvl="2"/>
            <a:r>
              <a:rPr lang="es-ES" altLang="it-IT" smtClean="0"/>
              <a:t>Terzo livello</a:t>
            </a:r>
          </a:p>
          <a:p>
            <a:pPr lvl="3"/>
            <a:r>
              <a:rPr lang="es-ES" altLang="it-IT" smtClean="0"/>
              <a:t>Quarto livello</a:t>
            </a:r>
          </a:p>
          <a:p>
            <a:pPr lvl="4"/>
            <a:r>
              <a:rPr lang="es-E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D43EE-C4EA-4DAE-9AE1-51D832C3FFFF}" type="slidenum">
              <a:rPr lang="es-E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Documento_de_Microsoft_Word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o_de_Microsoft_Word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b.edu/cgi-bin/awecgi?db=imp_spa&amp;o1=query&amp;o2=exact&amp;x1=IMP&amp;k1=hospital+real+y+general+de+nuestra+senora+de+gracia+(saragossa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b.ub.edu/cgi-bin/awecgi?db=imp&amp;o1=query&amp;o2=exact&amp;x1=IMP&amp;k1=sanchez,+luis,+fl.+1590-1627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b.ub.edu/fileadmin/posseidors/cerca_spa.htm" TargetMode="External"/><Relationship Id="rId5" Type="http://schemas.openxmlformats.org/officeDocument/2006/relationships/hyperlink" Target="http://www.bib.ub.edu/fileadmin/impressors/cerca_spa.ht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b.edu/cgi-bin/awecgi?db=pos_spa&amp;o1=query&amp;o2=exact&amp;x1=POS&amp;k1=convent+de+santa+caterina+(barcelona,+catalunya)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93.206.215.10/marte/" TargetMode="External"/><Relationship Id="rId7" Type="http://schemas.openxmlformats.org/officeDocument/2006/relationships/hyperlink" Target="https://www.cerl.org/resources/provenance/geographica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blioteca.ucm.es/historica/procedencias-1" TargetMode="External"/><Relationship Id="rId5" Type="http://schemas.openxmlformats.org/officeDocument/2006/relationships/hyperlink" Target="http://encuadernacion.realbiblioteca.es/index.php?p=exlibris" TargetMode="External"/><Relationship Id="rId4" Type="http://schemas.openxmlformats.org/officeDocument/2006/relationships/hyperlink" Target="http://bibliotecageneralhistorica.usal.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b="1" dirty="0" smtClean="0">
                <a:solidFill>
                  <a:srgbClr val="92D050"/>
                </a:solidFill>
              </a:rPr>
              <a:t>Las bases de datos </a:t>
            </a:r>
            <a:r>
              <a:rPr lang="es-ES" b="1" i="1" dirty="0" smtClean="0">
                <a:solidFill>
                  <a:srgbClr val="92D050"/>
                </a:solidFill>
              </a:rPr>
              <a:t>Marcas de Impresores </a:t>
            </a:r>
            <a:r>
              <a:rPr lang="es-ES" b="1" dirty="0" smtClean="0">
                <a:solidFill>
                  <a:srgbClr val="92D050"/>
                </a:solidFill>
              </a:rPr>
              <a:t>y </a:t>
            </a:r>
            <a:r>
              <a:rPr lang="es-ES" b="1" i="1" dirty="0" smtClean="0">
                <a:solidFill>
                  <a:srgbClr val="92D050"/>
                </a:solidFill>
              </a:rPr>
              <a:t>Antiguos Poseedores</a:t>
            </a:r>
          </a:p>
          <a:p>
            <a:r>
              <a:rPr lang="es-ES" b="1" dirty="0" smtClean="0">
                <a:solidFill>
                  <a:srgbClr val="92D050"/>
                </a:solidFill>
              </a:rPr>
              <a:t>del CRAI Biblioteca de Reserva</a:t>
            </a:r>
          </a:p>
          <a:p>
            <a:r>
              <a:rPr lang="es-ES" b="1" dirty="0" smtClean="0">
                <a:solidFill>
                  <a:srgbClr val="92D050"/>
                </a:solidFill>
              </a:rPr>
              <a:t>(Universidad de Barcelona)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2366715" y="1032986"/>
            <a:ext cx="1001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92D050"/>
                </a:solidFill>
              </a:rPr>
              <a:t>Campos de búsqueda en </a:t>
            </a:r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endParaRPr lang="ca-ES" sz="2000" b="1" i="1" dirty="0">
              <a:solidFill>
                <a:srgbClr val="92D05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2199" b="15279"/>
          <a:stretch/>
        </p:blipFill>
        <p:spPr>
          <a:xfrm>
            <a:off x="951206" y="1679839"/>
            <a:ext cx="8664765" cy="4201600"/>
          </a:xfrm>
          <a:prstGeom prst="rect">
            <a:avLst/>
          </a:prstGeom>
        </p:spPr>
      </p:pic>
      <p:sp>
        <p:nvSpPr>
          <p:cNvPr id="4" name="Fletxa esquerra 3"/>
          <p:cNvSpPr/>
          <p:nvPr/>
        </p:nvSpPr>
        <p:spPr>
          <a:xfrm>
            <a:off x="8637563" y="3995517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txa cap amunt 4"/>
          <p:cNvSpPr/>
          <p:nvPr/>
        </p:nvSpPr>
        <p:spPr>
          <a:xfrm>
            <a:off x="4487593" y="4666343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QuadreDeText 8"/>
          <p:cNvSpPr txBox="1"/>
          <p:nvPr/>
        </p:nvSpPr>
        <p:spPr>
          <a:xfrm>
            <a:off x="7786627" y="6241522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pPr lvl="0"/>
            <a:r>
              <a:rPr lang="es-ES" sz="1200" b="1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603959" y="899526"/>
            <a:ext cx="1001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Otras opciones en las dos bases de datos</a:t>
            </a:r>
            <a:endParaRPr lang="ca-ES" sz="2000" b="1" dirty="0">
              <a:solidFill>
                <a:srgbClr val="92D050"/>
              </a:solidFill>
            </a:endParaRP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842" b="18637"/>
          <a:stretch/>
        </p:blipFill>
        <p:spPr>
          <a:xfrm>
            <a:off x="1265967" y="1402009"/>
            <a:ext cx="8944834" cy="4495475"/>
          </a:xfrm>
          <a:prstGeom prst="rect">
            <a:avLst/>
          </a:prstGeom>
        </p:spPr>
      </p:pic>
      <p:sp>
        <p:nvSpPr>
          <p:cNvPr id="5" name="Fletxa cap amunt 4"/>
          <p:cNvSpPr/>
          <p:nvPr/>
        </p:nvSpPr>
        <p:spPr>
          <a:xfrm>
            <a:off x="5245100" y="3254829"/>
            <a:ext cx="1778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txa cap amunt 13"/>
          <p:cNvSpPr/>
          <p:nvPr/>
        </p:nvSpPr>
        <p:spPr>
          <a:xfrm>
            <a:off x="7481612" y="3254829"/>
            <a:ext cx="1778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txa cap amunt 14"/>
          <p:cNvSpPr/>
          <p:nvPr/>
        </p:nvSpPr>
        <p:spPr>
          <a:xfrm>
            <a:off x="9580342" y="3254829"/>
            <a:ext cx="1778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1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10892"/>
              </p:ext>
            </p:extLst>
          </p:nvPr>
        </p:nvGraphicFramePr>
        <p:xfrm>
          <a:off x="1678677" y="1903867"/>
          <a:ext cx="6459536" cy="43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Documento" r:id="rId4" imgW="5390866" imgH="3655877" progId="Word.Document.12">
                  <p:embed/>
                </p:oleObj>
              </mc:Choice>
              <mc:Fallback>
                <p:oleObj name="Documento" r:id="rId4" imgW="5390866" imgH="3655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8677" y="1903867"/>
                        <a:ext cx="6459536" cy="43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QuadreDeText 4"/>
          <p:cNvSpPr txBox="1"/>
          <p:nvPr/>
        </p:nvSpPr>
        <p:spPr>
          <a:xfrm>
            <a:off x="1678677" y="950400"/>
            <a:ext cx="612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r>
              <a:rPr lang="es-ES" sz="2000" b="1" dirty="0" smtClean="0">
                <a:solidFill>
                  <a:srgbClr val="92D050"/>
                </a:solidFill>
              </a:rPr>
              <a:t>: impresores según países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019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baseline="-25000" dirty="0" smtClean="0"/>
          </a:p>
          <a:p>
            <a:r>
              <a:rPr lang="ca-ES" baseline="-25000" dirty="0" smtClean="0"/>
              <a:t>,</a:t>
            </a:r>
            <a:endParaRPr lang="es-ES" baseline="-25000" dirty="0"/>
          </a:p>
          <a:p>
            <a:endParaRPr lang="es-ES" baseline="-25000" dirty="0" smtClean="0"/>
          </a:p>
          <a:p>
            <a:endParaRPr lang="es-ES" baseline="-25000" dirty="0"/>
          </a:p>
          <a:p>
            <a:endParaRPr lang="es-ES" baseline="-25000" dirty="0" smtClean="0"/>
          </a:p>
          <a:p>
            <a:r>
              <a:rPr lang="ca-ES" baseline="-25000" dirty="0" smtClean="0"/>
              <a:t>+</a:t>
            </a:r>
            <a:endParaRPr lang="es-ES" baseline="-25000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702128" y="959986"/>
            <a:ext cx="7135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r>
              <a:rPr lang="es-ES" sz="2000" b="1" dirty="0" smtClean="0">
                <a:solidFill>
                  <a:srgbClr val="92D050"/>
                </a:solidFill>
              </a:rPr>
              <a:t>: cronología de los impresores</a:t>
            </a:r>
            <a:endParaRPr lang="es-ES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45351"/>
              </p:ext>
            </p:extLst>
          </p:nvPr>
        </p:nvGraphicFramePr>
        <p:xfrm>
          <a:off x="1304934" y="1626044"/>
          <a:ext cx="6306360" cy="396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Documento" r:id="rId4" imgW="5390866" imgH="3389295" progId="Word.Document.12">
                  <p:embed/>
                </p:oleObj>
              </mc:Choice>
              <mc:Fallback>
                <p:oleObj name="Documento" r:id="rId4" imgW="5390866" imgH="3389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4934" y="1626044"/>
                        <a:ext cx="6306360" cy="396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9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6"/>
            <a:ext cx="10417628" cy="2363333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9" y="1903866"/>
            <a:ext cx="8814188" cy="4030704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194596" y="1230728"/>
            <a:ext cx="861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dirty="0" smtClean="0">
                <a:solidFill>
                  <a:srgbClr val="92D050"/>
                </a:solidFill>
              </a:rPr>
              <a:t>Ejemplo de registro de </a:t>
            </a:r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r>
              <a:rPr lang="es-ES" sz="2000" b="1" dirty="0" smtClean="0">
                <a:solidFill>
                  <a:srgbClr val="92D050"/>
                </a:solidFill>
              </a:rPr>
              <a:t>: primera parte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4" name="Fletxa esquerra 3"/>
          <p:cNvSpPr/>
          <p:nvPr/>
        </p:nvSpPr>
        <p:spPr>
          <a:xfrm>
            <a:off x="5190978" y="4619124"/>
            <a:ext cx="584512" cy="24231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4997851" y="3085532"/>
            <a:ext cx="584512" cy="24231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txa esquerra 10"/>
          <p:cNvSpPr/>
          <p:nvPr/>
        </p:nvSpPr>
        <p:spPr>
          <a:xfrm>
            <a:off x="6482443" y="5095799"/>
            <a:ext cx="584512" cy="24231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2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6"/>
            <a:ext cx="10417628" cy="2363333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9" t="35667"/>
          <a:stretch/>
        </p:blipFill>
        <p:spPr>
          <a:xfrm>
            <a:off x="940905" y="1483887"/>
            <a:ext cx="7962604" cy="4183084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130963" y="873788"/>
            <a:ext cx="763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dirty="0">
                <a:solidFill>
                  <a:srgbClr val="92D050"/>
                </a:solidFill>
              </a:rPr>
              <a:t>Ejemplo de registro de </a:t>
            </a:r>
            <a:r>
              <a:rPr lang="es-ES" sz="2000" b="1" i="1" dirty="0">
                <a:solidFill>
                  <a:srgbClr val="92D050"/>
                </a:solidFill>
              </a:rPr>
              <a:t>Marcas de </a:t>
            </a:r>
            <a:r>
              <a:rPr lang="es-ES" sz="2000" b="1" i="1" dirty="0" smtClean="0">
                <a:solidFill>
                  <a:srgbClr val="92D050"/>
                </a:solidFill>
              </a:rPr>
              <a:t>impresores</a:t>
            </a:r>
            <a:r>
              <a:rPr lang="es-ES" sz="2000" b="1" dirty="0" smtClean="0">
                <a:solidFill>
                  <a:srgbClr val="92D050"/>
                </a:solidFill>
              </a:rPr>
              <a:t>: segunda </a:t>
            </a:r>
            <a:r>
              <a:rPr lang="es-ES" sz="2000" b="1" dirty="0">
                <a:solidFill>
                  <a:srgbClr val="92D050"/>
                </a:solidFill>
              </a:rPr>
              <a:t>parte</a:t>
            </a:r>
          </a:p>
        </p:txBody>
      </p:sp>
      <p:sp>
        <p:nvSpPr>
          <p:cNvPr id="4" name="Fletxa esquerra 3"/>
          <p:cNvSpPr/>
          <p:nvPr/>
        </p:nvSpPr>
        <p:spPr>
          <a:xfrm>
            <a:off x="3061252" y="1851348"/>
            <a:ext cx="607347" cy="21221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2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 b="26846"/>
          <a:stretch/>
        </p:blipFill>
        <p:spPr>
          <a:xfrm>
            <a:off x="1274456" y="1689143"/>
            <a:ext cx="6955144" cy="4063957"/>
          </a:xfrm>
          <a:prstGeom prst="rect">
            <a:avLst/>
          </a:prstGeom>
        </p:spPr>
      </p:pic>
      <p:sp>
        <p:nvSpPr>
          <p:cNvPr id="4" name="Fletxa esquerra 3"/>
          <p:cNvSpPr/>
          <p:nvPr/>
        </p:nvSpPr>
        <p:spPr>
          <a:xfrm>
            <a:off x="6137069" y="2905826"/>
            <a:ext cx="450575" cy="3344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1187192" y="834221"/>
            <a:ext cx="712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r>
              <a:rPr lang="es-ES" sz="2000" b="1" dirty="0" smtClean="0">
                <a:solidFill>
                  <a:srgbClr val="92D050"/>
                </a:solidFill>
              </a:rPr>
              <a:t>:</a:t>
            </a:r>
            <a:endParaRPr lang="ca-ES" sz="2000" b="1" dirty="0" smtClean="0">
              <a:solidFill>
                <a:srgbClr val="92D050"/>
              </a:solidFill>
            </a:endParaRP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a-ES" sz="2000" b="1" dirty="0" err="1">
                <a:solidFill>
                  <a:srgbClr val="92D050"/>
                </a:solidFill>
              </a:rPr>
              <a:t>n</a:t>
            </a:r>
            <a:r>
              <a:rPr lang="ca-ES" sz="2000" b="1" dirty="0" err="1" smtClean="0">
                <a:solidFill>
                  <a:srgbClr val="92D050"/>
                </a:solidFill>
              </a:rPr>
              <a:t>avegación</a:t>
            </a:r>
            <a:r>
              <a:rPr lang="ca-ES" sz="2000" b="1" dirty="0" smtClean="0">
                <a:solidFill>
                  <a:srgbClr val="92D050"/>
                </a:solidFill>
              </a:rPr>
              <a:t> a partir de los </a:t>
            </a:r>
            <a:r>
              <a:rPr lang="ca-ES" sz="2000" b="1" dirty="0" err="1" smtClean="0">
                <a:solidFill>
                  <a:srgbClr val="92D050"/>
                </a:solidFill>
              </a:rPr>
              <a:t>términos</a:t>
            </a:r>
            <a:r>
              <a:rPr lang="ca-ES" sz="2000" b="1" dirty="0" smtClean="0">
                <a:solidFill>
                  <a:srgbClr val="92D050"/>
                </a:solidFill>
              </a:rPr>
              <a:t> de las </a:t>
            </a:r>
            <a:r>
              <a:rPr lang="ca-ES" sz="2000" b="1" dirty="0" err="1" smtClean="0">
                <a:solidFill>
                  <a:srgbClr val="92D050"/>
                </a:solidFill>
              </a:rPr>
              <a:t>marcas</a:t>
            </a:r>
            <a:r>
              <a:rPr lang="ca-ES" sz="2000" b="1" dirty="0" smtClean="0">
                <a:solidFill>
                  <a:srgbClr val="92D050"/>
                </a:solidFill>
              </a:rPr>
              <a:t> (I)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9" name="Fletxa esquerra 8"/>
          <p:cNvSpPr/>
          <p:nvPr/>
        </p:nvSpPr>
        <p:spPr>
          <a:xfrm>
            <a:off x="4571599" y="3460171"/>
            <a:ext cx="360857" cy="3391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QuadreDeText 2"/>
          <p:cNvSpPr txBox="1"/>
          <p:nvPr/>
        </p:nvSpPr>
        <p:spPr>
          <a:xfrm>
            <a:off x="7711954" y="6121150"/>
            <a:ext cx="4405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dirty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pPr lvl="0"/>
            <a:r>
              <a:rPr lang="es-ES" sz="1200" b="1" dirty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64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-452024" y="131345"/>
            <a:ext cx="947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a-ES" sz="2000" b="1" dirty="0" err="1">
                <a:solidFill>
                  <a:srgbClr val="92D050"/>
                </a:solidFill>
              </a:rPr>
              <a:t>Navegación</a:t>
            </a:r>
            <a:r>
              <a:rPr lang="ca-ES" sz="2000" b="1" dirty="0">
                <a:solidFill>
                  <a:srgbClr val="92D050"/>
                </a:solidFill>
              </a:rPr>
              <a:t> a partir de los </a:t>
            </a:r>
            <a:r>
              <a:rPr lang="ca-ES" sz="2000" b="1" dirty="0" err="1">
                <a:solidFill>
                  <a:srgbClr val="92D050"/>
                </a:solidFill>
              </a:rPr>
              <a:t>términos</a:t>
            </a:r>
            <a:r>
              <a:rPr lang="ca-ES" sz="2000" b="1" dirty="0">
                <a:solidFill>
                  <a:srgbClr val="92D050"/>
                </a:solidFill>
              </a:rPr>
              <a:t> de las </a:t>
            </a:r>
            <a:r>
              <a:rPr lang="ca-ES" sz="2000" b="1" dirty="0" err="1">
                <a:solidFill>
                  <a:srgbClr val="92D050"/>
                </a:solidFill>
              </a:rPr>
              <a:t>marcas</a:t>
            </a:r>
            <a:r>
              <a:rPr lang="ca-ES" sz="2000" b="1" dirty="0">
                <a:solidFill>
                  <a:srgbClr val="92D050"/>
                </a:solidFill>
              </a:rPr>
              <a:t> (</a:t>
            </a:r>
            <a:r>
              <a:rPr lang="ca-ES" sz="2000" b="1" dirty="0" smtClean="0">
                <a:solidFill>
                  <a:srgbClr val="92D050"/>
                </a:solidFill>
              </a:rPr>
              <a:t>II)</a:t>
            </a: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 b="6453"/>
          <a:stretch/>
        </p:blipFill>
        <p:spPr>
          <a:xfrm>
            <a:off x="839081" y="712788"/>
            <a:ext cx="6789676" cy="5791200"/>
          </a:xfrm>
          <a:prstGeom prst="rect">
            <a:avLst/>
          </a:prstGeom>
        </p:spPr>
      </p:pic>
      <p:sp>
        <p:nvSpPr>
          <p:cNvPr id="4" name="Fletxa esquerra 3"/>
          <p:cNvSpPr/>
          <p:nvPr/>
        </p:nvSpPr>
        <p:spPr>
          <a:xfrm>
            <a:off x="6935373" y="5148775"/>
            <a:ext cx="584512" cy="25383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txa esquerra 8"/>
          <p:cNvSpPr/>
          <p:nvPr/>
        </p:nvSpPr>
        <p:spPr>
          <a:xfrm>
            <a:off x="3941663" y="6049694"/>
            <a:ext cx="584512" cy="25383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3357151" y="6254287"/>
            <a:ext cx="584512" cy="25383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7786627" y="6254287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pPr lvl="0"/>
            <a:r>
              <a:rPr lang="es-ES" sz="1200" b="1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725550" y="639590"/>
            <a:ext cx="687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endParaRPr lang="ca-ES" sz="2000" b="1" i="1" dirty="0" smtClean="0">
              <a:solidFill>
                <a:srgbClr val="92D050"/>
              </a:solidFill>
            </a:endParaRPr>
          </a:p>
          <a:p>
            <a:pPr algn="ctr"/>
            <a:r>
              <a:rPr lang="ca-ES" sz="2000" b="1" dirty="0" err="1" smtClean="0">
                <a:solidFill>
                  <a:srgbClr val="92D050"/>
                </a:solidFill>
              </a:rPr>
              <a:t>Marcas</a:t>
            </a:r>
            <a:r>
              <a:rPr lang="ca-ES" sz="2000" b="1" dirty="0" smtClean="0">
                <a:solidFill>
                  <a:srgbClr val="92D050"/>
                </a:solidFill>
              </a:rPr>
              <a:t> </a:t>
            </a:r>
            <a:r>
              <a:rPr lang="ca-ES" sz="2000" b="1" dirty="0" err="1" smtClean="0">
                <a:solidFill>
                  <a:srgbClr val="92D050"/>
                </a:solidFill>
              </a:rPr>
              <a:t>variantes</a:t>
            </a:r>
            <a:r>
              <a:rPr lang="ca-ES" sz="2000" b="1" dirty="0" smtClean="0">
                <a:solidFill>
                  <a:srgbClr val="92D050"/>
                </a:solidFill>
              </a:rPr>
              <a:t> de un </a:t>
            </a:r>
            <a:r>
              <a:rPr lang="ca-ES" sz="2000" b="1" dirty="0" err="1" smtClean="0">
                <a:solidFill>
                  <a:srgbClr val="92D050"/>
                </a:solidFill>
              </a:rPr>
              <a:t>mismo</a:t>
            </a:r>
            <a:r>
              <a:rPr lang="ca-ES" sz="2000" b="1" dirty="0" smtClean="0">
                <a:solidFill>
                  <a:srgbClr val="92D050"/>
                </a:solidFill>
              </a:rPr>
              <a:t> </a:t>
            </a:r>
            <a:r>
              <a:rPr lang="ca-ES" sz="2000" b="1" dirty="0" err="1" smtClean="0">
                <a:solidFill>
                  <a:srgbClr val="92D050"/>
                </a:solidFill>
              </a:rPr>
              <a:t>impresor</a:t>
            </a:r>
            <a:r>
              <a:rPr lang="ca-ES" sz="2000" b="1" dirty="0" smtClean="0">
                <a:solidFill>
                  <a:srgbClr val="92D050"/>
                </a:solidFill>
              </a:rPr>
              <a:t> (I)</a:t>
            </a:r>
          </a:p>
          <a:p>
            <a:pPr algn="ctr"/>
            <a:r>
              <a:rPr lang="es-ES" sz="2000" b="1" dirty="0">
                <a:solidFill>
                  <a:srgbClr val="92D050"/>
                </a:solidFill>
                <a:hlinkClick r:id="rId3"/>
              </a:rPr>
              <a:t>Hospital Real y General de Nuestra Señora de Gracia</a:t>
            </a: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11" name="Imatge 10"/>
          <p:cNvPicPr/>
          <p:nvPr/>
        </p:nvPicPr>
        <p:blipFill rotWithShape="1">
          <a:blip r:embed="rId4"/>
          <a:srcRect l="18713" t="12679" r="19202" b="10369"/>
          <a:stretch/>
        </p:blipFill>
        <p:spPr bwMode="auto">
          <a:xfrm>
            <a:off x="2992350" y="1757477"/>
            <a:ext cx="4618944" cy="4468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7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pic>
        <p:nvPicPr>
          <p:cNvPr id="5" name="Imatge 4" descr="http://www.bib.ub.edu/fileadmin/imatges/impresso/11601899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2" y="2034620"/>
            <a:ext cx="3343275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tge 5" descr="http://www.bib.ub.edu/fileadmin/imatges/impresso/13737909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4" y="1696484"/>
            <a:ext cx="356235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QuadreDeText 1"/>
          <p:cNvSpPr txBox="1"/>
          <p:nvPr/>
        </p:nvSpPr>
        <p:spPr>
          <a:xfrm>
            <a:off x="2526196" y="292794"/>
            <a:ext cx="567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endParaRPr lang="ca-ES" sz="2000" b="1" dirty="0" smtClean="0">
              <a:solidFill>
                <a:srgbClr val="92D050"/>
              </a:solidFill>
            </a:endParaRPr>
          </a:p>
          <a:p>
            <a:pPr algn="ctr"/>
            <a:r>
              <a:rPr lang="ca-ES" sz="2000" b="1" dirty="0" err="1" smtClean="0">
                <a:solidFill>
                  <a:srgbClr val="92D050"/>
                </a:solidFill>
              </a:rPr>
              <a:t>Marcas</a:t>
            </a:r>
            <a:r>
              <a:rPr lang="ca-ES" sz="2000" b="1" dirty="0" smtClean="0">
                <a:solidFill>
                  <a:srgbClr val="92D050"/>
                </a:solidFill>
              </a:rPr>
              <a:t> </a:t>
            </a:r>
            <a:r>
              <a:rPr lang="ca-ES" sz="2000" b="1" dirty="0" err="1">
                <a:solidFill>
                  <a:srgbClr val="92D050"/>
                </a:solidFill>
              </a:rPr>
              <a:t>variantes</a:t>
            </a:r>
            <a:r>
              <a:rPr lang="ca-ES" sz="2000" b="1" dirty="0">
                <a:solidFill>
                  <a:srgbClr val="92D050"/>
                </a:solidFill>
              </a:rPr>
              <a:t> de un </a:t>
            </a:r>
            <a:r>
              <a:rPr lang="ca-ES" sz="2000" b="1" dirty="0" err="1">
                <a:solidFill>
                  <a:srgbClr val="92D050"/>
                </a:solidFill>
              </a:rPr>
              <a:t>mismo</a:t>
            </a:r>
            <a:r>
              <a:rPr lang="ca-ES" sz="2000" b="1" dirty="0">
                <a:solidFill>
                  <a:srgbClr val="92D050"/>
                </a:solidFill>
              </a:rPr>
              <a:t> </a:t>
            </a:r>
            <a:r>
              <a:rPr lang="ca-ES" sz="2000" b="1" dirty="0" smtClean="0">
                <a:solidFill>
                  <a:srgbClr val="92D050"/>
                </a:solidFill>
              </a:rPr>
              <a:t>impressor (II) </a:t>
            </a: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10" name="Imatge 9" descr="http://www.bib.ub.edu/fileadmin/imatges/impresso/13737909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50" y="1696483"/>
            <a:ext cx="382905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QuadreDeText 2"/>
          <p:cNvSpPr txBox="1"/>
          <p:nvPr/>
        </p:nvSpPr>
        <p:spPr>
          <a:xfrm>
            <a:off x="3551582" y="110879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hlinkClick r:id="rId6"/>
              </a:rPr>
              <a:t>Sánchez, </a:t>
            </a:r>
            <a:r>
              <a:rPr lang="es-ES" b="1" dirty="0" smtClean="0">
                <a:hlinkClick r:id="rId6"/>
              </a:rPr>
              <a:t>Luis, </a:t>
            </a:r>
            <a:r>
              <a:rPr lang="es-ES" b="1" dirty="0" err="1" smtClean="0">
                <a:hlinkClick r:id="rId6"/>
              </a:rPr>
              <a:t>fl</a:t>
            </a:r>
            <a:r>
              <a:rPr lang="es-ES" b="1" dirty="0">
                <a:hlinkClick r:id="rId6"/>
              </a:rPr>
              <a:t>. 1590-1627</a:t>
            </a:r>
            <a:r>
              <a:rPr lang="es-ES" b="1" dirty="0" smtClean="0">
                <a:hlinkClick r:id="rId6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2822441" y="465986"/>
            <a:ext cx="592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92D050"/>
                </a:solidFill>
              </a:rPr>
              <a:t>Marcas de impresores </a:t>
            </a:r>
            <a:r>
              <a:rPr lang="es-ES" sz="2000" b="1" dirty="0" smtClean="0">
                <a:solidFill>
                  <a:srgbClr val="92D050"/>
                </a:solidFill>
              </a:rPr>
              <a:t>y </a:t>
            </a:r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endParaRPr lang="ca-ES" sz="2000" b="1" dirty="0">
              <a:solidFill>
                <a:srgbClr val="92D05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59" y="1422623"/>
            <a:ext cx="5462998" cy="4012754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3" y="1422623"/>
            <a:ext cx="5575567" cy="4012754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505714" y="5684127"/>
            <a:ext cx="519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92D050"/>
                </a:solidFill>
                <a:hlinkClick r:id="rId5"/>
              </a:rPr>
              <a:t>http://www.bib.ub.edu/fileadmin/impressors/cerca_spa.htm</a:t>
            </a:r>
            <a:endParaRPr lang="ca-ES" sz="1400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6527159" y="5674393"/>
            <a:ext cx="518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92D050"/>
                </a:solidFill>
                <a:hlinkClick r:id="rId6"/>
              </a:rPr>
              <a:t>http://</a:t>
            </a:r>
            <a:r>
              <a:rPr lang="es-ES" sz="1400" b="1" dirty="0" smtClean="0">
                <a:solidFill>
                  <a:srgbClr val="92D050"/>
                </a:solidFill>
                <a:hlinkClick r:id="rId6"/>
              </a:rPr>
              <a:t>www.bib.ub.edu/fileadmin/posseidors/cerca_spa.htm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326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2671024" y="1045029"/>
            <a:ext cx="6849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criterios de inclusión en la base</a:t>
            </a:r>
            <a:endParaRPr lang="ca-ES" sz="20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475"/>
            <a:ext cx="8351837" cy="2921000"/>
          </a:xfrm>
        </p:spPr>
        <p:txBody>
          <a:bodyPr anchor="ctr"/>
          <a:lstStyle/>
          <a:p>
            <a:pPr algn="l" eaLnBrk="1" hangingPunct="1"/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Todas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las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entidades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se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recogen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en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la base de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datos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          	   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En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el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caso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de las personas se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aplica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una</a:t>
            </a:r>
            <a:r>
              <a:rPr lang="en-GB" altLang="it-IT" sz="1800" u="sng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u="sng" dirty="0" err="1" smtClean="0">
                <a:solidFill>
                  <a:srgbClr val="92D050"/>
                </a:solidFill>
                <a:latin typeface="+mn-lt"/>
              </a:rPr>
              <a:t>selección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basada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en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:</a:t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		-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su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papel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en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la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historia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cultural y social</a:t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		-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número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relevante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de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copias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con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su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marca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de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propiedad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		-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pertenencia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a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grupos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específicos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,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como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las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mujeres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		-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singularidad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de la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marca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> de </a:t>
            </a:r>
            <a:r>
              <a:rPr lang="en-GB" altLang="it-IT" sz="1800" dirty="0" err="1" smtClean="0">
                <a:solidFill>
                  <a:srgbClr val="92D050"/>
                </a:solidFill>
                <a:latin typeface="+mn-lt"/>
              </a:rPr>
              <a:t>propiedad</a:t>
            </a:r>
            <a:r>
              <a:rPr lang="en-GB" altLang="it-IT" sz="18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altLang="it-IT" sz="1800" dirty="0" smtClean="0">
                <a:solidFill>
                  <a:srgbClr val="92D050"/>
                </a:solidFill>
                <a:latin typeface="+mn-lt"/>
              </a:rPr>
            </a:br>
            <a:endParaRPr lang="es-ES" altLang="it-IT" sz="1800" dirty="0" smtClean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8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10" name="QuadreDeText 9"/>
          <p:cNvSpPr txBox="1"/>
          <p:nvPr/>
        </p:nvSpPr>
        <p:spPr>
          <a:xfrm>
            <a:off x="4000500" y="986599"/>
            <a:ext cx="4770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instantánea (I) </a:t>
            </a:r>
            <a:endParaRPr lang="ca-ES" sz="2000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2172686"/>
            <a:ext cx="4050362" cy="2773885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77" y="2180166"/>
            <a:ext cx="2246110" cy="2773885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46" y="2172686"/>
            <a:ext cx="1945401" cy="2773885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63" y="2165121"/>
            <a:ext cx="2233836" cy="27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10" name="QuadreDeText 9"/>
          <p:cNvSpPr txBox="1"/>
          <p:nvPr/>
        </p:nvSpPr>
        <p:spPr>
          <a:xfrm>
            <a:off x="4000500" y="986599"/>
            <a:ext cx="484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instantánea (II) </a:t>
            </a:r>
            <a:endParaRPr lang="ca-ES" sz="20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0" y="2386158"/>
            <a:ext cx="4087184" cy="2773885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00" y="2386159"/>
            <a:ext cx="2540682" cy="2773885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" y="2386161"/>
            <a:ext cx="2503860" cy="277388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57" y="2386161"/>
            <a:ext cx="1957675" cy="27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861457" y="732084"/>
            <a:ext cx="724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Ejemplo de registro de </a:t>
            </a:r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individuo (I)</a:t>
            </a:r>
            <a:endParaRPr lang="ca-ES" sz="2000" dirty="0"/>
          </a:p>
        </p:txBody>
      </p:sp>
      <p:pic>
        <p:nvPicPr>
          <p:cNvPr id="7" name="Imatge 6"/>
          <p:cNvPicPr/>
          <p:nvPr/>
        </p:nvPicPr>
        <p:blipFill rotWithShape="1">
          <a:blip r:embed="rId3"/>
          <a:srcRect l="1764" t="11907" r="5631" b="34955"/>
          <a:stretch/>
        </p:blipFill>
        <p:spPr bwMode="auto">
          <a:xfrm>
            <a:off x="980224" y="1355045"/>
            <a:ext cx="8833756" cy="450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etxa esquerra 1"/>
          <p:cNvSpPr/>
          <p:nvPr/>
        </p:nvSpPr>
        <p:spPr>
          <a:xfrm>
            <a:off x="3332425" y="5194300"/>
            <a:ext cx="228273" cy="2559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3167325" y="5450224"/>
            <a:ext cx="393373" cy="2579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861457" y="732084"/>
            <a:ext cx="724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Ejemplo de registro de </a:t>
            </a:r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individuo (II)</a:t>
            </a:r>
            <a:endParaRPr lang="ca-ES" sz="2000" dirty="0"/>
          </a:p>
        </p:txBody>
      </p:sp>
      <p:pic>
        <p:nvPicPr>
          <p:cNvPr id="7" name="Imatge 6"/>
          <p:cNvPicPr/>
          <p:nvPr/>
        </p:nvPicPr>
        <p:blipFill rotWithShape="1">
          <a:blip r:embed="rId3"/>
          <a:srcRect t="11686" r="1400" b="12465"/>
          <a:stretch/>
        </p:blipFill>
        <p:spPr bwMode="auto">
          <a:xfrm>
            <a:off x="1672484" y="1450601"/>
            <a:ext cx="7602146" cy="4607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etxa esquerra 1"/>
          <p:cNvSpPr/>
          <p:nvPr/>
        </p:nvSpPr>
        <p:spPr>
          <a:xfrm>
            <a:off x="4216400" y="1624639"/>
            <a:ext cx="635508" cy="25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5018567" y="1822164"/>
            <a:ext cx="635508" cy="25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txa esquerra 11"/>
          <p:cNvSpPr/>
          <p:nvPr/>
        </p:nvSpPr>
        <p:spPr>
          <a:xfrm>
            <a:off x="4035097" y="2031347"/>
            <a:ext cx="635508" cy="25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txa esquerra 12"/>
          <p:cNvSpPr/>
          <p:nvPr/>
        </p:nvSpPr>
        <p:spPr>
          <a:xfrm>
            <a:off x="4035097" y="5282547"/>
            <a:ext cx="635508" cy="252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861457" y="732084"/>
            <a:ext cx="709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Ejemplo de registro de </a:t>
            </a:r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entidad (I)</a:t>
            </a:r>
            <a:endParaRPr lang="ca-ES" sz="2000" dirty="0"/>
          </a:p>
        </p:txBody>
      </p:sp>
      <p:pic>
        <p:nvPicPr>
          <p:cNvPr id="10" name="Imatge 9"/>
          <p:cNvPicPr/>
          <p:nvPr/>
        </p:nvPicPr>
        <p:blipFill rotWithShape="1">
          <a:blip r:embed="rId3"/>
          <a:srcRect t="12789" r="1223" b="38270"/>
          <a:stretch/>
        </p:blipFill>
        <p:spPr bwMode="auto">
          <a:xfrm>
            <a:off x="1469571" y="1483259"/>
            <a:ext cx="7984672" cy="4411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etxa esquerra 1"/>
          <p:cNvSpPr/>
          <p:nvPr/>
        </p:nvSpPr>
        <p:spPr>
          <a:xfrm>
            <a:off x="3467100" y="4435366"/>
            <a:ext cx="558800" cy="2674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txa esquerra 10"/>
          <p:cNvSpPr/>
          <p:nvPr/>
        </p:nvSpPr>
        <p:spPr>
          <a:xfrm>
            <a:off x="3568700" y="5031240"/>
            <a:ext cx="558800" cy="2674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txa esquerra 11"/>
          <p:cNvSpPr/>
          <p:nvPr/>
        </p:nvSpPr>
        <p:spPr>
          <a:xfrm>
            <a:off x="3848100" y="5359615"/>
            <a:ext cx="558800" cy="2674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4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861457" y="732084"/>
            <a:ext cx="709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Ejemplo de registro de </a:t>
            </a:r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entidad (II)</a:t>
            </a:r>
            <a:endParaRPr lang="ca-ES" sz="2000" dirty="0"/>
          </a:p>
        </p:txBody>
      </p:sp>
      <p:pic>
        <p:nvPicPr>
          <p:cNvPr id="7" name="Imatge 6"/>
          <p:cNvPicPr/>
          <p:nvPr/>
        </p:nvPicPr>
        <p:blipFill rotWithShape="1">
          <a:blip r:embed="rId3"/>
          <a:srcRect t="25356" r="1752" b="16434"/>
          <a:stretch/>
        </p:blipFill>
        <p:spPr bwMode="auto">
          <a:xfrm>
            <a:off x="1061357" y="1273402"/>
            <a:ext cx="9029700" cy="4669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0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184238" y="1549924"/>
            <a:ext cx="9823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rgbClr val="92D050"/>
                </a:solidFill>
              </a:rPr>
              <a:t>Antiguos poseedores</a:t>
            </a:r>
            <a:r>
              <a:rPr lang="es-ES" sz="2000" b="1" dirty="0" smtClean="0">
                <a:solidFill>
                  <a:srgbClr val="92D050"/>
                </a:solidFill>
              </a:rPr>
              <a:t>: un ejemplo de una multitud de marcas en el registro del </a:t>
            </a:r>
          </a:p>
          <a:p>
            <a:pPr algn="ctr"/>
            <a:r>
              <a:rPr lang="es-ES" sz="2000" b="1" dirty="0" smtClean="0">
                <a:solidFill>
                  <a:srgbClr val="92D050"/>
                </a:solidFill>
                <a:hlinkClick r:id="rId3"/>
              </a:rPr>
              <a:t>Convento de Santa Caterina de Barcelona</a:t>
            </a:r>
            <a:endParaRPr lang="ca-ES" sz="20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862" y="3047103"/>
            <a:ext cx="1024217" cy="101812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862" y="4691240"/>
            <a:ext cx="1024217" cy="101812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086" y="3422188"/>
            <a:ext cx="392616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6662022" y="1179536"/>
            <a:ext cx="4980214" cy="2390547"/>
          </a:xfrm>
        </p:spPr>
        <p:txBody>
          <a:bodyPr/>
          <a:lstStyle/>
          <a:p>
            <a:pPr marL="285750" indent="-285750" algn="l">
              <a:buFontTx/>
              <a:buChar char="-"/>
            </a:pPr>
            <a:r>
              <a:rPr lang="es-ES" sz="1800" b="1" dirty="0">
                <a:solidFill>
                  <a:srgbClr val="92D050"/>
                </a:solidFill>
              </a:rPr>
              <a:t>Existencia de desequilibrios en los diferentes registros</a:t>
            </a:r>
            <a:endParaRPr lang="es-ES" sz="1800" dirty="0"/>
          </a:p>
          <a:p>
            <a:pPr marL="285750" indent="-285750" algn="l">
              <a:buFontTx/>
              <a:buChar char="-"/>
            </a:pPr>
            <a:endParaRPr lang="es-ES" sz="1800" b="1" dirty="0" smtClean="0">
              <a:solidFill>
                <a:srgbClr val="92D050"/>
              </a:solidFill>
            </a:endParaRPr>
          </a:p>
          <a:p>
            <a:pPr marL="285750" indent="-285750" algn="l">
              <a:buFontTx/>
              <a:buChar char="-"/>
            </a:pPr>
            <a:endParaRPr lang="es-ES" sz="1800" b="1" dirty="0">
              <a:solidFill>
                <a:srgbClr val="92D05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s-ES" sz="1800" b="1" dirty="0" smtClean="0">
                <a:solidFill>
                  <a:srgbClr val="92D050"/>
                </a:solidFill>
              </a:rPr>
              <a:t>Invisibilidad en la red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5196632" y="56057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Conclusiones</a:t>
            </a:r>
            <a:endParaRPr lang="ca-ES" sz="2000" dirty="0"/>
          </a:p>
        </p:txBody>
      </p:sp>
      <p:sp>
        <p:nvSpPr>
          <p:cNvPr id="5" name="QuadreDeText 4"/>
          <p:cNvSpPr txBox="1"/>
          <p:nvPr/>
        </p:nvSpPr>
        <p:spPr>
          <a:xfrm>
            <a:off x="771661" y="1159329"/>
            <a:ext cx="512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Herramientas útiles para el estudio de la   actividad editorial y de la historia de la lectura y de las bibliotecas</a:t>
            </a:r>
          </a:p>
          <a:p>
            <a:pPr marL="285750" indent="-285750">
              <a:buFontTx/>
              <a:buChar char="-"/>
            </a:pPr>
            <a:endParaRPr lang="es-ES" b="1" dirty="0" smtClean="0">
              <a:solidFill>
                <a:srgbClr val="92D05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Participación en el CERL </a:t>
            </a:r>
            <a:r>
              <a:rPr lang="es-ES" b="1" dirty="0" err="1" smtClean="0">
                <a:solidFill>
                  <a:srgbClr val="92D050"/>
                </a:solidFill>
              </a:rPr>
              <a:t>Thesaurus</a:t>
            </a:r>
            <a:r>
              <a:rPr lang="es-ES" b="1" dirty="0" smtClean="0">
                <a:solidFill>
                  <a:srgbClr val="92D050"/>
                </a:solidFill>
              </a:rPr>
              <a:t> y en Material </a:t>
            </a:r>
            <a:r>
              <a:rPr lang="es-ES" b="1" dirty="0" err="1" smtClean="0">
                <a:solidFill>
                  <a:srgbClr val="92D050"/>
                </a:solidFill>
              </a:rPr>
              <a:t>Evidence</a:t>
            </a:r>
            <a:r>
              <a:rPr lang="es-ES" b="1" dirty="0" smtClean="0">
                <a:solidFill>
                  <a:srgbClr val="92D050"/>
                </a:solidFill>
              </a:rPr>
              <a:t> in </a:t>
            </a:r>
            <a:r>
              <a:rPr lang="es-ES" b="1" dirty="0" err="1" smtClean="0">
                <a:solidFill>
                  <a:srgbClr val="92D050"/>
                </a:solidFill>
              </a:rPr>
              <a:t>Incunabula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2937284" y="3055562"/>
            <a:ext cx="74494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                            Próximamente:</a:t>
            </a:r>
          </a:p>
          <a:p>
            <a:endParaRPr lang="es-ES" b="1" dirty="0">
              <a:solidFill>
                <a:srgbClr val="92D050"/>
              </a:solidFill>
            </a:endParaRPr>
          </a:p>
          <a:p>
            <a:r>
              <a:rPr lang="es-ES" b="1" dirty="0" smtClean="0">
                <a:solidFill>
                  <a:srgbClr val="92D050"/>
                </a:solidFill>
              </a:rPr>
              <a:t>-   Difusión de los registros de impresores y poseedores en el Blog</a:t>
            </a:r>
          </a:p>
          <a:p>
            <a:endParaRPr lang="es-ES" b="1" dirty="0">
              <a:solidFill>
                <a:srgbClr val="92D05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Adopción de </a:t>
            </a:r>
            <a:r>
              <a:rPr lang="es-ES" b="1" dirty="0" err="1" smtClean="0">
                <a:solidFill>
                  <a:srgbClr val="92D050"/>
                </a:solidFill>
              </a:rPr>
              <a:t>Iconclass</a:t>
            </a:r>
            <a:r>
              <a:rPr lang="es-ES" b="1" dirty="0" smtClean="0">
                <a:solidFill>
                  <a:srgbClr val="92D050"/>
                </a:solidFill>
              </a:rPr>
              <a:t> en </a:t>
            </a:r>
            <a:r>
              <a:rPr lang="es-ES" b="1" i="1" dirty="0" smtClean="0">
                <a:solidFill>
                  <a:srgbClr val="92D050"/>
                </a:solidFill>
              </a:rPr>
              <a:t>Marcas de impresores</a:t>
            </a:r>
          </a:p>
          <a:p>
            <a:pPr marL="285750" indent="-285750">
              <a:buFontTx/>
              <a:buChar char="-"/>
            </a:pPr>
            <a:endParaRPr lang="es-ES" b="1" i="1" dirty="0" smtClean="0">
              <a:solidFill>
                <a:srgbClr val="92D05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Difusión de cuenta Pinterest de marcas de impresores dudosas</a:t>
            </a:r>
          </a:p>
          <a:p>
            <a:pPr marL="285750" indent="-285750">
              <a:buFontTx/>
              <a:buChar char="-"/>
            </a:pPr>
            <a:endParaRPr lang="es-ES" b="1" dirty="0" smtClean="0">
              <a:solidFill>
                <a:srgbClr val="92D05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Creación de enlaces de pertenencia o relación </a:t>
            </a:r>
          </a:p>
          <a:p>
            <a:r>
              <a:rPr lang="es-ES" b="1" dirty="0" smtClean="0">
                <a:solidFill>
                  <a:srgbClr val="92D050"/>
                </a:solidFill>
              </a:rPr>
              <a:t>     en </a:t>
            </a:r>
            <a:r>
              <a:rPr lang="es-ES" b="1" i="1" dirty="0" smtClean="0">
                <a:solidFill>
                  <a:srgbClr val="92D050"/>
                </a:solidFill>
              </a:rPr>
              <a:t>Antiguos poseedores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10471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152129" y="114300"/>
            <a:ext cx="303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Neus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 Verger Arce y Marina Ruiz </a:t>
            </a:r>
            <a:r>
              <a:rPr lang="es-ES" sz="1200" b="1" dirty="0" err="1">
                <a:solidFill>
                  <a:srgbClr val="92D050"/>
                </a:solidFill>
                <a:ea typeface="+mj-ea"/>
                <a:cs typeface="+mj-cs"/>
              </a:rPr>
              <a:t>Fargas</a:t>
            </a: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/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CRAI Biblioteca de Reserva </a:t>
            </a:r>
            <a:b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</a:br>
            <a:r>
              <a:rPr lang="es-ES" sz="1200" b="1" dirty="0">
                <a:solidFill>
                  <a:srgbClr val="92D050"/>
                </a:solidFill>
                <a:ea typeface="+mj-ea"/>
                <a:cs typeface="+mj-cs"/>
              </a:rPr>
              <a:t>Universidad de Barcelona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9" y="1989138"/>
            <a:ext cx="4749800" cy="32385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7385" r="14706" b="17884"/>
          <a:stretch/>
        </p:blipFill>
        <p:spPr>
          <a:xfrm>
            <a:off x="6455924" y="1549142"/>
            <a:ext cx="3358056" cy="4118492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4503996" y="733980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2D050"/>
                </a:solidFill>
              </a:rPr>
              <a:t>Muchas gracias</a:t>
            </a:r>
            <a:endParaRPr lang="ca-ES" sz="28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457200" y="566763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nverger@ub.edu</a:t>
            </a:r>
          </a:p>
          <a:p>
            <a:r>
              <a:rPr lang="es-ES" sz="2000" b="1" dirty="0" smtClean="0">
                <a:solidFill>
                  <a:srgbClr val="92D050"/>
                </a:solidFill>
              </a:rPr>
              <a:t>marinaruiz@ub.edu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2251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455383" y="1299607"/>
            <a:ext cx="48654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err="1" smtClean="0">
                <a:solidFill>
                  <a:srgbClr val="92D050"/>
                </a:solidFill>
              </a:rPr>
              <a:t>Otras</a:t>
            </a:r>
            <a:r>
              <a:rPr lang="ca-ES" sz="2000" b="1" dirty="0" smtClean="0">
                <a:solidFill>
                  <a:srgbClr val="92D050"/>
                </a:solidFill>
              </a:rPr>
              <a:t> bases de </a:t>
            </a:r>
            <a:r>
              <a:rPr lang="ca-ES" sz="2000" b="1" dirty="0" err="1" smtClean="0">
                <a:solidFill>
                  <a:srgbClr val="92D050"/>
                </a:solidFill>
              </a:rPr>
              <a:t>datos</a:t>
            </a:r>
            <a:r>
              <a:rPr lang="ca-ES" sz="2000" b="1" dirty="0" smtClean="0">
                <a:solidFill>
                  <a:srgbClr val="92D050"/>
                </a:solidFill>
              </a:rPr>
              <a:t> de </a:t>
            </a:r>
            <a:r>
              <a:rPr lang="ca-ES" sz="2000" b="1" dirty="0" err="1" smtClean="0">
                <a:solidFill>
                  <a:srgbClr val="92D050"/>
                </a:solidFill>
              </a:rPr>
              <a:t>marcas</a:t>
            </a:r>
            <a:r>
              <a:rPr lang="ca-ES" sz="2000" b="1" dirty="0" smtClean="0">
                <a:solidFill>
                  <a:srgbClr val="92D050"/>
                </a:solidFill>
              </a:rPr>
              <a:t> de </a:t>
            </a:r>
            <a:r>
              <a:rPr lang="ca-ES" sz="2000" b="1" dirty="0" err="1" smtClean="0">
                <a:solidFill>
                  <a:srgbClr val="92D050"/>
                </a:solidFill>
              </a:rPr>
              <a:t>impresores</a:t>
            </a:r>
            <a:r>
              <a:rPr lang="ca-ES" b="1" dirty="0" smtClean="0">
                <a:solidFill>
                  <a:srgbClr val="92D050"/>
                </a:solidFill>
              </a:rPr>
              <a:t>:</a:t>
            </a:r>
          </a:p>
          <a:p>
            <a:endParaRPr lang="ca-ES" b="1" dirty="0" smtClean="0">
              <a:solidFill>
                <a:srgbClr val="92D050"/>
              </a:solidFill>
            </a:endParaRPr>
          </a:p>
          <a:p>
            <a:r>
              <a:rPr lang="ca-ES" b="1" i="1" u="sng" dirty="0" smtClean="0">
                <a:solidFill>
                  <a:srgbClr val="92D050"/>
                </a:solidFill>
              </a:rPr>
              <a:t>Edit.16: </a:t>
            </a:r>
            <a:r>
              <a:rPr lang="ca-ES" b="1" i="1" u="sng" dirty="0" err="1" smtClean="0">
                <a:solidFill>
                  <a:srgbClr val="92D050"/>
                </a:solidFill>
              </a:rPr>
              <a:t>Censimento</a:t>
            </a:r>
            <a:r>
              <a:rPr lang="ca-ES" b="1" i="1" u="sng" dirty="0" smtClean="0">
                <a:solidFill>
                  <a:srgbClr val="92D050"/>
                </a:solidFill>
              </a:rPr>
              <a:t> </a:t>
            </a:r>
            <a:r>
              <a:rPr lang="ca-ES" b="1" i="1" u="sng" dirty="0" err="1" smtClean="0">
                <a:solidFill>
                  <a:srgbClr val="92D050"/>
                </a:solidFill>
              </a:rPr>
              <a:t>nazionale</a:t>
            </a:r>
            <a:r>
              <a:rPr lang="ca-ES" b="1" i="1" u="sng" dirty="0" smtClean="0">
                <a:solidFill>
                  <a:srgbClr val="92D050"/>
                </a:solidFill>
              </a:rPr>
              <a:t> </a:t>
            </a:r>
            <a:r>
              <a:rPr lang="ca-ES" b="1" i="1" u="sng" dirty="0" err="1" smtClean="0">
                <a:solidFill>
                  <a:srgbClr val="92D050"/>
                </a:solidFill>
              </a:rPr>
              <a:t>delle</a:t>
            </a:r>
            <a:r>
              <a:rPr lang="ca-ES" b="1" i="1" u="sng" dirty="0" smtClean="0">
                <a:solidFill>
                  <a:srgbClr val="92D050"/>
                </a:solidFill>
              </a:rPr>
              <a:t> </a:t>
            </a:r>
            <a:r>
              <a:rPr lang="ca-ES" b="1" i="1" u="sng" dirty="0" err="1" smtClean="0">
                <a:solidFill>
                  <a:srgbClr val="92D050"/>
                </a:solidFill>
              </a:rPr>
              <a:t>edizioni</a:t>
            </a:r>
            <a:r>
              <a:rPr lang="ca-ES" b="1" i="1" u="sng" dirty="0" smtClean="0">
                <a:solidFill>
                  <a:srgbClr val="92D050"/>
                </a:solidFill>
              </a:rPr>
              <a:t> </a:t>
            </a:r>
            <a:r>
              <a:rPr lang="ca-ES" b="1" i="1" u="sng" dirty="0" err="1" smtClean="0">
                <a:solidFill>
                  <a:srgbClr val="92D050"/>
                </a:solidFill>
              </a:rPr>
              <a:t>italiane</a:t>
            </a:r>
            <a:r>
              <a:rPr lang="ca-ES" b="1" i="1" u="sng" dirty="0" smtClean="0">
                <a:solidFill>
                  <a:srgbClr val="92D050"/>
                </a:solidFill>
              </a:rPr>
              <a:t> del XVI </a:t>
            </a:r>
            <a:r>
              <a:rPr lang="ca-ES" b="1" i="1" u="sng" dirty="0" err="1" smtClean="0">
                <a:solidFill>
                  <a:srgbClr val="92D050"/>
                </a:solidFill>
              </a:rPr>
              <a:t>secolo</a:t>
            </a:r>
            <a:r>
              <a:rPr lang="ca-ES" b="1" i="1" u="sng" dirty="0" smtClean="0">
                <a:solidFill>
                  <a:srgbClr val="92D05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ca-ES" b="1" dirty="0">
              <a:solidFill>
                <a:srgbClr val="92D050"/>
              </a:solidFill>
            </a:endParaRPr>
          </a:p>
          <a:p>
            <a:r>
              <a:rPr lang="ca-ES" b="1" i="1" dirty="0" smtClean="0">
                <a:solidFill>
                  <a:srgbClr val="92D050"/>
                </a:solidFill>
                <a:hlinkClick r:id="rId3"/>
              </a:rPr>
              <a:t>MAR.T.E. </a:t>
            </a:r>
            <a:r>
              <a:rPr lang="ca-ES" b="1" i="1" dirty="0" err="1" smtClean="0">
                <a:solidFill>
                  <a:srgbClr val="92D050"/>
                </a:solidFill>
                <a:hlinkClick r:id="rId3"/>
              </a:rPr>
              <a:t>Marche</a:t>
            </a:r>
            <a:r>
              <a:rPr lang="ca-ES" b="1" i="1" dirty="0" smtClean="0">
                <a:solidFill>
                  <a:srgbClr val="92D050"/>
                </a:solidFill>
                <a:hlinkClick r:id="rId3"/>
              </a:rPr>
              <a:t> </a:t>
            </a:r>
            <a:r>
              <a:rPr lang="ca-ES" b="1" i="1" dirty="0" err="1" smtClean="0">
                <a:solidFill>
                  <a:srgbClr val="92D050"/>
                </a:solidFill>
                <a:hlinkClick r:id="rId3"/>
              </a:rPr>
              <a:t>tipografiche</a:t>
            </a:r>
            <a:r>
              <a:rPr lang="ca-ES" b="1" i="1" dirty="0" smtClean="0">
                <a:solidFill>
                  <a:srgbClr val="92D050"/>
                </a:solidFill>
                <a:hlinkClick r:id="rId3"/>
              </a:rPr>
              <a:t> </a:t>
            </a:r>
            <a:r>
              <a:rPr lang="ca-ES" b="1" i="1" dirty="0" err="1" smtClean="0">
                <a:solidFill>
                  <a:srgbClr val="92D050"/>
                </a:solidFill>
                <a:hlinkClick r:id="rId3"/>
              </a:rPr>
              <a:t>editoriali</a:t>
            </a:r>
            <a:endParaRPr lang="es-ES" b="1" i="1" dirty="0">
              <a:solidFill>
                <a:srgbClr val="92D050"/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6648107" y="1041961"/>
            <a:ext cx="5877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92D050"/>
              </a:solidFill>
            </a:endParaRPr>
          </a:p>
          <a:p>
            <a:r>
              <a:rPr lang="es-ES" sz="2000" b="1" dirty="0" smtClean="0">
                <a:solidFill>
                  <a:srgbClr val="92D050"/>
                </a:solidFill>
              </a:rPr>
              <a:t>Otras base de datos de poseedores en España</a:t>
            </a:r>
            <a:r>
              <a:rPr lang="es-ES" b="1" dirty="0" smtClean="0">
                <a:solidFill>
                  <a:srgbClr val="92D050"/>
                </a:solidFill>
              </a:rPr>
              <a:t>:</a:t>
            </a: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r>
              <a:rPr lang="es-ES" b="1" i="1" dirty="0" smtClean="0">
                <a:solidFill>
                  <a:srgbClr val="92D050"/>
                </a:solidFill>
                <a:hlinkClick r:id="rId4"/>
              </a:rPr>
              <a:t>Antiguos poseedores de la Universidad de Salamanca</a:t>
            </a:r>
            <a:endParaRPr lang="es-ES" b="1" i="1" dirty="0" smtClean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  <a:hlinkClick r:id="rId5"/>
            </a:endParaRPr>
          </a:p>
          <a:p>
            <a:r>
              <a:rPr lang="es-ES" b="1" i="1" dirty="0" smtClean="0">
                <a:solidFill>
                  <a:srgbClr val="92D050"/>
                </a:solidFill>
                <a:hlinkClick r:id="rId5"/>
              </a:rPr>
              <a:t>Ex-libris y procedencias de la Real Biblioteca</a:t>
            </a:r>
            <a:endParaRPr lang="es-ES" b="1" i="1" dirty="0" smtClean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  <a:hlinkClick r:id="rId6"/>
            </a:endParaRPr>
          </a:p>
          <a:p>
            <a:r>
              <a:rPr lang="es-ES" b="1" i="1" dirty="0" smtClean="0">
                <a:solidFill>
                  <a:srgbClr val="92D050"/>
                </a:solidFill>
                <a:hlinkClick r:id="rId6"/>
              </a:rPr>
              <a:t>Antiguos poseedores en las colecciones de la</a:t>
            </a:r>
          </a:p>
          <a:p>
            <a:r>
              <a:rPr lang="ca-ES" b="1" i="1" dirty="0" smtClean="0">
                <a:solidFill>
                  <a:srgbClr val="92D050"/>
                </a:solidFill>
                <a:hlinkClick r:id="rId6"/>
              </a:rPr>
              <a:t>Biblioteca Complutense</a:t>
            </a:r>
            <a:endParaRPr lang="ca-ES" b="1" i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r>
              <a:rPr lang="es-ES" b="1" dirty="0" smtClean="0">
                <a:solidFill>
                  <a:srgbClr val="92D050"/>
                </a:solidFill>
              </a:rPr>
              <a:t>El CERL (</a:t>
            </a:r>
            <a:r>
              <a:rPr lang="es-ES" b="1" dirty="0" err="1" smtClean="0">
                <a:solidFill>
                  <a:srgbClr val="92D050"/>
                </a:solidFill>
              </a:rPr>
              <a:t>Consortium</a:t>
            </a:r>
            <a:r>
              <a:rPr lang="es-ES" b="1" dirty="0" smtClean="0">
                <a:solidFill>
                  <a:srgbClr val="92D050"/>
                </a:solidFill>
              </a:rPr>
              <a:t> of </a:t>
            </a:r>
            <a:r>
              <a:rPr lang="es-ES" b="1" dirty="0" err="1" smtClean="0">
                <a:solidFill>
                  <a:srgbClr val="92D050"/>
                </a:solidFill>
              </a:rPr>
              <a:t>European</a:t>
            </a:r>
            <a:r>
              <a:rPr lang="es-ES" b="1" dirty="0" smtClean="0">
                <a:solidFill>
                  <a:srgbClr val="92D050"/>
                </a:solidFill>
              </a:rPr>
              <a:t> </a:t>
            </a:r>
            <a:r>
              <a:rPr lang="es-ES" b="1" dirty="0" err="1" smtClean="0">
                <a:solidFill>
                  <a:srgbClr val="92D050"/>
                </a:solidFill>
              </a:rPr>
              <a:t>Research</a:t>
            </a:r>
            <a:r>
              <a:rPr lang="es-ES" b="1" dirty="0" smtClean="0">
                <a:solidFill>
                  <a:srgbClr val="92D050"/>
                </a:solidFill>
              </a:rPr>
              <a:t> </a:t>
            </a:r>
            <a:r>
              <a:rPr lang="es-ES" b="1" dirty="0" err="1" smtClean="0">
                <a:solidFill>
                  <a:srgbClr val="92D050"/>
                </a:solidFill>
              </a:rPr>
              <a:t>Libraries</a:t>
            </a:r>
            <a:r>
              <a:rPr lang="es-ES" b="1" dirty="0" smtClean="0">
                <a:solidFill>
                  <a:srgbClr val="92D050"/>
                </a:solidFill>
              </a:rPr>
              <a:t>) mantiene una página actualizada de proyectos de antiguos poseedores a nivel internacional en: </a:t>
            </a:r>
            <a:r>
              <a:rPr lang="es-ES" sz="1400" b="1" dirty="0" smtClean="0">
                <a:solidFill>
                  <a:srgbClr val="92D050"/>
                </a:solidFill>
                <a:hlinkClick r:id="rId7"/>
              </a:rPr>
              <a:t>https</a:t>
            </a:r>
            <a:r>
              <a:rPr lang="es-ES" sz="1400" b="1" dirty="0">
                <a:solidFill>
                  <a:srgbClr val="92D050"/>
                </a:solidFill>
                <a:hlinkClick r:id="rId7"/>
              </a:rPr>
              <a:t>://www.cerl.org/resources/provenance/geographical</a:t>
            </a:r>
            <a:endParaRPr lang="es-ES" sz="1400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4054341" y="844981"/>
            <a:ext cx="435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Introducción de datos: progresión</a:t>
            </a:r>
            <a:endParaRPr lang="ca-ES" sz="2000" b="1" dirty="0">
              <a:solidFill>
                <a:srgbClr val="92D05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4" y="2216680"/>
            <a:ext cx="5442844" cy="310757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35" y="2233010"/>
            <a:ext cx="5569432" cy="31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377329" y="1205135"/>
            <a:ext cx="743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92D050"/>
                </a:solidFill>
              </a:rPr>
              <a:t>Colección</a:t>
            </a:r>
            <a:r>
              <a:rPr lang="ca-ES" sz="2000" b="1" dirty="0" smtClean="0">
                <a:solidFill>
                  <a:srgbClr val="92D050"/>
                </a:solidFill>
              </a:rPr>
              <a:t> de fondo </a:t>
            </a:r>
            <a:r>
              <a:rPr lang="ca-ES" sz="2000" b="1" dirty="0" err="1" smtClean="0">
                <a:solidFill>
                  <a:srgbClr val="92D050"/>
                </a:solidFill>
              </a:rPr>
              <a:t>antiguo</a:t>
            </a:r>
            <a:r>
              <a:rPr lang="ca-ES" sz="2000" b="1" dirty="0" smtClean="0">
                <a:solidFill>
                  <a:srgbClr val="92D050"/>
                </a:solidFill>
              </a:rPr>
              <a:t> de la </a:t>
            </a:r>
            <a:r>
              <a:rPr lang="ca-ES" sz="2000" b="1" dirty="0" err="1" smtClean="0">
                <a:solidFill>
                  <a:srgbClr val="92D050"/>
                </a:solidFill>
              </a:rPr>
              <a:t>Universidad</a:t>
            </a:r>
            <a:r>
              <a:rPr lang="ca-ES" sz="2000" b="1" dirty="0" smtClean="0">
                <a:solidFill>
                  <a:srgbClr val="92D050"/>
                </a:solidFill>
              </a:rPr>
              <a:t> de Barcelona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56695" y="2413337"/>
            <a:ext cx="5271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rgbClr val="92D050"/>
                </a:solidFill>
              </a:rPr>
              <a:t>Procedencia</a:t>
            </a:r>
            <a:r>
              <a:rPr lang="ca-ES" b="1" dirty="0" smtClean="0">
                <a:solidFill>
                  <a:srgbClr val="92D050"/>
                </a:solidFill>
              </a:rPr>
              <a:t>:</a:t>
            </a:r>
          </a:p>
          <a:p>
            <a:endParaRPr lang="es-ES" b="1" dirty="0">
              <a:solidFill>
                <a:srgbClr val="92D05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Desamortización</a:t>
            </a: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Universidad de Cervera</a:t>
            </a: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Colegios de Medicina, </a:t>
            </a:r>
            <a:r>
              <a:rPr lang="es-ES" b="1" dirty="0" err="1" smtClean="0">
                <a:solidFill>
                  <a:srgbClr val="92D050"/>
                </a:solidFill>
              </a:rPr>
              <a:t>Ciurgía</a:t>
            </a:r>
            <a:r>
              <a:rPr lang="es-ES" b="1" dirty="0" smtClean="0">
                <a:solidFill>
                  <a:srgbClr val="92D050"/>
                </a:solidFill>
              </a:rPr>
              <a:t> y Farmacia de Barcelona</a:t>
            </a: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Algunas donaciones 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908801" y="2413337"/>
            <a:ext cx="485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92D050"/>
                </a:solidFill>
              </a:rPr>
              <a:t>La </a:t>
            </a:r>
            <a:r>
              <a:rPr lang="ca-ES" b="1" dirty="0" err="1" smtClean="0">
                <a:solidFill>
                  <a:srgbClr val="92D050"/>
                </a:solidFill>
              </a:rPr>
              <a:t>colección</a:t>
            </a:r>
            <a:r>
              <a:rPr lang="ca-ES" b="1" dirty="0" smtClean="0">
                <a:solidFill>
                  <a:srgbClr val="92D050"/>
                </a:solidFill>
              </a:rPr>
              <a:t> en </a:t>
            </a:r>
            <a:r>
              <a:rPr lang="ca-ES" b="1" dirty="0" err="1" smtClean="0">
                <a:solidFill>
                  <a:srgbClr val="92D050"/>
                </a:solidFill>
              </a:rPr>
              <a:t>cifras</a:t>
            </a:r>
            <a:r>
              <a:rPr lang="ca-ES" b="1" dirty="0" smtClean="0">
                <a:solidFill>
                  <a:srgbClr val="92D050"/>
                </a:solidFill>
              </a:rPr>
              <a:t>:</a:t>
            </a:r>
          </a:p>
          <a:p>
            <a:endParaRPr lang="es-ES" b="1" dirty="0">
              <a:solidFill>
                <a:srgbClr val="92D050"/>
              </a:solidFill>
            </a:endParaRPr>
          </a:p>
          <a:p>
            <a:r>
              <a:rPr lang="es-ES" b="1" dirty="0" smtClean="0">
                <a:solidFill>
                  <a:srgbClr val="92D050"/>
                </a:solidFill>
              </a:rPr>
              <a:t>-    2.178 manuscritos</a:t>
            </a: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rgbClr val="92D050"/>
                </a:solidFill>
              </a:rPr>
              <a:t>775 </a:t>
            </a:r>
            <a:r>
              <a:rPr lang="es-ES" b="1" dirty="0">
                <a:solidFill>
                  <a:srgbClr val="92D050"/>
                </a:solidFill>
              </a:rPr>
              <a:t>ediciones incunables en 975 </a:t>
            </a:r>
            <a:r>
              <a:rPr lang="es-ES" b="1" dirty="0" smtClean="0">
                <a:solidFill>
                  <a:srgbClr val="92D050"/>
                </a:solidFill>
              </a:rPr>
              <a:t>ejemplares</a:t>
            </a:r>
          </a:p>
          <a:p>
            <a:r>
              <a:rPr lang="es-ES" b="1" dirty="0" smtClean="0">
                <a:solidFill>
                  <a:srgbClr val="92D050"/>
                </a:solidFill>
              </a:rPr>
              <a:t>-   120.000 impresos (1501-1820)</a:t>
            </a:r>
          </a:p>
          <a:p>
            <a:pPr marL="285750" indent="-285750">
              <a:buFontTx/>
              <a:buChar char="-"/>
            </a:pPr>
            <a:endParaRPr lang="es-ES" b="1" dirty="0" smtClean="0">
              <a:solidFill>
                <a:srgbClr val="92D050"/>
              </a:solidFill>
            </a:endParaRPr>
          </a:p>
          <a:p>
            <a:pPr marL="285750" indent="-285750">
              <a:buFontTx/>
              <a:buChar char="-"/>
            </a:pPr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45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655658"/>
            <a:ext cx="6884645" cy="4367422"/>
          </a:xfrm>
          <a:prstGeom prst="rect">
            <a:avLst/>
          </a:prstGeom>
        </p:spPr>
      </p:pic>
      <p:sp>
        <p:nvSpPr>
          <p:cNvPr id="4" name="QuadreDeText 3"/>
          <p:cNvSpPr txBox="1"/>
          <p:nvPr/>
        </p:nvSpPr>
        <p:spPr>
          <a:xfrm>
            <a:off x="3510997" y="877293"/>
            <a:ext cx="5170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Ejemplo de registro de antiguo poseedor</a:t>
            </a:r>
            <a:endParaRPr lang="ca-ES" sz="2000" dirty="0"/>
          </a:p>
        </p:txBody>
      </p:sp>
      <p:sp>
        <p:nvSpPr>
          <p:cNvPr id="8" name="Fletxa esquerra 7"/>
          <p:cNvSpPr/>
          <p:nvPr/>
        </p:nvSpPr>
        <p:spPr>
          <a:xfrm>
            <a:off x="4838700" y="1655658"/>
            <a:ext cx="876300" cy="1985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89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197866" y="677009"/>
            <a:ext cx="6397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92D050"/>
                </a:solidFill>
              </a:rPr>
              <a:t>Entradas secundarias de impresores y poseedores</a:t>
            </a:r>
          </a:p>
          <a:p>
            <a:pPr algn="ctr"/>
            <a:r>
              <a:rPr lang="es-ES" sz="2000" b="1" dirty="0">
                <a:solidFill>
                  <a:srgbClr val="92D050"/>
                </a:solidFill>
              </a:rPr>
              <a:t>e</a:t>
            </a:r>
            <a:r>
              <a:rPr lang="es-ES" sz="2000" b="1" dirty="0" smtClean="0">
                <a:solidFill>
                  <a:srgbClr val="92D050"/>
                </a:solidFill>
              </a:rPr>
              <a:t>n el catálogo</a:t>
            </a:r>
          </a:p>
          <a:p>
            <a:endParaRPr lang="ca-ES" sz="20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/>
          <a:srcRect t="-231" r="17925" b="-1"/>
          <a:stretch/>
        </p:blipFill>
        <p:spPr>
          <a:xfrm>
            <a:off x="2259918" y="1574801"/>
            <a:ext cx="6273800" cy="4519386"/>
          </a:xfrm>
          <a:prstGeom prst="rect">
            <a:avLst/>
          </a:prstGeom>
        </p:spPr>
      </p:pic>
      <p:sp>
        <p:nvSpPr>
          <p:cNvPr id="3" name="Fletxa esquerra 2"/>
          <p:cNvSpPr/>
          <p:nvPr/>
        </p:nvSpPr>
        <p:spPr>
          <a:xfrm>
            <a:off x="4978400" y="3987800"/>
            <a:ext cx="483108" cy="2297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txa esquerra 7"/>
          <p:cNvSpPr/>
          <p:nvPr/>
        </p:nvSpPr>
        <p:spPr>
          <a:xfrm>
            <a:off x="4102100" y="4102663"/>
            <a:ext cx="483108" cy="2297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4114118" y="5138214"/>
            <a:ext cx="483108" cy="2297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txa esquerra 10"/>
          <p:cNvSpPr/>
          <p:nvPr/>
        </p:nvSpPr>
        <p:spPr>
          <a:xfrm>
            <a:off x="4229100" y="5763424"/>
            <a:ext cx="483108" cy="2297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611294" y="6221186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r>
              <a:rPr lang="es-ES" sz="1200" b="1" dirty="0" smtClean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010486" y="797153"/>
            <a:ext cx="4113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</a:rPr>
              <a:t>Ejemplo de registro de impresor</a:t>
            </a:r>
            <a:endParaRPr lang="ca-ES" sz="20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/>
          <a:srcRect l="6263"/>
          <a:stretch/>
        </p:blipFill>
        <p:spPr>
          <a:xfrm>
            <a:off x="1876877" y="1457339"/>
            <a:ext cx="6380843" cy="47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ctrTitle"/>
          </p:nvPr>
        </p:nvSpPr>
        <p:spPr>
          <a:xfrm>
            <a:off x="8752114" y="195943"/>
            <a:ext cx="3864429" cy="601210"/>
          </a:xfrm>
        </p:spPr>
        <p:txBody>
          <a:bodyPr/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Neus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 Verger Arce y Marina Ruiz </a:t>
            </a:r>
            <a:r>
              <a:rPr lang="es-ES" sz="1200" b="1" dirty="0" err="1" smtClean="0">
                <a:solidFill>
                  <a:srgbClr val="92D050"/>
                </a:solidFill>
                <a:latin typeface="+mn-lt"/>
              </a:rPr>
              <a:t>Fargas</a:t>
            </a: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CRAI Biblioteca de Reserva </a:t>
            </a:r>
            <a:br>
              <a:rPr lang="es-ES" sz="1200" b="1" dirty="0" smtClean="0">
                <a:solidFill>
                  <a:srgbClr val="92D050"/>
                </a:solidFill>
                <a:latin typeface="+mn-lt"/>
              </a:rPr>
            </a:br>
            <a:r>
              <a:rPr lang="es-ES" sz="1200" b="1" dirty="0" smtClean="0">
                <a:solidFill>
                  <a:srgbClr val="92D050"/>
                </a:solidFill>
                <a:latin typeface="+mn-lt"/>
              </a:rPr>
              <a:t>Universidad de Barcelona</a:t>
            </a:r>
            <a:endParaRPr lang="ca-ES" sz="1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1273629" y="1903867"/>
            <a:ext cx="10417628" cy="16557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r="5842" b="18637"/>
          <a:stretch/>
        </p:blipFill>
        <p:spPr>
          <a:xfrm>
            <a:off x="1803399" y="1672111"/>
            <a:ext cx="8407401" cy="4225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6624" y="996567"/>
            <a:ext cx="9423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92D050"/>
                </a:solidFill>
              </a:rPr>
              <a:t>Campos de búsqueda en </a:t>
            </a:r>
            <a:r>
              <a:rPr lang="es-ES" sz="2000" b="1" i="1" dirty="0" smtClean="0">
                <a:solidFill>
                  <a:srgbClr val="92D050"/>
                </a:solidFill>
              </a:rPr>
              <a:t>Marcas de impresores</a:t>
            </a:r>
            <a:endParaRPr lang="ca-ES" sz="2000" b="1" i="1" dirty="0">
              <a:solidFill>
                <a:srgbClr val="92D050"/>
              </a:solidFill>
            </a:endParaRPr>
          </a:p>
          <a:p>
            <a:endParaRPr lang="ca-ES" sz="2000" b="1" dirty="0">
              <a:solidFill>
                <a:srgbClr val="92D050"/>
              </a:solidFill>
            </a:endParaRPr>
          </a:p>
        </p:txBody>
      </p:sp>
      <p:sp>
        <p:nvSpPr>
          <p:cNvPr id="5" name="Fletxa esquerra 4"/>
          <p:cNvSpPr/>
          <p:nvPr/>
        </p:nvSpPr>
        <p:spPr>
          <a:xfrm>
            <a:off x="9256542" y="4060395"/>
            <a:ext cx="894002" cy="434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QuadreDeText 3"/>
          <p:cNvSpPr txBox="1"/>
          <p:nvPr/>
        </p:nvSpPr>
        <p:spPr>
          <a:xfrm>
            <a:off x="7688317" y="6261100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dirty="0">
                <a:solidFill>
                  <a:srgbClr val="92D050"/>
                </a:solidFill>
              </a:rPr>
              <a:t>II Congreso Internacional sobre libro medieval y moderno</a:t>
            </a:r>
          </a:p>
          <a:p>
            <a:pPr lvl="0"/>
            <a:r>
              <a:rPr lang="es-ES" sz="1200" b="1" dirty="0">
                <a:solidFill>
                  <a:srgbClr val="92D050"/>
                </a:solidFill>
              </a:rPr>
              <a:t>Zaragoza, 7-9 de septiembre del 2016</a:t>
            </a:r>
            <a:endParaRPr lang="ca-ES" sz="1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Personalizzat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CE214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1135</Words>
  <Application>Microsoft Office PowerPoint</Application>
  <PresentationFormat>Pantalla panoràmica</PresentationFormat>
  <Paragraphs>287</Paragraphs>
  <Slides>29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Struttura predefinita</vt:lpstr>
      <vt:lpstr>Documento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Neus Verger Arce y Marina Ruiz Fargas CRAI Biblioteca de Reserva  Universidad de Barcelona</vt:lpstr>
      <vt:lpstr>Todas las entidades se recogen en la base de datos                  En el caso de las personas se aplica una selección basada en:    - su papel en la historia cultural y social    - número relevante de copias con su marca de propiedad    - pertenencia a grupos específicos, como las mujeres    - singularidad de la marca de propiedad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bases de datos</dc:title>
  <dc:creator>MARINA RUIZ FARGAS</dc:creator>
  <cp:lastModifiedBy>NEUS ANNA VERGER ARCE</cp:lastModifiedBy>
  <cp:revision>156</cp:revision>
  <dcterms:created xsi:type="dcterms:W3CDTF">2016-07-26T06:41:07Z</dcterms:created>
  <dcterms:modified xsi:type="dcterms:W3CDTF">2016-09-06T06:48:19Z</dcterms:modified>
</cp:coreProperties>
</file>