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61" r:id="rId3"/>
    <p:sldId id="26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4" r:id="rId2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92" autoAdjust="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477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631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8082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722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077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733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017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545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80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80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918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067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00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56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817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032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35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28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585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872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480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036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617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8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47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784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23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563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77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23/07/2018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23/07/2018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23/07/2018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23/07/2018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23/07/2018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23/07/2018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1D9C-3F88-4E18-B268-EF7D3F40CB2D}" type="datetimeFigureOut">
              <a:rPr lang="ca-ES" smtClean="0"/>
              <a:t>23/07/2018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25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blocfiq.ub.edu/2012/02/14/sciplanner-2/" TargetMode="External"/><Relationship Id="rId4" Type="http://schemas.openxmlformats.org/officeDocument/2006/relationships/hyperlink" Target="http://www.cas.org/etrain/scifinder/sciplanner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hyperlink" Target="http://bit.ly/2sO5WC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ca/recursos-d-informacio/scifinder#c2565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hyperlink" Target="http://sire.ub.edu/login?url=https://scifinder.cas.org" TargetMode="External"/><Relationship Id="rId4" Type="http://schemas.openxmlformats.org/officeDocument/2006/relationships/hyperlink" Target="http://crai.ub.edu/que-ofereix-el-crai/acces-recurso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62321" y="3338364"/>
            <a:ext cx="4356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SCIFINDER</a:t>
            </a:r>
            <a:endParaRPr lang="ca-E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540" y="6307317"/>
            <a:ext cx="2235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chemeClr val="bg2">
                    <a:lumMod val="75000"/>
                  </a:schemeClr>
                </a:solidFill>
                <a:cs typeface="Arial"/>
              </a:rPr>
              <a:t>10</a:t>
            </a:r>
            <a:endParaRPr sz="1200" dirty="0">
              <a:solidFill>
                <a:schemeClr val="bg2">
                  <a:lumMod val="75000"/>
                </a:schemeClr>
              </a:solidFill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2716" y="1573243"/>
            <a:ext cx="6193535" cy="4315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64323" y="1984248"/>
            <a:ext cx="1609344" cy="2092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1168" y="1972310"/>
            <a:ext cx="685800" cy="183515"/>
          </a:xfrm>
          <a:custGeom>
            <a:avLst/>
            <a:gdLst/>
            <a:ahLst/>
            <a:cxnLst/>
            <a:rect l="l" t="t" r="r" b="b"/>
            <a:pathLst>
              <a:path w="685800" h="183514">
                <a:moveTo>
                  <a:pt x="606706" y="158012"/>
                </a:moveTo>
                <a:lnTo>
                  <a:pt x="601217" y="183261"/>
                </a:lnTo>
                <a:lnTo>
                  <a:pt x="685418" y="161925"/>
                </a:lnTo>
                <a:lnTo>
                  <a:pt x="684002" y="160781"/>
                </a:lnTo>
                <a:lnTo>
                  <a:pt x="619378" y="160781"/>
                </a:lnTo>
                <a:lnTo>
                  <a:pt x="606706" y="158012"/>
                </a:lnTo>
                <a:close/>
              </a:path>
              <a:path w="685800" h="183514">
                <a:moveTo>
                  <a:pt x="612231" y="132598"/>
                </a:moveTo>
                <a:lnTo>
                  <a:pt x="606706" y="158012"/>
                </a:lnTo>
                <a:lnTo>
                  <a:pt x="619378" y="160781"/>
                </a:lnTo>
                <a:lnTo>
                  <a:pt x="624966" y="135381"/>
                </a:lnTo>
                <a:lnTo>
                  <a:pt x="612231" y="132598"/>
                </a:lnTo>
                <a:close/>
              </a:path>
              <a:path w="685800" h="183514">
                <a:moveTo>
                  <a:pt x="617727" y="107314"/>
                </a:moveTo>
                <a:lnTo>
                  <a:pt x="612231" y="132598"/>
                </a:lnTo>
                <a:lnTo>
                  <a:pt x="624966" y="135381"/>
                </a:lnTo>
                <a:lnTo>
                  <a:pt x="619378" y="160781"/>
                </a:lnTo>
                <a:lnTo>
                  <a:pt x="684002" y="160781"/>
                </a:lnTo>
                <a:lnTo>
                  <a:pt x="617727" y="107314"/>
                </a:lnTo>
                <a:close/>
              </a:path>
              <a:path w="685800" h="183514">
                <a:moveTo>
                  <a:pt x="5587" y="0"/>
                </a:moveTo>
                <a:lnTo>
                  <a:pt x="0" y="25400"/>
                </a:lnTo>
                <a:lnTo>
                  <a:pt x="606706" y="158012"/>
                </a:lnTo>
                <a:lnTo>
                  <a:pt x="612231" y="132598"/>
                </a:lnTo>
                <a:lnTo>
                  <a:pt x="5587" y="0"/>
                </a:lnTo>
                <a:close/>
              </a:path>
            </a:pathLst>
          </a:custGeom>
          <a:solidFill>
            <a:srgbClr val="004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Rectangle arrodonit 18"/>
          <p:cNvSpPr/>
          <p:nvPr/>
        </p:nvSpPr>
        <p:spPr>
          <a:xfrm>
            <a:off x="2133600" y="965061"/>
            <a:ext cx="3958797" cy="387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spc="-3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lang="ca-ES" sz="1600" spc="-4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600" spc="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1600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de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3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6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600" spc="-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3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ències</a:t>
            </a: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rida rectangular arrodonida 17"/>
          <p:cNvSpPr/>
          <p:nvPr/>
        </p:nvSpPr>
        <p:spPr>
          <a:xfrm>
            <a:off x="3519484" y="2599313"/>
            <a:ext cx="1919731" cy="289441"/>
          </a:xfrm>
          <a:prstGeom prst="wedgeRoundRectCallout">
            <a:avLst>
              <a:gd name="adj1" fmla="val -71903"/>
              <a:gd name="adj2" fmla="val -10022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Accés al text complet.</a:t>
            </a:r>
            <a:endParaRPr lang="ca-ES" sz="11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rida rectangular arrodonida 19"/>
          <p:cNvSpPr/>
          <p:nvPr/>
        </p:nvSpPr>
        <p:spPr>
          <a:xfrm>
            <a:off x="6819212" y="4680375"/>
            <a:ext cx="1919731" cy="1413153"/>
          </a:xfrm>
          <a:prstGeom prst="wedgeRoundRectCallout">
            <a:avLst>
              <a:gd name="adj1" fmla="val -75520"/>
              <a:gd name="adj2" fmla="val -2431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 es</a:t>
            </a:r>
            <a:r>
              <a:rPr lang="ca-ES" sz="110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exportar a qualsevol gestor de bibliografia amb format ris o gravar-los com a </a:t>
            </a:r>
            <a:r>
              <a:rPr lang="ca-ES" sz="110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pdf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a-ES" sz="110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rtf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entre d’altres possibilitats. </a:t>
            </a:r>
            <a:endParaRPr lang="ca-ES" sz="11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rida rectangular arrodonida 20"/>
          <p:cNvSpPr/>
          <p:nvPr/>
        </p:nvSpPr>
        <p:spPr>
          <a:xfrm>
            <a:off x="2120096" y="6068954"/>
            <a:ext cx="2676969" cy="476726"/>
          </a:xfrm>
          <a:prstGeom prst="wedgeRoundRectCallout">
            <a:avLst>
              <a:gd name="adj1" fmla="val -71903"/>
              <a:gd name="adj2" fmla="val -10022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Registre d’un document amb totes les dades disponibles.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1" y="1298702"/>
            <a:ext cx="6057898" cy="43995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3718" y="2651911"/>
            <a:ext cx="2998452" cy="2496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2651910"/>
            <a:ext cx="1972318" cy="700890"/>
          </a:xfrm>
          <a:custGeom>
            <a:avLst/>
            <a:gdLst/>
            <a:ahLst/>
            <a:cxnLst/>
            <a:rect l="l" t="t" r="r" b="b"/>
            <a:pathLst>
              <a:path w="1385570" h="684529">
                <a:moveTo>
                  <a:pt x="1309680" y="660836"/>
                </a:moveTo>
                <a:lnTo>
                  <a:pt x="1298321" y="684148"/>
                </a:lnTo>
                <a:lnTo>
                  <a:pt x="1385189" y="683132"/>
                </a:lnTo>
                <a:lnTo>
                  <a:pt x="1372419" y="666495"/>
                </a:lnTo>
                <a:lnTo>
                  <a:pt x="1321308" y="666495"/>
                </a:lnTo>
                <a:lnTo>
                  <a:pt x="1309680" y="660836"/>
                </a:lnTo>
                <a:close/>
              </a:path>
              <a:path w="1385570" h="684529">
                <a:moveTo>
                  <a:pt x="1321025" y="637553"/>
                </a:moveTo>
                <a:lnTo>
                  <a:pt x="1309680" y="660836"/>
                </a:lnTo>
                <a:lnTo>
                  <a:pt x="1321308" y="666495"/>
                </a:lnTo>
                <a:lnTo>
                  <a:pt x="1332738" y="643254"/>
                </a:lnTo>
                <a:lnTo>
                  <a:pt x="1321025" y="637553"/>
                </a:lnTo>
                <a:close/>
              </a:path>
              <a:path w="1385570" h="684529">
                <a:moveTo>
                  <a:pt x="1332357" y="614298"/>
                </a:moveTo>
                <a:lnTo>
                  <a:pt x="1321025" y="637553"/>
                </a:lnTo>
                <a:lnTo>
                  <a:pt x="1332738" y="643254"/>
                </a:lnTo>
                <a:lnTo>
                  <a:pt x="1321308" y="666495"/>
                </a:lnTo>
                <a:lnTo>
                  <a:pt x="1372419" y="666495"/>
                </a:lnTo>
                <a:lnTo>
                  <a:pt x="1332357" y="614298"/>
                </a:lnTo>
                <a:close/>
              </a:path>
              <a:path w="1385570" h="684529">
                <a:moveTo>
                  <a:pt x="11430" y="0"/>
                </a:moveTo>
                <a:lnTo>
                  <a:pt x="0" y="23367"/>
                </a:lnTo>
                <a:lnTo>
                  <a:pt x="1309680" y="660836"/>
                </a:lnTo>
                <a:lnTo>
                  <a:pt x="1321025" y="637553"/>
                </a:lnTo>
                <a:lnTo>
                  <a:pt x="11430" y="0"/>
                </a:lnTo>
                <a:close/>
              </a:path>
            </a:pathLst>
          </a:custGeom>
          <a:solidFill>
            <a:srgbClr val="004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8552170" y="6296629"/>
            <a:ext cx="260350" cy="20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5" name="Rectangle arrodonit 14"/>
          <p:cNvSpPr/>
          <p:nvPr/>
        </p:nvSpPr>
        <p:spPr>
          <a:xfrm>
            <a:off x="3080389" y="729473"/>
            <a:ext cx="2503230" cy="387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1600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de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3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substàncies</a:t>
            </a: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rida rectangular arrodonida 12"/>
          <p:cNvSpPr/>
          <p:nvPr/>
        </p:nvSpPr>
        <p:spPr>
          <a:xfrm>
            <a:off x="5125466" y="5519995"/>
            <a:ext cx="2687320" cy="289441"/>
          </a:xfrm>
          <a:prstGeom prst="wedgeRoundRectCallout">
            <a:avLst>
              <a:gd name="adj1" fmla="val -83532"/>
              <a:gd name="adj2" fmla="val -2324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Opcions per a limitar la cerca.</a:t>
            </a:r>
          </a:p>
        </p:txBody>
      </p:sp>
      <p:sp>
        <p:nvSpPr>
          <p:cNvPr id="16" name="Crida rectangular arrodonida 15"/>
          <p:cNvSpPr/>
          <p:nvPr/>
        </p:nvSpPr>
        <p:spPr>
          <a:xfrm>
            <a:off x="528956" y="4620244"/>
            <a:ext cx="1919731" cy="1600438"/>
          </a:xfrm>
          <a:prstGeom prst="wedgeRoundRectCallout">
            <a:avLst>
              <a:gd name="adj1" fmla="val -14022"/>
              <a:gd name="adj2" fmla="val -1538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spc="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ànci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e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ructu</a:t>
            </a:r>
            <a:r>
              <a:rPr lang="ca-ES" sz="1100" spc="-3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químic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a, e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ructu</a:t>
            </a:r>
            <a:r>
              <a:rPr lang="ca-ES" sz="1100" spc="-3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2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10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2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a-ES" sz="110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ush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sz="1100" spc="-3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rmula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ula</a:t>
            </a:r>
            <a:r>
              <a:rPr lang="ca-ES" sz="1100" spc="-1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3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100" spc="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AS, 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químic</a:t>
            </a:r>
            <a:r>
              <a:rPr lang="ca-ES" sz="110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nom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ial.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662165"/>
            <a:ext cx="7013447" cy="4645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616950" y="6336520"/>
            <a:ext cx="260350" cy="20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3" name="Rectangle arrodonit 12"/>
          <p:cNvSpPr/>
          <p:nvPr/>
        </p:nvSpPr>
        <p:spPr>
          <a:xfrm>
            <a:off x="2514600" y="995118"/>
            <a:ext cx="3958797" cy="387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spc="-3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lang="ca-ES" sz="1600" spc="-4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600" spc="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1600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de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substàncies</a:t>
            </a: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rida rectangular arrodonida 13"/>
          <p:cNvSpPr/>
          <p:nvPr/>
        </p:nvSpPr>
        <p:spPr>
          <a:xfrm>
            <a:off x="4673837" y="5283465"/>
            <a:ext cx="1919731" cy="664012"/>
          </a:xfrm>
          <a:prstGeom prst="wedgeRoundRectCallout">
            <a:avLst>
              <a:gd name="adj1" fmla="val -14022"/>
              <a:gd name="adj2" fmla="val -1538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cadascuna de les substàncies li correspon una fitxa.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rida rectangular arrodonida 14"/>
          <p:cNvSpPr/>
          <p:nvPr/>
        </p:nvSpPr>
        <p:spPr>
          <a:xfrm>
            <a:off x="748381" y="5641009"/>
            <a:ext cx="1462531" cy="664012"/>
          </a:xfrm>
          <a:prstGeom prst="wedgeRoundRectCallout">
            <a:avLst>
              <a:gd name="adj1" fmla="val -14022"/>
              <a:gd name="adj2" fmla="val -1538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Opcions per analitzar o refinar la cerca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4540" y="6307317"/>
            <a:ext cx="2235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chemeClr val="bg2">
                    <a:lumMod val="75000"/>
                  </a:schemeClr>
                </a:solidFill>
                <a:cs typeface="Arial"/>
              </a:rPr>
              <a:t>13</a:t>
            </a:r>
            <a:endParaRPr sz="1200" dirty="0">
              <a:solidFill>
                <a:schemeClr val="bg2">
                  <a:lumMod val="75000"/>
                </a:schemeClr>
              </a:solidFill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4276" y="1700783"/>
            <a:ext cx="5981700" cy="3816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83452" y="3328415"/>
            <a:ext cx="2735579" cy="2449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41389" y="1771523"/>
            <a:ext cx="426720" cy="1558925"/>
          </a:xfrm>
          <a:custGeom>
            <a:avLst/>
            <a:gdLst/>
            <a:ahLst/>
            <a:cxnLst/>
            <a:rect l="l" t="t" r="r" b="b"/>
            <a:pathLst>
              <a:path w="426720" h="1558925">
                <a:moveTo>
                  <a:pt x="376142" y="1486743"/>
                </a:moveTo>
                <a:lnTo>
                  <a:pt x="351027" y="1493139"/>
                </a:lnTo>
                <a:lnTo>
                  <a:pt x="407796" y="1558925"/>
                </a:lnTo>
                <a:lnTo>
                  <a:pt x="420795" y="1499362"/>
                </a:lnTo>
                <a:lnTo>
                  <a:pt x="379349" y="1499362"/>
                </a:lnTo>
                <a:lnTo>
                  <a:pt x="376142" y="1486743"/>
                </a:lnTo>
                <a:close/>
              </a:path>
              <a:path w="426720" h="1558925">
                <a:moveTo>
                  <a:pt x="401276" y="1480343"/>
                </a:moveTo>
                <a:lnTo>
                  <a:pt x="376142" y="1486743"/>
                </a:lnTo>
                <a:lnTo>
                  <a:pt x="379349" y="1499362"/>
                </a:lnTo>
                <a:lnTo>
                  <a:pt x="404494" y="1493012"/>
                </a:lnTo>
                <a:lnTo>
                  <a:pt x="401276" y="1480343"/>
                </a:lnTo>
                <a:close/>
              </a:path>
              <a:path w="426720" h="1558925">
                <a:moveTo>
                  <a:pt x="426338" y="1473962"/>
                </a:moveTo>
                <a:lnTo>
                  <a:pt x="401276" y="1480343"/>
                </a:lnTo>
                <a:lnTo>
                  <a:pt x="404494" y="1493012"/>
                </a:lnTo>
                <a:lnTo>
                  <a:pt x="379349" y="1499362"/>
                </a:lnTo>
                <a:lnTo>
                  <a:pt x="420795" y="1499362"/>
                </a:lnTo>
                <a:lnTo>
                  <a:pt x="426338" y="1473962"/>
                </a:lnTo>
                <a:close/>
              </a:path>
              <a:path w="426720" h="1558925">
                <a:moveTo>
                  <a:pt x="25145" y="0"/>
                </a:moveTo>
                <a:lnTo>
                  <a:pt x="0" y="6350"/>
                </a:lnTo>
                <a:lnTo>
                  <a:pt x="376142" y="1486743"/>
                </a:lnTo>
                <a:lnTo>
                  <a:pt x="401276" y="1480343"/>
                </a:lnTo>
                <a:lnTo>
                  <a:pt x="25145" y="0"/>
                </a:lnTo>
                <a:close/>
              </a:path>
            </a:pathLst>
          </a:custGeom>
          <a:solidFill>
            <a:srgbClr val="004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arrodonit 14"/>
          <p:cNvSpPr/>
          <p:nvPr/>
        </p:nvSpPr>
        <p:spPr>
          <a:xfrm>
            <a:off x="1981200" y="914400"/>
            <a:ext cx="3958797" cy="387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spc="-3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lang="ca-ES" sz="1600" spc="-4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600" spc="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1600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de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substàncies</a:t>
            </a: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rida rectangular arrodonida 15"/>
          <p:cNvSpPr/>
          <p:nvPr/>
        </p:nvSpPr>
        <p:spPr>
          <a:xfrm>
            <a:off x="1564133" y="5767352"/>
            <a:ext cx="1919731" cy="664012"/>
          </a:xfrm>
          <a:prstGeom prst="wedgeRoundRectCallout">
            <a:avLst>
              <a:gd name="adj1" fmla="val -14022"/>
              <a:gd name="adj2" fmla="val -1538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 d’una de les substàncies amb totes les dades disponibles.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rida rectangular arrodonida 16"/>
          <p:cNvSpPr/>
          <p:nvPr/>
        </p:nvSpPr>
        <p:spPr>
          <a:xfrm>
            <a:off x="7005732" y="2020847"/>
            <a:ext cx="1919731" cy="476726"/>
          </a:xfrm>
          <a:prstGeom prst="wedgeRoundRectCallout">
            <a:avLst>
              <a:gd name="adj1" fmla="val -65874"/>
              <a:gd name="adj2" fmla="val -7907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L’opció </a:t>
            </a:r>
            <a:r>
              <a:rPr lang="ca-ES" sz="110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export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permet gravar els resultats.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482333"/>
            <a:ext cx="6324600" cy="4824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8531225" y="6309084"/>
            <a:ext cx="260350" cy="20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5" name="Rectangle arrodonit 14"/>
          <p:cNvSpPr/>
          <p:nvPr/>
        </p:nvSpPr>
        <p:spPr>
          <a:xfrm>
            <a:off x="2895600" y="884514"/>
            <a:ext cx="2209800" cy="387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de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reaccions</a:t>
            </a: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rida rectangular arrodonida 15"/>
          <p:cNvSpPr/>
          <p:nvPr/>
        </p:nvSpPr>
        <p:spPr>
          <a:xfrm>
            <a:off x="762000" y="4223779"/>
            <a:ext cx="1919731" cy="476726"/>
          </a:xfrm>
          <a:prstGeom prst="wedgeRoundRectCallout">
            <a:avLst>
              <a:gd name="adj1" fmla="val -4978"/>
              <a:gd name="adj2" fmla="val -15839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Només es pot cercar per estructura.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rida rectangular arrodonida 16"/>
          <p:cNvSpPr/>
          <p:nvPr/>
        </p:nvSpPr>
        <p:spPr>
          <a:xfrm>
            <a:off x="6151278" y="2683610"/>
            <a:ext cx="2178952" cy="1038582"/>
          </a:xfrm>
          <a:prstGeom prst="wedgeRoundRectCallout">
            <a:avLst>
              <a:gd name="adj1" fmla="val -152737"/>
              <a:gd name="adj2" fmla="val -598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cerca es fa dibuixant qualsevol dels components de la reacció, no és necessari dibuixar-los tots.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rida rectangular arrodonida 17"/>
          <p:cNvSpPr/>
          <p:nvPr/>
        </p:nvSpPr>
        <p:spPr>
          <a:xfrm>
            <a:off x="6069837" y="5202265"/>
            <a:ext cx="1919731" cy="476726"/>
          </a:xfrm>
          <a:prstGeom prst="wedgeRoundRectCallout">
            <a:avLst>
              <a:gd name="adj1" fmla="val -85771"/>
              <a:gd name="adj2" fmla="val -10853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Opcions per limitar la cerca.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4895" y="1844039"/>
            <a:ext cx="5914644" cy="4066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569325" y="6335511"/>
            <a:ext cx="2603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3" name="Rectangle arrodonit 12"/>
          <p:cNvSpPr/>
          <p:nvPr/>
        </p:nvSpPr>
        <p:spPr>
          <a:xfrm>
            <a:off x="2329123" y="898519"/>
            <a:ext cx="3958797" cy="387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spc="-35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lang="ca-ES" sz="1600" spc="-4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2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600" spc="5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spc="-5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1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1600" spc="-2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de</a:t>
            </a:r>
            <a:r>
              <a:rPr lang="ca-ES" sz="1600" spc="-5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reaccions</a:t>
            </a:r>
            <a:endParaRPr lang="ca-ES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rida rectangular arrodonida 13"/>
          <p:cNvSpPr/>
          <p:nvPr/>
        </p:nvSpPr>
        <p:spPr>
          <a:xfrm>
            <a:off x="359866" y="1753838"/>
            <a:ext cx="1209243" cy="851297"/>
          </a:xfrm>
          <a:prstGeom prst="wedgeRoundRectCallout">
            <a:avLst>
              <a:gd name="adj1" fmla="val 66985"/>
              <a:gd name="adj2" fmla="val 2483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Opcions per analitzar o refinar la cerca.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rida rectangular arrodonida 14"/>
          <p:cNvSpPr/>
          <p:nvPr/>
        </p:nvSpPr>
        <p:spPr>
          <a:xfrm>
            <a:off x="4572000" y="5943359"/>
            <a:ext cx="2228850" cy="476726"/>
          </a:xfrm>
          <a:prstGeom prst="wedgeRoundRectCallout">
            <a:avLst>
              <a:gd name="adj1" fmla="val -96624"/>
              <a:gd name="adj2" fmla="val -473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del 2005 s’inclou el procediment experimental.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8916" y="6307317"/>
            <a:ext cx="2235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16</a:t>
            </a:r>
            <a:endParaRPr sz="1200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1557527"/>
            <a:ext cx="5532120" cy="377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27064" y="2275332"/>
            <a:ext cx="2595372" cy="1885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43548" y="1918080"/>
            <a:ext cx="511175" cy="369570"/>
          </a:xfrm>
          <a:custGeom>
            <a:avLst/>
            <a:gdLst/>
            <a:ahLst/>
            <a:cxnLst/>
            <a:rect l="l" t="t" r="r" b="b"/>
            <a:pathLst>
              <a:path w="511175" h="369569">
                <a:moveTo>
                  <a:pt x="439966" y="334776"/>
                </a:moveTo>
                <a:lnTo>
                  <a:pt x="424941" y="355854"/>
                </a:lnTo>
                <a:lnTo>
                  <a:pt x="510667" y="369316"/>
                </a:lnTo>
                <a:lnTo>
                  <a:pt x="496335" y="342265"/>
                </a:lnTo>
                <a:lnTo>
                  <a:pt x="450468" y="342265"/>
                </a:lnTo>
                <a:lnTo>
                  <a:pt x="439966" y="334776"/>
                </a:lnTo>
                <a:close/>
              </a:path>
              <a:path w="511175" h="369569">
                <a:moveTo>
                  <a:pt x="454980" y="313714"/>
                </a:moveTo>
                <a:lnTo>
                  <a:pt x="439966" y="334776"/>
                </a:lnTo>
                <a:lnTo>
                  <a:pt x="450468" y="342265"/>
                </a:lnTo>
                <a:lnTo>
                  <a:pt x="465454" y="321183"/>
                </a:lnTo>
                <a:lnTo>
                  <a:pt x="454980" y="313714"/>
                </a:lnTo>
                <a:close/>
              </a:path>
              <a:path w="511175" h="369569">
                <a:moveTo>
                  <a:pt x="470026" y="292608"/>
                </a:moveTo>
                <a:lnTo>
                  <a:pt x="454980" y="313714"/>
                </a:lnTo>
                <a:lnTo>
                  <a:pt x="465454" y="321183"/>
                </a:lnTo>
                <a:lnTo>
                  <a:pt x="450468" y="342265"/>
                </a:lnTo>
                <a:lnTo>
                  <a:pt x="496335" y="342265"/>
                </a:lnTo>
                <a:lnTo>
                  <a:pt x="470026" y="292608"/>
                </a:lnTo>
                <a:close/>
              </a:path>
              <a:path w="511175" h="369569">
                <a:moveTo>
                  <a:pt x="14986" y="0"/>
                </a:moveTo>
                <a:lnTo>
                  <a:pt x="0" y="21082"/>
                </a:lnTo>
                <a:lnTo>
                  <a:pt x="439966" y="334776"/>
                </a:lnTo>
                <a:lnTo>
                  <a:pt x="454980" y="313714"/>
                </a:lnTo>
                <a:lnTo>
                  <a:pt x="14986" y="0"/>
                </a:lnTo>
                <a:close/>
              </a:path>
            </a:pathLst>
          </a:custGeom>
          <a:solidFill>
            <a:srgbClr val="004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ctangle arrodonit 15"/>
          <p:cNvSpPr/>
          <p:nvPr/>
        </p:nvSpPr>
        <p:spPr>
          <a:xfrm>
            <a:off x="2329123" y="898519"/>
            <a:ext cx="3958797" cy="387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spc="-3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lang="ca-ES" sz="1600" spc="-4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600" spc="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1600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de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reaccions</a:t>
            </a: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rida rectangular arrodonida 14"/>
          <p:cNvSpPr/>
          <p:nvPr/>
        </p:nvSpPr>
        <p:spPr>
          <a:xfrm>
            <a:off x="2895600" y="5085429"/>
            <a:ext cx="1919731" cy="851297"/>
          </a:xfrm>
          <a:prstGeom prst="wedgeRoundRectCallout">
            <a:avLst>
              <a:gd name="adj1" fmla="val 55315"/>
              <a:gd name="adj2" fmla="val -1538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Registre d’una reacció amb totes les seves dades, incloses les bibliogràfiques.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rida rectangular arrodonida 16"/>
          <p:cNvSpPr/>
          <p:nvPr/>
        </p:nvSpPr>
        <p:spPr>
          <a:xfrm>
            <a:off x="6492556" y="4659781"/>
            <a:ext cx="1919731" cy="476726"/>
          </a:xfrm>
          <a:prstGeom prst="wedgeRoundRectCallout">
            <a:avLst>
              <a:gd name="adj1" fmla="val -14022"/>
              <a:gd name="adj2" fmla="val -1538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L’opció </a:t>
            </a:r>
            <a:r>
              <a:rPr lang="ca-ES" sz="11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export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permet gravar els resultats.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689" y="2225285"/>
            <a:ext cx="5494020" cy="3774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93673" y="4752594"/>
            <a:ext cx="237934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31800"/>
            <a:r>
              <a:rPr sz="1200" b="0" u="sng" spc="-9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T</a:t>
            </a:r>
            <a:r>
              <a:rPr sz="1200" b="0" u="sng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u</a:t>
            </a:r>
            <a:r>
              <a:rPr sz="1200" b="0" u="sng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t</a:t>
            </a:r>
            <a:r>
              <a:rPr sz="1200" b="0" u="sng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o</a:t>
            </a:r>
            <a:r>
              <a:rPr sz="1200" b="0" u="sng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r</a:t>
            </a:r>
            <a:r>
              <a:rPr sz="1200" b="0" u="sng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i</a:t>
            </a:r>
            <a:r>
              <a:rPr sz="1200" b="0" u="sng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a</a:t>
            </a:r>
            <a:r>
              <a:rPr sz="1200" b="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</a:t>
            </a:r>
            <a:r>
              <a:rPr sz="1200" b="0" u="sng" spc="-5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r>
              <a:rPr sz="1200" b="0" u="sng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en</a:t>
            </a:r>
            <a:r>
              <a:rPr sz="1200" b="0" u="sng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r>
              <a:rPr sz="1200" b="0" u="sng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v</a:t>
            </a:r>
            <a:r>
              <a:rPr sz="1200" b="0" u="sng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íd</a:t>
            </a:r>
            <a:r>
              <a:rPr sz="1200" b="0" u="sng" spc="-2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</a:t>
            </a:r>
            <a:r>
              <a:rPr sz="1200" b="0" u="sng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o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a-ES"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 indent="431800"/>
            <a:endParaRPr lang="ca-ES" sz="1200" b="0" u="sng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5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8543637" y="6372225"/>
            <a:ext cx="258762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826719" y="1706097"/>
            <a:ext cx="675518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6285" lvl="1" indent="-286385">
              <a:buClr>
                <a:srgbClr val="004F89"/>
              </a:buClr>
              <a:buFont typeface="Wingdings"/>
              <a:buChar char=""/>
              <a:tabLst>
                <a:tab pos="299720" algn="l"/>
              </a:tabLst>
            </a:pPr>
            <a:r>
              <a:rPr sz="1200"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200"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erme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disse</a:t>
            </a:r>
            <a:r>
              <a:rPr sz="1200"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200"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200" b="0" spc="-1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1200"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2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anit</a:t>
            </a:r>
            <a:r>
              <a:rPr sz="12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i </a:t>
            </a:r>
            <a:r>
              <a:rPr sz="12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ballar</a:t>
            </a:r>
            <a:r>
              <a:rPr sz="1200"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200"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200"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</a:t>
            </a:r>
            <a:r>
              <a:rPr sz="1200"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2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òpi</a:t>
            </a:r>
            <a:r>
              <a:rPr sz="1200"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200"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200"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200"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sz="1200"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200"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200"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ètiqu</a:t>
            </a:r>
            <a:r>
              <a:rPr sz="1200"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200"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</a:t>
            </a:r>
            <a:endParaRPr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arrodonit 14"/>
          <p:cNvSpPr/>
          <p:nvPr/>
        </p:nvSpPr>
        <p:spPr>
          <a:xfrm>
            <a:off x="2895599" y="983984"/>
            <a:ext cx="1600201" cy="387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spc="-5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SciPlanner</a:t>
            </a: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rida rectangular arrodonida 15"/>
          <p:cNvSpPr/>
          <p:nvPr/>
        </p:nvSpPr>
        <p:spPr>
          <a:xfrm>
            <a:off x="6753287" y="2905042"/>
            <a:ext cx="1919731" cy="1413153"/>
          </a:xfrm>
          <a:prstGeom prst="wedgeRoundRectCallout">
            <a:avLst>
              <a:gd name="adj1" fmla="val -73712"/>
              <a:gd name="adj2" fmla="val -5188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Llibreria: On van a parar les referències, substàncies i reaccions enviades des dels resultats de les cerques fetes a </a:t>
            </a:r>
            <a:r>
              <a:rPr lang="ca-ES" sz="1100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ciFinder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rida rectangular arrodonida 16"/>
          <p:cNvSpPr/>
          <p:nvPr/>
        </p:nvSpPr>
        <p:spPr>
          <a:xfrm>
            <a:off x="2774189" y="5556196"/>
            <a:ext cx="1919731" cy="289441"/>
          </a:xfrm>
          <a:prstGeom prst="wedgeRoundRectCallout">
            <a:avLst>
              <a:gd name="adj1" fmla="val -14022"/>
              <a:gd name="adj2" fmla="val -1538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Zona de treball.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6677692" y="5199162"/>
            <a:ext cx="2225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u="sng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I</a:t>
            </a:r>
            <a:r>
              <a:rPr lang="es-ES" sz="1200" u="sng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n</a:t>
            </a:r>
            <a:r>
              <a:rPr lang="es-ES" sz="1200" u="sng" spc="-3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f</a:t>
            </a:r>
            <a:r>
              <a:rPr lang="es-ES" sz="1200" u="sng" spc="-1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o</a:t>
            </a:r>
            <a:r>
              <a:rPr lang="es-ES" sz="1200" u="sng" spc="-2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rm</a:t>
            </a:r>
            <a:r>
              <a:rPr lang="es-ES" sz="1200" u="sng" spc="-1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</a:t>
            </a:r>
            <a:r>
              <a:rPr lang="es-ES" sz="1200" u="sng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ci</a:t>
            </a:r>
            <a:r>
              <a:rPr lang="es-ES" sz="1200" u="sng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ó</a:t>
            </a:r>
            <a:r>
              <a:rPr lang="es-ES" sz="1200" u="sng" spc="-5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es-ES" sz="12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al</a:t>
            </a:r>
            <a:r>
              <a:rPr lang="es-ES" sz="1200" u="sng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es-ES" sz="12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bl</a:t>
            </a:r>
            <a:r>
              <a:rPr lang="es-ES" sz="1200" u="sng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o</a:t>
            </a:r>
            <a:r>
              <a:rPr lang="es-ES" sz="12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g</a:t>
            </a:r>
            <a:r>
              <a:rPr lang="es-ES" sz="1200" u="sng" spc="-5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es-ES" sz="12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de</a:t>
            </a:r>
            <a:r>
              <a:rPr lang="es-ES" sz="1200" u="sng" spc="-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es-ES" sz="12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la</a:t>
            </a:r>
            <a:r>
              <a:rPr lang="es-ES" sz="1200" u="sng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 </a:t>
            </a:r>
            <a:r>
              <a:rPr lang="es-ES" sz="12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bi</a:t>
            </a:r>
            <a:r>
              <a:rPr lang="es-ES" sz="1200" u="sng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bli</a:t>
            </a:r>
            <a:r>
              <a:rPr lang="es-ES" sz="1200" u="sng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o</a:t>
            </a:r>
            <a:r>
              <a:rPr lang="es-ES" sz="1200" u="sng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t</a:t>
            </a:r>
            <a:r>
              <a:rPr lang="es-ES" sz="1200" u="sng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ec</a:t>
            </a:r>
            <a:r>
              <a:rPr lang="es-ES" sz="12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</a:t>
            </a:r>
            <a:endParaRPr lang="es-ES"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5053" y="1498786"/>
            <a:ext cx="6960108" cy="4783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7391" y="5050535"/>
            <a:ext cx="2948940" cy="862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23309" y="4617084"/>
            <a:ext cx="237490" cy="587375"/>
          </a:xfrm>
          <a:custGeom>
            <a:avLst/>
            <a:gdLst/>
            <a:ahLst/>
            <a:cxnLst/>
            <a:rect l="l" t="t" r="r" b="b"/>
            <a:pathLst>
              <a:path w="237489" h="587375">
                <a:moveTo>
                  <a:pt x="188901" y="518664"/>
                </a:moveTo>
                <a:lnTo>
                  <a:pt x="164591" y="527684"/>
                </a:lnTo>
                <a:lnTo>
                  <a:pt x="228091" y="586994"/>
                </a:lnTo>
                <a:lnTo>
                  <a:pt x="234200" y="530859"/>
                </a:lnTo>
                <a:lnTo>
                  <a:pt x="193420" y="530859"/>
                </a:lnTo>
                <a:lnTo>
                  <a:pt x="188901" y="518664"/>
                </a:lnTo>
                <a:close/>
              </a:path>
              <a:path w="237489" h="587375">
                <a:moveTo>
                  <a:pt x="213165" y="509660"/>
                </a:moveTo>
                <a:lnTo>
                  <a:pt x="188901" y="518664"/>
                </a:lnTo>
                <a:lnTo>
                  <a:pt x="193420" y="530859"/>
                </a:lnTo>
                <a:lnTo>
                  <a:pt x="217677" y="521842"/>
                </a:lnTo>
                <a:lnTo>
                  <a:pt x="213165" y="509660"/>
                </a:lnTo>
                <a:close/>
              </a:path>
              <a:path w="237489" h="587375">
                <a:moveTo>
                  <a:pt x="237489" y="500633"/>
                </a:moveTo>
                <a:lnTo>
                  <a:pt x="213165" y="509660"/>
                </a:lnTo>
                <a:lnTo>
                  <a:pt x="217677" y="521842"/>
                </a:lnTo>
                <a:lnTo>
                  <a:pt x="193420" y="530859"/>
                </a:lnTo>
                <a:lnTo>
                  <a:pt x="234200" y="530859"/>
                </a:lnTo>
                <a:lnTo>
                  <a:pt x="237489" y="500633"/>
                </a:lnTo>
                <a:close/>
              </a:path>
              <a:path w="237489" h="587375">
                <a:moveTo>
                  <a:pt x="24384" y="0"/>
                </a:moveTo>
                <a:lnTo>
                  <a:pt x="0" y="8889"/>
                </a:lnTo>
                <a:lnTo>
                  <a:pt x="188901" y="518664"/>
                </a:lnTo>
                <a:lnTo>
                  <a:pt x="213165" y="509660"/>
                </a:lnTo>
                <a:lnTo>
                  <a:pt x="24384" y="0"/>
                </a:lnTo>
                <a:close/>
              </a:path>
            </a:pathLst>
          </a:custGeom>
          <a:solidFill>
            <a:srgbClr val="004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35196" y="986027"/>
            <a:ext cx="1844039" cy="1616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37182" y="1886966"/>
            <a:ext cx="2447925" cy="331470"/>
          </a:xfrm>
          <a:custGeom>
            <a:avLst/>
            <a:gdLst/>
            <a:ahLst/>
            <a:cxnLst/>
            <a:rect l="l" t="t" r="r" b="b"/>
            <a:pathLst>
              <a:path w="2447925" h="331469">
                <a:moveTo>
                  <a:pt x="2369188" y="25771"/>
                </a:moveTo>
                <a:lnTo>
                  <a:pt x="0" y="305562"/>
                </a:lnTo>
                <a:lnTo>
                  <a:pt x="3048" y="331216"/>
                </a:lnTo>
                <a:lnTo>
                  <a:pt x="2372226" y="51426"/>
                </a:lnTo>
                <a:lnTo>
                  <a:pt x="2369188" y="25771"/>
                </a:lnTo>
                <a:close/>
              </a:path>
              <a:path w="2447925" h="331469">
                <a:moveTo>
                  <a:pt x="2433366" y="24257"/>
                </a:moveTo>
                <a:lnTo>
                  <a:pt x="2382012" y="24257"/>
                </a:lnTo>
                <a:lnTo>
                  <a:pt x="2385060" y="49911"/>
                </a:lnTo>
                <a:lnTo>
                  <a:pt x="2372226" y="51426"/>
                </a:lnTo>
                <a:lnTo>
                  <a:pt x="2375281" y="77216"/>
                </a:lnTo>
                <a:lnTo>
                  <a:pt x="2447797" y="29463"/>
                </a:lnTo>
                <a:lnTo>
                  <a:pt x="2433366" y="24257"/>
                </a:lnTo>
                <a:close/>
              </a:path>
              <a:path w="2447925" h="331469">
                <a:moveTo>
                  <a:pt x="2382012" y="24257"/>
                </a:moveTo>
                <a:lnTo>
                  <a:pt x="2369188" y="25771"/>
                </a:lnTo>
                <a:lnTo>
                  <a:pt x="2372226" y="51426"/>
                </a:lnTo>
                <a:lnTo>
                  <a:pt x="2385060" y="49911"/>
                </a:lnTo>
                <a:lnTo>
                  <a:pt x="2382012" y="24257"/>
                </a:lnTo>
                <a:close/>
              </a:path>
              <a:path w="2447925" h="331469">
                <a:moveTo>
                  <a:pt x="2366137" y="0"/>
                </a:moveTo>
                <a:lnTo>
                  <a:pt x="2369188" y="25771"/>
                </a:lnTo>
                <a:lnTo>
                  <a:pt x="2382012" y="24257"/>
                </a:lnTo>
                <a:lnTo>
                  <a:pt x="2433366" y="24257"/>
                </a:lnTo>
                <a:lnTo>
                  <a:pt x="2366137" y="0"/>
                </a:lnTo>
                <a:close/>
              </a:path>
            </a:pathLst>
          </a:custGeom>
          <a:solidFill>
            <a:srgbClr val="004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8636000" y="6282622"/>
            <a:ext cx="260350" cy="20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3" name="Rectangle arrodonit 22"/>
          <p:cNvSpPr/>
          <p:nvPr/>
        </p:nvSpPr>
        <p:spPr>
          <a:xfrm>
            <a:off x="3262376" y="252368"/>
            <a:ext cx="1600201" cy="387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spc="-5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SciPlanner</a:t>
            </a: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rida rectangular arrodonida 23"/>
          <p:cNvSpPr/>
          <p:nvPr/>
        </p:nvSpPr>
        <p:spPr>
          <a:xfrm>
            <a:off x="4574572" y="5984668"/>
            <a:ext cx="1919731" cy="289441"/>
          </a:xfrm>
          <a:prstGeom prst="wedgeRoundRectCallout">
            <a:avLst>
              <a:gd name="adj1" fmla="val -14022"/>
              <a:gd name="adj2" fmla="val -1538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10" dirty="0" smtClean="0">
                <a:solidFill>
                  <a:srgbClr val="004F8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Dades de la reacció 1.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Crida rectangular arrodonida 24"/>
          <p:cNvSpPr/>
          <p:nvPr/>
        </p:nvSpPr>
        <p:spPr>
          <a:xfrm>
            <a:off x="5719189" y="3940356"/>
            <a:ext cx="1919731" cy="851297"/>
          </a:xfrm>
          <a:prstGeom prst="wedgeRoundRectCallout">
            <a:avLst>
              <a:gd name="adj1" fmla="val -89389"/>
              <a:gd name="adj2" fmla="val -1159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spc="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afegir a l’esquema les referències d’on s’han tret les reaccions.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Crida rectangular arrodonida 25"/>
          <p:cNvSpPr/>
          <p:nvPr/>
        </p:nvSpPr>
        <p:spPr>
          <a:xfrm>
            <a:off x="2209800" y="1197415"/>
            <a:ext cx="1597389" cy="664012"/>
          </a:xfrm>
          <a:prstGeom prst="wedgeRoundRectCallout">
            <a:avLst>
              <a:gd name="adj1" fmla="val 83309"/>
              <a:gd name="adj2" fmla="val -81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informació es pot exportar en diferents formats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543" y="1151763"/>
            <a:ext cx="361993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lt</a:t>
            </a:r>
            <a:r>
              <a:rPr sz="24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2400"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2400"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2400"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2400"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24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2400" b="0" spc="-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400"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2400"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24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400" b="0" spc="-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4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505393" y="6411786"/>
            <a:ext cx="260350" cy="20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11885" y="2024507"/>
            <a:ext cx="8353858" cy="419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Clr>
                <a:srgbClr val="333399"/>
              </a:buClr>
              <a:buFont typeface="Calibri Light"/>
              <a:buChar char="•"/>
              <a:tabLst>
                <a:tab pos="355600" algn="l"/>
              </a:tabLst>
            </a:pP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r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2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istr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M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10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ca-ES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d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bril</a:t>
            </a:r>
            <a:r>
              <a:rPr lang="ca-ES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1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a-ES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ca-ES" b="0" spc="-9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do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ument, a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ò</a:t>
            </a:r>
            <a:r>
              <a:rPr lang="ca-ES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am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la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la </a:t>
            </a:r>
            <a:r>
              <a:rPr lang="ca-ES" b="0" spc="-5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afia</a:t>
            </a:r>
            <a:r>
              <a:rPr lang="ca-ES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dels document</a:t>
            </a:r>
            <a:r>
              <a:rPr lang="ca-ES" b="0" spc="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noProof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Calibri Light"/>
              <a:buChar char="•"/>
              <a:tabLst>
                <a:tab pos="355600" algn="l"/>
              </a:tabLst>
            </a:pP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17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</a:t>
            </a:r>
            <a:r>
              <a:rPr lang="ca-ES" b="0" i="1" spc="-2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i="1" spc="-17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pot</a:t>
            </a:r>
            <a:r>
              <a:rPr lang="ca-ES" b="0" spc="-17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l’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ió</a:t>
            </a:r>
            <a:r>
              <a:rPr lang="ca-ES" b="0" spc="-18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i="1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utomat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i="1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r</a:t>
            </a:r>
            <a:r>
              <a:rPr lang="ca-ES" b="0" i="1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i="1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i="1" spc="-19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dup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ates M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i="1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nsw</a:t>
            </a:r>
            <a:r>
              <a:rPr lang="ca-ES" b="0" i="1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i="1" spc="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</a:t>
            </a:r>
            <a:r>
              <a:rPr lang="ca-ES" b="0" spc="-2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ats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ases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-3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Medline.</a:t>
            </a:r>
            <a:endParaRPr lang="ca-ES" noProof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Calibri Light"/>
              <a:buChar char="•"/>
              <a:tabLst>
                <a:tab pos="355600" algn="l"/>
              </a:tabLst>
            </a:pP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b="0" spc="18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ossi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ca-ES" spc="19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fegir et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b="0" spc="19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18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ca-ES" b="0" spc="18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ags,</a:t>
            </a:r>
            <a:r>
              <a:rPr lang="ca-ES" i="1" spc="185" noProof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i="1" spc="18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i="1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i="1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b="0" i="1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</a:t>
            </a:r>
            <a:r>
              <a:rPr lang="ca-ES" b="0" i="1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r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gist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b="0" spc="-3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</a:t>
            </a:r>
            <a:r>
              <a:rPr lang="ca-ES" b="0" spc="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r-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</a:t>
            </a:r>
            <a:r>
              <a:rPr lang="ca-ES" b="0" spc="-4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</a:t>
            </a:r>
            <a:r>
              <a:rPr lang="ca-ES" b="0" spc="-2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tags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spc="-3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erc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spc="-3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i="1" spc="-2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i="1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</a:t>
            </a:r>
            <a:r>
              <a:rPr lang="ca-ES" b="0" i="1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i="1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i="1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nce</a:t>
            </a:r>
            <a:r>
              <a:rPr lang="ca-ES" b="0" i="1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noProof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Calibri Light"/>
              <a:buChar char="•"/>
              <a:tabLst>
                <a:tab pos="355600" algn="l"/>
                <a:tab pos="894715" algn="l"/>
                <a:tab pos="2265045" algn="l"/>
                <a:tab pos="3561079" algn="l"/>
                <a:tab pos="3888740" algn="l"/>
                <a:tab pos="5078730" algn="l"/>
                <a:tab pos="5510530" algn="l"/>
                <a:tab pos="6371590" algn="l"/>
                <a:tab pos="7214234" algn="l"/>
                <a:tab pos="7478395" algn="l"/>
              </a:tabLst>
            </a:pP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</a:t>
            </a:r>
            <a:r>
              <a:rPr lang="ca-ES" b="0" spc="-2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a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p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i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endParaRPr lang="ca-ES" noProof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4965" algn="just">
              <a:lnSpc>
                <a:spcPct val="100000"/>
              </a:lnSpc>
            </a:pP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ctamen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b="0" spc="-3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ditor</a:t>
            </a:r>
            <a:r>
              <a:rPr lang="ca-ES" b="0" spc="-5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uctur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-3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SciFin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er.</a:t>
            </a:r>
            <a:endParaRPr lang="ca-ES" noProof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Calibri Light"/>
              <a:buChar char="•"/>
              <a:tabLst>
                <a:tab pos="355600" algn="l"/>
              </a:tabLst>
            </a:pP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16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lang="ca-ES" b="0" spc="-2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</a:t>
            </a:r>
            <a:r>
              <a:rPr lang="ca-ES" b="0" spc="15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15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ChemD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</a:t>
            </a:r>
            <a:r>
              <a:rPr lang="ca-ES" b="0" spc="15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</a:t>
            </a:r>
            <a:r>
              <a:rPr lang="ca-ES" b="0" spc="15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</a:t>
            </a:r>
            <a:r>
              <a:rPr lang="ca-ES" b="0" spc="15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</a:t>
            </a:r>
            <a:r>
              <a:rPr lang="ca-ES" b="0" spc="16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16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15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16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16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nterf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15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ChemDr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ca-ES" b="0" spc="-2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veu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2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lt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b="0" spc="-2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2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SciFinde</a:t>
            </a:r>
            <a:r>
              <a:rPr lang="ca-ES" b="0" spc="-1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noProof="1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Font typeface="Calibri Light"/>
              <a:buChar char="•"/>
              <a:tabLst>
                <a:tab pos="355600" algn="l"/>
              </a:tabLst>
            </a:pP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</a:t>
            </a:r>
            <a:r>
              <a:rPr lang="ca-ES" spc="-10" noProof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ca-ES" b="0" spc="-3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</a:t>
            </a:r>
            <a:r>
              <a:rPr lang="ca-ES" b="0" spc="-1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2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b="0" spc="-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spc="-4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rt</a:t>
            </a:r>
            <a:r>
              <a:rPr lang="ca-ES" b="0" spc="5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</a:t>
            </a:r>
            <a:r>
              <a:rPr lang="ca-ES" b="0" spc="-2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noProof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noProof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918" y="2981325"/>
            <a:ext cx="7987107" cy="295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85" indent="-342900" algn="just">
              <a:lnSpc>
                <a:spcPts val="2160"/>
              </a:lnSpc>
              <a:buClr>
                <a:srgbClr val="333399"/>
              </a:buClr>
              <a:buFont typeface="Calibri Light"/>
              <a:buChar char="•"/>
              <a:tabLst>
                <a:tab pos="355600" algn="l"/>
              </a:tabLst>
            </a:pP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1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b="0" spc="-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odu</a:t>
            </a:r>
            <a:r>
              <a:rPr b="0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ïd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u="heavy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</a:t>
            </a:r>
            <a:r>
              <a:rPr b="0" u="heavy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</a:t>
            </a:r>
            <a:r>
              <a:rPr b="0" u="heavy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</a:t>
            </a:r>
            <a:r>
              <a:rPr b="0" u="heavy" spc="-3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</a:t>
            </a:r>
            <a:r>
              <a:rPr b="0" u="heavy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</a:t>
            </a:r>
            <a:r>
              <a:rPr b="0" u="heavy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</a:t>
            </a:r>
            <a:r>
              <a:rPr b="0" u="heavy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</a:t>
            </a:r>
            <a:r>
              <a:rPr b="0" u="heavy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 </a:t>
            </a:r>
            <a:r>
              <a:rPr b="0" u="heavy" spc="10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b="0" u="heavy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</a:t>
            </a:r>
            <a:r>
              <a:rPr b="0" u="heavy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b</a:t>
            </a:r>
            <a:r>
              <a:rPr b="0" u="heavy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</a:t>
            </a:r>
            <a:r>
              <a:rPr b="0" u="heavy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t</a:t>
            </a:r>
            <a:r>
              <a:rPr b="0" u="heavy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</a:t>
            </a:r>
            <a:r>
              <a:rPr b="0" u="heavy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</a:t>
            </a:r>
            <a:r>
              <a:rPr b="0" u="heavy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</a:t>
            </a:r>
            <a:r>
              <a:rPr b="0" u="heavy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ts </a:t>
            </a:r>
            <a:r>
              <a:rPr b="0" u="heavy" spc="9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b="0" u="heavy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Se</a:t>
            </a:r>
            <a:r>
              <a:rPr b="0" u="heavy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</a:t>
            </a:r>
            <a:r>
              <a:rPr b="0" u="heavy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v</a:t>
            </a:r>
            <a:r>
              <a:rPr b="0" u="heavy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</a:t>
            </a:r>
            <a:r>
              <a:rPr b="0" u="heavy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</a:t>
            </a:r>
            <a:r>
              <a:rPr b="0" u="heavy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 </a:t>
            </a:r>
            <a:r>
              <a:rPr b="0" u="heavy" spc="8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b="0" u="heavy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(</a:t>
            </a:r>
            <a:r>
              <a:rPr b="0" u="heavy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</a:t>
            </a:r>
            <a:r>
              <a:rPr b="0" u="heavy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</a:t>
            </a:r>
            <a:r>
              <a:rPr b="0" u="heavy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</a:t>
            </a:r>
            <a:r>
              <a:rPr b="0" u="heavy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)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10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</a:t>
            </a:r>
            <a:r>
              <a:rPr b="0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</a:t>
            </a:r>
            <a:r>
              <a:rPr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·l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ió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ió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uím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química</a:t>
            </a:r>
            <a:r>
              <a:rPr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laci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Clr>
                <a:srgbClr val="333399"/>
              </a:buClr>
              <a:buFont typeface="Calibri Light"/>
              <a:buChar char="•"/>
            </a:pP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buClr>
                <a:srgbClr val="333399"/>
              </a:buClr>
              <a:buFont typeface="Calibri Light"/>
              <a:buChar char="•"/>
              <a:tabLst>
                <a:tab pos="355600" algn="l"/>
              </a:tabLst>
            </a:pP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b="0" spc="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6285" marR="5080" lvl="1" indent="-286385" algn="just">
              <a:lnSpc>
                <a:spcPts val="2160"/>
              </a:lnSpc>
              <a:spcBef>
                <a:spcPts val="509"/>
              </a:spcBef>
              <a:buClr>
                <a:srgbClr val="333399"/>
              </a:buClr>
              <a:buFont typeface="Wingdings"/>
              <a:buChar char=""/>
              <a:tabLst>
                <a:tab pos="756920" algn="l"/>
                <a:tab pos="2050414" algn="l"/>
                <a:tab pos="2545715" algn="l"/>
                <a:tab pos="3286125" algn="l"/>
                <a:tab pos="4054475" algn="l"/>
                <a:tab pos="5203825" algn="l"/>
                <a:tab pos="5765165" algn="l"/>
                <a:tab pos="5970905" algn="l"/>
                <a:tab pos="6691630" algn="l"/>
                <a:tab pos="7449184" algn="l"/>
              </a:tabLst>
            </a:pP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afia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a,	a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	</a:t>
            </a:r>
            <a:r>
              <a:rPr b="0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nsti</a:t>
            </a:r>
            <a:r>
              <a:rPr b="0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spc="-1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ió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vista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patent,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llib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b="0" spc="-4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6285" marR="6350" lvl="1" indent="-286385" algn="just">
              <a:lnSpc>
                <a:spcPts val="2160"/>
              </a:lnSpc>
              <a:spcBef>
                <a:spcPts val="480"/>
              </a:spcBef>
              <a:buClr>
                <a:srgbClr val="333399"/>
              </a:buClr>
              <a:buFont typeface="Wingdings"/>
              <a:buChar char=""/>
              <a:tabLst>
                <a:tab pos="756920" algn="l"/>
              </a:tabLst>
            </a:pP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stànc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1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1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114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10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ructu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a,</a:t>
            </a:r>
            <a:r>
              <a:rPr b="0" spc="1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fó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rmul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b="0" spc="114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opiet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b="0" spc="10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spc="1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id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ntifica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6285" lvl="1" indent="-286385" algn="just">
              <a:lnSpc>
                <a:spcPct val="100000"/>
              </a:lnSpc>
              <a:spcBef>
                <a:spcPts val="220"/>
              </a:spcBef>
              <a:buClr>
                <a:srgbClr val="333399"/>
              </a:buClr>
              <a:buFont typeface="Wingdings"/>
              <a:buChar char=""/>
              <a:tabLst>
                <a:tab pos="756920" algn="l"/>
              </a:tabLst>
            </a:pP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accions</a:t>
            </a:r>
            <a:r>
              <a:rPr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tura</a:t>
            </a:r>
            <a:r>
              <a:rPr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1639" y="1341119"/>
            <a:ext cx="5239512" cy="1114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6829425" y="6375400"/>
            <a:ext cx="20574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49424" y="3545528"/>
            <a:ext cx="3235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  <a:endParaRPr lang="ca-E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</a:t>
            </a:r>
            <a:r>
              <a:rPr lang="ca-ES" altLang="ca-ES" sz="1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Barcelona, </a:t>
            </a:r>
            <a:r>
              <a:rPr lang="ca-ES" altLang="ca-ES" sz="1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curs 2018-19</a:t>
            </a: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4529460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123" y="1676400"/>
            <a:ext cx="147485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24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ccé</a:t>
            </a:r>
            <a:r>
              <a:rPr sz="2400"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600" y="2216496"/>
            <a:ext cx="5514975" cy="3915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 algn="just">
              <a:lnSpc>
                <a:spcPts val="2160"/>
              </a:lnSpc>
              <a:buClr>
                <a:srgbClr val="333399"/>
              </a:buClr>
              <a:buFont typeface="Wingdings"/>
              <a:buChar char=""/>
              <a:tabLst>
                <a:tab pos="299720" algn="l"/>
              </a:tabLst>
            </a:pP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b="0" spc="2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</a:t>
            </a:r>
            <a:r>
              <a:rPr b="0" spc="-1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gada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</a:t>
            </a:r>
            <a:r>
              <a:rPr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2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2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b="0" u="heavy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</a:t>
            </a:r>
            <a:r>
              <a:rPr b="0" u="heavy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àg</a:t>
            </a:r>
            <a:r>
              <a:rPr b="0" u="heavy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</a:t>
            </a:r>
            <a:r>
              <a:rPr b="0" u="heavy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na</a:t>
            </a:r>
            <a:r>
              <a:rPr b="0" u="heavy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b="0" u="heavy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</a:t>
            </a:r>
            <a:r>
              <a:rPr b="0" u="heavy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’</a:t>
            </a:r>
            <a:r>
              <a:rPr b="0" u="heavy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</a:t>
            </a:r>
            <a:r>
              <a:rPr b="0" u="heavy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n</a:t>
            </a:r>
            <a:r>
              <a:rPr b="0" u="heavy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str</a:t>
            </a:r>
            <a:r>
              <a:rPr b="0" u="heavy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u</a:t>
            </a:r>
            <a:r>
              <a:rPr b="0" u="heavy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cc</a:t>
            </a:r>
            <a:r>
              <a:rPr b="0" u="heavy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</a:t>
            </a:r>
            <a:r>
              <a:rPr b="0" u="heavy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o</a:t>
            </a:r>
            <a:r>
              <a:rPr b="0" u="heavy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n</a:t>
            </a:r>
            <a:r>
              <a:rPr b="0" u="heavy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b="0" spc="-2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’a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b="0" spc="-19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titucion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b="0" spc="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.edu</a:t>
            </a:r>
            <a:r>
              <a:rPr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b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 algn="just">
              <a:lnSpc>
                <a:spcPts val="2160"/>
              </a:lnSpc>
              <a:buClr>
                <a:srgbClr val="333399"/>
              </a:buClr>
              <a:tabLst>
                <a:tab pos="299720" algn="l"/>
              </a:tabLst>
            </a:pPr>
            <a:endParaRPr lang="ca-ES" b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marR="5080" indent="-286385" algn="just">
              <a:lnSpc>
                <a:spcPts val="2160"/>
              </a:lnSpc>
              <a:buClr>
                <a:srgbClr val="333399"/>
              </a:buClr>
              <a:buFont typeface="Wingdings"/>
              <a:buChar char=""/>
              <a:tabLst>
                <a:tab pos="299720" algn="l"/>
              </a:tabLst>
            </a:pP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Desp</a:t>
            </a:r>
            <a:r>
              <a:rPr lang="ca-ES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a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’h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ca-ES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a 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ca-ES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in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 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ntif</a:t>
            </a:r>
            <a:r>
              <a:rPr lang="ca-ES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i </a:t>
            </a:r>
            <a:r>
              <a:rPr lang="ca-ES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a-ES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</a:t>
            </a:r>
            <a:r>
              <a:rPr lang="ca-ES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a-ES" spc="-204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 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'ac</a:t>
            </a:r>
            <a:r>
              <a:rPr lang="ca-ES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a 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</a:t>
            </a:r>
            <a:r>
              <a:rPr lang="ca-ES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ets de la </a:t>
            </a:r>
            <a:r>
              <a:rPr lang="ca-ES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</a:t>
            </a:r>
            <a:r>
              <a:rPr lang="ca-ES" spc="-4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DI, PAS i </a:t>
            </a:r>
            <a:r>
              <a:rPr lang="ca-ES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MónUB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V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eg</a:t>
            </a:r>
            <a:r>
              <a:rPr lang="ca-ES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u </a:t>
            </a:r>
            <a:r>
              <a:rPr lang="ca-ES" u="heavy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</a:t>
            </a:r>
            <a:r>
              <a:rPr lang="ca-ES" u="heavy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’</a:t>
            </a:r>
            <a:r>
              <a:rPr lang="ca-ES" u="heavy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ac</a:t>
            </a:r>
            <a:r>
              <a:rPr lang="ca-ES" u="heavy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</a:t>
            </a:r>
            <a:r>
              <a:rPr lang="ca-ES" u="heavy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és a</a:t>
            </a:r>
            <a:r>
              <a:rPr lang="ca-ES" u="heavy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</a:t>
            </a:r>
            <a:r>
              <a:rPr lang="ca-ES" u="heavy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s </a:t>
            </a:r>
            <a:r>
              <a:rPr lang="ca-ES" u="heavy" spc="-16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r>
              <a:rPr lang="ca-ES" u="heavy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rec</a:t>
            </a:r>
            <a:r>
              <a:rPr lang="ca-ES" u="heavy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u</a:t>
            </a:r>
            <a:r>
              <a:rPr lang="ca-ES" u="heavy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rsos </a:t>
            </a:r>
            <a:r>
              <a:rPr lang="ca-ES" u="heavy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en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r>
              <a:rPr lang="ca-ES" u="heavy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líni</a:t>
            </a:r>
            <a:r>
              <a:rPr lang="ca-ES" u="heavy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a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.</a:t>
            </a:r>
            <a:endParaRPr lang="ca-ES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 algn="just">
              <a:lnSpc>
                <a:spcPts val="2160"/>
              </a:lnSpc>
              <a:buClr>
                <a:srgbClr val="333399"/>
              </a:buClr>
              <a:tabLst>
                <a:tab pos="299720" algn="l"/>
              </a:tabLst>
            </a:pPr>
            <a:endParaRPr lang="ca-E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marR="5080" indent="-286385" algn="just">
              <a:lnSpc>
                <a:spcPct val="90000"/>
              </a:lnSpc>
              <a:spcBef>
                <a:spcPts val="480"/>
              </a:spcBef>
              <a:buClr>
                <a:srgbClr val="333399"/>
              </a:buClr>
              <a:buFont typeface="Wingdings"/>
              <a:buChar char=""/>
              <a:tabLst>
                <a:tab pos="299720" algn="l"/>
              </a:tabLst>
            </a:pPr>
            <a:r>
              <a:rPr lang="ca-ES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ca-ES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a la 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pà</a:t>
            </a:r>
            <a:r>
              <a:rPr lang="ca-ES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g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i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n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 d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’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cés a </a:t>
            </a:r>
            <a:r>
              <a:rPr lang="ca-ES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S</a:t>
            </a:r>
            <a:r>
              <a:rPr lang="ca-ES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</a:t>
            </a:r>
            <a:r>
              <a:rPr lang="ca-ES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if</a:t>
            </a:r>
            <a:r>
              <a:rPr lang="ca-ES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i</a:t>
            </a:r>
            <a:r>
              <a:rPr lang="ca-ES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n</a:t>
            </a:r>
            <a:r>
              <a:rPr lang="ca-ES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d</a:t>
            </a:r>
            <a:r>
              <a:rPr lang="ca-ES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e</a:t>
            </a:r>
            <a:r>
              <a:rPr lang="ca-ES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r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 </a:t>
            </a:r>
            <a:r>
              <a:rPr lang="ca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ca-ES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 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pc="-114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pc="-10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</a:t>
            </a:r>
            <a:r>
              <a:rPr lang="ca-ES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pc="-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ats </a:t>
            </a:r>
            <a:r>
              <a:rPr lang="ca-ES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lang="ca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gist</a:t>
            </a:r>
            <a:r>
              <a:rPr lang="ca-ES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pc="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a-ES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1123" y="3069335"/>
            <a:ext cx="2542032" cy="1688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661400" y="6297613"/>
            <a:ext cx="260350" cy="20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627" y="1668254"/>
            <a:ext cx="188734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4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2400"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</a:t>
            </a:r>
            <a:r>
              <a:rPr sz="2400"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24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0216" y="2534301"/>
            <a:ext cx="7447534" cy="357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333399"/>
              </a:buClr>
              <a:buFont typeface="Arial"/>
              <a:buChar char="•"/>
              <a:tabLst>
                <a:tab pos="299720" algn="l"/>
              </a:tabLst>
            </a:pP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7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755650" marR="5080" indent="-285750" algn="just">
              <a:lnSpc>
                <a:spcPts val="2160"/>
              </a:lnSpc>
              <a:buFont typeface="Wingdings" panose="05000000000000000000" pitchFamily="2" charset="2"/>
              <a:buChar char="ü"/>
            </a:pP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3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r>
            <a:r>
              <a:rPr b="0" spc="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stos</a:t>
            </a:r>
            <a:r>
              <a:rPr b="0" spc="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rg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b="0" spc="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ànic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atge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·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b="0" spc="2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2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b="0" spc="2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ls,</a:t>
            </a:r>
            <a:r>
              <a:rPr b="0" spc="2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b="0" spc="-2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mers</a:t>
            </a:r>
            <a:r>
              <a:rPr b="0" spc="2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ls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gist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ats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marR="5715" indent="-285750" algn="just">
              <a:lnSpc>
                <a:spcPts val="216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2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2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b="0" spc="2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</a:t>
            </a:r>
            <a:r>
              <a:rPr b="0" spc="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üènc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b="0" spc="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2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eï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b="0" spc="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19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</a:t>
            </a:r>
            <a:r>
              <a:rPr b="0" spc="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clei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gist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marR="5715" indent="-285750" algn="just">
              <a:lnSpc>
                <a:spcPts val="216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4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1800.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marR="5080" indent="-285750" algn="just">
              <a:lnSpc>
                <a:spcPct val="9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ànc</a:t>
            </a:r>
            <a:r>
              <a:rPr b="0" spc="-2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2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pot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</a:t>
            </a:r>
            <a:r>
              <a:rPr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ò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nims, </a:t>
            </a:r>
            <a:r>
              <a:rPr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2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b="0" spc="7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b="0" spc="8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mè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b="0" spc="8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b="0" spc="8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es,</a:t>
            </a:r>
            <a:r>
              <a:rPr b="0" spc="9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a,</a:t>
            </a:r>
            <a:r>
              <a:rPr b="0" spc="-5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ferèn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ies,</a:t>
            </a:r>
            <a:r>
              <a:rPr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700" y="1412747"/>
            <a:ext cx="1584959" cy="1249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560816" y="6456045"/>
            <a:ext cx="260350" cy="20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6464" y="1629917"/>
            <a:ext cx="18929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400"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2400"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2400"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</a:t>
            </a:r>
            <a:r>
              <a:rPr sz="2400"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3" y="2921651"/>
            <a:ext cx="7423481" cy="2946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333399"/>
              </a:buClr>
              <a:buFont typeface="Arial"/>
              <a:buChar char="•"/>
              <a:tabLst>
                <a:tab pos="299720" algn="l"/>
              </a:tabLst>
            </a:pP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5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12165" marR="5715" indent="-342900" algn="just">
              <a:lnSpc>
                <a:spcPts val="2160"/>
              </a:lnSpc>
              <a:buFont typeface="Wingdings" panose="05000000000000000000" pitchFamily="2" charset="2"/>
              <a:buChar char="ü"/>
            </a:pP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93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ns,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més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 i 14 m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 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mè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s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èti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b="0" spc="6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èmfa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3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sínt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ca-ES" b="0" spc="-3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orgànic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endParaRPr lang="ca-ES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12165" marR="5080" indent="-342900" algn="just">
              <a:lnSpc>
                <a:spcPts val="216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cci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 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·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ca-ES" b="0" spc="8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uctes natu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-3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biotra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ns.</a:t>
            </a:r>
            <a:endParaRPr lang="ca-ES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12165" indent="-342900" algn="just">
              <a:lnSpc>
                <a:spcPct val="100000"/>
              </a:lnSpc>
              <a:spcBef>
                <a:spcPts val="204"/>
              </a:spcBef>
              <a:buFont typeface="Wingdings" panose="05000000000000000000" pitchFamily="2" charset="2"/>
              <a:buChar char="ü"/>
            </a:pP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spc="-3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1840.</a:t>
            </a:r>
            <a:endParaRPr lang="ca-ES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12165" indent="-342900" algn="just">
              <a:lnSpc>
                <a:spcPts val="2280"/>
              </a:lnSpc>
              <a:spcBef>
                <a:spcPts val="240"/>
              </a:spcBef>
              <a:buFont typeface="Wingdings" panose="05000000000000000000" pitchFamily="2" charset="2"/>
              <a:buChar char="ü"/>
              <a:tabLst>
                <a:tab pos="1383665" algn="l"/>
                <a:tab pos="2632710" algn="l"/>
                <a:tab pos="3356610" algn="l"/>
                <a:tab pos="4589780" algn="l"/>
                <a:tab pos="4994910" algn="l"/>
                <a:tab pos="5940425" algn="l"/>
                <a:tab pos="7164070" algn="l"/>
              </a:tabLst>
            </a:pP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rmació 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 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 i </a:t>
            </a:r>
            <a:r>
              <a:rPr lang="ca-ES"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tz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700" y="1126236"/>
            <a:ext cx="1510283" cy="1443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645525" y="6373813"/>
            <a:ext cx="260350" cy="20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265" y="1508902"/>
            <a:ext cx="196745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4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2400"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</a:t>
            </a:r>
            <a:r>
              <a:rPr sz="2400"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24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6241" y="2199955"/>
            <a:ext cx="7252334" cy="4033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333399"/>
              </a:buClr>
              <a:buFont typeface="Arial"/>
              <a:buChar char="•"/>
              <a:tabLst>
                <a:tab pos="299720" algn="l"/>
              </a:tabLst>
            </a:pP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marR="5080" indent="-28575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9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8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</a:t>
            </a:r>
            <a:r>
              <a:rPr b="0" spc="7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9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8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ènci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8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8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8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b="0" spc="8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stes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cientí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es, 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nèn</a:t>
            </a:r>
            <a:r>
              <a:rPr b="0" spc="-2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nfe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b="0" spc="-15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spc="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ovine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</a:t>
            </a:r>
            <a:r>
              <a:rPr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oficin</a:t>
            </a:r>
            <a:r>
              <a:rPr b="0" spc="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patent</a:t>
            </a:r>
            <a:r>
              <a:rPr b="0" spc="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marR="5080" indent="-285750" algn="just">
              <a:lnSpc>
                <a:spcPts val="2160"/>
              </a:lnSpc>
              <a:spcBef>
                <a:spcPts val="509"/>
              </a:spcBef>
              <a:buFont typeface="Wingdings" panose="05000000000000000000" pitchFamily="2" charset="2"/>
              <a:buChar char="ü"/>
            </a:pP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rtu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2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b="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b="0" spc="6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uí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iny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2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quími</a:t>
            </a:r>
            <a:r>
              <a:rPr b="0" spc="-1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ltres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atè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b="0" spc="-2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b="0" spc="-1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biomedic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ciènci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ciènci</a:t>
            </a:r>
            <a:r>
              <a:rPr b="0" spc="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agrícol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marR="6350" indent="-285750" algn="just">
              <a:lnSpc>
                <a:spcPts val="216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</a:t>
            </a:r>
            <a:r>
              <a:rPr b="0" spc="-2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rci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18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b="0" spc="18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18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lès</a:t>
            </a:r>
            <a:r>
              <a:rPr b="0" spc="19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18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</a:t>
            </a:r>
            <a:r>
              <a:rPr b="0" spc="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rites</a:t>
            </a:r>
            <a:r>
              <a:rPr b="0" spc="19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18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més de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idiomes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ovine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180</a:t>
            </a:r>
            <a:r>
              <a:rPr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païso</a:t>
            </a:r>
            <a:r>
              <a:rPr b="0" spc="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marR="6985" indent="-285750" algn="just">
              <a:lnSpc>
                <a:spcPts val="216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</a:t>
            </a:r>
            <a:r>
              <a:rPr b="0" spc="8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8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b="0" spc="9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spc="8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</a:t>
            </a:r>
            <a:r>
              <a:rPr b="0" spc="8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b="0" spc="8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b="0" spc="8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b="0" spc="9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8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b="0" spc="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patent</a:t>
            </a:r>
            <a:r>
              <a:rPr b="0" spc="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00700" y="746902"/>
            <a:ext cx="957072" cy="152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569325" y="6277879"/>
            <a:ext cx="260350" cy="20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165" y="1882267"/>
            <a:ext cx="177695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2400"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24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2400"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</a:t>
            </a:r>
            <a:r>
              <a:rPr sz="2400"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2400"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2400"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sz="2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569731" y="6297613"/>
            <a:ext cx="260350" cy="20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04366" y="2640727"/>
            <a:ext cx="7251065" cy="3462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333399"/>
              </a:buClr>
              <a:buFont typeface="Arial"/>
              <a:buChar char="•"/>
              <a:tabLst>
                <a:tab pos="299720" algn="l"/>
              </a:tabLst>
            </a:pP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b="0" spc="-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mació</a:t>
            </a:r>
            <a:r>
              <a:rPr b="0" spc="-5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cat</a:t>
            </a:r>
            <a:r>
              <a:rPr b="0" spc="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</a:t>
            </a:r>
            <a:r>
              <a:rPr b="0" spc="-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oveïdo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bstàn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cial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indent="-285750" algn="just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ü"/>
            </a:pP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taris</a:t>
            </a:r>
            <a:r>
              <a:rPr b="0" spc="-4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lli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</a:t>
            </a:r>
            <a:r>
              <a:rPr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gulatòri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païso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indent="-285750" algn="just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ü"/>
            </a:pP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4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indú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químique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indent="-285750" algn="just">
              <a:lnSpc>
                <a:spcPct val="100000"/>
              </a:lnSpc>
              <a:spcBef>
                <a:spcPts val="240"/>
              </a:spcBef>
              <a:buFont typeface="Wingdings" panose="05000000000000000000" pitchFamily="2" charset="2"/>
              <a:buChar char="ü"/>
            </a:pP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ctu</a:t>
            </a:r>
            <a:r>
              <a:rPr b="0" spc="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spc="-4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</a:t>
            </a:r>
            <a:r>
              <a:rPr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ovine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</a:t>
            </a:r>
            <a:r>
              <a:rPr b="0" spc="-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més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.000</a:t>
            </a:r>
            <a:r>
              <a:rPr b="0" spc="-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patent</a:t>
            </a:r>
            <a:r>
              <a:rPr b="0" spc="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5650" marR="5080" indent="-285750" algn="just">
              <a:lnSpc>
                <a:spcPts val="2160"/>
              </a:lnSpc>
              <a:spcBef>
                <a:spcPts val="509"/>
              </a:spcBef>
              <a:buFont typeface="Wingdings" panose="05000000000000000000" pitchFamily="2" charset="2"/>
              <a:buChar char="ü"/>
            </a:pP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b="0" spc="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b="0" spc="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spc="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ades</a:t>
            </a:r>
            <a:r>
              <a:rPr b="0" spc="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ió</a:t>
            </a:r>
            <a:r>
              <a:rPr b="0" spc="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4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ï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4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(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nal 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</a:t>
            </a:r>
            <a:r>
              <a:rPr b="0" spc="-1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 M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spc="-1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7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b="0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b="0" spc="-5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ert</a:t>
            </a:r>
            <a:r>
              <a:rPr b="0" spc="-1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</a:t>
            </a:r>
            <a:r>
              <a:rPr b="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b="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1949</a:t>
            </a:r>
            <a:r>
              <a:rPr b="0" spc="-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més de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b="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milions</a:t>
            </a:r>
            <a:r>
              <a:rPr b="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</a:t>
            </a:r>
            <a:r>
              <a:rPr b="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b="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es.</a:t>
            </a:r>
            <a:endParaRPr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550913"/>
            <a:ext cx="4783835" cy="4756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576942" y="6307317"/>
            <a:ext cx="260350" cy="204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85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6" name="Rectangle arrodonit 15"/>
          <p:cNvSpPr/>
          <p:nvPr/>
        </p:nvSpPr>
        <p:spPr>
          <a:xfrm>
            <a:off x="2788903" y="759600"/>
            <a:ext cx="2373629" cy="387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16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de</a:t>
            </a:r>
            <a:r>
              <a:rPr lang="ca-ES" sz="16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6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ències</a:t>
            </a: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rida rectangular arrodonida 17"/>
          <p:cNvSpPr/>
          <p:nvPr/>
        </p:nvSpPr>
        <p:spPr>
          <a:xfrm>
            <a:off x="6954518" y="1940948"/>
            <a:ext cx="1752599" cy="1155318"/>
          </a:xfrm>
          <a:prstGeom prst="wedgeRoundRectCallout">
            <a:avLst>
              <a:gd name="adj1" fmla="val -127976"/>
              <a:gd name="adj2" fmla="val 1656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rmul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10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spc="-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4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ènci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1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ca-ES" sz="1100" spc="114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posar una 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100" spc="-3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ca-ES" sz="1100" spc="114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id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tifiqui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rida rectangular arrodonida 18"/>
          <p:cNvSpPr/>
          <p:nvPr/>
        </p:nvSpPr>
        <p:spPr>
          <a:xfrm>
            <a:off x="6954518" y="4343400"/>
            <a:ext cx="1752599" cy="542358"/>
          </a:xfrm>
          <a:prstGeom prst="wedgeRoundRectCallout">
            <a:avLst>
              <a:gd name="adj1" fmla="val -127976"/>
              <a:gd name="adj2" fmla="val 1656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</a:pPr>
            <a:r>
              <a:rPr lang="ca-ES" sz="110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ca-ES" sz="110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possible</a:t>
            </a:r>
            <a:r>
              <a:rPr lang="ca-ES" sz="1100" spc="-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</a:t>
            </a:r>
            <a:r>
              <a:rPr lang="ca-ES" sz="1100" spc="-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la</a:t>
            </a:r>
            <a:r>
              <a:rPr lang="ca-ES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a</a:t>
            </a:r>
            <a:r>
              <a:rPr lang="ca-ES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rida rectangular arrodonida 19"/>
          <p:cNvSpPr/>
          <p:nvPr/>
        </p:nvSpPr>
        <p:spPr>
          <a:xfrm>
            <a:off x="762000" y="4554988"/>
            <a:ext cx="1981200" cy="1038582"/>
          </a:xfrm>
          <a:prstGeom prst="wedgeRoundRectCallout">
            <a:avLst>
              <a:gd name="adj1" fmla="val 27481"/>
              <a:gd name="adj2" fmla="val -21261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lang="ca-ES" sz="1100" spc="-4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 op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ions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la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de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4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ènci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s: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ma,</a:t>
            </a:r>
            <a:r>
              <a:rPr lang="ca-ES" sz="1100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100" spc="-1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a-ES" sz="1100" spc="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esa,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dad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evi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a,</a:t>
            </a:r>
            <a:r>
              <a:rPr lang="ca-ES" sz="1100" spc="-3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4248" y="1754123"/>
            <a:ext cx="6283452" cy="4317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83600" y="6307317"/>
            <a:ext cx="1250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chemeClr val="bg2">
                    <a:lumMod val="75000"/>
                  </a:schemeClr>
                </a:solidFill>
                <a:cs typeface="Arial"/>
              </a:rPr>
              <a:t>9</a:t>
            </a:r>
          </a:p>
        </p:txBody>
      </p:sp>
      <p:sp>
        <p:nvSpPr>
          <p:cNvPr id="14" name="object 14"/>
          <p:cNvSpPr/>
          <p:nvPr/>
        </p:nvSpPr>
        <p:spPr>
          <a:xfrm>
            <a:off x="557783" y="2520695"/>
            <a:ext cx="1115567" cy="2638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8750" y="2989579"/>
            <a:ext cx="1057275" cy="417830"/>
          </a:xfrm>
          <a:custGeom>
            <a:avLst/>
            <a:gdLst/>
            <a:ahLst/>
            <a:cxnLst/>
            <a:rect l="l" t="t" r="r" b="b"/>
            <a:pathLst>
              <a:path w="1057275" h="417829">
                <a:moveTo>
                  <a:pt x="979770" y="24122"/>
                </a:moveTo>
                <a:lnTo>
                  <a:pt x="0" y="393700"/>
                </a:lnTo>
                <a:lnTo>
                  <a:pt x="9143" y="417830"/>
                </a:lnTo>
                <a:lnTo>
                  <a:pt x="988927" y="48372"/>
                </a:lnTo>
                <a:lnTo>
                  <a:pt x="979770" y="24122"/>
                </a:lnTo>
                <a:close/>
              </a:path>
              <a:path w="1057275" h="417829">
                <a:moveTo>
                  <a:pt x="1047266" y="19558"/>
                </a:moveTo>
                <a:lnTo>
                  <a:pt x="991869" y="19558"/>
                </a:lnTo>
                <a:lnTo>
                  <a:pt x="1001013" y="43815"/>
                </a:lnTo>
                <a:lnTo>
                  <a:pt x="988927" y="48372"/>
                </a:lnTo>
                <a:lnTo>
                  <a:pt x="998093" y="72644"/>
                </a:lnTo>
                <a:lnTo>
                  <a:pt x="1047266" y="19558"/>
                </a:lnTo>
                <a:close/>
              </a:path>
              <a:path w="1057275" h="417829">
                <a:moveTo>
                  <a:pt x="991869" y="19558"/>
                </a:moveTo>
                <a:lnTo>
                  <a:pt x="979770" y="24122"/>
                </a:lnTo>
                <a:lnTo>
                  <a:pt x="988927" y="48372"/>
                </a:lnTo>
                <a:lnTo>
                  <a:pt x="1001013" y="43815"/>
                </a:lnTo>
                <a:lnTo>
                  <a:pt x="991869" y="19558"/>
                </a:lnTo>
                <a:close/>
              </a:path>
              <a:path w="1057275" h="417829">
                <a:moveTo>
                  <a:pt x="970661" y="0"/>
                </a:moveTo>
                <a:lnTo>
                  <a:pt x="979770" y="24122"/>
                </a:lnTo>
                <a:lnTo>
                  <a:pt x="991869" y="19558"/>
                </a:lnTo>
                <a:lnTo>
                  <a:pt x="1047266" y="19558"/>
                </a:lnTo>
                <a:lnTo>
                  <a:pt x="1057148" y="8890"/>
                </a:lnTo>
                <a:lnTo>
                  <a:pt x="970661" y="0"/>
                </a:lnTo>
                <a:close/>
              </a:path>
            </a:pathLst>
          </a:custGeom>
          <a:solidFill>
            <a:srgbClr val="004F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Rectangle arrodonit 23"/>
          <p:cNvSpPr/>
          <p:nvPr/>
        </p:nvSpPr>
        <p:spPr>
          <a:xfrm>
            <a:off x="2412451" y="941471"/>
            <a:ext cx="3958797" cy="387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spc="-3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lang="ca-ES" sz="1600" spc="-4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600" spc="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ca-ES" sz="1600" spc="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1600" spc="-2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 de</a:t>
            </a:r>
            <a:r>
              <a:rPr lang="ca-ES" sz="16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3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6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600" spc="-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3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ències</a:t>
            </a: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Crida rectangular arrodonida 24"/>
          <p:cNvSpPr/>
          <p:nvPr/>
        </p:nvSpPr>
        <p:spPr>
          <a:xfrm>
            <a:off x="4643120" y="1667467"/>
            <a:ext cx="2085151" cy="398164"/>
          </a:xfrm>
          <a:prstGeom prst="wedgeRoundRectCallout">
            <a:avLst>
              <a:gd name="adj1" fmla="val -107437"/>
              <a:gd name="adj2" fmla="val 1241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Duplicats eliminats de </a:t>
            </a:r>
            <a:r>
              <a:rPr lang="ca-ES" sz="1100" spc="-25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Medline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Crida rectangular arrodonida 25"/>
          <p:cNvSpPr/>
          <p:nvPr/>
        </p:nvSpPr>
        <p:spPr>
          <a:xfrm>
            <a:off x="4800600" y="2211732"/>
            <a:ext cx="2684558" cy="398164"/>
          </a:xfrm>
          <a:prstGeom prst="wedgeRoundRectCallout">
            <a:avLst>
              <a:gd name="adj1" fmla="val -79255"/>
              <a:gd name="adj2" fmla="val 2819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de referències obtingudes.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rida rectangular arrodonida 26"/>
          <p:cNvSpPr/>
          <p:nvPr/>
        </p:nvSpPr>
        <p:spPr>
          <a:xfrm>
            <a:off x="7334690" y="1356290"/>
            <a:ext cx="1115249" cy="664012"/>
          </a:xfrm>
          <a:prstGeom prst="wedgeRoundRectCallout">
            <a:avLst>
              <a:gd name="adj1" fmla="val 15180"/>
              <a:gd name="adj2" fmla="val 2202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Articles que citen aquest document.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Crida rectangular arrodonida 27"/>
          <p:cNvSpPr/>
          <p:nvPr/>
        </p:nvSpPr>
        <p:spPr>
          <a:xfrm>
            <a:off x="5678026" y="3067505"/>
            <a:ext cx="2085151" cy="398164"/>
          </a:xfrm>
          <a:prstGeom prst="wedgeRoundRectCallout">
            <a:avLst>
              <a:gd name="adj1" fmla="val -127976"/>
              <a:gd name="adj2" fmla="val 1656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Accés al text complet.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Crida rectangular arrodonida 28"/>
          <p:cNvSpPr/>
          <p:nvPr/>
        </p:nvSpPr>
        <p:spPr>
          <a:xfrm>
            <a:off x="800675" y="6021745"/>
            <a:ext cx="1418650" cy="398164"/>
          </a:xfrm>
          <a:prstGeom prst="wedgeRoundRectCallout">
            <a:avLst>
              <a:gd name="adj1" fmla="val -26169"/>
              <a:gd name="adj2" fmla="val -33228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Opcions per refinar la cerca.</a:t>
            </a:r>
            <a:endParaRPr lang="ca-ES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Crida rectangular arrodonida 29"/>
          <p:cNvSpPr/>
          <p:nvPr/>
        </p:nvSpPr>
        <p:spPr>
          <a:xfrm>
            <a:off x="2971800" y="5550232"/>
            <a:ext cx="1919731" cy="1038582"/>
          </a:xfrm>
          <a:prstGeom prst="wedgeRoundRectCallout">
            <a:avLst>
              <a:gd name="adj1" fmla="val -71903"/>
              <a:gd name="adj2" fmla="val -10022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esul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 es</a:t>
            </a:r>
            <a:r>
              <a:rPr lang="ca-ES" sz="110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3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p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di</a:t>
            </a:r>
            <a:r>
              <a:rPr lang="ca-ES" sz="1100" spc="-4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</a:t>
            </a:r>
            <a:r>
              <a:rPr lang="ca-ES" sz="110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camps,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eni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ca-ES" sz="1100" spc="-2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2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1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ca-ES" sz="1100" spc="-35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-1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ama. </a:t>
            </a:r>
            <a:endParaRPr lang="ca-ES" sz="11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76153987-C04F-4117-BC45-B24360E3F36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619</TotalTime>
  <Words>990</Words>
  <Application>Microsoft Office PowerPoint</Application>
  <PresentationFormat>Presentación en pantalla (4:3)</PresentationFormat>
  <Paragraphs>114</Paragraphs>
  <Slides>20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Verdana</vt:lpstr>
      <vt:lpstr>Wingdings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Universitatde Barcelona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Scifinder: guia d'ús. Curs 2018-19</dc:title>
  <dc:creator>CRAI Biblioteca de Física i Química</dc:creator>
  <cp:keywords>Formació d'usuaris, CRAI, Universitat de Barcelona, biblioteca, Física, Química, Scifinder, bases de dades</cp:keywords>
  <cp:lastModifiedBy>ROSA M. MANRESA NOVELL</cp:lastModifiedBy>
  <cp:revision>31</cp:revision>
  <dcterms:created xsi:type="dcterms:W3CDTF">2018-06-14T14:21:50Z</dcterms:created>
  <dcterms:modified xsi:type="dcterms:W3CDTF">2018-07-23T14:50:25Z</dcterms:modified>
</cp:coreProperties>
</file>