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0"/>
  </p:notesMasterIdLst>
  <p:handoutMasterIdLst>
    <p:handoutMasterId r:id="rId21"/>
  </p:handoutMasterIdLst>
  <p:sldIdLst>
    <p:sldId id="273" r:id="rId5"/>
    <p:sldId id="287" r:id="rId6"/>
    <p:sldId id="272" r:id="rId7"/>
    <p:sldId id="288" r:id="rId8"/>
    <p:sldId id="269" r:id="rId9"/>
    <p:sldId id="270" r:id="rId10"/>
    <p:sldId id="276" r:id="rId11"/>
    <p:sldId id="267" r:id="rId12"/>
    <p:sldId id="290" r:id="rId13"/>
    <p:sldId id="282" r:id="rId14"/>
    <p:sldId id="293" r:id="rId15"/>
    <p:sldId id="281" r:id="rId16"/>
    <p:sldId id="283" r:id="rId17"/>
    <p:sldId id="292" r:id="rId18"/>
    <p:sldId id="274" r:id="rId1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6187" autoAdjust="0"/>
  </p:normalViewPr>
  <p:slideViewPr>
    <p:cSldViewPr snapToGrid="0">
      <p:cViewPr varScale="1">
        <p:scale>
          <a:sx n="99" d="100"/>
          <a:sy n="99" d="100"/>
        </p:scale>
        <p:origin x="7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912B-BB0F-41F4-A4D8-061C43DDE5E0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31838-E3AE-4FC8-A324-7EE6F206DAD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244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9572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12/1/2022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12/1/2022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12/1/2022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585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872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480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036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617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8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47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784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12/1/2022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23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563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7785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96C3-2E80-41B5-8290-39933C1FD27C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BE-0F0D-49DB-A2D7-FA90B2354D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4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96C3-2E80-41B5-8290-39933C1FD27C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BE-0F0D-49DB-A2D7-FA90B2354D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584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96C3-2E80-41B5-8290-39933C1FD27C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BE-0F0D-49DB-A2D7-FA90B2354D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951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96C3-2E80-41B5-8290-39933C1FD27C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BE-0F0D-49DB-A2D7-FA90B2354D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60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96C3-2E80-41B5-8290-39933C1FD27C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BE-0F0D-49DB-A2D7-FA90B2354D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214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96C3-2E80-41B5-8290-39933C1FD27C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BE-0F0D-49DB-A2D7-FA90B2354D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324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96C3-2E80-41B5-8290-39933C1FD27C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BE-0F0D-49DB-A2D7-FA90B2354D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5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12/1/2022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96C3-2E80-41B5-8290-39933C1FD27C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BE-0F0D-49DB-A2D7-FA90B2354D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562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96C3-2E80-41B5-8290-39933C1FD27C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BE-0F0D-49DB-A2D7-FA90B2354D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854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96C3-2E80-41B5-8290-39933C1FD27C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BE-0F0D-49DB-A2D7-FA90B2354D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574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96C3-2E80-41B5-8290-39933C1FD27C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01BE-0F0D-49DB-A2D7-FA90B2354D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394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648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187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911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086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398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76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12/1/2022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500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198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187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982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654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03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12/1/2022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12/1/2022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12/1/2022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12/1/2022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12/1/2022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1D9C-3F88-4E18-B268-EF7D3F40CB2D}" type="datetimeFigureOut">
              <a:rPr lang="ca-ES" smtClean="0"/>
              <a:t>12/1/2022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25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96C3-2E80-41B5-8290-39933C1FD27C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C01BE-0F0D-49DB-A2D7-FA90B2354D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7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dirty="0"/>
              <a:t>Feu clic aquí per editar l'estil</a:t>
            </a:r>
            <a:endParaRPr lang="es-ES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7B925-1702-404A-995A-5B32E5519296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F7938-06BD-4A73-B7DF-4859BAC5D9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25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rai.ub.edu/ca/que-ofereix-el-crai/suport-investigador/gestio-edicio-revistes-cientifique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es.ub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vistes.ub.ed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kp.sfu.ca/" TargetMode="External"/><Relationship Id="rId2" Type="http://schemas.openxmlformats.org/officeDocument/2006/relationships/hyperlink" Target="https://pkp.sfu.ca/ojs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evistesub@ub.edu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CRAI_RCUB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74284" y="1696272"/>
            <a:ext cx="70389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Revistes Científiques de la Universitat de Barcelona</a:t>
            </a:r>
          </a:p>
          <a:p>
            <a:pPr algn="ctr"/>
            <a:r>
              <a:rPr 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(RCUB)</a:t>
            </a:r>
          </a:p>
          <a:p>
            <a:pPr algn="ctr"/>
            <a:endParaRPr lang="ca-E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Unitat de Suport a la Recerca</a:t>
            </a:r>
          </a:p>
          <a:p>
            <a:pPr algn="ctr"/>
            <a:r>
              <a:rPr lang="ca-E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ca-E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a-E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4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722921"/>
            <a:ext cx="8229600" cy="427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ca-ES" altLang="es-ES" sz="32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Unitat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					</a:t>
            </a:r>
            <a:r>
              <a:rPr lang="en-US" dirty="0"/>
              <a:t>	</a:t>
            </a:r>
            <a:endParaRPr lang="ca-ES" dirty="0"/>
          </a:p>
          <a:p>
            <a:endParaRPr lang="ca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014413"/>
            <a:ext cx="380424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 de suport</a:t>
            </a:r>
          </a:p>
        </p:txBody>
      </p:sp>
      <p:sp>
        <p:nvSpPr>
          <p:cNvPr id="7" name="Contenidor de contingut 2"/>
          <p:cNvSpPr txBox="1">
            <a:spLocks/>
          </p:cNvSpPr>
          <p:nvPr/>
        </p:nvSpPr>
        <p:spPr>
          <a:xfrm>
            <a:off x="628650" y="1825625"/>
            <a:ext cx="7886700" cy="38788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Presentació RCUB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Butlletí RCUB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Preguntes més freqüents sobre RCUB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 als articles de RCUB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Recomanacions per posicionar les revistes científiques de la UB (RCUB) en els índexs de valoració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Flux de treball en una imatge</a:t>
            </a: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798C8DB5-B72F-468E-816C-A682DE0B7E9F}"/>
              </a:ext>
            </a:extLst>
          </p:cNvPr>
          <p:cNvSpPr txBox="1"/>
          <p:nvPr/>
        </p:nvSpPr>
        <p:spPr>
          <a:xfrm>
            <a:off x="117446" y="5843587"/>
            <a:ext cx="8909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https://crai.ub.edu/ca/que-ofereix-el-crai/suport-investigador/gestio-edicio-revistes-cientifiques</a:t>
            </a:r>
            <a:endParaRPr lang="ca-ES" sz="1400" kern="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508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722921"/>
            <a:ext cx="8229600" cy="427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ca-ES" altLang="es-ES" sz="32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Unitat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					</a:t>
            </a:r>
            <a:r>
              <a:rPr lang="en-US" dirty="0"/>
              <a:t>	</a:t>
            </a:r>
            <a:endParaRPr lang="ca-ES" dirty="0"/>
          </a:p>
          <a:p>
            <a:endParaRPr lang="ca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014413"/>
            <a:ext cx="576151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editors i editores han de...</a:t>
            </a:r>
          </a:p>
        </p:txBody>
      </p:sp>
      <p:sp>
        <p:nvSpPr>
          <p:cNvPr id="7" name="Contenidor de contingut 2"/>
          <p:cNvSpPr txBox="1">
            <a:spLocks/>
          </p:cNvSpPr>
          <p:nvPr/>
        </p:nvSpPr>
        <p:spPr>
          <a:xfrm>
            <a:off x="628650" y="1825625"/>
            <a:ext cx="7886700" cy="42455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Mantenir actualitzada la informació de la revista a RCUB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Informar a la Unitat de Suport a la Recerca de canvis rellevants (títol, periodicitat, dades de contacte, drets d’autoria…)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Vetllar per la qualitat dels articles publicats i del compliment de la periodicitat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Tenir presents les indicacions i recomanacions de la Unitat de Suport a la Recerca 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Respectar el calendari i flux de treball de la creació i publicació de la revista</a:t>
            </a:r>
          </a:p>
        </p:txBody>
      </p:sp>
    </p:spTree>
    <p:extLst>
      <p:ext uri="{BB962C8B-B14F-4D97-AF65-F5344CB8AC3E}">
        <p14:creationId xmlns:p14="http://schemas.microsoft.com/office/powerpoint/2010/main" val="24972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722921"/>
            <a:ext cx="8229600" cy="44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552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ca-ES" altLang="es-ES" sz="200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ca-ES" altLang="es-ES" sz="32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Unitat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					</a:t>
            </a:r>
            <a:r>
              <a:rPr lang="en-US" dirty="0"/>
              <a:t>	</a:t>
            </a:r>
            <a:endParaRPr lang="ca-ES" dirty="0"/>
          </a:p>
          <a:p>
            <a:endParaRPr lang="ca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313" y="1014413"/>
            <a:ext cx="689804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Col·laboració amb departaments UB</a:t>
            </a:r>
          </a:p>
        </p:txBody>
      </p:sp>
      <p:sp>
        <p:nvSpPr>
          <p:cNvPr id="7" name="Contenidor de contingut 2"/>
          <p:cNvSpPr txBox="1">
            <a:spLocks/>
          </p:cNvSpPr>
          <p:nvPr/>
        </p:nvSpPr>
        <p:spPr>
          <a:xfrm>
            <a:off x="628650" y="1595843"/>
            <a:ext cx="7886700" cy="4602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tabLst>
                <a:tab pos="0" algn="l"/>
                <a:tab pos="182563" algn="l"/>
              </a:tabLst>
              <a:defRPr/>
            </a:pPr>
            <a:r>
              <a:rPr lang="ca-ES" sz="1800" b="1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Publicacions UB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 </a:t>
            </a: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 del DOI, publicació de revistes en paper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tabLst>
                <a:tab pos="0" algn="l"/>
                <a:tab pos="182563" algn="l"/>
              </a:tabLst>
              <a:defRPr/>
            </a:pPr>
            <a:r>
              <a:rPr lang="ca-ES" sz="1800" b="1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Serveis Lingüístics</a:t>
            </a:r>
          </a:p>
          <a:p>
            <a:pPr marL="457200" lvl="1" indent="0">
              <a:lnSpc>
                <a:spcPct val="150000"/>
              </a:lnSpc>
              <a:buNone/>
              <a:tabLst>
                <a:tab pos="895350" algn="l"/>
              </a:tabLst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Revisió i/o traducció de textos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tabLst>
                <a:tab pos="0" algn="l"/>
                <a:tab pos="182563" algn="l"/>
              </a:tabLst>
              <a:defRPr/>
            </a:pPr>
            <a:r>
              <a:rPr lang="ca-ES" sz="1800" b="1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Àrea de Tecnologies (ATIC) </a:t>
            </a:r>
          </a:p>
          <a:p>
            <a:pPr marL="457200" lvl="1" indent="0">
              <a:lnSpc>
                <a:spcPct val="150000"/>
              </a:lnSpc>
              <a:buNone/>
              <a:tabLst>
                <a:tab pos="808038" algn="l"/>
              </a:tabLst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Resolució de problemes tècnics, implementació de 			    canvis, </a:t>
            </a:r>
            <a:r>
              <a:rPr lang="ca-ES" sz="1800" kern="0" dirty="0" smtClean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propostes </a:t>
            </a: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millora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tabLst>
                <a:tab pos="0" algn="l"/>
                <a:tab pos="182563" algn="l"/>
              </a:tabLst>
              <a:defRPr/>
            </a:pPr>
            <a:r>
              <a:rPr lang="ca-ES" sz="1800" b="1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Unitat de Projectes del CRAI</a:t>
            </a:r>
          </a:p>
          <a:p>
            <a:pPr marL="0" indent="0">
              <a:lnSpc>
                <a:spcPct val="150000"/>
              </a:lnSpc>
              <a:buNone/>
              <a:tabLst>
                <a:tab pos="0" algn="l"/>
                <a:tab pos="895350" algn="l"/>
              </a:tabLst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Suport sobre actualitzacions a OJS</a:t>
            </a:r>
          </a:p>
        </p:txBody>
      </p:sp>
    </p:spTree>
    <p:extLst>
      <p:ext uri="{BB962C8B-B14F-4D97-AF65-F5344CB8AC3E}">
        <p14:creationId xmlns:p14="http://schemas.microsoft.com/office/powerpoint/2010/main" val="40587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8313" y="1014413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 altLang="es-E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722921"/>
            <a:ext cx="8229600" cy="427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552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ca-ES" altLang="es-ES" sz="200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552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ca-ES" altLang="es-ES" sz="200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ca-ES" altLang="es-ES" sz="32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Unitat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					</a:t>
            </a:r>
            <a:r>
              <a:rPr lang="en-US" dirty="0"/>
              <a:t>	</a:t>
            </a:r>
            <a:endParaRPr lang="ca-ES" dirty="0"/>
          </a:p>
          <a:p>
            <a:endParaRPr lang="ca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014413"/>
            <a:ext cx="768279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a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Convocatòries de reconeixement i </a:t>
            </a:r>
          </a:p>
          <a:p>
            <a:r>
              <a:rPr lang="ca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concessió d'ajuts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017630"/>
            <a:ext cx="80959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kern="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Convocatòria</a:t>
            </a:r>
            <a:r>
              <a:rPr lang="es-ES" sz="16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s-ES" sz="1600" kern="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ofereix</a:t>
            </a:r>
            <a:r>
              <a:rPr lang="es-ES" sz="16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s-ES" sz="1600" kern="0" dirty="0" err="1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Vicerectorat</a:t>
            </a:r>
            <a:r>
              <a:rPr lang="es-ES" sz="1600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ES" sz="1600" kern="0" dirty="0" err="1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Projecció</a:t>
            </a:r>
            <a:r>
              <a:rPr lang="es-ES" sz="1600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es-ES" sz="1600" kern="0" dirty="0" err="1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Internacionalització</a:t>
            </a:r>
            <a:r>
              <a:rPr lang="es-ES" sz="1600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6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de </a:t>
            </a:r>
            <a:r>
              <a:rPr lang="es-ES" sz="1600" kern="0" dirty="0" err="1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l’any</a:t>
            </a:r>
            <a:r>
              <a:rPr lang="es-ES" sz="16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2010</a:t>
            </a:r>
          </a:p>
          <a:p>
            <a:pPr algn="just"/>
            <a:endParaRPr lang="ca-ES" sz="1600" kern="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ca-ES" sz="16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Finalitat: </a:t>
            </a:r>
            <a:r>
              <a:rPr lang="ca-ES" sz="1600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Reconeixement</a:t>
            </a:r>
            <a:r>
              <a:rPr lang="ca-ES" sz="16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les revistes científiques de la Universitat de Barcelona i la </a:t>
            </a:r>
            <a:r>
              <a:rPr lang="ca-ES" sz="1600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concessió d’ajuts </a:t>
            </a:r>
            <a:r>
              <a:rPr lang="ca-ES" sz="16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publicar-les a </a:t>
            </a:r>
            <a:r>
              <a:rPr lang="ca-ES" sz="1600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membres de la UB </a:t>
            </a:r>
            <a:r>
              <a:rPr lang="ca-ES" sz="16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tal de </a:t>
            </a:r>
            <a:r>
              <a:rPr lang="ca-ES" sz="1600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donar suport </a:t>
            </a:r>
            <a:r>
              <a:rPr lang="ca-ES" sz="16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la seva professionalització i internacionalització</a:t>
            </a:r>
          </a:p>
          <a:p>
            <a:endParaRPr lang="ca-ES" sz="1600" kern="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dirty="0"/>
          </a:p>
        </p:txBody>
      </p:sp>
      <p:pic>
        <p:nvPicPr>
          <p:cNvPr id="9" name="Imatge 8" descr="Imatge que conté signe, sala, carrer&#10;&#10;Descripció generada automàticament">
            <a:extLst>
              <a:ext uri="{FF2B5EF4-FFF2-40B4-BE49-F238E27FC236}">
                <a16:creationId xmlns:a16="http://schemas.microsoft.com/office/drawing/2014/main" id="{4C3297BC-6D56-4C5D-B864-9FA9E6778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461" y="5110511"/>
            <a:ext cx="952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8313" y="1014413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ES" altLang="es-E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722921"/>
            <a:ext cx="8229600" cy="427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552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ca-ES" altLang="es-ES" sz="200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552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endParaRPr kumimoji="0" lang="ca-ES" altLang="es-ES" sz="200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ca-ES" altLang="es-ES" sz="32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Unitat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					</a:t>
            </a:r>
            <a:r>
              <a:rPr lang="en-US" dirty="0"/>
              <a:t>	</a:t>
            </a:r>
            <a:endParaRPr lang="ca-ES" dirty="0"/>
          </a:p>
          <a:p>
            <a:endParaRPr lang="ca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014413"/>
            <a:ext cx="768279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a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Convocatòries de reconeixement i </a:t>
            </a:r>
          </a:p>
          <a:p>
            <a:r>
              <a:rPr lang="ca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concessió d'ajuts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8313" y="1972047"/>
            <a:ext cx="8051533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b="1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de la Unitat de Suport a la Recerca:</a:t>
            </a:r>
            <a:br>
              <a:rPr lang="ca-ES" b="1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900" b="1" kern="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tabLst>
                <a:tab pos="0" algn="l"/>
                <a:tab pos="182563" algn="l"/>
              </a:tabLst>
              <a:defRPr/>
            </a:pPr>
            <a:r>
              <a:rPr lang="ca-ES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 propostes per elaborar les bases de la convocatòria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tabLst>
                <a:tab pos="0" algn="l"/>
                <a:tab pos="182563" algn="l"/>
              </a:tabLst>
              <a:defRPr/>
            </a:pPr>
            <a:r>
              <a:rPr lang="ca-ES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Realitzem difusió a través de la llista de distribució i </a:t>
            </a:r>
            <a:r>
              <a:rPr lang="ca-ES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</a:t>
            </a:r>
            <a:endParaRPr lang="ca-ES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tabLst>
                <a:tab pos="0" algn="l"/>
                <a:tab pos="182563" algn="l"/>
              </a:tabLst>
              <a:defRPr/>
            </a:pPr>
            <a:r>
              <a:rPr lang="ca-ES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Valorem i proposem els criteris de valoració per a l’atorgament del reconeixement i ajuts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tabLst>
                <a:tab pos="0" algn="l"/>
                <a:tab pos="182563" algn="l"/>
              </a:tabLst>
              <a:defRPr/>
            </a:pPr>
            <a:r>
              <a:rPr lang="ca-ES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Gestionem les sol·licituds, avaluem la documentació rebuda per part de cada revista i redactem una proposta de resolució</a:t>
            </a:r>
          </a:p>
        </p:txBody>
      </p:sp>
    </p:spTree>
    <p:extLst>
      <p:ext uri="{BB962C8B-B14F-4D97-AF65-F5344CB8AC3E}">
        <p14:creationId xmlns:p14="http://schemas.microsoft.com/office/powerpoint/2010/main" val="10337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70458" y="3406308"/>
            <a:ext cx="3214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600" b="1" dirty="0">
                <a:solidFill>
                  <a:schemeClr val="bg1"/>
                </a:solidFill>
              </a:rPr>
              <a:t>Moltes gràcies!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sz="1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curs 2021-22</a:t>
            </a: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59166" y="2714603"/>
            <a:ext cx="6416093" cy="219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a-ES" altLang="es-ES" sz="1600" b="1" baseline="30000" dirty="0">
                <a:solidFill>
                  <a:srgbClr val="005EA4"/>
                </a:solidFill>
                <a:latin typeface="Calibri" panose="020F0502020204030204" pitchFamily="34" charset="0"/>
              </a:rPr>
              <a:t> </a:t>
            </a:r>
            <a:endParaRPr lang="ca-ES" altLang="es-ES" sz="4800" b="1" baseline="3000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r>
              <a:rPr lang="es-ES" altLang="es-ES" b="1" dirty="0">
                <a:solidFill>
                  <a:srgbClr val="4D4D4D"/>
                </a:solidFill>
                <a:latin typeface="Calibri" panose="020F0502020204030204" pitchFamily="34" charset="0"/>
              </a:rPr>
              <a:t>	</a:t>
            </a:r>
            <a:r>
              <a:rPr lang="ca-ES" altLang="es-ES" sz="24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RCUB</a:t>
            </a:r>
            <a:r>
              <a:rPr lang="ca-ES" altLang="es-ES" sz="2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és el portal que recull les </a:t>
            </a:r>
            <a:r>
              <a:rPr lang="ca-ES" altLang="es-ES" sz="24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altLang="es-ES" sz="2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evistes </a:t>
            </a:r>
            <a:r>
              <a:rPr lang="ca-ES" altLang="es-ES" sz="24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altLang="es-ES" sz="2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ientífiques, especialitzades en diversos àmbits temàtics, </a:t>
            </a:r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editades o coeditades</a:t>
            </a:r>
            <a:r>
              <a:rPr lang="ca-ES" altLang="es-ES" sz="2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la </a:t>
            </a:r>
            <a:r>
              <a:rPr lang="ca-ES" altLang="es-ES" sz="24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altLang="es-ES" sz="2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niversitat de </a:t>
            </a:r>
            <a:r>
              <a:rPr lang="ca-ES" altLang="es-ES" sz="24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altLang="es-ES" sz="2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arcelona.</a:t>
            </a:r>
          </a:p>
          <a:p>
            <a:pPr algn="just">
              <a:buFontTx/>
              <a:buNone/>
            </a:pPr>
            <a:endParaRPr lang="ca-ES" altLang="es-ES" b="1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r>
              <a:rPr lang="es-ES" altLang="es-ES" b="1" dirty="0">
                <a:solidFill>
                  <a:srgbClr val="4D4D4D"/>
                </a:solidFill>
                <a:latin typeface="Calibri" panose="020F0502020204030204" pitchFamily="34" charset="0"/>
              </a:rPr>
              <a:t>	</a:t>
            </a:r>
            <a:endParaRPr lang="ca-ES" altLang="es-ES" b="1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Unitat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					                                       </a:t>
            </a:r>
            <a:r>
              <a:rPr lang="en-US" dirty="0"/>
              <a:t>	</a:t>
            </a:r>
            <a:endParaRPr lang="ca-ES" dirty="0"/>
          </a:p>
          <a:p>
            <a:endParaRPr lang="ca-ES" dirty="0"/>
          </a:p>
        </p:txBody>
      </p:sp>
      <p:pic>
        <p:nvPicPr>
          <p:cNvPr id="6" name="Imatge 5" descr="RCUB Revistes científiques de la Universitat de Barcelona&#10;&#10;Descripció generada automàticament">
            <a:extLst>
              <a:ext uri="{FF2B5EF4-FFF2-40B4-BE49-F238E27FC236}">
                <a16:creationId xmlns:a16="http://schemas.microsoft.com/office/drawing/2014/main" id="{C4C1796E-2E82-4542-AACF-920A26B26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47" y="1304689"/>
            <a:ext cx="4592106" cy="9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4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57752" y="797505"/>
            <a:ext cx="8064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a-ES" altLang="es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interfície                  </a:t>
            </a:r>
            <a:r>
              <a:rPr lang="es-ES" altLang="es-ES" b="1" u="sng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https://revistes.ub.edu/</a:t>
            </a:r>
            <a:r>
              <a:rPr lang="es-ES" altLang="es-ES" b="1" i="1" u="sng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altLang="es-ES" sz="2400" b="1" i="1" u="sng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Unitat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					                                       </a:t>
            </a:r>
            <a:r>
              <a:rPr lang="en-US" dirty="0"/>
              <a:t>	</a:t>
            </a:r>
            <a:endParaRPr lang="ca-ES" dirty="0"/>
          </a:p>
          <a:p>
            <a:endParaRPr lang="ca-ES" dirty="0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8A1D4F93-6464-482F-8FEE-306474F1C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4"/>
          <a:stretch/>
        </p:blipFill>
        <p:spPr>
          <a:xfrm>
            <a:off x="967833" y="1573823"/>
            <a:ext cx="7208334" cy="46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68313" y="1014413"/>
            <a:ext cx="364074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altLang="es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Finalitat del portal</a:t>
            </a:r>
            <a:endParaRPr lang="es-ES" altLang="es-ES" sz="26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8477" y="2308592"/>
            <a:ext cx="8229600" cy="42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ca-ES" altLang="es-ES" sz="1600" b="1" baseline="30000" dirty="0">
                <a:solidFill>
                  <a:srgbClr val="005EA4"/>
                </a:solidFill>
                <a:latin typeface="Calibri" panose="020F0502020204030204" pitchFamily="34" charset="0"/>
              </a:rPr>
              <a:t> </a:t>
            </a:r>
            <a:endParaRPr lang="ca-ES" altLang="es-ES" sz="4800" b="1" baseline="3000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a-ES" altLang="es-ES" sz="2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Contribuir a la </a:t>
            </a:r>
            <a:r>
              <a:rPr lang="ca-ES" altLang="es-ES" sz="20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difusió, </a:t>
            </a:r>
            <a:r>
              <a:rPr lang="ca-ES" altLang="es-ES" sz="2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</a:t>
            </a:r>
            <a:r>
              <a:rPr lang="ca-ES" altLang="es-ES" sz="20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preservació</a:t>
            </a:r>
            <a:r>
              <a:rPr lang="ca-ES" altLang="es-ES" sz="2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a una major </a:t>
            </a:r>
            <a:r>
              <a:rPr lang="ca-ES" altLang="es-ES" sz="20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visibilitat</a:t>
            </a:r>
            <a:r>
              <a:rPr lang="ca-ES" altLang="es-ES" sz="2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d’aquestes revistes</a:t>
            </a:r>
            <a:endParaRPr lang="ca-ES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ca-ES" sz="20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Agrupar </a:t>
            </a:r>
            <a:r>
              <a:rPr lang="ca-ES" sz="2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màxim </a:t>
            </a:r>
            <a:r>
              <a:rPr lang="ca-ES" sz="2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nombre</a:t>
            </a:r>
            <a:r>
              <a:rPr lang="ca-ES" sz="2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revistes UB en un únic portal</a:t>
            </a:r>
            <a:endParaRPr lang="ca-ES" altLang="es-ES" sz="20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ca-ES" altLang="es-ES" sz="2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Oferir als editors de la UB una eina per a la </a:t>
            </a:r>
            <a:r>
              <a:rPr lang="ca-ES" altLang="es-ES" sz="20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 i publicació</a:t>
            </a:r>
            <a:r>
              <a:rPr lang="ca-ES" altLang="es-ES" sz="20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es-ES" sz="2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format electrònic de les seves revistes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Unitat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					 </a:t>
            </a:r>
            <a:r>
              <a:rPr lang="en-US" dirty="0"/>
              <a:t>	</a:t>
            </a: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27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8313" y="1014413"/>
            <a:ext cx="237276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altLang="es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Què inclou?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313" y="1626669"/>
            <a:ext cx="8229600" cy="485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ca-ES" altLang="es-ES" sz="1600" baseline="30000" dirty="0">
                <a:solidFill>
                  <a:srgbClr val="005EA4"/>
                </a:solidFill>
                <a:latin typeface="Calibri" panose="020F0502020204030204" pitchFamily="34" charset="0"/>
              </a:rPr>
              <a:t> </a:t>
            </a:r>
            <a:endParaRPr lang="ca-ES" altLang="es-ES" sz="4800" baseline="3000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ca-ES" altLang="es-ES" sz="18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RCUB s’inclouen revistes amb aquestes característiques:</a:t>
            </a:r>
            <a:br>
              <a:rPr lang="ca-ES" altLang="es-ES" sz="18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ca-ES" altLang="es-ES" sz="1800" b="1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a-ES" altLang="es-ES" sz="1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Editades o coeditades per la UB. És a dir:</a:t>
            </a:r>
            <a:endParaRPr lang="ca-ES" sz="2000" dirty="0"/>
          </a:p>
          <a:p>
            <a:pPr lvl="1" algn="just">
              <a:spcAft>
                <a:spcPts val="600"/>
              </a:spcAft>
            </a:pPr>
            <a:r>
              <a:rPr lang="ca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a mínim un membre de l’equip editorial ha de ser </a:t>
            </a:r>
            <a:r>
              <a:rPr lang="ca-ES" sz="16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PDI amb vinculació permanent a la UB</a:t>
            </a:r>
          </a:p>
          <a:p>
            <a:pPr lvl="1" algn="just">
              <a:spcAft>
                <a:spcPts val="600"/>
              </a:spcAft>
            </a:pPr>
            <a:r>
              <a:rPr lang="ca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ca-ES" sz="16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logotip</a:t>
            </a:r>
            <a:r>
              <a:rPr lang="ca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UB ha de ser present (portada/pàgina inicial)</a:t>
            </a:r>
          </a:p>
          <a:p>
            <a:pPr lvl="1" algn="just">
              <a:spcAft>
                <a:spcPts val="600"/>
              </a:spcAft>
            </a:pPr>
            <a:r>
              <a:rPr lang="ca-ES" sz="16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UB ha de constar com a entitat editora o coeditora als </a:t>
            </a:r>
            <a:r>
              <a:rPr lang="ca-ES" sz="16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catàlegs bibliogràfics</a:t>
            </a:r>
          </a:p>
          <a:p>
            <a:pPr algn="just">
              <a:spcAft>
                <a:spcPts val="600"/>
              </a:spcAft>
            </a:pPr>
            <a:r>
              <a:rPr lang="ca-ES" altLang="es-ES" sz="1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Revistes científiques </a:t>
            </a:r>
            <a:r>
              <a:rPr lang="ca-ES" altLang="es-ES" sz="18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curs </a:t>
            </a:r>
            <a:r>
              <a:rPr lang="ca-ES" altLang="es-ES" sz="1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publicació o que </a:t>
            </a:r>
            <a:r>
              <a:rPr lang="ca-ES" altLang="es-ES" sz="18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no es publiquen</a:t>
            </a:r>
            <a:r>
              <a:rPr lang="ca-ES" altLang="es-ES" sz="1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però de les quals es disposa de la col·lecció en format digital</a:t>
            </a:r>
          </a:p>
          <a:p>
            <a:pPr algn="just">
              <a:spcAft>
                <a:spcPts val="600"/>
              </a:spcAft>
            </a:pPr>
            <a:r>
              <a:rPr lang="ca-ES" sz="1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Algunes excepcions: revistes de ressenyes, revistes de divulgació, etc.</a:t>
            </a:r>
          </a:p>
          <a:p>
            <a:pPr lvl="1" algn="just">
              <a:buFont typeface="Symbol" panose="05050102010706020507" pitchFamily="18" charset="2"/>
              <a:buChar char=""/>
            </a:pPr>
            <a:endParaRPr lang="ca-ES" altLang="es-ES" b="1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Unitat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					                                       </a:t>
            </a:r>
            <a:r>
              <a:rPr lang="en-US" dirty="0"/>
              <a:t>	</a:t>
            </a: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815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8313" y="1014413"/>
            <a:ext cx="29418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ca-ES" altLang="es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funciona?</a:t>
            </a:r>
            <a:endParaRPr lang="es-ES" altLang="es-ES" sz="26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253" y="1395663"/>
            <a:ext cx="8644890" cy="427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ca-ES" altLang="es-ES" sz="1600" b="1" baseline="30000" dirty="0">
                <a:solidFill>
                  <a:srgbClr val="005EA4"/>
                </a:solidFill>
                <a:latin typeface="Calibri" panose="020F0502020204030204" pitchFamily="34" charset="0"/>
              </a:rPr>
              <a:t> </a:t>
            </a:r>
            <a:endParaRPr lang="ca-ES" altLang="es-ES" sz="4800" b="1" baseline="3000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r>
              <a:rPr lang="ca-ES" altLang="es-ES" sz="24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a-ES" altLang="es-ES" sz="24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RCUB</a:t>
            </a:r>
            <a:r>
              <a:rPr lang="ca-ES" altLang="es-ES" sz="2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funciona amb el programari de codi lliure </a:t>
            </a:r>
            <a:r>
              <a:rPr lang="ca-ES" altLang="es-ES" sz="24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Open Journal Systems</a:t>
            </a:r>
            <a:r>
              <a:rPr lang="ca-ES" altLang="es-ES" sz="24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(OJS)</a:t>
            </a:r>
            <a:r>
              <a:rPr lang="ca-ES" altLang="es-ES" sz="2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desenvolupat pel </a:t>
            </a:r>
            <a:r>
              <a:rPr lang="en-US" altLang="es-ES" sz="24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Public Knowledge Project</a:t>
            </a:r>
            <a:r>
              <a:rPr lang="en-US" altLang="es-ES" sz="24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es-ES" sz="24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(PKP)</a:t>
            </a:r>
            <a:r>
              <a:rPr lang="ca-ES" altLang="es-ES" sz="2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amb l'objectiu de fomentar l'accés a la investigació, facilitant la gestió i la publicació de revistes científiques.</a:t>
            </a:r>
          </a:p>
          <a:p>
            <a:pPr algn="just">
              <a:buFontTx/>
              <a:buNone/>
            </a:pPr>
            <a:endParaRPr lang="ca-ES" altLang="es-ES" sz="18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None/>
            </a:pPr>
            <a:r>
              <a:rPr lang="ca-ES" altLang="es-ES" sz="24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Actualment tenim instal·lada la</a:t>
            </a:r>
          </a:p>
          <a:p>
            <a:pPr algn="just">
              <a:buFontTx/>
              <a:buNone/>
            </a:pPr>
            <a:r>
              <a:rPr lang="ca-ES" altLang="es-ES" sz="2400" b="1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versió 3.2.1.4</a:t>
            </a:r>
            <a:endParaRPr lang="ca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Tx/>
              <a:buNone/>
            </a:pPr>
            <a:endParaRPr lang="ca-ES" altLang="es-ES" sz="240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Resultado de imagen de oj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 t="15439" r="21073" b="14274"/>
          <a:stretch/>
        </p:blipFill>
        <p:spPr bwMode="auto">
          <a:xfrm>
            <a:off x="6458050" y="3797227"/>
            <a:ext cx="2156560" cy="152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Unitat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					                                       </a:t>
            </a:r>
            <a:r>
              <a:rPr lang="en-US" dirty="0"/>
              <a:t>	</a:t>
            </a:r>
            <a:endParaRPr lang="ca-ES" dirty="0"/>
          </a:p>
          <a:p>
            <a:pPr algn="just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0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162" y="1644902"/>
            <a:ext cx="7924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55600" algn="just" fontAlgn="base">
              <a:spcAft>
                <a:spcPts val="1200"/>
              </a:spcAft>
              <a:buFontTx/>
              <a:buChar char="•"/>
              <a:defRPr/>
            </a:pPr>
            <a:r>
              <a:rPr lang="ca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revistes es poden </a:t>
            </a:r>
            <a:r>
              <a:rPr lang="ca-ES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gestionar a 3 nivells </a:t>
            </a:r>
            <a:r>
              <a:rPr lang="ca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segons les necessitats de cada revista: </a:t>
            </a:r>
          </a:p>
          <a:p>
            <a:pPr marL="800100" lvl="1" indent="-342900" algn="just">
              <a:buFontTx/>
              <a:buChar char="-"/>
            </a:pPr>
            <a:r>
              <a:rPr lang="ca-ES" sz="16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 simple</a:t>
            </a:r>
          </a:p>
          <a:p>
            <a:pPr marL="800100" lvl="1" indent="-342900" algn="just">
              <a:buFontTx/>
              <a:buChar char="-"/>
            </a:pPr>
            <a:r>
              <a:rPr lang="ca-ES" sz="16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 completa </a:t>
            </a:r>
          </a:p>
          <a:p>
            <a:pPr marL="800100" lvl="1" indent="-342900" algn="just">
              <a:spcAft>
                <a:spcPts val="1200"/>
              </a:spcAft>
              <a:buFontTx/>
              <a:buChar char="-"/>
            </a:pPr>
            <a:r>
              <a:rPr lang="ca-ES" sz="16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 referencial</a:t>
            </a:r>
          </a:p>
          <a:p>
            <a:pPr marL="355600" lvl="1" indent="-355600" algn="just" fontAlgn="base">
              <a:spcAft>
                <a:spcPts val="1200"/>
              </a:spcAft>
              <a:buFontTx/>
              <a:buChar char="•"/>
              <a:defRPr/>
            </a:pPr>
            <a:r>
              <a:rPr lang="ca-E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Diferents </a:t>
            </a:r>
            <a:r>
              <a:rPr lang="ca-ES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tipologies d’usuari </a:t>
            </a:r>
            <a:r>
              <a:rPr lang="ca-E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(rols) per realitzar el procés d’edició:</a:t>
            </a:r>
          </a:p>
          <a:p>
            <a:pPr marL="355600" lvl="1" indent="-355600" algn="just" fontAlgn="base">
              <a:spcAft>
                <a:spcPts val="1200"/>
              </a:spcAft>
              <a:buFontTx/>
              <a:buChar char="•"/>
              <a:defRPr/>
            </a:pPr>
            <a:endParaRPr lang="ca-ES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lvl="1" indent="-355600" algn="just" fontAlgn="base">
              <a:spcAft>
                <a:spcPts val="1200"/>
              </a:spcAft>
              <a:buFontTx/>
              <a:buChar char="•"/>
              <a:defRPr/>
            </a:pPr>
            <a:endParaRPr lang="ca-ES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lvl="1" indent="-355600" algn="just" fontAlgn="base">
              <a:spcAft>
                <a:spcPts val="1200"/>
              </a:spcAft>
              <a:buFontTx/>
              <a:buChar char="•"/>
              <a:defRPr/>
            </a:pPr>
            <a:endParaRPr lang="ca-ES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lvl="1" indent="-355600" algn="just" fontAlgn="base"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Mòdul </a:t>
            </a:r>
            <a:r>
              <a:rPr lang="ca-ES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COUNTER</a:t>
            </a:r>
            <a:r>
              <a:rPr lang="ca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consultar estadístiques</a:t>
            </a:r>
          </a:p>
          <a:p>
            <a:pPr marL="355600" lvl="1" indent="-355600" algn="just" fontAlgn="base"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Mòdul per realitzar l’</a:t>
            </a:r>
            <a:r>
              <a:rPr lang="ca-ES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exportació automàtica</a:t>
            </a:r>
            <a:r>
              <a:rPr lang="ca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dels </a:t>
            </a:r>
            <a:r>
              <a:rPr lang="ca-ES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DOI</a:t>
            </a:r>
          </a:p>
          <a:p>
            <a:pPr marL="355600" lvl="1" indent="-355600" algn="just" fontAlgn="base">
              <a:spcAft>
                <a:spcPts val="1200"/>
              </a:spcAft>
              <a:buFontTx/>
              <a:buChar char="•"/>
              <a:defRPr/>
            </a:pPr>
            <a:endParaRPr lang="ca-ES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Unitat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					                                       </a:t>
            </a:r>
            <a:r>
              <a:rPr lang="en-US" dirty="0"/>
              <a:t>	</a:t>
            </a:r>
            <a:endParaRPr lang="ca-ES" dirty="0"/>
          </a:p>
          <a:p>
            <a:endParaRPr lang="ca-ES" dirty="0"/>
          </a:p>
        </p:txBody>
      </p:sp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31703"/>
              </p:ext>
            </p:extLst>
          </p:nvPr>
        </p:nvGraphicFramePr>
        <p:xfrm>
          <a:off x="606392" y="3886229"/>
          <a:ext cx="7892707" cy="1176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968">
                  <a:extLst>
                    <a:ext uri="{9D8B030D-6E8A-4147-A177-3AD203B41FA5}">
                      <a16:colId xmlns:a16="http://schemas.microsoft.com/office/drawing/2014/main" val="1852695958"/>
                    </a:ext>
                  </a:extLst>
                </a:gridCol>
                <a:gridCol w="4475739">
                  <a:extLst>
                    <a:ext uri="{9D8B030D-6E8A-4147-A177-3AD203B41FA5}">
                      <a16:colId xmlns:a16="http://schemas.microsoft.com/office/drawing/2014/main" val="2406433696"/>
                    </a:ext>
                  </a:extLst>
                </a:gridCol>
              </a:tblGrid>
              <a:tr h="1176659">
                <a:tc>
                  <a:txBody>
                    <a:bodyPr/>
                    <a:lstStyle/>
                    <a:p>
                      <a:pPr marL="742950" lvl="1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ca-ES" sz="1600" b="1" kern="0" dirty="0">
                          <a:solidFill>
                            <a:srgbClr val="4D4D4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Administrador/a</a:t>
                      </a:r>
                    </a:p>
                    <a:p>
                      <a:pPr marL="742950" lvl="1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ca-ES" sz="1600" b="1" kern="0" dirty="0">
                          <a:solidFill>
                            <a:srgbClr val="4D4D4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Editor/a </a:t>
                      </a:r>
                    </a:p>
                    <a:p>
                      <a:pPr marL="742950" lvl="1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ca-ES" sz="1600" b="1" kern="0" dirty="0">
                          <a:solidFill>
                            <a:srgbClr val="4D4D4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Autor/a</a:t>
                      </a:r>
                    </a:p>
                    <a:p>
                      <a:pPr marL="742950" lvl="1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ca-ES" sz="1600" b="1" kern="0" dirty="0">
                          <a:solidFill>
                            <a:srgbClr val="4D4D4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Revisor/a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a-ES" sz="1600" b="0" kern="0" dirty="0">
                          <a:solidFill>
                            <a:srgbClr val="4D4D4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Editor/a de secció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a-ES" sz="1600" b="0" kern="0" dirty="0">
                          <a:solidFill>
                            <a:srgbClr val="4D4D4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Corrector/a d'originals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a-ES" sz="1600" b="0" kern="0" dirty="0">
                          <a:solidFill>
                            <a:srgbClr val="4D4D4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Maquetista 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a-ES" sz="1600" b="0" kern="0" dirty="0">
                          <a:solidFill>
                            <a:srgbClr val="4D4D4D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Corrector/a de proves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641888"/>
                  </a:ext>
                </a:extLst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9162" y="1036956"/>
            <a:ext cx="43460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ca-ES" altLang="es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Què s’ofereix a RCUB?</a:t>
            </a:r>
            <a:endParaRPr lang="es-ES" altLang="es-ES" sz="2600" b="1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5690" y="934349"/>
            <a:ext cx="78406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altLang="es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de la Unitat de Suport a la Recerca...</a:t>
            </a:r>
            <a:endParaRPr lang="es-ES" altLang="es-E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4825" y="1737359"/>
            <a:ext cx="8229600" cy="46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ts val="552"/>
              </a:spcBef>
              <a:spcAft>
                <a:spcPts val="600"/>
              </a:spcAft>
              <a:defRPr/>
            </a:pPr>
            <a:r>
              <a:rPr lang="ca-ES" altLang="es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Oferim u</a:t>
            </a:r>
            <a:r>
              <a:rPr kumimoji="0" lang="ca-ES" altLang="es-ES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programari per dur a terme, de manera autònoma, tot el </a:t>
            </a:r>
            <a:r>
              <a:rPr kumimoji="0" lang="ca-ES" altLang="es-ES" sz="1800" i="0" u="none" strike="noStrike" kern="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procés de publicació i</a:t>
            </a:r>
            <a:r>
              <a:rPr kumimoji="0" lang="ca-ES" altLang="es-ES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es-ES" sz="1800" i="0" u="none" strike="noStrike" kern="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 editorial</a:t>
            </a:r>
            <a:r>
              <a:rPr kumimoji="0" lang="ca-ES" altLang="es-ES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d'una revista electrònica i </a:t>
            </a:r>
            <a:r>
              <a:rPr kumimoji="0" lang="ca-ES" altLang="es-ES" sz="1800" i="0" u="none" strike="noStrike" kern="0" cap="none" spc="0" normalizeH="0" baseline="0" noProof="0" dirty="0">
                <a:ln>
                  <a:noFill/>
                </a:ln>
                <a:solidFill>
                  <a:srgbClr val="005EA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personalitzar</a:t>
            </a:r>
            <a:r>
              <a:rPr kumimoji="0" lang="ca-ES" altLang="es-ES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fàcilment la pàgina de la </a:t>
            </a:r>
            <a:r>
              <a:rPr lang="ca-ES" altLang="es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revista </a:t>
            </a:r>
          </a:p>
          <a:p>
            <a:pPr algn="just" fontAlgn="base">
              <a:spcBef>
                <a:spcPts val="552"/>
              </a:spcBef>
              <a:spcAft>
                <a:spcPts val="600"/>
              </a:spcAft>
              <a:defRPr/>
            </a:pPr>
            <a:r>
              <a:rPr lang="ca-ES" altLang="es-ES" sz="1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Donem d'</a:t>
            </a:r>
            <a:r>
              <a:rPr lang="ca-ES" altLang="es-ES" sz="18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</a:t>
            </a:r>
            <a:r>
              <a:rPr lang="ca-ES" altLang="es-ES" sz="1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revistes a RCUB i proporcionem els </a:t>
            </a:r>
            <a:r>
              <a:rPr lang="ca-ES" altLang="es-ES" sz="18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codis</a:t>
            </a:r>
            <a:r>
              <a:rPr lang="ca-ES" altLang="es-ES" sz="1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d'edició</a:t>
            </a:r>
          </a:p>
          <a:p>
            <a:pPr algn="just">
              <a:spcAft>
                <a:spcPts val="600"/>
              </a:spcAft>
            </a:pPr>
            <a:r>
              <a:rPr lang="ca-ES" altLang="es-ES" sz="1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Mantenim el servidor i l'</a:t>
            </a:r>
            <a:r>
              <a:rPr lang="ca-ES" altLang="es-ES" sz="180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actualització</a:t>
            </a:r>
            <a:r>
              <a:rPr lang="ca-ES" altLang="es-ES" sz="1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programari</a:t>
            </a:r>
            <a:endParaRPr lang="ca-ES" altLang="es-ES" sz="1800" kern="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ts val="552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lang="ca-ES" altLang="es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Assessorem i formem </a:t>
            </a:r>
            <a:r>
              <a:rPr kumimoji="0" lang="ca-ES" altLang="es-ES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ca-ES" altLang="es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</a:t>
            </a:r>
            <a:r>
              <a:rPr lang="ca-ES" altLang="es-ES" sz="1800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ús del programari OJS</a:t>
            </a:r>
            <a:r>
              <a:rPr kumimoji="0" lang="ca-ES" altLang="es-ES" sz="180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la cadena del procés </a:t>
            </a:r>
            <a:r>
              <a:rPr lang="ca-ES" altLang="es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editorial i en la gestió de drets d’autor i propietat intel·lectual </a:t>
            </a:r>
          </a:p>
          <a:p>
            <a:pPr marL="0" indent="0" algn="just" fontAlgn="base">
              <a:spcBef>
                <a:spcPts val="552"/>
              </a:spcBef>
              <a:spcAft>
                <a:spcPts val="600"/>
              </a:spcAft>
              <a:buNone/>
              <a:defRPr/>
            </a:pPr>
            <a:r>
              <a:rPr lang="ca-ES" altLang="es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 Sessions de formació personalitzades</a:t>
            </a:r>
          </a:p>
          <a:p>
            <a:pPr marL="0" indent="0" algn="just" fontAlgn="base">
              <a:spcBef>
                <a:spcPts val="552"/>
              </a:spcBef>
              <a:spcAft>
                <a:spcPts val="600"/>
              </a:spcAft>
              <a:buNone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Cursos i jornades sobre RCUB</a:t>
            </a:r>
          </a:p>
          <a:p>
            <a:pPr marL="0" indent="0" algn="just" fontAlgn="base">
              <a:spcBef>
                <a:spcPts val="552"/>
              </a:spcBef>
              <a:spcAft>
                <a:spcPts val="600"/>
              </a:spcAft>
              <a:buNone/>
              <a:defRPr/>
            </a:pP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 Llista de distribució</a:t>
            </a:r>
            <a:r>
              <a:rPr lang="ca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es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</a:t>
            </a:r>
          </a:p>
          <a:p>
            <a:pPr marL="0" indent="0" algn="just" fontAlgn="base">
              <a:spcBef>
                <a:spcPts val="552"/>
              </a:spcBef>
              <a:spcAft>
                <a:spcPts val="600"/>
              </a:spcAft>
              <a:buNone/>
              <a:defRPr/>
            </a:pPr>
            <a:r>
              <a:rPr lang="ca-ES" altLang="es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 S</a:t>
            </a:r>
            <a:r>
              <a:rPr lang="ca-ES" altLang="es-ES" sz="1800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uport via </a:t>
            </a:r>
            <a:r>
              <a:rPr lang="ca-ES" altLang="es-ES" sz="1800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correu-e: </a:t>
            </a:r>
            <a:r>
              <a:rPr lang="ca-ES" altLang="es-ES" sz="1800" kern="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revistesub@ub.edu</a:t>
            </a:r>
            <a:r>
              <a:rPr lang="ca-ES" altLang="es-ES" sz="1800" kern="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a-ES" altLang="es-ES" sz="1800" kern="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Unitat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					</a:t>
            </a:r>
            <a:r>
              <a:rPr lang="en-US" dirty="0"/>
              <a:t>	</a:t>
            </a:r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362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5690" y="934349"/>
            <a:ext cx="78406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altLang="es-ES" sz="2600" b="1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de la Unitat de Suport a la Recerca...</a:t>
            </a:r>
            <a:endParaRPr lang="es-ES" altLang="es-E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4825" y="1641106"/>
            <a:ext cx="8229600" cy="443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ca-ES" altLang="es-ES" sz="32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7625" y="6071180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CRAI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Unitat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Suport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 la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Recerca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					</a:t>
            </a:r>
            <a:r>
              <a:rPr lang="en-US" dirty="0"/>
              <a:t>	</a:t>
            </a:r>
            <a:endParaRPr lang="ca-ES" dirty="0"/>
          </a:p>
          <a:p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>
            <a:off x="535690" y="1899569"/>
            <a:ext cx="766503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altLang="es-E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Coordinem la incorporació de les revistes a </a:t>
            </a:r>
            <a:r>
              <a:rPr lang="ca-ES" altLang="es-ES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RACO</a:t>
            </a:r>
            <a:r>
              <a:rPr lang="ca-ES" altLang="es-ES" dirty="0">
                <a:solidFill>
                  <a:srgbClr val="606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a-ES" altLang="es-E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ca-ES" altLang="es-ES" kern="0" dirty="0" err="1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Dialnet</a:t>
            </a:r>
            <a:r>
              <a:rPr lang="ca-ES" altLang="es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 al portal </a:t>
            </a:r>
            <a:r>
              <a:rPr lang="ca-ES" altLang="es-ES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PKP</a:t>
            </a:r>
            <a:endParaRPr lang="ca-ES" kern="0" dirty="0">
              <a:solidFill>
                <a:srgbClr val="005E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altLang="es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Assessorem en el </a:t>
            </a:r>
            <a:r>
              <a:rPr lang="ca-ES" altLang="es-ES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posicionament</a:t>
            </a:r>
            <a:r>
              <a:rPr lang="ca-ES" altLang="es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les revistes en els </a:t>
            </a:r>
            <a:r>
              <a:rPr lang="ca-ES" altLang="es-ES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índexs nacionals i internacionals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Enviem una </a:t>
            </a:r>
            <a:r>
              <a:rPr lang="ca-ES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enquesta de satisfacció </a:t>
            </a:r>
            <a:r>
              <a:rPr lang="ca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anualment als editors de RCUB </a:t>
            </a: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Gestionem el compte de </a:t>
            </a:r>
            <a:r>
              <a:rPr lang="ca-ES" kern="0" dirty="0" err="1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</a:t>
            </a:r>
            <a:r>
              <a:rPr lang="ca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ca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@CRAI_RCUB</a:t>
            </a:r>
            <a:endParaRPr lang="ca-ES" kern="0" dirty="0">
              <a:solidFill>
                <a:srgbClr val="4D4D4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lvl="1" indent="-355600" algn="just" fontAlgn="base">
              <a:lnSpc>
                <a:spcPct val="150000"/>
              </a:lnSpc>
              <a:spcBef>
                <a:spcPts val="552"/>
              </a:spcBef>
              <a:spcAft>
                <a:spcPts val="600"/>
              </a:spcAft>
              <a:buClr>
                <a:srgbClr val="606060"/>
              </a:buClr>
              <a:buFontTx/>
              <a:buChar char="•"/>
              <a:defRPr/>
            </a:pPr>
            <a:r>
              <a:rPr lang="ca-ES" kern="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Elaborem </a:t>
            </a:r>
            <a:r>
              <a:rPr lang="ca-ES" kern="0" dirty="0">
                <a:solidFill>
                  <a:srgbClr val="005E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 de suport</a:t>
            </a:r>
          </a:p>
          <a:p>
            <a:endParaRPr lang="ca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3.pptx" id="{5EF2C248-2DF2-43DC-B801-22DBFD92C36C}" vid="{436848A1-699F-49AB-A638-69A0ED0E6D3E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3.pptx" id="{5EF2C248-2DF2-43DC-B801-22DBFD92C36C}" vid="{A47A964B-8107-4EEF-A72D-C773B1F78573}"/>
    </a:ext>
  </a:extLst>
</a:theme>
</file>

<file path=ppt/theme/theme3.xml><?xml version="1.0" encoding="utf-8"?>
<a:theme xmlns:a="http://schemas.openxmlformats.org/drawingml/2006/main" name="Disseny personalitz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3.pptx" id="{5EF2C248-2DF2-43DC-B801-22DBFD92C36C}" vid="{37E8EE5A-6193-4EFC-A30E-D05314062601}"/>
    </a:ext>
  </a:extLst>
</a:theme>
</file>

<file path=ppt/theme/theme4.xml><?xml version="1.0" encoding="utf-8"?>
<a:theme xmlns:a="http://schemas.openxmlformats.org/drawingml/2006/main" name="1_Disseny personalitz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3.pptx" id="{5EF2C248-2DF2-43DC-B801-22DBFD92C36C}" vid="{DDB60CC3-8DBF-4194-8357-A4AC9D1F0AB2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Presentació3</Template>
  <TotalTime>1683</TotalTime>
  <Words>1010</Words>
  <Application>Microsoft Office PowerPoint</Application>
  <PresentationFormat>Presentació en pantalla (4:3)</PresentationFormat>
  <Paragraphs>131</Paragraphs>
  <Slides>15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4</vt:i4>
      </vt:variant>
      <vt:variant>
        <vt:lpstr>Títols de les diapositives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Verdana</vt:lpstr>
      <vt:lpstr>Wingdings</vt:lpstr>
      <vt:lpstr>Tema de Office</vt:lpstr>
      <vt:lpstr>Diseño personalizado</vt:lpstr>
      <vt:lpstr>Disseny personalitzat</vt:lpstr>
      <vt:lpstr>1_Disseny personalitzat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Revistes Científiques de la Universitat de Barcelona (RCUB). Curs 2021-22</dc:title>
  <dc:creator>CRAI Unitat de Recerca</dc:creator>
  <cp:keywords>Formació d'usuaris, CRAI, RCUB, repositoris, Revistes Científiques de la Universitat de Barcelona, Universitat de Barcelona, Unitat de Recerca</cp:keywords>
  <cp:lastModifiedBy>Laia Bonet Bagant</cp:lastModifiedBy>
  <cp:revision>113</cp:revision>
  <dcterms:created xsi:type="dcterms:W3CDTF">2017-09-01T06:23:07Z</dcterms:created>
  <dcterms:modified xsi:type="dcterms:W3CDTF">2022-01-12T12:26:55Z</dcterms:modified>
</cp:coreProperties>
</file>