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1" r:id="rId3"/>
    <p:sldId id="265" r:id="rId4"/>
    <p:sldId id="268" r:id="rId5"/>
    <p:sldId id="277" r:id="rId6"/>
    <p:sldId id="270" r:id="rId7"/>
    <p:sldId id="271" r:id="rId8"/>
    <p:sldId id="278" r:id="rId9"/>
    <p:sldId id="279" r:id="rId10"/>
    <p:sldId id="281" r:id="rId11"/>
    <p:sldId id="282" r:id="rId12"/>
    <p:sldId id="283" r:id="rId13"/>
    <p:sldId id="284" r:id="rId14"/>
    <p:sldId id="264" r:id="rId1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5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4692" autoAdjust="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25/3/2020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5405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215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215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813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813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59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215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215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215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2155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215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25/3/2020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25/3/2020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25/3/2020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25/3/2020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585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25/3/2020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872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25/3/2020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480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25/3/2020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036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25/3/2020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617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25/3/2020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8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25/3/2020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47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25/3/2020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784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25/3/2020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25/3/2020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23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25/3/2020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563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25/3/2020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778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25/3/2020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25/3/2020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25/3/2020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25/3/2020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25/3/2020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25/3/2020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25/3/2020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1D9C-3F88-4E18-B268-EF7D3F40CB2D}" type="datetimeFigureOut">
              <a:rPr lang="ca-ES" smtClean="0"/>
              <a:t>25/3/2020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25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a.eu/portal/ca/search?q=europeana_collectionName:919*&amp;view=gri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dc1.cbuc.cat/quees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dc.cbuc.cat/cdm/ref/collection/sabaterpi/id/253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dc.cbuc.cat/cdm/ref/collection/sabaterpi/id/253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57049" y="2973011"/>
            <a:ext cx="74539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4400" b="1" dirty="0">
                <a:solidFill>
                  <a:schemeClr val="bg1"/>
                </a:solidFill>
              </a:rPr>
              <a:t>MDC </a:t>
            </a:r>
          </a:p>
          <a:p>
            <a:pPr algn="ctr"/>
            <a:r>
              <a:rPr lang="ca-ES" sz="4400" b="1" dirty="0">
                <a:solidFill>
                  <a:schemeClr val="bg1"/>
                </a:solidFill>
              </a:rPr>
              <a:t>Memòria Digital de Catalunya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80" y="5051199"/>
            <a:ext cx="1470242" cy="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60" y="920179"/>
            <a:ext cx="7289542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>
                <a:latin typeface="+mn-lt"/>
              </a:rPr>
              <a:t>Com es fan les cerques a MD</a:t>
            </a:r>
            <a:r>
              <a:rPr lang="ca-ES" b="1" dirty="0">
                <a:solidFill>
                  <a:srgbClr val="CC0000"/>
                </a:solidFill>
                <a:latin typeface="+mn-lt"/>
              </a:rPr>
              <a:t>C</a:t>
            </a:r>
            <a:r>
              <a:rPr lang="ca-ES" b="1" dirty="0">
                <a:latin typeface="+mn-lt"/>
              </a:rPr>
              <a:t>?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503960" y="1800664"/>
            <a:ext cx="8124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altLang="ca-ES" sz="2400" dirty="0"/>
              <a:t>Un cop feta la cerca es pot filtrar per diverses col·leccions  </a:t>
            </a:r>
          </a:p>
          <a:p>
            <a:pPr lvl="1" algn="just"/>
            <a:endParaRPr lang="ca-ES" sz="2400" dirty="0">
              <a:solidFill>
                <a:srgbClr val="0059A2"/>
              </a:solidFill>
            </a:endParaRPr>
          </a:p>
        </p:txBody>
      </p:sp>
      <p:pic>
        <p:nvPicPr>
          <p:cNvPr id="4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" y="2370907"/>
            <a:ext cx="86010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1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60" y="751367"/>
            <a:ext cx="8021062" cy="8318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a-ES" sz="4000" b="1" dirty="0">
                <a:latin typeface="+mn-lt"/>
              </a:rPr>
              <a:t>Com es fan les cerques a MD</a:t>
            </a:r>
            <a:r>
              <a:rPr lang="ca-ES" sz="4000" b="1" dirty="0">
                <a:solidFill>
                  <a:srgbClr val="CC0000"/>
                </a:solidFill>
                <a:latin typeface="+mn-lt"/>
              </a:rPr>
              <a:t>C</a:t>
            </a:r>
            <a:r>
              <a:rPr lang="ca-ES" sz="4000" b="1" dirty="0">
                <a:latin typeface="+mn-lt"/>
              </a:rPr>
              <a:t>?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503960" y="1491174"/>
            <a:ext cx="8124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800" dirty="0"/>
              <a:t>A una col·lecció en concret</a:t>
            </a:r>
            <a:endParaRPr lang="ca-ES" sz="2800" dirty="0">
              <a:solidFill>
                <a:srgbClr val="0059A2"/>
              </a:solidFill>
            </a:endParaRPr>
          </a:p>
        </p:txBody>
      </p:sp>
      <p:pic>
        <p:nvPicPr>
          <p:cNvPr id="4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014394"/>
            <a:ext cx="8475662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51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9893" y="807637"/>
            <a:ext cx="7289542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>
                <a:latin typeface="+mn-lt"/>
              </a:rPr>
              <a:t>MD</a:t>
            </a:r>
            <a:r>
              <a:rPr lang="ca-ES" b="1" dirty="0">
                <a:solidFill>
                  <a:srgbClr val="CC0000"/>
                </a:solidFill>
                <a:latin typeface="+mn-lt"/>
              </a:rPr>
              <a:t>C</a:t>
            </a:r>
            <a:r>
              <a:rPr lang="ca-ES" b="1" dirty="0">
                <a:latin typeface="+mn-lt"/>
              </a:rPr>
              <a:t> està present a </a:t>
            </a:r>
            <a:r>
              <a:rPr lang="ca-ES" b="1" dirty="0" err="1">
                <a:latin typeface="+mn-lt"/>
              </a:rPr>
              <a:t>Europeana</a:t>
            </a:r>
            <a:endParaRPr lang="ca-ES" b="1" dirty="0">
              <a:solidFill>
                <a:srgbClr val="0059A2"/>
              </a:solidFill>
              <a:latin typeface="+mn-lt"/>
            </a:endParaRPr>
          </a:p>
        </p:txBody>
      </p:sp>
      <p:pic>
        <p:nvPicPr>
          <p:cNvPr id="4" name="Imatg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37" y="2504049"/>
            <a:ext cx="4672582" cy="256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9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49424" y="3545528"/>
            <a:ext cx="3102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dirty="0">
                <a:solidFill>
                  <a:schemeClr val="bg1"/>
                </a:solidFill>
              </a:rPr>
              <a:t>Moltes gràcies!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625436" y="591240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curs 2019-20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87" y="5912409"/>
            <a:ext cx="79254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974202" y="896636"/>
            <a:ext cx="5502945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>
                <a:latin typeface="+mn-lt"/>
              </a:rPr>
              <a:t>Què és?</a:t>
            </a:r>
            <a:endParaRPr lang="ca-ES" b="1" dirty="0">
              <a:solidFill>
                <a:srgbClr val="0059A2"/>
              </a:solidFill>
              <a:latin typeface="+mn-lt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503960" y="1785696"/>
            <a:ext cx="751470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b="1" dirty="0"/>
              <a:t>MCD (Memòria Digital de Catalunya)</a:t>
            </a:r>
            <a:r>
              <a:rPr lang="ca-ES" sz="2000" b="1" dirty="0">
                <a:solidFill>
                  <a:srgbClr val="CC0000"/>
                </a:solidFill>
              </a:rPr>
              <a:t> </a:t>
            </a:r>
            <a:r>
              <a:rPr lang="ca-ES" sz="2000" dirty="0"/>
              <a:t>és un </a:t>
            </a:r>
            <a:r>
              <a:rPr lang="ca-ES" sz="2000" dirty="0" err="1"/>
              <a:t>repositori</a:t>
            </a:r>
            <a:r>
              <a:rPr lang="ca-ES" sz="2000" dirty="0"/>
              <a:t> cooperatiu des del que es poden consultar, en accés obert, col·leccions digitalitzades de revistes catalanes antigues, fotografies, mapes, cartells, ex-libris, etc. relacionats amb Catalunya. La principal finalitat de la MDC és augmentar la visibilitat i consulta del patrimoni català. </a:t>
            </a:r>
            <a:r>
              <a:rPr lang="es-ES" sz="2000" dirty="0" err="1"/>
              <a:t>Aquesta</a:t>
            </a:r>
            <a:r>
              <a:rPr lang="es-ES" sz="2000" dirty="0"/>
              <a:t> </a:t>
            </a:r>
            <a:r>
              <a:rPr lang="es-ES" sz="2000" dirty="0" err="1"/>
              <a:t>finalitat</a:t>
            </a:r>
            <a:r>
              <a:rPr lang="es-ES" sz="2000" dirty="0"/>
              <a:t> es concreta en tres </a:t>
            </a:r>
            <a:r>
              <a:rPr lang="es-ES" sz="2000" dirty="0" err="1"/>
              <a:t>opcions</a:t>
            </a:r>
            <a:r>
              <a:rPr lang="es-ES" sz="2000" dirty="0"/>
              <a:t>:</a:t>
            </a:r>
          </a:p>
          <a:p>
            <a:pPr algn="just"/>
            <a:endParaRPr lang="es-ES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Impulsar la </a:t>
            </a:r>
            <a:r>
              <a:rPr lang="es-ES" sz="2000" dirty="0" err="1"/>
              <a:t>digitalització</a:t>
            </a:r>
            <a:r>
              <a:rPr lang="es-ES" sz="2000" dirty="0"/>
              <a:t> del </a:t>
            </a:r>
            <a:r>
              <a:rPr lang="es-ES" sz="2000" dirty="0" err="1"/>
              <a:t>patrimoni</a:t>
            </a:r>
            <a:r>
              <a:rPr lang="es-ES" sz="2000" dirty="0"/>
              <a:t> </a:t>
            </a:r>
            <a:r>
              <a:rPr lang="es-ES" sz="2000" dirty="0" err="1"/>
              <a:t>català</a:t>
            </a:r>
            <a:endParaRPr lang="es-ES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Ser la </a:t>
            </a:r>
            <a:r>
              <a:rPr lang="es-ES" sz="2000" dirty="0" err="1"/>
              <a:t>interfície</a:t>
            </a:r>
            <a:r>
              <a:rPr lang="es-ES" sz="2000" dirty="0"/>
              <a:t> que </a:t>
            </a:r>
            <a:r>
              <a:rPr lang="es-ES" sz="2000" dirty="0" err="1"/>
              <a:t>permeti</a:t>
            </a:r>
            <a:r>
              <a:rPr lang="es-ES" sz="2000" dirty="0"/>
              <a:t> la consulta conjunta </a:t>
            </a:r>
            <a:r>
              <a:rPr lang="es-ES" sz="2000" dirty="0" err="1"/>
              <a:t>d’aquest</a:t>
            </a:r>
            <a:r>
              <a:rPr lang="es-ES" sz="2000" dirty="0"/>
              <a:t> </a:t>
            </a:r>
            <a:r>
              <a:rPr lang="es-ES" sz="2000" dirty="0" err="1"/>
              <a:t>patrimoni</a:t>
            </a:r>
            <a:endParaRPr lang="es-ES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/>
              <a:t>Facilitar </a:t>
            </a:r>
            <a:r>
              <a:rPr lang="es-ES" sz="2000" dirty="0" err="1"/>
              <a:t>els</a:t>
            </a:r>
            <a:r>
              <a:rPr lang="es-ES" sz="2000" dirty="0"/>
              <a:t> </a:t>
            </a:r>
            <a:r>
              <a:rPr lang="es-ES" sz="2000" dirty="0" err="1"/>
              <a:t>instruments</a:t>
            </a:r>
            <a:r>
              <a:rPr lang="es-ES" sz="2000" dirty="0"/>
              <a:t> per a la </a:t>
            </a:r>
            <a:r>
              <a:rPr lang="es-ES" sz="2000" dirty="0" err="1"/>
              <a:t>seva</a:t>
            </a:r>
            <a:r>
              <a:rPr lang="es-ES" sz="2000" dirty="0"/>
              <a:t> </a:t>
            </a:r>
            <a:r>
              <a:rPr lang="es-ES" sz="2000" dirty="0" err="1"/>
              <a:t>preservació</a:t>
            </a:r>
            <a:r>
              <a:rPr lang="es-ES" sz="2000" dirty="0"/>
              <a:t>.</a:t>
            </a:r>
          </a:p>
          <a:p>
            <a:pPr marL="800100" lvl="1" indent="-342900" algn="just">
              <a:buFont typeface="Arial" pitchFamily="34" charset="0"/>
              <a:buChar char="•"/>
            </a:pPr>
            <a:endParaRPr lang="es-ES" sz="2000" dirty="0"/>
          </a:p>
          <a:p>
            <a:pPr algn="r"/>
            <a:r>
              <a:rPr lang="es-ES" i="1" dirty="0" err="1">
                <a:hlinkClick r:id="rId3"/>
              </a:rPr>
              <a:t>Més</a:t>
            </a:r>
            <a:r>
              <a:rPr lang="es-ES" i="1" dirty="0">
                <a:hlinkClick r:id="rId3"/>
              </a:rPr>
              <a:t> </a:t>
            </a:r>
            <a:r>
              <a:rPr lang="es-ES" i="1" dirty="0" err="1">
                <a:hlinkClick r:id="rId3"/>
              </a:rPr>
              <a:t>informació</a:t>
            </a:r>
            <a:endParaRPr lang="ca-ES" sz="2000" i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0" y="1027839"/>
            <a:ext cx="1470242" cy="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9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58" y="934247"/>
            <a:ext cx="5854638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>
                <a:latin typeface="+mn-lt"/>
              </a:rPr>
              <a:t>Amb què funciona MD</a:t>
            </a:r>
            <a:r>
              <a:rPr lang="ca-ES" b="1" dirty="0">
                <a:solidFill>
                  <a:srgbClr val="CC0000"/>
                </a:solidFill>
                <a:latin typeface="+mn-lt"/>
              </a:rPr>
              <a:t>C</a:t>
            </a:r>
            <a:r>
              <a:rPr lang="ca-ES" b="1" dirty="0">
                <a:latin typeface="+mn-lt"/>
              </a:rPr>
              <a:t>?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503958" y="2028943"/>
            <a:ext cx="793665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dirty="0"/>
              <a:t>El </a:t>
            </a:r>
            <a:r>
              <a:rPr lang="ca-ES" dirty="0" err="1"/>
              <a:t>repositori</a:t>
            </a:r>
            <a:r>
              <a:rPr lang="ca-ES" dirty="0"/>
              <a:t> funciona amb el programa </a:t>
            </a:r>
            <a:r>
              <a:rPr lang="ca-ES" dirty="0" err="1"/>
              <a:t>CONTENTdm</a:t>
            </a:r>
            <a:r>
              <a:rPr lang="ca-ES" dirty="0"/>
              <a:t> d'OCLC. </a:t>
            </a:r>
          </a:p>
          <a:p>
            <a:pPr algn="just">
              <a:lnSpc>
                <a:spcPct val="150000"/>
              </a:lnSpc>
            </a:pPr>
            <a:endParaRPr lang="ca-ES" dirty="0"/>
          </a:p>
          <a:p>
            <a:pPr algn="just">
              <a:lnSpc>
                <a:spcPct val="150000"/>
              </a:lnSpc>
            </a:pPr>
            <a:r>
              <a:rPr lang="ca-ES" dirty="0"/>
              <a:t>Aquest programa permet descriure les imatges amb estàndards internacionals de descripció (</a:t>
            </a:r>
            <a:r>
              <a:rPr lang="ca-ES" dirty="0" err="1"/>
              <a:t>Dublin</a:t>
            </a:r>
            <a:r>
              <a:rPr lang="ca-ES" dirty="0"/>
              <a:t> </a:t>
            </a:r>
            <a:r>
              <a:rPr lang="ca-ES" dirty="0" err="1"/>
              <a:t>Core</a:t>
            </a:r>
            <a:r>
              <a:rPr lang="ca-ES" dirty="0"/>
              <a:t>, ESE, METS, PREMIS) i d'interoperabilitat (OAI-PMH) que incrementen la visibilitat dels documents en oferir-se conjuntament amb d'altres </a:t>
            </a:r>
            <a:r>
              <a:rPr lang="ca-ES" dirty="0" err="1"/>
              <a:t>repositoris</a:t>
            </a:r>
            <a:r>
              <a:rPr lang="ca-ES" dirty="0"/>
              <a:t> internacionals com és el cas </a:t>
            </a:r>
            <a:r>
              <a:rPr lang="ca-ES" dirty="0" err="1"/>
              <a:t>d'Europeana</a:t>
            </a:r>
            <a:r>
              <a:rPr lang="ca-ES" dirty="0"/>
              <a:t> (portal europeu d'accés a col·leccions culturals que inclou actualment més de 30 milions d'objectes digitals) i </a:t>
            </a:r>
            <a:r>
              <a:rPr lang="ca-ES" dirty="0" err="1"/>
              <a:t>OAIster</a:t>
            </a:r>
            <a:r>
              <a:rPr lang="ca-ES" dirty="0"/>
              <a:t> (catàleg col·lectiu internacional que inclou més de 30 milions de registres que representen els recursos digitals de més de 1.500 col·laboradors). 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val="128324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59" y="821704"/>
            <a:ext cx="6600225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>
                <a:latin typeface="+mn-lt"/>
              </a:rPr>
              <a:t>Les col·leccions a la MD</a:t>
            </a:r>
            <a:r>
              <a:rPr lang="ca-ES" b="1" dirty="0">
                <a:solidFill>
                  <a:srgbClr val="CC0000"/>
                </a:solidFill>
                <a:latin typeface="+mn-lt"/>
              </a:rPr>
              <a:t>C</a:t>
            </a:r>
          </a:p>
        </p:txBody>
      </p:sp>
      <p:pic>
        <p:nvPicPr>
          <p:cNvPr id="4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6" y="1980467"/>
            <a:ext cx="88153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7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60" y="849840"/>
            <a:ext cx="7388015" cy="8318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a-ES" sz="4000" b="1" dirty="0">
                <a:latin typeface="+mn-lt"/>
              </a:rPr>
              <a:t>Les col·leccions de la UB a la  MD</a:t>
            </a:r>
            <a:r>
              <a:rPr lang="ca-ES" sz="4000" b="1" dirty="0">
                <a:solidFill>
                  <a:srgbClr val="CC0000"/>
                </a:solidFill>
                <a:latin typeface="+mn-lt"/>
              </a:rPr>
              <a:t>C</a:t>
            </a:r>
          </a:p>
        </p:txBody>
      </p:sp>
      <p:pic>
        <p:nvPicPr>
          <p:cNvPr id="4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6" y="2064874"/>
            <a:ext cx="88011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49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89893" y="580987"/>
            <a:ext cx="5905153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>
                <a:latin typeface="+mn-lt"/>
              </a:rPr>
              <a:t>Institucions participants</a:t>
            </a:r>
            <a:endParaRPr lang="ca-ES" b="1" dirty="0">
              <a:solidFill>
                <a:srgbClr val="0059A2"/>
              </a:solidFill>
              <a:latin typeface="+mn-lt"/>
            </a:endParaRPr>
          </a:p>
        </p:txBody>
      </p:sp>
      <p:pic>
        <p:nvPicPr>
          <p:cNvPr id="4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412875"/>
            <a:ext cx="8742362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84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1756" y="681028"/>
            <a:ext cx="7739708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>
                <a:latin typeface="+mn-lt"/>
              </a:rPr>
              <a:t>Exemple de registre a MD</a:t>
            </a:r>
            <a:r>
              <a:rPr lang="ca-ES" b="1" dirty="0">
                <a:solidFill>
                  <a:srgbClr val="CC0000"/>
                </a:solidFill>
                <a:latin typeface="+mn-lt"/>
              </a:rPr>
              <a:t>C</a:t>
            </a:r>
            <a:r>
              <a:rPr lang="ca-ES" b="1" dirty="0">
                <a:latin typeface="+mn-lt"/>
              </a:rPr>
              <a:t> (imatge)</a:t>
            </a:r>
          </a:p>
        </p:txBody>
      </p:sp>
      <p:pic>
        <p:nvPicPr>
          <p:cNvPr id="4" name="Imatg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1" y="1552938"/>
            <a:ext cx="7821637" cy="519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33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88469" y="737298"/>
            <a:ext cx="8527498" cy="8318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a-ES" sz="4000" b="1" dirty="0">
                <a:latin typeface="+mn-lt"/>
              </a:rPr>
              <a:t>Exemple de registre a MD</a:t>
            </a:r>
            <a:r>
              <a:rPr lang="ca-ES" sz="4000" b="1" dirty="0">
                <a:solidFill>
                  <a:srgbClr val="CC0000"/>
                </a:solidFill>
                <a:latin typeface="+mn-lt"/>
              </a:rPr>
              <a:t>C</a:t>
            </a:r>
            <a:r>
              <a:rPr lang="ca-ES" sz="4000" b="1" dirty="0">
                <a:latin typeface="+mn-lt"/>
              </a:rPr>
              <a:t> (descripció)</a:t>
            </a:r>
          </a:p>
        </p:txBody>
      </p:sp>
      <p:pic>
        <p:nvPicPr>
          <p:cNvPr id="4" name="Imatge 3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r="25951" b="37798"/>
          <a:stretch/>
        </p:blipFill>
        <p:spPr bwMode="auto">
          <a:xfrm>
            <a:off x="483520" y="1467423"/>
            <a:ext cx="7901506" cy="519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38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59" y="835772"/>
            <a:ext cx="7289542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>
                <a:latin typeface="+mn-lt"/>
              </a:rPr>
              <a:t>Com es fan les cerques a MD</a:t>
            </a:r>
            <a:r>
              <a:rPr lang="ca-ES" b="1" dirty="0">
                <a:solidFill>
                  <a:srgbClr val="CC0000"/>
                </a:solidFill>
                <a:latin typeface="+mn-lt"/>
              </a:rPr>
              <a:t>C</a:t>
            </a:r>
            <a:r>
              <a:rPr lang="ca-ES" b="1" dirty="0">
                <a:latin typeface="+mn-lt"/>
              </a:rPr>
              <a:t>?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503959" y="1631851"/>
            <a:ext cx="8124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altLang="ca-ES" sz="2400" dirty="0"/>
              <a:t>Des de la pàgina d’inici i es farà sobre totes les col·leccions</a:t>
            </a:r>
          </a:p>
          <a:p>
            <a:pPr algn="just"/>
            <a:endParaRPr lang="ca-ES" sz="2400" dirty="0"/>
          </a:p>
        </p:txBody>
      </p:sp>
      <p:pic>
        <p:nvPicPr>
          <p:cNvPr id="4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91" y="2202094"/>
            <a:ext cx="7350785" cy="443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833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76153987-C04F-4117-BC45-B24360E3F36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1913</TotalTime>
  <Words>330</Words>
  <Application>Microsoft Office PowerPoint</Application>
  <PresentationFormat>Presentación en pantalla (4:3)</PresentationFormat>
  <Paragraphs>39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Tema de Office</vt:lpstr>
      <vt:lpstr>Diseño personalizado</vt:lpstr>
      <vt:lpstr>Presentación de PowerPoint</vt:lpstr>
      <vt:lpstr>Què és?</vt:lpstr>
      <vt:lpstr>Amb què funciona MDC?</vt:lpstr>
      <vt:lpstr>Les col·leccions a la MDC</vt:lpstr>
      <vt:lpstr>Les col·leccions de la UB a la  MDC</vt:lpstr>
      <vt:lpstr>Institucions participants</vt:lpstr>
      <vt:lpstr>Exemple de registre a MDC (imatge)</vt:lpstr>
      <vt:lpstr>Exemple de registre a MDC (descripció)</vt:lpstr>
      <vt:lpstr>Com es fan les cerques a MDC?</vt:lpstr>
      <vt:lpstr>Com es fan les cerques a MDC?</vt:lpstr>
      <vt:lpstr>Com es fan les cerques a MDC?</vt:lpstr>
      <vt:lpstr>MDC està present a Europeana</vt:lpstr>
      <vt:lpstr>Presentación de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MDC: Memòria Digital de Catalunya: curs 2019-20</dc:title>
  <dc:creator>CRAI. Unitat de Serveis a Usuaris</dc:creator>
  <cp:keywords>repositoris, accés obert, open access, revistes catalanes antigues, fotografies, mapes, cartells, ex-libris, Universitat de Barcelona</cp:keywords>
  <cp:lastModifiedBy>Usuari</cp:lastModifiedBy>
  <cp:revision>46</cp:revision>
  <dcterms:created xsi:type="dcterms:W3CDTF">2020-02-24T09:45:16Z</dcterms:created>
  <dcterms:modified xsi:type="dcterms:W3CDTF">2020-03-25T19:44:47Z</dcterms:modified>
</cp:coreProperties>
</file>