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sldIdLst>
    <p:sldId id="261" r:id="rId3"/>
    <p:sldId id="266" r:id="rId4"/>
    <p:sldId id="267" r:id="rId5"/>
    <p:sldId id="268" r:id="rId6"/>
    <p:sldId id="269" r:id="rId7"/>
    <p:sldId id="270" r:id="rId8"/>
    <p:sldId id="271" r:id="rId9"/>
    <p:sldId id="272" r:id="rId10"/>
    <p:sldId id="273" r:id="rId11"/>
    <p:sldId id="274" r:id="rId12"/>
    <p:sldId id="275" r:id="rId13"/>
    <p:sldId id="302" r:id="rId14"/>
    <p:sldId id="276" r:id="rId15"/>
    <p:sldId id="277" r:id="rId16"/>
    <p:sldId id="279" r:id="rId17"/>
    <p:sldId id="280" r:id="rId18"/>
    <p:sldId id="281" r:id="rId19"/>
    <p:sldId id="282" r:id="rId20"/>
    <p:sldId id="283" r:id="rId21"/>
    <p:sldId id="284" r:id="rId22"/>
    <p:sldId id="303" r:id="rId23"/>
    <p:sldId id="285" r:id="rId24"/>
    <p:sldId id="286" r:id="rId25"/>
    <p:sldId id="287" r:id="rId26"/>
    <p:sldId id="288" r:id="rId27"/>
    <p:sldId id="289" r:id="rId28"/>
    <p:sldId id="290" r:id="rId29"/>
    <p:sldId id="291" r:id="rId30"/>
    <p:sldId id="292" r:id="rId31"/>
    <p:sldId id="293" r:id="rId32"/>
    <p:sldId id="294" r:id="rId33"/>
    <p:sldId id="295" r:id="rId34"/>
    <p:sldId id="304" r:id="rId35"/>
    <p:sldId id="296" r:id="rId36"/>
    <p:sldId id="297" r:id="rId37"/>
    <p:sldId id="305" r:id="rId38"/>
    <p:sldId id="299" r:id="rId39"/>
    <p:sldId id="300" r:id="rId40"/>
    <p:sldId id="301" r:id="rId41"/>
    <p:sldId id="306" r:id="rId42"/>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692" autoAdjust="0"/>
  </p:normalViewPr>
  <p:slideViewPr>
    <p:cSldViewPr snapToGrid="0">
      <p:cViewPr varScale="1">
        <p:scale>
          <a:sx n="103" d="100"/>
          <a:sy n="103" d="100"/>
        </p:scale>
        <p:origin x="22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t>24/07/2018</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t>‹Nº›</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348211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1" y="6974698"/>
            <a:ext cx="4265460" cy="35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423438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403541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298632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txBox="1">
            <a:spLocks noGrp="1" noChangeArrowheads="1"/>
          </p:cNvSpPr>
          <p:nvPr/>
        </p:nvSpPr>
        <p:spPr bwMode="auto">
          <a:xfrm>
            <a:off x="0"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32771" name="Rectangle 7"/>
          <p:cNvSpPr txBox="1">
            <a:spLocks noGrp="1" noChangeArrowheads="1"/>
          </p:cNvSpPr>
          <p:nvPr/>
        </p:nvSpPr>
        <p:spPr bwMode="auto">
          <a:xfrm>
            <a:off x="3851275"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3EA5EFB9-D5C3-4F30-9706-F0CAF853E544}" type="slidenum">
              <a:rPr lang="en-GB" altLang="ca-ES">
                <a:solidFill>
                  <a:prstClr val="black"/>
                </a:solidFill>
                <a:latin typeface="Arial" panose="020B0604020202020204" pitchFamily="34" charset="0"/>
              </a:rPr>
              <a:pPr algn="r">
                <a:spcBef>
                  <a:spcPct val="0"/>
                </a:spcBef>
              </a:pPr>
              <a:t>17</a:t>
            </a:fld>
            <a:endParaRPr lang="en-GB" altLang="ca-ES">
              <a:solidFill>
                <a:prstClr val="black"/>
              </a:solidFill>
              <a:latin typeface="Arial" panose="020B0604020202020204"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219960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0"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34819" name="Rectangle 7"/>
          <p:cNvSpPr txBox="1">
            <a:spLocks noGrp="1" noChangeArrowheads="1"/>
          </p:cNvSpPr>
          <p:nvPr/>
        </p:nvSpPr>
        <p:spPr bwMode="auto">
          <a:xfrm>
            <a:off x="3851275"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E68E86F3-A045-4A82-8267-BB1BD83E03EC}" type="slidenum">
              <a:rPr lang="en-GB" altLang="ca-ES">
                <a:solidFill>
                  <a:prstClr val="black"/>
                </a:solidFill>
                <a:latin typeface="Arial" panose="020B0604020202020204" pitchFamily="34" charset="0"/>
              </a:rPr>
              <a:pPr algn="r">
                <a:spcBef>
                  <a:spcPct val="0"/>
                </a:spcBef>
              </a:pPr>
              <a:t>18</a:t>
            </a:fld>
            <a:endParaRPr lang="en-GB" altLang="ca-ES">
              <a:solidFill>
                <a:prstClr val="black"/>
              </a:solidFill>
              <a:latin typeface="Arial" panose="020B0604020202020204" pitchFamily="34"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245530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ca-ES" altLang="ca-ES" smtClean="0"/>
              <a:t>El CRAI és el </a:t>
            </a:r>
            <a:r>
              <a:rPr lang="ca-ES" altLang="ca-ES" i="1" smtClean="0"/>
              <a:t>Centre de Recursos per a l’Aprenentatge i la Investigació</a:t>
            </a:r>
            <a:r>
              <a:rPr lang="ca-ES" altLang="ca-ES" smtClean="0"/>
              <a:t>, una part del qual són totes la Biblioteques de la UB</a:t>
            </a:r>
          </a:p>
          <a:p>
            <a:pPr eaLnBrk="1" hangingPunct="1"/>
            <a:r>
              <a:rPr lang="ca-ES" altLang="ca-ES" smtClean="0"/>
              <a:t>Hi podeu accedir des de:</a:t>
            </a:r>
          </a:p>
          <a:p>
            <a:pPr lvl="1" eaLnBrk="1" hangingPunct="1"/>
            <a:r>
              <a:rPr lang="ca-ES" altLang="ca-ES" b="1" smtClean="0"/>
              <a:t>El web de la UB </a:t>
            </a:r>
            <a:r>
              <a:rPr lang="ca-ES" altLang="ca-ES" b="1" smtClean="0">
                <a:sym typeface="Wingdings" panose="05000000000000000000" pitchFamily="2" charset="2"/>
              </a:rPr>
              <a:t> Informació sobre  Biblioteca</a:t>
            </a:r>
          </a:p>
          <a:p>
            <a:pPr lvl="1" eaLnBrk="1" hangingPunct="1"/>
            <a:r>
              <a:rPr lang="ca-ES" altLang="ca-ES" b="1" smtClean="0">
                <a:sym typeface="Wingdings" panose="05000000000000000000" pitchFamily="2" charset="2"/>
              </a:rPr>
              <a:t>El web de la Facultat  Serveis  Biblioteca</a:t>
            </a:r>
            <a:endParaRPr lang="ca-ES" altLang="ca-ES" b="1" smtClean="0"/>
          </a:p>
          <a:p>
            <a:pPr lvl="1" eaLnBrk="1" hangingPunct="1"/>
            <a:r>
              <a:rPr lang="ca-ES" altLang="ca-ES" b="1" smtClean="0"/>
              <a:t>MonUB </a:t>
            </a:r>
            <a:r>
              <a:rPr lang="ca-ES" altLang="ca-ES" b="1" smtClean="0">
                <a:sym typeface="Wingdings" panose="05000000000000000000" pitchFamily="2" charset="2"/>
              </a:rPr>
              <a:t> Beques i Serveis  Biblioteca</a:t>
            </a:r>
          </a:p>
          <a:p>
            <a:pPr lvl="1" eaLnBrk="1" hangingPunct="1"/>
            <a:r>
              <a:rPr lang="ca-ES" altLang="ca-ES" b="1" smtClean="0">
                <a:sym typeface="Wingdings" panose="05000000000000000000" pitchFamily="2" charset="2"/>
              </a:rPr>
              <a:t>Directe des de Bookmarks/Favorits    </a:t>
            </a:r>
            <a:r>
              <a:rPr lang="ca-ES" altLang="ca-ES" sz="1000" b="1" smtClean="0">
                <a:sym typeface="Wingdings" panose="05000000000000000000" pitchFamily="2" charset="2"/>
              </a:rPr>
              <a:t>http://www.bib.ub.es/bub/bub.htm</a:t>
            </a:r>
            <a:endParaRPr lang="es-ES" altLang="ca-ES" sz="1000" b="1" smtClean="0">
              <a:sym typeface="Wingdings" panose="05000000000000000000" pitchFamily="2" charset="2"/>
            </a:endParaRPr>
          </a:p>
        </p:txBody>
      </p:sp>
    </p:spTree>
    <p:extLst>
      <p:ext uri="{BB962C8B-B14F-4D97-AF65-F5344CB8AC3E}">
        <p14:creationId xmlns:p14="http://schemas.microsoft.com/office/powerpoint/2010/main" val="75031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ca-ES" altLang="ca-ES" smtClean="0"/>
              <a:t>El CRAI és el </a:t>
            </a:r>
            <a:r>
              <a:rPr lang="ca-ES" altLang="ca-ES" i="1" smtClean="0"/>
              <a:t>Centre de Recursos per a l’Aprenentatge i la Investigació</a:t>
            </a:r>
            <a:r>
              <a:rPr lang="ca-ES" altLang="ca-ES" smtClean="0"/>
              <a:t>, una part del qual són totes la Biblioteques de la UB</a:t>
            </a:r>
          </a:p>
          <a:p>
            <a:pPr eaLnBrk="1" hangingPunct="1"/>
            <a:r>
              <a:rPr lang="ca-ES" altLang="ca-ES" smtClean="0"/>
              <a:t>Hi podeu accedir des de:</a:t>
            </a:r>
          </a:p>
          <a:p>
            <a:pPr lvl="1" eaLnBrk="1" hangingPunct="1"/>
            <a:r>
              <a:rPr lang="ca-ES" altLang="ca-ES" b="1" smtClean="0"/>
              <a:t>El web de la UB </a:t>
            </a:r>
            <a:r>
              <a:rPr lang="ca-ES" altLang="ca-ES" b="1" smtClean="0">
                <a:sym typeface="Wingdings" panose="05000000000000000000" pitchFamily="2" charset="2"/>
              </a:rPr>
              <a:t> Informació sobre  Biblioteca</a:t>
            </a:r>
          </a:p>
          <a:p>
            <a:pPr lvl="1" eaLnBrk="1" hangingPunct="1"/>
            <a:r>
              <a:rPr lang="ca-ES" altLang="ca-ES" b="1" smtClean="0">
                <a:sym typeface="Wingdings" panose="05000000000000000000" pitchFamily="2" charset="2"/>
              </a:rPr>
              <a:t>El web de la Facultat  Serveis  Biblioteca</a:t>
            </a:r>
            <a:endParaRPr lang="ca-ES" altLang="ca-ES" b="1" smtClean="0"/>
          </a:p>
          <a:p>
            <a:pPr lvl="1" eaLnBrk="1" hangingPunct="1"/>
            <a:r>
              <a:rPr lang="ca-ES" altLang="ca-ES" b="1" smtClean="0"/>
              <a:t>MonUB </a:t>
            </a:r>
            <a:r>
              <a:rPr lang="ca-ES" altLang="ca-ES" b="1" smtClean="0">
                <a:sym typeface="Wingdings" panose="05000000000000000000" pitchFamily="2" charset="2"/>
              </a:rPr>
              <a:t> Beques i Serveis  Biblioteca</a:t>
            </a:r>
          </a:p>
          <a:p>
            <a:pPr lvl="1" eaLnBrk="1" hangingPunct="1"/>
            <a:r>
              <a:rPr lang="ca-ES" altLang="ca-ES" b="1" smtClean="0">
                <a:sym typeface="Wingdings" panose="05000000000000000000" pitchFamily="2" charset="2"/>
              </a:rPr>
              <a:t>Directe des de Bookmarks/Favorits    </a:t>
            </a:r>
            <a:r>
              <a:rPr lang="ca-ES" altLang="ca-ES" sz="1000" b="1" smtClean="0">
                <a:sym typeface="Wingdings" panose="05000000000000000000" pitchFamily="2" charset="2"/>
              </a:rPr>
              <a:t>http://www.bib.ub.es/bub/bub.htm</a:t>
            </a:r>
            <a:endParaRPr lang="es-ES" altLang="ca-ES" sz="1000" b="1" smtClean="0">
              <a:sym typeface="Wingdings" panose="05000000000000000000" pitchFamily="2" charset="2"/>
            </a:endParaRPr>
          </a:p>
        </p:txBody>
      </p:sp>
    </p:spTree>
    <p:extLst>
      <p:ext uri="{BB962C8B-B14F-4D97-AF65-F5344CB8AC3E}">
        <p14:creationId xmlns:p14="http://schemas.microsoft.com/office/powerpoint/2010/main" val="202671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ca-ES" altLang="ca-ES" smtClean="0"/>
              <a:t>El CRAI és el </a:t>
            </a:r>
            <a:r>
              <a:rPr lang="ca-ES" altLang="ca-ES" i="1" smtClean="0"/>
              <a:t>Centre de Recursos per a l’Aprenentatge i la Investigació</a:t>
            </a:r>
            <a:r>
              <a:rPr lang="ca-ES" altLang="ca-ES" smtClean="0"/>
              <a:t>, una part del qual són totes la Biblioteques de la UB</a:t>
            </a:r>
          </a:p>
          <a:p>
            <a:pPr eaLnBrk="1" hangingPunct="1"/>
            <a:r>
              <a:rPr lang="ca-ES" altLang="ca-ES" smtClean="0"/>
              <a:t>Hi podeu accedir des de:</a:t>
            </a:r>
          </a:p>
          <a:p>
            <a:pPr lvl="1" eaLnBrk="1" hangingPunct="1"/>
            <a:r>
              <a:rPr lang="ca-ES" altLang="ca-ES" b="1" smtClean="0"/>
              <a:t>El web de la UB </a:t>
            </a:r>
            <a:r>
              <a:rPr lang="ca-ES" altLang="ca-ES" b="1" smtClean="0">
                <a:sym typeface="Wingdings" panose="05000000000000000000" pitchFamily="2" charset="2"/>
              </a:rPr>
              <a:t> Informació sobre  Biblioteca</a:t>
            </a:r>
          </a:p>
          <a:p>
            <a:pPr lvl="1" eaLnBrk="1" hangingPunct="1"/>
            <a:r>
              <a:rPr lang="ca-ES" altLang="ca-ES" b="1" smtClean="0">
                <a:sym typeface="Wingdings" panose="05000000000000000000" pitchFamily="2" charset="2"/>
              </a:rPr>
              <a:t>El web de la Facultat  Serveis  Biblioteca</a:t>
            </a:r>
            <a:endParaRPr lang="ca-ES" altLang="ca-ES" b="1" smtClean="0"/>
          </a:p>
          <a:p>
            <a:pPr lvl="1" eaLnBrk="1" hangingPunct="1"/>
            <a:r>
              <a:rPr lang="ca-ES" altLang="ca-ES" b="1" smtClean="0"/>
              <a:t>MonUB </a:t>
            </a:r>
            <a:r>
              <a:rPr lang="ca-ES" altLang="ca-ES" b="1" smtClean="0">
                <a:sym typeface="Wingdings" panose="05000000000000000000" pitchFamily="2" charset="2"/>
              </a:rPr>
              <a:t> Beques i Serveis  Biblioteca</a:t>
            </a:r>
          </a:p>
          <a:p>
            <a:pPr lvl="1" eaLnBrk="1" hangingPunct="1"/>
            <a:r>
              <a:rPr lang="ca-ES" altLang="ca-ES" b="1" smtClean="0">
                <a:sym typeface="Wingdings" panose="05000000000000000000" pitchFamily="2" charset="2"/>
              </a:rPr>
              <a:t>Directe des de Bookmarks/Favorits    </a:t>
            </a:r>
            <a:r>
              <a:rPr lang="ca-ES" altLang="ca-ES" sz="1000" b="1" smtClean="0">
                <a:sym typeface="Wingdings" panose="05000000000000000000" pitchFamily="2" charset="2"/>
              </a:rPr>
              <a:t>http://www.bib.ub.es/bub/bub.htm</a:t>
            </a:r>
            <a:endParaRPr lang="es-ES" altLang="ca-ES" sz="1000" b="1" smtClean="0">
              <a:sym typeface="Wingdings" panose="05000000000000000000" pitchFamily="2" charset="2"/>
            </a:endParaRPr>
          </a:p>
        </p:txBody>
      </p:sp>
    </p:spTree>
    <p:extLst>
      <p:ext uri="{BB962C8B-B14F-4D97-AF65-F5344CB8AC3E}">
        <p14:creationId xmlns:p14="http://schemas.microsoft.com/office/powerpoint/2010/main" val="217929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latin typeface="Arial" charset="0"/>
              </a:rPr>
              <a:t>Conèixer el CRAI Biblioteca de XXXX. Curs 20xx-xx</a:t>
            </a:r>
            <a:endParaRPr lang="en-GB" altLang="ca-E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123101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txBox="1">
            <a:spLocks noGrp="1" noChangeArrowheads="1"/>
          </p:cNvSpPr>
          <p:nvPr/>
        </p:nvSpPr>
        <p:spPr bwMode="auto">
          <a:xfrm>
            <a:off x="0"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57347" name="Rectangle 7"/>
          <p:cNvSpPr txBox="1">
            <a:spLocks noGrp="1" noChangeArrowheads="1"/>
          </p:cNvSpPr>
          <p:nvPr/>
        </p:nvSpPr>
        <p:spPr bwMode="auto">
          <a:xfrm>
            <a:off x="3851275"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4AF1C952-F49F-432D-9BDA-846EE7BE0D0F}" type="slidenum">
              <a:rPr lang="en-GB" altLang="ca-ES">
                <a:solidFill>
                  <a:prstClr val="black"/>
                </a:solidFill>
                <a:latin typeface="Arial" panose="020B0604020202020204" pitchFamily="34" charset="0"/>
              </a:rPr>
              <a:pPr algn="r">
                <a:spcBef>
                  <a:spcPct val="0"/>
                </a:spcBef>
              </a:pPr>
              <a:t>34</a:t>
            </a:fld>
            <a:endParaRPr lang="en-GB" altLang="ca-ES">
              <a:solidFill>
                <a:prstClr val="black"/>
              </a:solidFill>
              <a:latin typeface="Arial" panose="020B0604020202020204" pitchFamily="34"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r>
              <a:rPr lang="es-ES" altLang="ca-ES" smtClean="0"/>
              <a:t>Què és?</a:t>
            </a:r>
          </a:p>
          <a:p>
            <a:pPr eaLnBrk="1" hangingPunct="1"/>
            <a:r>
              <a:rPr lang="es-ES" altLang="ca-ES" smtClean="0"/>
              <a:t>A què respon?</a:t>
            </a:r>
          </a:p>
        </p:txBody>
      </p:sp>
    </p:spTree>
    <p:extLst>
      <p:ext uri="{BB962C8B-B14F-4D97-AF65-F5344CB8AC3E}">
        <p14:creationId xmlns:p14="http://schemas.microsoft.com/office/powerpoint/2010/main" val="210301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9273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txBox="1">
            <a:spLocks noGrp="1" noChangeArrowheads="1"/>
          </p:cNvSpPr>
          <p:nvPr/>
        </p:nvSpPr>
        <p:spPr bwMode="auto">
          <a:xfrm>
            <a:off x="0"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59395" name="Rectangle 7"/>
          <p:cNvSpPr txBox="1">
            <a:spLocks noGrp="1" noChangeArrowheads="1"/>
          </p:cNvSpPr>
          <p:nvPr/>
        </p:nvSpPr>
        <p:spPr bwMode="auto">
          <a:xfrm>
            <a:off x="3851275"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655BE60-9130-42EE-B505-06B043B9516A}" type="slidenum">
              <a:rPr lang="en-GB" altLang="ca-ES">
                <a:solidFill>
                  <a:prstClr val="black"/>
                </a:solidFill>
                <a:latin typeface="Arial" panose="020B0604020202020204" pitchFamily="34" charset="0"/>
              </a:rPr>
              <a:pPr algn="r">
                <a:spcBef>
                  <a:spcPct val="0"/>
                </a:spcBef>
              </a:pPr>
              <a:t>35</a:t>
            </a:fld>
            <a:endParaRPr lang="en-GB" altLang="ca-ES">
              <a:solidFill>
                <a:prstClr val="black"/>
              </a:solidFill>
              <a:latin typeface="Arial" panose="020B0604020202020204" pitchFamily="34"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r>
              <a:rPr lang="es-ES" altLang="ca-ES" smtClean="0"/>
              <a:t>Què és?</a:t>
            </a:r>
          </a:p>
          <a:p>
            <a:pPr eaLnBrk="1" hangingPunct="1"/>
            <a:r>
              <a:rPr lang="es-ES" altLang="ca-ES" smtClean="0"/>
              <a:t>A què respon?</a:t>
            </a:r>
          </a:p>
        </p:txBody>
      </p:sp>
    </p:spTree>
    <p:extLst>
      <p:ext uri="{BB962C8B-B14F-4D97-AF65-F5344CB8AC3E}">
        <p14:creationId xmlns:p14="http://schemas.microsoft.com/office/powerpoint/2010/main" val="594749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1" y="6974698"/>
            <a:ext cx="4265460" cy="35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73731" name="Rectangle 7"/>
          <p:cNvSpPr txBox="1">
            <a:spLocks noGrp="1" noChangeArrowheads="1"/>
          </p:cNvSpPr>
          <p:nvPr/>
        </p:nvSpPr>
        <p:spPr bwMode="auto">
          <a:xfrm>
            <a:off x="5575434" y="6974698"/>
            <a:ext cx="4265460" cy="35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7C444F3-5E65-457C-811B-33F54F8F8F24}" type="slidenum">
              <a:rPr lang="en-GB" altLang="ca-ES">
                <a:solidFill>
                  <a:prstClr val="black"/>
                </a:solidFill>
                <a:latin typeface="Arial" panose="020B0604020202020204" pitchFamily="34" charset="0"/>
              </a:rPr>
              <a:pPr algn="r">
                <a:spcBef>
                  <a:spcPct val="0"/>
                </a:spcBef>
              </a:pPr>
              <a:t>36</a:t>
            </a:fld>
            <a:endParaRPr lang="en-GB" altLang="ca-ES">
              <a:solidFill>
                <a:prstClr val="black"/>
              </a:solidFill>
              <a:latin typeface="Arial" panose="020B0604020202020204"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r>
              <a:rPr lang="es-ES" altLang="ca-ES" smtClean="0"/>
              <a:t>Què és?</a:t>
            </a:r>
          </a:p>
          <a:p>
            <a:pPr eaLnBrk="1" hangingPunct="1"/>
            <a:r>
              <a:rPr lang="es-ES" altLang="ca-ES" smtClean="0"/>
              <a:t>A què respon?</a:t>
            </a:r>
          </a:p>
        </p:txBody>
      </p:sp>
    </p:spTree>
    <p:extLst>
      <p:ext uri="{BB962C8B-B14F-4D97-AF65-F5344CB8AC3E}">
        <p14:creationId xmlns:p14="http://schemas.microsoft.com/office/powerpoint/2010/main" val="223641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s-ES" altLang="ca-ES" smtClean="0"/>
              <a:t>Què és?</a:t>
            </a:r>
          </a:p>
          <a:p>
            <a:pPr eaLnBrk="1" hangingPunct="1"/>
            <a:r>
              <a:rPr lang="es-ES" altLang="ca-ES" smtClean="0"/>
              <a:t>A què respon?</a:t>
            </a:r>
          </a:p>
        </p:txBody>
      </p:sp>
    </p:spTree>
    <p:extLst>
      <p:ext uri="{BB962C8B-B14F-4D97-AF65-F5344CB8AC3E}">
        <p14:creationId xmlns:p14="http://schemas.microsoft.com/office/powerpoint/2010/main" val="259059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s-ES" altLang="ca-ES" smtClean="0"/>
              <a:t>Diapositiva optativa</a:t>
            </a:r>
          </a:p>
        </p:txBody>
      </p:sp>
    </p:spTree>
    <p:extLst>
      <p:ext uri="{BB962C8B-B14F-4D97-AF65-F5344CB8AC3E}">
        <p14:creationId xmlns:p14="http://schemas.microsoft.com/office/powerpoint/2010/main" val="229744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idor d'imatge de diapositiva 1"/>
          <p:cNvSpPr>
            <a:spLocks noGrp="1" noRot="1" noChangeAspect="1" noTextEdit="1"/>
          </p:cNvSpPr>
          <p:nvPr>
            <p:ph type="sldImg"/>
          </p:nvPr>
        </p:nvSpPr>
        <p:spPr>
          <a:ln/>
        </p:spPr>
      </p:sp>
      <p:sp>
        <p:nvSpPr>
          <p:cNvPr id="12291" name="Contenidor de notes 2"/>
          <p:cNvSpPr>
            <a:spLocks noGrp="1"/>
          </p:cNvSpPr>
          <p:nvPr>
            <p:ph type="body" idx="1"/>
          </p:nvPr>
        </p:nvSpPr>
        <p:spPr>
          <a:noFill/>
        </p:spPr>
        <p:txBody>
          <a:bodyPr/>
          <a:lstStyle/>
          <a:p>
            <a:endParaRPr lang="ca-ES" altLang="ca-ES" smtClean="0"/>
          </a:p>
        </p:txBody>
      </p:sp>
      <p:sp>
        <p:nvSpPr>
          <p:cNvPr id="47108" name="Contenidor de peu de pàgina 3"/>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Tree>
    <p:extLst>
      <p:ext uri="{BB962C8B-B14F-4D97-AF65-F5344CB8AC3E}">
        <p14:creationId xmlns:p14="http://schemas.microsoft.com/office/powerpoint/2010/main" val="373866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29091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s-ES" altLang="ca-ES" smtClean="0"/>
              <a:t>Aules: explicar les normes d’ús</a:t>
            </a:r>
          </a:p>
        </p:txBody>
      </p:sp>
    </p:spTree>
    <p:extLst>
      <p:ext uri="{BB962C8B-B14F-4D97-AF65-F5344CB8AC3E}">
        <p14:creationId xmlns:p14="http://schemas.microsoft.com/office/powerpoint/2010/main" val="112308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txBox="1">
            <a:spLocks noGrp="1" noChangeArrowheads="1"/>
          </p:cNvSpPr>
          <p:nvPr/>
        </p:nvSpPr>
        <p:spPr bwMode="auto">
          <a:xfrm>
            <a:off x="0" y="9382125"/>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s-ES" altLang="ca-ES" smtClean="0"/>
              <a:t>Aules: explicar les normes d’ús</a:t>
            </a:r>
          </a:p>
        </p:txBody>
      </p:sp>
    </p:spTree>
    <p:extLst>
      <p:ext uri="{BB962C8B-B14F-4D97-AF65-F5344CB8AC3E}">
        <p14:creationId xmlns:p14="http://schemas.microsoft.com/office/powerpoint/2010/main" val="91522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smtClean="0"/>
              <a:t>El CRAI és el </a:t>
            </a:r>
            <a:r>
              <a:rPr lang="ca-ES" altLang="ca-ES" i="1" smtClean="0"/>
              <a:t>Centre de Recursos per a l’Aprenentatge i la Investigació</a:t>
            </a:r>
            <a:r>
              <a:rPr lang="ca-ES" altLang="ca-ES" smtClean="0"/>
              <a:t>, una part del qual són totes la Biblioteques de la UB</a:t>
            </a:r>
          </a:p>
          <a:p>
            <a:pPr eaLnBrk="1" hangingPunct="1"/>
            <a:r>
              <a:rPr lang="ca-ES" altLang="ca-ES" smtClean="0"/>
              <a:t>Hi podeu accedir des de:</a:t>
            </a:r>
          </a:p>
          <a:p>
            <a:pPr lvl="1" eaLnBrk="1" hangingPunct="1"/>
            <a:r>
              <a:rPr lang="ca-ES" altLang="ca-ES" b="1" smtClean="0"/>
              <a:t>El web de la UB </a:t>
            </a:r>
            <a:r>
              <a:rPr lang="ca-ES" altLang="ca-ES" b="1" smtClean="0">
                <a:sym typeface="Wingdings" panose="05000000000000000000" pitchFamily="2" charset="2"/>
              </a:rPr>
              <a:t> Informació sobre  Biblioteca</a:t>
            </a:r>
          </a:p>
          <a:p>
            <a:pPr lvl="1" eaLnBrk="1" hangingPunct="1"/>
            <a:r>
              <a:rPr lang="ca-ES" altLang="ca-ES" b="1" smtClean="0">
                <a:sym typeface="Wingdings" panose="05000000000000000000" pitchFamily="2" charset="2"/>
              </a:rPr>
              <a:t>El web de la Facultat  Serveis  Biblioteca</a:t>
            </a:r>
            <a:endParaRPr lang="ca-ES" altLang="ca-ES" b="1" smtClean="0"/>
          </a:p>
          <a:p>
            <a:pPr lvl="1" eaLnBrk="1" hangingPunct="1"/>
            <a:r>
              <a:rPr lang="ca-ES" altLang="ca-ES" b="1" smtClean="0"/>
              <a:t>MonUB </a:t>
            </a:r>
            <a:r>
              <a:rPr lang="ca-ES" altLang="ca-ES" b="1" smtClean="0">
                <a:sym typeface="Wingdings" panose="05000000000000000000" pitchFamily="2" charset="2"/>
              </a:rPr>
              <a:t> Beques i Serveis  Biblioteca</a:t>
            </a:r>
          </a:p>
          <a:p>
            <a:pPr lvl="1" eaLnBrk="1" hangingPunct="1"/>
            <a:r>
              <a:rPr lang="ca-ES" altLang="ca-ES" b="1" smtClean="0">
                <a:sym typeface="Wingdings" panose="05000000000000000000" pitchFamily="2" charset="2"/>
              </a:rPr>
              <a:t>Directe des de Bookmarks/Favorits    </a:t>
            </a:r>
            <a:r>
              <a:rPr lang="ca-ES" altLang="ca-ES" sz="1000" b="1" smtClean="0">
                <a:sym typeface="Wingdings" panose="05000000000000000000" pitchFamily="2" charset="2"/>
              </a:rPr>
              <a:t>http://www.bib.ub.es/bub/bub.htm</a:t>
            </a:r>
            <a:endParaRPr lang="es-ES" altLang="ca-ES" sz="1000" b="1" smtClean="0">
              <a:sym typeface="Wingdings" panose="05000000000000000000" pitchFamily="2" charset="2"/>
            </a:endParaRPr>
          </a:p>
        </p:txBody>
      </p:sp>
    </p:spTree>
    <p:extLst>
      <p:ext uri="{BB962C8B-B14F-4D97-AF65-F5344CB8AC3E}">
        <p14:creationId xmlns:p14="http://schemas.microsoft.com/office/powerpoint/2010/main" val="104055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smtClean="0"/>
              <a:t>El CRAI és el </a:t>
            </a:r>
            <a:r>
              <a:rPr lang="ca-ES" altLang="ca-ES" i="1" smtClean="0"/>
              <a:t>Centre de Recursos per a l’Aprenentatge i la Investigació</a:t>
            </a:r>
            <a:r>
              <a:rPr lang="ca-ES" altLang="ca-ES" smtClean="0"/>
              <a:t>, una part del qual són totes la Biblioteques de la UB</a:t>
            </a:r>
          </a:p>
          <a:p>
            <a:pPr eaLnBrk="1" hangingPunct="1"/>
            <a:r>
              <a:rPr lang="ca-ES" altLang="ca-ES" smtClean="0"/>
              <a:t>Hi podeu accedir des de:</a:t>
            </a:r>
          </a:p>
          <a:p>
            <a:pPr lvl="1" eaLnBrk="1" hangingPunct="1"/>
            <a:r>
              <a:rPr lang="ca-ES" altLang="ca-ES" b="1" smtClean="0"/>
              <a:t>El web de la UB </a:t>
            </a:r>
            <a:r>
              <a:rPr lang="ca-ES" altLang="ca-ES" b="1" smtClean="0">
                <a:sym typeface="Wingdings" panose="05000000000000000000" pitchFamily="2" charset="2"/>
              </a:rPr>
              <a:t> Informació sobre  Biblioteca</a:t>
            </a:r>
          </a:p>
          <a:p>
            <a:pPr lvl="1" eaLnBrk="1" hangingPunct="1"/>
            <a:r>
              <a:rPr lang="ca-ES" altLang="ca-ES" b="1" smtClean="0">
                <a:sym typeface="Wingdings" panose="05000000000000000000" pitchFamily="2" charset="2"/>
              </a:rPr>
              <a:t>El web de la Facultat  Serveis  Biblioteca</a:t>
            </a:r>
            <a:endParaRPr lang="ca-ES" altLang="ca-ES" b="1" smtClean="0"/>
          </a:p>
          <a:p>
            <a:pPr lvl="1" eaLnBrk="1" hangingPunct="1"/>
            <a:r>
              <a:rPr lang="ca-ES" altLang="ca-ES" b="1" smtClean="0"/>
              <a:t>MonUB </a:t>
            </a:r>
            <a:r>
              <a:rPr lang="ca-ES" altLang="ca-ES" b="1" smtClean="0">
                <a:sym typeface="Wingdings" panose="05000000000000000000" pitchFamily="2" charset="2"/>
              </a:rPr>
              <a:t> Beques i Serveis  Biblioteca</a:t>
            </a:r>
          </a:p>
          <a:p>
            <a:pPr lvl="1" eaLnBrk="1" hangingPunct="1"/>
            <a:r>
              <a:rPr lang="ca-ES" altLang="ca-ES" b="1" smtClean="0">
                <a:sym typeface="Wingdings" panose="05000000000000000000" pitchFamily="2" charset="2"/>
              </a:rPr>
              <a:t>Directe des de Bookmarks/Favorits    </a:t>
            </a:r>
            <a:r>
              <a:rPr lang="ca-ES" altLang="ca-ES" sz="1000" b="1" smtClean="0">
                <a:sym typeface="Wingdings" panose="05000000000000000000" pitchFamily="2" charset="2"/>
              </a:rPr>
              <a:t>http://www.bib.ub.es/bub/bub.htm</a:t>
            </a:r>
            <a:endParaRPr lang="es-ES" altLang="ca-ES" sz="1000" b="1" smtClean="0">
              <a:sym typeface="Wingdings" panose="05000000000000000000" pitchFamily="2" charset="2"/>
            </a:endParaRPr>
          </a:p>
        </p:txBody>
      </p:sp>
    </p:spTree>
    <p:extLst>
      <p:ext uri="{BB962C8B-B14F-4D97-AF65-F5344CB8AC3E}">
        <p14:creationId xmlns:p14="http://schemas.microsoft.com/office/powerpoint/2010/main" val="279264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1" y="6974698"/>
            <a:ext cx="4265460" cy="35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altLang="ca-ES" smtClean="0"/>
          </a:p>
        </p:txBody>
      </p:sp>
    </p:spTree>
    <p:extLst>
      <p:ext uri="{BB962C8B-B14F-4D97-AF65-F5344CB8AC3E}">
        <p14:creationId xmlns:p14="http://schemas.microsoft.com/office/powerpoint/2010/main" val="351441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24/07/2018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98061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24/07/2018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1299128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24/07/2018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63079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2286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0829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solidFill>
                  <a:prstClr val="black">
                    <a:tint val="75000"/>
                  </a:prstClr>
                </a:solidFill>
              </a:rPr>
              <a:pPr/>
              <a:t>24/07/2018</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13653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solidFill>
                  <a:prstClr val="black">
                    <a:tint val="75000"/>
                  </a:prstClr>
                </a:solidFill>
              </a:rPr>
              <a:pPr/>
              <a:t>24/07/2018</a:t>
            </a:fld>
            <a:endParaRPr lang="ca-ES">
              <a:solidFill>
                <a:prstClr val="black">
                  <a:tint val="75000"/>
                </a:prstClr>
              </a:solidFill>
            </a:endParaRPr>
          </a:p>
        </p:txBody>
      </p:sp>
      <p:sp>
        <p:nvSpPr>
          <p:cNvPr id="8" name="Footer Placeholder 7"/>
          <p:cNvSpPr>
            <a:spLocks noGrp="1"/>
          </p:cNvSpPr>
          <p:nvPr>
            <p:ph type="ftr" sz="quarter" idx="11"/>
          </p:nvPr>
        </p:nvSpPr>
        <p:spPr/>
        <p:txBody>
          <a:bodyPr/>
          <a:lstStyle/>
          <a:p>
            <a:endParaRPr lang="ca-ES">
              <a:solidFill>
                <a:prstClr val="black">
                  <a:tint val="75000"/>
                </a:prstClr>
              </a:solidFill>
            </a:endParaRPr>
          </a:p>
        </p:txBody>
      </p:sp>
      <p:sp>
        <p:nvSpPr>
          <p:cNvPr id="9" name="Slide Number Placeholder 8"/>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5540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95543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solidFill>
                  <a:prstClr val="black">
                    <a:tint val="75000"/>
                  </a:prstClr>
                </a:solidFill>
              </a:rPr>
              <a:pPr/>
              <a:t>24/07/2018</a:t>
            </a:fld>
            <a:endParaRPr lang="ca-ES">
              <a:solidFill>
                <a:prstClr val="black">
                  <a:tint val="75000"/>
                </a:prstClr>
              </a:solidFill>
            </a:endParaRPr>
          </a:p>
        </p:txBody>
      </p:sp>
      <p:sp>
        <p:nvSpPr>
          <p:cNvPr id="3" name="Footer Placeholder 2"/>
          <p:cNvSpPr>
            <a:spLocks noGrp="1"/>
          </p:cNvSpPr>
          <p:nvPr>
            <p:ph type="ftr" sz="quarter" idx="11"/>
          </p:nvPr>
        </p:nvSpPr>
        <p:spPr/>
        <p:txBody>
          <a:bodyPr/>
          <a:lstStyle/>
          <a:p>
            <a:endParaRPr lang="ca-ES">
              <a:solidFill>
                <a:prstClr val="black">
                  <a:tint val="75000"/>
                </a:prstClr>
              </a:solidFill>
            </a:endParaRPr>
          </a:p>
        </p:txBody>
      </p:sp>
      <p:sp>
        <p:nvSpPr>
          <p:cNvPr id="4" name="Slide Number Placeholder 3"/>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23852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solidFill>
                  <a:prstClr val="black">
                    <a:tint val="75000"/>
                  </a:prstClr>
                </a:solidFill>
              </a:rPr>
              <a:pPr/>
              <a:t>24/07/2018</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72129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24/07/2018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5489806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solidFill>
                  <a:prstClr val="black">
                    <a:tint val="75000"/>
                  </a:prstClr>
                </a:solidFill>
              </a:rPr>
              <a:pPr/>
              <a:t>24/07/2018</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551222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757629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40716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ítol i objectes">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57200" y="1600200"/>
            <a:ext cx="8229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Rectangle 4"/>
          <p:cNvSpPr>
            <a:spLocks noGrp="1" noChangeArrowheads="1"/>
          </p:cNvSpPr>
          <p:nvPr>
            <p:ph type="dt" sz="half" idx="10"/>
          </p:nvPr>
        </p:nvSpPr>
        <p:spPr>
          <a:ln/>
        </p:spPr>
        <p:txBody>
          <a:bodyPr/>
          <a:lstStyle>
            <a:lvl1pPr>
              <a:defRPr/>
            </a:lvl1pPr>
          </a:lstStyle>
          <a:p>
            <a:pPr>
              <a:defRPr/>
            </a:pPr>
            <a:fld id="{C976E7AF-1019-4DCA-B02F-0A3E1AA225CE}" type="datetime1">
              <a:rPr lang="es-ES" altLang="es-ES">
                <a:solidFill>
                  <a:prstClr val="black">
                    <a:tint val="75000"/>
                  </a:prstClr>
                </a:solidFill>
              </a:rPr>
              <a:pPr>
                <a:defRPr/>
              </a:pPr>
              <a:t>24/07/2018</a:t>
            </a:fld>
            <a:endParaRPr lang="es-ES" altLang="es-ES">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6D328FB-0592-4A78-BE0B-4DAD502E364D}" type="slidenum">
              <a:rPr lang="es-ES" altLang="en-US">
                <a:solidFill>
                  <a:prstClr val="black">
                    <a:tint val="75000"/>
                  </a:prstClr>
                </a:solidFill>
              </a:rPr>
              <a:pPr>
                <a:defRPr/>
              </a:pPr>
              <a:t>‹Nº›</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828204407"/>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a:prstGeom prst="rect">
            <a:avLst/>
          </a:prstGeom>
        </p:spPr>
        <p:txBody>
          <a:bodyPr/>
          <a:lstStyle/>
          <a:p>
            <a:r>
              <a:rPr lang="ca-ES"/>
              <a:t>Feu clic aquí per editar l'estil</a:t>
            </a:r>
          </a:p>
        </p:txBody>
      </p:sp>
      <p:sp>
        <p:nvSpPr>
          <p:cNvPr id="3" name="Rectangle 4"/>
          <p:cNvSpPr>
            <a:spLocks noGrp="1" noChangeArrowheads="1"/>
          </p:cNvSpPr>
          <p:nvPr>
            <p:ph type="dt" sz="half" idx="10"/>
          </p:nvPr>
        </p:nvSpPr>
        <p:spPr>
          <a:ln/>
        </p:spPr>
        <p:txBody>
          <a:bodyPr/>
          <a:lstStyle>
            <a:lvl1pPr>
              <a:defRPr/>
            </a:lvl1pPr>
          </a:lstStyle>
          <a:p>
            <a:pPr>
              <a:defRPr/>
            </a:pPr>
            <a:fld id="{63DD5074-8C5C-4D46-ABE6-36ADEA7D89D8}" type="datetime1">
              <a:rPr lang="es-ES" altLang="es-ES">
                <a:solidFill>
                  <a:prstClr val="black">
                    <a:tint val="75000"/>
                  </a:prstClr>
                </a:solidFill>
              </a:rPr>
              <a:pPr>
                <a:defRPr/>
              </a:pPr>
              <a:t>24/07/2018</a:t>
            </a:fld>
            <a:endParaRPr lang="es-ES" altLang="es-ES">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E5AE230-3378-4CBC-A6BA-D5D1F8BA6792}" type="slidenum">
              <a:rPr lang="es-ES" altLang="en-US">
                <a:solidFill>
                  <a:prstClr val="black">
                    <a:tint val="75000"/>
                  </a:prstClr>
                </a:solidFill>
              </a:rPr>
              <a:pPr>
                <a:defRPr/>
              </a:pPr>
              <a:t>‹Nº›</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0593342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ítol, text i galeria d'imatges">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a:prstGeom prst="rect">
            <a:avLst/>
          </a:prstGeom>
        </p:spPr>
        <p:txBody>
          <a:bodyPr/>
          <a:lstStyle/>
          <a:p>
            <a:r>
              <a:rPr lang="ca-ES"/>
              <a:t>Feu clic aquí per editar l'estil</a:t>
            </a:r>
          </a:p>
        </p:txBody>
      </p:sp>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5" name="Rectangle 4"/>
          <p:cNvSpPr>
            <a:spLocks noGrp="1" noChangeArrowheads="1"/>
          </p:cNvSpPr>
          <p:nvPr>
            <p:ph type="dt" sz="half" idx="10"/>
          </p:nvPr>
        </p:nvSpPr>
        <p:spPr>
          <a:ln/>
        </p:spPr>
        <p:txBody>
          <a:bodyPr/>
          <a:lstStyle>
            <a:lvl1pPr>
              <a:defRPr/>
            </a:lvl1pPr>
          </a:lstStyle>
          <a:p>
            <a:pPr>
              <a:defRPr/>
            </a:pPr>
            <a:fld id="{C01E1CC3-E035-43E2-B2DB-6CF5EF195EF0}" type="datetime1">
              <a:rPr lang="es-ES" altLang="es-ES">
                <a:solidFill>
                  <a:prstClr val="black">
                    <a:tint val="75000"/>
                  </a:prstClr>
                </a:solidFill>
              </a:rPr>
              <a:pPr>
                <a:defRPr/>
              </a:pPr>
              <a:t>24/07/2018</a:t>
            </a:fld>
            <a:endParaRPr lang="es-ES" altLang="es-E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7F467BB-2388-4C70-BAB7-D7F9597B5728}" type="slidenum">
              <a:rPr lang="es-ES" altLang="en-US">
                <a:solidFill>
                  <a:prstClr val="black">
                    <a:tint val="75000"/>
                  </a:prstClr>
                </a:solidFill>
              </a:rPr>
              <a:pPr>
                <a:defRPr/>
              </a:pPr>
              <a:t>‹Nº›</a:t>
            </a:fld>
            <a:endParaRPr lang="es-ES" altLang="en-U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693506111"/>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24/07/2018</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‹Nº›</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94418997"/>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24/07/2018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28352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24/07/2018</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232176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24/07/2018</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1626576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24/07/2018</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8205479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24/07/2018</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2480672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24/07/2018</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705066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24/07/2018</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‹Nº›</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solidFill>
                  <a:prstClr val="black">
                    <a:tint val="75000"/>
                  </a:prstClr>
                </a:solidFill>
              </a:rPr>
              <a:pPr/>
              <a:t>24/07/2018</a:t>
            </a:fld>
            <a:endParaRPr lang="ca-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solidFill>
                  <a:prstClr val="black">
                    <a:tint val="75000"/>
                  </a:prstClr>
                </a:solidFill>
              </a:rPr>
              <a:pPr/>
              <a:t>‹Nº›</a:t>
            </a:fld>
            <a:endParaRPr lang="ca-ES">
              <a:solidFill>
                <a:prstClr val="black">
                  <a:tint val="75000"/>
                </a:prstClr>
              </a:solidFill>
            </a:endParaRPr>
          </a:p>
        </p:txBody>
      </p:sp>
    </p:spTree>
    <p:extLst>
      <p:ext uri="{BB962C8B-B14F-4D97-AF65-F5344CB8AC3E}">
        <p14:creationId xmlns:p14="http://schemas.microsoft.com/office/powerpoint/2010/main" val="9355644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www.ub.edu/carnet/en/index.html"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crai.ub.edu/en/crai-services/loans/loansUB"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crai.ub.edu/sites/default/files/reglaments/reglamentprestecnou.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hdl.handle.net/2445/65203"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hdl.handle.net/2445/6520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crai.ub.edu/en/about-crai/libraries/mathematics"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http://crai.ub.edu/e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ataleg.ub.edu/iii/cas/login?service=https%3A%2F%2Fcercabib.ub.edu%3A443%2Fiii%2Fencore%2Fj_acegi_cas_security_check&amp;lang=eng" TargetMode="External"/><Relationship Id="rId7" Type="http://schemas.openxmlformats.org/officeDocument/2006/relationships/hyperlink" Target="http://crai.ub.edu/sites/default/files/reglaments/reglamentprestecnou.pdf#page=19" TargetMode="External"/><Relationship Id="rId2" Type="http://schemas.openxmlformats.org/officeDocument/2006/relationships/hyperlink" Target="http://crai.ub.edu/en/crai-services/loans/ub-equipment" TargetMode="External"/><Relationship Id="rId1" Type="http://schemas.openxmlformats.org/officeDocument/2006/relationships/slideLayout" Target="../slideLayouts/slideLayout18.xml"/><Relationship Id="rId6" Type="http://schemas.openxmlformats.org/officeDocument/2006/relationships/hyperlink" Target="http://crai.ub.edu/sites/default/files/reglaments/reglamentprestecnou.pdf#page=24" TargetMode="External"/><Relationship Id="rId5" Type="http://schemas.openxmlformats.org/officeDocument/2006/relationships/hyperlink" Target="http://crai.ub.edu/sites/default/files/reglaments/reglamentprestecnou.pdf#page=14" TargetMode="External"/><Relationship Id="rId4" Type="http://schemas.openxmlformats.org/officeDocument/2006/relationships/hyperlink" Target="http://hdl.handle.net/2445/65493"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crai.ub.edu/sites/default/files/reglaments/normativa_prestec_portatils_aula.pdf"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hyperlink" Target="http://crai.ub.edu/en/crai-services/loans/loans-puc" TargetMode="Externa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hyperlink" Target="http://hdl.handle.net/2445/63868" TargetMode="External"/><Relationship Id="rId9" Type="http://schemas.openxmlformats.org/officeDocument/2006/relationships/image" Target="../media/image20.pn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puc.cbuc.ca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crai.ub.edu/en/crai-services/loans/loans-puc" TargetMode="External"/><Relationship Id="rId2" Type="http://schemas.openxmlformats.org/officeDocument/2006/relationships/hyperlink" Target="http://crai.ub.edu/en/crai-services/loans/inter-library-loans" TargetMode="External"/><Relationship Id="rId1" Type="http://schemas.openxmlformats.org/officeDocument/2006/relationships/slideLayout" Target="../slideLayouts/slideLayout18.xml"/><Relationship Id="rId4" Type="http://schemas.openxmlformats.org/officeDocument/2006/relationships/hyperlink" Target="http://crai.ub.edu/coneix-el-crai/estrategia-qualitat/marc-normatiu/tarifes-modalitats-pagam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hdl.handle.net/2445/68287" TargetMode="External"/><Relationship Id="rId2" Type="http://schemas.openxmlformats.org/officeDocument/2006/relationships/hyperlink" Target="http://crai.ub.edu/en/crai-services/resources-online/proxy"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campusvirtual2.ub.edu/" TargetMode="External"/><Relationship Id="rId2" Type="http://schemas.openxmlformats.org/officeDocument/2006/relationships/hyperlink" Target="campusvirtual2.ub.edu" TargetMode="Externa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8.xml"/><Relationship Id="rId18" Type="http://schemas.openxmlformats.org/officeDocument/2006/relationships/slide" Target="slide32.xml"/><Relationship Id="rId3" Type="http://schemas.openxmlformats.org/officeDocument/2006/relationships/slide" Target="slide4.xml"/><Relationship Id="rId21" Type="http://schemas.openxmlformats.org/officeDocument/2006/relationships/slide" Target="slide33.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9.xml"/><Relationship Id="rId20" Type="http://schemas.openxmlformats.org/officeDocument/2006/relationships/slide" Target="slide35.xml"/><Relationship Id="rId1" Type="http://schemas.openxmlformats.org/officeDocument/2006/relationships/slideLayout" Target="../slideLayouts/slideLayout23.xml"/><Relationship Id="rId6" Type="http://schemas.openxmlformats.org/officeDocument/2006/relationships/slide" Target="slide7.xml"/><Relationship Id="rId11" Type="http://schemas.openxmlformats.org/officeDocument/2006/relationships/slide" Target="slide20.xml"/><Relationship Id="rId24" Type="http://schemas.openxmlformats.org/officeDocument/2006/relationships/slide" Target="slide39.xml"/><Relationship Id="rId5" Type="http://schemas.openxmlformats.org/officeDocument/2006/relationships/slide" Target="slide6.xml"/><Relationship Id="rId15" Type="http://schemas.openxmlformats.org/officeDocument/2006/relationships/slide" Target="slide28.xml"/><Relationship Id="rId23" Type="http://schemas.openxmlformats.org/officeDocument/2006/relationships/slide" Target="slide38.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7.xml"/><Relationship Id="rId22"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hyperlink" Target="campusvirtual2.ub.edu" TargetMode="External"/><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hyperlink" Target="https://campusvirtual2.ub.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rai.ub.edu/en/information-resources" TargetMode="External"/><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hdl.handle.net/2445/66751" TargetMode="External"/><Relationship Id="rId2" Type="http://schemas.openxmlformats.org/officeDocument/2006/relationships/hyperlink" Target="http://crai.ub.edu/en/crai-services/resources-online/authentication" TargetMode="External"/><Relationship Id="rId1" Type="http://schemas.openxmlformats.org/officeDocument/2006/relationships/slideLayout" Target="../slideLayouts/slideLayout18.xml"/><Relationship Id="rId5" Type="http://schemas.openxmlformats.org/officeDocument/2006/relationships/hyperlink" Target="mailto:mgarm008.alumnes@ub.edu" TargetMode="External"/><Relationship Id="rId4" Type="http://schemas.openxmlformats.org/officeDocument/2006/relationships/hyperlink" Target="mailto:mgarm008@alumnes.ub.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hyperlink" Target="http://www.ub.edu/informaticapersonal/programari/" TargetMode="External"/><Relationship Id="rId5" Type="http://schemas.openxmlformats.org/officeDocument/2006/relationships/hyperlink" Target="http://crai.ub.edu/en/crai-services/resources-online/authentication"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crai.ub.edu/en/crai-services/sa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rai.ub.edu/en/crai-services/user-training"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blocmat.ub.edu/?s=cerques+guiades"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crai.ub.edu/en/crai-services/resources-online/wifi-eduroam"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www.ub.edu/iub/eduroam/inici.html" TargetMode="External"/><Relationship Id="rId5" Type="http://schemas.openxmlformats.org/officeDocument/2006/relationships/hyperlink" Target="http://www.ub.edu/iub/identitatUB/idenLocal.html" TargetMode="External"/><Relationship Id="rId4" Type="http://schemas.openxmlformats.org/officeDocument/2006/relationships/hyperlink" Target="http://wifi.ub.edu/conf.htm"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crai.ub.edu/ca/coneix-el-crai/difusio-marqueting/blogs-i-xarxes-socials" TargetMode="External"/><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twitter.com/BibmatUB" TargetMode="External"/><Relationship Id="rId5" Type="http://schemas.openxmlformats.org/officeDocument/2006/relationships/hyperlink" Target="https://blocmat.ub.edu/" TargetMode="External"/><Relationship Id="rId4" Type="http://schemas.openxmlformats.org/officeDocument/2006/relationships/hyperlink" Target="http://crai.ub.edu/en/coneix-el-crai/difusio-marqueting/exposicions-virtual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rai.ub.edu/en/crai-services/sau" TargetMode="External"/><Relationship Id="rId2" Type="http://schemas.openxmlformats.org/officeDocument/2006/relationships/hyperlink" Target="http://crai.ub.edu/ca/pmf-generals" TargetMode="Externa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hyperlink" Target="http://crai.ub.edu/en/about-crai/libraries"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hyperlink" Target="http://crai.ub.edu/en/about-crai/quality-strategies/service-charter" TargetMode="External"/><Relationship Id="rId5" Type="http://schemas.openxmlformats.org/officeDocument/2006/relationships/hyperlink" Target="http://crai.ub.edu/sites/default/files/reglaments/reglament_serveis.pdf" TargetMode="External"/><Relationship Id="rId4" Type="http://schemas.openxmlformats.org/officeDocument/2006/relationships/hyperlink" Target="http://crai.ub.edu/coneix-el-crai/horaris-especial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35.jpg"/><Relationship Id="rId4" Type="http://schemas.openxmlformats.org/officeDocument/2006/relationships/hyperlink" Target="http://bit.ly/2sO5WC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www.ams.org/msc/msc2010.ht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www.bib.ub.edu/fileadmin/desiderates/pasdesi.htm" TargetMode="External"/><Relationship Id="rId4" Type="http://schemas.openxmlformats.org/officeDocument/2006/relationships/hyperlink" Target="https://cran.r-project.org/web/classifications/ACM.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crai.ub.edu/coneix-el-crai/inicia-t-en-el-crai"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cercabib.ub.edu/iii/encore/?lang=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1129004" y="3172408"/>
            <a:ext cx="7268547" cy="1384995"/>
          </a:xfrm>
          <a:prstGeom prst="rect">
            <a:avLst/>
          </a:prstGeom>
        </p:spPr>
        <p:txBody>
          <a:bodyPr wrap="square">
            <a:spAutoFit/>
          </a:bodyPr>
          <a:lstStyle/>
          <a:p>
            <a:pPr algn="ctr"/>
            <a:r>
              <a:rPr lang="en-GB" altLang="ca-ES" sz="2400" b="1" dirty="0">
                <a:solidFill>
                  <a:schemeClr val="bg1"/>
                </a:solidFill>
                <a:latin typeface="Verdana" panose="020B0604030504040204" pitchFamily="34" charset="0"/>
              </a:rPr>
              <a:t>Get to know the </a:t>
            </a:r>
            <a:r>
              <a:rPr lang="en-GB" altLang="ca-ES" sz="2400" b="1" dirty="0" smtClean="0">
                <a:solidFill>
                  <a:schemeClr val="bg1"/>
                </a:solidFill>
                <a:latin typeface="Verdana" panose="020B0604030504040204" pitchFamily="34" charset="0"/>
              </a:rPr>
              <a:t>Mathematics and Computer Science CRAI </a:t>
            </a:r>
            <a:r>
              <a:rPr lang="en-GB" altLang="ca-ES" sz="2400" b="1" dirty="0">
                <a:solidFill>
                  <a:schemeClr val="bg1"/>
                </a:solidFill>
                <a:latin typeface="Verdana" panose="020B0604030504040204" pitchFamily="34" charset="0"/>
              </a:rPr>
              <a:t>Library</a:t>
            </a:r>
            <a:endParaRPr lang="ca-ES" altLang="ca-ES" sz="2400" b="1" dirty="0">
              <a:solidFill>
                <a:schemeClr val="bg1"/>
              </a:solidFill>
              <a:latin typeface="Verdana" panose="020B0604030504040204" pitchFamily="34" charset="0"/>
            </a:endParaRPr>
          </a:p>
          <a:p>
            <a:pPr algn="ctr">
              <a:spcBef>
                <a:spcPct val="50000"/>
              </a:spcBef>
            </a:pPr>
            <a:r>
              <a:rPr lang="en-GB" altLang="ca-ES" sz="2400" b="1" dirty="0" smtClean="0">
                <a:solidFill>
                  <a:schemeClr val="bg1"/>
                </a:solidFill>
                <a:latin typeface="Verdana" panose="020B0604030504040204" pitchFamily="34" charset="0"/>
              </a:rPr>
              <a:t>Academic </a:t>
            </a:r>
            <a:r>
              <a:rPr lang="en-GB" altLang="ca-ES" sz="2400" b="1" dirty="0">
                <a:solidFill>
                  <a:schemeClr val="bg1"/>
                </a:solidFill>
                <a:latin typeface="Verdana" panose="020B0604030504040204" pitchFamily="34" charset="0"/>
              </a:rPr>
              <a:t>year </a:t>
            </a:r>
            <a:r>
              <a:rPr lang="en-GB" altLang="ca-ES" sz="2400" b="1" dirty="0" smtClean="0">
                <a:solidFill>
                  <a:schemeClr val="bg1"/>
                </a:solidFill>
                <a:latin typeface="Verdana" panose="020B0604030504040204" pitchFamily="34" charset="0"/>
              </a:rPr>
              <a:t>2018-19</a:t>
            </a:r>
            <a:endParaRPr lang="en-GB" altLang="ca-ES" sz="24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40505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ctrTitle"/>
          </p:nvPr>
        </p:nvSpPr>
        <p:spPr bwMode="auto">
          <a:xfrm>
            <a:off x="468313" y="1052513"/>
            <a:ext cx="7772400"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err="1" smtClean="0">
                <a:solidFill>
                  <a:srgbClr val="336699"/>
                </a:solidFill>
                <a:latin typeface="Verdana" panose="020B0604030504040204" pitchFamily="34" charset="0"/>
              </a:rPr>
              <a:t>Cercabib</a:t>
            </a:r>
            <a:r>
              <a:rPr lang="ca-ES" altLang="ca-ES" sz="2000" b="1" dirty="0" smtClean="0">
                <a:solidFill>
                  <a:srgbClr val="336699"/>
                </a:solidFill>
                <a:latin typeface="Verdana" panose="020B0604030504040204" pitchFamily="34" charset="0"/>
              </a:rPr>
              <a:t>: </a:t>
            </a:r>
            <a:r>
              <a:rPr lang="ca-ES" altLang="ca-ES" sz="2000" b="1" dirty="0" err="1" smtClean="0">
                <a:solidFill>
                  <a:srgbClr val="336699"/>
                </a:solidFill>
                <a:latin typeface="Verdana" panose="020B0604030504040204" pitchFamily="34" charset="0"/>
              </a:rPr>
              <a:t>quick</a:t>
            </a:r>
            <a:r>
              <a:rPr lang="ca-ES" altLang="ca-ES" sz="2000" b="1" dirty="0" smtClean="0">
                <a:solidFill>
                  <a:srgbClr val="336699"/>
                </a:solidFill>
                <a:latin typeface="Verdana" panose="020B0604030504040204" pitchFamily="34" charset="0"/>
              </a:rPr>
              <a:t> </a:t>
            </a:r>
            <a:r>
              <a:rPr lang="ca-ES" altLang="ca-ES" sz="2000" b="1" dirty="0" err="1" smtClean="0">
                <a:solidFill>
                  <a:srgbClr val="336699"/>
                </a:solidFill>
                <a:latin typeface="Verdana" panose="020B0604030504040204" pitchFamily="34" charset="0"/>
              </a:rPr>
              <a:t>search</a:t>
            </a:r>
            <a:endParaRPr lang="ca-ES" altLang="ca-ES" sz="1600" dirty="0" smtClean="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10</a:t>
            </a:fld>
            <a:endParaRPr lang="ca-ES" altLang="en-US" smtClean="0">
              <a:solidFill>
                <a:srgbClr val="898989"/>
              </a:solidFill>
            </a:endParaRPr>
          </a:p>
        </p:txBody>
      </p:sp>
      <p:pic>
        <p:nvPicPr>
          <p:cNvPr id="3" name="Imat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10" y="1714500"/>
            <a:ext cx="8276811" cy="4180114"/>
          </a:xfrm>
          <a:prstGeom prst="rect">
            <a:avLst/>
          </a:prstGeom>
        </p:spPr>
      </p:pic>
      <p:sp>
        <p:nvSpPr>
          <p:cNvPr id="8" name="Rectangle arrodonit 10"/>
          <p:cNvSpPr/>
          <p:nvPr/>
        </p:nvSpPr>
        <p:spPr>
          <a:xfrm>
            <a:off x="834210" y="3045276"/>
            <a:ext cx="1590583" cy="2906485"/>
          </a:xfrm>
          <a:prstGeom prst="roundRect">
            <a:avLst>
              <a:gd name="adj" fmla="val 3713"/>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pic>
        <p:nvPicPr>
          <p:cNvPr id="10" name="Imagen 1"/>
          <p:cNvPicPr>
            <a:picLocks noChangeAspect="1"/>
          </p:cNvPicPr>
          <p:nvPr/>
        </p:nvPicPr>
        <p:blipFill>
          <a:blip r:embed="rId4"/>
          <a:stretch>
            <a:fillRect/>
          </a:stretch>
        </p:blipFill>
        <p:spPr>
          <a:xfrm>
            <a:off x="151398" y="4130949"/>
            <a:ext cx="682811" cy="384081"/>
          </a:xfrm>
          <a:prstGeom prst="rect">
            <a:avLst/>
          </a:prstGeom>
        </p:spPr>
      </p:pic>
    </p:spTree>
    <p:extLst>
      <p:ext uri="{BB962C8B-B14F-4D97-AF65-F5344CB8AC3E}">
        <p14:creationId xmlns:p14="http://schemas.microsoft.com/office/powerpoint/2010/main" val="23181133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216766-CF07-4F45-9390-26596A532869}" type="slidenum">
              <a:rPr lang="ca-ES" altLang="en-US" smtClean="0">
                <a:solidFill>
                  <a:srgbClr val="898989"/>
                </a:solidFill>
              </a:rPr>
              <a:pPr/>
              <a:t>11</a:t>
            </a:fld>
            <a:endParaRPr lang="ca-ES" altLang="en-US" smtClean="0">
              <a:solidFill>
                <a:srgbClr val="898989"/>
              </a:solidFill>
            </a:endParaRPr>
          </a:p>
        </p:txBody>
      </p:sp>
      <p:sp>
        <p:nvSpPr>
          <p:cNvPr id="35843" name="Rectangle 5"/>
          <p:cNvSpPr>
            <a:spLocks noChangeArrowheads="1"/>
          </p:cNvSpPr>
          <p:nvPr/>
        </p:nvSpPr>
        <p:spPr bwMode="auto">
          <a:xfrm>
            <a:off x="466725" y="105251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Where do I find it? (I)</a:t>
            </a:r>
          </a:p>
        </p:txBody>
      </p:sp>
      <p:pic>
        <p:nvPicPr>
          <p:cNvPr id="2" name="Imat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64" y="1562877"/>
            <a:ext cx="8286750" cy="4299080"/>
          </a:xfrm>
          <a:prstGeom prst="rect">
            <a:avLst/>
          </a:prstGeom>
        </p:spPr>
      </p:pic>
      <p:sp>
        <p:nvSpPr>
          <p:cNvPr id="8" name="CuadroTexto 2"/>
          <p:cNvSpPr txBox="1"/>
          <p:nvPr/>
        </p:nvSpPr>
        <p:spPr>
          <a:xfrm>
            <a:off x="917121" y="2403702"/>
            <a:ext cx="485775" cy="266700"/>
          </a:xfrm>
          <a:prstGeom prst="rect">
            <a:avLst/>
          </a:prstGeom>
          <a:noFill/>
          <a:ln w="19050">
            <a:solidFill>
              <a:srgbClr val="FF0000"/>
            </a:solidFill>
          </a:ln>
        </p:spPr>
        <p:txBody>
          <a:bodyPr wrap="square" rtlCol="0">
            <a:spAutoFit/>
          </a:bodyPr>
          <a:lstStyle/>
          <a:p>
            <a:endParaRPr lang="ca-ES" dirty="0">
              <a:solidFill>
                <a:prstClr val="black"/>
              </a:solidFill>
            </a:endParaRPr>
          </a:p>
        </p:txBody>
      </p:sp>
      <p:sp>
        <p:nvSpPr>
          <p:cNvPr id="9" name="CuadroTexto 3"/>
          <p:cNvSpPr txBox="1"/>
          <p:nvPr/>
        </p:nvSpPr>
        <p:spPr>
          <a:xfrm>
            <a:off x="693365" y="3196999"/>
            <a:ext cx="933285" cy="180975"/>
          </a:xfrm>
          <a:prstGeom prst="rect">
            <a:avLst/>
          </a:prstGeom>
          <a:noFill/>
          <a:ln w="19050">
            <a:solidFill>
              <a:srgbClr val="FF0000"/>
            </a:solidFill>
          </a:ln>
        </p:spPr>
        <p:txBody>
          <a:bodyPr wrap="square" rtlCol="0">
            <a:spAutoFit/>
          </a:bodyPr>
          <a:lstStyle/>
          <a:p>
            <a:endParaRPr lang="ca-ES" dirty="0">
              <a:solidFill>
                <a:prstClr val="black"/>
              </a:solidFill>
            </a:endParaRPr>
          </a:p>
        </p:txBody>
      </p:sp>
    </p:spTree>
    <p:extLst>
      <p:ext uri="{BB962C8B-B14F-4D97-AF65-F5344CB8AC3E}">
        <p14:creationId xmlns:p14="http://schemas.microsoft.com/office/powerpoint/2010/main" val="37275253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216766-CF07-4F45-9390-26596A532869}" type="slidenum">
              <a:rPr lang="ca-ES" altLang="en-US" smtClean="0">
                <a:solidFill>
                  <a:srgbClr val="898989"/>
                </a:solidFill>
              </a:rPr>
              <a:pPr/>
              <a:t>12</a:t>
            </a:fld>
            <a:endParaRPr lang="ca-ES" altLang="en-US" smtClean="0">
              <a:solidFill>
                <a:srgbClr val="898989"/>
              </a:solidFill>
            </a:endParaRPr>
          </a:p>
        </p:txBody>
      </p:sp>
      <p:sp>
        <p:nvSpPr>
          <p:cNvPr id="35843" name="Rectangle 5"/>
          <p:cNvSpPr>
            <a:spLocks noChangeArrowheads="1"/>
          </p:cNvSpPr>
          <p:nvPr/>
        </p:nvSpPr>
        <p:spPr bwMode="auto">
          <a:xfrm>
            <a:off x="466725" y="105251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Where do I find it? (</a:t>
            </a:r>
            <a:r>
              <a:rPr lang="en-GB" altLang="ca-ES" sz="2000" b="1" dirty="0" smtClean="0">
                <a:solidFill>
                  <a:srgbClr val="336699"/>
                </a:solidFill>
                <a:latin typeface="Verdana" panose="020B0604030504040204" pitchFamily="34" charset="0"/>
              </a:rPr>
              <a:t>II)</a:t>
            </a:r>
            <a:endParaRPr lang="en-GB" altLang="ca-ES" sz="2000" b="1" dirty="0">
              <a:solidFill>
                <a:srgbClr val="336699"/>
              </a:solidFill>
              <a:latin typeface="Verdana" panose="020B0604030504040204" pitchFamily="34" charset="0"/>
            </a:endParaRPr>
          </a:p>
        </p:txBody>
      </p:sp>
      <p:pic>
        <p:nvPicPr>
          <p:cNvPr id="2" name="Imat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26" y="1928436"/>
            <a:ext cx="8760279" cy="4594827"/>
          </a:xfrm>
          <a:prstGeom prst="rect">
            <a:avLst/>
          </a:prstGeom>
        </p:spPr>
      </p:pic>
      <p:sp>
        <p:nvSpPr>
          <p:cNvPr id="12" name="CuadroTexto 3"/>
          <p:cNvSpPr txBox="1"/>
          <p:nvPr/>
        </p:nvSpPr>
        <p:spPr>
          <a:xfrm>
            <a:off x="2348934" y="4886326"/>
            <a:ext cx="1480116" cy="171450"/>
          </a:xfrm>
          <a:prstGeom prst="rect">
            <a:avLst/>
          </a:prstGeom>
          <a:noFill/>
          <a:ln w="19050">
            <a:solidFill>
              <a:srgbClr val="FF0000"/>
            </a:solidFill>
          </a:ln>
        </p:spPr>
        <p:txBody>
          <a:bodyPr wrap="square" rtlCol="0">
            <a:spAutoFit/>
          </a:bodyPr>
          <a:lstStyle/>
          <a:p>
            <a:endParaRPr lang="ca-ES" dirty="0">
              <a:solidFill>
                <a:prstClr val="black"/>
              </a:solidFill>
            </a:endParaRPr>
          </a:p>
        </p:txBody>
      </p:sp>
      <p:sp>
        <p:nvSpPr>
          <p:cNvPr id="13" name="CuadroTexto 2"/>
          <p:cNvSpPr txBox="1"/>
          <p:nvPr/>
        </p:nvSpPr>
        <p:spPr>
          <a:xfrm>
            <a:off x="2008749" y="3759654"/>
            <a:ext cx="1893779" cy="297995"/>
          </a:xfrm>
          <a:prstGeom prst="rect">
            <a:avLst/>
          </a:prstGeom>
          <a:noFill/>
          <a:ln w="19050">
            <a:solidFill>
              <a:srgbClr val="FF0000"/>
            </a:solidFill>
          </a:ln>
        </p:spPr>
        <p:txBody>
          <a:bodyPr wrap="square" rtlCol="0">
            <a:spAutoFit/>
          </a:bodyPr>
          <a:lstStyle/>
          <a:p>
            <a:endParaRPr lang="ca-ES" dirty="0">
              <a:solidFill>
                <a:prstClr val="black"/>
              </a:solidFill>
            </a:endParaRPr>
          </a:p>
        </p:txBody>
      </p:sp>
      <p:sp>
        <p:nvSpPr>
          <p:cNvPr id="14" name="AutoShape 17"/>
          <p:cNvSpPr>
            <a:spLocks noChangeArrowheads="1"/>
          </p:cNvSpPr>
          <p:nvPr/>
        </p:nvSpPr>
        <p:spPr bwMode="auto">
          <a:xfrm>
            <a:off x="5559690" y="2945607"/>
            <a:ext cx="2037975" cy="340519"/>
          </a:xfrm>
          <a:prstGeom prst="wedgeRoundRectCallout">
            <a:avLst>
              <a:gd name="adj1" fmla="val -125283"/>
              <a:gd name="adj2" fmla="val 236937"/>
              <a:gd name="adj3" fmla="val 16667"/>
            </a:avLst>
          </a:prstGeom>
          <a:solidFill>
            <a:srgbClr val="336699"/>
          </a:solidFill>
          <a:ln w="9525">
            <a:solidFill>
              <a:schemeClr val="tx1"/>
            </a:solid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rgbClr val="75A1F9"/>
              </a:buClr>
              <a:buFont typeface="Wingdings" panose="05000000000000000000" pitchFamily="2" charset="2"/>
              <a:buNone/>
            </a:pPr>
            <a:r>
              <a:rPr lang="ca-ES" altLang="ca-ES" sz="1400" b="1" dirty="0" smtClean="0">
                <a:solidFill>
                  <a:schemeClr val="bg1"/>
                </a:solidFill>
                <a:latin typeface="Verdana" panose="020B0604030504040204" pitchFamily="34" charset="0"/>
              </a:rPr>
              <a:t>Paper</a:t>
            </a:r>
            <a:endParaRPr lang="ca-ES" altLang="ca-ES" sz="1400" b="1" dirty="0">
              <a:solidFill>
                <a:schemeClr val="bg1"/>
              </a:solidFill>
              <a:latin typeface="Verdana" panose="020B0604030504040204" pitchFamily="34" charset="0"/>
            </a:endParaRPr>
          </a:p>
        </p:txBody>
      </p:sp>
      <p:sp>
        <p:nvSpPr>
          <p:cNvPr id="15" name="AutoShape 17"/>
          <p:cNvSpPr>
            <a:spLocks noChangeArrowheads="1"/>
          </p:cNvSpPr>
          <p:nvPr/>
        </p:nvSpPr>
        <p:spPr bwMode="auto">
          <a:xfrm>
            <a:off x="6865859" y="4899990"/>
            <a:ext cx="2037975" cy="340519"/>
          </a:xfrm>
          <a:prstGeom prst="wedgeRoundRectCallout">
            <a:avLst>
              <a:gd name="adj1" fmla="val -188673"/>
              <a:gd name="adj2" fmla="val -35154"/>
              <a:gd name="adj3" fmla="val 16667"/>
            </a:avLst>
          </a:prstGeom>
          <a:solidFill>
            <a:srgbClr val="336699"/>
          </a:solidFill>
          <a:ln w="9525">
            <a:solidFill>
              <a:schemeClr val="tx1"/>
            </a:solid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rgbClr val="75A1F9"/>
              </a:buClr>
              <a:buFont typeface="Wingdings" panose="05000000000000000000" pitchFamily="2" charset="2"/>
              <a:buNone/>
            </a:pPr>
            <a:r>
              <a:rPr lang="ca-ES" altLang="ca-ES" sz="1400" b="1" dirty="0" smtClean="0">
                <a:solidFill>
                  <a:schemeClr val="bg1"/>
                </a:solidFill>
                <a:latin typeface="Verdana" panose="020B0604030504040204" pitchFamily="34" charset="0"/>
              </a:rPr>
              <a:t>Online</a:t>
            </a:r>
            <a:endParaRPr lang="ca-ES" altLang="ca-ES" sz="14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23624397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701E1D-A4F8-4E0E-A91F-C93ABFE0A4A7}" type="slidenum">
              <a:rPr lang="ca-ES" altLang="en-US" smtClean="0">
                <a:solidFill>
                  <a:srgbClr val="898989"/>
                </a:solidFill>
              </a:rPr>
              <a:pPr/>
              <a:t>13</a:t>
            </a:fld>
            <a:endParaRPr lang="ca-ES" altLang="en-US" smtClean="0">
              <a:solidFill>
                <a:srgbClr val="898989"/>
              </a:solidFill>
            </a:endParaRPr>
          </a:p>
        </p:txBody>
      </p:sp>
      <p:sp>
        <p:nvSpPr>
          <p:cNvPr id="37894" name="Rectangle 6"/>
          <p:cNvSpPr>
            <a:spLocks noChangeArrowheads="1"/>
          </p:cNvSpPr>
          <p:nvPr/>
        </p:nvSpPr>
        <p:spPr bwMode="auto">
          <a:xfrm>
            <a:off x="468313" y="105251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Where do I find it? (</a:t>
            </a:r>
            <a:r>
              <a:rPr lang="en-GB" altLang="ca-ES" sz="2000" b="1" dirty="0" smtClean="0">
                <a:solidFill>
                  <a:srgbClr val="336699"/>
                </a:solidFill>
                <a:latin typeface="Verdana" panose="020B0604030504040204" pitchFamily="34" charset="0"/>
              </a:rPr>
              <a:t>III)</a:t>
            </a:r>
            <a:endParaRPr lang="en-GB" altLang="ca-ES" sz="2000" b="1" dirty="0">
              <a:solidFill>
                <a:srgbClr val="336699"/>
              </a:solidFill>
              <a:latin typeface="Verdana" panose="020B0604030504040204" pitchFamily="34" charset="0"/>
            </a:endParaRPr>
          </a:p>
        </p:txBody>
      </p:sp>
      <p:pic>
        <p:nvPicPr>
          <p:cNvPr id="2" name="Imat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5" y="1742832"/>
            <a:ext cx="8033657" cy="3913182"/>
          </a:xfrm>
          <a:prstGeom prst="rect">
            <a:avLst/>
          </a:prstGeom>
        </p:spPr>
      </p:pic>
      <p:sp>
        <p:nvSpPr>
          <p:cNvPr id="9" name="Line 17"/>
          <p:cNvSpPr>
            <a:spLocks noChangeShapeType="1"/>
          </p:cNvSpPr>
          <p:nvPr/>
        </p:nvSpPr>
        <p:spPr bwMode="auto">
          <a:xfrm flipH="1" flipV="1">
            <a:off x="4630286" y="3644257"/>
            <a:ext cx="513214" cy="542131"/>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solidFill>
                <a:prstClr val="black"/>
              </a:solidFill>
            </a:endParaRPr>
          </a:p>
        </p:txBody>
      </p:sp>
      <p:sp>
        <p:nvSpPr>
          <p:cNvPr id="10" name="Rectangle arrodonit 9"/>
          <p:cNvSpPr/>
          <p:nvPr/>
        </p:nvSpPr>
        <p:spPr>
          <a:xfrm>
            <a:off x="3748277" y="3241221"/>
            <a:ext cx="758409" cy="625362"/>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
        <p:nvSpPr>
          <p:cNvPr id="11" name="Line 18"/>
          <p:cNvSpPr>
            <a:spLocks noChangeShapeType="1"/>
          </p:cNvSpPr>
          <p:nvPr/>
        </p:nvSpPr>
        <p:spPr bwMode="auto">
          <a:xfrm flipH="1" flipV="1">
            <a:off x="5462588" y="3553902"/>
            <a:ext cx="720725" cy="431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solidFill>
                <a:prstClr val="black"/>
              </a:solidFill>
            </a:endParaRPr>
          </a:p>
        </p:txBody>
      </p:sp>
    </p:spTree>
    <p:extLst>
      <p:ext uri="{BB962C8B-B14F-4D97-AF65-F5344CB8AC3E}">
        <p14:creationId xmlns:p14="http://schemas.microsoft.com/office/powerpoint/2010/main" val="8073610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A5F8D-8DFD-46DB-B946-54BBA8B12903}" type="slidenum">
              <a:rPr lang="ca-ES" altLang="en-US" smtClean="0">
                <a:solidFill>
                  <a:srgbClr val="898989"/>
                </a:solidFill>
              </a:rPr>
              <a:pPr/>
              <a:t>14</a:t>
            </a:fld>
            <a:endParaRPr lang="ca-ES" altLang="en-US" smtClean="0">
              <a:solidFill>
                <a:srgbClr val="898989"/>
              </a:solidFill>
            </a:endParaRPr>
          </a:p>
        </p:txBody>
      </p:sp>
      <p:sp>
        <p:nvSpPr>
          <p:cNvPr id="38915" name="Rectangle 6"/>
          <p:cNvSpPr>
            <a:spLocks noChangeArrowheads="1"/>
          </p:cNvSpPr>
          <p:nvPr/>
        </p:nvSpPr>
        <p:spPr bwMode="auto">
          <a:xfrm>
            <a:off x="468313" y="105251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2000" b="1" dirty="0" err="1" smtClean="0">
                <a:solidFill>
                  <a:srgbClr val="336699"/>
                </a:solidFill>
                <a:latin typeface="Verdana" panose="020B0604030504040204" pitchFamily="34" charset="0"/>
              </a:rPr>
              <a:t>Cercabib</a:t>
            </a:r>
            <a:r>
              <a:rPr lang="ca-ES" altLang="ca-ES" sz="2000" b="1" dirty="0" smtClean="0">
                <a:solidFill>
                  <a:srgbClr val="336699"/>
                </a:solidFill>
                <a:latin typeface="Verdana" panose="020B0604030504040204" pitchFamily="34" charset="0"/>
              </a:rPr>
              <a:t>: </a:t>
            </a:r>
            <a:r>
              <a:rPr lang="ca-ES" altLang="ca-ES" sz="2000" b="1" dirty="0" err="1">
                <a:solidFill>
                  <a:srgbClr val="336699"/>
                </a:solidFill>
                <a:latin typeface="Verdana" panose="020B0604030504040204" pitchFamily="34" charset="0"/>
              </a:rPr>
              <a:t>a</a:t>
            </a:r>
            <a:r>
              <a:rPr lang="ca-ES" altLang="ca-ES" sz="2000" b="1" dirty="0" err="1" smtClean="0">
                <a:solidFill>
                  <a:srgbClr val="336699"/>
                </a:solidFill>
                <a:latin typeface="Verdana" panose="020B0604030504040204" pitchFamily="34" charset="0"/>
              </a:rPr>
              <a:t>dvanced</a:t>
            </a:r>
            <a:r>
              <a:rPr lang="ca-ES" altLang="ca-ES" sz="2000" b="1" dirty="0" smtClean="0">
                <a:solidFill>
                  <a:srgbClr val="336699"/>
                </a:solidFill>
                <a:latin typeface="Verdana" panose="020B0604030504040204" pitchFamily="34" charset="0"/>
              </a:rPr>
              <a:t> </a:t>
            </a:r>
            <a:r>
              <a:rPr lang="ca-ES" altLang="ca-ES" sz="2000" b="1" dirty="0" err="1" smtClean="0">
                <a:solidFill>
                  <a:srgbClr val="336699"/>
                </a:solidFill>
                <a:latin typeface="Verdana" panose="020B0604030504040204" pitchFamily="34" charset="0"/>
              </a:rPr>
              <a:t>search</a:t>
            </a:r>
            <a:endParaRPr lang="ca-ES" altLang="ca-ES" sz="2000" b="1" dirty="0">
              <a:solidFill>
                <a:srgbClr val="336699"/>
              </a:solidFill>
              <a:latin typeface="Verdana" panose="020B0604030504040204" pitchFamily="34" charset="0"/>
            </a:endParaRPr>
          </a:p>
        </p:txBody>
      </p:sp>
      <p:pic>
        <p:nvPicPr>
          <p:cNvPr id="3891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9041" y="2034407"/>
            <a:ext cx="6623043" cy="442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1 CuadroTexto"/>
          <p:cNvSpPr txBox="1">
            <a:spLocks noChangeArrowheads="1"/>
          </p:cNvSpPr>
          <p:nvPr/>
        </p:nvSpPr>
        <p:spPr bwMode="auto">
          <a:xfrm>
            <a:off x="468313" y="1549986"/>
            <a:ext cx="5235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600" dirty="0">
                <a:solidFill>
                  <a:srgbClr val="646464"/>
                </a:solidFill>
                <a:latin typeface="Verdana" panose="020B0604030504040204" pitchFamily="34" charset="0"/>
              </a:rPr>
              <a:t>Combine search fields and/or refine your search.</a:t>
            </a:r>
          </a:p>
        </p:txBody>
      </p:sp>
      <p:sp>
        <p:nvSpPr>
          <p:cNvPr id="38918" name="AutoShape 6"/>
          <p:cNvSpPr>
            <a:spLocks noChangeArrowheads="1"/>
          </p:cNvSpPr>
          <p:nvPr/>
        </p:nvSpPr>
        <p:spPr bwMode="auto">
          <a:xfrm>
            <a:off x="2768600" y="2242343"/>
            <a:ext cx="431800" cy="719138"/>
          </a:xfrm>
          <a:prstGeom prst="downArrow">
            <a:avLst>
              <a:gd name="adj1" fmla="val 50000"/>
              <a:gd name="adj2" fmla="val 58306"/>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8919" name="AutoShape 7"/>
          <p:cNvSpPr>
            <a:spLocks noChangeArrowheads="1"/>
          </p:cNvSpPr>
          <p:nvPr/>
        </p:nvSpPr>
        <p:spPr bwMode="auto">
          <a:xfrm>
            <a:off x="1828800" y="3709194"/>
            <a:ext cx="666750" cy="358775"/>
          </a:xfrm>
          <a:prstGeom prst="rightArrow">
            <a:avLst>
              <a:gd name="adj1" fmla="val 50000"/>
              <a:gd name="adj2" fmla="val 75352"/>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8920" name="AutoShape 7"/>
          <p:cNvSpPr>
            <a:spLocks noChangeArrowheads="1"/>
          </p:cNvSpPr>
          <p:nvPr/>
        </p:nvSpPr>
        <p:spPr bwMode="auto">
          <a:xfrm>
            <a:off x="1833283" y="4680295"/>
            <a:ext cx="666750" cy="360362"/>
          </a:xfrm>
          <a:prstGeom prst="rightArrow">
            <a:avLst>
              <a:gd name="adj1" fmla="val 50000"/>
              <a:gd name="adj2" fmla="val 75020"/>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pic>
        <p:nvPicPr>
          <p:cNvPr id="2" name="Imagen 1"/>
          <p:cNvPicPr>
            <a:picLocks noChangeAspect="1"/>
          </p:cNvPicPr>
          <p:nvPr/>
        </p:nvPicPr>
        <p:blipFill>
          <a:blip r:embed="rId3"/>
          <a:stretch>
            <a:fillRect/>
          </a:stretch>
        </p:blipFill>
        <p:spPr>
          <a:xfrm>
            <a:off x="1812739" y="5652983"/>
            <a:ext cx="682811" cy="384081"/>
          </a:xfrm>
          <a:prstGeom prst="rect">
            <a:avLst/>
          </a:prstGeom>
        </p:spPr>
      </p:pic>
    </p:spTree>
    <p:extLst>
      <p:ext uri="{BB962C8B-B14F-4D97-AF65-F5344CB8AC3E}">
        <p14:creationId xmlns:p14="http://schemas.microsoft.com/office/powerpoint/2010/main" val="38451598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6E49F3-54F8-4285-B4D7-DDCA04D0ABAA}" type="slidenum">
              <a:rPr lang="es-ES" altLang="en-US" smtClean="0">
                <a:solidFill>
                  <a:prstClr val="black"/>
                </a:solidFill>
                <a:latin typeface="Verdana" panose="020B0604030504040204" pitchFamily="34" charset="0"/>
              </a:rPr>
              <a:pPr/>
              <a:t>15</a:t>
            </a:fld>
            <a:endParaRPr lang="es-ES" altLang="en-US" smtClean="0">
              <a:solidFill>
                <a:prstClr val="black"/>
              </a:solidFill>
              <a:latin typeface="Verdana" panose="020B0604030504040204" pitchFamily="34" charset="0"/>
            </a:endParaRPr>
          </a:p>
        </p:txBody>
      </p:sp>
      <p:sp>
        <p:nvSpPr>
          <p:cNvPr id="27651" name="Rectangle 14"/>
          <p:cNvSpPr>
            <a:spLocks noGrp="1" noChangeArrowheads="1"/>
          </p:cNvSpPr>
          <p:nvPr>
            <p:ph type="title"/>
          </p:nvPr>
        </p:nvSpPr>
        <p:spPr bwMode="auto">
          <a:xfrm>
            <a:off x="468313" y="981075"/>
            <a:ext cx="8207375"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smtClean="0">
                <a:solidFill>
                  <a:srgbClr val="336699"/>
                </a:solidFill>
                <a:latin typeface="Verdana" panose="020B0604030504040204" pitchFamily="34" charset="0"/>
              </a:rPr>
              <a:t>How do I take books out? UB Card</a:t>
            </a:r>
          </a:p>
        </p:txBody>
      </p:sp>
      <p:sp>
        <p:nvSpPr>
          <p:cNvPr id="27652" name="Rectangle 15"/>
          <p:cNvSpPr>
            <a:spLocks noGrp="1" noChangeArrowheads="1"/>
          </p:cNvSpPr>
          <p:nvPr>
            <p:ph type="body" sz="half" idx="1"/>
          </p:nvPr>
        </p:nvSpPr>
        <p:spPr bwMode="auto">
          <a:xfrm>
            <a:off x="468313" y="2205038"/>
            <a:ext cx="4033837" cy="2092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spcBef>
                <a:spcPct val="100000"/>
              </a:spcBef>
              <a:buClr>
                <a:schemeClr val="tx1"/>
              </a:buClr>
              <a:buSzPct val="75000"/>
              <a:buFontTx/>
              <a:buAutoNum type="arabicPeriod"/>
            </a:pPr>
            <a:r>
              <a:rPr lang="en-GB" altLang="ca-ES" sz="2000" dirty="0" smtClean="0">
                <a:solidFill>
                  <a:srgbClr val="646464"/>
                </a:solidFill>
                <a:latin typeface="Verdana" panose="020B0604030504040204" pitchFamily="34" charset="0"/>
              </a:rPr>
              <a:t>You need a </a:t>
            </a:r>
            <a:r>
              <a:rPr lang="en-GB" altLang="ca-ES" sz="2000" u="sng" dirty="0" smtClean="0">
                <a:solidFill>
                  <a:srgbClr val="3C8C93"/>
                </a:solidFill>
                <a:latin typeface="Verdana" panose="020B0604030504040204" pitchFamily="34" charset="0"/>
                <a:hlinkClick r:id="rId3"/>
              </a:rPr>
              <a:t>UB Card</a:t>
            </a:r>
            <a:endParaRPr lang="en-GB" altLang="ca-ES" sz="2000" u="sng" dirty="0" smtClean="0">
              <a:solidFill>
                <a:srgbClr val="3C8C93"/>
              </a:solidFill>
              <a:latin typeface="Verdana" panose="020B0604030504040204" pitchFamily="34" charset="0"/>
            </a:endParaRPr>
          </a:p>
          <a:p>
            <a:pPr marL="533400" indent="-533400" eaLnBrk="1" hangingPunct="1">
              <a:spcBef>
                <a:spcPct val="100000"/>
              </a:spcBef>
              <a:buClr>
                <a:schemeClr val="tx1"/>
              </a:buClr>
              <a:buSzPct val="75000"/>
              <a:buFontTx/>
              <a:buAutoNum type="arabicPeriod"/>
            </a:pPr>
            <a:endParaRPr lang="en-GB" altLang="ca-ES" sz="2000" dirty="0" smtClean="0">
              <a:solidFill>
                <a:srgbClr val="646464"/>
              </a:solidFill>
              <a:latin typeface="Verdana" panose="020B0604030504040204" pitchFamily="34" charset="0"/>
            </a:endParaRPr>
          </a:p>
          <a:p>
            <a:pPr marL="533400" indent="-533400" eaLnBrk="1" hangingPunct="1">
              <a:spcBef>
                <a:spcPct val="100000"/>
              </a:spcBef>
              <a:buClr>
                <a:schemeClr val="tx1"/>
              </a:buClr>
              <a:buSzPct val="75000"/>
              <a:buFontTx/>
              <a:buAutoNum type="arabicPeriod"/>
            </a:pPr>
            <a:r>
              <a:rPr lang="en-GB" altLang="ca-ES" sz="2000" dirty="0" smtClean="0">
                <a:solidFill>
                  <a:srgbClr val="646464"/>
                </a:solidFill>
                <a:latin typeface="Verdana" panose="020B0604030504040204" pitchFamily="34" charset="0"/>
              </a:rPr>
              <a:t>Validate it in any library before use it for the first time</a:t>
            </a:r>
          </a:p>
        </p:txBody>
      </p:sp>
      <p:pic>
        <p:nvPicPr>
          <p:cNvPr id="27653"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795838" y="1857344"/>
            <a:ext cx="3071812" cy="19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788111" y="3811588"/>
            <a:ext cx="3074566"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18"/>
          <p:cNvSpPr>
            <a:spLocks noChangeArrowheads="1"/>
          </p:cNvSpPr>
          <p:nvPr/>
        </p:nvSpPr>
        <p:spPr bwMode="auto">
          <a:xfrm>
            <a:off x="250825" y="4859338"/>
            <a:ext cx="4114800" cy="914400"/>
          </a:xfrm>
          <a:prstGeom prst="wedgeRoundRectCallout">
            <a:avLst>
              <a:gd name="adj1" fmla="val 70370"/>
              <a:gd name="adj2" fmla="val 9375"/>
              <a:gd name="adj3" fmla="val 16667"/>
            </a:avLst>
          </a:prstGeom>
          <a:solidFill>
            <a:srgbClr val="336699"/>
          </a:solidFill>
          <a:ln w="9525">
            <a:solidFill>
              <a:schemeClr val="hlink"/>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ca-ES" sz="2000" b="1">
                <a:solidFill>
                  <a:prstClr val="white"/>
                </a:solidFill>
                <a:latin typeface="Verdana" panose="020B0604030504040204" pitchFamily="34" charset="0"/>
              </a:rPr>
              <a:t>UB user number</a:t>
            </a:r>
          </a:p>
          <a:p>
            <a:pPr algn="ctr"/>
            <a:r>
              <a:rPr lang="en-GB" altLang="ca-ES" sz="2000" b="1">
                <a:solidFill>
                  <a:prstClr val="white"/>
                </a:solidFill>
                <a:latin typeface="Verdana" panose="020B0604030504040204" pitchFamily="34" charset="0"/>
              </a:rPr>
              <a:t>(card barcode)</a:t>
            </a:r>
          </a:p>
        </p:txBody>
      </p:sp>
    </p:spTree>
    <p:extLst>
      <p:ext uri="{BB962C8B-B14F-4D97-AF65-F5344CB8AC3E}">
        <p14:creationId xmlns:p14="http://schemas.microsoft.com/office/powerpoint/2010/main" val="30700402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D162B0-1855-4C47-8E50-FD70B096114E}" type="slidenum">
              <a:rPr lang="es-ES" altLang="en-US" smtClean="0">
                <a:solidFill>
                  <a:prstClr val="black"/>
                </a:solidFill>
                <a:latin typeface="Verdana" panose="020B0604030504040204" pitchFamily="34" charset="0"/>
              </a:rPr>
              <a:pPr/>
              <a:t>16</a:t>
            </a:fld>
            <a:endParaRPr lang="es-ES" altLang="en-US" smtClean="0">
              <a:solidFill>
                <a:prstClr val="black"/>
              </a:solidFill>
              <a:latin typeface="Verdana" panose="020B0604030504040204" pitchFamily="34" charset="0"/>
            </a:endParaRPr>
          </a:p>
        </p:txBody>
      </p:sp>
      <p:sp>
        <p:nvSpPr>
          <p:cNvPr id="29699" name="Rectangle 7"/>
          <p:cNvSpPr>
            <a:spLocks noGrp="1" noChangeArrowheads="1"/>
          </p:cNvSpPr>
          <p:nvPr>
            <p:ph type="title" idx="4294967295"/>
          </p:nvPr>
        </p:nvSpPr>
        <p:spPr bwMode="auto">
          <a:xfrm>
            <a:off x="466725" y="994846"/>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3"/>
              </a:rPr>
              <a:t>Document loan</a:t>
            </a:r>
            <a:endParaRPr lang="en-GB" altLang="ca-ES" sz="2000" b="1" dirty="0" smtClean="0">
              <a:solidFill>
                <a:srgbClr val="336699"/>
              </a:solidFill>
              <a:latin typeface="Verdana" panose="020B0604030504040204" pitchFamily="34" charset="0"/>
            </a:endParaRPr>
          </a:p>
        </p:txBody>
      </p:sp>
      <p:sp>
        <p:nvSpPr>
          <p:cNvPr id="29701" name="Rectangle 3"/>
          <p:cNvSpPr>
            <a:spLocks noChangeArrowheads="1"/>
          </p:cNvSpPr>
          <p:nvPr/>
        </p:nvSpPr>
        <p:spPr bwMode="auto">
          <a:xfrm>
            <a:off x="468313" y="1484313"/>
            <a:ext cx="8351837"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GB" altLang="es-ES" sz="800" dirty="0">
              <a:solidFill>
                <a:srgbClr val="646464"/>
              </a:solidFill>
              <a:latin typeface="Verdana" panose="020B0604030504040204" pitchFamily="34" charset="0"/>
            </a:endParaRPr>
          </a:p>
          <a:p>
            <a:pPr algn="just"/>
            <a:r>
              <a:rPr lang="en-GB" altLang="es-ES" sz="1700" dirty="0">
                <a:solidFill>
                  <a:srgbClr val="646464"/>
                </a:solidFill>
                <a:latin typeface="Verdana" panose="020B0604030504040204" pitchFamily="34" charset="0"/>
              </a:rPr>
              <a:t>Document </a:t>
            </a:r>
            <a:r>
              <a:rPr lang="en-GB" altLang="es-ES" sz="1700" dirty="0" smtClean="0">
                <a:solidFill>
                  <a:srgbClr val="646464"/>
                </a:solidFill>
                <a:latin typeface="Verdana" panose="020B0604030504040204" pitchFamily="34" charset="0"/>
              </a:rPr>
              <a:t>loan </a:t>
            </a:r>
            <a:r>
              <a:rPr lang="en-GB" altLang="es-ES" sz="1700" dirty="0">
                <a:solidFill>
                  <a:srgbClr val="646464"/>
                </a:solidFill>
                <a:latin typeface="Verdana" panose="020B0604030504040204" pitchFamily="34" charset="0"/>
              </a:rPr>
              <a:t>allow you to consult CRAI resources off library premises for a specified period of time.</a:t>
            </a:r>
          </a:p>
          <a:p>
            <a:pPr algn="just"/>
            <a:endParaRPr lang="en-GB" altLang="es-ES" sz="1700" dirty="0">
              <a:solidFill>
                <a:srgbClr val="646464"/>
              </a:solidFill>
              <a:latin typeface="Verdana" panose="020B0604030504040204" pitchFamily="34" charset="0"/>
            </a:endParaRPr>
          </a:p>
          <a:p>
            <a:pPr algn="just"/>
            <a:r>
              <a:rPr lang="en-GB" altLang="es-ES" sz="1700" dirty="0">
                <a:solidFill>
                  <a:srgbClr val="646464"/>
                </a:solidFill>
                <a:latin typeface="Verdana" panose="020B0604030504040204" pitchFamily="34" charset="0"/>
              </a:rPr>
              <a:t>You must have a </a:t>
            </a:r>
            <a:r>
              <a:rPr lang="en-GB" altLang="es-ES" sz="1700" b="1" dirty="0">
                <a:solidFill>
                  <a:srgbClr val="646464"/>
                </a:solidFill>
                <a:latin typeface="Verdana" panose="020B0604030504040204" pitchFamily="34" charset="0"/>
              </a:rPr>
              <a:t>UB Card </a:t>
            </a:r>
            <a:r>
              <a:rPr lang="en-GB" altLang="es-ES" sz="1700" dirty="0">
                <a:solidFill>
                  <a:srgbClr val="646464"/>
                </a:solidFill>
                <a:latin typeface="Verdana" panose="020B0604030504040204" pitchFamily="34" charset="0"/>
              </a:rPr>
              <a:t>or </a:t>
            </a:r>
            <a:r>
              <a:rPr lang="en-GB" altLang="es-ES" sz="1700" b="1" dirty="0">
                <a:solidFill>
                  <a:srgbClr val="646464"/>
                </a:solidFill>
                <a:latin typeface="Verdana" panose="020B0604030504040204" pitchFamily="34" charset="0"/>
              </a:rPr>
              <a:t>ID</a:t>
            </a:r>
            <a:r>
              <a:rPr lang="en-GB" altLang="es-ES" sz="1700" dirty="0">
                <a:solidFill>
                  <a:srgbClr val="646464"/>
                </a:solidFill>
                <a:latin typeface="Verdana" panose="020B0604030504040204" pitchFamily="34" charset="0"/>
              </a:rPr>
              <a:t> that provides you are entitled to take out loans. </a:t>
            </a:r>
          </a:p>
          <a:p>
            <a:pPr algn="just"/>
            <a:endParaRPr lang="en-GB" altLang="es-ES" sz="1700" u="sng" dirty="0">
              <a:solidFill>
                <a:srgbClr val="3C8C93"/>
              </a:solidFill>
              <a:latin typeface="Verdana" panose="020B0604030504040204" pitchFamily="34" charset="0"/>
            </a:endParaRPr>
          </a:p>
          <a:p>
            <a:pPr algn="just"/>
            <a:r>
              <a:rPr lang="en-GB" altLang="es-ES" sz="1700" u="sng" dirty="0">
                <a:solidFill>
                  <a:srgbClr val="3C8C93"/>
                </a:solidFill>
                <a:latin typeface="Verdana" panose="020B0604030504040204" pitchFamily="34" charset="0"/>
                <a:hlinkClick r:id="rId4"/>
              </a:rPr>
              <a:t>Loan service regulations.</a:t>
            </a:r>
            <a:endParaRPr lang="en-GB" altLang="es-ES" sz="1700" u="sng" dirty="0">
              <a:solidFill>
                <a:srgbClr val="3C8C93"/>
              </a:solidFill>
              <a:latin typeface="Verdana" panose="020B0604030504040204" pitchFamily="34" charset="0"/>
            </a:endParaRPr>
          </a:p>
          <a:p>
            <a:pPr algn="just"/>
            <a:endParaRPr lang="en-GB" altLang="es-ES" sz="1700" dirty="0">
              <a:solidFill>
                <a:srgbClr val="646464"/>
              </a:solidFill>
              <a:latin typeface="Verdana" panose="020B0604030504040204" pitchFamily="34" charset="0"/>
            </a:endParaRPr>
          </a:p>
          <a:p>
            <a:pPr algn="just">
              <a:buFont typeface="Wingdings" panose="05000000000000000000" pitchFamily="2" charset="2"/>
              <a:buChar char="q"/>
            </a:pPr>
            <a:r>
              <a:rPr lang="en-GB" altLang="es-ES" sz="1700" dirty="0">
                <a:solidFill>
                  <a:srgbClr val="646464"/>
                </a:solidFill>
                <a:latin typeface="Verdana" panose="020B0604030504040204" pitchFamily="34" charset="0"/>
              </a:rPr>
              <a:t> Documents that cannot be taken out on loan:</a:t>
            </a:r>
          </a:p>
          <a:p>
            <a:pPr lvl="1" algn="just">
              <a:buFontTx/>
              <a:buChar char="–"/>
            </a:pPr>
            <a:r>
              <a:rPr lang="en-GB" altLang="es-ES" sz="1700" dirty="0">
                <a:solidFill>
                  <a:srgbClr val="646464"/>
                </a:solidFill>
                <a:latin typeface="Verdana" panose="020B0604030504040204" pitchFamily="34" charset="0"/>
              </a:rPr>
              <a:t>Journals and works of reference (</a:t>
            </a:r>
            <a:r>
              <a:rPr lang="en-GB" altLang="es-ES" sz="1700" dirty="0" err="1">
                <a:solidFill>
                  <a:srgbClr val="646464"/>
                </a:solidFill>
                <a:latin typeface="Verdana" panose="020B0604030504040204" pitchFamily="34" charset="0"/>
              </a:rPr>
              <a:t>encyclopedias</a:t>
            </a:r>
            <a:r>
              <a:rPr lang="en-GB" altLang="es-ES" sz="1700" dirty="0">
                <a:solidFill>
                  <a:srgbClr val="646464"/>
                </a:solidFill>
                <a:latin typeface="Verdana" panose="020B0604030504040204" pitchFamily="34" charset="0"/>
              </a:rPr>
              <a:t>, dictionaries, etc.). If digital versions are available online you can consult them off UB premises.</a:t>
            </a:r>
          </a:p>
          <a:p>
            <a:pPr lvl="1" algn="just">
              <a:buFontTx/>
              <a:buChar char="–"/>
            </a:pPr>
            <a:r>
              <a:rPr lang="en-GB" altLang="es-ES" sz="1700" dirty="0">
                <a:solidFill>
                  <a:srgbClr val="646464"/>
                </a:solidFill>
                <a:latin typeface="Verdana" panose="020B0604030504040204" pitchFamily="34" charset="0"/>
              </a:rPr>
              <a:t>Rare books and manuscripts.</a:t>
            </a:r>
          </a:p>
          <a:p>
            <a:pPr lvl="1" algn="just">
              <a:buFontTx/>
              <a:buChar char="–"/>
            </a:pPr>
            <a:r>
              <a:rPr lang="en-GB" altLang="es-ES" sz="1700" dirty="0">
                <a:solidFill>
                  <a:srgbClr val="646464"/>
                </a:solidFill>
                <a:latin typeface="Verdana" panose="020B0604030504040204" pitchFamily="34" charset="0"/>
              </a:rPr>
              <a:t>Books with a red dot or the label "Not for loan".</a:t>
            </a:r>
          </a:p>
          <a:p>
            <a:pPr algn="just">
              <a:spcBef>
                <a:spcPct val="20000"/>
              </a:spcBef>
              <a:buFont typeface="Wingdings" panose="05000000000000000000" pitchFamily="2" charset="2"/>
              <a:buChar char="q"/>
            </a:pPr>
            <a:r>
              <a:rPr lang="en-GB" altLang="es-ES" sz="1700" dirty="0">
                <a:solidFill>
                  <a:srgbClr val="646464"/>
                </a:solidFill>
                <a:latin typeface="Verdana" panose="020B0604030504040204" pitchFamily="34" charset="0"/>
              </a:rPr>
              <a:t> </a:t>
            </a:r>
            <a:r>
              <a:rPr lang="en-GB" altLang="es-ES" sz="1700" dirty="0" smtClean="0">
                <a:solidFill>
                  <a:srgbClr val="646464"/>
                </a:solidFill>
                <a:latin typeface="Verdana" panose="020B0604030504040204" pitchFamily="34" charset="0"/>
              </a:rPr>
              <a:t>Key Readings </a:t>
            </a:r>
            <a:r>
              <a:rPr lang="en-GB" altLang="es-ES" sz="1700" dirty="0">
                <a:solidFill>
                  <a:srgbClr val="646464"/>
                </a:solidFill>
                <a:latin typeface="Verdana" panose="020B0604030504040204" pitchFamily="34" charset="0"/>
              </a:rPr>
              <a:t>list: </a:t>
            </a:r>
          </a:p>
          <a:p>
            <a:pPr lvl="1" algn="just">
              <a:spcBef>
                <a:spcPct val="20000"/>
              </a:spcBef>
              <a:buFontTx/>
              <a:buChar char="–"/>
            </a:pPr>
            <a:r>
              <a:rPr lang="en-GB" altLang="es-ES" sz="1700" dirty="0">
                <a:solidFill>
                  <a:srgbClr val="646464"/>
                </a:solidFill>
                <a:latin typeface="Verdana" panose="020B0604030504040204" pitchFamily="34" charset="0"/>
              </a:rPr>
              <a:t>Loan for up to </a:t>
            </a:r>
            <a:r>
              <a:rPr lang="es-ES" altLang="es-ES" sz="1700" dirty="0">
                <a:solidFill>
                  <a:srgbClr val="646464"/>
                </a:solidFill>
                <a:latin typeface="Verdana" panose="020B0604030504040204" pitchFamily="34" charset="0"/>
              </a:rPr>
              <a:t>10</a:t>
            </a:r>
            <a:r>
              <a:rPr lang="en-GB" altLang="es-ES" sz="1700" dirty="0">
                <a:solidFill>
                  <a:srgbClr val="646464"/>
                </a:solidFill>
                <a:latin typeface="Verdana" panose="020B0604030504040204" pitchFamily="34" charset="0"/>
              </a:rPr>
              <a:t> days.</a:t>
            </a:r>
          </a:p>
          <a:p>
            <a:pPr lvl="1" algn="just">
              <a:spcBef>
                <a:spcPct val="20000"/>
              </a:spcBef>
              <a:buFontTx/>
              <a:buChar char="–"/>
            </a:pPr>
            <a:r>
              <a:rPr lang="en-GB" altLang="es-ES" sz="1700" dirty="0">
                <a:solidFill>
                  <a:srgbClr val="646464"/>
                </a:solidFill>
                <a:latin typeface="Verdana" panose="020B0604030504040204" pitchFamily="34" charset="0"/>
              </a:rPr>
              <a:t>These items can only be reserved at the loan desks in CRAI libraries. </a:t>
            </a:r>
          </a:p>
        </p:txBody>
      </p:sp>
    </p:spTree>
    <p:extLst>
      <p:ext uri="{BB962C8B-B14F-4D97-AF65-F5344CB8AC3E}">
        <p14:creationId xmlns:p14="http://schemas.microsoft.com/office/powerpoint/2010/main" val="18466596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B0DECC-5973-4972-98ED-1F11FF49FAD5}" type="slidenum">
              <a:rPr lang="es-ES" altLang="en-US" smtClean="0">
                <a:solidFill>
                  <a:prstClr val="black"/>
                </a:solidFill>
                <a:latin typeface="Verdana" panose="020B0604030504040204" pitchFamily="34" charset="0"/>
              </a:rPr>
              <a:pPr/>
              <a:t>17</a:t>
            </a:fld>
            <a:endParaRPr lang="es-ES" altLang="en-US" smtClean="0">
              <a:solidFill>
                <a:prstClr val="black"/>
              </a:solidFill>
              <a:latin typeface="Verdana" panose="020B0604030504040204" pitchFamily="34" charset="0"/>
            </a:endParaRPr>
          </a:p>
        </p:txBody>
      </p:sp>
      <p:sp>
        <p:nvSpPr>
          <p:cNvPr id="31747"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1748" name="Line 11"/>
          <p:cNvSpPr>
            <a:spLocks noChangeShapeType="1"/>
          </p:cNvSpPr>
          <p:nvPr/>
        </p:nvSpPr>
        <p:spPr bwMode="auto">
          <a:xfrm>
            <a:off x="466725" y="1628775"/>
            <a:ext cx="8207375"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ca-ES">
              <a:solidFill>
                <a:prstClr val="black"/>
              </a:solidFill>
            </a:endParaRPr>
          </a:p>
        </p:txBody>
      </p:sp>
      <p:sp>
        <p:nvSpPr>
          <p:cNvPr id="31749" name="Text Box 46"/>
          <p:cNvSpPr txBox="1">
            <a:spLocks noChangeArrowheads="1"/>
          </p:cNvSpPr>
          <p:nvPr/>
        </p:nvSpPr>
        <p:spPr bwMode="auto">
          <a:xfrm>
            <a:off x="395288" y="5876925"/>
            <a:ext cx="8569325" cy="498598"/>
          </a:xfrm>
          <a:prstGeom prst="rect">
            <a:avLst/>
          </a:prstGeom>
          <a:noFill/>
          <a:ln w="9525" algn="ctr">
            <a:solidFill>
              <a:srgbClr val="336699"/>
            </a:solidFill>
            <a:miter lim="800000"/>
            <a:headEnd/>
            <a:tailEnd/>
          </a:ln>
          <a:effectLst/>
          <a:extLst>
            <a:ext uri="{909E8E84-426E-40DD-AFC4-6F175D3DCCD1}">
              <a14:hiddenFill xmlns:a14="http://schemas.microsoft.com/office/drawing/2010/main">
                <a:solidFill>
                  <a:srgbClr val="B0C0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altLang="ca-ES" sz="1200" b="1" dirty="0" smtClean="0">
                <a:solidFill>
                  <a:srgbClr val="336699"/>
                </a:solidFill>
                <a:latin typeface="Verdana" panose="020B0604030504040204" pitchFamily="34" charset="0"/>
              </a:rPr>
              <a:t>Key Readings </a:t>
            </a:r>
            <a:r>
              <a:rPr lang="en-GB" altLang="ca-ES" sz="1200" b="1" dirty="0">
                <a:solidFill>
                  <a:srgbClr val="336699"/>
                </a:solidFill>
                <a:latin typeface="Verdana" panose="020B0604030504040204" pitchFamily="34" charset="0"/>
              </a:rPr>
              <a:t>list: </a:t>
            </a:r>
            <a:r>
              <a:rPr lang="ca-ES" altLang="ca-ES" sz="1200" b="1" dirty="0">
                <a:solidFill>
                  <a:srgbClr val="336699"/>
                </a:solidFill>
                <a:latin typeface="Verdana" panose="020B0604030504040204" pitchFamily="34" charset="0"/>
              </a:rPr>
              <a:t>10</a:t>
            </a:r>
            <a:r>
              <a:rPr lang="en-GB" altLang="ca-ES" sz="1200" b="1" dirty="0">
                <a:solidFill>
                  <a:srgbClr val="336699"/>
                </a:solidFill>
                <a:latin typeface="Verdana" panose="020B0604030504040204" pitchFamily="34" charset="0"/>
              </a:rPr>
              <a:t> days</a:t>
            </a:r>
          </a:p>
          <a:p>
            <a:pPr algn="ctr">
              <a:spcBef>
                <a:spcPct val="20000"/>
              </a:spcBef>
            </a:pPr>
            <a:r>
              <a:rPr lang="en-GB" altLang="ca-ES" sz="1200" b="1" dirty="0" smtClean="0">
                <a:solidFill>
                  <a:srgbClr val="336699"/>
                </a:solidFill>
                <a:latin typeface="Verdana" panose="020B0604030504040204" pitchFamily="34" charset="0"/>
              </a:rPr>
              <a:t>Weekend Key Readings </a:t>
            </a:r>
            <a:r>
              <a:rPr lang="en-GB" altLang="ca-ES" sz="1200" b="1" dirty="0">
                <a:solidFill>
                  <a:srgbClr val="336699"/>
                </a:solidFill>
                <a:latin typeface="Verdana" panose="020B0604030504040204" pitchFamily="34" charset="0"/>
              </a:rPr>
              <a:t>list (from Friday to Monday): 3 days</a:t>
            </a:r>
          </a:p>
        </p:txBody>
      </p:sp>
      <p:sp>
        <p:nvSpPr>
          <p:cNvPr id="31750" name="Text Box 45"/>
          <p:cNvSpPr txBox="1">
            <a:spLocks noChangeArrowheads="1"/>
          </p:cNvSpPr>
          <p:nvPr/>
        </p:nvSpPr>
        <p:spPr bwMode="auto">
          <a:xfrm>
            <a:off x="395288" y="5530850"/>
            <a:ext cx="8569325" cy="274638"/>
          </a:xfrm>
          <a:prstGeom prst="rect">
            <a:avLst/>
          </a:prstGeom>
          <a:solidFill>
            <a:srgbClr val="B0C0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altLang="ca-ES" sz="1200" b="1">
                <a:solidFill>
                  <a:prstClr val="white"/>
                </a:solidFill>
                <a:latin typeface="Verdana" panose="020B0604030504040204" pitchFamily="34" charset="0"/>
              </a:rPr>
              <a:t>Audiovisual material: 7 days</a:t>
            </a:r>
          </a:p>
        </p:txBody>
      </p:sp>
      <p:graphicFrame>
        <p:nvGraphicFramePr>
          <p:cNvPr id="18490" name="Group 58"/>
          <p:cNvGraphicFramePr>
            <a:graphicFrameLocks noGrp="1"/>
          </p:cNvGraphicFramePr>
          <p:nvPr/>
        </p:nvGraphicFramePr>
        <p:xfrm>
          <a:off x="395288" y="1125538"/>
          <a:ext cx="8580437" cy="4322764"/>
        </p:xfrm>
        <a:graphic>
          <a:graphicData uri="http://schemas.openxmlformats.org/drawingml/2006/table">
            <a:tbl>
              <a:tblPr/>
              <a:tblGrid>
                <a:gridCol w="6337300">
                  <a:extLst>
                    <a:ext uri="{9D8B030D-6E8A-4147-A177-3AD203B41FA5}"/>
                  </a:extLst>
                </a:gridCol>
                <a:gridCol w="1171575">
                  <a:extLst>
                    <a:ext uri="{9D8B030D-6E8A-4147-A177-3AD203B41FA5}"/>
                  </a:extLst>
                </a:gridCol>
                <a:gridCol w="1071562">
                  <a:extLst>
                    <a:ext uri="{9D8B030D-6E8A-4147-A177-3AD203B41FA5}"/>
                  </a:extLst>
                </a:gridCol>
              </a:tblGrid>
              <a:tr h="5031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dirty="0" err="1">
                          <a:ln>
                            <a:noFill/>
                          </a:ln>
                          <a:solidFill>
                            <a:schemeClr val="bg1"/>
                          </a:solidFill>
                          <a:effectLst/>
                          <a:latin typeface="Verdana" pitchFamily="34" charset="0"/>
                        </a:rPr>
                        <a:t>Users</a:t>
                      </a:r>
                      <a:endParaRPr kumimoji="0" lang="ca-ES" altLang="ca-ES" sz="1000" b="1" i="0" u="none" strike="noStrike" cap="none" normalizeH="0" baseline="0" dirty="0">
                        <a:ln>
                          <a:noFill/>
                        </a:ln>
                        <a:solidFill>
                          <a:schemeClr val="bg1"/>
                        </a:solidFill>
                        <a:effectLst/>
                        <a:latin typeface="Verdana" pitchFamily="34" charset="0"/>
                      </a:endParaRPr>
                    </a:p>
                  </a:txBody>
                  <a:tcPr marT="45707" marB="45707"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chemeClr val="bg1"/>
                          </a:solidFill>
                          <a:effectLst/>
                          <a:latin typeface="Verdana" pitchFamily="34" charset="0"/>
                        </a:rPr>
                        <a:t>Documents</a:t>
                      </a:r>
                    </a:p>
                  </a:txBody>
                  <a:tcPr marT="45707" marB="45707"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chemeClr val="bg1"/>
                          </a:solidFill>
                          <a:effectLst/>
                          <a:latin typeface="Verdana" pitchFamily="34" charset="0"/>
                        </a:rPr>
                        <a:t>Normal loan period</a:t>
                      </a:r>
                    </a:p>
                  </a:txBody>
                  <a:tcPr marT="45707" marB="45707"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extLst>
              </a:tr>
              <a:tr h="93650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UB teaching and research staff (PDI): current, retired and emeritus staff of the UB, of affiliated with venia docendi, of the School of Modern Languages (EIM), the Hispanic Studies unit and Language Services (SL), guest and visiting teaching and research staff, departmental researchers and members of UB research groups, and researchers affiliated to the Jaume Almera Institute of Earth Sciences</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altLang="ca-ES" sz="1000" b="1" i="0" u="none" strike="noStrike" cap="none" normalizeH="0" baseline="0">
                        <a:ln>
                          <a:noFill/>
                        </a:ln>
                        <a:solidFill>
                          <a:srgbClr val="336699"/>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40</a:t>
                      </a:r>
                    </a:p>
                  </a:txBody>
                  <a:tcPr marT="45707" marB="45707"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altLang="ca-ES" sz="1000" b="1" i="0" u="none" strike="noStrike" cap="none" normalizeH="0" baseline="0">
                        <a:ln>
                          <a:noFill/>
                        </a:ln>
                        <a:solidFill>
                          <a:srgbClr val="336699"/>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60</a:t>
                      </a:r>
                    </a:p>
                  </a:txBody>
                  <a:tcPr marT="45707" marB="45707"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extLst>
              </a:tr>
              <a:tr h="71905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Postgraduate students and administrative and service staff (PAS): PhD students, postdoctoral fellows with teaching responsibilities, university master’s degree, inter-university master’s degree and UB-specific master’s degree students, and current or retired PAS</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20</a:t>
                      </a:r>
                      <a:endParaRPr kumimoji="0" lang="es-ES" altLang="ca-ES" sz="1000" b="1" i="0" u="none" strike="noStrike" cap="none" normalizeH="0" baseline="0">
                        <a:ln>
                          <a:noFill/>
                        </a:ln>
                        <a:solidFill>
                          <a:srgbClr val="336699"/>
                        </a:solidFill>
                        <a:effectLst/>
                        <a:latin typeface="Verdana" pitchFamily="34" charset="0"/>
                      </a:endParaRPr>
                    </a:p>
                  </a:txBody>
                  <a:tcPr marT="45707" marB="45707"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3</a:t>
                      </a:r>
                      <a:r>
                        <a:rPr kumimoji="0" lang="es-ES" altLang="ca-ES" sz="1000" b="1" i="0" u="none" strike="noStrike" cap="none" normalizeH="0" baseline="0">
                          <a:ln>
                            <a:noFill/>
                          </a:ln>
                          <a:solidFill>
                            <a:srgbClr val="336699"/>
                          </a:solidFill>
                          <a:effectLst/>
                          <a:latin typeface="Verdana" pitchFamily="34" charset="0"/>
                        </a:rPr>
                        <a:t>0</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extLst>
              </a:tr>
              <a:tr h="85341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Bachelor's degree, postgraduate and university extension students: bachelor’s degree students at the UB or affiliated centres, interuniversity students, national or international mobility students, IL3 students taking courses, and students enrolled in UB-specific postgraduate courses, university extension courses and University of Experience courses</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altLang="ca-ES" sz="1000" b="1" i="0" u="none" strike="noStrike" cap="none" normalizeH="0" baseline="0">
                          <a:ln>
                            <a:noFill/>
                          </a:ln>
                          <a:solidFill>
                            <a:srgbClr val="336699"/>
                          </a:solidFill>
                          <a:effectLst/>
                          <a:latin typeface="Verdana" pitchFamily="34" charset="0"/>
                        </a:rPr>
                        <a:t>10</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altLang="ca-ES" sz="1000" b="1" i="0" u="none" strike="noStrike" cap="none" normalizeH="0" baseline="0">
                          <a:ln>
                            <a:noFill/>
                          </a:ln>
                          <a:solidFill>
                            <a:srgbClr val="336699"/>
                          </a:solidFill>
                          <a:effectLst/>
                          <a:latin typeface="Verdana" pitchFamily="34" charset="0"/>
                        </a:rPr>
                        <a:t>20</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extLst>
              </a:tr>
              <a:tr h="131061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altLang="ca-ES" sz="1000" b="1" i="0" u="none" strike="noStrike" cap="none" normalizeH="0" baseline="0">
                          <a:ln>
                            <a:noFill/>
                          </a:ln>
                          <a:solidFill>
                            <a:srgbClr val="336699"/>
                          </a:solidFill>
                          <a:effectLst/>
                          <a:latin typeface="Verdana" pitchFamily="34" charset="0"/>
                        </a:rPr>
                        <a:t>Health professionals at university hospitals (Hospital Clínic, Hospital de Bellvitge, Hospital de Sant Joan de Déu), UB teaching and research staff (PDI) affiliated to centres with specific collaboration agreements with the UB or that belong to the UB Group (including teaching staff of Institute of Education Sciences with UB contracts and research fellows from the Jaume Almera Institute of Earth Sciences) and researchers at affiliated or associated research institutes, research institutes in which the UB participates, and research institutes with specific collaboration agreements with the UB or that are members of the UB Group</a:t>
                      </a:r>
                      <a:endParaRPr kumimoji="0" lang="ca-ES" altLang="ca-ES" sz="1000" b="1" i="0" u="none" strike="noStrike" cap="none" normalizeH="0" baseline="0">
                        <a:ln>
                          <a:noFill/>
                        </a:ln>
                        <a:solidFill>
                          <a:srgbClr val="336699"/>
                        </a:solidFill>
                        <a:effectLst/>
                        <a:latin typeface="Verdana" pitchFamily="34" charset="0"/>
                      </a:endParaRPr>
                    </a:p>
                  </a:txBody>
                  <a:tcPr marT="45707" marB="45707"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15</a:t>
                      </a:r>
                    </a:p>
                  </a:txBody>
                  <a:tcPr marT="45707" marB="45707"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dirty="0">
                          <a:ln>
                            <a:noFill/>
                          </a:ln>
                          <a:solidFill>
                            <a:srgbClr val="336699"/>
                          </a:solidFill>
                          <a:effectLst/>
                          <a:latin typeface="Verdana" pitchFamily="34" charset="0"/>
                        </a:rPr>
                        <a:t>2</a:t>
                      </a:r>
                      <a:r>
                        <a:rPr kumimoji="0" lang="es-ES" altLang="ca-ES" sz="1000" b="1" i="0" u="none" strike="noStrike" cap="none" normalizeH="0" baseline="0" dirty="0">
                          <a:ln>
                            <a:noFill/>
                          </a:ln>
                          <a:solidFill>
                            <a:srgbClr val="336699"/>
                          </a:solidFill>
                          <a:effectLst/>
                          <a:latin typeface="Verdana" pitchFamily="34" charset="0"/>
                        </a:rPr>
                        <a:t>0</a:t>
                      </a:r>
                      <a:endParaRPr kumimoji="0" lang="ca-ES" altLang="ca-ES" sz="1000" b="1" i="0" u="none" strike="noStrike" cap="none" normalizeH="0" baseline="0" dirty="0">
                        <a:ln>
                          <a:noFill/>
                        </a:ln>
                        <a:solidFill>
                          <a:srgbClr val="336699"/>
                        </a:solidFill>
                        <a:effectLst/>
                        <a:latin typeface="Verdana" pitchFamily="34" charset="0"/>
                      </a:endParaRPr>
                    </a:p>
                  </a:txBody>
                  <a:tcPr marT="45707" marB="45707"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lnTlToBr>
                      <a:noFill/>
                    </a:lnTlToBr>
                    <a:lnBlToTr>
                      <a:noFill/>
                    </a:lnBlToTr>
                    <a:solidFill>
                      <a:srgbClr val="C1CEDD"/>
                    </a:solidFill>
                  </a:tcPr>
                </a:tc>
                <a:extLst>
                  <a:ext uri="{0D108BD9-81ED-4DB2-BD59-A6C34878D82A}"/>
                </a:extLst>
              </a:tr>
            </a:tbl>
          </a:graphicData>
        </a:graphic>
      </p:graphicFrame>
    </p:spTree>
    <p:extLst>
      <p:ext uri="{BB962C8B-B14F-4D97-AF65-F5344CB8AC3E}">
        <p14:creationId xmlns:p14="http://schemas.microsoft.com/office/powerpoint/2010/main" val="15878833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1B7A65-8B03-4B7D-BE24-C127E4046255}" type="slidenum">
              <a:rPr lang="es-ES" altLang="en-US" smtClean="0">
                <a:solidFill>
                  <a:prstClr val="black"/>
                </a:solidFill>
                <a:latin typeface="Verdana" panose="020B0604030504040204" pitchFamily="34" charset="0"/>
              </a:rPr>
              <a:pPr/>
              <a:t>18</a:t>
            </a:fld>
            <a:endParaRPr lang="es-ES" altLang="en-US" smtClean="0">
              <a:solidFill>
                <a:prstClr val="black"/>
              </a:solidFill>
              <a:latin typeface="Verdana" panose="020B0604030504040204" pitchFamily="34" charset="0"/>
            </a:endParaRPr>
          </a:p>
        </p:txBody>
      </p:sp>
      <p:sp>
        <p:nvSpPr>
          <p:cNvPr id="33795"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3796" name="Rectangle 9"/>
          <p:cNvSpPr>
            <a:spLocks noChangeArrowheads="1"/>
          </p:cNvSpPr>
          <p:nvPr/>
        </p:nvSpPr>
        <p:spPr bwMode="auto">
          <a:xfrm>
            <a:off x="5003800" y="3789363"/>
            <a:ext cx="10715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a:solidFill>
                  <a:srgbClr val="336699"/>
                </a:solidFill>
                <a:latin typeface="Verdana" panose="020B0604030504040204" pitchFamily="34" charset="0"/>
              </a:rPr>
              <a:t>History</a:t>
            </a:r>
          </a:p>
        </p:txBody>
      </p:sp>
      <p:sp>
        <p:nvSpPr>
          <p:cNvPr id="33797" name="Rectangle 6"/>
          <p:cNvSpPr>
            <a:spLocks noChangeArrowheads="1"/>
          </p:cNvSpPr>
          <p:nvPr/>
        </p:nvSpPr>
        <p:spPr bwMode="auto">
          <a:xfrm>
            <a:off x="5003800" y="4076700"/>
            <a:ext cx="383540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Activate the </a:t>
            </a:r>
            <a:r>
              <a:rPr lang="en-GB" altLang="ca-ES" sz="1700" b="1" dirty="0">
                <a:solidFill>
                  <a:srgbClr val="7F7F7F"/>
                </a:solidFill>
                <a:latin typeface="Verdana" panose="020B0604030504040204" pitchFamily="34" charset="0"/>
              </a:rPr>
              <a:t>Record</a:t>
            </a:r>
            <a:r>
              <a:rPr lang="en-GB" altLang="ca-ES" sz="1700" b="1" dirty="0">
                <a:solidFill>
                  <a:srgbClr val="646464"/>
                </a:solidFill>
                <a:latin typeface="Verdana" panose="020B0604030504040204" pitchFamily="34" charset="0"/>
              </a:rPr>
              <a:t> function </a:t>
            </a:r>
            <a:r>
              <a:rPr lang="en-GB" altLang="ca-ES" sz="1700" dirty="0">
                <a:solidFill>
                  <a:srgbClr val="646464"/>
                </a:solidFill>
                <a:latin typeface="Verdana" panose="020B0604030504040204" pitchFamily="34" charset="0"/>
              </a:rPr>
              <a:t>in</a:t>
            </a:r>
            <a:r>
              <a:rPr lang="en-GB" altLang="ca-ES" sz="1700" b="1" dirty="0">
                <a:solidFill>
                  <a:srgbClr val="646464"/>
                </a:solidFill>
                <a:latin typeface="Verdana" panose="020B0604030504040204" pitchFamily="34" charset="0"/>
              </a:rPr>
              <a:t> </a:t>
            </a:r>
            <a:r>
              <a:rPr lang="en-GB" altLang="ca-ES" sz="1700" dirty="0">
                <a:solidFill>
                  <a:srgbClr val="646464"/>
                </a:solidFill>
                <a:latin typeface="Verdana" panose="020B0604030504040204" pitchFamily="34" charset="0"/>
              </a:rPr>
              <a:t>in </a:t>
            </a:r>
            <a:r>
              <a:rPr lang="en-GB" altLang="ca-ES" sz="1700" b="1" dirty="0">
                <a:solidFill>
                  <a:srgbClr val="7F7F7F"/>
                </a:solidFill>
                <a:latin typeface="Verdana" panose="020B0604030504040204" pitchFamily="34" charset="0"/>
              </a:rPr>
              <a:t>My account</a:t>
            </a:r>
            <a:r>
              <a:rPr lang="en-GB" altLang="ca-ES" sz="1700" dirty="0">
                <a:solidFill>
                  <a:srgbClr val="646464"/>
                </a:solidFill>
                <a:latin typeface="Verdana" panose="020B0604030504040204" pitchFamily="34" charset="0"/>
              </a:rPr>
              <a:t> to keep a </a:t>
            </a:r>
            <a:r>
              <a:rPr lang="en-GB" altLang="ca-ES" sz="1700" b="1" dirty="0">
                <a:solidFill>
                  <a:srgbClr val="7F7F7F"/>
                </a:solidFill>
                <a:latin typeface="Verdana" panose="020B0604030504040204" pitchFamily="34" charset="0"/>
              </a:rPr>
              <a:t>list of the items </a:t>
            </a:r>
            <a:r>
              <a:rPr lang="en-GB" altLang="ca-ES" sz="1700" dirty="0">
                <a:solidFill>
                  <a:srgbClr val="646464"/>
                </a:solidFill>
                <a:latin typeface="Verdana" panose="020B0604030504040204" pitchFamily="34" charset="0"/>
              </a:rPr>
              <a:t>you have taken out on loan during your time at the UB. </a:t>
            </a:r>
            <a:endParaRPr lang="en-GB" altLang="ca-ES" sz="1500" u="sng" dirty="0">
              <a:solidFill>
                <a:srgbClr val="3C8C93"/>
              </a:solidFill>
              <a:latin typeface="Verdana" panose="020B0604030504040204" pitchFamily="34" charset="0"/>
            </a:endParaRPr>
          </a:p>
        </p:txBody>
      </p:sp>
      <p:sp>
        <p:nvSpPr>
          <p:cNvPr id="33798" name="Rectangle 10"/>
          <p:cNvSpPr>
            <a:spLocks noChangeArrowheads="1"/>
          </p:cNvSpPr>
          <p:nvPr/>
        </p:nvSpPr>
        <p:spPr bwMode="auto">
          <a:xfrm>
            <a:off x="4932363" y="1557338"/>
            <a:ext cx="3889375"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a:solidFill>
                  <a:srgbClr val="646464"/>
                </a:solidFill>
                <a:latin typeface="Verdana" panose="020B0604030504040204" pitchFamily="34" charset="0"/>
              </a:rPr>
              <a:t>You can reserve a maximum of </a:t>
            </a:r>
            <a:r>
              <a:rPr lang="en-GB" altLang="ca-ES" sz="1700" b="1">
                <a:solidFill>
                  <a:srgbClr val="7F7F7F"/>
                </a:solidFill>
                <a:latin typeface="Verdana" panose="020B0604030504040204" pitchFamily="34" charset="0"/>
              </a:rPr>
              <a:t>8</a:t>
            </a:r>
            <a:r>
              <a:rPr lang="en-GB" altLang="ca-ES" sz="1700">
                <a:solidFill>
                  <a:srgbClr val="646464"/>
                </a:solidFill>
                <a:latin typeface="Verdana" panose="020B0604030504040204" pitchFamily="34" charset="0"/>
              </a:rPr>
              <a:t> items, through </a:t>
            </a:r>
            <a:r>
              <a:rPr lang="en-GB" altLang="ca-ES" sz="1700" b="1">
                <a:solidFill>
                  <a:srgbClr val="7F7F7F"/>
                </a:solidFill>
                <a:latin typeface="Verdana" panose="020B0604030504040204" pitchFamily="34" charset="0"/>
              </a:rPr>
              <a:t>My account</a:t>
            </a:r>
            <a:r>
              <a:rPr lang="en-GB" altLang="ca-ES" sz="1700">
                <a:solidFill>
                  <a:srgbClr val="7F7F7F"/>
                </a:solidFill>
                <a:latin typeface="Verdana" panose="020B0604030504040204" pitchFamily="34" charset="0"/>
              </a:rPr>
              <a:t> </a:t>
            </a:r>
            <a:r>
              <a:rPr lang="en-GB" altLang="ca-ES" sz="1700">
                <a:solidFill>
                  <a:srgbClr val="646464"/>
                </a:solidFill>
                <a:latin typeface="Verdana" panose="020B0604030504040204" pitchFamily="34" charset="0"/>
              </a:rPr>
              <a:t>or from the loan desks. </a:t>
            </a:r>
            <a:r>
              <a:rPr lang="en-GB" altLang="ca-ES" sz="1500">
                <a:solidFill>
                  <a:srgbClr val="646464"/>
                </a:solidFill>
                <a:latin typeface="Verdana" panose="020B0604030504040204" pitchFamily="34" charset="0"/>
              </a:rPr>
              <a:t>Watch the </a:t>
            </a:r>
            <a:r>
              <a:rPr lang="en-GB" altLang="ca-ES" sz="1500" u="sng">
                <a:solidFill>
                  <a:srgbClr val="3C8C93"/>
                </a:solidFill>
                <a:latin typeface="Verdana" panose="020B0604030504040204" pitchFamily="34" charset="0"/>
                <a:hlinkClick r:id="rId3"/>
              </a:rPr>
              <a:t>video</a:t>
            </a:r>
            <a:endParaRPr lang="en-GB" altLang="ca-ES" sz="1500" u="sng">
              <a:solidFill>
                <a:srgbClr val="3C8C93"/>
              </a:solidFill>
              <a:latin typeface="Verdana" panose="020B0604030504040204" pitchFamily="34" charset="0"/>
            </a:endParaRPr>
          </a:p>
          <a:p>
            <a:pPr algn="just"/>
            <a:endParaRPr lang="en-GB" altLang="ca-ES" sz="1700">
              <a:solidFill>
                <a:srgbClr val="646464"/>
              </a:solidFill>
              <a:latin typeface="Verdana" panose="020B0604030504040204" pitchFamily="34" charset="0"/>
            </a:endParaRPr>
          </a:p>
        </p:txBody>
      </p:sp>
      <p:sp>
        <p:nvSpPr>
          <p:cNvPr id="33799" name="Rectangle 9"/>
          <p:cNvSpPr>
            <a:spLocks noChangeArrowheads="1"/>
          </p:cNvSpPr>
          <p:nvPr/>
        </p:nvSpPr>
        <p:spPr bwMode="auto">
          <a:xfrm>
            <a:off x="4932363" y="1196975"/>
            <a:ext cx="17764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a:solidFill>
                  <a:srgbClr val="336699"/>
                </a:solidFill>
                <a:latin typeface="Verdana" panose="020B0604030504040204" pitchFamily="34" charset="0"/>
              </a:rPr>
              <a:t>Reservations</a:t>
            </a:r>
          </a:p>
        </p:txBody>
      </p:sp>
      <p:sp>
        <p:nvSpPr>
          <p:cNvPr id="33800" name="Rectangle 8"/>
          <p:cNvSpPr>
            <a:spLocks noChangeArrowheads="1"/>
          </p:cNvSpPr>
          <p:nvPr/>
        </p:nvSpPr>
        <p:spPr bwMode="auto">
          <a:xfrm>
            <a:off x="323850" y="4103688"/>
            <a:ext cx="467995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If you do not return books in time, you will be barred from using the service </a:t>
            </a:r>
            <a:r>
              <a:rPr lang="en-GB" altLang="ca-ES" sz="1700" b="1" dirty="0">
                <a:solidFill>
                  <a:srgbClr val="7F7F7F"/>
                </a:solidFill>
                <a:latin typeface="Verdana" panose="020B0604030504040204" pitchFamily="34" charset="0"/>
              </a:rPr>
              <a:t>for 1-6 days, depending on the item and the number of days overdue</a:t>
            </a:r>
            <a:r>
              <a:rPr lang="en-GB" altLang="ca-ES" sz="1700" dirty="0">
                <a:solidFill>
                  <a:srgbClr val="646464"/>
                </a:solidFill>
                <a:latin typeface="Verdana" panose="020B0604030504040204" pitchFamily="34" charset="0"/>
              </a:rPr>
              <a:t>:</a:t>
            </a:r>
            <a:endParaRPr lang="en-GB" altLang="ca-ES" dirty="0">
              <a:solidFill>
                <a:srgbClr val="336699"/>
              </a:solidFill>
              <a:latin typeface="Verdana" panose="020B0604030504040204" pitchFamily="34" charset="0"/>
            </a:endParaRPr>
          </a:p>
          <a:p>
            <a:r>
              <a:rPr lang="en-GB" altLang="ca-ES" sz="1400" dirty="0">
                <a:solidFill>
                  <a:srgbClr val="336699"/>
                </a:solidFill>
                <a:latin typeface="Verdana" panose="020B0604030504040204" pitchFamily="34" charset="0"/>
              </a:rPr>
              <a:t>Normal loan and </a:t>
            </a:r>
            <a:r>
              <a:rPr lang="en-GB" altLang="ca-ES" sz="1400" dirty="0" err="1">
                <a:solidFill>
                  <a:srgbClr val="336699"/>
                </a:solidFill>
                <a:latin typeface="Verdana" panose="020B0604030504040204" pitchFamily="34" charset="0"/>
              </a:rPr>
              <a:t>audiovisual</a:t>
            </a:r>
            <a:r>
              <a:rPr lang="en-GB" altLang="ca-ES" sz="1400" dirty="0">
                <a:solidFill>
                  <a:srgbClr val="336699"/>
                </a:solidFill>
                <a:latin typeface="Verdana" panose="020B0604030504040204" pitchFamily="34" charset="0"/>
              </a:rPr>
              <a:t> material:</a:t>
            </a:r>
            <a:r>
              <a:rPr lang="en-GB" altLang="ca-ES" sz="1400" b="1" dirty="0">
                <a:solidFill>
                  <a:prstClr val="black"/>
                </a:solidFill>
                <a:latin typeface="Verdana" panose="020B0604030504040204" pitchFamily="34" charset="0"/>
              </a:rPr>
              <a:t> </a:t>
            </a:r>
            <a:r>
              <a:rPr lang="en-GB" altLang="ca-ES" sz="1400" b="1" dirty="0">
                <a:solidFill>
                  <a:srgbClr val="7F7F7F"/>
                </a:solidFill>
                <a:latin typeface="Verdana" panose="020B0604030504040204" pitchFamily="34" charset="0"/>
              </a:rPr>
              <a:t>1 day</a:t>
            </a:r>
            <a:r>
              <a:rPr lang="en-GB" altLang="ca-ES" sz="1400" dirty="0">
                <a:solidFill>
                  <a:srgbClr val="7F7F7F"/>
                </a:solidFill>
                <a:latin typeface="Verdana" panose="020B0604030504040204" pitchFamily="34" charset="0"/>
              </a:rPr>
              <a:t> </a:t>
            </a:r>
          </a:p>
          <a:p>
            <a:r>
              <a:rPr lang="en-GB" altLang="ca-ES" sz="1400" dirty="0" smtClean="0">
                <a:solidFill>
                  <a:srgbClr val="336699"/>
                </a:solidFill>
                <a:latin typeface="Verdana" panose="020B0604030504040204" pitchFamily="34" charset="0"/>
              </a:rPr>
              <a:t>Key reading list</a:t>
            </a:r>
            <a:r>
              <a:rPr lang="en-GB" altLang="ca-ES" sz="1400" dirty="0">
                <a:solidFill>
                  <a:srgbClr val="336699"/>
                </a:solidFill>
                <a:latin typeface="Verdana" panose="020B0604030504040204" pitchFamily="34" charset="0"/>
              </a:rPr>
              <a:t>:</a:t>
            </a:r>
            <a:r>
              <a:rPr lang="en-GB" altLang="ca-ES" sz="1400" dirty="0">
                <a:solidFill>
                  <a:prstClr val="black"/>
                </a:solidFill>
                <a:latin typeface="Verdana" panose="020B0604030504040204" pitchFamily="34" charset="0"/>
              </a:rPr>
              <a:t> </a:t>
            </a:r>
            <a:r>
              <a:rPr lang="en-GB" altLang="ca-ES" sz="1400" b="1" dirty="0">
                <a:solidFill>
                  <a:srgbClr val="7F7F7F"/>
                </a:solidFill>
                <a:latin typeface="Verdana" panose="020B0604030504040204" pitchFamily="34" charset="0"/>
              </a:rPr>
              <a:t>4 days</a:t>
            </a:r>
            <a:r>
              <a:rPr lang="en-GB" altLang="ca-ES" sz="1400" dirty="0">
                <a:solidFill>
                  <a:srgbClr val="7F7F7F"/>
                </a:solidFill>
                <a:latin typeface="Verdana" panose="020B0604030504040204" pitchFamily="34" charset="0"/>
              </a:rPr>
              <a:t> </a:t>
            </a:r>
          </a:p>
          <a:p>
            <a:r>
              <a:rPr lang="en-GB" altLang="ca-ES" sz="1400" dirty="0">
                <a:solidFill>
                  <a:srgbClr val="336699"/>
                </a:solidFill>
                <a:latin typeface="Verdana" panose="020B0604030504040204" pitchFamily="34" charset="0"/>
              </a:rPr>
              <a:t>Weekend </a:t>
            </a:r>
            <a:r>
              <a:rPr lang="en-GB" altLang="ca-ES" sz="1400" dirty="0" smtClean="0">
                <a:solidFill>
                  <a:srgbClr val="336699"/>
                </a:solidFill>
                <a:latin typeface="Verdana" panose="020B0604030504040204" pitchFamily="34" charset="0"/>
              </a:rPr>
              <a:t>Key reading </a:t>
            </a:r>
            <a:r>
              <a:rPr lang="en-GB" altLang="ca-ES" sz="1400" dirty="0">
                <a:solidFill>
                  <a:srgbClr val="336699"/>
                </a:solidFill>
                <a:latin typeface="Verdana" panose="020B0604030504040204" pitchFamily="34" charset="0"/>
              </a:rPr>
              <a:t>list:</a:t>
            </a:r>
            <a:r>
              <a:rPr lang="en-GB" altLang="ca-ES" sz="1400" b="1" dirty="0">
                <a:solidFill>
                  <a:srgbClr val="336699"/>
                </a:solidFill>
                <a:latin typeface="Verdana" panose="020B0604030504040204" pitchFamily="34" charset="0"/>
              </a:rPr>
              <a:t> </a:t>
            </a:r>
            <a:r>
              <a:rPr lang="en-GB" altLang="ca-ES" sz="1400" b="1" dirty="0">
                <a:solidFill>
                  <a:srgbClr val="7F7F7F"/>
                </a:solidFill>
                <a:latin typeface="Verdana" panose="020B0604030504040204" pitchFamily="34" charset="0"/>
              </a:rPr>
              <a:t>6 days</a:t>
            </a:r>
          </a:p>
        </p:txBody>
      </p:sp>
      <p:sp>
        <p:nvSpPr>
          <p:cNvPr id="33801" name="Rectangle 7"/>
          <p:cNvSpPr>
            <a:spLocks noChangeArrowheads="1"/>
          </p:cNvSpPr>
          <p:nvPr/>
        </p:nvSpPr>
        <p:spPr bwMode="auto">
          <a:xfrm>
            <a:off x="323850" y="3779838"/>
            <a:ext cx="13112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a:solidFill>
                  <a:srgbClr val="336699"/>
                </a:solidFill>
                <a:latin typeface="Verdana" panose="020B0604030504040204" pitchFamily="34" charset="0"/>
              </a:rPr>
              <a:t>Penalties</a:t>
            </a:r>
          </a:p>
        </p:txBody>
      </p:sp>
      <p:sp>
        <p:nvSpPr>
          <p:cNvPr id="33802" name="Rectangle 5"/>
          <p:cNvSpPr>
            <a:spLocks noChangeArrowheads="1"/>
          </p:cNvSpPr>
          <p:nvPr/>
        </p:nvSpPr>
        <p:spPr bwMode="auto">
          <a:xfrm>
            <a:off x="323850" y="1196975"/>
            <a:ext cx="14351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a:solidFill>
                  <a:srgbClr val="336699"/>
                </a:solidFill>
                <a:latin typeface="Verdana" panose="020B0604030504040204" pitchFamily="34" charset="0"/>
              </a:rPr>
              <a:t>Renewals </a:t>
            </a:r>
          </a:p>
        </p:txBody>
      </p:sp>
      <p:sp>
        <p:nvSpPr>
          <p:cNvPr id="33803" name="Rectangle 6"/>
          <p:cNvSpPr>
            <a:spLocks noChangeArrowheads="1"/>
          </p:cNvSpPr>
          <p:nvPr/>
        </p:nvSpPr>
        <p:spPr bwMode="auto">
          <a:xfrm>
            <a:off x="323850" y="1557338"/>
            <a:ext cx="4535488" cy="19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b="1">
                <a:solidFill>
                  <a:srgbClr val="7F7F7F"/>
                </a:solidFill>
                <a:latin typeface="Verdana" panose="020B0604030504040204" pitchFamily="34" charset="0"/>
              </a:rPr>
              <a:t>You can renew loans as often as you need</a:t>
            </a:r>
            <a:r>
              <a:rPr lang="en-GB" altLang="ca-ES" sz="1700">
                <a:solidFill>
                  <a:srgbClr val="646464"/>
                </a:solidFill>
                <a:latin typeface="Verdana" panose="020B0604030504040204" pitchFamily="34" charset="0"/>
              </a:rPr>
              <a:t>, as long as the item in question has not been reserved by another user. You can renew documents at the </a:t>
            </a:r>
            <a:r>
              <a:rPr lang="en-GB" altLang="ca-ES" sz="1700" b="1">
                <a:solidFill>
                  <a:srgbClr val="646464"/>
                </a:solidFill>
                <a:latin typeface="Verdana" panose="020B0604030504040204" pitchFamily="34" charset="0"/>
              </a:rPr>
              <a:t>loan </a:t>
            </a:r>
            <a:r>
              <a:rPr lang="en-GB" altLang="ca-ES" sz="1700" b="1">
                <a:solidFill>
                  <a:srgbClr val="7F7F7F"/>
                </a:solidFill>
                <a:latin typeface="Verdana" panose="020B0604030504040204" pitchFamily="34" charset="0"/>
              </a:rPr>
              <a:t>desk</a:t>
            </a:r>
            <a:r>
              <a:rPr lang="en-GB" altLang="ca-ES" sz="1700">
                <a:solidFill>
                  <a:srgbClr val="646464"/>
                </a:solidFill>
                <a:latin typeface="Verdana" panose="020B0604030504040204" pitchFamily="34" charset="0"/>
              </a:rPr>
              <a:t>, by </a:t>
            </a:r>
            <a:r>
              <a:rPr lang="en-GB" altLang="ca-ES" sz="1700" b="1">
                <a:solidFill>
                  <a:srgbClr val="7F7F7F"/>
                </a:solidFill>
                <a:latin typeface="Verdana" panose="020B0604030504040204" pitchFamily="34" charset="0"/>
              </a:rPr>
              <a:t>telephone</a:t>
            </a:r>
            <a:r>
              <a:rPr lang="en-GB" altLang="ca-ES" sz="1700">
                <a:solidFill>
                  <a:srgbClr val="7F7F7F"/>
                </a:solidFill>
                <a:latin typeface="Verdana" panose="020B0604030504040204" pitchFamily="34" charset="0"/>
              </a:rPr>
              <a:t>, </a:t>
            </a:r>
            <a:r>
              <a:rPr lang="en-GB" altLang="ca-ES" sz="1700">
                <a:solidFill>
                  <a:srgbClr val="646464"/>
                </a:solidFill>
                <a:latin typeface="Verdana" panose="020B0604030504040204" pitchFamily="34" charset="0"/>
              </a:rPr>
              <a:t>or via </a:t>
            </a:r>
            <a:r>
              <a:rPr lang="en-GB" altLang="ca-ES" sz="1700" b="1">
                <a:solidFill>
                  <a:srgbClr val="7F7F7F"/>
                </a:solidFill>
                <a:latin typeface="Verdana" panose="020B0604030504040204" pitchFamily="34" charset="0"/>
              </a:rPr>
              <a:t>My account</a:t>
            </a:r>
            <a:r>
              <a:rPr lang="en-GB" altLang="ca-ES" sz="1700" b="1">
                <a:solidFill>
                  <a:srgbClr val="646464"/>
                </a:solidFill>
                <a:latin typeface="Verdana" panose="020B0604030504040204" pitchFamily="34" charset="0"/>
              </a:rPr>
              <a:t> on the CRAI website</a:t>
            </a:r>
            <a:r>
              <a:rPr lang="en-GB" altLang="ca-ES" sz="1700">
                <a:solidFill>
                  <a:srgbClr val="646464"/>
                </a:solidFill>
                <a:latin typeface="Verdana" panose="020B0604030504040204" pitchFamily="34" charset="0"/>
              </a:rPr>
              <a:t>.</a:t>
            </a:r>
            <a:r>
              <a:rPr lang="en-GB" altLang="ca-ES" sz="1700" b="1">
                <a:solidFill>
                  <a:srgbClr val="646464"/>
                </a:solidFill>
                <a:latin typeface="Verdana" panose="020B0604030504040204" pitchFamily="34" charset="0"/>
              </a:rPr>
              <a:t> </a:t>
            </a:r>
            <a:r>
              <a:rPr lang="en-GB" altLang="ca-ES" sz="1500">
                <a:solidFill>
                  <a:srgbClr val="646464"/>
                </a:solidFill>
                <a:latin typeface="Verdana" panose="020B0604030504040204" pitchFamily="34" charset="0"/>
              </a:rPr>
              <a:t>Watch the </a:t>
            </a:r>
            <a:r>
              <a:rPr lang="en-GB" altLang="ca-ES" sz="1500" u="sng">
                <a:solidFill>
                  <a:srgbClr val="3C8C93"/>
                </a:solidFill>
                <a:latin typeface="Verdana" panose="020B0604030504040204" pitchFamily="34" charset="0"/>
                <a:hlinkClick r:id="rId4"/>
              </a:rPr>
              <a:t>video</a:t>
            </a:r>
            <a:endParaRPr lang="en-GB" altLang="ca-ES" sz="1500" u="sng">
              <a:solidFill>
                <a:srgbClr val="3C8C93"/>
              </a:solidFill>
              <a:latin typeface="Verdana" panose="020B0604030504040204" pitchFamily="34" charset="0"/>
            </a:endParaRPr>
          </a:p>
        </p:txBody>
      </p:sp>
    </p:spTree>
    <p:extLst>
      <p:ext uri="{BB962C8B-B14F-4D97-AF65-F5344CB8AC3E}">
        <p14:creationId xmlns:p14="http://schemas.microsoft.com/office/powerpoint/2010/main" val="678011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CC949D-EAD6-4202-833C-EF40A544E363}" type="slidenum">
              <a:rPr lang="es-ES" altLang="en-US" smtClean="0">
                <a:solidFill>
                  <a:prstClr val="black"/>
                </a:solidFill>
                <a:latin typeface="Verdana" panose="020B0604030504040204" pitchFamily="34" charset="0"/>
              </a:rPr>
              <a:pPr/>
              <a:t>19</a:t>
            </a:fld>
            <a:endParaRPr lang="es-ES" altLang="en-US" smtClean="0">
              <a:solidFill>
                <a:prstClr val="black"/>
              </a:solidFill>
              <a:latin typeface="Verdana" panose="020B0604030504040204" pitchFamily="34" charset="0"/>
            </a:endParaRPr>
          </a:p>
        </p:txBody>
      </p:sp>
      <p:sp>
        <p:nvSpPr>
          <p:cNvPr id="35843"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4"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5"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6" name="Rectangle 7"/>
          <p:cNvSpPr>
            <a:spLocks noGrp="1" noChangeArrowheads="1"/>
          </p:cNvSpPr>
          <p:nvPr>
            <p:ph type="title" idx="4294967295"/>
          </p:nvPr>
        </p:nvSpPr>
        <p:spPr bwMode="auto">
          <a:xfrm>
            <a:off x="457200" y="994569"/>
            <a:ext cx="82296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smtClean="0">
                <a:solidFill>
                  <a:srgbClr val="336699"/>
                </a:solidFill>
                <a:latin typeface="Verdana" panose="020B0604030504040204" pitchFamily="34" charset="0"/>
              </a:rPr>
              <a:t>Loan from other UB libraries</a:t>
            </a:r>
          </a:p>
        </p:txBody>
      </p:sp>
      <p:sp>
        <p:nvSpPr>
          <p:cNvPr id="15369" name="Rectangle 11"/>
          <p:cNvSpPr>
            <a:spLocks noChangeArrowheads="1"/>
          </p:cNvSpPr>
          <p:nvPr/>
        </p:nvSpPr>
        <p:spPr bwMode="auto">
          <a:xfrm>
            <a:off x="611188" y="2060575"/>
            <a:ext cx="48244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If you need an item from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another UB library</a:t>
            </a:r>
            <a:r>
              <a:rPr lang="en-GB" altLang="ca-ES" sz="19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you can: </a:t>
            </a:r>
          </a:p>
          <a:p>
            <a:pPr algn="just" eaLnBrk="1" hangingPunct="1">
              <a:defRPr/>
            </a:pPr>
            <a:endPar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n-GB"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a</a:t>
            </a:r>
            <a:r>
              <a:rPr lang="en-GB"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n-GB"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go to the library where the item is held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and take it out on loan, or </a:t>
            </a:r>
          </a:p>
          <a:p>
            <a:pPr algn="just" eaLnBrk="1" hangingPunct="1">
              <a:defRPr/>
            </a:pPr>
            <a:endPar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n-GB"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b</a:t>
            </a:r>
            <a:r>
              <a:rPr lang="en-GB"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n-GB"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ask the loans desk in your library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to transfer the item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from its home library. You will receive it in 2 to 3 days.</a:t>
            </a:r>
          </a:p>
          <a:p>
            <a:pPr algn="just" eaLnBrk="1" hangingPunct="1">
              <a:defRPr/>
            </a:pPr>
            <a:endParaRPr lang="en-GB" altLang="ca-ES" sz="1900" dirty="0">
              <a:solidFill>
                <a:prstClr val="black"/>
              </a:solidFill>
              <a:latin typeface="Verdana"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6648450" y="1391444"/>
            <a:ext cx="2114550" cy="4733925"/>
          </a:xfrm>
          <a:prstGeom prst="rect">
            <a:avLst/>
          </a:prstGeom>
        </p:spPr>
      </p:pic>
    </p:spTree>
    <p:extLst>
      <p:ext uri="{BB962C8B-B14F-4D97-AF65-F5344CB8AC3E}">
        <p14:creationId xmlns:p14="http://schemas.microsoft.com/office/powerpoint/2010/main" val="40476792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2F0746-2BA4-41F3-B286-888BAAD65888}" type="slidenum">
              <a:rPr lang="es-ES" altLang="en-US" smtClean="0">
                <a:solidFill>
                  <a:prstClr val="black"/>
                </a:solidFill>
                <a:latin typeface="Verdana" panose="020B0604030504040204" pitchFamily="34" charset="0"/>
              </a:rPr>
              <a:pPr/>
              <a:t>2</a:t>
            </a:fld>
            <a:endParaRPr lang="es-ES" altLang="en-US" smtClean="0">
              <a:solidFill>
                <a:prstClr val="black"/>
              </a:solidFill>
              <a:latin typeface="Verdana" panose="020B0604030504040204" pitchFamily="34" charset="0"/>
            </a:endParaRPr>
          </a:p>
        </p:txBody>
      </p:sp>
      <p:sp>
        <p:nvSpPr>
          <p:cNvPr id="7171" name="Rectangle 13"/>
          <p:cNvSpPr>
            <a:spLocks noGrp="1" noChangeArrowheads="1"/>
          </p:cNvSpPr>
          <p:nvPr>
            <p:ph type="title" idx="4294967295"/>
          </p:nvPr>
        </p:nvSpPr>
        <p:spPr bwMode="auto">
          <a:xfrm>
            <a:off x="468313" y="981075"/>
            <a:ext cx="81534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smtClean="0">
                <a:solidFill>
                  <a:srgbClr val="336699"/>
                </a:solidFill>
                <a:latin typeface="Verdana" panose="020B0604030504040204" pitchFamily="34" charset="0"/>
              </a:rPr>
              <a:t>What's the aim of this session?</a:t>
            </a:r>
          </a:p>
        </p:txBody>
      </p:sp>
      <p:sp>
        <p:nvSpPr>
          <p:cNvPr id="7172" name="Rectangle 14"/>
          <p:cNvSpPr>
            <a:spLocks noGrp="1" noChangeArrowheads="1"/>
          </p:cNvSpPr>
          <p:nvPr>
            <p:ph type="body" idx="1"/>
          </p:nvPr>
        </p:nvSpPr>
        <p:spPr bwMode="auto">
          <a:xfrm>
            <a:off x="250825" y="2276475"/>
            <a:ext cx="8675688" cy="38472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spcBef>
                <a:spcPct val="100000"/>
              </a:spcBef>
              <a:buClr>
                <a:schemeClr val="accent2"/>
              </a:buClr>
              <a:buSzPct val="75000"/>
              <a:buNone/>
            </a:pPr>
            <a:r>
              <a:rPr lang="en-GB" altLang="ca-ES" sz="2000" dirty="0" smtClean="0">
                <a:solidFill>
                  <a:srgbClr val="646464"/>
                </a:solidFill>
                <a:latin typeface="Verdana" panose="020B0604030504040204" pitchFamily="34" charset="0"/>
              </a:rPr>
              <a:t>To present the CRAI </a:t>
            </a:r>
            <a:r>
              <a:rPr lang="en-US" altLang="ca-ES" sz="2000" dirty="0">
                <a:solidFill>
                  <a:srgbClr val="646464"/>
                </a:solidFill>
                <a:latin typeface="Verdana" panose="020B0604030504040204" pitchFamily="34" charset="0"/>
              </a:rPr>
              <a:t>Mathematics and Computer Science Library and its services</a:t>
            </a:r>
          </a:p>
          <a:p>
            <a:pPr algn="ctr">
              <a:spcBef>
                <a:spcPct val="100000"/>
              </a:spcBef>
              <a:buClr>
                <a:schemeClr val="accent2"/>
              </a:buClr>
              <a:buSzPct val="75000"/>
              <a:buNone/>
            </a:pPr>
            <a:r>
              <a:rPr lang="en-GB" altLang="ca-ES" sz="2000" dirty="0">
                <a:solidFill>
                  <a:srgbClr val="646464"/>
                </a:solidFill>
                <a:latin typeface="Verdana" pitchFamily="34" charset="0"/>
                <a:hlinkClick r:id="rId3"/>
              </a:rPr>
              <a:t>http://crai.ub.edu/en/about-crai/libraries/mathematics</a:t>
            </a:r>
            <a:endParaRPr lang="en-GB" altLang="ca-ES" sz="2000" dirty="0">
              <a:solidFill>
                <a:srgbClr val="646464"/>
              </a:solidFill>
              <a:latin typeface="Verdana" panose="020B0604030504040204" pitchFamily="34" charset="0"/>
            </a:endParaRPr>
          </a:p>
          <a:p>
            <a:pPr algn="ctr" eaLnBrk="1" hangingPunct="1">
              <a:spcBef>
                <a:spcPct val="100000"/>
              </a:spcBef>
              <a:buClr>
                <a:schemeClr val="accent2"/>
              </a:buClr>
              <a:buSzPct val="75000"/>
              <a:buFontTx/>
              <a:buNone/>
            </a:pPr>
            <a:endParaRPr lang="en-GB" altLang="ca-ES" sz="2000" dirty="0" smtClean="0">
              <a:solidFill>
                <a:srgbClr val="646464"/>
              </a:solidFill>
              <a:latin typeface="Verdana" panose="020B0604030504040204" pitchFamily="34" charset="0"/>
            </a:endParaRPr>
          </a:p>
          <a:p>
            <a:pPr algn="ctr" eaLnBrk="1" hangingPunct="1">
              <a:spcBef>
                <a:spcPct val="100000"/>
              </a:spcBef>
              <a:buClr>
                <a:srgbClr val="3366CC"/>
              </a:buClr>
              <a:buSzPct val="75000"/>
              <a:buFontTx/>
              <a:buNone/>
            </a:pPr>
            <a:r>
              <a:rPr lang="en-GB" altLang="ca-ES" sz="2000" dirty="0" smtClean="0">
                <a:solidFill>
                  <a:srgbClr val="646464"/>
                </a:solidFill>
                <a:latin typeface="Verdana" panose="020B0604030504040204" pitchFamily="34" charset="0"/>
              </a:rPr>
              <a:t>To present the general services and resources offered by the Learning and Research Resources Centre (CRAI)</a:t>
            </a:r>
          </a:p>
          <a:p>
            <a:pPr algn="ctr" eaLnBrk="1" hangingPunct="1">
              <a:spcBef>
                <a:spcPct val="100000"/>
              </a:spcBef>
              <a:buClr>
                <a:srgbClr val="3366CC"/>
              </a:buClr>
              <a:buSzPct val="75000"/>
              <a:buFontTx/>
              <a:buNone/>
            </a:pPr>
            <a:r>
              <a:rPr lang="en-GB" altLang="ca-ES" sz="2000" dirty="0" smtClean="0">
                <a:solidFill>
                  <a:srgbClr val="646464"/>
                </a:solidFill>
                <a:latin typeface="Verdana" panose="020B0604030504040204" pitchFamily="34" charset="0"/>
                <a:hlinkClick r:id="rId4"/>
              </a:rPr>
              <a:t>crai.ub.edu/</a:t>
            </a:r>
            <a:r>
              <a:rPr lang="en-GB" altLang="ca-ES" sz="2000" dirty="0" err="1" smtClean="0">
                <a:solidFill>
                  <a:srgbClr val="646464"/>
                </a:solidFill>
                <a:latin typeface="Verdana" panose="020B0604030504040204" pitchFamily="34" charset="0"/>
                <a:hlinkClick r:id="rId4"/>
              </a:rPr>
              <a:t>en</a:t>
            </a:r>
            <a:endParaRPr lang="en-GB" altLang="ca-ES" sz="2000" dirty="0" smtClean="0">
              <a:solidFill>
                <a:srgbClr val="646464"/>
              </a:solidFill>
              <a:latin typeface="Verdana" panose="020B0604030504040204" pitchFamily="34" charset="0"/>
            </a:endParaRPr>
          </a:p>
          <a:p>
            <a:pPr algn="ctr" eaLnBrk="1" hangingPunct="1">
              <a:spcBef>
                <a:spcPct val="100000"/>
              </a:spcBef>
              <a:buClr>
                <a:srgbClr val="3366CC"/>
              </a:buClr>
              <a:buSzPct val="75000"/>
              <a:buFontTx/>
              <a:buNone/>
            </a:pPr>
            <a:endParaRPr lang="en-GB" altLang="ca-ES" sz="2000" dirty="0" smtClean="0">
              <a:solidFill>
                <a:srgbClr val="646464"/>
              </a:solidFill>
              <a:latin typeface="Verdana" panose="020B0604030504040204" pitchFamily="34" charset="0"/>
            </a:endParaRPr>
          </a:p>
        </p:txBody>
      </p:sp>
    </p:spTree>
    <p:extLst>
      <p:ext uri="{BB962C8B-B14F-4D97-AF65-F5344CB8AC3E}">
        <p14:creationId xmlns:p14="http://schemas.microsoft.com/office/powerpoint/2010/main" val="587466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A3B45F-57F6-4F61-91C2-591F12261C6E}" type="slidenum">
              <a:rPr lang="es-ES" altLang="en-US" smtClean="0">
                <a:solidFill>
                  <a:prstClr val="black"/>
                </a:solidFill>
                <a:latin typeface="Verdana" panose="020B0604030504040204" pitchFamily="34" charset="0"/>
              </a:rPr>
              <a:pPr/>
              <a:t>20</a:t>
            </a:fld>
            <a:endParaRPr lang="es-ES" altLang="en-US" smtClean="0">
              <a:solidFill>
                <a:prstClr val="black"/>
              </a:solidFill>
              <a:latin typeface="Verdana" panose="020B0604030504040204" pitchFamily="34" charset="0"/>
            </a:endParaRPr>
          </a:p>
        </p:txBody>
      </p:sp>
      <p:sp>
        <p:nvSpPr>
          <p:cNvPr id="36867" name="Contenidor de número de diapositiva 4"/>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6868"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69"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70"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71" name="Rectangle 7"/>
          <p:cNvSpPr>
            <a:spLocks noGrp="1" noChangeArrowheads="1"/>
          </p:cNvSpPr>
          <p:nvPr>
            <p:ph type="title" idx="4294967295"/>
          </p:nvPr>
        </p:nvSpPr>
        <p:spPr bwMode="auto">
          <a:xfrm>
            <a:off x="444500" y="948581"/>
            <a:ext cx="867727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2"/>
              </a:rPr>
              <a:t>Study room loans </a:t>
            </a:r>
            <a:endParaRPr lang="en-GB" altLang="ca-ES" sz="1600" dirty="0" smtClean="0">
              <a:solidFill>
                <a:srgbClr val="336699"/>
              </a:solidFill>
              <a:latin typeface="Verdana" panose="020B0604030504040204" pitchFamily="34" charset="0"/>
            </a:endParaRPr>
          </a:p>
        </p:txBody>
      </p:sp>
      <p:sp>
        <p:nvSpPr>
          <p:cNvPr id="36872" name="Rectangle 11"/>
          <p:cNvSpPr>
            <a:spLocks noChangeArrowheads="1"/>
          </p:cNvSpPr>
          <p:nvPr/>
        </p:nvSpPr>
        <p:spPr bwMode="auto">
          <a:xfrm>
            <a:off x="473075" y="1416957"/>
            <a:ext cx="8218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ca-ES" altLang="ca-ES" sz="1600" dirty="0" err="1" smtClean="0">
                <a:solidFill>
                  <a:srgbClr val="646464"/>
                </a:solidFill>
                <a:latin typeface="Verdana" panose="020B0604030504040204" pitchFamily="34" charset="0"/>
              </a:rPr>
              <a:t>Even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thought</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there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aren’t</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study</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rooms</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within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library</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you</a:t>
            </a:r>
            <a:r>
              <a:rPr lang="ca-ES" altLang="ca-ES" sz="1600" dirty="0" smtClean="0">
                <a:solidFill>
                  <a:srgbClr val="646464"/>
                </a:solidFill>
                <a:latin typeface="Verdana" panose="020B0604030504040204" pitchFamily="34" charset="0"/>
              </a:rPr>
              <a:t> can </a:t>
            </a:r>
            <a:r>
              <a:rPr lang="ca-ES" altLang="ca-ES" sz="1600" dirty="0" err="1" smtClean="0">
                <a:solidFill>
                  <a:srgbClr val="646464"/>
                </a:solidFill>
                <a:latin typeface="Verdana" panose="020B0604030504040204" pitchFamily="34" charset="0"/>
              </a:rPr>
              <a:t>use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those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within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other</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libraries</a:t>
            </a:r>
            <a:r>
              <a:rPr lang="ca-ES" altLang="ca-ES" sz="1600" dirty="0" smtClean="0">
                <a:solidFill>
                  <a:srgbClr val="646464"/>
                </a:solidFill>
                <a:latin typeface="Verdana" panose="020B0604030504040204" pitchFamily="34" charset="0"/>
              </a:rPr>
              <a:t>. </a:t>
            </a:r>
            <a:r>
              <a:rPr lang="en-GB" altLang="ca-ES" sz="1600" dirty="0" smtClean="0">
                <a:solidFill>
                  <a:srgbClr val="646464"/>
                </a:solidFill>
                <a:latin typeface="Verdana" panose="020B0604030504040204" pitchFamily="34" charset="0"/>
              </a:rPr>
              <a:t>This </a:t>
            </a:r>
            <a:r>
              <a:rPr lang="en-GB" altLang="ca-ES" sz="1600" dirty="0">
                <a:solidFill>
                  <a:srgbClr val="646464"/>
                </a:solidFill>
                <a:latin typeface="Verdana" panose="020B0604030504040204" pitchFamily="34" charset="0"/>
              </a:rPr>
              <a:t>loan service is designed to make it easier to use CRAI library work rooms for individual or group work. You can reserve documents from the </a:t>
            </a:r>
            <a:r>
              <a:rPr lang="en-GB" altLang="ca-ES" sz="1600" dirty="0" err="1" smtClean="0">
                <a:solidFill>
                  <a:srgbClr val="646464"/>
                </a:solidFill>
                <a:latin typeface="Verdana" panose="020B0604030504040204" pitchFamily="34" charset="0"/>
              </a:rPr>
              <a:t>Cercabib</a:t>
            </a:r>
            <a:r>
              <a:rPr lang="en-GB" altLang="ca-ES" sz="1600" dirty="0" smtClean="0">
                <a:solidFill>
                  <a:srgbClr val="646464"/>
                </a:solidFill>
                <a:latin typeface="Verdana" panose="020B0604030504040204" pitchFamily="34" charset="0"/>
              </a:rPr>
              <a:t> </a:t>
            </a:r>
            <a:r>
              <a:rPr lang="en-GB" altLang="ca-ES" sz="1600" dirty="0">
                <a:solidFill>
                  <a:srgbClr val="646464"/>
                </a:solidFill>
                <a:latin typeface="Verdana" panose="020B0604030504040204" pitchFamily="34" charset="0"/>
              </a:rPr>
              <a:t>using the option in </a:t>
            </a:r>
            <a:r>
              <a:rPr lang="en-GB" altLang="ca-ES" sz="1600" u="sng" dirty="0">
                <a:solidFill>
                  <a:srgbClr val="3C8C93"/>
                </a:solidFill>
                <a:latin typeface="Verdana" panose="020B0604030504040204" pitchFamily="34" charset="0"/>
                <a:hlinkClick r:id="rId3"/>
              </a:rPr>
              <a:t>My account</a:t>
            </a:r>
            <a:r>
              <a:rPr lang="en-GB" altLang="ca-ES" sz="1600" dirty="0">
                <a:solidFill>
                  <a:srgbClr val="646464"/>
                </a:solidFill>
                <a:latin typeface="Verdana" panose="020B0604030504040204" pitchFamily="34" charset="0"/>
              </a:rPr>
              <a:t>. </a:t>
            </a:r>
            <a:r>
              <a:rPr lang="en-GB" altLang="ca-ES" sz="1500" dirty="0">
                <a:solidFill>
                  <a:srgbClr val="646464"/>
                </a:solidFill>
                <a:latin typeface="Verdana" panose="020B0604030504040204" pitchFamily="34" charset="0"/>
              </a:rPr>
              <a:t>Watch the </a:t>
            </a:r>
            <a:r>
              <a:rPr lang="en-GB" altLang="ca-ES" sz="1500" u="sng" dirty="0">
                <a:solidFill>
                  <a:srgbClr val="3C8C93"/>
                </a:solidFill>
                <a:latin typeface="Verdana" panose="020B0604030504040204" pitchFamily="34" charset="0"/>
                <a:hlinkClick r:id="rId4"/>
              </a:rPr>
              <a:t>video</a:t>
            </a:r>
            <a:r>
              <a:rPr lang="en-GB" altLang="ca-ES" sz="1600" dirty="0">
                <a:solidFill>
                  <a:srgbClr val="3C8C93"/>
                </a:solidFill>
                <a:latin typeface="Verdana" panose="020B0604030504040204" pitchFamily="34" charset="0"/>
                <a:hlinkClick r:id="rId4"/>
              </a:rPr>
              <a:t> </a:t>
            </a:r>
            <a:endParaRPr lang="en-GB" altLang="ca-ES" sz="1600" dirty="0">
              <a:solidFill>
                <a:srgbClr val="3C8C93"/>
              </a:solidFill>
              <a:latin typeface="Verdana" panose="020B0604030504040204" pitchFamily="34" charset="0"/>
            </a:endParaRPr>
          </a:p>
          <a:p>
            <a:pPr algn="just"/>
            <a:endParaRPr lang="en-GB" altLang="ca-ES" sz="1600" dirty="0">
              <a:solidFill>
                <a:srgbClr val="646464"/>
              </a:solidFill>
              <a:latin typeface="Verdana" panose="020B0604030504040204" pitchFamily="34" charset="0"/>
              <a:hlinkClick r:id="rId5" tooltip="Instruccions d'ús de les sales de treball"/>
            </a:endParaRPr>
          </a:p>
          <a:p>
            <a:pPr algn="just"/>
            <a:r>
              <a:rPr lang="en-GB" altLang="ca-ES" sz="1600" u="sng" dirty="0">
                <a:solidFill>
                  <a:srgbClr val="3C8C93"/>
                </a:solidFill>
                <a:latin typeface="Verdana" panose="020B0604030504040204" pitchFamily="34" charset="0"/>
                <a:hlinkClick r:id="rId6"/>
              </a:rPr>
              <a:t>How to use the study </a:t>
            </a:r>
            <a:r>
              <a:rPr lang="en-GB" altLang="ca-ES" sz="1600" u="sng" dirty="0" smtClean="0">
                <a:solidFill>
                  <a:srgbClr val="3C8C93"/>
                </a:solidFill>
                <a:latin typeface="Verdana" panose="020B0604030504040204" pitchFamily="34" charset="0"/>
                <a:hlinkClick r:id="rId6"/>
              </a:rPr>
              <a:t>rooms </a:t>
            </a:r>
            <a:endParaRPr lang="en-GB" altLang="ca-ES" sz="1600" u="sng" dirty="0">
              <a:solidFill>
                <a:srgbClr val="3C8C93"/>
              </a:solidFill>
              <a:latin typeface="Verdana" panose="020B0604030504040204" pitchFamily="34" charset="0"/>
            </a:endParaRPr>
          </a:p>
        </p:txBody>
      </p:sp>
      <p:sp>
        <p:nvSpPr>
          <p:cNvPr id="36873" name="Rectangle 7"/>
          <p:cNvSpPr>
            <a:spLocks noChangeArrowheads="1"/>
          </p:cNvSpPr>
          <p:nvPr/>
        </p:nvSpPr>
        <p:spPr bwMode="auto">
          <a:xfrm>
            <a:off x="466725" y="3500328"/>
            <a:ext cx="867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2"/>
              </a:rPr>
              <a:t>Laptop loans </a:t>
            </a:r>
            <a:endParaRPr lang="en-GB" altLang="ca-ES" sz="2000" b="1" dirty="0">
              <a:solidFill>
                <a:srgbClr val="336699"/>
              </a:solidFill>
              <a:latin typeface="Verdana" panose="020B0604030504040204" pitchFamily="34" charset="0"/>
            </a:endParaRPr>
          </a:p>
          <a:p>
            <a:endParaRPr lang="en-GB" altLang="ca-ES" sz="1600" dirty="0">
              <a:solidFill>
                <a:srgbClr val="336699"/>
              </a:solidFill>
              <a:latin typeface="Verdana" panose="020B0604030504040204" pitchFamily="34" charset="0"/>
            </a:endParaRPr>
          </a:p>
        </p:txBody>
      </p:sp>
      <p:sp>
        <p:nvSpPr>
          <p:cNvPr id="36874" name="Text Box 6"/>
          <p:cNvSpPr txBox="1">
            <a:spLocks noChangeArrowheads="1"/>
          </p:cNvSpPr>
          <p:nvPr/>
        </p:nvSpPr>
        <p:spPr bwMode="auto">
          <a:xfrm>
            <a:off x="444500" y="4144963"/>
            <a:ext cx="81359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GB" altLang="ca-ES" sz="1600" dirty="0">
                <a:solidFill>
                  <a:srgbClr val="646464"/>
                </a:solidFill>
                <a:latin typeface="Verdana" panose="020B0604030504040204" pitchFamily="34" charset="0"/>
              </a:rPr>
              <a:t>You can choose to use either Windows or </a:t>
            </a:r>
            <a:r>
              <a:rPr lang="en-GB" altLang="ca-ES" sz="1600" dirty="0" err="1">
                <a:solidFill>
                  <a:srgbClr val="646464"/>
                </a:solidFill>
                <a:latin typeface="Verdana" panose="020B0604030504040204" pitchFamily="34" charset="0"/>
              </a:rPr>
              <a:t>Kubuntu</a:t>
            </a:r>
            <a:endParaRPr lang="en-GB" altLang="ca-ES" sz="1600" dirty="0">
              <a:solidFill>
                <a:srgbClr val="646464"/>
              </a:solidFill>
              <a:latin typeface="Verdana" panose="020B0604030504040204" pitchFamily="34" charset="0"/>
            </a:endParaRP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Request and return laptops at the loans desk</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Read, complete and sign the loan agreement form   </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Service not available to users currently under a late returns penalty</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Laptops loans available for up to 4 hours</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No reservations</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Laptops can only be used on library premises </a:t>
            </a:r>
          </a:p>
          <a:p>
            <a:pPr algn="just">
              <a:buFont typeface="Wingdings" panose="05000000000000000000" pitchFamily="2" charset="2"/>
              <a:buChar char="q"/>
            </a:pPr>
            <a:r>
              <a:rPr lang="ca-ES" altLang="ca-ES" sz="1600" dirty="0" err="1">
                <a:solidFill>
                  <a:srgbClr val="646464"/>
                </a:solidFill>
                <a:latin typeface="Verdana" panose="020B0604030504040204" pitchFamily="34" charset="0"/>
                <a:hlinkClick r:id="rId7"/>
              </a:rPr>
              <a:t>Regulations</a:t>
            </a:r>
            <a:endParaRPr lang="en-GB" altLang="ca-ES" sz="16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41085382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6510BE-FC2F-4A44-AB8E-6E41409CB194}" type="slidenum">
              <a:rPr lang="ca-ES" altLang="en-US" smtClean="0">
                <a:solidFill>
                  <a:srgbClr val="898989"/>
                </a:solidFill>
              </a:rPr>
              <a:pPr/>
              <a:t>21</a:t>
            </a:fld>
            <a:endParaRPr lang="ca-ES" altLang="en-US" smtClean="0">
              <a:solidFill>
                <a:srgbClr val="898989"/>
              </a:solidFill>
            </a:endParaRPr>
          </a:p>
        </p:txBody>
      </p:sp>
      <p:sp>
        <p:nvSpPr>
          <p:cNvPr id="49155"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9156"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9157"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9160" name="Rectangle 7"/>
          <p:cNvSpPr>
            <a:spLocks noChangeArrowheads="1"/>
          </p:cNvSpPr>
          <p:nvPr/>
        </p:nvSpPr>
        <p:spPr bwMode="auto">
          <a:xfrm>
            <a:off x="269081" y="1069252"/>
            <a:ext cx="8677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2000" b="1" dirty="0" smtClean="0">
                <a:solidFill>
                  <a:srgbClr val="336699"/>
                </a:solidFill>
                <a:latin typeface="Verdana" panose="020B0604030504040204" pitchFamily="34" charset="0"/>
                <a:hlinkClick r:id="rId2"/>
              </a:rPr>
              <a:t>Laptops for </a:t>
            </a:r>
            <a:r>
              <a:rPr lang="ca-ES" altLang="ca-ES" sz="2000" b="1" dirty="0" err="1">
                <a:solidFill>
                  <a:srgbClr val="336699"/>
                </a:solidFill>
                <a:latin typeface="Verdana" panose="020B0604030504040204" pitchFamily="34" charset="0"/>
                <a:hlinkClick r:id="rId2"/>
              </a:rPr>
              <a:t>Classroom</a:t>
            </a:r>
            <a:r>
              <a:rPr lang="ca-ES" altLang="ca-ES" sz="2000" b="1" dirty="0">
                <a:solidFill>
                  <a:srgbClr val="336699"/>
                </a:solidFill>
                <a:latin typeface="Verdana" panose="020B0604030504040204" pitchFamily="34" charset="0"/>
                <a:hlinkClick r:id="rId2"/>
              </a:rPr>
              <a:t> </a:t>
            </a:r>
            <a:r>
              <a:rPr lang="ca-ES" altLang="ca-ES" sz="2000" b="1" dirty="0" err="1" smtClean="0">
                <a:solidFill>
                  <a:srgbClr val="336699"/>
                </a:solidFill>
                <a:latin typeface="Verdana" panose="020B0604030504040204" pitchFamily="34" charset="0"/>
                <a:hlinkClick r:id="rId2"/>
              </a:rPr>
              <a:t>Loan</a:t>
            </a:r>
            <a:r>
              <a:rPr lang="ca-ES" altLang="ca-ES" sz="2000" b="1" dirty="0" smtClean="0">
                <a:solidFill>
                  <a:srgbClr val="336699"/>
                </a:solidFill>
                <a:latin typeface="Verdana" panose="020B0604030504040204" pitchFamily="34" charset="0"/>
              </a:rPr>
              <a:t> </a:t>
            </a:r>
            <a:r>
              <a:rPr lang="es-ES" sz="2000" dirty="0" smtClean="0">
                <a:solidFill>
                  <a:srgbClr val="646464"/>
                </a:solidFill>
                <a:latin typeface="Verdana" panose="020B0604030504040204" pitchFamily="34" charset="0"/>
              </a:rPr>
              <a:t>to </a:t>
            </a:r>
            <a:r>
              <a:rPr lang="es-ES" sz="2000" dirty="0" err="1" smtClean="0">
                <a:solidFill>
                  <a:srgbClr val="646464"/>
                </a:solidFill>
                <a:latin typeface="Verdana" panose="020B0604030504040204" pitchFamily="34" charset="0"/>
              </a:rPr>
              <a:t>students</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enrolled</a:t>
            </a:r>
            <a:r>
              <a:rPr lang="es-ES" sz="2000" dirty="0" smtClean="0">
                <a:solidFill>
                  <a:srgbClr val="646464"/>
                </a:solidFill>
                <a:latin typeface="Verdana" panose="020B0604030504040204" pitchFamily="34" charset="0"/>
              </a:rPr>
              <a:t> in </a:t>
            </a:r>
            <a:r>
              <a:rPr lang="es-ES" sz="2000" dirty="0" err="1" smtClean="0">
                <a:solidFill>
                  <a:srgbClr val="646464"/>
                </a:solidFill>
                <a:latin typeface="Verdana" panose="020B0604030504040204" pitchFamily="34" charset="0"/>
              </a:rPr>
              <a:t>authorised</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subjects</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from</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the</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Computer</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Science</a:t>
            </a:r>
            <a:r>
              <a:rPr lang="es-ES" sz="2000" dirty="0" smtClean="0">
                <a:solidFill>
                  <a:srgbClr val="646464"/>
                </a:solidFill>
                <a:latin typeface="Verdana" panose="020B0604030504040204" pitchFamily="34" charset="0"/>
              </a:rPr>
              <a:t> </a:t>
            </a:r>
            <a:r>
              <a:rPr lang="es-ES" sz="2000" dirty="0" err="1" smtClean="0">
                <a:solidFill>
                  <a:srgbClr val="646464"/>
                </a:solidFill>
                <a:latin typeface="Verdana" panose="020B0604030504040204" pitchFamily="34" charset="0"/>
              </a:rPr>
              <a:t>degree</a:t>
            </a:r>
            <a:r>
              <a:rPr lang="es-ES" sz="2000" dirty="0" smtClean="0">
                <a:solidFill>
                  <a:srgbClr val="646464"/>
                </a:solidFill>
                <a:latin typeface="Verdana" panose="020B0604030504040204" pitchFamily="34" charset="0"/>
              </a:rPr>
              <a:t>. </a:t>
            </a:r>
            <a:endParaRPr lang="ca-ES" altLang="ca-ES" sz="1600" dirty="0">
              <a:solidFill>
                <a:srgbClr val="336699"/>
              </a:solidFill>
              <a:latin typeface="Verdana" panose="020B0604030504040204" pitchFamily="34" charset="0"/>
            </a:endParaRPr>
          </a:p>
        </p:txBody>
      </p:sp>
      <p:sp>
        <p:nvSpPr>
          <p:cNvPr id="49161" name="Text Box 6"/>
          <p:cNvSpPr txBox="1">
            <a:spLocks noChangeArrowheads="1"/>
          </p:cNvSpPr>
          <p:nvPr/>
        </p:nvSpPr>
        <p:spPr bwMode="auto">
          <a:xfrm>
            <a:off x="320675" y="2201863"/>
            <a:ext cx="81359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ca-ES" altLang="ca-ES" sz="1600" dirty="0" smtClean="0">
                <a:solidFill>
                  <a:srgbClr val="646464"/>
                </a:solidFill>
                <a:latin typeface="Verdana" panose="020B0604030504040204" pitchFamily="34" charset="0"/>
              </a:rPr>
              <a:t>Laptops </a:t>
            </a:r>
            <a:r>
              <a:rPr lang="ca-ES" altLang="ca-ES" sz="1600" dirty="0" err="1" smtClean="0">
                <a:solidFill>
                  <a:srgbClr val="646464"/>
                </a:solidFill>
                <a:latin typeface="Verdana" panose="020B0604030504040204" pitchFamily="34" charset="0"/>
              </a:rPr>
              <a:t>with</a:t>
            </a:r>
            <a:r>
              <a:rPr lang="ca-ES" altLang="ca-ES" sz="1600" dirty="0" smtClean="0">
                <a:solidFill>
                  <a:srgbClr val="646464"/>
                </a:solidFill>
                <a:latin typeface="Verdana" panose="020B0604030504040204" pitchFamily="34" charset="0"/>
              </a:rPr>
              <a:t> dual </a:t>
            </a:r>
            <a:r>
              <a:rPr lang="ca-ES" altLang="ca-ES" sz="1600" dirty="0" err="1" smtClean="0">
                <a:solidFill>
                  <a:srgbClr val="646464"/>
                </a:solidFill>
                <a:latin typeface="Verdana" panose="020B0604030504040204" pitchFamily="34" charset="0"/>
              </a:rPr>
              <a:t>boot</a:t>
            </a:r>
            <a:r>
              <a:rPr lang="ca-ES" altLang="ca-ES" sz="1600" dirty="0" smtClean="0">
                <a:solidFill>
                  <a:srgbClr val="646464"/>
                </a:solidFill>
                <a:latin typeface="Verdana" panose="020B0604030504040204" pitchFamily="34" charset="0"/>
              </a:rPr>
              <a:t> GNU/Linux –</a:t>
            </a:r>
            <a:r>
              <a:rPr lang="ca-ES" altLang="ca-ES" sz="1600" dirty="0" err="1" smtClean="0">
                <a:solidFill>
                  <a:srgbClr val="646464"/>
                </a:solidFill>
                <a:latin typeface="Verdana" panose="020B0604030504040204" pitchFamily="34" charset="0"/>
              </a:rPr>
              <a:t>Kubuntu</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and</a:t>
            </a:r>
            <a:r>
              <a:rPr lang="ca-ES" altLang="ca-ES" sz="1600" dirty="0" smtClean="0">
                <a:solidFill>
                  <a:srgbClr val="646464"/>
                </a:solidFill>
                <a:latin typeface="Verdana" panose="020B0604030504040204" pitchFamily="34" charset="0"/>
              </a:rPr>
              <a:t> Windows. </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ca-ES" altLang="ca-ES" sz="1600" dirty="0" smtClean="0">
                <a:solidFill>
                  <a:srgbClr val="646464"/>
                </a:solidFill>
                <a:latin typeface="Verdana" panose="020B0604030504040204" pitchFamily="34" charset="0"/>
              </a:rPr>
              <a:t>Laptops </a:t>
            </a:r>
            <a:r>
              <a:rPr lang="ca-ES" altLang="ca-ES" sz="1600" dirty="0" err="1" smtClean="0">
                <a:solidFill>
                  <a:srgbClr val="646464"/>
                </a:solidFill>
                <a:latin typeface="Verdana" panose="020B0604030504040204" pitchFamily="34" charset="0"/>
              </a:rPr>
              <a:t>are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borrowed</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and</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must</a:t>
            </a:r>
            <a:r>
              <a:rPr lang="ca-ES" altLang="ca-ES" sz="1600" dirty="0" smtClean="0">
                <a:solidFill>
                  <a:srgbClr val="646464"/>
                </a:solidFill>
                <a:latin typeface="Verdana" panose="020B0604030504040204" pitchFamily="34" charset="0"/>
              </a:rPr>
              <a:t> be </a:t>
            </a:r>
            <a:r>
              <a:rPr lang="ca-ES" altLang="ca-ES" sz="1600" dirty="0" err="1" smtClean="0">
                <a:solidFill>
                  <a:srgbClr val="646464"/>
                </a:solidFill>
                <a:latin typeface="Verdana" panose="020B0604030504040204" pitchFamily="34" charset="0"/>
              </a:rPr>
              <a:t>returned</a:t>
            </a:r>
            <a:r>
              <a:rPr lang="ca-ES" altLang="ca-ES" sz="1600" dirty="0" smtClean="0">
                <a:solidFill>
                  <a:srgbClr val="646464"/>
                </a:solidFill>
                <a:latin typeface="Verdana" panose="020B0604030504040204" pitchFamily="34" charset="0"/>
              </a:rPr>
              <a:t> to </a:t>
            </a:r>
            <a:r>
              <a:rPr lang="ca-ES" altLang="ca-ES" sz="1600" dirty="0" err="1" smtClean="0">
                <a:solidFill>
                  <a:srgbClr val="646464"/>
                </a:solidFill>
                <a:latin typeface="Verdana" panose="020B0604030504040204" pitchFamily="34" charset="0"/>
              </a:rPr>
              <a:t>the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loan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desk</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at</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library</a:t>
            </a:r>
            <a:r>
              <a:rPr lang="ca-ES" altLang="ca-ES" sz="1600" dirty="0" smtClean="0">
                <a:solidFill>
                  <a:srgbClr val="646464"/>
                </a:solidFill>
                <a:latin typeface="Verdana" panose="020B0604030504040204" pitchFamily="34" charset="0"/>
              </a:rPr>
              <a:t>.  </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ca-ES" altLang="ca-ES" sz="1600" dirty="0" err="1" smtClean="0">
                <a:solidFill>
                  <a:srgbClr val="646464"/>
                </a:solidFill>
                <a:latin typeface="Verdana" panose="020B0604030504040204" pitchFamily="34" charset="0"/>
              </a:rPr>
              <a:t>You</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need</a:t>
            </a:r>
            <a:r>
              <a:rPr lang="ca-ES" altLang="ca-ES" sz="1600" dirty="0" smtClean="0">
                <a:solidFill>
                  <a:srgbClr val="646464"/>
                </a:solidFill>
                <a:latin typeface="Verdana" panose="020B0604030504040204" pitchFamily="34" charset="0"/>
              </a:rPr>
              <a:t> to </a:t>
            </a:r>
            <a:r>
              <a:rPr lang="ca-ES" altLang="ca-ES" sz="1600" dirty="0" err="1" smtClean="0">
                <a:solidFill>
                  <a:srgbClr val="646464"/>
                </a:solidFill>
                <a:latin typeface="Verdana" panose="020B0604030504040204" pitchFamily="34" charset="0"/>
              </a:rPr>
              <a:t>read</a:t>
            </a:r>
            <a:r>
              <a:rPr lang="ca-ES" altLang="ca-ES" sz="1600" dirty="0" smtClean="0">
                <a:solidFill>
                  <a:srgbClr val="646464"/>
                </a:solidFill>
                <a:latin typeface="Verdana" panose="020B0604030504040204" pitchFamily="34" charset="0"/>
              </a:rPr>
              <a:t>, fill in </a:t>
            </a:r>
            <a:r>
              <a:rPr lang="ca-ES" altLang="ca-ES" sz="1600" dirty="0" err="1" smtClean="0">
                <a:solidFill>
                  <a:srgbClr val="646464"/>
                </a:solidFill>
                <a:latin typeface="Verdana" panose="020B0604030504040204" pitchFamily="34" charset="0"/>
              </a:rPr>
              <a:t>and</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sign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properly</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loan</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contract</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form</a:t>
            </a:r>
            <a:r>
              <a:rPr lang="ca-ES" altLang="ca-ES" sz="1600" dirty="0" smtClean="0">
                <a:solidFill>
                  <a:srgbClr val="646464"/>
                </a:solidFill>
                <a:latin typeface="Verdana" panose="020B0604030504040204" pitchFamily="34" charset="0"/>
              </a:rPr>
              <a:t>.</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ca-ES" altLang="ca-ES" sz="1600" dirty="0" err="1" smtClean="0">
                <a:solidFill>
                  <a:srgbClr val="646464"/>
                </a:solidFill>
                <a:latin typeface="Verdana" panose="020B0604030504040204" pitchFamily="34" charset="0"/>
              </a:rPr>
              <a:t>Sanctioned</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users</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are</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banned</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from</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this</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service</a:t>
            </a:r>
            <a:r>
              <a:rPr lang="ca-ES" altLang="ca-ES" sz="1600" dirty="0" smtClean="0">
                <a:solidFill>
                  <a:srgbClr val="646464"/>
                </a:solidFill>
                <a:latin typeface="Verdana" panose="020B0604030504040204" pitchFamily="34" charset="0"/>
              </a:rPr>
              <a:t>. </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en-US" altLang="ca-ES" sz="1600" dirty="0" smtClean="0">
                <a:solidFill>
                  <a:srgbClr val="646464"/>
                </a:solidFill>
                <a:latin typeface="Verdana" panose="020B0604030504040204" pitchFamily="34" charset="0"/>
              </a:rPr>
              <a:t>The </a:t>
            </a:r>
            <a:r>
              <a:rPr lang="en-US" altLang="ca-ES" sz="1600" dirty="0">
                <a:solidFill>
                  <a:srgbClr val="646464"/>
                </a:solidFill>
                <a:latin typeface="Verdana" panose="020B0604030504040204" pitchFamily="34" charset="0"/>
              </a:rPr>
              <a:t>loan period </a:t>
            </a:r>
            <a:r>
              <a:rPr lang="en-US" altLang="ca-ES" sz="1600" dirty="0" smtClean="0">
                <a:solidFill>
                  <a:srgbClr val="646464"/>
                </a:solidFill>
                <a:latin typeface="Verdana" panose="020B0604030504040204" pitchFamily="34" charset="0"/>
              </a:rPr>
              <a:t>covers the </a:t>
            </a:r>
            <a:r>
              <a:rPr lang="en-US" altLang="ca-ES" sz="1600" dirty="0">
                <a:solidFill>
                  <a:srgbClr val="646464"/>
                </a:solidFill>
                <a:latin typeface="Verdana" panose="020B0604030504040204" pitchFamily="34" charset="0"/>
              </a:rPr>
              <a:t>time </a:t>
            </a:r>
            <a:r>
              <a:rPr lang="en-US" altLang="ca-ES" sz="1600" dirty="0" smtClean="0">
                <a:solidFill>
                  <a:srgbClr val="646464"/>
                </a:solidFill>
                <a:latin typeface="Verdana" panose="020B0604030504040204" pitchFamily="34" charset="0"/>
              </a:rPr>
              <a:t>length of the class, always during the school period.</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ca-ES" altLang="ca-ES" sz="1600" dirty="0" err="1" smtClean="0">
                <a:solidFill>
                  <a:srgbClr val="646464"/>
                </a:solidFill>
                <a:latin typeface="Verdana" panose="020B0604030504040204" pitchFamily="34" charset="0"/>
              </a:rPr>
              <a:t>These</a:t>
            </a:r>
            <a:r>
              <a:rPr lang="ca-ES" altLang="ca-ES" sz="1600" dirty="0" smtClean="0">
                <a:solidFill>
                  <a:srgbClr val="646464"/>
                </a:solidFill>
                <a:latin typeface="Verdana" panose="020B0604030504040204" pitchFamily="34" charset="0"/>
              </a:rPr>
              <a:t> laptops </a:t>
            </a:r>
            <a:r>
              <a:rPr lang="ca-ES" altLang="ca-ES" sz="1600" dirty="0" err="1" smtClean="0">
                <a:solidFill>
                  <a:srgbClr val="646464"/>
                </a:solidFill>
                <a:latin typeface="Verdana" panose="020B0604030504040204" pitchFamily="34" charset="0"/>
              </a:rPr>
              <a:t>don’t</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allow</a:t>
            </a:r>
            <a:r>
              <a:rPr lang="ca-ES" altLang="ca-ES" sz="1600" dirty="0" smtClean="0">
                <a:solidFill>
                  <a:srgbClr val="646464"/>
                </a:solidFill>
                <a:latin typeface="Verdana" panose="020B0604030504040204" pitchFamily="34" charset="0"/>
              </a:rPr>
              <a:t> </a:t>
            </a:r>
            <a:r>
              <a:rPr lang="ca-ES" altLang="ca-ES" sz="1600" dirty="0" err="1" smtClean="0">
                <a:solidFill>
                  <a:srgbClr val="646464"/>
                </a:solidFill>
                <a:latin typeface="Verdana" panose="020B0604030504040204" pitchFamily="34" charset="0"/>
              </a:rPr>
              <a:t>reservations</a:t>
            </a:r>
            <a:r>
              <a:rPr lang="ca-ES" altLang="ca-ES" sz="1600" dirty="0" smtClean="0">
                <a:solidFill>
                  <a:srgbClr val="646464"/>
                </a:solidFill>
                <a:latin typeface="Verdana" panose="020B0604030504040204" pitchFamily="34" charset="0"/>
              </a:rPr>
              <a:t>. </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es-ES" sz="1600" dirty="0" err="1" smtClean="0">
                <a:solidFill>
                  <a:srgbClr val="646464"/>
                </a:solidFill>
                <a:latin typeface="Verdana" panose="020B0604030504040204" pitchFamily="34" charset="0"/>
              </a:rPr>
              <a:t>The</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Faculty</a:t>
            </a:r>
            <a:r>
              <a:rPr lang="es-ES" sz="1600" dirty="0" smtClean="0">
                <a:solidFill>
                  <a:srgbClr val="646464"/>
                </a:solidFill>
                <a:latin typeface="Verdana" panose="020B0604030504040204" pitchFamily="34" charset="0"/>
              </a:rPr>
              <a:t> determine </a:t>
            </a:r>
            <a:r>
              <a:rPr lang="es-ES" sz="1600" dirty="0" err="1" smtClean="0">
                <a:solidFill>
                  <a:srgbClr val="646464"/>
                </a:solidFill>
                <a:latin typeface="Verdana" panose="020B0604030504040204" pitchFamily="34" charset="0"/>
              </a:rPr>
              <a:t>which</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subjects</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from</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the</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Computer</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Science</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degree</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qualifies</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for</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this</a:t>
            </a:r>
            <a:r>
              <a:rPr lang="es-ES" sz="1600" dirty="0" smtClean="0">
                <a:solidFill>
                  <a:srgbClr val="646464"/>
                </a:solidFill>
                <a:latin typeface="Verdana" panose="020B0604030504040204" pitchFamily="34" charset="0"/>
              </a:rPr>
              <a:t> </a:t>
            </a:r>
            <a:r>
              <a:rPr lang="es-ES" sz="1600" dirty="0" err="1" smtClean="0">
                <a:solidFill>
                  <a:srgbClr val="646464"/>
                </a:solidFill>
                <a:latin typeface="Verdana" panose="020B0604030504040204" pitchFamily="34" charset="0"/>
              </a:rPr>
              <a:t>special</a:t>
            </a:r>
            <a:r>
              <a:rPr lang="es-ES" sz="1600" dirty="0" smtClean="0">
                <a:solidFill>
                  <a:srgbClr val="646464"/>
                </a:solidFill>
                <a:latin typeface="Verdana" panose="020B0604030504040204" pitchFamily="34" charset="0"/>
              </a:rPr>
              <a:t> loan.</a:t>
            </a:r>
            <a:endParaRPr lang="ca-ES" altLang="ca-ES" sz="1600" dirty="0">
              <a:solidFill>
                <a:srgbClr val="646464"/>
              </a:solidFill>
              <a:latin typeface="Verdana" panose="020B0604030504040204" pitchFamily="34" charset="0"/>
            </a:endParaRPr>
          </a:p>
          <a:p>
            <a:pPr algn="just">
              <a:buFont typeface="Wingdings" panose="05000000000000000000" pitchFamily="2" charset="2"/>
              <a:buChar char="q"/>
            </a:pPr>
            <a:r>
              <a:rPr lang="ca-ES" altLang="ca-ES" sz="1600" dirty="0" err="1" smtClean="0">
                <a:solidFill>
                  <a:srgbClr val="646464"/>
                </a:solidFill>
                <a:latin typeface="Verdana" panose="020B0604030504040204" pitchFamily="34" charset="0"/>
                <a:hlinkClick r:id="rId2"/>
              </a:rPr>
              <a:t>Regulations</a:t>
            </a:r>
            <a:r>
              <a:rPr lang="ca-ES" altLang="ca-ES" sz="1600" dirty="0" smtClean="0">
                <a:solidFill>
                  <a:srgbClr val="646464"/>
                </a:solidFill>
                <a:latin typeface="Verdana" panose="020B0604030504040204" pitchFamily="34" charset="0"/>
              </a:rPr>
              <a:t>  </a:t>
            </a:r>
            <a:endParaRPr lang="ca-ES" altLang="ca-ES" sz="1600" dirty="0" smtClean="0">
              <a:solidFill>
                <a:srgbClr val="646464"/>
              </a:solidFill>
              <a:latin typeface="Verdana" panose="020B0604030504040204" pitchFamily="34" charset="0"/>
            </a:endParaRPr>
          </a:p>
          <a:p>
            <a:pPr algn="just">
              <a:buFont typeface="Wingdings" panose="05000000000000000000" pitchFamily="2" charset="2"/>
              <a:buChar char="q"/>
            </a:pPr>
            <a:endParaRPr lang="es-ES" altLang="ca-ES" sz="16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9047305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6479C2-035F-4822-9918-E3F42D23483E}" type="slidenum">
              <a:rPr lang="es-ES" altLang="en-US" smtClean="0">
                <a:solidFill>
                  <a:prstClr val="black"/>
                </a:solidFill>
                <a:latin typeface="Verdana" panose="020B0604030504040204" pitchFamily="34" charset="0"/>
              </a:rPr>
              <a:pPr/>
              <a:t>22</a:t>
            </a:fld>
            <a:endParaRPr lang="es-ES" altLang="en-US" smtClean="0">
              <a:solidFill>
                <a:prstClr val="black"/>
              </a:solidFill>
              <a:latin typeface="Verdana" panose="020B0604030504040204" pitchFamily="34" charset="0"/>
            </a:endParaRPr>
          </a:p>
        </p:txBody>
      </p:sp>
      <p:sp>
        <p:nvSpPr>
          <p:cNvPr id="37891" name="Rectangle 5"/>
          <p:cNvSpPr>
            <a:spLocks noGrp="1" noChangeArrowheads="1"/>
          </p:cNvSpPr>
          <p:nvPr>
            <p:ph type="title" idx="4294967295"/>
          </p:nvPr>
        </p:nvSpPr>
        <p:spPr bwMode="auto">
          <a:xfrm>
            <a:off x="468313" y="1228346"/>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ca-ES" sz="2000" b="1" dirty="0">
                <a:solidFill>
                  <a:srgbClr val="336699"/>
                </a:solidFill>
                <a:latin typeface="Verdana" panose="020B0604030504040204" pitchFamily="34" charset="0"/>
              </a:rPr>
              <a:t>Checking your library record: My account</a:t>
            </a:r>
          </a:p>
        </p:txBody>
      </p:sp>
      <p:sp>
        <p:nvSpPr>
          <p:cNvPr id="4" name="Rectangle arrodonit 3"/>
          <p:cNvSpPr/>
          <p:nvPr/>
        </p:nvSpPr>
        <p:spPr>
          <a:xfrm>
            <a:off x="2051050" y="5661025"/>
            <a:ext cx="1081088" cy="144463"/>
          </a:xfrm>
          <a:prstGeom prst="roundRect">
            <a:avLst/>
          </a:prstGeom>
          <a:noFill/>
          <a:ln>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pic>
        <p:nvPicPr>
          <p:cNvPr id="37893"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227" y="2124296"/>
            <a:ext cx="5557772" cy="421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arrodonit 16"/>
          <p:cNvSpPr/>
          <p:nvPr/>
        </p:nvSpPr>
        <p:spPr>
          <a:xfrm>
            <a:off x="5116513" y="4762500"/>
            <a:ext cx="649287" cy="354013"/>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
        <p:nvSpPr>
          <p:cNvPr id="10" name="Rectangle arrodonit 9"/>
          <p:cNvSpPr/>
          <p:nvPr/>
        </p:nvSpPr>
        <p:spPr>
          <a:xfrm>
            <a:off x="2651126" y="5377656"/>
            <a:ext cx="527050" cy="566737"/>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Tree>
    <p:extLst>
      <p:ext uri="{BB962C8B-B14F-4D97-AF65-F5344CB8AC3E}">
        <p14:creationId xmlns:p14="http://schemas.microsoft.com/office/powerpoint/2010/main" val="2919272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988832-683B-4261-8B05-B89F0EAFC0E8}" type="slidenum">
              <a:rPr lang="es-ES" altLang="en-US" smtClean="0">
                <a:solidFill>
                  <a:prstClr val="black"/>
                </a:solidFill>
                <a:latin typeface="Verdana" panose="020B0604030504040204" pitchFamily="34" charset="0"/>
              </a:rPr>
              <a:pPr/>
              <a:t>23</a:t>
            </a:fld>
            <a:endParaRPr lang="es-ES" altLang="en-US" smtClean="0">
              <a:solidFill>
                <a:prstClr val="black"/>
              </a:solidFill>
              <a:latin typeface="Verdana" panose="020B0604030504040204" pitchFamily="34" charset="0"/>
            </a:endParaRPr>
          </a:p>
        </p:txBody>
      </p:sp>
      <p:sp>
        <p:nvSpPr>
          <p:cNvPr id="38915" name="Text Box 3"/>
          <p:cNvSpPr txBox="1">
            <a:spLocks noChangeArrowheads="1"/>
          </p:cNvSpPr>
          <p:nvPr/>
        </p:nvSpPr>
        <p:spPr bwMode="auto">
          <a:xfrm>
            <a:off x="468313" y="2065338"/>
            <a:ext cx="828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100000"/>
              </a:spcBef>
            </a:pPr>
            <a:r>
              <a:rPr lang="en-GB" altLang="es-ES" sz="1600" dirty="0">
                <a:solidFill>
                  <a:srgbClr val="646464"/>
                </a:solidFill>
                <a:latin typeface="Verdana" panose="020B0604030504040204" pitchFamily="34" charset="0"/>
              </a:rPr>
              <a:t>This service enables you to access your CRAI </a:t>
            </a:r>
            <a:r>
              <a:rPr lang="en-GB" altLang="es-ES" sz="1600" b="1" dirty="0">
                <a:solidFill>
                  <a:srgbClr val="646464"/>
                </a:solidFill>
                <a:latin typeface="Verdana" panose="020B0604030504040204" pitchFamily="34" charset="0"/>
              </a:rPr>
              <a:t>user record</a:t>
            </a:r>
            <a:r>
              <a:rPr lang="en-GB" altLang="es-ES" sz="1600" dirty="0">
                <a:solidFill>
                  <a:srgbClr val="646464"/>
                </a:solidFill>
                <a:latin typeface="Verdana" panose="020B0604030504040204" pitchFamily="34" charset="0"/>
              </a:rPr>
              <a:t>. </a:t>
            </a:r>
          </a:p>
          <a:p>
            <a:pPr algn="just">
              <a:spcBef>
                <a:spcPct val="100000"/>
              </a:spcBef>
            </a:pPr>
            <a:r>
              <a:rPr lang="en-GB" altLang="es-ES" sz="1600" dirty="0">
                <a:solidFill>
                  <a:srgbClr val="646464"/>
                </a:solidFill>
                <a:latin typeface="Verdana" panose="020B0604030504040204" pitchFamily="34" charset="0"/>
              </a:rPr>
              <a:t>Once you have logged on, you can view and renew your loans, reserve new items, create lists of records, etc. </a:t>
            </a:r>
          </a:p>
        </p:txBody>
      </p:sp>
      <p:sp>
        <p:nvSpPr>
          <p:cNvPr id="14" name="Rectangle 5"/>
          <p:cNvSpPr txBox="1">
            <a:spLocks noChangeArrowheads="1"/>
          </p:cNvSpPr>
          <p:nvPr/>
        </p:nvSpPr>
        <p:spPr bwMode="auto">
          <a:xfrm>
            <a:off x="468313" y="122374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Arial" charset="0"/>
              </a:defRPr>
            </a:lvl2pPr>
            <a:lvl3pPr algn="ctr" rtl="0" eaLnBrk="0" fontAlgn="base" hangingPunct="0">
              <a:spcBef>
                <a:spcPct val="0"/>
              </a:spcBef>
              <a:spcAft>
                <a:spcPct val="0"/>
              </a:spcAft>
              <a:defRPr sz="4000">
                <a:solidFill>
                  <a:srgbClr val="000000"/>
                </a:solidFill>
                <a:latin typeface="Arial" charset="0"/>
              </a:defRPr>
            </a:lvl3pPr>
            <a:lvl4pPr algn="ctr" rtl="0" eaLnBrk="0" fontAlgn="base" hangingPunct="0">
              <a:spcBef>
                <a:spcPct val="0"/>
              </a:spcBef>
              <a:spcAft>
                <a:spcPct val="0"/>
              </a:spcAft>
              <a:defRPr sz="4000">
                <a:solidFill>
                  <a:srgbClr val="000000"/>
                </a:solidFill>
                <a:latin typeface="Arial" charset="0"/>
              </a:defRPr>
            </a:lvl4pPr>
            <a:lvl5pPr algn="ctr" rtl="0" eaLnBrk="0" fontAlgn="base" hangingPunct="0">
              <a:spcBef>
                <a:spcPct val="0"/>
              </a:spcBef>
              <a:spcAft>
                <a:spcPct val="0"/>
              </a:spcAft>
              <a:defRPr sz="4000">
                <a:solidFill>
                  <a:srgbClr val="000000"/>
                </a:solidFill>
                <a:latin typeface="Arial" charset="0"/>
              </a:defRPr>
            </a:lvl5pPr>
            <a:lvl6pPr marL="457200" algn="ctr" rtl="0" fontAlgn="base">
              <a:spcBef>
                <a:spcPct val="0"/>
              </a:spcBef>
              <a:spcAft>
                <a:spcPct val="0"/>
              </a:spcAft>
              <a:defRPr sz="4000">
                <a:solidFill>
                  <a:srgbClr val="000000"/>
                </a:solidFill>
                <a:latin typeface="Arial" charset="0"/>
              </a:defRPr>
            </a:lvl6pPr>
            <a:lvl7pPr marL="914400" algn="ctr" rtl="0" fontAlgn="base">
              <a:spcBef>
                <a:spcPct val="0"/>
              </a:spcBef>
              <a:spcAft>
                <a:spcPct val="0"/>
              </a:spcAft>
              <a:defRPr sz="4000">
                <a:solidFill>
                  <a:srgbClr val="000000"/>
                </a:solidFill>
                <a:latin typeface="Arial" charset="0"/>
              </a:defRPr>
            </a:lvl7pPr>
            <a:lvl8pPr marL="1371600" algn="ctr" rtl="0" fontAlgn="base">
              <a:spcBef>
                <a:spcPct val="0"/>
              </a:spcBef>
              <a:spcAft>
                <a:spcPct val="0"/>
              </a:spcAft>
              <a:defRPr sz="4000">
                <a:solidFill>
                  <a:srgbClr val="000000"/>
                </a:solidFill>
                <a:latin typeface="Arial" charset="0"/>
              </a:defRPr>
            </a:lvl8pPr>
            <a:lvl9pPr marL="1828800" algn="ctr" rtl="0" fontAlgn="base">
              <a:spcBef>
                <a:spcPct val="0"/>
              </a:spcBef>
              <a:spcAft>
                <a:spcPct val="0"/>
              </a:spcAft>
              <a:defRPr sz="4000">
                <a:solidFill>
                  <a:srgbClr val="000000"/>
                </a:solidFill>
                <a:latin typeface="Arial" charset="0"/>
              </a:defRPr>
            </a:lvl9pPr>
          </a:lstStyle>
          <a:p>
            <a:pPr algn="l" eaLnBrk="1" hangingPunct="1">
              <a:defRPr/>
            </a:pPr>
            <a:r>
              <a:rPr lang="en-US" altLang="ca-ES" sz="2000" b="1" dirty="0">
                <a:solidFill>
                  <a:srgbClr val="336699"/>
                </a:solidFill>
                <a:latin typeface="Verdana" panose="020B0604030504040204" pitchFamily="34" charset="0"/>
              </a:rPr>
              <a:t>Checking your library record: My </a:t>
            </a:r>
            <a:r>
              <a:rPr lang="en-US" altLang="ca-ES" sz="2000" b="1" dirty="0" smtClean="0">
                <a:solidFill>
                  <a:srgbClr val="336699"/>
                </a:solidFill>
                <a:latin typeface="Verdana" panose="020B0604030504040204" pitchFamily="34" charset="0"/>
              </a:rPr>
              <a:t>account </a:t>
            </a:r>
            <a:r>
              <a:rPr lang="en-GB" altLang="ca-ES" sz="2000" b="1" kern="0" dirty="0" smtClean="0">
                <a:solidFill>
                  <a:srgbClr val="336699"/>
                </a:solidFill>
                <a:latin typeface="Verdana" pitchFamily="34" charset="0"/>
              </a:rPr>
              <a:t>(II)</a:t>
            </a:r>
            <a:endParaRPr lang="en-GB" altLang="ca-ES" sz="1600" b="1" kern="0" dirty="0">
              <a:solidFill>
                <a:srgbClr val="336699"/>
              </a:solidFill>
              <a:latin typeface="Verdana" pitchFamily="34" charset="0"/>
            </a:endParaRPr>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3969" y="3414713"/>
            <a:ext cx="6079837" cy="29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0710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bwMode="auto">
          <a:xfrm>
            <a:off x="461963" y="981075"/>
            <a:ext cx="7781925" cy="812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smtClean="0">
                <a:solidFill>
                  <a:srgbClr val="336699"/>
                </a:solidFill>
                <a:latin typeface="Verdana" panose="020B0604030504040204" pitchFamily="34" charset="0"/>
                <a:hlinkClick r:id="rId3"/>
              </a:rPr>
              <a:t>Library consortium loans (PUC) </a:t>
            </a:r>
            <a:r>
              <a:rPr lang="en-GB" altLang="ca-ES" sz="2000" b="1" dirty="0" smtClean="0">
                <a:solidFill>
                  <a:srgbClr val="336699"/>
                </a:solidFill>
                <a:latin typeface="Verdana" panose="020B0604030504040204" pitchFamily="34" charset="0"/>
              </a:rPr>
              <a:t/>
            </a:r>
            <a:br>
              <a:rPr lang="en-GB" altLang="ca-ES" sz="2000" b="1" dirty="0" smtClean="0">
                <a:solidFill>
                  <a:srgbClr val="336699"/>
                </a:solidFill>
                <a:latin typeface="Verdana" panose="020B0604030504040204" pitchFamily="34" charset="0"/>
              </a:rPr>
            </a:br>
            <a:r>
              <a:rPr lang="en-GB" altLang="ca-ES" sz="1600" dirty="0" smtClean="0">
                <a:solidFill>
                  <a:srgbClr val="336699"/>
                </a:solidFill>
                <a:latin typeface="Verdana" panose="020B0604030504040204" pitchFamily="34" charset="0"/>
              </a:rPr>
              <a:t/>
            </a:r>
            <a:br>
              <a:rPr lang="en-GB" altLang="ca-ES" sz="1600" dirty="0" smtClean="0">
                <a:solidFill>
                  <a:srgbClr val="336699"/>
                </a:solidFill>
                <a:latin typeface="Verdana" panose="020B0604030504040204" pitchFamily="34" charset="0"/>
              </a:rPr>
            </a:br>
            <a:endParaRPr lang="en-GB" altLang="ca-ES" sz="1600" dirty="0" smtClean="0">
              <a:solidFill>
                <a:srgbClr val="336699"/>
              </a:solidFill>
              <a:latin typeface="Verdana" panose="020B0604030504040204" pitchFamily="34" charset="0"/>
            </a:endParaRPr>
          </a:p>
        </p:txBody>
      </p:sp>
      <p:sp>
        <p:nvSpPr>
          <p:cNvPr id="23558" name="4 Subtítulo"/>
          <p:cNvSpPr>
            <a:spLocks/>
          </p:cNvSpPr>
          <p:nvPr/>
        </p:nvSpPr>
        <p:spPr bwMode="auto">
          <a:xfrm>
            <a:off x="466725" y="1874838"/>
            <a:ext cx="6337300" cy="39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marL="0" indent="0" algn="just" eaLnBrk="1" hangingPunct="1">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The PUC is a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free</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loan service through which users can request and borrow items from another library in the Consortium of University Services of Catalonia (CSUC). </a:t>
            </a:r>
          </a:p>
          <a:p>
            <a:pPr algn="just" eaLnBrk="1" hangingPunct="1">
              <a:spcBef>
                <a:spcPct val="20000"/>
              </a:spcBef>
              <a:defRPr/>
            </a:pPr>
            <a:endPar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How to request an item:</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In person, at the library that holds the item: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PUC in situ</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Online, using </a:t>
            </a:r>
            <a:r>
              <a:rPr lang="en-GB" altLang="ca-ES" sz="1700">
                <a:solidFill>
                  <a:srgbClr val="646464"/>
                </a:solidFill>
                <a:latin typeface="Verdana" panose="020B0604030504040204" pitchFamily="34" charset="0"/>
                <a:ea typeface="Verdana" panose="020B0604030504040204" pitchFamily="34" charset="0"/>
                <a:cs typeface="Verdana" panose="020B0604030504040204" pitchFamily="34" charset="0"/>
              </a:rPr>
              <a:t>the </a:t>
            </a:r>
            <a:r>
              <a:rPr lang="en-GB" altLang="ca-ES" sz="1700" b="1" smtClean="0">
                <a:solidFill>
                  <a:srgbClr val="646464"/>
                </a:solidFill>
                <a:latin typeface="Verdana" panose="020B0604030504040204" pitchFamily="34" charset="0"/>
                <a:ea typeface="Verdana" panose="020B0604030504040204" pitchFamily="34" charset="0"/>
                <a:cs typeface="Verdana" panose="020B0604030504040204" pitchFamily="34" charset="0"/>
              </a:rPr>
              <a:t>PUC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web portal</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en-GB" altLang="ca-ES" sz="1500" dirty="0">
                <a:solidFill>
                  <a:srgbClr val="646464"/>
                </a:solidFill>
                <a:latin typeface="Verdana" panose="020B0604030504040204" pitchFamily="34" charset="0"/>
                <a:ea typeface="Verdana" panose="020B0604030504040204" pitchFamily="34" charset="0"/>
                <a:cs typeface="Verdana" panose="020B0604030504040204" pitchFamily="34" charset="0"/>
              </a:rPr>
              <a:t>Watch the </a:t>
            </a:r>
            <a:r>
              <a:rPr lang="en-GB" altLang="ca-ES" sz="1500" u="sng"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hlinkClick r:id="rId4"/>
              </a:rPr>
              <a:t>video</a:t>
            </a:r>
            <a:endParaRPr lang="en-GB" altLang="ca-ES" sz="15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buFontTx/>
              <a:buAutoNum type="alphaLcParenR"/>
              <a:defRPr/>
            </a:pPr>
            <a:endPar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Where to return items:</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To any CRAI library.</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To any of the libraries linked to the institution that holds the item.</a:t>
            </a:r>
          </a:p>
        </p:txBody>
      </p:sp>
      <p:pic>
        <p:nvPicPr>
          <p:cNvPr id="39940" name="Picture 14" descr="Logo U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313" y="1700213"/>
            <a:ext cx="1057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6" descr="http://www.upf.edu/marca/_img/_marca/simbol.png"/>
          <p:cNvPicPr>
            <a:picLocks noChangeAspect="1" noChangeArrowheads="1"/>
          </p:cNvPicPr>
          <p:nvPr/>
        </p:nvPicPr>
        <p:blipFill>
          <a:blip r:embed="rId6" cstate="print">
            <a:extLst>
              <a:ext uri="{28A0092B-C50C-407E-A947-70E740481C1C}">
                <a14:useLocalDpi xmlns:a14="http://schemas.microsoft.com/office/drawing/2010/main" val="0"/>
              </a:ext>
            </a:extLst>
          </a:blip>
          <a:srcRect l="17815" t="17960" r="15746" b="12088"/>
          <a:stretch>
            <a:fillRect/>
          </a:stretch>
        </p:blipFill>
        <p:spPr bwMode="auto">
          <a:xfrm>
            <a:off x="8177213" y="2224088"/>
            <a:ext cx="4714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8" descr="https://upload.wikimedia.org/wikipedia/ca/thumb/b/b5/Logo_upc.svg/1024px-Logo_upc.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7275" y="2300288"/>
            <a:ext cx="50641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0" descr="https://static.udg.edu/0/media/noticies/d384933b-f267-4b96-936e-9ac5777876d1_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538" y="2955925"/>
            <a:ext cx="606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2" descr="https://upload.wikimedia.org/wikipedia/ca/thumb/4/48/Logo_UdL.svg/1280px-Logo_UdL.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813" y="3114675"/>
            <a:ext cx="520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4" descr="http://www.urv.cat/media/upload/arxius/logos/A-color.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9900" y="3765550"/>
            <a:ext cx="6588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30" descr="http://www.uoc.edu/portal/_resources/common/imatges/marca_UOC/marca_UOC_negre_pap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6625" y="3967163"/>
            <a:ext cx="6953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32" descr="http://www.recercat.cat/bitstream/id/48588/?sequence=-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2600" y="4598988"/>
            <a:ext cx="628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36" descr="http://uvic-ucc.cat/sites/all/themes/zen/UVic1/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4413" y="4719638"/>
            <a:ext cx="5810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38" descr="http://www.cccb.org/rcs_gene/Logo_Biblio_Cat_web_CCCB.png"/>
          <p:cNvPicPr>
            <a:picLocks noChangeAspect="1" noChangeArrowheads="1"/>
          </p:cNvPicPr>
          <p:nvPr/>
        </p:nvPicPr>
        <p:blipFill>
          <a:blip r:embed="rId14" cstate="print">
            <a:extLst>
              <a:ext uri="{28A0092B-C50C-407E-A947-70E740481C1C}">
                <a14:useLocalDpi xmlns:a14="http://schemas.microsoft.com/office/drawing/2010/main" val="0"/>
              </a:ext>
            </a:extLst>
          </a:blip>
          <a:srcRect l="-2097" t="18971" r="2097" b="24113"/>
          <a:stretch>
            <a:fillRect/>
          </a:stretch>
        </p:blipFill>
        <p:spPr bwMode="auto">
          <a:xfrm>
            <a:off x="7507288" y="5567363"/>
            <a:ext cx="1079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Marcador de número de diapositiva 1"/>
          <p:cNvSpPr>
            <a:spLocks noGrp="1"/>
          </p:cNvSpPr>
          <p:nvPr>
            <p:ph type="sldNum" sz="quarter" idx="11"/>
          </p:nvPr>
        </p:nvSpPr>
        <p:spPr>
          <a:xfrm>
            <a:off x="5419724" y="6305550"/>
            <a:ext cx="3090864" cy="349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E456DD6-32DA-42BF-9B0E-7B39CC5CE1C2}" type="slidenum">
              <a:rPr lang="es-ES" altLang="en-US" smtClean="0">
                <a:solidFill>
                  <a:prstClr val="black"/>
                </a:solidFill>
                <a:latin typeface="Verdana" panose="020B0604030504040204" pitchFamily="34" charset="0"/>
              </a:rPr>
              <a:pPr algn="r"/>
              <a:t>24</a:t>
            </a:fld>
            <a:endParaRPr lang="es-ES" altLang="en-US" dirty="0"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35449022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bwMode="auto">
          <a:xfrm>
            <a:off x="466725" y="982663"/>
            <a:ext cx="7772400"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smtClean="0">
                <a:solidFill>
                  <a:srgbClr val="336699"/>
                </a:solidFill>
                <a:latin typeface="Verdana" panose="020B0604030504040204" pitchFamily="34" charset="0"/>
                <a:hlinkClick r:id="rId3"/>
              </a:rPr>
              <a:t>Web</a:t>
            </a:r>
            <a:r>
              <a:rPr lang="en-GB" altLang="ca-ES" sz="2000" b="1" dirty="0" smtClean="0">
                <a:solidFill>
                  <a:srgbClr val="336699"/>
                </a:solidFill>
                <a:latin typeface="Verdana" panose="020B0604030504040204" pitchFamily="34" charset="0"/>
              </a:rPr>
              <a:t> </a:t>
            </a:r>
            <a:br>
              <a:rPr lang="en-GB" altLang="ca-ES" sz="2000" b="1" dirty="0" smtClean="0">
                <a:solidFill>
                  <a:srgbClr val="336699"/>
                </a:solidFill>
                <a:latin typeface="Verdana" panose="020B0604030504040204" pitchFamily="34" charset="0"/>
              </a:rPr>
            </a:br>
            <a:endParaRPr lang="en-GB" altLang="ca-ES" sz="1600" dirty="0" smtClean="0">
              <a:solidFill>
                <a:srgbClr val="336699"/>
              </a:solidFill>
              <a:latin typeface="Verdana" panose="020B0604030504040204" pitchFamily="34" charset="0"/>
            </a:endParaRPr>
          </a:p>
        </p:txBody>
      </p:sp>
      <p:sp>
        <p:nvSpPr>
          <p:cNvPr id="41987" name="4 Marcador de contenido"/>
          <p:cNvSpPr>
            <a:spLocks/>
          </p:cNvSpPr>
          <p:nvPr/>
        </p:nvSpPr>
        <p:spPr bwMode="auto">
          <a:xfrm>
            <a:off x="457200" y="1666875"/>
            <a:ext cx="81470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5275"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Requirements:</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be </a:t>
            </a:r>
            <a:r>
              <a:rPr lang="en-GB" altLang="ca-ES" sz="1700" b="1" dirty="0">
                <a:solidFill>
                  <a:srgbClr val="646464"/>
                </a:solidFill>
                <a:latin typeface="Verdana" panose="020B0604030504040204" pitchFamily="34" charset="0"/>
              </a:rPr>
              <a:t>registered </a:t>
            </a:r>
            <a:r>
              <a:rPr lang="en-GB" altLang="ca-ES" sz="1700" dirty="0">
                <a:solidFill>
                  <a:srgbClr val="646464"/>
                </a:solidFill>
                <a:latin typeface="Verdana" panose="020B0604030504040204" pitchFamily="34" charset="0"/>
              </a:rPr>
              <a:t>in your institution's library user database.</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NOT have any </a:t>
            </a:r>
            <a:r>
              <a:rPr lang="en-GB" altLang="ca-ES" sz="1700" b="1" dirty="0">
                <a:solidFill>
                  <a:srgbClr val="646464"/>
                </a:solidFill>
                <a:latin typeface="Verdana" panose="020B0604030504040204" pitchFamily="34" charset="0"/>
              </a:rPr>
              <a:t>overdue</a:t>
            </a:r>
            <a:r>
              <a:rPr lang="en-GB" altLang="ca-ES" sz="1700" dirty="0">
                <a:solidFill>
                  <a:srgbClr val="646464"/>
                </a:solidFill>
                <a:latin typeface="Verdana" panose="020B0604030504040204" pitchFamily="34" charset="0"/>
              </a:rPr>
              <a:t> loans at your institution.</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NOT be </a:t>
            </a:r>
            <a:r>
              <a:rPr lang="en-GB" altLang="ca-ES" sz="1700" b="1" dirty="0">
                <a:solidFill>
                  <a:srgbClr val="646464"/>
                </a:solidFill>
                <a:latin typeface="Verdana" panose="020B0604030504040204" pitchFamily="34" charset="0"/>
              </a:rPr>
              <a:t>blocked </a:t>
            </a:r>
            <a:r>
              <a:rPr lang="en-GB" altLang="ca-ES" sz="1700" dirty="0">
                <a:solidFill>
                  <a:srgbClr val="646464"/>
                </a:solidFill>
                <a:latin typeface="Verdana" panose="020B0604030504040204" pitchFamily="34" charset="0"/>
              </a:rPr>
              <a:t>from using your library account by your institution.</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Access University Union </a:t>
            </a:r>
            <a:r>
              <a:rPr lang="en-GB" altLang="ca-ES" sz="1700" dirty="0" err="1">
                <a:solidFill>
                  <a:srgbClr val="646464"/>
                </a:solidFill>
                <a:latin typeface="Verdana" panose="020B0604030504040204" pitchFamily="34" charset="0"/>
              </a:rPr>
              <a:t>Catalog</a:t>
            </a:r>
            <a:r>
              <a:rPr lang="en-GB" altLang="ca-ES" sz="1700" dirty="0">
                <a:solidFill>
                  <a:srgbClr val="646464"/>
                </a:solidFill>
                <a:latin typeface="Verdana" panose="020B0604030504040204" pitchFamily="34" charset="0"/>
              </a:rPr>
              <a:t> of Catalonia (CBUC): </a:t>
            </a:r>
            <a:r>
              <a:rPr lang="en-GB" altLang="ca-ES" sz="1700" dirty="0">
                <a:solidFill>
                  <a:srgbClr val="646464"/>
                </a:solidFill>
                <a:latin typeface="Verdana" panose="020B0604030504040204" pitchFamily="34" charset="0"/>
                <a:hlinkClick r:id="rId3"/>
              </a:rPr>
              <a:t>puc.cbuc.cat/</a:t>
            </a:r>
            <a:endParaRPr lang="en-GB" altLang="ca-ES" sz="1700" dirty="0">
              <a:solidFill>
                <a:srgbClr val="646464"/>
              </a:solidFill>
              <a:latin typeface="Verdana" panose="020B0604030504040204" pitchFamily="34" charset="0"/>
            </a:endParaRP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Check availability and request the</a:t>
            </a:r>
            <a:r>
              <a:rPr lang="en-GB" altLang="ca-ES" sz="1700" b="1" dirty="0">
                <a:solidFill>
                  <a:srgbClr val="646464"/>
                </a:solidFill>
                <a:latin typeface="Verdana" panose="020B0604030504040204" pitchFamily="34" charset="0"/>
              </a:rPr>
              <a:t> item</a:t>
            </a:r>
            <a:r>
              <a:rPr lang="en-GB" altLang="ca-ES" sz="1700" dirty="0">
                <a:solidFill>
                  <a:srgbClr val="646464"/>
                </a:solidFill>
                <a:latin typeface="Verdana" panose="020B0604030504040204" pitchFamily="34" charset="0"/>
              </a:rPr>
              <a:t>.</a:t>
            </a:r>
            <a:r>
              <a:rPr lang="en-GB" altLang="ca-ES" sz="1700" b="1" dirty="0">
                <a:solidFill>
                  <a:srgbClr val="646464"/>
                </a:solidFill>
                <a:latin typeface="Verdana" panose="020B0604030504040204" pitchFamily="34" charset="0"/>
              </a:rPr>
              <a:t> </a:t>
            </a:r>
            <a:r>
              <a:rPr lang="en-GB" altLang="ca-ES" sz="1700" dirty="0">
                <a:solidFill>
                  <a:srgbClr val="646464"/>
                </a:solidFill>
                <a:latin typeface="Verdana" panose="020B0604030504040204" pitchFamily="34" charset="0"/>
              </a:rPr>
              <a:t>Choose where you would like to pick it up.</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When your item arrives at the chosen library you will receive</a:t>
            </a:r>
            <a:r>
              <a:rPr lang="en-GB" altLang="ca-ES" sz="1700" b="1" dirty="0">
                <a:solidFill>
                  <a:srgbClr val="646464"/>
                </a:solidFill>
                <a:latin typeface="Verdana" panose="020B0604030504040204" pitchFamily="34" charset="0"/>
              </a:rPr>
              <a:t> email notification</a:t>
            </a:r>
            <a:r>
              <a:rPr lang="en-GB" altLang="ca-ES" sz="1700" dirty="0">
                <a:solidFill>
                  <a:srgbClr val="646464"/>
                </a:solidFill>
                <a:latin typeface="Verdana" panose="020B0604030504040204" pitchFamily="34" charset="0"/>
              </a:rPr>
              <a:t>.</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You can </a:t>
            </a:r>
            <a:r>
              <a:rPr lang="en-GB" altLang="ca-ES" sz="1700" b="1" dirty="0">
                <a:solidFill>
                  <a:srgbClr val="646464"/>
                </a:solidFill>
                <a:latin typeface="Verdana" panose="020B0604030504040204" pitchFamily="34" charset="0"/>
              </a:rPr>
              <a:t>return the item</a:t>
            </a:r>
            <a:r>
              <a:rPr lang="en-GB" altLang="ca-ES" sz="1700" dirty="0">
                <a:solidFill>
                  <a:srgbClr val="646464"/>
                </a:solidFill>
                <a:latin typeface="Verdana" panose="020B0604030504040204" pitchFamily="34" charset="0"/>
              </a:rPr>
              <a:t> to any of the libraries at your university or at the institution that owns the item.</a:t>
            </a:r>
          </a:p>
        </p:txBody>
      </p:sp>
      <p:sp>
        <p:nvSpPr>
          <p:cNvPr id="41988" name="Marcador de número de diapositiva 1"/>
          <p:cNvSpPr>
            <a:spLocks noGrp="1"/>
          </p:cNvSpPr>
          <p:nvPr>
            <p:ph type="sldNum" sz="quarter" idx="11"/>
          </p:nvPr>
        </p:nvSpPr>
        <p:spPr>
          <a:xfrm>
            <a:off x="4438650" y="6172200"/>
            <a:ext cx="4029074" cy="368302"/>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C87B859-D0AA-405D-9728-ADC925968E64}" type="slidenum">
              <a:rPr lang="es-ES" altLang="en-US" smtClean="0">
                <a:solidFill>
                  <a:prstClr val="black"/>
                </a:solidFill>
                <a:latin typeface="Verdana" panose="020B0604030504040204" pitchFamily="34" charset="0"/>
              </a:rPr>
              <a:pPr algn="r"/>
              <a:t>25</a:t>
            </a:fld>
            <a:endParaRPr lang="es-ES" altLang="en-US" dirty="0"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5804623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auto">
          <a:xfrm>
            <a:off x="468313" y="981075"/>
            <a:ext cx="8135937"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smtClean="0">
                <a:solidFill>
                  <a:srgbClr val="336699"/>
                </a:solidFill>
                <a:latin typeface="Verdana" panose="020B0604030504040204" pitchFamily="34" charset="0"/>
              </a:rPr>
              <a:t>PUC loan conditions</a:t>
            </a:r>
          </a:p>
        </p:txBody>
      </p:sp>
      <p:graphicFrame>
        <p:nvGraphicFramePr>
          <p:cNvPr id="26871" name="Group 247"/>
          <p:cNvGraphicFramePr>
            <a:graphicFrameLocks noGrp="1"/>
          </p:cNvGraphicFramePr>
          <p:nvPr>
            <p:extLst/>
          </p:nvPr>
        </p:nvGraphicFramePr>
        <p:xfrm>
          <a:off x="468313" y="1344497"/>
          <a:ext cx="7639048" cy="5129446"/>
        </p:xfrm>
        <a:graphic>
          <a:graphicData uri="http://schemas.openxmlformats.org/drawingml/2006/table">
            <a:tbl>
              <a:tblPr/>
              <a:tblGrid>
                <a:gridCol w="2648368">
                  <a:extLst>
                    <a:ext uri="{9D8B030D-6E8A-4147-A177-3AD203B41FA5}"/>
                  </a:extLst>
                </a:gridCol>
                <a:gridCol w="1285734">
                  <a:extLst>
                    <a:ext uri="{9D8B030D-6E8A-4147-A177-3AD203B41FA5}"/>
                  </a:extLst>
                </a:gridCol>
                <a:gridCol w="1285734">
                  <a:extLst>
                    <a:ext uri="{9D8B030D-6E8A-4147-A177-3AD203B41FA5}"/>
                  </a:extLst>
                </a:gridCol>
                <a:gridCol w="1208837">
                  <a:extLst>
                    <a:ext uri="{9D8B030D-6E8A-4147-A177-3AD203B41FA5}"/>
                  </a:extLst>
                </a:gridCol>
                <a:gridCol w="1210375">
                  <a:extLst>
                    <a:ext uri="{9D8B030D-6E8A-4147-A177-3AD203B41FA5}"/>
                  </a:extLst>
                </a:gridCol>
              </a:tblGrid>
              <a:tr h="928959">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Users</a:t>
                      </a:r>
                      <a:endParaRPr kumimoji="0" lang="en-US" altLang="es-ES" sz="1400" b="0" i="0" u="none" strike="noStrike" cap="none" normalizeH="0" baseline="0" dirty="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Items</a:t>
                      </a:r>
                      <a:endParaRPr kumimoji="0" lang="en-US" altLang="es-ES" sz="1400" b="0" i="0" u="none" strike="noStrike" cap="none" normalizeH="0" baseline="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Renewals</a:t>
                      </a:r>
                      <a:endParaRPr kumimoji="0" lang="en-US" altLang="es-ES" sz="1400" b="0" i="0" u="none" strike="noStrike" cap="none" normalizeH="0" baseline="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Loan period:  </a:t>
                      </a:r>
                      <a:endParaRPr kumimoji="0" lang="ca-ES" altLang="es-ES" sz="1400" b="0" i="0" u="none" strike="noStrike" cap="none" normalizeH="0" baseline="0">
                        <a:ln>
                          <a:noFill/>
                        </a:ln>
                        <a:solidFill>
                          <a:schemeClr val="bg1"/>
                        </a:solidFill>
                        <a:effectLst/>
                        <a:latin typeface="Verdana" pitchFamily="34" charset="0"/>
                        <a:ea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printed docs.</a:t>
                      </a:r>
                      <a:endParaRPr kumimoji="0" lang="en-US" altLang="es-ES" sz="1400" b="0" i="0" u="none" strike="noStrike" cap="none" normalizeH="0" baseline="0">
                        <a:ln>
                          <a:noFill/>
                        </a:ln>
                        <a:solidFill>
                          <a:schemeClr val="bg1"/>
                        </a:solidFill>
                        <a:effectLst/>
                        <a:latin typeface="Verdan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Loan period:</a:t>
                      </a:r>
                      <a:endParaRPr kumimoji="0" lang="ca-ES" altLang="es-ES" sz="1400" b="0" i="0" u="none" strike="noStrike" cap="none" normalizeH="0" baseline="0">
                        <a:ln>
                          <a:noFill/>
                        </a:ln>
                        <a:solidFill>
                          <a:schemeClr val="bg1"/>
                        </a:solidFill>
                        <a:effectLst/>
                        <a:latin typeface="Verdana" pitchFamily="34" charset="0"/>
                        <a:ea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audiov. material</a:t>
                      </a:r>
                      <a:endParaRPr kumimoji="0" lang="en-US" altLang="es-ES" sz="1400" b="0" i="0" u="none" strike="noStrike" cap="none" normalizeH="0" baseline="0">
                        <a:ln>
                          <a:noFill/>
                        </a:ln>
                        <a:solidFill>
                          <a:schemeClr val="bg1"/>
                        </a:solidFill>
                        <a:effectLst/>
                        <a:latin typeface="Verdan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extLst>
                  <a:ext uri="{0D108BD9-81ED-4DB2-BD59-A6C34878D82A}"/>
                </a:extLst>
              </a:tr>
              <a:tr h="928959">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Bachelor’s degree students, first- or second-cycle pre-EHEA </a:t>
                      </a:r>
                      <a:r>
                        <a:rPr kumimoji="0" lang="en-US" altLang="es-ES" sz="14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students, authorized Alumni UB</a:t>
                      </a:r>
                      <a:endPar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extLst>
              </a:tr>
              <a:tr h="719194">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Postgraduate, third-cycle, master’s degree and doctoral students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20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extLst>
              </a:tr>
              <a:tr h="113872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University teaching and research staff (PDI) and registered users of the National Library of Catalonia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20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extLst>
              </a:tr>
              <a:tr h="928959">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University administrative and service staff (PAS) and staff of the National Library of Catalonia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20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extLst>
              </a:tr>
              <a:tr h="405046">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Other authorized </a:t>
                      </a:r>
                      <a:r>
                        <a:rPr kumimoji="0" lang="en-US" altLang="es-ES" sz="14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users</a:t>
                      </a:r>
                      <a:endPar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extLst>
              </a:tr>
            </a:tbl>
          </a:graphicData>
        </a:graphic>
      </p:graphicFrame>
      <p:sp>
        <p:nvSpPr>
          <p:cNvPr id="44079" name="Marcador de número de diapositiva 1"/>
          <p:cNvSpPr>
            <a:spLocks noGrp="1"/>
          </p:cNvSpPr>
          <p:nvPr>
            <p:ph type="sldNum" sz="quarter" idx="11"/>
          </p:nvPr>
        </p:nvSpPr>
        <p:spPr>
          <a:xfrm>
            <a:off x="3028949" y="6427789"/>
            <a:ext cx="5503863" cy="293687"/>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2163D4E-8DA6-4A98-AAE0-012B930B688A}" type="slidenum">
              <a:rPr lang="es-ES" altLang="en-US" smtClean="0">
                <a:solidFill>
                  <a:prstClr val="black"/>
                </a:solidFill>
                <a:latin typeface="Verdana" panose="020B0604030504040204" pitchFamily="34" charset="0"/>
              </a:rPr>
              <a:pPr algn="r"/>
              <a:t>26</a:t>
            </a:fld>
            <a:endParaRPr lang="es-ES" altLang="en-US" dirty="0"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23002643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26A817-81E7-4D97-9E1B-31EF827623E9}" type="slidenum">
              <a:rPr lang="es-ES" altLang="en-US" smtClean="0">
                <a:solidFill>
                  <a:prstClr val="black"/>
                </a:solidFill>
                <a:latin typeface="Verdana" panose="020B0604030504040204" pitchFamily="34" charset="0"/>
              </a:rPr>
              <a:pPr/>
              <a:t>27</a:t>
            </a:fld>
            <a:endParaRPr lang="es-ES" altLang="en-US" smtClean="0">
              <a:solidFill>
                <a:prstClr val="black"/>
              </a:solidFill>
              <a:latin typeface="Verdana" panose="020B0604030504040204" pitchFamily="34" charset="0"/>
            </a:endParaRPr>
          </a:p>
        </p:txBody>
      </p:sp>
      <p:sp>
        <p:nvSpPr>
          <p:cNvPr id="46083" name="Contenidor de número de diapositiva 4"/>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46084"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5"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6"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7" name="Rectangle 7"/>
          <p:cNvSpPr>
            <a:spLocks noGrp="1" noChangeArrowheads="1"/>
          </p:cNvSpPr>
          <p:nvPr>
            <p:ph type="title" idx="4294967295"/>
          </p:nvPr>
        </p:nvSpPr>
        <p:spPr bwMode="auto">
          <a:xfrm>
            <a:off x="473075" y="1020897"/>
            <a:ext cx="8677275"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2"/>
              </a:rPr>
              <a:t>Interlibrary loan</a:t>
            </a:r>
            <a:r>
              <a:rPr lang="en-GB" altLang="ca-ES" sz="2000" b="1" dirty="0" smtClean="0">
                <a:solidFill>
                  <a:srgbClr val="336699"/>
                </a:solidFill>
                <a:latin typeface="Verdana" panose="020B0604030504040204" pitchFamily="34" charset="0"/>
              </a:rPr>
              <a:t> </a:t>
            </a:r>
            <a:br>
              <a:rPr lang="en-GB" altLang="ca-ES" sz="2000" b="1" dirty="0" smtClean="0">
                <a:solidFill>
                  <a:srgbClr val="336699"/>
                </a:solidFill>
                <a:latin typeface="Verdana" panose="020B0604030504040204" pitchFamily="34" charset="0"/>
              </a:rPr>
            </a:br>
            <a:r>
              <a:rPr lang="en-GB" altLang="ca-ES" sz="1600" dirty="0" smtClean="0">
                <a:solidFill>
                  <a:srgbClr val="336699"/>
                </a:solidFill>
              </a:rPr>
              <a:t/>
            </a:r>
            <a:br>
              <a:rPr lang="en-GB" altLang="ca-ES" sz="1600" dirty="0" smtClean="0">
                <a:solidFill>
                  <a:srgbClr val="336699"/>
                </a:solidFill>
              </a:rPr>
            </a:br>
            <a:endParaRPr lang="en-GB" altLang="ca-ES" sz="1600" dirty="0" smtClean="0">
              <a:solidFill>
                <a:srgbClr val="336699"/>
              </a:solidFill>
            </a:endParaRPr>
          </a:p>
        </p:txBody>
      </p:sp>
      <p:sp>
        <p:nvSpPr>
          <p:cNvPr id="26631" name="Rectangle 11"/>
          <p:cNvSpPr>
            <a:spLocks noChangeArrowheads="1"/>
          </p:cNvSpPr>
          <p:nvPr/>
        </p:nvSpPr>
        <p:spPr bwMode="auto">
          <a:xfrm>
            <a:off x="468313" y="1844675"/>
            <a:ext cx="8207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n-GB" altLang="ca-ES" sz="1800" dirty="0">
                <a:solidFill>
                  <a:srgbClr val="646464"/>
                </a:solidFill>
                <a:latin typeface="Verdana" pitchFamily="34" charset="0"/>
              </a:rPr>
              <a:t>The inter-library loan service enables users to locate and obtain the original or a copy of any item that is not held by the CRAI and is not available from other Catalan universities through the </a:t>
            </a:r>
            <a:r>
              <a:rPr lang="en-GB" altLang="ca-ES" sz="1800" u="sng" dirty="0">
                <a:solidFill>
                  <a:srgbClr val="5B9BD5">
                    <a:lumMod val="50000"/>
                  </a:srgbClr>
                </a:solidFill>
                <a:latin typeface="Verdana" pitchFamily="34" charset="0"/>
                <a:hlinkClick r:id="rId3"/>
              </a:rPr>
              <a:t>PUC</a:t>
            </a:r>
            <a:r>
              <a:rPr lang="en-GB" altLang="ca-ES" sz="1800" dirty="0">
                <a:solidFill>
                  <a:srgbClr val="646464"/>
                </a:solidFill>
                <a:latin typeface="Verdana" pitchFamily="34" charset="0"/>
              </a:rPr>
              <a:t>. It also centralizes the loan of CRAI collection items to other institutions. This is a </a:t>
            </a:r>
            <a:r>
              <a:rPr lang="en-GB" altLang="ca-ES" sz="1800" u="sng" dirty="0">
                <a:solidFill>
                  <a:srgbClr val="5B9BD5">
                    <a:lumMod val="50000"/>
                  </a:srgbClr>
                </a:solidFill>
                <a:latin typeface="Verdana" pitchFamily="34" charset="0"/>
                <a:hlinkClick r:id="rId4"/>
              </a:rPr>
              <a:t>paid service</a:t>
            </a:r>
            <a:r>
              <a:rPr lang="en-GB" altLang="ca-ES" sz="1800" dirty="0">
                <a:solidFill>
                  <a:srgbClr val="646464"/>
                </a:solidFill>
                <a:latin typeface="Verdana" pitchFamily="34" charset="0"/>
              </a:rPr>
              <a:t>.</a:t>
            </a:r>
          </a:p>
          <a:p>
            <a:pPr algn="just" eaLnBrk="1" hangingPunct="1">
              <a:spcBef>
                <a:spcPct val="0"/>
              </a:spcBef>
              <a:buFontTx/>
              <a:buNone/>
              <a:defRPr/>
            </a:pPr>
            <a:r>
              <a:rPr lang="en-GB" altLang="ca-ES" sz="1800" dirty="0">
                <a:solidFill>
                  <a:srgbClr val="646464"/>
                </a:solidFill>
                <a:latin typeface="Verdana" pitchFamily="34" charset="0"/>
              </a:rPr>
              <a:t> </a:t>
            </a:r>
          </a:p>
        </p:txBody>
      </p:sp>
    </p:spTree>
    <p:extLst>
      <p:ext uri="{BB962C8B-B14F-4D97-AF65-F5344CB8AC3E}">
        <p14:creationId xmlns:p14="http://schemas.microsoft.com/office/powerpoint/2010/main" val="3435637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9B2E2-DD6C-4A7C-8574-C3E9B9D27767}" type="slidenum">
              <a:rPr lang="es-ES" altLang="en-US" smtClean="0">
                <a:solidFill>
                  <a:prstClr val="black"/>
                </a:solidFill>
                <a:latin typeface="Verdana" panose="020B0604030504040204" pitchFamily="34" charset="0"/>
              </a:rPr>
              <a:pPr/>
              <a:t>28</a:t>
            </a:fld>
            <a:endParaRPr lang="es-ES" altLang="en-US" smtClean="0">
              <a:solidFill>
                <a:prstClr val="black"/>
              </a:solidFill>
              <a:latin typeface="Verdana" panose="020B0604030504040204" pitchFamily="34" charset="0"/>
            </a:endParaRPr>
          </a:p>
        </p:txBody>
      </p:sp>
      <p:sp>
        <p:nvSpPr>
          <p:cNvPr id="51203" name="Contenidor de número de diapositiva 5"/>
          <p:cNvSpPr txBox="1">
            <a:spLocks noGrp="1"/>
          </p:cNvSpPr>
          <p:nvPr/>
        </p:nvSpPr>
        <p:spPr bwMode="auto">
          <a:xfrm>
            <a:off x="7996238" y="6240464"/>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1204" name="Rectangle 2"/>
          <p:cNvSpPr>
            <a:spLocks noChangeArrowheads="1"/>
          </p:cNvSpPr>
          <p:nvPr/>
        </p:nvSpPr>
        <p:spPr bwMode="auto">
          <a:xfrm>
            <a:off x="485775" y="1104076"/>
            <a:ext cx="8567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2"/>
              </a:rPr>
              <a:t>Access </a:t>
            </a:r>
            <a:r>
              <a:rPr lang="en-GB" altLang="ca-ES" sz="2000" b="1" dirty="0" smtClean="0">
                <a:solidFill>
                  <a:srgbClr val="336699"/>
                </a:solidFill>
                <a:latin typeface="Verdana" panose="020B0604030504040204" pitchFamily="34" charset="0"/>
                <a:hlinkClick r:id="rId2"/>
              </a:rPr>
              <a:t>online </a:t>
            </a:r>
            <a:r>
              <a:rPr lang="en-GB" altLang="ca-ES" sz="2000" b="1" dirty="0">
                <a:solidFill>
                  <a:srgbClr val="336699"/>
                </a:solidFill>
                <a:latin typeface="Verdana" panose="020B0604030504040204" pitchFamily="34" charset="0"/>
                <a:hlinkClick r:id="rId2"/>
              </a:rPr>
              <a:t>resources </a:t>
            </a:r>
            <a:endParaRPr lang="en-GB" altLang="ca-ES" sz="2000" b="1" dirty="0">
              <a:solidFill>
                <a:srgbClr val="336699"/>
              </a:solidFill>
              <a:latin typeface="Verdana" panose="020B0604030504040204" pitchFamily="34" charset="0"/>
            </a:endParaRPr>
          </a:p>
        </p:txBody>
      </p:sp>
      <p:sp>
        <p:nvSpPr>
          <p:cNvPr id="51205" name="2 CuadroTexto"/>
          <p:cNvSpPr txBox="1">
            <a:spLocks noChangeArrowheads="1"/>
          </p:cNvSpPr>
          <p:nvPr/>
        </p:nvSpPr>
        <p:spPr bwMode="auto">
          <a:xfrm>
            <a:off x="466725" y="1989138"/>
            <a:ext cx="82200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dirty="0">
                <a:solidFill>
                  <a:srgbClr val="646464"/>
                </a:solidFill>
                <a:latin typeface="Verdana" panose="020B0604030504040204" pitchFamily="34" charset="0"/>
              </a:rPr>
              <a:t>Use the E-Resources Access Service (SIRE) to consult the electronic information resources to which the CRAI subscribes from a computer or device within or outside the UB network. </a:t>
            </a:r>
          </a:p>
          <a:p>
            <a:pPr algn="just"/>
            <a:endParaRPr lang="en-GB" altLang="ca-ES" dirty="0">
              <a:solidFill>
                <a:srgbClr val="646464"/>
              </a:solidFill>
              <a:latin typeface="Verdana" panose="020B0604030504040204" pitchFamily="34" charset="0"/>
            </a:endParaRPr>
          </a:p>
          <a:p>
            <a:pPr algn="just"/>
            <a:r>
              <a:rPr lang="en-GB" altLang="ca-ES" dirty="0">
                <a:solidFill>
                  <a:srgbClr val="646464"/>
                </a:solidFill>
                <a:latin typeface="Verdana" panose="020B0604030504040204" pitchFamily="34" charset="0"/>
              </a:rPr>
              <a:t>To access SIRE, you will need the </a:t>
            </a:r>
            <a:r>
              <a:rPr lang="en-GB" altLang="ca-ES" b="1" dirty="0">
                <a:solidFill>
                  <a:srgbClr val="646464"/>
                </a:solidFill>
                <a:latin typeface="Verdana" panose="020B0604030504040204" pitchFamily="34" charset="0"/>
              </a:rPr>
              <a:t>UB username</a:t>
            </a:r>
            <a:r>
              <a:rPr lang="en-GB" altLang="ca-ES" dirty="0">
                <a:solidFill>
                  <a:srgbClr val="646464"/>
                </a:solidFill>
                <a:latin typeface="Verdana" panose="020B0604030504040204" pitchFamily="34" charset="0"/>
              </a:rPr>
              <a:t> and </a:t>
            </a:r>
            <a:r>
              <a:rPr lang="en-GB" altLang="ca-ES" b="1" dirty="0">
                <a:solidFill>
                  <a:srgbClr val="646464"/>
                </a:solidFill>
                <a:latin typeface="Verdana" panose="020B0604030504040204" pitchFamily="34" charset="0"/>
              </a:rPr>
              <a:t>password</a:t>
            </a:r>
            <a:r>
              <a:rPr lang="en-GB" altLang="ca-ES" dirty="0">
                <a:solidFill>
                  <a:srgbClr val="646464"/>
                </a:solidFill>
                <a:latin typeface="Verdana" panose="020B0604030504040204" pitchFamily="34" charset="0"/>
              </a:rPr>
              <a:t> that you use to access UB intranets (PDI, PAS or </a:t>
            </a:r>
            <a:r>
              <a:rPr lang="en-GB" altLang="ca-ES" dirty="0" err="1">
                <a:solidFill>
                  <a:srgbClr val="646464"/>
                </a:solidFill>
                <a:latin typeface="Verdana" panose="020B0604030504040204" pitchFamily="34" charset="0"/>
              </a:rPr>
              <a:t>MónUB</a:t>
            </a:r>
            <a:r>
              <a:rPr lang="en-GB" altLang="ca-ES" dirty="0">
                <a:solidFill>
                  <a:srgbClr val="646464"/>
                </a:solidFill>
                <a:latin typeface="Verdana" panose="020B0604030504040204" pitchFamily="34" charset="0"/>
              </a:rPr>
              <a:t>).</a:t>
            </a:r>
          </a:p>
          <a:p>
            <a:pPr algn="just"/>
            <a:endParaRPr lang="en-GB" altLang="ca-ES" dirty="0">
              <a:solidFill>
                <a:srgbClr val="646464"/>
              </a:solidFill>
              <a:latin typeface="Verdana" panose="020B0604030504040204" pitchFamily="34" charset="0"/>
            </a:endParaRPr>
          </a:p>
          <a:p>
            <a:pPr algn="just"/>
            <a:r>
              <a:rPr lang="en-GB" altLang="ca-ES" sz="1600" dirty="0">
                <a:solidFill>
                  <a:srgbClr val="646464"/>
                </a:solidFill>
                <a:latin typeface="Verdana" panose="020B0604030504040204" pitchFamily="34" charset="0"/>
              </a:rPr>
              <a:t>Watch the </a:t>
            </a:r>
            <a:r>
              <a:rPr lang="en-GB" altLang="ca-ES" sz="1600" u="sng" dirty="0">
                <a:solidFill>
                  <a:srgbClr val="3C8C93"/>
                </a:solidFill>
                <a:latin typeface="Verdana" panose="020B0604030504040204" pitchFamily="34" charset="0"/>
                <a:hlinkClick r:id="rId3"/>
              </a:rPr>
              <a:t>video</a:t>
            </a:r>
            <a:endParaRPr lang="en-GB" altLang="ca-ES" sz="1600" u="sng" dirty="0">
              <a:solidFill>
                <a:srgbClr val="3C8C93"/>
              </a:solidFill>
              <a:latin typeface="Verdana" panose="020B0604030504040204" pitchFamily="34" charset="0"/>
            </a:endParaRPr>
          </a:p>
        </p:txBody>
      </p:sp>
    </p:spTree>
    <p:extLst>
      <p:ext uri="{BB962C8B-B14F-4D97-AF65-F5344CB8AC3E}">
        <p14:creationId xmlns:p14="http://schemas.microsoft.com/office/powerpoint/2010/main" val="76187504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B26ED4-2799-435E-8819-70AC7B1E46EF}" type="slidenum">
              <a:rPr lang="es-ES" altLang="en-US" smtClean="0">
                <a:solidFill>
                  <a:prstClr val="black"/>
                </a:solidFill>
                <a:latin typeface="Verdana" panose="020B0604030504040204" pitchFamily="34" charset="0"/>
              </a:rPr>
              <a:pPr/>
              <a:t>29</a:t>
            </a:fld>
            <a:endParaRPr lang="es-ES" altLang="en-US" smtClean="0">
              <a:solidFill>
                <a:prstClr val="black"/>
              </a:solidFill>
              <a:latin typeface="Verdana" panose="020B0604030504040204" pitchFamily="34" charset="0"/>
            </a:endParaRPr>
          </a:p>
        </p:txBody>
      </p:sp>
      <p:sp>
        <p:nvSpPr>
          <p:cNvPr id="52227" name="4 Título"/>
          <p:cNvSpPr>
            <a:spLocks/>
          </p:cNvSpPr>
          <p:nvPr/>
        </p:nvSpPr>
        <p:spPr bwMode="auto">
          <a:xfrm>
            <a:off x="468313" y="981075"/>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2" action="ppaction://hlinkfile"/>
              </a:rPr>
              <a:t>Virtual Campus (I) </a:t>
            </a:r>
            <a:r>
              <a:rPr lang="en-GB" altLang="ca-ES" sz="2000" dirty="0">
                <a:solidFill>
                  <a:srgbClr val="336699"/>
                </a:solidFill>
                <a:latin typeface="Verdana" panose="020B0604030504040204" pitchFamily="34" charset="0"/>
                <a:hlinkClick r:id="rId2" action="ppaction://hlinkfile"/>
              </a:rPr>
              <a:t> </a:t>
            </a:r>
            <a:endParaRPr lang="en-GB" altLang="ca-ES" sz="2000" dirty="0">
              <a:solidFill>
                <a:srgbClr val="336699"/>
              </a:solidFill>
              <a:latin typeface="Verdana" panose="020B0604030504040204" pitchFamily="34" charset="0"/>
            </a:endParaRPr>
          </a:p>
        </p:txBody>
      </p:sp>
      <p:sp>
        <p:nvSpPr>
          <p:cNvPr id="52228" name="QuadreDeText 1">
            <a:hlinkClick r:id="rId3"/>
          </p:cNvPr>
          <p:cNvSpPr txBox="1">
            <a:spLocks noChangeArrowheads="1"/>
          </p:cNvSpPr>
          <p:nvPr/>
        </p:nvSpPr>
        <p:spPr bwMode="auto">
          <a:xfrm>
            <a:off x="468313" y="1268413"/>
            <a:ext cx="6911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ca-ES" sz="1600" dirty="0">
              <a:solidFill>
                <a:prstClr val="black"/>
              </a:solidFill>
              <a:latin typeface="Verdana" panose="020B0604030504040204" pitchFamily="34" charset="0"/>
            </a:endParaRPr>
          </a:p>
          <a:p>
            <a:endParaRPr lang="en-GB" altLang="ca-ES" sz="1600" dirty="0">
              <a:solidFill>
                <a:prstClr val="black"/>
              </a:solidFill>
            </a:endParaRPr>
          </a:p>
        </p:txBody>
      </p:sp>
      <p:pic>
        <p:nvPicPr>
          <p:cNvPr id="52229"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3661" y="1916852"/>
            <a:ext cx="5564770" cy="421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0" name="AutoShape 6"/>
          <p:cNvSpPr>
            <a:spLocks noChangeArrowheads="1"/>
          </p:cNvSpPr>
          <p:nvPr/>
        </p:nvSpPr>
        <p:spPr bwMode="auto">
          <a:xfrm rot="-2154584">
            <a:off x="2549525" y="4719638"/>
            <a:ext cx="3100388" cy="998537"/>
          </a:xfrm>
          <a:prstGeom prst="leftArrow">
            <a:avLst>
              <a:gd name="adj1" fmla="val 50000"/>
              <a:gd name="adj2" fmla="val 83301"/>
            </a:avLst>
          </a:prstGeom>
          <a:solidFill>
            <a:srgbClr val="336699"/>
          </a:solidFill>
          <a:ln w="9525">
            <a:solidFill>
              <a:srgbClr val="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600" b="1" dirty="0">
                <a:solidFill>
                  <a:prstClr val="black"/>
                </a:solidFill>
                <a:latin typeface="Verdana" panose="020B0604030504040204" pitchFamily="34" charset="0"/>
              </a:rPr>
              <a:t>     </a:t>
            </a:r>
            <a:endParaRPr lang="en-GB" altLang="ca-ES" sz="1600" dirty="0">
              <a:solidFill>
                <a:prstClr val="white"/>
              </a:solidFill>
              <a:latin typeface="Verdana" panose="020B0604030504040204" pitchFamily="34" charset="0"/>
            </a:endParaRPr>
          </a:p>
        </p:txBody>
      </p:sp>
      <p:sp>
        <p:nvSpPr>
          <p:cNvPr id="52231" name="QuadreDeText 1"/>
          <p:cNvSpPr txBox="1">
            <a:spLocks noChangeArrowheads="1"/>
          </p:cNvSpPr>
          <p:nvPr/>
        </p:nvSpPr>
        <p:spPr bwMode="auto">
          <a:xfrm>
            <a:off x="1684889" y="6021890"/>
            <a:ext cx="1300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es-ES" sz="1100" b="1" dirty="0">
                <a:solidFill>
                  <a:srgbClr val="0070C0"/>
                </a:solidFill>
              </a:rPr>
              <a:t>Virtual Campus</a:t>
            </a:r>
          </a:p>
        </p:txBody>
      </p:sp>
    </p:spTree>
    <p:extLst>
      <p:ext uri="{BB962C8B-B14F-4D97-AF65-F5344CB8AC3E}">
        <p14:creationId xmlns:p14="http://schemas.microsoft.com/office/powerpoint/2010/main" val="18296384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5C457-9122-4DE6-8C12-5F812C6C3337}" type="slidenum">
              <a:rPr lang="es-ES" altLang="en-US" smtClean="0">
                <a:solidFill>
                  <a:prstClr val="black"/>
                </a:solidFill>
                <a:latin typeface="Verdana" panose="020B0604030504040204" pitchFamily="34" charset="0"/>
              </a:rPr>
              <a:pPr/>
              <a:t>3</a:t>
            </a:fld>
            <a:endParaRPr lang="es-ES" altLang="en-US" smtClean="0">
              <a:solidFill>
                <a:prstClr val="black"/>
              </a:solidFill>
              <a:latin typeface="Verdana" panose="020B0604030504040204" pitchFamily="34" charset="0"/>
            </a:endParaRPr>
          </a:p>
        </p:txBody>
      </p:sp>
      <p:sp>
        <p:nvSpPr>
          <p:cNvPr id="9219" name="Rectangle 17"/>
          <p:cNvSpPr>
            <a:spLocks noGrp="1" noChangeArrowheads="1"/>
          </p:cNvSpPr>
          <p:nvPr>
            <p:ph type="title" idx="4294967295"/>
          </p:nvPr>
        </p:nvSpPr>
        <p:spPr bwMode="auto">
          <a:xfrm>
            <a:off x="468313" y="981075"/>
            <a:ext cx="82296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smtClean="0">
                <a:solidFill>
                  <a:srgbClr val="336699"/>
                </a:solidFill>
                <a:latin typeface="Verdana" panose="020B0604030504040204" pitchFamily="34" charset="0"/>
              </a:rPr>
              <a:t>What will we be talking about?</a:t>
            </a:r>
          </a:p>
        </p:txBody>
      </p:sp>
      <p:sp>
        <p:nvSpPr>
          <p:cNvPr id="9220" name="Rectangle 18"/>
          <p:cNvSpPr>
            <a:spLocks noGrp="1" noChangeArrowheads="1"/>
          </p:cNvSpPr>
          <p:nvPr>
            <p:ph type="body" idx="1"/>
          </p:nvPr>
        </p:nvSpPr>
        <p:spPr bwMode="auto">
          <a:xfrm>
            <a:off x="468313" y="1773238"/>
            <a:ext cx="3887787"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3" action="ppaction://hlinksldjump"/>
              </a:rPr>
              <a:t>Where are we</a:t>
            </a:r>
            <a:r>
              <a:rPr lang="ca-ES" altLang="ca-ES" sz="1600" dirty="0" smtClean="0">
                <a:latin typeface="Verdana" panose="020B0604030504040204" pitchFamily="34" charset="0"/>
                <a:hlinkClick r:id="rId3" action="ppaction://hlinksldjump"/>
              </a:rPr>
              <a:t>? </a:t>
            </a:r>
            <a:r>
              <a:rPr lang="ca-ES" altLang="ca-ES" sz="1600" dirty="0" err="1" smtClean="0">
                <a:latin typeface="Verdana" panose="020B0604030504040204" pitchFamily="34" charset="0"/>
                <a:hlinkClick r:id="rId3" action="ppaction://hlinksldjump"/>
              </a:rPr>
              <a:t>When</a:t>
            </a:r>
            <a:r>
              <a:rPr lang="en-GB" altLang="ca-ES" sz="1600" dirty="0" smtClean="0">
                <a:latin typeface="Verdana" panose="020B0604030504040204" pitchFamily="34" charset="0"/>
                <a:hlinkClick r:id="rId3" action="ppaction://hlinksldjump"/>
              </a:rPr>
              <a:t> we're open</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4" action="ppaction://hlinksldjump"/>
              </a:rPr>
              <a:t>Library map</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5" action="ppaction://hlinksldjump"/>
              </a:rPr>
              <a:t>Equipment</a:t>
            </a:r>
            <a:r>
              <a:rPr lang="ca-ES" altLang="ca-ES" sz="1600" dirty="0" smtClean="0">
                <a:latin typeface="Verdana" panose="020B0604030504040204" pitchFamily="34" charset="0"/>
                <a:hlinkClick r:id="rId5" action="ppaction://hlinksldjump"/>
              </a:rPr>
              <a:t> </a:t>
            </a:r>
            <a:r>
              <a:rPr lang="ca-ES" altLang="ca-ES" sz="1600" dirty="0" err="1" smtClean="0">
                <a:latin typeface="Verdana" panose="020B0604030504040204" pitchFamily="34" charset="0"/>
                <a:hlinkClick r:id="rId5" action="ppaction://hlinksldjump"/>
              </a:rPr>
              <a:t>and</a:t>
            </a:r>
            <a:r>
              <a:rPr lang="ca-ES" altLang="ca-ES" sz="1600" dirty="0" smtClean="0">
                <a:latin typeface="Verdana" panose="020B0604030504040204" pitchFamily="34" charset="0"/>
                <a:hlinkClick r:id="rId5" action="ppaction://hlinksldjump"/>
              </a:rPr>
              <a:t> </a:t>
            </a:r>
            <a:r>
              <a:rPr lang="ca-ES" altLang="ca-ES" sz="1600" dirty="0" err="1" smtClean="0">
                <a:latin typeface="Verdana" panose="020B0604030504040204" pitchFamily="34" charset="0"/>
                <a:hlinkClick r:id="rId5" action="ppaction://hlinksldjump"/>
              </a:rPr>
              <a:t>facilities</a:t>
            </a:r>
            <a:r>
              <a:rPr lang="en-GB" altLang="ca-ES" sz="1600" dirty="0" smtClean="0">
                <a:latin typeface="Verdana" panose="020B0604030504040204" pitchFamily="34" charset="0"/>
                <a:hlinkClick r:id="rId5" action="ppaction://hlinksldjump"/>
              </a:rPr>
              <a:t> </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6" action="ppaction://hlinksldjump"/>
              </a:rPr>
              <a:t>The collection: books, journals, etc. </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7" action="ppaction://hlinksldjump"/>
              </a:rPr>
              <a:t>Start using CRAI</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err="1" smtClean="0">
                <a:latin typeface="Verdana" panose="020B0604030504040204" pitchFamily="34" charset="0"/>
                <a:hlinkClick r:id="rId8" action="ppaction://hlinksldjump"/>
              </a:rPr>
              <a:t>Cercabib</a:t>
            </a:r>
            <a:r>
              <a:rPr lang="en-GB" altLang="ca-ES" sz="1600" dirty="0" smtClean="0">
                <a:latin typeface="Verdana" panose="020B0604030504040204" pitchFamily="34" charset="0"/>
              </a:rPr>
              <a:t> </a:t>
            </a: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9" action="ppaction://hlinksldjump"/>
              </a:rPr>
              <a:t>How do I take books out? UB Card</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10" action="ppaction://hlinksldjump"/>
              </a:rPr>
              <a:t>Document loans</a:t>
            </a:r>
            <a:endParaRPr lang="en-GB" altLang="ca-ES" sz="1600" dirty="0" smtClean="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smtClean="0">
                <a:latin typeface="Verdana" panose="020B0604030504040204" pitchFamily="34" charset="0"/>
                <a:hlinkClick r:id="rId11" action="ppaction://hlinksldjump"/>
              </a:rPr>
              <a:t>Study rooms and laptop loans</a:t>
            </a:r>
            <a:endParaRPr lang="en-GB" altLang="ca-ES" sz="1600" dirty="0" smtClean="0">
              <a:latin typeface="Verdana" panose="020B0604030504040204" pitchFamily="34" charset="0"/>
            </a:endParaRPr>
          </a:p>
          <a:p>
            <a:pPr>
              <a:lnSpc>
                <a:spcPct val="80000"/>
              </a:lnSpc>
              <a:buFont typeface="Wingdings" panose="05000000000000000000" pitchFamily="2" charset="2"/>
              <a:buChar char="q"/>
            </a:pPr>
            <a:r>
              <a:rPr lang="en-GB" altLang="ca-ES" sz="1600" dirty="0">
                <a:latin typeface="Verdana" panose="020B0604030504040204" pitchFamily="34" charset="0"/>
                <a:hlinkClick r:id="rId12" action="ppaction://hlinksldjump"/>
              </a:rPr>
              <a:t>Checking your library record: My account</a:t>
            </a:r>
            <a:endParaRPr lang="en-GB" altLang="ca-ES" sz="1600" dirty="0">
              <a:latin typeface="Verdana" panose="020B0604030504040204" pitchFamily="34" charset="0"/>
            </a:endParaRPr>
          </a:p>
        </p:txBody>
      </p:sp>
      <p:sp>
        <p:nvSpPr>
          <p:cNvPr id="9221" name="Rectangle 18"/>
          <p:cNvSpPr txBox="1">
            <a:spLocks noChangeArrowheads="1"/>
          </p:cNvSpPr>
          <p:nvPr/>
        </p:nvSpPr>
        <p:spPr bwMode="auto">
          <a:xfrm>
            <a:off x="4787900" y="1773238"/>
            <a:ext cx="38877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Font typeface="Wingdings" panose="05000000000000000000" pitchFamily="2" charset="2"/>
              <a:buChar char="q"/>
            </a:pPr>
            <a:r>
              <a:rPr lang="en-GB" altLang="ca-ES" sz="1600" dirty="0" smtClean="0">
                <a:solidFill>
                  <a:prstClr val="black"/>
                </a:solidFill>
                <a:latin typeface="Verdana" panose="020B0604030504040204" pitchFamily="34" charset="0"/>
                <a:hlinkClick r:id="rId13" action="ppaction://hlinksldjump"/>
              </a:rPr>
              <a:t>Library </a:t>
            </a:r>
            <a:r>
              <a:rPr lang="en-GB" altLang="ca-ES" sz="1600" dirty="0">
                <a:solidFill>
                  <a:prstClr val="black"/>
                </a:solidFill>
                <a:latin typeface="Verdana" panose="020B0604030504040204" pitchFamily="34" charset="0"/>
                <a:hlinkClick r:id="rId13" action="ppaction://hlinksldjump"/>
              </a:rPr>
              <a:t>consortium loans (PUC</a:t>
            </a:r>
            <a:r>
              <a:rPr lang="en-GB" altLang="ca-ES" sz="1600" dirty="0" smtClean="0">
                <a:solidFill>
                  <a:prstClr val="black"/>
                </a:solidFill>
                <a:latin typeface="Verdana" panose="020B0604030504040204" pitchFamily="34" charset="0"/>
                <a:hlinkClick r:id="rId13" action="ppaction://hlinksldjump"/>
              </a:rPr>
              <a:t>)</a:t>
            </a:r>
            <a:endParaRPr lang="en-GB" altLang="ca-ES" sz="1600" dirty="0" smtClean="0">
              <a:solidFill>
                <a:prstClr val="black"/>
              </a:solidFill>
              <a:latin typeface="Verdana" panose="020B0604030504040204" pitchFamily="34" charset="0"/>
              <a:hlinkClick r:id="rId14" action="ppaction://hlinksldjump"/>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4" action="ppaction://hlinksldjump"/>
              </a:rPr>
              <a:t>I</a:t>
            </a:r>
            <a:r>
              <a:rPr lang="en-GB" altLang="ca-ES" sz="1600" dirty="0" smtClean="0">
                <a:solidFill>
                  <a:prstClr val="black"/>
                </a:solidFill>
                <a:latin typeface="Verdana" panose="020B0604030504040204" pitchFamily="34" charset="0"/>
                <a:hlinkClick r:id="rId14" action="ppaction://hlinksldjump"/>
              </a:rPr>
              <a:t>nterlibrary </a:t>
            </a:r>
            <a:r>
              <a:rPr lang="en-GB" altLang="ca-ES" sz="1600" dirty="0">
                <a:solidFill>
                  <a:prstClr val="black"/>
                </a:solidFill>
                <a:latin typeface="Verdana" panose="020B0604030504040204" pitchFamily="34" charset="0"/>
                <a:hlinkClick r:id="rId14" action="ppaction://hlinksldjump"/>
              </a:rPr>
              <a:t>loans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smtClean="0">
                <a:solidFill>
                  <a:prstClr val="black"/>
                </a:solidFill>
                <a:latin typeface="Verdana" panose="020B0604030504040204" pitchFamily="34" charset="0"/>
                <a:hlinkClick r:id="rId15" action="ppaction://hlinksldjump"/>
              </a:rPr>
              <a:t>Access </a:t>
            </a:r>
            <a:r>
              <a:rPr lang="en-GB" altLang="ca-ES" sz="1600" dirty="0">
                <a:solidFill>
                  <a:prstClr val="black"/>
                </a:solidFill>
                <a:latin typeface="Verdana" panose="020B0604030504040204" pitchFamily="34" charset="0"/>
                <a:hlinkClick r:id="rId15" action="ppaction://hlinksldjump"/>
              </a:rPr>
              <a:t>to online resources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6" action="ppaction://hlinksldjump"/>
              </a:rPr>
              <a:t>Virtual Campus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7" action="ppaction://hlinksldjump"/>
              </a:rPr>
              <a:t>Information resources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8" action="ppaction://hlinksldjump"/>
              </a:rPr>
              <a:t>Usernames and passwords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9" action="ppaction://hlinksldjump"/>
              </a:rPr>
              <a:t>S@U, User Support Service</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err="1" smtClean="0">
                <a:solidFill>
                  <a:prstClr val="black"/>
                </a:solidFill>
                <a:latin typeface="Verdana" panose="020B0604030504040204" pitchFamily="34" charset="0"/>
                <a:hlinkClick r:id="rId20" action="ppaction://hlinksldjump"/>
              </a:rPr>
              <a:t>Instructiona</a:t>
            </a:r>
            <a:r>
              <a:rPr lang="en-GB" altLang="ca-ES" sz="1600" smtClean="0">
                <a:solidFill>
                  <a:prstClr val="black"/>
                </a:solidFill>
                <a:latin typeface="Verdana" panose="020B0604030504040204" pitchFamily="34" charset="0"/>
                <a:hlinkClick r:id="rId20" action="ppaction://hlinksldjump"/>
              </a:rPr>
              <a:t> librarian: user </a:t>
            </a:r>
            <a:r>
              <a:rPr lang="en-GB" altLang="ca-ES" sz="1600" dirty="0">
                <a:solidFill>
                  <a:prstClr val="black"/>
                </a:solidFill>
                <a:latin typeface="Verdana" panose="020B0604030504040204" pitchFamily="34" charset="0"/>
                <a:hlinkClick r:id="rId20" action="ppaction://hlinksldjump"/>
              </a:rPr>
              <a:t>training</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smtClean="0">
                <a:solidFill>
                  <a:prstClr val="black"/>
                </a:solidFill>
                <a:latin typeface="Verdana" panose="020B0604030504040204" pitchFamily="34" charset="0"/>
                <a:hlinkClick r:id="rId21" action="ppaction://hlinksldjump"/>
              </a:rPr>
              <a:t>Guided searches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2" action="ppaction://hlinksldjump"/>
              </a:rPr>
              <a:t>Wi-Fi and access to Faculty computers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3" action="ppaction://hlinksldjump"/>
              </a:rPr>
              <a:t>Follows us on social networks and in virtual exhibitions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4" action="ppaction://hlinksldjump"/>
              </a:rPr>
              <a:t>And if you still have questions... </a:t>
            </a:r>
            <a:endParaRPr lang="en-GB" altLang="ca-ES" sz="1600" dirty="0">
              <a:solidFill>
                <a:prstClr val="black"/>
              </a:solidFill>
              <a:latin typeface="Verdana" panose="020B0604030504040204" pitchFamily="34" charset="0"/>
            </a:endParaRPr>
          </a:p>
        </p:txBody>
      </p:sp>
    </p:spTree>
    <p:extLst>
      <p:ext uri="{BB962C8B-B14F-4D97-AF65-F5344CB8AC3E}">
        <p14:creationId xmlns:p14="http://schemas.microsoft.com/office/powerpoint/2010/main" val="38180363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4FAA1F-EEB8-4F48-AD47-5BFF3607E1A4}" type="slidenum">
              <a:rPr lang="es-ES" altLang="en-US" smtClean="0">
                <a:solidFill>
                  <a:prstClr val="black"/>
                </a:solidFill>
                <a:latin typeface="Verdana" panose="020B0604030504040204" pitchFamily="34" charset="0"/>
              </a:rPr>
              <a:pPr/>
              <a:t>30</a:t>
            </a:fld>
            <a:endParaRPr lang="es-ES" altLang="en-US" smtClean="0">
              <a:solidFill>
                <a:prstClr val="black"/>
              </a:solidFill>
              <a:latin typeface="Verdana" panose="020B0604030504040204" pitchFamily="34" charset="0"/>
            </a:endParaRP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009" y="2435227"/>
            <a:ext cx="5749437" cy="369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Contenidor de número de diapositiva 3"/>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3253" name="4 Título"/>
          <p:cNvSpPr>
            <a:spLocks/>
          </p:cNvSpPr>
          <p:nvPr/>
        </p:nvSpPr>
        <p:spPr bwMode="auto">
          <a:xfrm>
            <a:off x="468313" y="981075"/>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3" action="ppaction://hlinkfile"/>
              </a:rPr>
              <a:t>Virtual Campus (II)</a:t>
            </a:r>
            <a:r>
              <a:rPr lang="en-GB" altLang="ca-ES" sz="2000" dirty="0">
                <a:solidFill>
                  <a:srgbClr val="336699"/>
                </a:solidFill>
                <a:latin typeface="Verdana" panose="020B0604030504040204" pitchFamily="34" charset="0"/>
                <a:hlinkClick r:id="rId3" action="ppaction://hlinkfile"/>
              </a:rPr>
              <a:t> </a:t>
            </a:r>
            <a:endParaRPr lang="en-GB" altLang="ca-ES" sz="2000" dirty="0">
              <a:solidFill>
                <a:srgbClr val="336699"/>
              </a:solidFill>
              <a:latin typeface="Verdana" panose="020B0604030504040204" pitchFamily="34" charset="0"/>
            </a:endParaRPr>
          </a:p>
        </p:txBody>
      </p:sp>
      <p:sp>
        <p:nvSpPr>
          <p:cNvPr id="53254" name="QuadreDeText 1">
            <a:hlinkClick r:id="rId4"/>
          </p:cNvPr>
          <p:cNvSpPr txBox="1">
            <a:spLocks noChangeArrowheads="1"/>
          </p:cNvSpPr>
          <p:nvPr/>
        </p:nvSpPr>
        <p:spPr bwMode="auto">
          <a:xfrm>
            <a:off x="468313" y="1268413"/>
            <a:ext cx="5472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ca-ES" sz="1600" dirty="0">
              <a:solidFill>
                <a:prstClr val="black"/>
              </a:solidFill>
              <a:latin typeface="Verdana" panose="020B0604030504040204" pitchFamily="34" charset="0"/>
            </a:endParaRPr>
          </a:p>
          <a:p>
            <a:endParaRPr lang="en-GB" altLang="ca-ES" sz="1600" dirty="0">
              <a:solidFill>
                <a:prstClr val="black"/>
              </a:solidFill>
            </a:endParaRPr>
          </a:p>
        </p:txBody>
      </p:sp>
      <p:sp>
        <p:nvSpPr>
          <p:cNvPr id="53255" name="AutoShape 6"/>
          <p:cNvSpPr>
            <a:spLocks noChangeArrowheads="1"/>
          </p:cNvSpPr>
          <p:nvPr/>
        </p:nvSpPr>
        <p:spPr bwMode="auto">
          <a:xfrm>
            <a:off x="344488" y="5088731"/>
            <a:ext cx="2314575" cy="504825"/>
          </a:xfrm>
          <a:prstGeom prst="wedgeRoundRectCallout">
            <a:avLst>
              <a:gd name="adj1" fmla="val 43280"/>
              <a:gd name="adj2" fmla="val 80286"/>
              <a:gd name="adj3" fmla="val 16667"/>
            </a:avLst>
          </a:prstGeom>
          <a:solidFill>
            <a:srgbClr val="336699"/>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ca-ES" sz="2000" b="1" dirty="0">
                <a:solidFill>
                  <a:prstClr val="white"/>
                </a:solidFill>
                <a:latin typeface="Verdana" panose="020B0604030504040204" pitchFamily="34" charset="0"/>
              </a:rPr>
              <a:t>Subjects</a:t>
            </a:r>
          </a:p>
        </p:txBody>
      </p:sp>
      <p:sp>
        <p:nvSpPr>
          <p:cNvPr id="53256" name="AutoShape 5"/>
          <p:cNvSpPr>
            <a:spLocks noChangeArrowheads="1"/>
          </p:cNvSpPr>
          <p:nvPr/>
        </p:nvSpPr>
        <p:spPr bwMode="auto">
          <a:xfrm>
            <a:off x="4537869" y="4559301"/>
            <a:ext cx="2447925" cy="935037"/>
          </a:xfrm>
          <a:prstGeom prst="wedgeRoundRectCallout">
            <a:avLst>
              <a:gd name="adj1" fmla="val 67579"/>
              <a:gd name="adj2" fmla="val -242727"/>
              <a:gd name="adj3" fmla="val 16667"/>
            </a:avLst>
          </a:prstGeom>
          <a:solidFill>
            <a:srgbClr val="336699"/>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ca-ES" sz="2000" b="1">
                <a:solidFill>
                  <a:prstClr val="white"/>
                </a:solidFill>
                <a:latin typeface="Verdana" panose="020B0604030504040204" pitchFamily="34" charset="0"/>
              </a:rPr>
              <a:t>UB id. and password </a:t>
            </a:r>
          </a:p>
          <a:p>
            <a:pPr algn="ctr"/>
            <a:endParaRPr lang="en-GB" altLang="ca-ES" sz="2000" b="1">
              <a:solidFill>
                <a:prstClr val="white"/>
              </a:solidFill>
              <a:latin typeface="Verdana" panose="020B0604030504040204" pitchFamily="34" charset="0"/>
            </a:endParaRPr>
          </a:p>
        </p:txBody>
      </p:sp>
      <p:sp>
        <p:nvSpPr>
          <p:cNvPr id="53257" name="Rectangle 3"/>
          <p:cNvSpPr>
            <a:spLocks noChangeArrowheads="1"/>
          </p:cNvSpPr>
          <p:nvPr/>
        </p:nvSpPr>
        <p:spPr bwMode="auto">
          <a:xfrm>
            <a:off x="458788" y="1687513"/>
            <a:ext cx="81581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en-GB" altLang="ca-ES" sz="1700">
                <a:solidFill>
                  <a:srgbClr val="646464"/>
                </a:solidFill>
                <a:latin typeface="Verdana" panose="020B0604030504040204" pitchFamily="34" charset="0"/>
              </a:rPr>
              <a:t>The online tool for accessing your subjects and consulting recommended reading lists, teaching materials and activities. </a:t>
            </a:r>
          </a:p>
        </p:txBody>
      </p:sp>
      <p:sp>
        <p:nvSpPr>
          <p:cNvPr id="2" name="Rectángulo redondeado 1"/>
          <p:cNvSpPr/>
          <p:nvPr/>
        </p:nvSpPr>
        <p:spPr>
          <a:xfrm>
            <a:off x="3400425" y="3152776"/>
            <a:ext cx="914400" cy="10477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endParaRPr>
          </a:p>
        </p:txBody>
      </p:sp>
    </p:spTree>
    <p:extLst>
      <p:ext uri="{BB962C8B-B14F-4D97-AF65-F5344CB8AC3E}">
        <p14:creationId xmlns:p14="http://schemas.microsoft.com/office/powerpoint/2010/main" val="417485469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5568" y="1628775"/>
            <a:ext cx="6095737"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2"/>
          <p:cNvSpPr>
            <a:spLocks noChangeArrowheads="1"/>
          </p:cNvSpPr>
          <p:nvPr/>
        </p:nvSpPr>
        <p:spPr bwMode="auto">
          <a:xfrm>
            <a:off x="468313" y="1104076"/>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3"/>
              </a:rPr>
              <a:t>Information </a:t>
            </a:r>
            <a:r>
              <a:rPr lang="en-GB" altLang="ca-ES" sz="2000" b="1" dirty="0" smtClean="0">
                <a:solidFill>
                  <a:srgbClr val="336699"/>
                </a:solidFill>
                <a:latin typeface="Verdana" panose="020B0604030504040204" pitchFamily="34" charset="0"/>
                <a:hlinkClick r:id="rId3"/>
              </a:rPr>
              <a:t>resources</a:t>
            </a:r>
            <a:endParaRPr lang="en-GB" altLang="ca-ES" sz="2000" b="1" dirty="0">
              <a:solidFill>
                <a:srgbClr val="336699"/>
              </a:solidFill>
              <a:latin typeface="Verdana" panose="020B0604030504040204" pitchFamily="34" charset="0"/>
            </a:endParaRPr>
          </a:p>
        </p:txBody>
      </p:sp>
      <p:sp>
        <p:nvSpPr>
          <p:cNvPr id="9" name="Rectangle arrodonit 8"/>
          <p:cNvSpPr/>
          <p:nvPr/>
        </p:nvSpPr>
        <p:spPr>
          <a:xfrm>
            <a:off x="1595568" y="2667001"/>
            <a:ext cx="1309557" cy="19621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prstClr val="white"/>
              </a:solidFill>
            </a:endParaRPr>
          </a:p>
        </p:txBody>
      </p:sp>
      <p:sp>
        <p:nvSpPr>
          <p:cNvPr id="54277" name="Marcador de número de diapositiva 1"/>
          <p:cNvSpPr>
            <a:spLocks noGrp="1"/>
          </p:cNvSpPr>
          <p:nvPr>
            <p:ph type="sldNum" sz="quarter" idx="11"/>
          </p:nvPr>
        </p:nvSpPr>
        <p:spPr>
          <a:xfrm>
            <a:off x="5305425" y="6315075"/>
            <a:ext cx="3105150" cy="444501"/>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71ACC6B-5715-49B5-A8D4-BEBC992B3CEF}" type="slidenum">
              <a:rPr lang="es-ES" altLang="en-US" smtClean="0">
                <a:solidFill>
                  <a:prstClr val="black"/>
                </a:solidFill>
                <a:latin typeface="Verdana" panose="020B0604030504040204" pitchFamily="34" charset="0"/>
              </a:rPr>
              <a:pPr algn="r"/>
              <a:t>31</a:t>
            </a:fld>
            <a:endParaRPr lang="es-ES" altLang="en-US" dirty="0"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32105230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CC03D5-7FAC-4B96-A068-1927E7BDCA54}" type="slidenum">
              <a:rPr lang="es-ES" altLang="en-US" smtClean="0">
                <a:solidFill>
                  <a:prstClr val="black"/>
                </a:solidFill>
                <a:latin typeface="Verdana" panose="020B0604030504040204" pitchFamily="34" charset="0"/>
              </a:rPr>
              <a:pPr/>
              <a:t>32</a:t>
            </a:fld>
            <a:endParaRPr lang="es-ES" altLang="en-US" smtClean="0">
              <a:solidFill>
                <a:prstClr val="black"/>
              </a:solidFill>
              <a:latin typeface="Verdana" panose="020B0604030504040204" pitchFamily="34" charset="0"/>
            </a:endParaRPr>
          </a:p>
        </p:txBody>
      </p:sp>
      <p:sp>
        <p:nvSpPr>
          <p:cNvPr id="55299"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5300" name="Rectangle 2"/>
          <p:cNvSpPr>
            <a:spLocks noChangeArrowheads="1"/>
          </p:cNvSpPr>
          <p:nvPr/>
        </p:nvSpPr>
        <p:spPr bwMode="auto">
          <a:xfrm>
            <a:off x="468313" y="1088995"/>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2"/>
              </a:rPr>
              <a:t>Usernames and </a:t>
            </a:r>
            <a:r>
              <a:rPr lang="en-GB" altLang="ca-ES" sz="2000" b="1" dirty="0" smtClean="0">
                <a:solidFill>
                  <a:srgbClr val="336699"/>
                </a:solidFill>
                <a:latin typeface="Verdana" panose="020B0604030504040204" pitchFamily="34" charset="0"/>
                <a:hlinkClick r:id="rId2"/>
              </a:rPr>
              <a:t>passwords</a:t>
            </a:r>
            <a:endParaRPr lang="en-GB" altLang="ca-ES" sz="2000" b="1" dirty="0">
              <a:solidFill>
                <a:srgbClr val="336699"/>
              </a:solidFill>
              <a:latin typeface="Verdana" panose="020B0604030504040204" pitchFamily="34" charset="0"/>
            </a:endParaRPr>
          </a:p>
        </p:txBody>
      </p:sp>
      <p:sp>
        <p:nvSpPr>
          <p:cNvPr id="33798" name="2 CuadroTexto"/>
          <p:cNvSpPr txBox="1">
            <a:spLocks noChangeArrowheads="1"/>
          </p:cNvSpPr>
          <p:nvPr/>
        </p:nvSpPr>
        <p:spPr bwMode="auto">
          <a:xfrm>
            <a:off x="539750" y="6165850"/>
            <a:ext cx="785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ca-ES" sz="1200" dirty="0">
                <a:solidFill>
                  <a:srgbClr val="646464"/>
                </a:solidFill>
                <a:latin typeface="Verdana" pitchFamily="34" charset="0"/>
              </a:rPr>
              <a:t>Watch the </a:t>
            </a:r>
            <a:r>
              <a:rPr lang="en-GB" altLang="ca-ES" sz="1200" u="sng" dirty="0">
                <a:solidFill>
                  <a:srgbClr val="5B9BD5">
                    <a:lumMod val="50000"/>
                  </a:srgbClr>
                </a:solidFill>
                <a:latin typeface="Verdana" pitchFamily="34" charset="0"/>
                <a:hlinkClick r:id="rId3"/>
              </a:rPr>
              <a:t>video</a:t>
            </a:r>
            <a:endParaRPr lang="en-GB" altLang="ca-ES" sz="1500" dirty="0">
              <a:solidFill>
                <a:srgbClr val="646464"/>
              </a:solidFill>
              <a:latin typeface="Verdana" pitchFamily="34" charset="0"/>
            </a:endParaRPr>
          </a:p>
        </p:txBody>
      </p:sp>
      <p:graphicFrame>
        <p:nvGraphicFramePr>
          <p:cNvPr id="34845" name="Group 29"/>
          <p:cNvGraphicFramePr>
            <a:graphicFrameLocks noGrp="1"/>
          </p:cNvGraphicFramePr>
          <p:nvPr>
            <p:extLst>
              <p:ext uri="{D42A27DB-BD31-4B8C-83A1-F6EECF244321}">
                <p14:modId xmlns:p14="http://schemas.microsoft.com/office/powerpoint/2010/main" val="1600802329"/>
              </p:ext>
            </p:extLst>
          </p:nvPr>
        </p:nvGraphicFramePr>
        <p:xfrm>
          <a:off x="395288" y="1844675"/>
          <a:ext cx="8280400" cy="4679625"/>
        </p:xfrm>
        <a:graphic>
          <a:graphicData uri="http://schemas.openxmlformats.org/drawingml/2006/table">
            <a:tbl>
              <a:tblPr/>
              <a:tblGrid>
                <a:gridCol w="2287587">
                  <a:extLst>
                    <a:ext uri="{9D8B030D-6E8A-4147-A177-3AD203B41FA5}"/>
                  </a:extLst>
                </a:gridCol>
                <a:gridCol w="3705225">
                  <a:extLst>
                    <a:ext uri="{9D8B030D-6E8A-4147-A177-3AD203B41FA5}"/>
                  </a:extLst>
                </a:gridCol>
                <a:gridCol w="2287588">
                  <a:extLst>
                    <a:ext uri="{9D8B030D-6E8A-4147-A177-3AD203B41FA5}"/>
                  </a:extLst>
                </a:gridCol>
              </a:tblGrid>
              <a:tr h="26035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1" i="0" u="none" strike="noStrike" cap="none" normalizeH="0" baseline="0" dirty="0">
                          <a:ln>
                            <a:noFill/>
                          </a:ln>
                          <a:solidFill>
                            <a:srgbClr val="FFFFFF"/>
                          </a:solidFill>
                          <a:effectLst/>
                          <a:latin typeface="Verdana" pitchFamily="34" charset="0"/>
                        </a:rPr>
                        <a:t>Service</a:t>
                      </a:r>
                      <a:endParaRPr kumimoji="0" lang="en-GB" altLang="ca-ES" sz="1100" b="1" i="0" u="none" strike="noStrike" cap="none" normalizeH="0" baseline="0" dirty="0">
                        <a:ln>
                          <a:noFill/>
                        </a:ln>
                        <a:solidFill>
                          <a:schemeClr val="tx1"/>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1" i="0" u="none" strike="noStrike" cap="none" normalizeH="0" baseline="0">
                          <a:ln>
                            <a:noFill/>
                          </a:ln>
                          <a:solidFill>
                            <a:srgbClr val="FFFFFF"/>
                          </a:solidFill>
                          <a:effectLst/>
                          <a:latin typeface="Verdana" pitchFamily="34" charset="0"/>
                        </a:rPr>
                        <a:t>Username</a:t>
                      </a:r>
                      <a:endParaRPr kumimoji="0" lang="en-GB" altLang="ca-ES" sz="1100" b="1" i="0" u="none" strike="noStrike" cap="none" normalizeH="0" baseline="0">
                        <a:ln>
                          <a:noFill/>
                        </a:ln>
                        <a:solidFill>
                          <a:schemeClr val="tx1"/>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1" i="0" u="none" strike="noStrike" cap="none" normalizeH="0" baseline="0">
                          <a:ln>
                            <a:noFill/>
                          </a:ln>
                          <a:solidFill>
                            <a:srgbClr val="FFFFFF"/>
                          </a:solidFill>
                          <a:effectLst/>
                          <a:latin typeface="Verdana" pitchFamily="34" charset="0"/>
                        </a:rPr>
                        <a:t>Password</a:t>
                      </a:r>
                      <a:endParaRPr kumimoji="0" lang="en-GB" altLang="ca-ES" sz="1100" b="1" i="0" u="none" strike="noStrike" cap="none" normalizeH="0" baseline="0">
                        <a:ln>
                          <a:noFill/>
                        </a:ln>
                        <a:solidFill>
                          <a:schemeClr val="tx1"/>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extLst>
              </a:tr>
              <a:tr h="1654175">
                <a:tc>
                  <a:txBody>
                    <a:bodyPr/>
                    <a:lstStyle>
                      <a:lvl1pPr marL="285750" indent="-2857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Computer access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UB </a:t>
                      </a:r>
                      <a:r>
                        <a:rPr kumimoji="0" lang="en-GB" altLang="ca-ES" sz="1100" b="0" i="0" u="none" strike="noStrike" cap="none" normalizeH="0" baseline="0" dirty="0" smtClean="0">
                          <a:ln>
                            <a:noFill/>
                          </a:ln>
                          <a:solidFill>
                            <a:srgbClr val="000000"/>
                          </a:solidFill>
                          <a:effectLst/>
                          <a:latin typeface="Verdana" pitchFamily="34" charset="0"/>
                        </a:rPr>
                        <a:t>Wi-Fi</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GB" altLang="ca-ES" sz="1100" b="0" i="0" u="none" strike="noStrike" cap="none" normalizeH="0" baseline="0" dirty="0" smtClean="0">
                          <a:ln>
                            <a:noFill/>
                          </a:ln>
                          <a:solidFill>
                            <a:srgbClr val="000000"/>
                          </a:solidFill>
                          <a:effectLst/>
                          <a:latin typeface="Verdana" pitchFamily="34" charset="0"/>
                        </a:rPr>
                        <a:t>Accessing electronic resources (SIRE)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smtClean="0">
                          <a:ln>
                            <a:noFill/>
                          </a:ln>
                          <a:solidFill>
                            <a:srgbClr val="000000"/>
                          </a:solidFill>
                          <a:effectLst/>
                          <a:latin typeface="Verdana" pitchFamily="34" charset="0"/>
                        </a:rPr>
                        <a:t>Check Library Record Library “My </a:t>
                      </a:r>
                      <a:r>
                        <a:rPr kumimoji="0" lang="en-GB" altLang="ca-ES" sz="1100" b="0" i="0" u="none" strike="noStrike" cap="none" normalizeH="0" baseline="0" dirty="0">
                          <a:ln>
                            <a:noFill/>
                          </a:ln>
                          <a:solidFill>
                            <a:srgbClr val="000000"/>
                          </a:solidFill>
                          <a:effectLst/>
                          <a:latin typeface="Verdana" pitchFamily="34" charset="0"/>
                        </a:rPr>
                        <a:t>account” (</a:t>
                      </a:r>
                      <a:r>
                        <a:rPr kumimoji="0" lang="en-GB" altLang="ca-ES" sz="1100" b="0" i="0" u="none" strike="noStrike" cap="none" normalizeH="0" baseline="0" dirty="0" err="1" smtClean="0">
                          <a:ln>
                            <a:noFill/>
                          </a:ln>
                          <a:solidFill>
                            <a:srgbClr val="000000"/>
                          </a:solidFill>
                          <a:effectLst/>
                          <a:latin typeface="Verdana" pitchFamily="34" charset="0"/>
                        </a:rPr>
                        <a:t>Cercabib</a:t>
                      </a:r>
                      <a:r>
                        <a:rPr kumimoji="0" lang="en-GB" altLang="ca-ES" sz="1100" b="0" i="0" u="none" strike="noStrike" cap="none" normalizeH="0" baseline="0" dirty="0" smtClean="0">
                          <a:ln>
                            <a:noFill/>
                          </a:ln>
                          <a:solidFill>
                            <a:srgbClr val="000000"/>
                          </a:solidFill>
                          <a:effectLst/>
                          <a:latin typeface="Verdana" pitchFamily="34" charset="0"/>
                        </a:rPr>
                        <a:t>: </a:t>
                      </a:r>
                      <a:r>
                        <a:rPr kumimoji="0" lang="en-GB" altLang="ca-ES" sz="1100" b="0" i="0" u="none" strike="noStrike" cap="none" normalizeH="0" baseline="0" dirty="0">
                          <a:ln>
                            <a:noFill/>
                          </a:ln>
                          <a:solidFill>
                            <a:srgbClr val="000000"/>
                          </a:solidFill>
                          <a:effectLst/>
                          <a:latin typeface="Verdana" pitchFamily="34" charset="0"/>
                        </a:rPr>
                        <a:t>reservations, renewals, free </a:t>
                      </a:r>
                      <a:r>
                        <a:rPr kumimoji="0" lang="en-GB" altLang="ca-ES" sz="1100" b="0" i="0" u="none" strike="noStrike" cap="none" normalizeH="0" baseline="0" dirty="0" smtClean="0">
                          <a:ln>
                            <a:noFill/>
                          </a:ln>
                          <a:solidFill>
                            <a:srgbClr val="000000"/>
                          </a:solidFill>
                          <a:effectLst/>
                          <a:latin typeface="Verdana" pitchFamily="34" charset="0"/>
                        </a:rPr>
                        <a:t>copies</a:t>
                      </a:r>
                      <a:r>
                        <a:rPr kumimoji="0" lang="en-GB" altLang="ca-ES" sz="1100" b="0" i="0" u="none" strike="noStrike" cap="none" normalizeH="0" baseline="0" dirty="0">
                          <a:ln>
                            <a:noFill/>
                          </a:ln>
                          <a:solidFill>
                            <a:srgbClr val="000000"/>
                          </a:solidFill>
                          <a:effectLst/>
                          <a:latin typeface="Verdana" pitchFamily="34" charset="0"/>
                        </a:rPr>
                        <a:t>, record of loans, etc.)</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Catalan university library loan (PUC</a:t>
                      </a:r>
                      <a:r>
                        <a:rPr kumimoji="0" lang="en-GB" altLang="ca-ES" sz="1100" b="0" i="0" u="none" strike="noStrike" cap="none" normalizeH="0" baseline="0" dirty="0" smtClean="0">
                          <a:ln>
                            <a:noFill/>
                          </a:ln>
                          <a:solidFill>
                            <a:srgbClr val="000000"/>
                          </a:solidFill>
                          <a:effectLst/>
                          <a:latin typeface="Verdana"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GB" altLang="ca-ES" sz="1100" b="0" i="0" u="none" strike="noStrike" cap="none" normalizeH="0" baseline="0" dirty="0">
                        <a:ln>
                          <a:noFill/>
                        </a:ln>
                        <a:solidFill>
                          <a:srgbClr val="000000"/>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From the UB email address: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ca-ES" sz="1100" b="0" i="0" u="none" strike="noStrike" cap="none" normalizeH="0" baseline="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For the address: </a:t>
                      </a:r>
                      <a:r>
                        <a:rPr kumimoji="0" lang="en-GB" altLang="ca-ES" sz="1100" b="0" i="0" u="none" strike="noStrike" cap="none" normalizeH="0" baseline="0">
                          <a:ln>
                            <a:noFill/>
                          </a:ln>
                          <a:solidFill>
                            <a:srgbClr val="000000"/>
                          </a:solidFill>
                          <a:effectLst/>
                          <a:latin typeface="Verdana" pitchFamily="34" charset="0"/>
                          <a:hlinkClick r:id="rId4"/>
                        </a:rPr>
                        <a:t>mgarm008@alumnes.ub.edu</a:t>
                      </a:r>
                      <a:r>
                        <a:rPr kumimoji="0" lang="en-GB" altLang="ca-ES" sz="1100" b="0" i="0" u="none" strike="noStrike" cap="none" normalizeH="0" baseline="0">
                          <a:ln>
                            <a:noFill/>
                          </a:ln>
                          <a:solidFill>
                            <a:srgbClr val="000000"/>
                          </a:solidFill>
                          <a:effectLst/>
                          <a:latin typeface="Verdan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ca-ES" sz="1100" b="0" i="0" u="none" strike="noStrike" cap="none" normalizeH="0" baseline="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The username is: </a:t>
                      </a:r>
                      <a:r>
                        <a:rPr kumimoji="0" lang="en-GB" altLang="ca-ES" sz="1100" b="0" i="0" u="none" strike="noStrike" cap="none" normalizeH="0" baseline="0">
                          <a:ln>
                            <a:noFill/>
                          </a:ln>
                          <a:solidFill>
                            <a:schemeClr val="tx1"/>
                          </a:solidFill>
                          <a:effectLst/>
                          <a:latin typeface="Verdana" pitchFamily="34" charset="0"/>
                        </a:rPr>
                        <a:t>mgarm008.alumnes</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Món UB password </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extLst>
              </a:tr>
              <a:tr h="1182688">
                <a:tc>
                  <a:txBody>
                    <a:bodyPr/>
                    <a:lstStyle>
                      <a:lvl1pPr marL="171450" indent="-1714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Virtual Campus</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UB email</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err="1">
                          <a:ln>
                            <a:noFill/>
                          </a:ln>
                          <a:solidFill>
                            <a:srgbClr val="000000"/>
                          </a:solidFill>
                          <a:effectLst/>
                          <a:latin typeface="Verdana" pitchFamily="34" charset="0"/>
                        </a:rPr>
                        <a:t>Món</a:t>
                      </a:r>
                      <a:r>
                        <a:rPr kumimoji="0" lang="en-GB" altLang="ca-ES" sz="1100" b="0" i="0" u="none" strike="noStrike" cap="none" normalizeH="0" baseline="0" dirty="0">
                          <a:ln>
                            <a:noFill/>
                          </a:ln>
                          <a:solidFill>
                            <a:srgbClr val="000000"/>
                          </a:solidFill>
                          <a:effectLst/>
                          <a:latin typeface="Verdana" pitchFamily="34" charset="0"/>
                        </a:rPr>
                        <a:t> UB</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a:ln>
                            <a:noFill/>
                          </a:ln>
                          <a:solidFill>
                            <a:srgbClr val="000000"/>
                          </a:solidFill>
                          <a:effectLst/>
                          <a:latin typeface="Verdana" pitchFamily="34" charset="0"/>
                        </a:rPr>
                        <a:t>Accessing electronic resources (SIRE)</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smtClean="0">
                          <a:ln>
                            <a:noFill/>
                          </a:ln>
                          <a:solidFill>
                            <a:srgbClr val="000000"/>
                          </a:solidFill>
                          <a:effectLst/>
                          <a:latin typeface="Verdana" pitchFamily="34" charset="0"/>
                        </a:rPr>
                        <a:t>Inter Library Loan</a:t>
                      </a:r>
                      <a:endParaRPr kumimoji="0" lang="en-GB" altLang="ca-ES" sz="1100" b="0" i="0" u="none" strike="noStrike" cap="none" normalizeH="0" baseline="0" dirty="0">
                        <a:ln>
                          <a:noFill/>
                        </a:ln>
                        <a:solidFill>
                          <a:srgbClr val="000000"/>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Món UB 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(4 characters: see your enrolment confirmation)</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Món UB password </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extLst>
              </a:tr>
              <a:tr h="1133475">
                <a:tc>
                  <a:txBody>
                    <a:bodyPr/>
                    <a:lstStyle>
                      <a:lvl1pPr marL="285750" indent="-28575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GB" altLang="ca-ES" sz="1100" b="0" i="0" u="none" strike="noStrike" cap="none" normalizeH="0" baseline="0" dirty="0" smtClean="0">
                        <a:ln>
                          <a:noFill/>
                        </a:ln>
                        <a:solidFill>
                          <a:srgbClr val="000000"/>
                        </a:solidFill>
                        <a:effectLst/>
                        <a:latin typeface="Verdan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GB" altLang="ca-ES" sz="1100" b="0" i="0" u="none" strike="noStrike" cap="none" normalizeH="0" baseline="0" dirty="0" err="1" smtClean="0">
                          <a:ln>
                            <a:noFill/>
                          </a:ln>
                          <a:solidFill>
                            <a:srgbClr val="000000"/>
                          </a:solidFill>
                          <a:effectLst/>
                          <a:latin typeface="Verdana" pitchFamily="34" charset="0"/>
                        </a:rPr>
                        <a:t>Eduroam</a:t>
                      </a:r>
                      <a:r>
                        <a:rPr kumimoji="0" lang="en-GB" altLang="ca-ES" sz="1100" b="0" i="0" u="none" strike="noStrike" cap="none" normalizeH="0" baseline="0" dirty="0" smtClean="0">
                          <a:ln>
                            <a:noFill/>
                          </a:ln>
                          <a:solidFill>
                            <a:srgbClr val="000000"/>
                          </a:solidFill>
                          <a:effectLst/>
                          <a:latin typeface="Verdana" pitchFamily="34" charset="0"/>
                        </a:rPr>
                        <a:t> </a:t>
                      </a:r>
                      <a:r>
                        <a:rPr kumimoji="0" lang="en-GB" altLang="ca-ES" sz="1100" b="0" i="0" u="none" strike="noStrike" cap="none" normalizeH="0" baseline="0" dirty="0">
                          <a:ln>
                            <a:noFill/>
                          </a:ln>
                          <a:solidFill>
                            <a:srgbClr val="000000"/>
                          </a:solidFill>
                          <a:effectLst/>
                          <a:latin typeface="Verdana" pitchFamily="34" charset="0"/>
                        </a:rPr>
                        <a:t>Wi-Fi </a:t>
                      </a:r>
                      <a:endParaRPr kumimoji="0" lang="en-GB" altLang="ca-ES" sz="1100" b="0" i="0" u="none" strike="noStrike" cap="none" normalizeH="0" baseline="0" dirty="0" smtClean="0">
                        <a:ln>
                          <a:noFill/>
                        </a:ln>
                        <a:solidFill>
                          <a:srgbClr val="000000"/>
                        </a:solidFill>
                        <a:effectLst/>
                        <a:latin typeface="Verdan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ca-ES" altLang="ca-ES" sz="1100" b="0" i="0" u="none" strike="noStrike" cap="none" normalizeH="0" baseline="0" dirty="0" smtClean="0">
                          <a:ln>
                            <a:noFill/>
                          </a:ln>
                          <a:solidFill>
                            <a:srgbClr val="000000"/>
                          </a:solidFill>
                          <a:effectLst/>
                          <a:latin typeface="Verdana" pitchFamily="34" charset="0"/>
                        </a:rPr>
                        <a:t>Virtual Desktops / </a:t>
                      </a:r>
                      <a:r>
                        <a:rPr kumimoji="0" lang="ca-ES" altLang="ca-ES" sz="1100" b="0" i="0" u="none" strike="noStrike" cap="none" normalizeH="0" baseline="0" dirty="0" err="1" smtClean="0">
                          <a:ln>
                            <a:noFill/>
                          </a:ln>
                          <a:solidFill>
                            <a:srgbClr val="000000"/>
                          </a:solidFill>
                          <a:effectLst/>
                          <a:latin typeface="Verdana" pitchFamily="34" charset="0"/>
                        </a:rPr>
                        <a:t>Licensed</a:t>
                      </a:r>
                      <a:r>
                        <a:rPr kumimoji="0" lang="ca-ES" altLang="ca-ES" sz="1100" b="0" i="0" u="none" strike="noStrike" cap="none" normalizeH="0" baseline="0" dirty="0" smtClean="0">
                          <a:ln>
                            <a:noFill/>
                          </a:ln>
                          <a:solidFill>
                            <a:srgbClr val="000000"/>
                          </a:solidFill>
                          <a:effectLst/>
                          <a:latin typeface="Verdana" pitchFamily="34" charset="0"/>
                        </a:rPr>
                        <a:t> software </a:t>
                      </a:r>
                      <a:endParaRPr kumimoji="0" lang="es-ES" altLang="ca-ES" sz="11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GB" altLang="ca-ES" sz="1100" b="0" i="0" u="none" strike="noStrike" cap="none" normalizeH="0" baseline="0" dirty="0">
                        <a:ln>
                          <a:noFill/>
                        </a:ln>
                        <a:solidFill>
                          <a:srgbClr val="000000"/>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From the UB email address: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ca-ES" sz="1100" b="0" i="0" u="none" strike="noStrike" cap="none" normalizeH="0" baseline="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For the address: </a:t>
                      </a:r>
                      <a:r>
                        <a:rPr kumimoji="0" lang="en-GB" altLang="ca-ES" sz="1100" b="0" i="0" u="sng" strike="noStrike" cap="none" normalizeH="0" baseline="0">
                          <a:ln>
                            <a:noFill/>
                          </a:ln>
                          <a:solidFill>
                            <a:srgbClr val="3C8C93"/>
                          </a:solidFill>
                          <a:effectLst/>
                          <a:latin typeface="Verdana" pitchFamily="34" charset="0"/>
                        </a:rPr>
                        <a:t>mgarm008@alumnes.ub.edu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ca-ES" sz="1100" b="0" i="0" u="none" strike="noStrike" cap="none" normalizeH="0" baseline="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The username is: </a:t>
                      </a:r>
                      <a:r>
                        <a:rPr kumimoji="0" lang="en-GB" altLang="ca-ES" sz="1100" b="0" i="0" u="sng" strike="noStrike" cap="none" normalizeH="0" baseline="0">
                          <a:ln>
                            <a:noFill/>
                          </a:ln>
                          <a:solidFill>
                            <a:srgbClr val="3C8C93"/>
                          </a:solidFill>
                          <a:effectLst/>
                          <a:latin typeface="Verdana" pitchFamily="34" charset="0"/>
                          <a:hlinkClick r:id="rId5"/>
                        </a:rPr>
                        <a:t>mgarm008.alumnes@ub.edu</a:t>
                      </a:r>
                      <a:endParaRPr kumimoji="0" lang="en-GB" altLang="ca-ES" sz="1100" b="0" i="0" u="sng" strike="noStrike" cap="none" normalizeH="0" baseline="0">
                        <a:ln>
                          <a:noFill/>
                        </a:ln>
                        <a:solidFill>
                          <a:srgbClr val="3C8C93"/>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ca-ES" sz="1100" b="0" i="0" u="none" strike="noStrike" cap="none" normalizeH="0" baseline="0">
                          <a:ln>
                            <a:noFill/>
                          </a:ln>
                          <a:solidFill>
                            <a:srgbClr val="000000"/>
                          </a:solidFill>
                          <a:effectLst/>
                          <a:latin typeface="Verdana" pitchFamily="34" charset="0"/>
                        </a:rPr>
                        <a:t>Món UB password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ca-ES" sz="1100" b="0" i="0" u="none" strike="noStrike" cap="none" normalizeH="0" baseline="0">
                        <a:ln>
                          <a:noFill/>
                        </a:ln>
                        <a:solidFill>
                          <a:srgbClr val="000000"/>
                        </a:solidFill>
                        <a:effectLst/>
                        <a:latin typeface="Verdana" pitchFamily="34" charset="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extLst>
              </a:tr>
            </a:tbl>
          </a:graphicData>
        </a:graphic>
      </p:graphicFrame>
    </p:spTree>
    <p:extLst>
      <p:ext uri="{BB962C8B-B14F-4D97-AF65-F5344CB8AC3E}">
        <p14:creationId xmlns:p14="http://schemas.microsoft.com/office/powerpoint/2010/main" val="23246616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B35877-83D8-4E1C-8A52-9016EED56054}" type="slidenum">
              <a:rPr lang="es-ES" altLang="en-US" smtClean="0">
                <a:solidFill>
                  <a:srgbClr val="898989"/>
                </a:solidFill>
              </a:rPr>
              <a:pPr/>
              <a:t>33</a:t>
            </a:fld>
            <a:endParaRPr lang="es-ES" altLang="en-US" smtClean="0">
              <a:solidFill>
                <a:srgbClr val="898989"/>
              </a:solidFill>
            </a:endParaRPr>
          </a:p>
        </p:txBody>
      </p:sp>
      <p:graphicFrame>
        <p:nvGraphicFramePr>
          <p:cNvPr id="4" name="Taula 3"/>
          <p:cNvGraphicFramePr>
            <a:graphicFrameLocks noGrp="1"/>
          </p:cNvGraphicFramePr>
          <p:nvPr>
            <p:extLst>
              <p:ext uri="{D42A27DB-BD31-4B8C-83A1-F6EECF244321}">
                <p14:modId xmlns:p14="http://schemas.microsoft.com/office/powerpoint/2010/main" val="3565390018"/>
              </p:ext>
            </p:extLst>
          </p:nvPr>
        </p:nvGraphicFramePr>
        <p:xfrm>
          <a:off x="307976" y="1809946"/>
          <a:ext cx="4028354" cy="3393650"/>
        </p:xfrm>
        <a:graphic>
          <a:graphicData uri="http://schemas.openxmlformats.org/drawingml/2006/table">
            <a:tbl>
              <a:tblPr firstRow="1" bandRow="1">
                <a:tableStyleId>{5C22544A-7EE6-4342-B048-85BDC9FD1C3A}</a:tableStyleId>
              </a:tblPr>
              <a:tblGrid>
                <a:gridCol w="4028354"/>
              </a:tblGrid>
              <a:tr h="7722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Software</a:t>
                      </a:r>
                    </a:p>
                    <a:p>
                      <a:pPr algn="ctr"/>
                      <a:endParaRPr lang="es-ES" dirty="0"/>
                    </a:p>
                  </a:txBody>
                  <a:tcPr>
                    <a:solidFill>
                      <a:srgbClr val="0070C0"/>
                    </a:solidFill>
                  </a:tcPr>
                </a:tc>
              </a:tr>
              <a:tr h="1329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a-ES" sz="1800" dirty="0" smtClean="0"/>
                    </a:p>
                  </a:txBody>
                  <a:tcPr>
                    <a:solidFill>
                      <a:schemeClr val="bg1">
                        <a:lumMod val="75000"/>
                      </a:schemeClr>
                    </a:solidFill>
                  </a:tcPr>
                </a:tc>
              </a:tr>
              <a:tr h="1291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Download software licensed under the Microsoft Imagine Premium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solidFill>
                      <a:schemeClr val="bg1">
                        <a:lumMod val="85000"/>
                      </a:schemeClr>
                    </a:solidFill>
                  </a:tcPr>
                </a:tc>
              </a:tr>
            </a:tbl>
          </a:graphicData>
        </a:graphic>
      </p:graphicFrame>
      <p:graphicFrame>
        <p:nvGraphicFramePr>
          <p:cNvPr id="5" name="Taula 4"/>
          <p:cNvGraphicFramePr>
            <a:graphicFrameLocks noGrp="1"/>
          </p:cNvGraphicFramePr>
          <p:nvPr>
            <p:extLst>
              <p:ext uri="{D42A27DB-BD31-4B8C-83A1-F6EECF244321}">
                <p14:modId xmlns:p14="http://schemas.microsoft.com/office/powerpoint/2010/main" val="829896950"/>
              </p:ext>
            </p:extLst>
          </p:nvPr>
        </p:nvGraphicFramePr>
        <p:xfrm>
          <a:off x="4570412" y="1800521"/>
          <a:ext cx="3796489" cy="3412502"/>
        </p:xfrm>
        <a:graphic>
          <a:graphicData uri="http://schemas.openxmlformats.org/drawingml/2006/table">
            <a:tbl>
              <a:tblPr firstRow="1" bandRow="1">
                <a:tableStyleId>{5C22544A-7EE6-4342-B048-85BDC9FD1C3A}</a:tableStyleId>
              </a:tblPr>
              <a:tblGrid>
                <a:gridCol w="3796489"/>
              </a:tblGrid>
              <a:tr h="7715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8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Virtual Desktops</a:t>
                      </a:r>
                    </a:p>
                  </a:txBody>
                  <a:tcPr>
                    <a:solidFill>
                      <a:srgbClr val="0070C0"/>
                    </a:solidFill>
                  </a:tcPr>
                </a:tc>
              </a:tr>
              <a:tr h="1351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ca-ES" sz="1800" dirty="0" smtClean="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solidFill>
                      <a:schemeClr val="bg1">
                        <a:lumMod val="75000"/>
                      </a:schemeClr>
                    </a:solidFill>
                  </a:tcPr>
                </a:tc>
              </a:tr>
              <a:tr h="1289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to a virtual computer room such as those found in the faculty to work with proprietary software among other tools.</a:t>
                      </a:r>
                      <a:endParaRPr lang="es-ES" dirty="0"/>
                    </a:p>
                  </a:txBody>
                  <a:tcPr>
                    <a:solidFill>
                      <a:schemeClr val="bg1">
                        <a:lumMod val="85000"/>
                      </a:schemeClr>
                    </a:solidFill>
                  </a:tcPr>
                </a:tc>
              </a:tr>
            </a:tbl>
          </a:graphicData>
        </a:graphic>
      </p:graphicFrame>
      <p:sp>
        <p:nvSpPr>
          <p:cNvPr id="3" name="AutoShape 2" descr="Universitat de Barcelona - Microsoft Imag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t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76" y="3121509"/>
            <a:ext cx="3288885" cy="512783"/>
          </a:xfrm>
          <a:prstGeom prst="rect">
            <a:avLst/>
          </a:prstGeom>
        </p:spPr>
      </p:pic>
      <p:pic>
        <p:nvPicPr>
          <p:cNvPr id="8" name="Imat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663" y="2949690"/>
            <a:ext cx="3734193" cy="684602"/>
          </a:xfrm>
          <a:prstGeom prst="rect">
            <a:avLst/>
          </a:prstGeom>
        </p:spPr>
      </p:pic>
      <p:sp>
        <p:nvSpPr>
          <p:cNvPr id="9" name="Rectangle 2"/>
          <p:cNvSpPr>
            <a:spLocks noChangeArrowheads="1"/>
          </p:cNvSpPr>
          <p:nvPr/>
        </p:nvSpPr>
        <p:spPr bwMode="auto">
          <a:xfrm>
            <a:off x="468313" y="1088995"/>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5"/>
              </a:rPr>
              <a:t>Usernames and </a:t>
            </a:r>
            <a:r>
              <a:rPr lang="en-GB" altLang="ca-ES" sz="2000" b="1" dirty="0" smtClean="0">
                <a:solidFill>
                  <a:srgbClr val="336699"/>
                </a:solidFill>
                <a:latin typeface="Verdana" panose="020B0604030504040204" pitchFamily="34" charset="0"/>
                <a:hlinkClick r:id="rId5"/>
              </a:rPr>
              <a:t>passwords</a:t>
            </a:r>
            <a:endParaRPr lang="en-GB" altLang="ca-ES" sz="2000" b="1" dirty="0">
              <a:solidFill>
                <a:srgbClr val="336699"/>
              </a:solidFill>
              <a:latin typeface="Verdana" panose="020B0604030504040204" pitchFamily="34" charset="0"/>
            </a:endParaRPr>
          </a:p>
        </p:txBody>
      </p:sp>
      <p:sp>
        <p:nvSpPr>
          <p:cNvPr id="10" name="QuadreDeText 9"/>
          <p:cNvSpPr txBox="1"/>
          <p:nvPr/>
        </p:nvSpPr>
        <p:spPr>
          <a:xfrm>
            <a:off x="307975" y="5580668"/>
            <a:ext cx="8166721" cy="492443"/>
          </a:xfrm>
          <a:prstGeom prst="rect">
            <a:avLst/>
          </a:prstGeom>
          <a:noFill/>
        </p:spPr>
        <p:txBody>
          <a:bodyPr wrap="square" rtlCol="0">
            <a:spAutoFit/>
          </a:bodyPr>
          <a:lstStyle/>
          <a:p>
            <a:r>
              <a:rPr lang="es-ES" sz="2600" b="1" dirty="0">
                <a:hlinkClick r:id="rId6"/>
              </a:rPr>
              <a:t>http://www.ub.edu/informaticapersonal/programari/</a:t>
            </a:r>
            <a:endParaRPr lang="es-ES" sz="2600" b="1" dirty="0"/>
          </a:p>
        </p:txBody>
      </p:sp>
    </p:spTree>
    <p:extLst>
      <p:ext uri="{BB962C8B-B14F-4D97-AF65-F5344CB8AC3E}">
        <p14:creationId xmlns:p14="http://schemas.microsoft.com/office/powerpoint/2010/main" val="185950267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120590-61BA-406A-87EC-FF9FC24EA830}" type="slidenum">
              <a:rPr lang="es-ES" altLang="en-US" smtClean="0">
                <a:solidFill>
                  <a:prstClr val="black"/>
                </a:solidFill>
                <a:latin typeface="Verdana" panose="020B0604030504040204" pitchFamily="34" charset="0"/>
              </a:rPr>
              <a:pPr/>
              <a:t>34</a:t>
            </a:fld>
            <a:endParaRPr lang="es-ES" altLang="en-US" smtClean="0">
              <a:solidFill>
                <a:prstClr val="black"/>
              </a:solidFill>
              <a:latin typeface="Verdana" panose="020B0604030504040204" pitchFamily="34" charset="0"/>
            </a:endParaRPr>
          </a:p>
        </p:txBody>
      </p:sp>
      <p:sp>
        <p:nvSpPr>
          <p:cNvPr id="56323" name="Text Box 14"/>
          <p:cNvSpPr txBox="1">
            <a:spLocks noChangeArrowheads="1"/>
          </p:cNvSpPr>
          <p:nvPr/>
        </p:nvSpPr>
        <p:spPr bwMode="auto">
          <a:xfrm>
            <a:off x="539750" y="2144713"/>
            <a:ext cx="4608513"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GB" altLang="ca-ES" dirty="0">
                <a:solidFill>
                  <a:srgbClr val="646464"/>
                </a:solidFill>
                <a:latin typeface="Verdana" panose="020B0604030504040204" pitchFamily="34" charset="0"/>
              </a:rPr>
              <a:t>A 24x7 online information and reference service manned by specialized librarians, who can answer any doubts you have about the CRAI libraries and the full range of services and resources. </a:t>
            </a:r>
          </a:p>
          <a:p>
            <a:pPr algn="just">
              <a:spcBef>
                <a:spcPct val="50000"/>
              </a:spcBef>
            </a:pPr>
            <a:r>
              <a:rPr lang="en-GB" altLang="ca-ES" dirty="0">
                <a:solidFill>
                  <a:srgbClr val="646464"/>
                </a:solidFill>
                <a:latin typeface="Verdana" panose="020B0604030504040204" pitchFamily="34" charset="0"/>
              </a:rPr>
              <a:t>S@U is also the channel for delivering your complaints, suggestions and </a:t>
            </a:r>
            <a:r>
              <a:rPr lang="en-GB" altLang="ca-ES" dirty="0" smtClean="0">
                <a:solidFill>
                  <a:srgbClr val="646464"/>
                </a:solidFill>
                <a:latin typeface="Verdana" panose="020B0604030504040204" pitchFamily="34" charset="0"/>
              </a:rPr>
              <a:t>acknowledgements!</a:t>
            </a:r>
            <a:endParaRPr lang="en-GB" altLang="ca-ES" dirty="0">
              <a:solidFill>
                <a:srgbClr val="646464"/>
              </a:solidFill>
              <a:latin typeface="Verdana" panose="020B0604030504040204" pitchFamily="34" charset="0"/>
            </a:endParaRPr>
          </a:p>
        </p:txBody>
      </p:sp>
      <p:pic>
        <p:nvPicPr>
          <p:cNvPr id="56324" name="Imat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133600"/>
            <a:ext cx="32369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446088" y="981075"/>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hlinkClick r:id="rId4"/>
              </a:rPr>
              <a:t>S@U, User Support Service </a:t>
            </a:r>
            <a:r>
              <a:rPr lang="en-GB" altLang="ca-ES" sz="2000" b="1" dirty="0">
                <a:solidFill>
                  <a:srgbClr val="336699"/>
                </a:solidFill>
                <a:latin typeface="Verdana" panose="020B0604030504040204" pitchFamily="34" charset="0"/>
              </a:rPr>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endParaRPr lang="en-GB" altLang="ca-ES" sz="1600" dirty="0">
              <a:solidFill>
                <a:srgbClr val="336699"/>
              </a:solidFill>
              <a:latin typeface="Verdana" panose="020B0604030504040204" pitchFamily="34" charset="0"/>
            </a:endParaRPr>
          </a:p>
        </p:txBody>
      </p:sp>
    </p:spTree>
    <p:extLst>
      <p:ext uri="{BB962C8B-B14F-4D97-AF65-F5344CB8AC3E}">
        <p14:creationId xmlns:p14="http://schemas.microsoft.com/office/powerpoint/2010/main" val="30524373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A138D1-A1A4-4E9D-9FCA-A885E5FF91C1}" type="slidenum">
              <a:rPr lang="es-ES" altLang="en-US" smtClean="0">
                <a:solidFill>
                  <a:prstClr val="black"/>
                </a:solidFill>
                <a:latin typeface="Verdana" panose="020B0604030504040204" pitchFamily="34" charset="0"/>
              </a:rPr>
              <a:pPr/>
              <a:t>35</a:t>
            </a:fld>
            <a:endParaRPr lang="es-ES" altLang="en-US" smtClean="0">
              <a:solidFill>
                <a:prstClr val="black"/>
              </a:solidFill>
              <a:latin typeface="Verdana" panose="020B0604030504040204" pitchFamily="34" charset="0"/>
            </a:endParaRPr>
          </a:p>
        </p:txBody>
      </p:sp>
      <p:sp>
        <p:nvSpPr>
          <p:cNvPr id="58371" name="Contenidor de número de diapositiva 5"/>
          <p:cNvSpPr txBox="1">
            <a:spLocks noGrp="1"/>
          </p:cNvSpPr>
          <p:nvPr/>
        </p:nvSpPr>
        <p:spPr bwMode="auto">
          <a:xfrm>
            <a:off x="8222456" y="6245226"/>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8372" name="Rectangle 2"/>
          <p:cNvSpPr>
            <a:spLocks noGrp="1" noChangeArrowheads="1"/>
          </p:cNvSpPr>
          <p:nvPr>
            <p:ph type="title" idx="4294967295"/>
          </p:nvPr>
        </p:nvSpPr>
        <p:spPr bwMode="auto">
          <a:xfrm>
            <a:off x="485775" y="1020897"/>
            <a:ext cx="82296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3"/>
              </a:rPr>
              <a:t>Instructional library </a:t>
            </a:r>
            <a:r>
              <a:rPr lang="en-GB" altLang="ca-ES" sz="2000" b="1" dirty="0" smtClean="0">
                <a:solidFill>
                  <a:srgbClr val="336699"/>
                </a:solidFill>
                <a:latin typeface="Verdana" panose="020B0604030504040204" pitchFamily="34" charset="0"/>
              </a:rPr>
              <a:t/>
            </a:r>
            <a:br>
              <a:rPr lang="en-GB" altLang="ca-ES" sz="2000" b="1" dirty="0" smtClean="0">
                <a:solidFill>
                  <a:srgbClr val="336699"/>
                </a:solidFill>
                <a:latin typeface="Verdana" panose="020B0604030504040204" pitchFamily="34" charset="0"/>
              </a:rPr>
            </a:br>
            <a:r>
              <a:rPr lang="en-GB" altLang="ca-ES" sz="1600" dirty="0" smtClean="0">
                <a:solidFill>
                  <a:srgbClr val="336699"/>
                </a:solidFill>
                <a:latin typeface="Verdana" panose="020B0604030504040204" pitchFamily="34" charset="0"/>
              </a:rPr>
              <a:t/>
            </a:r>
            <a:br>
              <a:rPr lang="en-GB" altLang="ca-ES" sz="1600" dirty="0" smtClean="0">
                <a:solidFill>
                  <a:srgbClr val="336699"/>
                </a:solidFill>
                <a:latin typeface="Verdana" panose="020B0604030504040204" pitchFamily="34" charset="0"/>
              </a:rPr>
            </a:br>
            <a:endParaRPr lang="en-GB" altLang="ca-ES" sz="1600" dirty="0" smtClean="0">
              <a:solidFill>
                <a:srgbClr val="336699"/>
              </a:solidFill>
              <a:latin typeface="Verdana" panose="020B0604030504040204" pitchFamily="34" charset="0"/>
            </a:endParaRPr>
          </a:p>
        </p:txBody>
      </p:sp>
      <p:sp>
        <p:nvSpPr>
          <p:cNvPr id="35844" name="Text Box 9"/>
          <p:cNvSpPr txBox="1">
            <a:spLocks noChangeArrowheads="1"/>
          </p:cNvSpPr>
          <p:nvPr/>
        </p:nvSpPr>
        <p:spPr bwMode="auto">
          <a:xfrm>
            <a:off x="468313" y="1773238"/>
            <a:ext cx="806291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spcAft>
                <a:spcPts val="600"/>
              </a:spcAft>
              <a:buFontTx/>
              <a:buNone/>
              <a:defRPr/>
            </a:pPr>
            <a:r>
              <a:rPr lang="en-GB" altLang="ca-ES" sz="1800" dirty="0">
                <a:solidFill>
                  <a:srgbClr val="646464"/>
                </a:solidFill>
                <a:latin typeface="Verdana" pitchFamily="34" charset="0"/>
              </a:rPr>
              <a:t>Advanced training courses are available to users who wish to improve their knowledge and search skills; for example, courses on specialized databases or the </a:t>
            </a:r>
            <a:r>
              <a:rPr lang="en-GB" altLang="ca-ES" sz="1800" dirty="0" err="1">
                <a:solidFill>
                  <a:srgbClr val="646464"/>
                </a:solidFill>
                <a:latin typeface="Verdana" pitchFamily="34" charset="0"/>
              </a:rPr>
              <a:t>Mendeley</a:t>
            </a:r>
            <a:r>
              <a:rPr lang="en-GB" altLang="ca-ES" sz="1800" dirty="0">
                <a:solidFill>
                  <a:srgbClr val="646464"/>
                </a:solidFill>
                <a:latin typeface="Verdana" pitchFamily="34" charset="0"/>
              </a:rPr>
              <a:t> reference manager.</a:t>
            </a:r>
          </a:p>
          <a:p>
            <a:pPr algn="just" eaLnBrk="1" hangingPunct="1">
              <a:spcBef>
                <a:spcPct val="0"/>
              </a:spcBef>
              <a:spcAft>
                <a:spcPts val="600"/>
              </a:spcAft>
              <a:buFontTx/>
              <a:buNone/>
              <a:defRPr/>
            </a:pPr>
            <a:endParaRPr lang="en-GB" altLang="ca-ES" sz="1800" dirty="0">
              <a:solidFill>
                <a:srgbClr val="646464"/>
              </a:solidFill>
              <a:latin typeface="Verdana" pitchFamily="34" charset="0"/>
            </a:endParaRPr>
          </a:p>
          <a:p>
            <a:pPr algn="just" eaLnBrk="1" hangingPunct="1">
              <a:spcBef>
                <a:spcPct val="0"/>
              </a:spcBef>
              <a:spcAft>
                <a:spcPts val="600"/>
              </a:spcAft>
              <a:buFontTx/>
              <a:buNone/>
              <a:defRPr/>
            </a:pPr>
            <a:r>
              <a:rPr lang="en-GB" altLang="ca-ES" sz="1800" dirty="0">
                <a:solidFill>
                  <a:srgbClr val="646464"/>
                </a:solidFill>
                <a:latin typeface="Verdana" pitchFamily="34" charset="0"/>
              </a:rPr>
              <a:t>Information about </a:t>
            </a:r>
            <a:r>
              <a:rPr lang="en-GB" altLang="ca-ES" sz="1800" dirty="0" smtClean="0">
                <a:solidFill>
                  <a:srgbClr val="646464"/>
                </a:solidFill>
                <a:latin typeface="Verdana" pitchFamily="34" charset="0"/>
              </a:rPr>
              <a:t>scheduled training courses is </a:t>
            </a:r>
            <a:r>
              <a:rPr lang="en-GB" altLang="ca-ES" sz="1800" dirty="0">
                <a:solidFill>
                  <a:srgbClr val="646464"/>
                </a:solidFill>
                <a:latin typeface="Verdana" pitchFamily="34" charset="0"/>
              </a:rPr>
              <a:t>available on the </a:t>
            </a:r>
            <a:r>
              <a:rPr lang="en-GB" altLang="ca-ES" sz="1800" dirty="0">
                <a:solidFill>
                  <a:srgbClr val="646464"/>
                </a:solidFill>
                <a:latin typeface="Verdana" pitchFamily="34" charset="0"/>
                <a:hlinkClick r:id="rId3"/>
              </a:rPr>
              <a:t>CRAI </a:t>
            </a:r>
            <a:r>
              <a:rPr lang="en-GB" altLang="ca-ES" sz="1800" dirty="0" smtClean="0">
                <a:solidFill>
                  <a:srgbClr val="646464"/>
                </a:solidFill>
                <a:latin typeface="Verdana" pitchFamily="34" charset="0"/>
                <a:hlinkClick r:id="rId3"/>
              </a:rPr>
              <a:t>Web</a:t>
            </a:r>
            <a:r>
              <a:rPr lang="en-GB" altLang="ca-ES" sz="1800" dirty="0" smtClean="0">
                <a:solidFill>
                  <a:srgbClr val="646464"/>
                </a:solidFill>
                <a:latin typeface="Verdana" pitchFamily="34" charset="0"/>
              </a:rPr>
              <a:t>, </a:t>
            </a:r>
            <a:r>
              <a:rPr lang="en-GB" altLang="ca-ES" sz="1800" dirty="0">
                <a:solidFill>
                  <a:srgbClr val="646464"/>
                </a:solidFill>
                <a:latin typeface="Verdana" pitchFamily="34" charset="0"/>
              </a:rPr>
              <a:t>and personalized courses can be arranged on request.</a:t>
            </a:r>
          </a:p>
          <a:p>
            <a:pPr algn="just" eaLnBrk="1" hangingPunct="1">
              <a:spcBef>
                <a:spcPct val="0"/>
              </a:spcBef>
              <a:spcAft>
                <a:spcPts val="600"/>
              </a:spcAft>
              <a:buFontTx/>
              <a:buNone/>
              <a:defRPr/>
            </a:pPr>
            <a:endParaRPr lang="en-GB" altLang="ca-ES" sz="1800" dirty="0">
              <a:solidFill>
                <a:srgbClr val="646464"/>
              </a:solidFill>
              <a:latin typeface="Verdana" pitchFamily="34" charset="0"/>
            </a:endParaRPr>
          </a:p>
          <a:p>
            <a:pPr algn="just" eaLnBrk="1" hangingPunct="1">
              <a:spcBef>
                <a:spcPct val="0"/>
              </a:spcBef>
              <a:spcAft>
                <a:spcPts val="600"/>
              </a:spcAft>
              <a:buFontTx/>
              <a:buNone/>
              <a:defRPr/>
            </a:pPr>
            <a:r>
              <a:rPr lang="en-GB" altLang="ca-ES" sz="1800" dirty="0">
                <a:solidFill>
                  <a:srgbClr val="646464"/>
                </a:solidFill>
                <a:latin typeface="Verdana" pitchFamily="34" charset="0"/>
              </a:rPr>
              <a:t>Independent learning resources are </a:t>
            </a:r>
            <a:r>
              <a:rPr lang="en-GB" altLang="ca-ES" sz="1800" dirty="0" smtClean="0">
                <a:solidFill>
                  <a:srgbClr val="646464"/>
                </a:solidFill>
                <a:latin typeface="Verdana" pitchFamily="34" charset="0"/>
              </a:rPr>
              <a:t>also available </a:t>
            </a:r>
            <a:r>
              <a:rPr lang="en-GB" altLang="ca-ES" sz="1800" dirty="0">
                <a:solidFill>
                  <a:srgbClr val="646464"/>
                </a:solidFill>
                <a:latin typeface="Verdana" pitchFamily="34" charset="0"/>
              </a:rPr>
              <a:t>on the </a:t>
            </a:r>
            <a:r>
              <a:rPr lang="en-GB" altLang="es-ES" sz="1800" dirty="0" smtClean="0">
                <a:solidFill>
                  <a:srgbClr val="646464"/>
                </a:solidFill>
                <a:latin typeface="Verdana" pitchFamily="34" charset="0"/>
              </a:rPr>
              <a:t>CRAI web</a:t>
            </a:r>
            <a:r>
              <a:rPr lang="en-GB" altLang="ca-ES" sz="1800" dirty="0" smtClean="0">
                <a:solidFill>
                  <a:srgbClr val="646464"/>
                </a:solidFill>
                <a:latin typeface="Verdana" pitchFamily="34" charset="0"/>
              </a:rPr>
              <a:t>.</a:t>
            </a:r>
            <a:endParaRPr lang="en-GB" altLang="ca-ES" sz="1800" dirty="0">
              <a:solidFill>
                <a:srgbClr val="646464"/>
              </a:solidFill>
              <a:latin typeface="Verdana" pitchFamily="34" charset="0"/>
            </a:endParaRPr>
          </a:p>
        </p:txBody>
      </p:sp>
    </p:spTree>
    <p:extLst>
      <p:ext uri="{BB962C8B-B14F-4D97-AF65-F5344CB8AC3E}">
        <p14:creationId xmlns:p14="http://schemas.microsoft.com/office/powerpoint/2010/main" val="22275125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3B7B22-B7F6-4D86-A28B-8B92C0BFEA53}" type="slidenum">
              <a:rPr lang="ca-ES" altLang="en-US" smtClean="0">
                <a:solidFill>
                  <a:srgbClr val="898989"/>
                </a:solidFill>
              </a:rPr>
              <a:pPr/>
              <a:t>36</a:t>
            </a:fld>
            <a:endParaRPr lang="ca-ES" altLang="en-US" smtClean="0">
              <a:solidFill>
                <a:srgbClr val="898989"/>
              </a:solidFill>
            </a:endParaRPr>
          </a:p>
        </p:txBody>
      </p:sp>
      <p:sp>
        <p:nvSpPr>
          <p:cNvPr id="72707" name="Rectangle 2"/>
          <p:cNvSpPr>
            <a:spLocks noGrp="1" noChangeArrowheads="1"/>
          </p:cNvSpPr>
          <p:nvPr>
            <p:ph type="title" idx="4294967295"/>
          </p:nvPr>
        </p:nvSpPr>
        <p:spPr bwMode="auto">
          <a:xfrm>
            <a:off x="914400" y="1084072"/>
            <a:ext cx="8229600"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000" b="1" dirty="0" err="1" smtClean="0">
                <a:solidFill>
                  <a:srgbClr val="336699"/>
                </a:solidFill>
                <a:latin typeface="Verdana" panose="020B0604030504040204" pitchFamily="34" charset="0"/>
                <a:hlinkClick r:id="rId3"/>
              </a:rPr>
              <a:t>Guided</a:t>
            </a:r>
            <a:r>
              <a:rPr lang="ca-ES" altLang="ca-ES" sz="2000" b="1" dirty="0" smtClean="0">
                <a:solidFill>
                  <a:srgbClr val="336699"/>
                </a:solidFill>
                <a:latin typeface="Verdana" panose="020B0604030504040204" pitchFamily="34" charset="0"/>
                <a:hlinkClick r:id="rId3"/>
              </a:rPr>
              <a:t> </a:t>
            </a:r>
            <a:r>
              <a:rPr lang="ca-ES" altLang="ca-ES" sz="2000" b="1" dirty="0" err="1" smtClean="0">
                <a:solidFill>
                  <a:srgbClr val="336699"/>
                </a:solidFill>
                <a:latin typeface="Verdana" panose="020B0604030504040204" pitchFamily="34" charset="0"/>
                <a:hlinkClick r:id="rId3"/>
              </a:rPr>
              <a:t>searches</a:t>
            </a:r>
            <a:r>
              <a:rPr lang="ca-ES" altLang="ca-ES" sz="2000" b="1" dirty="0" smtClean="0">
                <a:solidFill>
                  <a:srgbClr val="336699"/>
                </a:solidFill>
                <a:latin typeface="Verdana" panose="020B0604030504040204" pitchFamily="34" charset="0"/>
              </a:rPr>
              <a:t> [cat]</a:t>
            </a:r>
            <a:br>
              <a:rPr lang="ca-ES" altLang="ca-ES" sz="2000" b="1" dirty="0" smtClean="0">
                <a:solidFill>
                  <a:srgbClr val="336699"/>
                </a:solidFill>
                <a:latin typeface="Verdana" panose="020B0604030504040204" pitchFamily="34" charset="0"/>
              </a:rPr>
            </a:br>
            <a:endParaRPr lang="ca-ES" altLang="ca-ES" sz="1600" dirty="0" smtClean="0">
              <a:solidFill>
                <a:srgbClr val="336699"/>
              </a:solidFill>
              <a:latin typeface="Verdana" panose="020B0604030504040204" pitchFamily="34" charset="0"/>
            </a:endParaRPr>
          </a:p>
        </p:txBody>
      </p:sp>
      <p:sp>
        <p:nvSpPr>
          <p:cNvPr id="99335" name="Rectangle 27"/>
          <p:cNvSpPr>
            <a:spLocks noChangeArrowheads="1"/>
          </p:cNvSpPr>
          <p:nvPr/>
        </p:nvSpPr>
        <p:spPr bwMode="auto">
          <a:xfrm>
            <a:off x="539750" y="2133600"/>
            <a:ext cx="782864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A series of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short</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articles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comprising</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selection</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of open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academic</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information</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resources</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related</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to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the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academic</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and</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research</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topics</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of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the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Faculty</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p>
          <a:p>
            <a:pPr algn="just" eaLnBrk="1" hangingPunct="1">
              <a:spcBef>
                <a:spcPct val="0"/>
              </a:spcBef>
              <a:buFontTx/>
              <a:buNone/>
              <a:defRPr/>
            </a:pP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Their</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substance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has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been</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chosen</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based</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on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the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usability</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related</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to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help</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to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improve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the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search</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for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high-value</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ca-ES" altLang="es-ES" sz="1800" dirty="0" err="1" smtClean="0">
                <a:solidFill>
                  <a:srgbClr val="646464"/>
                </a:solidFill>
                <a:latin typeface="Verdana" panose="020B0604030504040204" pitchFamily="34" charset="0"/>
                <a:ea typeface="Verdana" panose="020B0604030504040204" pitchFamily="34" charset="0"/>
                <a:cs typeface="Verdana" panose="020B0604030504040204" pitchFamily="34" charset="0"/>
              </a:rPr>
              <a:t>information</a:t>
            </a:r>
            <a:r>
              <a:rPr lang="ca-E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 </a:t>
            </a:r>
          </a:p>
          <a:p>
            <a:pPr algn="just" eaLnBrk="1" hangingPunct="1">
              <a:spcBef>
                <a:spcPct val="0"/>
              </a:spcBef>
              <a:buFontTx/>
              <a:buNone/>
              <a:defRPr/>
            </a:pPr>
            <a:r>
              <a:rPr lang="en-US" altLang="es-ES" sz="1800" dirty="0">
                <a:solidFill>
                  <a:srgbClr val="646464"/>
                </a:solidFill>
                <a:latin typeface="Verdana" panose="020B0604030504040204" pitchFamily="34" charset="0"/>
                <a:ea typeface="Verdana" panose="020B0604030504040204" pitchFamily="34" charset="0"/>
                <a:cs typeface="Verdana" panose="020B0604030504040204" pitchFamily="34" charset="0"/>
              </a:rPr>
              <a:t>You will find the entries in the CRAI's Mathematics and Computing </a:t>
            </a:r>
            <a:r>
              <a:rPr lang="en-US" altLang="es-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Blog under the hashtag : </a:t>
            </a:r>
            <a:r>
              <a:rPr lang="ca-ES" altLang="ca-ES" sz="1800" b="1" dirty="0" smtClean="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Cerques </a:t>
            </a:r>
            <a:r>
              <a:rPr lang="ca-ES" altLang="ca-ES" sz="18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Guiades</a:t>
            </a:r>
            <a:r>
              <a:rPr lang="ca-ES" altLang="ca-ES" sz="1800" dirty="0" smtClean="0">
                <a:solidFill>
                  <a:srgbClr val="646464"/>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2154243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A211D3-7C3C-4564-860D-1DFBC01C7EBA}" type="slidenum">
              <a:rPr lang="es-ES" altLang="en-US" smtClean="0">
                <a:solidFill>
                  <a:prstClr val="black"/>
                </a:solidFill>
                <a:latin typeface="Verdana" panose="020B0604030504040204" pitchFamily="34" charset="0"/>
              </a:rPr>
              <a:pPr/>
              <a:t>37</a:t>
            </a:fld>
            <a:endParaRPr lang="es-ES" altLang="en-US" smtClean="0">
              <a:solidFill>
                <a:prstClr val="black"/>
              </a:solidFill>
              <a:latin typeface="Verdana" panose="020B0604030504040204" pitchFamily="34" charset="0"/>
            </a:endParaRPr>
          </a:p>
        </p:txBody>
      </p:sp>
      <p:sp>
        <p:nvSpPr>
          <p:cNvPr id="62467" name="Rectangle 3"/>
          <p:cNvSpPr>
            <a:spLocks noGrp="1" noChangeArrowheads="1"/>
          </p:cNvSpPr>
          <p:nvPr>
            <p:ph type="title" idx="4294967295"/>
          </p:nvPr>
        </p:nvSpPr>
        <p:spPr bwMode="auto">
          <a:xfrm>
            <a:off x="468313" y="994846"/>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3"/>
              </a:rPr>
              <a:t>Wi-Fi and access to Faculty computers</a:t>
            </a:r>
            <a:endParaRPr lang="en-GB" altLang="ca-ES" sz="2000" b="1" dirty="0" smtClean="0">
              <a:solidFill>
                <a:srgbClr val="336699"/>
              </a:solidFill>
              <a:latin typeface="Verdana" panose="020B0604030504040204" pitchFamily="34" charset="0"/>
            </a:endParaRPr>
          </a:p>
        </p:txBody>
      </p:sp>
      <p:sp>
        <p:nvSpPr>
          <p:cNvPr id="62469" name="Text Box 9"/>
          <p:cNvSpPr txBox="1">
            <a:spLocks noChangeArrowheads="1"/>
          </p:cNvSpPr>
          <p:nvPr/>
        </p:nvSpPr>
        <p:spPr bwMode="auto">
          <a:xfrm>
            <a:off x="468313" y="1628775"/>
            <a:ext cx="849788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The University's Wi-Fi service enables you to connect to the Internet without a physical connection to the network. To use UB Wi-Fi, </a:t>
            </a:r>
            <a:r>
              <a:rPr lang="en-GB" altLang="ca-ES" sz="1700" u="sng" dirty="0">
                <a:solidFill>
                  <a:srgbClr val="3C8C93"/>
                </a:solidFill>
                <a:latin typeface="Verdana" panose="020B0604030504040204" pitchFamily="34" charset="0"/>
                <a:hlinkClick r:id="rId4"/>
              </a:rPr>
              <a:t>configure</a:t>
            </a:r>
            <a:r>
              <a:rPr lang="en-GB" altLang="ca-ES" sz="1700" dirty="0">
                <a:solidFill>
                  <a:srgbClr val="3C8C93"/>
                </a:solidFill>
                <a:latin typeface="Verdana" panose="020B0604030504040204" pitchFamily="34" charset="0"/>
                <a:hlinkClick r:id="rId4"/>
              </a:rPr>
              <a:t> </a:t>
            </a:r>
            <a:r>
              <a:rPr lang="en-GB" altLang="ca-ES" sz="1700" dirty="0">
                <a:solidFill>
                  <a:srgbClr val="646464"/>
                </a:solidFill>
                <a:latin typeface="Verdana" panose="020B0604030504040204" pitchFamily="34" charset="0"/>
              </a:rPr>
              <a:t>your laptop and log on using your </a:t>
            </a:r>
            <a:r>
              <a:rPr lang="en-GB" altLang="ca-ES" sz="1700" u="sng" dirty="0">
                <a:solidFill>
                  <a:srgbClr val="3C8C93"/>
                </a:solidFill>
                <a:latin typeface="Verdana" panose="020B0604030504040204" pitchFamily="34" charset="0"/>
                <a:hlinkClick r:id="rId5"/>
              </a:rPr>
              <a:t>local username</a:t>
            </a:r>
            <a:r>
              <a:rPr lang="en-GB" altLang="ca-ES" sz="1700" dirty="0">
                <a:solidFill>
                  <a:srgbClr val="646464"/>
                </a:solidFill>
                <a:latin typeface="Verdana" panose="020B0604030504040204" pitchFamily="34" charset="0"/>
              </a:rPr>
              <a:t>.</a:t>
            </a:r>
          </a:p>
          <a:p>
            <a:pPr algn="just"/>
            <a:endParaRPr lang="en-GB" altLang="ca-ES" sz="1700" dirty="0">
              <a:solidFill>
                <a:srgbClr val="646464"/>
              </a:solidFill>
              <a:latin typeface="Verdana" panose="020B0604030504040204" pitchFamily="34" charset="0"/>
            </a:endParaRPr>
          </a:p>
          <a:p>
            <a:pPr algn="just"/>
            <a:r>
              <a:rPr lang="en-GB" altLang="ca-ES" sz="1700" dirty="0">
                <a:solidFill>
                  <a:srgbClr val="646464"/>
                </a:solidFill>
                <a:latin typeface="Verdana" panose="020B0604030504040204" pitchFamily="34" charset="0"/>
              </a:rPr>
              <a:t>The University of Barcelona is actively involved in the </a:t>
            </a:r>
            <a:r>
              <a:rPr lang="en-GB" altLang="ca-ES" sz="1700" dirty="0" err="1">
                <a:solidFill>
                  <a:srgbClr val="646464"/>
                </a:solidFill>
                <a:latin typeface="Verdana" panose="020B0604030504040204" pitchFamily="34" charset="0"/>
              </a:rPr>
              <a:t>Eduroam</a:t>
            </a:r>
            <a:r>
              <a:rPr lang="en-GB" altLang="ca-ES" sz="1700" dirty="0">
                <a:solidFill>
                  <a:srgbClr val="646464"/>
                </a:solidFill>
                <a:latin typeface="Verdana" panose="020B0604030504040204" pitchFamily="34" charset="0"/>
              </a:rPr>
              <a:t> project, which promotes a unique e-mobility environment giving users access to the Internet at all participating organizations. </a:t>
            </a:r>
            <a:r>
              <a:rPr lang="en-GB" altLang="ca-ES" sz="1500" dirty="0">
                <a:solidFill>
                  <a:srgbClr val="646464"/>
                </a:solidFill>
                <a:latin typeface="Verdana" panose="020B0604030504040204" pitchFamily="34" charset="0"/>
              </a:rPr>
              <a:t>Consult the </a:t>
            </a:r>
            <a:r>
              <a:rPr lang="en-GB" altLang="ca-ES" sz="1500" u="sng" dirty="0" err="1">
                <a:solidFill>
                  <a:srgbClr val="3C8C93"/>
                </a:solidFill>
                <a:latin typeface="Verdana" panose="020B0604030504040204" pitchFamily="34" charset="0"/>
                <a:hlinkClick r:id="rId6"/>
              </a:rPr>
              <a:t>Eduroam</a:t>
            </a:r>
            <a:r>
              <a:rPr lang="en-GB" altLang="ca-ES" sz="1500" u="sng" dirty="0">
                <a:solidFill>
                  <a:srgbClr val="3C8C93"/>
                </a:solidFill>
                <a:latin typeface="Verdana" panose="020B0604030504040204" pitchFamily="34" charset="0"/>
                <a:hlinkClick r:id="rId6"/>
              </a:rPr>
              <a:t> configuration guide</a:t>
            </a:r>
            <a:endParaRPr lang="en-GB" altLang="ca-ES" sz="1500" dirty="0">
              <a:solidFill>
                <a:srgbClr val="646464"/>
              </a:solidFill>
              <a:latin typeface="Verdana" panose="020B0604030504040204" pitchFamily="34" charset="0"/>
            </a:endParaRPr>
          </a:p>
        </p:txBody>
      </p:sp>
      <p:graphicFrame>
        <p:nvGraphicFramePr>
          <p:cNvPr id="39050" name="Group 138"/>
          <p:cNvGraphicFramePr>
            <a:graphicFrameLocks noGrp="1"/>
          </p:cNvGraphicFramePr>
          <p:nvPr/>
        </p:nvGraphicFramePr>
        <p:xfrm>
          <a:off x="539750" y="4221163"/>
          <a:ext cx="8051800" cy="1631952"/>
        </p:xfrm>
        <a:graphic>
          <a:graphicData uri="http://schemas.openxmlformats.org/drawingml/2006/table">
            <a:tbl>
              <a:tblPr/>
              <a:tblGrid>
                <a:gridCol w="1651000">
                  <a:extLst>
                    <a:ext uri="{9D8B030D-6E8A-4147-A177-3AD203B41FA5}"/>
                  </a:extLst>
                </a:gridCol>
                <a:gridCol w="1651000">
                  <a:extLst>
                    <a:ext uri="{9D8B030D-6E8A-4147-A177-3AD203B41FA5}"/>
                  </a:extLst>
                </a:gridCol>
                <a:gridCol w="2552700">
                  <a:extLst>
                    <a:ext uri="{9D8B030D-6E8A-4147-A177-3AD203B41FA5}"/>
                  </a:extLst>
                </a:gridCol>
                <a:gridCol w="2197100">
                  <a:extLst>
                    <a:ext uri="{9D8B030D-6E8A-4147-A177-3AD203B41FA5}"/>
                  </a:extLst>
                </a:gridCol>
              </a:tblGrid>
              <a:tr h="37128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dirty="0" err="1">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User</a:t>
                      </a:r>
                      <a:r>
                        <a:rPr kumimoji="0" lang="ca-ES" altLang="es-ES" sz="1400" b="1"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ca-ES" altLang="es-ES" sz="1400" b="1" i="0" u="none" strike="noStrike" cap="none" normalizeH="0" baseline="0" dirty="0" err="1">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group</a:t>
                      </a:r>
                      <a:endParaRPr kumimoji="0" lang="ca-ES" altLang="es-ES" sz="14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Ending</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Email address</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Local username</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extLst>
                  <a:ext uri="{0D108BD9-81ED-4DB2-BD59-A6C34878D82A}"/>
                </a:extLst>
              </a:tr>
              <a:tr h="51811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PAS / PDI</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ES" sz="14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joan.pere.garcia@ub.edu</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cherrera@ub.edu</a:t>
                      </a:r>
                      <a:endParaRPr kumimoji="0" lang="ca-ES" altLang="es-ES" sz="14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joan.pere.garcia</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cherrera</a:t>
                      </a:r>
                      <a:endParaRPr kumimoji="0" lang="ca-ES" altLang="es-ES" sz="14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extLst>
              </a:tr>
              <a:tr h="37128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Students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.alumnes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jherg07@alumnes.ub.edu</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jherg07.alumnes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extLst>
              </a:tr>
              <a:tr h="37128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Alumni UB</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pperez@alumni.ub.edu</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pperez.a</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extLst>
              </a:tr>
            </a:tbl>
          </a:graphicData>
        </a:graphic>
      </p:graphicFrame>
    </p:spTree>
    <p:extLst>
      <p:ext uri="{BB962C8B-B14F-4D97-AF65-F5344CB8AC3E}">
        <p14:creationId xmlns:p14="http://schemas.microsoft.com/office/powerpoint/2010/main" val="16815446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6A32D-0D4E-449A-BB1B-D1B437039F04}" type="slidenum">
              <a:rPr lang="es-ES" altLang="en-US" smtClean="0">
                <a:solidFill>
                  <a:prstClr val="black"/>
                </a:solidFill>
                <a:latin typeface="Verdana" panose="020B0604030504040204" pitchFamily="34" charset="0"/>
              </a:rPr>
              <a:pPr/>
              <a:t>38</a:t>
            </a:fld>
            <a:endParaRPr lang="es-ES" altLang="en-US" smtClean="0">
              <a:solidFill>
                <a:prstClr val="black"/>
              </a:solidFill>
              <a:latin typeface="Verdana" panose="020B0604030504040204" pitchFamily="34" charset="0"/>
            </a:endParaRPr>
          </a:p>
        </p:txBody>
      </p:sp>
      <p:sp>
        <p:nvSpPr>
          <p:cNvPr id="64515" name="Rectangle 2"/>
          <p:cNvSpPr>
            <a:spLocks noGrp="1" noChangeArrowheads="1"/>
          </p:cNvSpPr>
          <p:nvPr>
            <p:ph type="title" idx="4294967295"/>
          </p:nvPr>
        </p:nvSpPr>
        <p:spPr bwMode="auto">
          <a:xfrm>
            <a:off x="466725" y="988656"/>
            <a:ext cx="8569325"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3" action="ppaction://hlinkfile"/>
              </a:rPr>
              <a:t>Follow us on social networks</a:t>
            </a:r>
            <a:r>
              <a:rPr lang="en-GB" altLang="ca-ES" sz="2000" b="1" dirty="0" smtClean="0">
                <a:solidFill>
                  <a:srgbClr val="336699"/>
                </a:solidFill>
                <a:latin typeface="Verdana" panose="020B0604030504040204" pitchFamily="34" charset="0"/>
              </a:rPr>
              <a:t>! </a:t>
            </a:r>
            <a:br>
              <a:rPr lang="en-GB" altLang="ca-ES" sz="2000" b="1" dirty="0" smtClean="0">
                <a:solidFill>
                  <a:srgbClr val="336699"/>
                </a:solidFill>
                <a:latin typeface="Verdana" panose="020B0604030504040204" pitchFamily="34" charset="0"/>
              </a:rPr>
            </a:br>
            <a:r>
              <a:rPr lang="en-GB" altLang="ca-ES" sz="2000" dirty="0" smtClean="0">
                <a:solidFill>
                  <a:srgbClr val="336699"/>
                </a:solidFill>
                <a:latin typeface="Verdana" panose="020B0604030504040204" pitchFamily="34" charset="0"/>
              </a:rPr>
              <a:t/>
            </a:r>
            <a:br>
              <a:rPr lang="en-GB" altLang="ca-ES" sz="2000" dirty="0" smtClean="0">
                <a:solidFill>
                  <a:srgbClr val="336699"/>
                </a:solidFill>
                <a:latin typeface="Verdana" panose="020B0604030504040204" pitchFamily="34" charset="0"/>
              </a:rPr>
            </a:br>
            <a:r>
              <a:rPr lang="en-GB" altLang="ca-ES" sz="2000" dirty="0" smtClean="0">
                <a:solidFill>
                  <a:srgbClr val="336699"/>
                </a:solidFill>
                <a:latin typeface="Verdana" panose="020B0604030504040204" pitchFamily="34" charset="0"/>
              </a:rPr>
              <a:t> </a:t>
            </a:r>
          </a:p>
        </p:txBody>
      </p:sp>
      <p:sp>
        <p:nvSpPr>
          <p:cNvPr id="64521" name="Rectangle 15"/>
          <p:cNvSpPr>
            <a:spLocks noChangeArrowheads="1"/>
          </p:cNvSpPr>
          <p:nvPr/>
        </p:nvSpPr>
        <p:spPr bwMode="auto">
          <a:xfrm>
            <a:off x="395288" y="5580063"/>
            <a:ext cx="8748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2000" b="1" dirty="0">
                <a:solidFill>
                  <a:srgbClr val="336699"/>
                </a:solidFill>
                <a:latin typeface="Verdana" panose="020B0604030504040204" pitchFamily="34" charset="0"/>
                <a:hlinkClick r:id="rId4"/>
              </a:rPr>
              <a:t>Check our virtual exhibitions</a:t>
            </a:r>
            <a:endParaRPr lang="en-GB" altLang="ca-ES" sz="2000" b="1" dirty="0">
              <a:solidFill>
                <a:srgbClr val="336699"/>
              </a:solidFill>
              <a:latin typeface="Verdana" panose="020B0604030504040204" pitchFamily="34" charset="0"/>
            </a:endParaRPr>
          </a:p>
          <a:p>
            <a:pPr algn="just"/>
            <a:endParaRPr lang="en-GB" altLang="ca-ES" sz="1600" dirty="0">
              <a:solidFill>
                <a:prstClr val="black"/>
              </a:solidFill>
              <a:latin typeface="Verdana" panose="020B0604030504040204" pitchFamily="34" charset="0"/>
            </a:endParaRPr>
          </a:p>
        </p:txBody>
      </p:sp>
      <p:sp>
        <p:nvSpPr>
          <p:cNvPr id="13" name="Rectangle 4"/>
          <p:cNvSpPr>
            <a:spLocks noChangeArrowheads="1"/>
          </p:cNvSpPr>
          <p:nvPr/>
        </p:nvSpPr>
        <p:spPr bwMode="auto">
          <a:xfrm>
            <a:off x="3035170" y="1516983"/>
            <a:ext cx="50403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GB" altLang="ca-ES" sz="1300" b="1" dirty="0" smtClean="0">
              <a:solidFill>
                <a:srgbClr val="336699"/>
              </a:solidFill>
              <a:latin typeface="Verdana" pitchFamily="34" charset="0"/>
            </a:endParaRPr>
          </a:p>
          <a:p>
            <a:pPr eaLnBrk="1" hangingPunct="1">
              <a:spcBef>
                <a:spcPct val="0"/>
              </a:spcBef>
              <a:buFontTx/>
              <a:buNone/>
              <a:defRPr/>
            </a:pPr>
            <a:endParaRPr lang="en-GB" altLang="ca-ES" sz="1300" b="1" dirty="0">
              <a:solidFill>
                <a:srgbClr val="336699"/>
              </a:solidFill>
              <a:latin typeface="Verdana" pitchFamily="34" charset="0"/>
            </a:endParaRPr>
          </a:p>
          <a:p>
            <a:pPr eaLnBrk="1" hangingPunct="1">
              <a:spcBef>
                <a:spcPct val="0"/>
              </a:spcBef>
              <a:buFontTx/>
              <a:buNone/>
              <a:defRPr/>
            </a:pPr>
            <a:r>
              <a:rPr lang="en-GB" altLang="ca-ES" sz="1600" b="1" dirty="0" smtClean="0">
                <a:solidFill>
                  <a:srgbClr val="336699"/>
                </a:solidFill>
                <a:latin typeface="Verdana" pitchFamily="34" charset="0"/>
              </a:rPr>
              <a:t>Blog</a:t>
            </a:r>
            <a:r>
              <a:rPr lang="en-GB" altLang="ca-ES" sz="1600" dirty="0" smtClean="0">
                <a:solidFill>
                  <a:schemeClr val="bg2"/>
                </a:solidFill>
                <a:latin typeface="Verdana" pitchFamily="34" charset="0"/>
              </a:rPr>
              <a:t> </a:t>
            </a:r>
            <a:r>
              <a:rPr lang="en-GB" altLang="ca-ES" sz="1600" b="1" dirty="0">
                <a:solidFill>
                  <a:srgbClr val="336699"/>
                </a:solidFill>
                <a:latin typeface="Verdana" pitchFamily="34" charset="0"/>
              </a:rPr>
              <a:t>de la </a:t>
            </a:r>
            <a:r>
              <a:rPr lang="en-GB" altLang="ca-ES" sz="1600" b="1" dirty="0" err="1">
                <a:solidFill>
                  <a:srgbClr val="336699"/>
                </a:solidFill>
                <a:latin typeface="Verdana" pitchFamily="34" charset="0"/>
              </a:rPr>
              <a:t>Biblioteca</a:t>
            </a:r>
            <a:r>
              <a:rPr lang="en-GB" altLang="ca-ES" sz="1600" b="1" dirty="0">
                <a:solidFill>
                  <a:srgbClr val="336699"/>
                </a:solidFill>
                <a:latin typeface="Verdana" pitchFamily="34" charset="0"/>
              </a:rPr>
              <a:t> de </a:t>
            </a:r>
            <a:r>
              <a:rPr lang="en-GB" altLang="ca-ES" sz="1600" b="1" dirty="0" err="1">
                <a:solidFill>
                  <a:srgbClr val="336699"/>
                </a:solidFill>
                <a:latin typeface="Verdana" pitchFamily="34" charset="0"/>
              </a:rPr>
              <a:t>Matemàtiques</a:t>
            </a:r>
            <a:r>
              <a:rPr lang="en-GB" altLang="ca-ES" sz="1600" b="1" dirty="0">
                <a:solidFill>
                  <a:srgbClr val="336699"/>
                </a:solidFill>
                <a:latin typeface="Verdana" pitchFamily="34" charset="0"/>
              </a:rPr>
              <a:t> </a:t>
            </a:r>
            <a:r>
              <a:rPr lang="en-GB" altLang="ca-ES" sz="1600" b="1" dirty="0" err="1">
                <a:solidFill>
                  <a:srgbClr val="336699"/>
                </a:solidFill>
                <a:latin typeface="Verdana" pitchFamily="34" charset="0"/>
              </a:rPr>
              <a:t>i</a:t>
            </a:r>
            <a:r>
              <a:rPr lang="en-GB" altLang="ca-ES" sz="1600" b="1" dirty="0">
                <a:solidFill>
                  <a:srgbClr val="336699"/>
                </a:solidFill>
                <a:latin typeface="Verdana" pitchFamily="34" charset="0"/>
              </a:rPr>
              <a:t> </a:t>
            </a:r>
            <a:r>
              <a:rPr lang="en-GB" altLang="ca-ES" sz="1600" b="1" dirty="0" err="1">
                <a:solidFill>
                  <a:srgbClr val="336699"/>
                </a:solidFill>
                <a:latin typeface="Verdana" pitchFamily="34" charset="0"/>
              </a:rPr>
              <a:t>Informàtica</a:t>
            </a:r>
            <a:r>
              <a:rPr lang="en-GB" altLang="ca-ES" sz="1600" b="1" dirty="0">
                <a:solidFill>
                  <a:srgbClr val="336699"/>
                </a:solidFill>
                <a:latin typeface="Verdana" pitchFamily="34" charset="0"/>
              </a:rPr>
              <a:t> </a:t>
            </a:r>
            <a:r>
              <a:rPr lang="en-GB" altLang="ca-ES" sz="1600" b="1" dirty="0" smtClean="0">
                <a:solidFill>
                  <a:srgbClr val="336699"/>
                </a:solidFill>
                <a:latin typeface="Verdana" pitchFamily="34" charset="0"/>
              </a:rPr>
              <a:t>[cat]</a:t>
            </a:r>
            <a:endParaRPr lang="en-GB" altLang="ca-ES" sz="1600" b="1" dirty="0">
              <a:solidFill>
                <a:srgbClr val="336699"/>
              </a:solidFill>
              <a:latin typeface="Verdana" pitchFamily="34" charset="0"/>
            </a:endParaRPr>
          </a:p>
          <a:p>
            <a:pPr eaLnBrk="1" hangingPunct="1">
              <a:spcBef>
                <a:spcPct val="0"/>
              </a:spcBef>
              <a:buFontTx/>
              <a:buNone/>
              <a:defRPr/>
            </a:pPr>
            <a:r>
              <a:rPr lang="en-GB" altLang="ca-ES" sz="1600" u="sng" dirty="0">
                <a:solidFill>
                  <a:schemeClr val="accent1">
                    <a:lumMod val="50000"/>
                  </a:schemeClr>
                </a:solidFill>
                <a:latin typeface="Verdana" pitchFamily="34" charset="0"/>
                <a:hlinkClick r:id="rId5"/>
              </a:rPr>
              <a:t>https://blocmat.ub.edu</a:t>
            </a:r>
            <a:r>
              <a:rPr lang="en-GB" altLang="ca-ES" sz="1600" u="sng" dirty="0" smtClean="0">
                <a:solidFill>
                  <a:schemeClr val="accent1">
                    <a:lumMod val="50000"/>
                  </a:schemeClr>
                </a:solidFill>
                <a:latin typeface="Verdana" pitchFamily="34" charset="0"/>
                <a:hlinkClick r:id="rId5"/>
              </a:rPr>
              <a:t>/</a:t>
            </a:r>
            <a:endParaRPr lang="en-GB" altLang="ca-ES" sz="1600" u="sng" dirty="0" smtClean="0">
              <a:solidFill>
                <a:schemeClr val="accent1">
                  <a:lumMod val="50000"/>
                </a:schemeClr>
              </a:solidFill>
              <a:latin typeface="Verdana" pitchFamily="34" charset="0"/>
            </a:endParaRPr>
          </a:p>
          <a:p>
            <a:pPr eaLnBrk="1" hangingPunct="1">
              <a:spcBef>
                <a:spcPct val="0"/>
              </a:spcBef>
              <a:buFontTx/>
              <a:buNone/>
              <a:defRPr/>
            </a:pPr>
            <a:endParaRPr lang="en-GB" altLang="ca-ES" sz="1600" u="sng" dirty="0">
              <a:solidFill>
                <a:schemeClr val="accent1">
                  <a:lumMod val="50000"/>
                </a:schemeClr>
              </a:solidFill>
              <a:latin typeface="Verdana" pitchFamily="34" charset="0"/>
            </a:endParaRPr>
          </a:p>
          <a:p>
            <a:pPr eaLnBrk="1" hangingPunct="1">
              <a:spcBef>
                <a:spcPct val="0"/>
              </a:spcBef>
              <a:buFontTx/>
              <a:buNone/>
              <a:defRPr/>
            </a:pPr>
            <a:endParaRPr lang="en-GB" altLang="ca-ES" sz="1600" dirty="0">
              <a:solidFill>
                <a:srgbClr val="646464"/>
              </a:solidFill>
              <a:latin typeface="Verdana" pitchFamily="34" charset="0"/>
            </a:endParaRPr>
          </a:p>
          <a:p>
            <a:pPr eaLnBrk="1" hangingPunct="1">
              <a:spcBef>
                <a:spcPct val="0"/>
              </a:spcBef>
              <a:buFontTx/>
              <a:buNone/>
              <a:defRPr/>
            </a:pPr>
            <a:endParaRPr lang="en-GB" altLang="ca-ES" sz="1600" dirty="0">
              <a:latin typeface="Verdana" pitchFamily="34" charset="0"/>
            </a:endParaRPr>
          </a:p>
          <a:p>
            <a:pPr eaLnBrk="1" hangingPunct="1">
              <a:spcBef>
                <a:spcPct val="0"/>
              </a:spcBef>
              <a:buFontTx/>
              <a:buNone/>
              <a:defRPr/>
            </a:pPr>
            <a:r>
              <a:rPr lang="en-GB" altLang="ca-ES" sz="1600" b="1" dirty="0">
                <a:solidFill>
                  <a:srgbClr val="336699"/>
                </a:solidFill>
                <a:latin typeface="Verdana" pitchFamily="34" charset="0"/>
              </a:rPr>
              <a:t>Twitter</a:t>
            </a:r>
            <a:r>
              <a:rPr lang="en-GB" altLang="ca-ES" sz="1600" dirty="0">
                <a:solidFill>
                  <a:schemeClr val="bg2"/>
                </a:solidFill>
                <a:latin typeface="Verdana" pitchFamily="34" charset="0"/>
              </a:rPr>
              <a:t> </a:t>
            </a:r>
          </a:p>
          <a:p>
            <a:pPr eaLnBrk="1" hangingPunct="1">
              <a:spcBef>
                <a:spcPct val="0"/>
              </a:spcBef>
              <a:buFontTx/>
              <a:buNone/>
              <a:defRPr/>
            </a:pPr>
            <a:r>
              <a:rPr lang="en-GB" altLang="ca-ES" sz="1600" u="sng" dirty="0">
                <a:solidFill>
                  <a:schemeClr val="accent1">
                    <a:lumMod val="50000"/>
                  </a:schemeClr>
                </a:solidFill>
                <a:latin typeface="Verdana" pitchFamily="34" charset="0"/>
                <a:hlinkClick r:id="rId6"/>
              </a:rPr>
              <a:t>@</a:t>
            </a:r>
            <a:r>
              <a:rPr lang="en-GB" altLang="ca-ES" sz="1600" u="sng" dirty="0" err="1">
                <a:solidFill>
                  <a:schemeClr val="accent1">
                    <a:lumMod val="50000"/>
                  </a:schemeClr>
                </a:solidFill>
                <a:latin typeface="Verdana" pitchFamily="34" charset="0"/>
                <a:hlinkClick r:id="rId6"/>
              </a:rPr>
              <a:t>BibmatUB</a:t>
            </a:r>
            <a:endParaRPr lang="en-GB" altLang="ca-ES" sz="1600" u="sng" dirty="0">
              <a:solidFill>
                <a:schemeClr val="accent1">
                  <a:lumMod val="50000"/>
                </a:schemeClr>
              </a:solidFill>
              <a:latin typeface="Verdana" pitchFamily="34" charset="0"/>
            </a:endParaRPr>
          </a:p>
          <a:p>
            <a:pPr eaLnBrk="1" hangingPunct="1">
              <a:spcBef>
                <a:spcPct val="0"/>
              </a:spcBef>
              <a:buFontTx/>
              <a:buNone/>
              <a:defRPr/>
            </a:pPr>
            <a:endParaRPr lang="en-GB" altLang="ca-ES" sz="1300" dirty="0">
              <a:latin typeface="Verdana" pitchFamily="34" charset="0"/>
              <a:cs typeface="+mn-cs"/>
            </a:endParaRPr>
          </a:p>
          <a:p>
            <a:pPr eaLnBrk="1" hangingPunct="1">
              <a:spcBef>
                <a:spcPct val="0"/>
              </a:spcBef>
              <a:buFontTx/>
              <a:buNone/>
              <a:defRPr/>
            </a:pPr>
            <a:endParaRPr lang="en-GB" altLang="ca-ES" sz="1300" dirty="0">
              <a:latin typeface="Verdana" pitchFamily="34" charset="0"/>
              <a:cs typeface="+mn-cs"/>
            </a:endParaRPr>
          </a:p>
        </p:txBody>
      </p:sp>
      <p:pic>
        <p:nvPicPr>
          <p:cNvPr id="14" name="Picture 13" descr="Resultado de imagen de blog wordpr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661" y="2006783"/>
            <a:ext cx="6270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5661" y="3303967"/>
            <a:ext cx="609600"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2247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68313" y="981075"/>
            <a:ext cx="655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a:solidFill>
                  <a:srgbClr val="336699"/>
                </a:solidFill>
                <a:latin typeface="Verdana" panose="020B0604030504040204" pitchFamily="34" charset="0"/>
              </a:rPr>
              <a:t>And if you still have questions...</a:t>
            </a:r>
          </a:p>
        </p:txBody>
      </p:sp>
      <p:sp>
        <p:nvSpPr>
          <p:cNvPr id="39941" name="5 Subtítulo"/>
          <p:cNvSpPr>
            <a:spLocks/>
          </p:cNvSpPr>
          <p:nvPr/>
        </p:nvSpPr>
        <p:spPr bwMode="auto">
          <a:xfrm>
            <a:off x="539750" y="1773238"/>
            <a:ext cx="819626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3429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defRPr/>
            </a:pPr>
            <a:r>
              <a:rPr lang="en-GB" altLang="ca-ES" sz="1600" b="1" dirty="0">
                <a:solidFill>
                  <a:srgbClr val="646464"/>
                </a:solidFill>
                <a:latin typeface="Verdana" pitchFamily="34" charset="0"/>
                <a:ea typeface="Verdana" pitchFamily="34" charset="0"/>
                <a:cs typeface="Verdana" pitchFamily="34" charset="0"/>
              </a:rPr>
              <a:t>Ask the </a:t>
            </a:r>
            <a:r>
              <a:rPr lang="en-GB" altLang="ca-ES" sz="1600" b="1" dirty="0" err="1">
                <a:solidFill>
                  <a:srgbClr val="646464"/>
                </a:solidFill>
                <a:latin typeface="Verdana" pitchFamily="34" charset="0"/>
                <a:ea typeface="Verdana" pitchFamily="34" charset="0"/>
                <a:cs typeface="Verdana" pitchFamily="34" charset="0"/>
              </a:rPr>
              <a:t>CRAI</a:t>
            </a:r>
            <a:r>
              <a:rPr lang="en-GB" altLang="ca-ES" sz="1600" b="1" dirty="0">
                <a:solidFill>
                  <a:srgbClr val="646464"/>
                </a:solidFill>
                <a:latin typeface="Verdana" pitchFamily="34" charset="0"/>
                <a:ea typeface="Verdana" pitchFamily="34" charset="0"/>
                <a:cs typeface="Verdana" pitchFamily="34" charset="0"/>
              </a:rPr>
              <a:t> staff</a:t>
            </a:r>
          </a:p>
          <a:p>
            <a:pPr algn="ctr">
              <a:buFontTx/>
              <a:buNone/>
              <a:defRPr/>
            </a:pPr>
            <a:r>
              <a:rPr lang="en-GB" altLang="ca-ES" sz="1600" dirty="0">
                <a:solidFill>
                  <a:srgbClr val="646464"/>
                </a:solidFill>
                <a:latin typeface="Verdana" pitchFamily="34" charset="0"/>
                <a:ea typeface="Verdana" pitchFamily="34" charset="0"/>
                <a:cs typeface="Verdana" pitchFamily="34" charset="0"/>
              </a:rPr>
              <a:t>Library staff can answer the majority of your questions</a:t>
            </a:r>
          </a:p>
          <a:p>
            <a:pPr algn="ctr">
              <a:buFontTx/>
              <a:buNone/>
              <a:defRPr/>
            </a:pPr>
            <a:endParaRPr lang="en-GB" altLang="ca-ES" sz="2000" b="1" dirty="0">
              <a:solidFill>
                <a:srgbClr val="646464"/>
              </a:solidFill>
              <a:latin typeface="Verdana" pitchFamily="34" charset="0"/>
              <a:ea typeface="Verdana" pitchFamily="34" charset="0"/>
              <a:cs typeface="Verdana" pitchFamily="34" charset="0"/>
            </a:endParaRPr>
          </a:p>
          <a:p>
            <a:pPr algn="ctr">
              <a:buFontTx/>
              <a:buNone/>
              <a:defRPr/>
            </a:pPr>
            <a:r>
              <a:rPr lang="en-GB" altLang="ca-ES" sz="1600" b="1" dirty="0">
                <a:solidFill>
                  <a:srgbClr val="646464"/>
                </a:solidFill>
                <a:latin typeface="Verdana" pitchFamily="34" charset="0"/>
                <a:ea typeface="Verdana" pitchFamily="34" charset="0"/>
                <a:cs typeface="Verdana" pitchFamily="34" charset="0"/>
              </a:rPr>
              <a:t>CRAI home page</a:t>
            </a:r>
            <a:endParaRPr lang="en-GB" altLang="ca-ES" sz="1600" dirty="0">
              <a:solidFill>
                <a:srgbClr val="646464"/>
              </a:solidFill>
              <a:latin typeface="Verdana" pitchFamily="34" charset="0"/>
              <a:ea typeface="Verdana" pitchFamily="34" charset="0"/>
              <a:cs typeface="Verdana" pitchFamily="34" charset="0"/>
            </a:endParaRPr>
          </a:p>
          <a:p>
            <a:pPr lvl="1" algn="ctr">
              <a:buFontTx/>
              <a:buNone/>
              <a:defRPr/>
            </a:pPr>
            <a:r>
              <a:rPr lang="en-GB" altLang="ca-ES" sz="1600" dirty="0">
                <a:solidFill>
                  <a:srgbClr val="646464"/>
                </a:solidFill>
                <a:latin typeface="Verdana" pitchFamily="34" charset="0"/>
                <a:ea typeface="Verdana" pitchFamily="34" charset="0"/>
                <a:cs typeface="Verdana" pitchFamily="34" charset="0"/>
              </a:rPr>
              <a:t>The section "</a:t>
            </a:r>
            <a:r>
              <a:rPr lang="en-GB" altLang="ca-ES" sz="1600" u="sng" dirty="0">
                <a:solidFill>
                  <a:srgbClr val="5B9BD5">
                    <a:lumMod val="50000"/>
                  </a:srgbClr>
                </a:solidFill>
                <a:latin typeface="Verdana" pitchFamily="34" charset="0"/>
                <a:ea typeface="Verdana" pitchFamily="34" charset="0"/>
                <a:cs typeface="Verdana" pitchFamily="34" charset="0"/>
                <a:hlinkClick r:id="rId2"/>
              </a:rPr>
              <a:t>Frequently asked questions</a:t>
            </a:r>
            <a:r>
              <a:rPr lang="en-GB" altLang="ca-ES" sz="1600" dirty="0">
                <a:solidFill>
                  <a:srgbClr val="646464"/>
                </a:solidFill>
                <a:latin typeface="Verdana" pitchFamily="34" charset="0"/>
                <a:ea typeface="Verdana" pitchFamily="34" charset="0"/>
                <a:cs typeface="Verdana" pitchFamily="34" charset="0"/>
              </a:rPr>
              <a:t>"</a:t>
            </a:r>
          </a:p>
          <a:p>
            <a:pPr lvl="1" algn="ctr">
              <a:buFontTx/>
              <a:buNone/>
              <a:defRPr/>
            </a:pPr>
            <a:r>
              <a:rPr lang="en-GB" altLang="ca-ES" sz="1600" dirty="0">
                <a:solidFill>
                  <a:srgbClr val="646464"/>
                </a:solidFill>
                <a:latin typeface="Verdana" pitchFamily="34" charset="0"/>
                <a:ea typeface="Verdana" pitchFamily="34" charset="0"/>
                <a:cs typeface="Verdana" pitchFamily="34" charset="0"/>
              </a:rPr>
              <a:t>provides answers to a number of common queries </a:t>
            </a:r>
          </a:p>
          <a:p>
            <a:pPr lvl="1" algn="ctr">
              <a:buFontTx/>
              <a:buNone/>
              <a:defRPr/>
            </a:pPr>
            <a:endParaRPr lang="en-GB" altLang="ca-ES" sz="2000" b="1" dirty="0">
              <a:solidFill>
                <a:srgbClr val="646464"/>
              </a:solidFill>
              <a:latin typeface="Verdana" pitchFamily="34" charset="0"/>
              <a:ea typeface="Verdana" pitchFamily="34" charset="0"/>
              <a:cs typeface="Verdana" pitchFamily="34" charset="0"/>
            </a:endParaRPr>
          </a:p>
          <a:p>
            <a:pPr lvl="1" algn="ctr">
              <a:buFontTx/>
              <a:buNone/>
              <a:defRPr/>
            </a:pPr>
            <a:r>
              <a:rPr lang="en-GB" altLang="ca-ES" sz="1600" b="1" dirty="0" err="1">
                <a:solidFill>
                  <a:srgbClr val="646464"/>
                </a:solidFill>
                <a:latin typeface="Verdana" pitchFamily="34" charset="0"/>
                <a:ea typeface="Verdana" pitchFamily="34" charset="0"/>
                <a:cs typeface="Verdana" pitchFamily="34" charset="0"/>
              </a:rPr>
              <a:t>S@U</a:t>
            </a:r>
            <a:r>
              <a:rPr lang="en-GB" altLang="ca-ES" sz="1600" b="1" dirty="0">
                <a:solidFill>
                  <a:srgbClr val="646464"/>
                </a:solidFill>
                <a:latin typeface="Verdana" pitchFamily="34" charset="0"/>
                <a:ea typeface="Verdana" pitchFamily="34" charset="0"/>
                <a:cs typeface="Verdana" pitchFamily="34" charset="0"/>
              </a:rPr>
              <a:t>, User Support Service </a:t>
            </a:r>
          </a:p>
          <a:p>
            <a:pPr lvl="1" algn="ctr">
              <a:buFontTx/>
              <a:buNone/>
              <a:defRPr/>
            </a:pPr>
            <a:r>
              <a:rPr lang="en-GB" altLang="ca-ES" sz="1600" b="1" dirty="0">
                <a:solidFill>
                  <a:srgbClr val="646464"/>
                </a:solidFill>
                <a:latin typeface="Verdana" pitchFamily="34" charset="0"/>
                <a:ea typeface="Verdana" pitchFamily="34" charset="0"/>
                <a:cs typeface="Verdana" pitchFamily="34" charset="0"/>
              </a:rPr>
              <a:t>	</a:t>
            </a:r>
            <a:r>
              <a:rPr lang="en-GB" altLang="ca-ES" sz="1600" dirty="0">
                <a:solidFill>
                  <a:srgbClr val="646464"/>
                </a:solidFill>
                <a:latin typeface="Verdana" pitchFamily="34" charset="0"/>
                <a:ea typeface="Verdana" pitchFamily="34" charset="0"/>
                <a:cs typeface="Verdana" pitchFamily="34" charset="0"/>
              </a:rPr>
              <a:t>Online information service for any questions about CRAI Libraries and the full range of resources and services. S@U is staffed by specialized librarians and is available 24 hours a day, seven days a week. </a:t>
            </a:r>
          </a:p>
          <a:p>
            <a:pPr algn="ctr">
              <a:spcBef>
                <a:spcPct val="0"/>
              </a:spcBef>
              <a:buFontTx/>
              <a:buNone/>
              <a:defRPr/>
            </a:pPr>
            <a:endParaRPr lang="en-GB" altLang="ca-ES" sz="2000" b="1" dirty="0">
              <a:solidFill>
                <a:srgbClr val="646464"/>
              </a:solidFill>
              <a:latin typeface="Verdana" pitchFamily="34" charset="0"/>
              <a:ea typeface="Verdana" pitchFamily="34" charset="0"/>
              <a:cs typeface="Verdana" pitchFamily="34" charset="0"/>
            </a:endParaRPr>
          </a:p>
          <a:p>
            <a:pPr algn="ctr">
              <a:spcBef>
                <a:spcPct val="0"/>
              </a:spcBef>
              <a:buFontTx/>
              <a:buNone/>
              <a:defRPr/>
            </a:pPr>
            <a:r>
              <a:rPr lang="en-GB" altLang="ca-ES" sz="1600" b="1" dirty="0">
                <a:solidFill>
                  <a:srgbClr val="646464"/>
                </a:solidFill>
                <a:latin typeface="Verdana" pitchFamily="34" charset="0"/>
                <a:ea typeface="Verdana" pitchFamily="34" charset="0"/>
                <a:cs typeface="Verdana" pitchFamily="34" charset="0"/>
              </a:rPr>
              <a:t>Or call us on </a:t>
            </a:r>
          </a:p>
          <a:p>
            <a:pPr algn="ctr">
              <a:spcBef>
                <a:spcPct val="0"/>
              </a:spcBef>
              <a:buFontTx/>
              <a:buNone/>
              <a:defRPr/>
            </a:pPr>
            <a:r>
              <a:rPr lang="en-GB" altLang="ca-ES" sz="1600" b="1" dirty="0" smtClean="0">
                <a:solidFill>
                  <a:srgbClr val="646464"/>
                </a:solidFill>
                <a:latin typeface="Verdana" pitchFamily="34" charset="0"/>
                <a:ea typeface="Verdana" pitchFamily="34" charset="0"/>
                <a:cs typeface="Verdana" pitchFamily="34" charset="0"/>
              </a:rPr>
              <a:t>934 021 662</a:t>
            </a:r>
            <a:r>
              <a:rPr lang="en-GB" altLang="ca-ES" sz="1600" dirty="0" smtClean="0">
                <a:solidFill>
                  <a:srgbClr val="646464"/>
                </a:solidFill>
                <a:latin typeface="Verdana" pitchFamily="34" charset="0"/>
                <a:ea typeface="Verdana" pitchFamily="34" charset="0"/>
                <a:cs typeface="Verdana" pitchFamily="34" charset="0"/>
              </a:rPr>
              <a:t> </a:t>
            </a:r>
            <a:endParaRPr lang="en-GB" altLang="ca-ES" sz="1600" dirty="0">
              <a:solidFill>
                <a:srgbClr val="646464"/>
              </a:solidFill>
              <a:latin typeface="Verdana" pitchFamily="34" charset="0"/>
              <a:ea typeface="Verdana" pitchFamily="34" charset="0"/>
              <a:cs typeface="Verdana" pitchFamily="34" charset="0"/>
            </a:endParaRPr>
          </a:p>
        </p:txBody>
      </p:sp>
      <p:pic>
        <p:nvPicPr>
          <p:cNvPr id="66564" name="Picture 15" descr="Logo del Servei d'Atenció als Usuar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3778250"/>
            <a:ext cx="12652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Marcador de número de diapositiva 1"/>
          <p:cNvSpPr>
            <a:spLocks noGrp="1"/>
          </p:cNvSpPr>
          <p:nvPr>
            <p:ph type="sldNum" sz="quarter" idx="11"/>
          </p:nvPr>
        </p:nvSpPr>
        <p:spPr>
          <a:xfrm>
            <a:off x="5572125" y="6278562"/>
            <a:ext cx="3086100" cy="365125"/>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D841202-4D1B-4DE1-AB25-054612B59447}" type="slidenum">
              <a:rPr lang="es-ES" altLang="en-US" smtClean="0">
                <a:solidFill>
                  <a:prstClr val="black"/>
                </a:solidFill>
                <a:latin typeface="Verdana" panose="020B0604030504040204" pitchFamily="34" charset="0"/>
              </a:rPr>
              <a:pPr algn="r"/>
              <a:t>39</a:t>
            </a:fld>
            <a:endParaRPr lang="es-ES" altLang="en-US" dirty="0"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1283028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8A6F75-F6B7-4202-968A-3018FCC8596F}" type="slidenum">
              <a:rPr lang="es-ES" altLang="en-US" smtClean="0">
                <a:solidFill>
                  <a:prstClr val="black"/>
                </a:solidFill>
                <a:latin typeface="Verdana" panose="020B0604030504040204" pitchFamily="34" charset="0"/>
              </a:rPr>
              <a:pPr/>
              <a:t>4</a:t>
            </a:fld>
            <a:endParaRPr lang="es-ES" altLang="en-US" smtClean="0">
              <a:solidFill>
                <a:prstClr val="black"/>
              </a:solidFill>
              <a:latin typeface="Verdana" panose="020B0604030504040204" pitchFamily="34" charset="0"/>
            </a:endParaRPr>
          </a:p>
        </p:txBody>
      </p:sp>
      <p:sp>
        <p:nvSpPr>
          <p:cNvPr id="11267" name="Rectangle 1026"/>
          <p:cNvSpPr>
            <a:spLocks noGrp="1" noChangeArrowheads="1"/>
          </p:cNvSpPr>
          <p:nvPr>
            <p:ph type="title" idx="4294967295"/>
          </p:nvPr>
        </p:nvSpPr>
        <p:spPr bwMode="auto">
          <a:xfrm>
            <a:off x="466725" y="981075"/>
            <a:ext cx="61722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smtClean="0">
                <a:solidFill>
                  <a:srgbClr val="336699"/>
                </a:solidFill>
                <a:latin typeface="Verdana" panose="020B0604030504040204" pitchFamily="34" charset="0"/>
              </a:rPr>
              <a:t>Where are we? When we're open</a:t>
            </a:r>
          </a:p>
        </p:txBody>
      </p:sp>
      <p:sp>
        <p:nvSpPr>
          <p:cNvPr id="11268" name="Rectangle 1027"/>
          <p:cNvSpPr>
            <a:spLocks noGrp="1" noChangeArrowheads="1"/>
          </p:cNvSpPr>
          <p:nvPr>
            <p:ph type="body" idx="1"/>
          </p:nvPr>
        </p:nvSpPr>
        <p:spPr bwMode="auto">
          <a:xfrm>
            <a:off x="4643438" y="2205038"/>
            <a:ext cx="4321175" cy="46730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buFont typeface="Wingdings" panose="05000000000000000000" pitchFamily="2" charset="2"/>
              <a:buChar char="q"/>
            </a:pPr>
            <a:r>
              <a:rPr lang="en-GB" altLang="ca-ES" sz="1500" dirty="0" smtClean="0">
                <a:solidFill>
                  <a:srgbClr val="646464"/>
                </a:solidFill>
                <a:latin typeface="Verdana" panose="020B0604030504040204" pitchFamily="34" charset="0"/>
              </a:rPr>
              <a:t>Address</a:t>
            </a:r>
          </a:p>
          <a:p>
            <a:pPr>
              <a:lnSpc>
                <a:spcPct val="80000"/>
              </a:lnSpc>
              <a:buFontTx/>
              <a:buNone/>
            </a:pPr>
            <a:r>
              <a:rPr lang="en-GB" altLang="ca-ES" sz="1500" dirty="0" smtClean="0">
                <a:solidFill>
                  <a:srgbClr val="646464"/>
                </a:solidFill>
                <a:latin typeface="Verdana" panose="020B0604030504040204" pitchFamily="34" charset="0"/>
              </a:rPr>
              <a:t>	</a:t>
            </a:r>
            <a:r>
              <a:rPr lang="es-ES" altLang="ca-ES" sz="1500" dirty="0">
                <a:solidFill>
                  <a:srgbClr val="646464"/>
                </a:solidFill>
                <a:latin typeface="Verdana" panose="020B0604030504040204" pitchFamily="34" charset="0"/>
              </a:rPr>
              <a:t>C/ Gran </a:t>
            </a:r>
            <a:r>
              <a:rPr lang="es-ES" altLang="ca-ES" sz="1500" dirty="0" err="1">
                <a:solidFill>
                  <a:srgbClr val="646464"/>
                </a:solidFill>
                <a:latin typeface="Verdana" panose="020B0604030504040204" pitchFamily="34" charset="0"/>
              </a:rPr>
              <a:t>Via</a:t>
            </a:r>
            <a:r>
              <a:rPr lang="es-ES" altLang="ca-ES" sz="1500" dirty="0">
                <a:solidFill>
                  <a:srgbClr val="646464"/>
                </a:solidFill>
                <a:latin typeface="Verdana" panose="020B0604030504040204" pitchFamily="34" charset="0"/>
              </a:rPr>
              <a:t> de les </a:t>
            </a:r>
            <a:r>
              <a:rPr lang="es-ES" altLang="ca-ES" sz="1500" dirty="0" err="1">
                <a:solidFill>
                  <a:srgbClr val="646464"/>
                </a:solidFill>
                <a:latin typeface="Verdana" panose="020B0604030504040204" pitchFamily="34" charset="0"/>
              </a:rPr>
              <a:t>Corts</a:t>
            </a:r>
            <a:r>
              <a:rPr lang="es-ES" altLang="ca-ES" sz="1500" dirty="0">
                <a:solidFill>
                  <a:srgbClr val="646464"/>
                </a:solidFill>
                <a:latin typeface="Verdana" panose="020B0604030504040204" pitchFamily="34" charset="0"/>
              </a:rPr>
              <a:t> Catalanes, 585</a:t>
            </a:r>
          </a:p>
          <a:p>
            <a:pPr>
              <a:lnSpc>
                <a:spcPct val="80000"/>
              </a:lnSpc>
              <a:buFontTx/>
              <a:buNone/>
            </a:pPr>
            <a:r>
              <a:rPr lang="es-ES" altLang="ca-ES" sz="1500" dirty="0">
                <a:solidFill>
                  <a:srgbClr val="646464"/>
                </a:solidFill>
                <a:latin typeface="Verdana" panose="020B0604030504040204" pitchFamily="34" charset="0"/>
              </a:rPr>
              <a:t>    Tel. 93 4021662</a:t>
            </a:r>
          </a:p>
          <a:p>
            <a:pPr>
              <a:lnSpc>
                <a:spcPct val="80000"/>
              </a:lnSpc>
              <a:buFontTx/>
              <a:buNone/>
            </a:pPr>
            <a:r>
              <a:rPr lang="es-ES" altLang="ca-ES" sz="1500" dirty="0">
                <a:solidFill>
                  <a:srgbClr val="646464"/>
                </a:solidFill>
                <a:latin typeface="Verdana" panose="020B0604030504040204" pitchFamily="34" charset="0"/>
              </a:rPr>
              <a:t>    bibmat@ub.edu </a:t>
            </a:r>
          </a:p>
          <a:p>
            <a:pPr>
              <a:lnSpc>
                <a:spcPct val="80000"/>
              </a:lnSpc>
              <a:buFontTx/>
              <a:buNone/>
            </a:pPr>
            <a:endParaRPr lang="en-GB" altLang="ca-ES" sz="1500" u="sng" dirty="0" smtClean="0">
              <a:solidFill>
                <a:srgbClr val="3C8C93"/>
              </a:solidFill>
              <a:latin typeface="Verdana" panose="020B0604030504040204" pitchFamily="34" charset="0"/>
            </a:endParaRPr>
          </a:p>
          <a:p>
            <a:pPr>
              <a:lnSpc>
                <a:spcPct val="80000"/>
              </a:lnSpc>
              <a:buFontTx/>
              <a:buNone/>
            </a:pPr>
            <a:r>
              <a:rPr lang="en-GB" altLang="ca-ES" sz="1500" dirty="0" smtClean="0">
                <a:solidFill>
                  <a:srgbClr val="3C8C93"/>
                </a:solidFill>
                <a:latin typeface="Verdana" panose="020B0604030504040204" pitchFamily="34" charset="0"/>
              </a:rPr>
              <a:t>	</a:t>
            </a:r>
            <a:r>
              <a:rPr lang="en-GB" altLang="ca-ES" sz="1500" u="sng" dirty="0" smtClean="0">
                <a:solidFill>
                  <a:srgbClr val="3C8C93"/>
                </a:solidFill>
                <a:latin typeface="Verdana" panose="020B0604030504040204" pitchFamily="34" charset="0"/>
                <a:hlinkClick r:id="rId3"/>
              </a:rPr>
              <a:t>Addresses of other libraries</a:t>
            </a:r>
            <a:endParaRPr lang="en-GB" altLang="ca-ES" sz="1500" u="sng" dirty="0" smtClean="0">
              <a:solidFill>
                <a:srgbClr val="3C8C93"/>
              </a:solidFill>
              <a:latin typeface="Verdana" panose="020B0604030504040204" pitchFamily="34" charset="0"/>
            </a:endParaRPr>
          </a:p>
          <a:p>
            <a:pPr lvl="1" eaLnBrk="1" hangingPunct="1">
              <a:buFontTx/>
              <a:buNone/>
            </a:pPr>
            <a:endParaRPr lang="en-GB" altLang="ca-ES" sz="1500" dirty="0" smtClean="0">
              <a:solidFill>
                <a:srgbClr val="646464"/>
              </a:solidFill>
              <a:latin typeface="Verdana" panose="020B0604030504040204" pitchFamily="34" charset="0"/>
            </a:endParaRPr>
          </a:p>
          <a:p>
            <a:pPr eaLnBrk="1" hangingPunct="1">
              <a:buFont typeface="Wingdings" panose="05000000000000000000" pitchFamily="2" charset="2"/>
              <a:buChar char="q"/>
            </a:pPr>
            <a:r>
              <a:rPr lang="en-GB" altLang="ca-ES" sz="1500" dirty="0" smtClean="0">
                <a:solidFill>
                  <a:srgbClr val="646464"/>
                </a:solidFill>
                <a:latin typeface="Verdana" panose="020B0604030504040204" pitchFamily="34" charset="0"/>
              </a:rPr>
              <a:t>Opening hours: </a:t>
            </a:r>
          </a:p>
          <a:p>
            <a:pPr>
              <a:lnSpc>
                <a:spcPct val="80000"/>
              </a:lnSpc>
              <a:buFontTx/>
              <a:buNone/>
            </a:pPr>
            <a:r>
              <a:rPr lang="en-GB" altLang="ca-ES" sz="1500" dirty="0" smtClean="0">
                <a:solidFill>
                  <a:srgbClr val="646464"/>
                </a:solidFill>
                <a:latin typeface="Verdana" panose="020B0604030504040204" pitchFamily="34" charset="0"/>
              </a:rPr>
              <a:t>	Monday-Friday from 8 to 20 h. 	</a:t>
            </a:r>
          </a:p>
          <a:p>
            <a:pPr eaLnBrk="1" hangingPunct="1">
              <a:buFont typeface="Wingdings" panose="05000000000000000000" pitchFamily="2" charset="2"/>
              <a:buChar char="q"/>
            </a:pPr>
            <a:r>
              <a:rPr lang="en-GB" altLang="ca-ES" sz="1500" u="sng" dirty="0" smtClean="0">
                <a:solidFill>
                  <a:srgbClr val="3C8C93"/>
                </a:solidFill>
                <a:latin typeface="Verdana" panose="020B0604030504040204" pitchFamily="34" charset="0"/>
                <a:hlinkClick r:id="rId4"/>
              </a:rPr>
              <a:t>Special opening hours in exam periods and at weekends</a:t>
            </a:r>
            <a:endParaRPr lang="en-GB" altLang="ca-ES" sz="1500" u="sng" dirty="0" smtClean="0">
              <a:solidFill>
                <a:srgbClr val="3C8C93"/>
              </a:solidFill>
              <a:latin typeface="Verdana" panose="020B0604030504040204" pitchFamily="34" charset="0"/>
            </a:endParaRPr>
          </a:p>
          <a:p>
            <a:pPr eaLnBrk="1" hangingPunct="1">
              <a:buFont typeface="Wingdings" panose="05000000000000000000" pitchFamily="2" charset="2"/>
              <a:buChar char="q"/>
            </a:pPr>
            <a:r>
              <a:rPr lang="en-GB" altLang="ca-ES" sz="1500" u="sng" dirty="0" smtClean="0">
                <a:solidFill>
                  <a:srgbClr val="3C8C93"/>
                </a:solidFill>
                <a:latin typeface="Verdana" panose="020B0604030504040204" pitchFamily="34" charset="0"/>
                <a:hlinkClick r:id="rId5"/>
              </a:rPr>
              <a:t>Library service regulations</a:t>
            </a:r>
            <a:endParaRPr lang="en-GB" altLang="ca-ES" sz="1500" u="sng" dirty="0" smtClean="0">
              <a:solidFill>
                <a:srgbClr val="3C8C93"/>
              </a:solidFill>
              <a:latin typeface="Verdana" panose="020B0604030504040204" pitchFamily="34" charset="0"/>
            </a:endParaRPr>
          </a:p>
          <a:p>
            <a:pPr eaLnBrk="1" hangingPunct="1">
              <a:buFont typeface="Wingdings" panose="05000000000000000000" pitchFamily="2" charset="2"/>
              <a:buChar char="q"/>
            </a:pPr>
            <a:r>
              <a:rPr lang="en-GB" altLang="ca-ES" sz="1500" u="sng" dirty="0" smtClean="0">
                <a:solidFill>
                  <a:srgbClr val="3C8C93"/>
                </a:solidFill>
                <a:latin typeface="Verdana" panose="020B0604030504040204" pitchFamily="34" charset="0"/>
                <a:hlinkClick r:id="rId6"/>
              </a:rPr>
              <a:t>CRAI service charter</a:t>
            </a:r>
            <a:endParaRPr lang="en-GB" altLang="ca-ES" sz="1500" u="sng" dirty="0" smtClean="0">
              <a:solidFill>
                <a:srgbClr val="3C8C93"/>
              </a:solidFill>
              <a:latin typeface="Verdana" panose="020B0604030504040204" pitchFamily="34" charset="0"/>
            </a:endParaRPr>
          </a:p>
          <a:p>
            <a:pPr marL="0" indent="0" eaLnBrk="1" hangingPunct="1">
              <a:buNone/>
            </a:pPr>
            <a:endParaRPr lang="en-GB" altLang="ca-ES" sz="1500" u="sng" dirty="0" smtClean="0">
              <a:solidFill>
                <a:srgbClr val="3C8C93"/>
              </a:solidFill>
              <a:latin typeface="Verdana" panose="020B0604030504040204" pitchFamily="34" charset="0"/>
            </a:endParaRPr>
          </a:p>
          <a:p>
            <a:pPr eaLnBrk="1" hangingPunct="1"/>
            <a:endParaRPr lang="en-GB" altLang="ca-ES" sz="1500" dirty="0" smtClean="0">
              <a:solidFill>
                <a:srgbClr val="646464"/>
              </a:solidFill>
              <a:latin typeface="Verdana" panose="020B0604030504040204" pitchFamily="34" charset="0"/>
            </a:endParaRPr>
          </a:p>
        </p:txBody>
      </p:sp>
      <p:sp>
        <p:nvSpPr>
          <p:cNvPr id="11269" name="Text Box 1028"/>
          <p:cNvSpPr txBox="1">
            <a:spLocks noChangeArrowheads="1"/>
          </p:cNvSpPr>
          <p:nvPr/>
        </p:nvSpPr>
        <p:spPr bwMode="auto">
          <a:xfrm>
            <a:off x="468313" y="1628775"/>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ca-ES" b="1" dirty="0">
                <a:solidFill>
                  <a:prstClr val="black"/>
                </a:solidFill>
              </a:rPr>
              <a:t>Mathematics and Computer Science</a:t>
            </a:r>
            <a:r>
              <a:rPr lang="en-GB" altLang="ca-ES" dirty="0" smtClean="0">
                <a:solidFill>
                  <a:prstClr val="black"/>
                </a:solidFill>
              </a:rPr>
              <a:t> </a:t>
            </a:r>
            <a:r>
              <a:rPr lang="en-GB" altLang="ca-ES" sz="2000" b="1" dirty="0">
                <a:solidFill>
                  <a:prstClr val="black"/>
                </a:solidFill>
                <a:latin typeface="Verdana" panose="020B0604030504040204" pitchFamily="34" charset="0"/>
              </a:rPr>
              <a:t>CRAI Library</a:t>
            </a:r>
          </a:p>
        </p:txBody>
      </p:sp>
      <p:pic>
        <p:nvPicPr>
          <p:cNvPr id="7" name="Imat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036" y="2358406"/>
            <a:ext cx="4300074" cy="3830121"/>
          </a:xfrm>
          <a:prstGeom prst="rect">
            <a:avLst/>
          </a:prstGeom>
        </p:spPr>
      </p:pic>
    </p:spTree>
    <p:extLst>
      <p:ext uri="{BB962C8B-B14F-4D97-AF65-F5344CB8AC3E}">
        <p14:creationId xmlns:p14="http://schemas.microsoft.com/office/powerpoint/2010/main" val="22728596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3578542" y="3482621"/>
            <a:ext cx="2106667" cy="461665"/>
          </a:xfrm>
          <a:prstGeom prst="rect">
            <a:avLst/>
          </a:prstGeom>
        </p:spPr>
        <p:txBody>
          <a:bodyPr wrap="none">
            <a:spAutoFit/>
          </a:bodyPr>
          <a:lstStyle/>
          <a:p>
            <a:r>
              <a:rPr lang="ca-E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Thank</a:t>
            </a:r>
            <a:r>
              <a:rPr lang="ca-E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ca-E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you</a:t>
            </a:r>
            <a:r>
              <a:rPr lang="ca-E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291482"/>
            <a:ext cx="6163906" cy="276999"/>
          </a:xfrm>
          <a:prstGeom prst="rect">
            <a:avLst/>
          </a:prstGeom>
        </p:spPr>
        <p:txBody>
          <a:bodyPr wrap="square">
            <a:spAutoFit/>
          </a:bodyPr>
          <a:lstStyle/>
          <a:p>
            <a:pPr>
              <a:spcBef>
                <a:spcPct val="50000"/>
              </a:spcBef>
            </a:pPr>
            <a:r>
              <a:rPr lang="ca-ES" altLang="ca-ES" sz="1200" b="1" dirty="0">
                <a:solidFill>
                  <a:schemeClr val="bg1"/>
                </a:solidFill>
                <a:latin typeface="Verdana" panose="020B0604030504040204" pitchFamily="34" charset="0"/>
              </a:rPr>
              <a:t>© CRAI Universitat de Barcelona, </a:t>
            </a:r>
            <a:r>
              <a:rPr lang="ca-ES" altLang="ca-ES" sz="1200" b="1" dirty="0" err="1" smtClean="0">
                <a:solidFill>
                  <a:schemeClr val="bg1"/>
                </a:solidFill>
                <a:latin typeface="Verdana" panose="020B0604030504040204" pitchFamily="34" charset="0"/>
              </a:rPr>
              <a:t>academic</a:t>
            </a:r>
            <a:r>
              <a:rPr lang="ca-ES" altLang="ca-ES" sz="1200" b="1" dirty="0" smtClean="0">
                <a:solidFill>
                  <a:schemeClr val="bg1"/>
                </a:solidFill>
                <a:latin typeface="Verdana" panose="020B0604030504040204" pitchFamily="34" charset="0"/>
              </a:rPr>
              <a:t> </a:t>
            </a:r>
            <a:r>
              <a:rPr lang="ca-ES" altLang="ca-ES" sz="1200" b="1" dirty="0" err="1" smtClean="0">
                <a:solidFill>
                  <a:schemeClr val="bg1"/>
                </a:solidFill>
                <a:latin typeface="Verdana" panose="020B0604030504040204" pitchFamily="34" charset="0"/>
              </a:rPr>
              <a:t>year</a:t>
            </a:r>
            <a:r>
              <a:rPr lang="ca-ES" altLang="ca-ES" sz="1200" b="1" dirty="0" smtClean="0">
                <a:solidFill>
                  <a:schemeClr val="bg1"/>
                </a:solidFill>
                <a:latin typeface="Verdana" panose="020B0604030504040204" pitchFamily="34" charset="0"/>
              </a:rPr>
              <a:t> </a:t>
            </a:r>
            <a:r>
              <a:rPr lang="ca-ES" altLang="ca-ES" sz="1200" b="1" dirty="0" smtClean="0">
                <a:solidFill>
                  <a:schemeClr val="bg1"/>
                </a:solidFill>
                <a:latin typeface="Verdana" panose="020B0604030504040204" pitchFamily="34" charset="0"/>
              </a:rPr>
              <a:t>2018-19</a:t>
            </a:r>
            <a:endParaRPr lang="ca-ES" altLang="ca-ES" sz="1200" b="1" dirty="0">
              <a:solidFill>
                <a:schemeClr val="bg1"/>
              </a:solidFill>
              <a:latin typeface="Verdana" panose="020B0604030504040204" pitchFamily="34" charset="0"/>
            </a:endParaRPr>
          </a:p>
        </p:txBody>
      </p:sp>
      <p:pic>
        <p:nvPicPr>
          <p:cNvPr id="8" name="Imagen 7"/>
          <p:cNvPicPr>
            <a:picLocks noChangeAspect="1"/>
          </p:cNvPicPr>
          <p:nvPr/>
        </p:nvPicPr>
        <p:blipFill>
          <a:blip r:embed="rId3"/>
          <a:stretch>
            <a:fillRect/>
          </a:stretch>
        </p:blipFill>
        <p:spPr>
          <a:xfrm>
            <a:off x="975325" y="6291482"/>
            <a:ext cx="792549" cy="274344"/>
          </a:xfrm>
          <a:prstGeom prst="rect">
            <a:avLst/>
          </a:prstGeom>
        </p:spPr>
      </p:pic>
      <p:pic>
        <p:nvPicPr>
          <p:cNvPr id="10" name="Imagen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699" y="4529460"/>
            <a:ext cx="4500563" cy="1221581"/>
          </a:xfrm>
          <a:prstGeom prst="rect">
            <a:avLst/>
          </a:prstGeom>
        </p:spPr>
      </p:pic>
    </p:spTree>
    <p:extLst>
      <p:ext uri="{BB962C8B-B14F-4D97-AF65-F5344CB8AC3E}">
        <p14:creationId xmlns:p14="http://schemas.microsoft.com/office/powerpoint/2010/main" val="1818383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F6AB3D-A697-4B9F-A8F9-8730F0D033F6}" type="slidenum">
              <a:rPr lang="es-ES" altLang="en-US" smtClean="0">
                <a:solidFill>
                  <a:prstClr val="black"/>
                </a:solidFill>
                <a:latin typeface="Verdana" panose="020B0604030504040204" pitchFamily="34" charset="0"/>
              </a:rPr>
              <a:pPr/>
              <a:t>5</a:t>
            </a:fld>
            <a:endParaRPr lang="es-ES" altLang="en-US" smtClean="0">
              <a:solidFill>
                <a:prstClr val="black"/>
              </a:solidFill>
              <a:latin typeface="Verdana" panose="020B0604030504040204" pitchFamily="34" charset="0"/>
            </a:endParaRPr>
          </a:p>
        </p:txBody>
      </p:sp>
      <p:sp>
        <p:nvSpPr>
          <p:cNvPr id="13315" name="Rectangle 15"/>
          <p:cNvSpPr>
            <a:spLocks noGrp="1" noChangeArrowheads="1"/>
          </p:cNvSpPr>
          <p:nvPr>
            <p:ph type="title"/>
          </p:nvPr>
        </p:nvSpPr>
        <p:spPr bwMode="auto">
          <a:xfrm>
            <a:off x="519113" y="981075"/>
            <a:ext cx="82296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smtClean="0">
                <a:solidFill>
                  <a:srgbClr val="336699"/>
                </a:solidFill>
                <a:latin typeface="Verdana" panose="020B0604030504040204" pitchFamily="34" charset="0"/>
              </a:rPr>
              <a:t>Library map</a:t>
            </a:r>
          </a:p>
        </p:txBody>
      </p:sp>
      <p:graphicFrame>
        <p:nvGraphicFramePr>
          <p:cNvPr id="7" name="Taula 6"/>
          <p:cNvGraphicFramePr>
            <a:graphicFrameLocks noGrp="1"/>
          </p:cNvGraphicFramePr>
          <p:nvPr>
            <p:extLst>
              <p:ext uri="{D42A27DB-BD31-4B8C-83A1-F6EECF244321}">
                <p14:modId xmlns:p14="http://schemas.microsoft.com/office/powerpoint/2010/main" val="2912837026"/>
              </p:ext>
            </p:extLst>
          </p:nvPr>
        </p:nvGraphicFramePr>
        <p:xfrm>
          <a:off x="6875463" y="981075"/>
          <a:ext cx="1827666" cy="5293462"/>
        </p:xfrm>
        <a:graphic>
          <a:graphicData uri="http://schemas.openxmlformats.org/drawingml/2006/table">
            <a:tbl>
              <a:tblPr/>
              <a:tblGrid>
                <a:gridCol w="1827666"/>
              </a:tblGrid>
              <a:tr h="5293462">
                <a:tc>
                  <a:txBody>
                    <a:bodyPr/>
                    <a:lstStyle/>
                    <a:p>
                      <a:pPr marL="359994" marR="0" indent="-359994" algn="l" rtl="0">
                        <a:lnSpc>
                          <a:spcPct val="150000"/>
                        </a:lnSpc>
                        <a:spcBef>
                          <a:spcPts val="0"/>
                        </a:spcBef>
                        <a:spcAft>
                          <a:spcPts val="600"/>
                        </a:spcAft>
                        <a:tabLst>
                          <a:tab pos="25603" algn="l"/>
                        </a:tabLst>
                      </a:pPr>
                      <a:endParaRPr lang="ca-ES" sz="900" kern="1400" dirty="0" smtClean="0">
                        <a:solidFill>
                          <a:srgbClr val="000000"/>
                        </a:solidFill>
                        <a:effectLst/>
                        <a:latin typeface="Arial"/>
                      </a:endParaRPr>
                    </a:p>
                    <a:p>
                      <a:pPr marL="359994" marR="0" indent="-359994"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1</a:t>
                      </a:r>
                      <a:r>
                        <a:rPr lang="ca-ES" sz="900" kern="1200" dirty="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Entrance</a:t>
                      </a:r>
                      <a:r>
                        <a:rPr lang="ca-ES" sz="900" kern="1200" dirty="0" smtClean="0">
                          <a:solidFill>
                            <a:srgbClr val="646464"/>
                          </a:solidFill>
                          <a:latin typeface="Verdana" pitchFamily="34" charset="0"/>
                          <a:ea typeface="+mn-ea"/>
                          <a:cs typeface="+mn-cs"/>
                        </a:rPr>
                        <a:t> / </a:t>
                      </a:r>
                      <a:r>
                        <a:rPr lang="ca-ES" sz="900" kern="1200" dirty="0" err="1" smtClean="0">
                          <a:solidFill>
                            <a:srgbClr val="646464"/>
                          </a:solidFill>
                          <a:latin typeface="Verdana" pitchFamily="34" charset="0"/>
                          <a:ea typeface="+mn-ea"/>
                          <a:cs typeface="+mn-cs"/>
                        </a:rPr>
                        <a:t>Exit</a:t>
                      </a:r>
                      <a:endParaRPr lang="ca-ES" sz="900" kern="1200" dirty="0">
                        <a:solidFill>
                          <a:srgbClr val="646464"/>
                        </a:solidFill>
                        <a:latin typeface="Verdana" pitchFamily="34" charset="0"/>
                        <a:ea typeface="+mn-ea"/>
                        <a:cs typeface="+mn-cs"/>
                      </a:endParaRPr>
                    </a:p>
                    <a:p>
                      <a:pPr marL="0" marR="0" indent="0" algn="l" defTabSz="914400" rtl="0" eaLnBrk="1" fontAlgn="auto" latinLnBrk="0" hangingPunct="1">
                        <a:lnSpc>
                          <a:spcPct val="150000"/>
                        </a:lnSpc>
                        <a:spcBef>
                          <a:spcPts val="0"/>
                        </a:spcBef>
                        <a:spcAft>
                          <a:spcPts val="600"/>
                        </a:spcAft>
                        <a:buClrTx/>
                        <a:buSzTx/>
                        <a:buFontTx/>
                        <a:buNone/>
                        <a:tabLst>
                          <a:tab pos="25603" algn="l"/>
                        </a:tabLst>
                        <a:defRPr/>
                      </a:pPr>
                      <a:r>
                        <a:rPr lang="ca-ES" sz="900" kern="1200" dirty="0">
                          <a:solidFill>
                            <a:srgbClr val="646464"/>
                          </a:solidFill>
                          <a:latin typeface="Verdana" pitchFamily="34" charset="0"/>
                          <a:ea typeface="+mn-ea"/>
                          <a:cs typeface="+mn-cs"/>
                        </a:rPr>
                        <a:t>2. </a:t>
                      </a:r>
                      <a:r>
                        <a:rPr lang="ca-ES" altLang="ca-ES" sz="900" kern="1200" dirty="0" err="1" smtClean="0">
                          <a:solidFill>
                            <a:srgbClr val="646464"/>
                          </a:solidFill>
                          <a:latin typeface="Verdana" pitchFamily="34" charset="0"/>
                          <a:ea typeface="+mn-ea"/>
                          <a:cs typeface="+mn-cs"/>
                        </a:rPr>
                        <a:t>PCs</a:t>
                      </a:r>
                      <a:r>
                        <a:rPr lang="ca-ES" altLang="ca-ES" sz="900" kern="1200" dirty="0" smtClean="0">
                          <a:solidFill>
                            <a:srgbClr val="646464"/>
                          </a:solidFill>
                          <a:latin typeface="Verdana" pitchFamily="34" charset="0"/>
                          <a:ea typeface="+mn-ea"/>
                          <a:cs typeface="+mn-cs"/>
                        </a:rPr>
                        <a:t>: </a:t>
                      </a:r>
                      <a:r>
                        <a:rPr lang="ca-ES" altLang="ca-ES" sz="900" kern="1200" dirty="0" err="1" smtClean="0">
                          <a:solidFill>
                            <a:srgbClr val="646464"/>
                          </a:solidFill>
                          <a:latin typeface="Verdana" pitchFamily="34" charset="0"/>
                          <a:ea typeface="+mn-ea"/>
                          <a:cs typeface="+mn-cs"/>
                        </a:rPr>
                        <a:t>Library</a:t>
                      </a:r>
                      <a:r>
                        <a:rPr lang="ca-ES" altLang="ca-ES" sz="900" kern="1200" dirty="0" smtClean="0">
                          <a:solidFill>
                            <a:srgbClr val="646464"/>
                          </a:solidFill>
                          <a:latin typeface="Verdana" pitchFamily="34" charset="0"/>
                          <a:ea typeface="+mn-ea"/>
                          <a:cs typeface="+mn-cs"/>
                        </a:rPr>
                        <a:t> </a:t>
                      </a:r>
                      <a:r>
                        <a:rPr lang="ca-ES" altLang="ca-ES" sz="900" kern="1200" dirty="0" err="1" smtClean="0">
                          <a:solidFill>
                            <a:srgbClr val="646464"/>
                          </a:solidFill>
                          <a:latin typeface="Verdana" pitchFamily="34" charset="0"/>
                          <a:ea typeface="+mn-ea"/>
                          <a:cs typeface="+mn-cs"/>
                        </a:rPr>
                        <a:t>resources</a:t>
                      </a:r>
                      <a:endParaRPr lang="ca-ES" altLang="ca-ES" sz="900" kern="1200" dirty="0" smtClean="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a:solidFill>
                            <a:srgbClr val="646464"/>
                          </a:solidFill>
                          <a:latin typeface="Verdana" pitchFamily="34" charset="0"/>
                          <a:ea typeface="+mn-ea"/>
                          <a:cs typeface="+mn-cs"/>
                        </a:rPr>
                        <a:t>	</a:t>
                      </a:r>
                      <a:r>
                        <a:rPr lang="ca-ES" sz="900" kern="1200" dirty="0" smtClean="0">
                          <a:solidFill>
                            <a:srgbClr val="646464"/>
                          </a:solidFill>
                          <a:latin typeface="Verdana" pitchFamily="34" charset="0"/>
                          <a:ea typeface="+mn-ea"/>
                          <a:cs typeface="+mn-cs"/>
                        </a:rPr>
                        <a:t>3</a:t>
                      </a:r>
                      <a:r>
                        <a:rPr lang="ca-ES" sz="900" kern="1200" dirty="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Reference</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and</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Loan</a:t>
                      </a:r>
                      <a:r>
                        <a:rPr lang="ca-ES" sz="900" kern="1200" baseline="0" dirty="0" smtClean="0">
                          <a:solidFill>
                            <a:srgbClr val="646464"/>
                          </a:solidFill>
                          <a:latin typeface="Verdana" pitchFamily="34" charset="0"/>
                          <a:ea typeface="+mn-ea"/>
                          <a:cs typeface="+mn-cs"/>
                        </a:rPr>
                        <a:t> </a:t>
                      </a:r>
                      <a:r>
                        <a:rPr lang="ca-ES" sz="900" kern="1200" baseline="0" dirty="0" err="1" smtClean="0">
                          <a:solidFill>
                            <a:srgbClr val="646464"/>
                          </a:solidFill>
                          <a:latin typeface="Verdana" pitchFamily="34" charset="0"/>
                          <a:ea typeface="+mn-ea"/>
                          <a:cs typeface="+mn-cs"/>
                        </a:rPr>
                        <a:t>Desk</a:t>
                      </a:r>
                      <a:r>
                        <a:rPr lang="ca-ES" sz="900" kern="1200" dirty="0">
                          <a:solidFill>
                            <a:srgbClr val="646464"/>
                          </a:solidFill>
                          <a:latin typeface="Verdana" pitchFamily="34" charset="0"/>
                          <a:ea typeface="+mn-ea"/>
                          <a:cs typeface="+mn-cs"/>
                        </a:rPr>
                        <a:t>	</a:t>
                      </a:r>
                    </a:p>
                    <a:p>
                      <a:pPr marR="0" indent="0" algn="l" rtl="0">
                        <a:lnSpc>
                          <a:spcPct val="150000"/>
                        </a:lnSpc>
                        <a:spcBef>
                          <a:spcPts val="0"/>
                        </a:spcBef>
                        <a:spcAft>
                          <a:spcPts val="600"/>
                        </a:spcAft>
                        <a:tabLst>
                          <a:tab pos="25603" algn="l"/>
                        </a:tabLst>
                      </a:pPr>
                      <a:r>
                        <a:rPr lang="ca-ES" sz="900" kern="1200" dirty="0">
                          <a:solidFill>
                            <a:srgbClr val="646464"/>
                          </a:solidFill>
                          <a:latin typeface="Verdana" pitchFamily="34" charset="0"/>
                          <a:ea typeface="+mn-ea"/>
                          <a:cs typeface="+mn-cs"/>
                        </a:rPr>
                        <a:t>4. </a:t>
                      </a:r>
                      <a:r>
                        <a:rPr lang="ca-ES" sz="900" kern="1200" dirty="0" err="1" smtClean="0">
                          <a:solidFill>
                            <a:srgbClr val="646464"/>
                          </a:solidFill>
                          <a:latin typeface="Verdana" pitchFamily="34" charset="0"/>
                          <a:ea typeface="+mn-ea"/>
                          <a:cs typeface="+mn-cs"/>
                        </a:rPr>
                        <a:t>Library</a:t>
                      </a:r>
                      <a:r>
                        <a:rPr lang="ca-ES" sz="900" kern="1200" dirty="0" smtClean="0">
                          <a:solidFill>
                            <a:srgbClr val="646464"/>
                          </a:solidFill>
                          <a:latin typeface="Verdana" pitchFamily="34" charset="0"/>
                          <a:ea typeface="+mn-ea"/>
                          <a:cs typeface="+mn-cs"/>
                        </a:rPr>
                        <a:t> staff</a:t>
                      </a:r>
                      <a:endParaRPr lang="ca-ES" sz="900" kern="1200" dirty="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a:solidFill>
                            <a:srgbClr val="646464"/>
                          </a:solidFill>
                          <a:latin typeface="Verdana" pitchFamily="34" charset="0"/>
                          <a:ea typeface="+mn-ea"/>
                          <a:cs typeface="+mn-cs"/>
                        </a:rPr>
                        <a:t>5. </a:t>
                      </a:r>
                      <a:r>
                        <a:rPr lang="ca-ES" sz="900" kern="1200" dirty="0" err="1" smtClean="0">
                          <a:solidFill>
                            <a:srgbClr val="646464"/>
                          </a:solidFill>
                          <a:latin typeface="Verdana" pitchFamily="34" charset="0"/>
                          <a:ea typeface="+mn-ea"/>
                          <a:cs typeface="+mn-cs"/>
                        </a:rPr>
                        <a:t>Ancient</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books</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and</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journals</a:t>
                      </a:r>
                      <a:r>
                        <a:rPr lang="ca-ES" sz="900" kern="1200" dirty="0">
                          <a:solidFill>
                            <a:srgbClr val="646464"/>
                          </a:solidFill>
                          <a:latin typeface="Verdana" pitchFamily="34" charset="0"/>
                          <a:ea typeface="+mn-ea"/>
                          <a:cs typeface="+mn-cs"/>
                        </a:rPr>
                        <a:t>	</a:t>
                      </a:r>
                    </a:p>
                    <a:p>
                      <a:pPr marR="0" indent="0" algn="l" rtl="0">
                        <a:lnSpc>
                          <a:spcPct val="150000"/>
                        </a:lnSpc>
                        <a:spcBef>
                          <a:spcPts val="0"/>
                        </a:spcBef>
                        <a:spcAft>
                          <a:spcPts val="600"/>
                        </a:spcAft>
                        <a:tabLst>
                          <a:tab pos="25603" algn="l"/>
                        </a:tabLst>
                      </a:pPr>
                      <a:r>
                        <a:rPr lang="ca-ES" sz="900" kern="1200" dirty="0">
                          <a:solidFill>
                            <a:srgbClr val="646464"/>
                          </a:solidFill>
                          <a:latin typeface="Verdana" pitchFamily="34" charset="0"/>
                          <a:ea typeface="+mn-ea"/>
                          <a:cs typeface="+mn-cs"/>
                        </a:rPr>
                        <a:t>6. </a:t>
                      </a:r>
                      <a:r>
                        <a:rPr lang="ca-ES" sz="900" kern="1200" dirty="0" err="1" smtClean="0">
                          <a:solidFill>
                            <a:srgbClr val="646464"/>
                          </a:solidFill>
                          <a:latin typeface="Verdana" pitchFamily="34" charset="0"/>
                          <a:ea typeface="+mn-ea"/>
                          <a:cs typeface="+mn-cs"/>
                        </a:rPr>
                        <a:t>Ancient</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books</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and</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journals</a:t>
                      </a:r>
                      <a:endParaRPr lang="ca-ES" sz="900" kern="1200" dirty="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a:solidFill>
                            <a:srgbClr val="646464"/>
                          </a:solidFill>
                          <a:latin typeface="Verdana" pitchFamily="34" charset="0"/>
                          <a:ea typeface="+mn-ea"/>
                          <a:cs typeface="+mn-cs"/>
                        </a:rPr>
                        <a:t>7. </a:t>
                      </a:r>
                      <a:r>
                        <a:rPr lang="ca-ES" sz="900" kern="1200" dirty="0" err="1" smtClean="0">
                          <a:solidFill>
                            <a:srgbClr val="646464"/>
                          </a:solidFill>
                          <a:latin typeface="Verdana" pitchFamily="34" charset="0"/>
                          <a:ea typeface="+mn-ea"/>
                          <a:cs typeface="+mn-cs"/>
                        </a:rPr>
                        <a:t>Toilet</a:t>
                      </a:r>
                      <a:endParaRPr lang="ca-ES" sz="900" kern="1200" dirty="0" smtClean="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8 i 11. </a:t>
                      </a:r>
                      <a:r>
                        <a:rPr lang="ca-ES" sz="900" kern="1200" dirty="0" err="1" smtClean="0">
                          <a:solidFill>
                            <a:srgbClr val="646464"/>
                          </a:solidFill>
                          <a:latin typeface="Verdana" pitchFamily="34" charset="0"/>
                          <a:ea typeface="+mn-ea"/>
                          <a:cs typeface="+mn-cs"/>
                        </a:rPr>
                        <a:t>Journals</a:t>
                      </a:r>
                      <a:r>
                        <a:rPr lang="ca-ES" sz="900" kern="1200" dirty="0" smtClean="0">
                          <a:solidFill>
                            <a:srgbClr val="646464"/>
                          </a:solidFill>
                          <a:latin typeface="Verdana" pitchFamily="34" charset="0"/>
                          <a:ea typeface="+mn-ea"/>
                          <a:cs typeface="+mn-cs"/>
                        </a:rPr>
                        <a:t> </a:t>
                      </a: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9. </a:t>
                      </a:r>
                      <a:r>
                        <a:rPr lang="ca-ES" altLang="ca-ES" sz="900" kern="1200" dirty="0" err="1" smtClean="0">
                          <a:solidFill>
                            <a:srgbClr val="646464"/>
                          </a:solidFill>
                          <a:latin typeface="Verdana" pitchFamily="34" charset="0"/>
                          <a:ea typeface="+mn-ea"/>
                          <a:cs typeface="+mn-cs"/>
                        </a:rPr>
                        <a:t>PCs</a:t>
                      </a:r>
                      <a:r>
                        <a:rPr lang="ca-ES" altLang="ca-ES" sz="900" kern="1200" dirty="0" smtClean="0">
                          <a:solidFill>
                            <a:srgbClr val="646464"/>
                          </a:solidFill>
                          <a:latin typeface="Verdana" pitchFamily="34" charset="0"/>
                          <a:ea typeface="+mn-ea"/>
                          <a:cs typeface="+mn-cs"/>
                        </a:rPr>
                        <a:t>: </a:t>
                      </a:r>
                      <a:r>
                        <a:rPr lang="ca-ES" altLang="ca-ES" sz="900" kern="1200" dirty="0" err="1" smtClean="0">
                          <a:solidFill>
                            <a:srgbClr val="646464"/>
                          </a:solidFill>
                          <a:latin typeface="Verdana" pitchFamily="34" charset="0"/>
                          <a:ea typeface="+mn-ea"/>
                          <a:cs typeface="+mn-cs"/>
                        </a:rPr>
                        <a:t>Library</a:t>
                      </a:r>
                      <a:r>
                        <a:rPr lang="ca-ES" altLang="ca-ES" sz="900" kern="1200" dirty="0" smtClean="0">
                          <a:solidFill>
                            <a:srgbClr val="646464"/>
                          </a:solidFill>
                          <a:latin typeface="Verdana" pitchFamily="34" charset="0"/>
                          <a:ea typeface="+mn-ea"/>
                          <a:cs typeface="+mn-cs"/>
                        </a:rPr>
                        <a:t> </a:t>
                      </a:r>
                      <a:r>
                        <a:rPr lang="ca-ES" altLang="ca-ES" sz="900" kern="1200" dirty="0" err="1" smtClean="0">
                          <a:solidFill>
                            <a:srgbClr val="646464"/>
                          </a:solidFill>
                          <a:latin typeface="Verdana" pitchFamily="34" charset="0"/>
                          <a:ea typeface="+mn-ea"/>
                          <a:cs typeface="+mn-cs"/>
                        </a:rPr>
                        <a:t>resources</a:t>
                      </a:r>
                      <a:endParaRPr lang="ca-ES" sz="900" kern="1200" dirty="0" smtClean="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10. </a:t>
                      </a:r>
                      <a:r>
                        <a:rPr lang="ca-ES" sz="900" kern="1200" dirty="0" err="1" smtClean="0">
                          <a:solidFill>
                            <a:srgbClr val="646464"/>
                          </a:solidFill>
                          <a:latin typeface="Verdana" pitchFamily="34" charset="0"/>
                          <a:ea typeface="+mn-ea"/>
                          <a:cs typeface="+mn-cs"/>
                        </a:rPr>
                        <a:t>Last</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journals</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received</a:t>
                      </a:r>
                      <a:r>
                        <a:rPr lang="ca-ES" sz="900" kern="1200" dirty="0" smtClean="0">
                          <a:solidFill>
                            <a:srgbClr val="646464"/>
                          </a:solidFill>
                          <a:latin typeface="Verdana" pitchFamily="34" charset="0"/>
                          <a:ea typeface="+mn-ea"/>
                          <a:cs typeface="+mn-cs"/>
                        </a:rPr>
                        <a:t>  	</a:t>
                      </a: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13. </a:t>
                      </a:r>
                      <a:r>
                        <a:rPr lang="ca-ES" sz="900" kern="1200" dirty="0" err="1" smtClean="0">
                          <a:solidFill>
                            <a:srgbClr val="646464"/>
                          </a:solidFill>
                          <a:latin typeface="Verdana" pitchFamily="34" charset="0"/>
                          <a:ea typeface="+mn-ea"/>
                          <a:cs typeface="+mn-cs"/>
                        </a:rPr>
                        <a:t>Reference</a:t>
                      </a:r>
                      <a:r>
                        <a:rPr lang="ca-ES" sz="900" kern="1200" baseline="0" dirty="0" smtClean="0">
                          <a:solidFill>
                            <a:srgbClr val="646464"/>
                          </a:solidFill>
                          <a:latin typeface="Verdana" pitchFamily="34" charset="0"/>
                          <a:ea typeface="+mn-ea"/>
                          <a:cs typeface="+mn-cs"/>
                        </a:rPr>
                        <a:t> </a:t>
                      </a:r>
                      <a:r>
                        <a:rPr lang="ca-ES" sz="900" kern="1200" baseline="0" dirty="0" err="1" smtClean="0">
                          <a:solidFill>
                            <a:srgbClr val="646464"/>
                          </a:solidFill>
                          <a:latin typeface="Verdana" pitchFamily="34" charset="0"/>
                          <a:ea typeface="+mn-ea"/>
                          <a:cs typeface="+mn-cs"/>
                        </a:rPr>
                        <a:t>books</a:t>
                      </a:r>
                      <a:r>
                        <a:rPr lang="ca-ES" sz="900" kern="1200" baseline="0" dirty="0" smtClean="0">
                          <a:solidFill>
                            <a:srgbClr val="646464"/>
                          </a:solidFill>
                          <a:latin typeface="Verdana" pitchFamily="34" charset="0"/>
                          <a:ea typeface="+mn-ea"/>
                          <a:cs typeface="+mn-cs"/>
                        </a:rPr>
                        <a:t> </a:t>
                      </a:r>
                      <a:r>
                        <a:rPr lang="ca-ES" sz="900" kern="1200" baseline="0" dirty="0" err="1" smtClean="0">
                          <a:solidFill>
                            <a:srgbClr val="646464"/>
                          </a:solidFill>
                          <a:latin typeface="Verdana" pitchFamily="34" charset="0"/>
                          <a:ea typeface="+mn-ea"/>
                          <a:cs typeface="+mn-cs"/>
                        </a:rPr>
                        <a:t>and</a:t>
                      </a:r>
                      <a:r>
                        <a:rPr lang="ca-ES" sz="900" kern="1200" baseline="0" dirty="0" smtClean="0">
                          <a:solidFill>
                            <a:srgbClr val="646464"/>
                          </a:solidFill>
                          <a:latin typeface="Verdana" pitchFamily="34" charset="0"/>
                          <a:ea typeface="+mn-ea"/>
                          <a:cs typeface="+mn-cs"/>
                        </a:rPr>
                        <a:t> </a:t>
                      </a:r>
                      <a:r>
                        <a:rPr lang="ca-ES" sz="900" kern="1200" baseline="0" dirty="0" err="1" smtClean="0">
                          <a:solidFill>
                            <a:srgbClr val="646464"/>
                          </a:solidFill>
                          <a:latin typeface="Verdana" pitchFamily="34" charset="0"/>
                          <a:ea typeface="+mn-ea"/>
                          <a:cs typeface="+mn-cs"/>
                        </a:rPr>
                        <a:t>theses</a:t>
                      </a:r>
                      <a:endParaRPr lang="ca-ES" sz="900" kern="1200" dirty="0" smtClean="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12 i 14. </a:t>
                      </a:r>
                      <a:r>
                        <a:rPr lang="ca-ES" sz="900" kern="1200" dirty="0" err="1" smtClean="0">
                          <a:solidFill>
                            <a:srgbClr val="646464"/>
                          </a:solidFill>
                          <a:latin typeface="Verdana" pitchFamily="34" charset="0"/>
                          <a:ea typeface="+mn-ea"/>
                          <a:cs typeface="+mn-cs"/>
                        </a:rPr>
                        <a:t>Study</a:t>
                      </a:r>
                      <a:r>
                        <a:rPr lang="ca-ES" sz="900" kern="1200" dirty="0" smtClean="0">
                          <a:solidFill>
                            <a:srgbClr val="646464"/>
                          </a:solidFill>
                          <a:latin typeface="Verdana" pitchFamily="34" charset="0"/>
                          <a:ea typeface="+mn-ea"/>
                          <a:cs typeface="+mn-cs"/>
                        </a:rPr>
                        <a:t> </a:t>
                      </a:r>
                      <a:r>
                        <a:rPr lang="ca-ES" sz="900" kern="1200" dirty="0" err="1" smtClean="0">
                          <a:solidFill>
                            <a:srgbClr val="646464"/>
                          </a:solidFill>
                          <a:latin typeface="Verdana" pitchFamily="34" charset="0"/>
                          <a:ea typeface="+mn-ea"/>
                          <a:cs typeface="+mn-cs"/>
                        </a:rPr>
                        <a:t>rooms</a:t>
                      </a:r>
                      <a:endParaRPr lang="ca-ES" sz="900" kern="1200" dirty="0" smtClean="0">
                        <a:solidFill>
                          <a:srgbClr val="646464"/>
                        </a:solidFill>
                        <a:latin typeface="Verdana" pitchFamily="34" charset="0"/>
                        <a:ea typeface="+mn-ea"/>
                        <a:cs typeface="+mn-cs"/>
                      </a:endParaRPr>
                    </a:p>
                    <a:p>
                      <a:pPr marR="0" indent="0" algn="l" rtl="0">
                        <a:lnSpc>
                          <a:spcPct val="150000"/>
                        </a:lnSpc>
                        <a:spcBef>
                          <a:spcPts val="0"/>
                        </a:spcBef>
                        <a:spcAft>
                          <a:spcPts val="600"/>
                        </a:spcAft>
                        <a:tabLst>
                          <a:tab pos="25603" algn="l"/>
                        </a:tabLst>
                      </a:pPr>
                      <a:r>
                        <a:rPr lang="ca-ES" sz="900" kern="1200" dirty="0" smtClean="0">
                          <a:solidFill>
                            <a:srgbClr val="646464"/>
                          </a:solidFill>
                          <a:latin typeface="Verdana" pitchFamily="34" charset="0"/>
                          <a:ea typeface="+mn-ea"/>
                          <a:cs typeface="+mn-cs"/>
                        </a:rPr>
                        <a:t>15. New </a:t>
                      </a:r>
                      <a:r>
                        <a:rPr lang="ca-ES" sz="900" kern="1200" dirty="0" err="1" smtClean="0">
                          <a:solidFill>
                            <a:srgbClr val="646464"/>
                          </a:solidFill>
                          <a:latin typeface="Verdana" pitchFamily="34" charset="0"/>
                          <a:ea typeface="+mn-ea"/>
                          <a:cs typeface="+mn-cs"/>
                        </a:rPr>
                        <a:t>acquisitions</a:t>
                      </a:r>
                      <a:r>
                        <a:rPr lang="ca-ES" sz="900" kern="1400" dirty="0" smtClean="0">
                          <a:solidFill>
                            <a:srgbClr val="000000"/>
                          </a:solidFill>
                          <a:effectLst/>
                          <a:latin typeface="Arial"/>
                        </a:rPr>
                        <a:t>	</a:t>
                      </a:r>
                      <a:endParaRPr lang="ca-ES" sz="1000" kern="1400" dirty="0" smtClean="0">
                        <a:solidFill>
                          <a:srgbClr val="000000"/>
                        </a:solidFill>
                        <a:effectLst/>
                        <a:latin typeface="+mn-lt"/>
                      </a:endParaRPr>
                    </a:p>
                    <a:p>
                      <a:pPr marR="0" indent="0" algn="l" rtl="0">
                        <a:lnSpc>
                          <a:spcPct val="150000"/>
                        </a:lnSpc>
                        <a:spcBef>
                          <a:spcPts val="0"/>
                        </a:spcBef>
                        <a:spcAft>
                          <a:spcPts val="600"/>
                        </a:spcAft>
                        <a:tabLst>
                          <a:tab pos="25603" algn="l"/>
                        </a:tabLst>
                      </a:pPr>
                      <a:r>
                        <a:rPr lang="ca-ES" sz="900" kern="1400" dirty="0">
                          <a:solidFill>
                            <a:srgbClr val="000000"/>
                          </a:solidFill>
                          <a:effectLst/>
                          <a:latin typeface="Arial"/>
                        </a:rPr>
                        <a:t>	</a:t>
                      </a:r>
                      <a:r>
                        <a:rPr lang="ca-ES" sz="900" b="1" kern="1400" dirty="0">
                          <a:solidFill>
                            <a:srgbClr val="000000"/>
                          </a:solidFill>
                          <a:effectLst/>
                          <a:latin typeface="Arial"/>
                        </a:rPr>
                        <a:t>	</a:t>
                      </a:r>
                      <a:endParaRPr lang="ca-ES" sz="1000" kern="1400" dirty="0">
                        <a:solidFill>
                          <a:srgbClr val="000000"/>
                        </a:solidFill>
                        <a:effectLst/>
                        <a:latin typeface="Calibri"/>
                      </a:endParaRPr>
                    </a:p>
                  </a:txBody>
                  <a:tcPr marL="36572" marR="36572" marT="36567" marB="36567">
                    <a:lnL>
                      <a:noFill/>
                    </a:lnL>
                    <a:lnR>
                      <a:noFill/>
                    </a:lnR>
                    <a:lnT>
                      <a:noFill/>
                    </a:lnT>
                    <a:lnB>
                      <a:noFill/>
                    </a:lnB>
                  </a:tcPr>
                </a:tc>
              </a:tr>
            </a:tbl>
          </a:graphicData>
        </a:graphic>
      </p:graphicFrame>
      <p:pic>
        <p:nvPicPr>
          <p:cNvPr id="8" name="Imat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57" y="1576529"/>
            <a:ext cx="6339109" cy="4816105"/>
          </a:xfrm>
          <a:prstGeom prst="rect">
            <a:avLst/>
          </a:prstGeom>
        </p:spPr>
      </p:pic>
      <p:sp>
        <p:nvSpPr>
          <p:cNvPr id="9" name="Rectangle 8"/>
          <p:cNvSpPr/>
          <p:nvPr/>
        </p:nvSpPr>
        <p:spPr>
          <a:xfrm>
            <a:off x="3706587" y="5987199"/>
            <a:ext cx="2808514" cy="287338"/>
          </a:xfrm>
          <a:prstGeom prst="rect">
            <a:avLst/>
          </a:prstGeom>
          <a:solidFill>
            <a:srgbClr val="2F33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a-ES" dirty="0" err="1">
                <a:solidFill>
                  <a:srgbClr val="FFFFFF"/>
                </a:solidFill>
              </a:rPr>
              <a:t>Power</a:t>
            </a:r>
            <a:r>
              <a:rPr lang="ca-ES" dirty="0">
                <a:solidFill>
                  <a:srgbClr val="FFFFFF"/>
                </a:solidFill>
              </a:rPr>
              <a:t> </a:t>
            </a:r>
            <a:r>
              <a:rPr lang="ca-ES" dirty="0" err="1">
                <a:solidFill>
                  <a:srgbClr val="FFFFFF"/>
                </a:solidFill>
              </a:rPr>
              <a:t>supply</a:t>
            </a:r>
            <a:r>
              <a:rPr lang="ca-ES" dirty="0">
                <a:solidFill>
                  <a:srgbClr val="FFFFFF"/>
                </a:solidFill>
              </a:rPr>
              <a:t> tables</a:t>
            </a:r>
          </a:p>
        </p:txBody>
      </p:sp>
    </p:spTree>
    <p:extLst>
      <p:ext uri="{BB962C8B-B14F-4D97-AF65-F5344CB8AC3E}">
        <p14:creationId xmlns:p14="http://schemas.microsoft.com/office/powerpoint/2010/main" val="18309751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5074BF-2DF6-4F3A-BB03-A71948CCBAB1}" type="slidenum">
              <a:rPr lang="es-ES" altLang="en-US" smtClean="0">
                <a:solidFill>
                  <a:prstClr val="black"/>
                </a:solidFill>
                <a:latin typeface="Verdana" panose="020B0604030504040204" pitchFamily="34" charset="0"/>
              </a:rPr>
              <a:pPr/>
              <a:t>6</a:t>
            </a:fld>
            <a:endParaRPr lang="es-ES" altLang="en-US" smtClean="0">
              <a:solidFill>
                <a:prstClr val="black"/>
              </a:solidFill>
              <a:latin typeface="Verdana" panose="020B0604030504040204" pitchFamily="34" charset="0"/>
            </a:endParaRPr>
          </a:p>
        </p:txBody>
      </p:sp>
      <p:sp>
        <p:nvSpPr>
          <p:cNvPr id="15363" name="Rectangle 14"/>
          <p:cNvSpPr>
            <a:spLocks noGrp="1" noChangeArrowheads="1"/>
          </p:cNvSpPr>
          <p:nvPr>
            <p:ph type="title"/>
          </p:nvPr>
        </p:nvSpPr>
        <p:spPr bwMode="auto">
          <a:xfrm>
            <a:off x="522288" y="981075"/>
            <a:ext cx="68580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smtClean="0">
                <a:solidFill>
                  <a:srgbClr val="336699"/>
                </a:solidFill>
                <a:latin typeface="Verdana" panose="020B0604030504040204" pitchFamily="34" charset="0"/>
              </a:rPr>
              <a:t>Equipment and facilities</a:t>
            </a:r>
          </a:p>
        </p:txBody>
      </p:sp>
      <p:sp>
        <p:nvSpPr>
          <p:cNvPr id="15364" name="5 Subtítulo"/>
          <p:cNvSpPr>
            <a:spLocks/>
          </p:cNvSpPr>
          <p:nvPr/>
        </p:nvSpPr>
        <p:spPr bwMode="auto">
          <a:xfrm>
            <a:off x="395287" y="1611085"/>
            <a:ext cx="8353425" cy="412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nSpc>
                <a:spcPct val="80000"/>
              </a:lnSpc>
              <a:spcBef>
                <a:spcPct val="20000"/>
              </a:spcBef>
              <a:buFont typeface="Wingdings" panose="05000000000000000000" pitchFamily="2" charset="2"/>
              <a:buChar char="q"/>
            </a:pPr>
            <a:r>
              <a:rPr lang="en-GB" altLang="ca-ES" sz="2000" dirty="0" smtClean="0">
                <a:solidFill>
                  <a:srgbClr val="646464"/>
                </a:solidFill>
                <a:latin typeface="Verdana" panose="020B0604030504040204" pitchFamily="34" charset="0"/>
              </a:rPr>
              <a:t>7 computers</a:t>
            </a:r>
          </a:p>
          <a:p>
            <a:pPr lvl="1">
              <a:lnSpc>
                <a:spcPct val="80000"/>
              </a:lnSpc>
              <a:spcBef>
                <a:spcPct val="20000"/>
              </a:spcBef>
              <a:buFont typeface="Wingdings" panose="05000000000000000000" pitchFamily="2" charset="2"/>
              <a:buChar char="q"/>
            </a:pPr>
            <a:endParaRPr lang="en-GB"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8 laptops for loan (with dual boot </a:t>
            </a:r>
            <a:r>
              <a:rPr lang="ca-ES" altLang="ca-ES" sz="2000" dirty="0">
                <a:solidFill>
                  <a:srgbClr val="646464"/>
                </a:solidFill>
                <a:latin typeface="Verdana" pitchFamily="34" charset="0"/>
              </a:rPr>
              <a:t>GNU/Linux (</a:t>
            </a:r>
            <a:r>
              <a:rPr lang="ca-ES" altLang="ca-ES" sz="2000" dirty="0" err="1">
                <a:solidFill>
                  <a:srgbClr val="646464"/>
                </a:solidFill>
                <a:latin typeface="Verdana" pitchFamily="34" charset="0"/>
              </a:rPr>
              <a:t>Kubuntu</a:t>
            </a:r>
            <a:r>
              <a:rPr lang="ca-ES" altLang="ca-ES" sz="2000" dirty="0">
                <a:solidFill>
                  <a:srgbClr val="646464"/>
                </a:solidFill>
                <a:latin typeface="Verdana" pitchFamily="34" charset="0"/>
              </a:rPr>
              <a:t>) </a:t>
            </a:r>
            <a:r>
              <a:rPr lang="ca-ES" altLang="ca-ES" sz="2000" dirty="0" err="1">
                <a:solidFill>
                  <a:srgbClr val="646464"/>
                </a:solidFill>
                <a:latin typeface="Verdana" pitchFamily="34" charset="0"/>
              </a:rPr>
              <a:t>and</a:t>
            </a:r>
            <a:r>
              <a:rPr lang="ca-ES" altLang="ca-ES" sz="2000" dirty="0">
                <a:solidFill>
                  <a:srgbClr val="646464"/>
                </a:solidFill>
                <a:latin typeface="Verdana" pitchFamily="34" charset="0"/>
              </a:rPr>
              <a:t> Windows</a:t>
            </a:r>
            <a:r>
              <a:rPr lang="ca-ES" altLang="ca-ES" sz="2000" dirty="0" smtClean="0">
                <a:solidFill>
                  <a:srgbClr val="646464"/>
                </a:solidFill>
                <a:latin typeface="Verdana" pitchFamily="34" charset="0"/>
              </a:rPr>
              <a:t>)</a:t>
            </a:r>
            <a:r>
              <a:rPr lang="ca-ES" altLang="ca-ES" sz="2000" dirty="0">
                <a:solidFill>
                  <a:srgbClr val="646464"/>
                </a:solidFill>
                <a:latin typeface="Verdana" panose="020B0604030504040204" pitchFamily="34" charset="0"/>
              </a:rPr>
              <a:t> </a:t>
            </a:r>
            <a:endParaRPr lang="ca-ES" altLang="ca-ES" sz="2000" dirty="0" smtClean="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endParaRPr lang="ca-ES"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ca-ES" altLang="ca-ES" sz="2000" dirty="0" smtClean="0">
                <a:solidFill>
                  <a:srgbClr val="646464"/>
                </a:solidFill>
                <a:latin typeface="Verdana" panose="020B0604030504040204" pitchFamily="34" charset="0"/>
              </a:rPr>
              <a:t>10 </a:t>
            </a:r>
            <a:r>
              <a:rPr lang="en-GB" altLang="ca-ES" sz="2000" dirty="0">
                <a:solidFill>
                  <a:srgbClr val="646464"/>
                </a:solidFill>
                <a:latin typeface="Verdana" panose="020B0604030504040204" pitchFamily="34" charset="0"/>
              </a:rPr>
              <a:t>laptops for </a:t>
            </a:r>
            <a:r>
              <a:rPr lang="en-GB" altLang="ca-ES" sz="2000" dirty="0" smtClean="0">
                <a:solidFill>
                  <a:srgbClr val="646464"/>
                </a:solidFill>
                <a:latin typeface="Verdana" panose="020B0604030504040204" pitchFamily="34" charset="0"/>
              </a:rPr>
              <a:t>classroom loan </a:t>
            </a:r>
            <a:r>
              <a:rPr lang="en-GB" altLang="ca-ES" sz="2000" dirty="0">
                <a:solidFill>
                  <a:srgbClr val="646464"/>
                </a:solidFill>
                <a:latin typeface="Verdana" panose="020B0604030504040204" pitchFamily="34" charset="0"/>
              </a:rPr>
              <a:t>(with dual boot </a:t>
            </a:r>
            <a:r>
              <a:rPr lang="ca-ES" altLang="ca-ES" sz="2000" dirty="0">
                <a:solidFill>
                  <a:srgbClr val="646464"/>
                </a:solidFill>
                <a:latin typeface="Verdana" pitchFamily="34" charset="0"/>
              </a:rPr>
              <a:t>GNU/Linux (</a:t>
            </a:r>
            <a:r>
              <a:rPr lang="ca-ES" altLang="ca-ES" sz="2000" dirty="0" err="1">
                <a:solidFill>
                  <a:srgbClr val="646464"/>
                </a:solidFill>
                <a:latin typeface="Verdana" pitchFamily="34" charset="0"/>
              </a:rPr>
              <a:t>Kubuntu</a:t>
            </a:r>
            <a:r>
              <a:rPr lang="ca-ES" altLang="ca-ES" sz="2000" dirty="0">
                <a:solidFill>
                  <a:srgbClr val="646464"/>
                </a:solidFill>
                <a:latin typeface="Verdana" pitchFamily="34" charset="0"/>
              </a:rPr>
              <a:t>) </a:t>
            </a:r>
            <a:r>
              <a:rPr lang="ca-ES" altLang="ca-ES" sz="2000" dirty="0" err="1">
                <a:solidFill>
                  <a:srgbClr val="646464"/>
                </a:solidFill>
                <a:latin typeface="Verdana" pitchFamily="34" charset="0"/>
              </a:rPr>
              <a:t>and</a:t>
            </a:r>
            <a:r>
              <a:rPr lang="ca-ES" altLang="ca-ES" sz="2000" dirty="0">
                <a:solidFill>
                  <a:srgbClr val="646464"/>
                </a:solidFill>
                <a:latin typeface="Verdana" pitchFamily="34" charset="0"/>
              </a:rPr>
              <a:t> Windows</a:t>
            </a:r>
            <a:r>
              <a:rPr lang="ca-ES" altLang="ca-ES" sz="2000" dirty="0" smtClean="0">
                <a:solidFill>
                  <a:srgbClr val="646464"/>
                </a:solidFill>
                <a:latin typeface="Verdana" pitchFamily="34" charset="0"/>
              </a:rPr>
              <a:t>) </a:t>
            </a:r>
            <a:r>
              <a:rPr lang="es-ES" sz="2000" b="1" dirty="0" err="1"/>
              <a:t>only</a:t>
            </a:r>
            <a:r>
              <a:rPr lang="es-ES" sz="2000" b="1" dirty="0"/>
              <a:t> and </a:t>
            </a:r>
            <a:r>
              <a:rPr lang="es-ES" sz="2000" b="1" dirty="0" err="1"/>
              <a:t>exclusively</a:t>
            </a:r>
            <a:r>
              <a:rPr lang="es-ES" sz="2000" b="1" dirty="0"/>
              <a:t> </a:t>
            </a:r>
            <a:r>
              <a:rPr lang="es-ES" sz="2000" b="1" dirty="0" err="1"/>
              <a:t>for</a:t>
            </a:r>
            <a:r>
              <a:rPr lang="es-ES" sz="2000" b="1" dirty="0"/>
              <a:t> </a:t>
            </a:r>
            <a:r>
              <a:rPr lang="es-ES" sz="2000" b="1" dirty="0" err="1" smtClean="0"/>
              <a:t>authorised</a:t>
            </a:r>
            <a:r>
              <a:rPr lang="es-ES" sz="2000" b="1" dirty="0" smtClean="0"/>
              <a:t> </a:t>
            </a:r>
            <a:r>
              <a:rPr lang="es-ES" sz="2000" b="1" dirty="0" err="1" smtClean="0"/>
              <a:t>subjects</a:t>
            </a:r>
            <a:endParaRPr lang="es-ES" sz="2000" b="1" dirty="0" smtClean="0"/>
          </a:p>
          <a:p>
            <a:pPr marL="457200" lvl="1" indent="0">
              <a:lnSpc>
                <a:spcPct val="80000"/>
              </a:lnSpc>
              <a:spcBef>
                <a:spcPct val="20000"/>
              </a:spcBef>
            </a:pPr>
            <a:endParaRPr lang="ca-ES"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ca-ES" altLang="ca-ES" sz="2000" dirty="0">
                <a:solidFill>
                  <a:srgbClr val="646464"/>
                </a:solidFill>
                <a:latin typeface="Verdana" panose="020B0604030504040204" pitchFamily="34" charset="0"/>
              </a:rPr>
              <a:t>109 </a:t>
            </a:r>
            <a:r>
              <a:rPr lang="en-GB" altLang="ca-ES" sz="2000" dirty="0">
                <a:solidFill>
                  <a:srgbClr val="646464"/>
                </a:solidFill>
                <a:latin typeface="Verdana" panose="020B0604030504040204" pitchFamily="34" charset="0"/>
              </a:rPr>
              <a:t>single-user reading </a:t>
            </a:r>
            <a:r>
              <a:rPr lang="en-GB" altLang="ca-ES" sz="2000" dirty="0" smtClean="0">
                <a:solidFill>
                  <a:srgbClr val="646464"/>
                </a:solidFill>
                <a:latin typeface="Verdana" panose="020B0604030504040204" pitchFamily="34" charset="0"/>
              </a:rPr>
              <a:t>desks</a:t>
            </a:r>
          </a:p>
          <a:p>
            <a:pPr marL="457200" lvl="1" indent="0">
              <a:lnSpc>
                <a:spcPct val="80000"/>
              </a:lnSpc>
              <a:spcBef>
                <a:spcPct val="20000"/>
              </a:spcBef>
            </a:pPr>
            <a:endParaRPr lang="en-GB"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Wi-Fi </a:t>
            </a:r>
            <a:r>
              <a:rPr lang="en-GB" altLang="ca-ES" sz="2000" dirty="0" smtClean="0">
                <a:solidFill>
                  <a:srgbClr val="646464"/>
                </a:solidFill>
                <a:latin typeface="Verdana" panose="020B0604030504040204" pitchFamily="34" charset="0"/>
              </a:rPr>
              <a:t>area </a:t>
            </a:r>
          </a:p>
          <a:p>
            <a:pPr lvl="1">
              <a:lnSpc>
                <a:spcPct val="80000"/>
              </a:lnSpc>
              <a:spcBef>
                <a:spcPct val="20000"/>
              </a:spcBef>
              <a:buFont typeface="Wingdings" panose="05000000000000000000" pitchFamily="2" charset="2"/>
              <a:buChar char="q"/>
            </a:pPr>
            <a:endParaRPr lang="en-GB"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en-GB" altLang="ca-ES" sz="2000" dirty="0" smtClean="0">
                <a:solidFill>
                  <a:srgbClr val="646464"/>
                </a:solidFill>
                <a:latin typeface="Verdana" panose="020B0604030504040204" pitchFamily="34" charset="0"/>
              </a:rPr>
              <a:t>Journal room and archive </a:t>
            </a:r>
            <a:endParaRPr lang="en-GB" altLang="ca-ES" sz="2000" dirty="0">
              <a:solidFill>
                <a:srgbClr val="646464"/>
              </a:solidFill>
              <a:latin typeface="Verdana" panose="020B0604030504040204" pitchFamily="34" charset="0"/>
            </a:endParaRPr>
          </a:p>
          <a:p>
            <a:pPr>
              <a:lnSpc>
                <a:spcPct val="80000"/>
              </a:lnSpc>
              <a:spcBef>
                <a:spcPct val="20000"/>
              </a:spcBef>
              <a:buFont typeface="Wingdings" panose="05000000000000000000" pitchFamily="2" charset="2"/>
              <a:buChar char="q"/>
            </a:pPr>
            <a:endParaRPr lang="en-GB" altLang="ca-ES" sz="2000" dirty="0">
              <a:solidFill>
                <a:srgbClr val="646464"/>
              </a:solidFill>
              <a:latin typeface="Calibri" panose="020F0502020204030204" pitchFamily="34" charset="0"/>
            </a:endParaRPr>
          </a:p>
        </p:txBody>
      </p:sp>
    </p:spTree>
    <p:extLst>
      <p:ext uri="{BB962C8B-B14F-4D97-AF65-F5344CB8AC3E}">
        <p14:creationId xmlns:p14="http://schemas.microsoft.com/office/powerpoint/2010/main" val="23943361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Contenidor de número de diapositiva 2"/>
          <p:cNvSpPr>
            <a:spLocks noGrp="1"/>
          </p:cNvSpPr>
          <p:nvPr>
            <p:ph type="sldNum" sz="quarter" idx="11"/>
          </p:nvPr>
        </p:nvSpPr>
        <p:spPr>
          <a:xfrm>
            <a:off x="5611813" y="6335713"/>
            <a:ext cx="3086100" cy="365125"/>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5809497-2D9E-4BD8-B410-2E915DA293F1}" type="slidenum">
              <a:rPr lang="es-ES" altLang="en-US" smtClean="0">
                <a:solidFill>
                  <a:prstClr val="black"/>
                </a:solidFill>
                <a:latin typeface="Verdana" panose="020B0604030504040204" pitchFamily="34" charset="0"/>
              </a:rPr>
              <a:pPr algn="r"/>
              <a:t>7</a:t>
            </a:fld>
            <a:endParaRPr lang="es-ES" altLang="en-US" dirty="0" smtClean="0">
              <a:solidFill>
                <a:prstClr val="black"/>
              </a:solidFill>
              <a:latin typeface="Verdana" panose="020B0604030504040204" pitchFamily="34" charset="0"/>
            </a:endParaRPr>
          </a:p>
        </p:txBody>
      </p:sp>
      <p:sp>
        <p:nvSpPr>
          <p:cNvPr id="17411" name="Rectangle 4"/>
          <p:cNvSpPr>
            <a:spLocks noChangeArrowheads="1"/>
          </p:cNvSpPr>
          <p:nvPr/>
        </p:nvSpPr>
        <p:spPr bwMode="auto">
          <a:xfrm>
            <a:off x="468313" y="9810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a:solidFill>
                  <a:srgbClr val="336699"/>
                </a:solidFill>
                <a:latin typeface="Verdana" panose="020B0604030504040204" pitchFamily="34" charset="0"/>
              </a:rPr>
              <a:t>The collection: books, journals, etc.</a:t>
            </a:r>
          </a:p>
        </p:txBody>
      </p:sp>
      <p:sp>
        <p:nvSpPr>
          <p:cNvPr id="8196" name="5 Subtítulo"/>
          <p:cNvSpPr>
            <a:spLocks/>
          </p:cNvSpPr>
          <p:nvPr/>
        </p:nvSpPr>
        <p:spPr bwMode="auto">
          <a:xfrm>
            <a:off x="457200" y="1773238"/>
            <a:ext cx="83629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80000"/>
              </a:lnSpc>
              <a:defRPr/>
            </a:pPr>
            <a:r>
              <a:rPr lang="en-GB" altLang="ca-ES" sz="1900" dirty="0">
                <a:solidFill>
                  <a:srgbClr val="646464"/>
                </a:solidFill>
                <a:latin typeface="Verdana" pitchFamily="34" charset="0"/>
              </a:rPr>
              <a:t>The Mathematics and Computer Science CRAI Library contains research and specialized collections for the following studies: </a:t>
            </a:r>
            <a:r>
              <a:rPr lang="en-GB" altLang="ca-ES" sz="1900" dirty="0" smtClean="0">
                <a:solidFill>
                  <a:srgbClr val="646464"/>
                </a:solidFill>
                <a:latin typeface="Verdana" pitchFamily="34" charset="0"/>
              </a:rPr>
              <a:t> </a:t>
            </a:r>
            <a:r>
              <a:rPr lang="en-US" altLang="ca-ES" sz="1900" dirty="0">
                <a:solidFill>
                  <a:srgbClr val="646464"/>
                </a:solidFill>
                <a:latin typeface="Verdana" pitchFamily="34" charset="0"/>
              </a:rPr>
              <a:t>Mathematics, Computer Sciences, and Statistics</a:t>
            </a:r>
            <a:r>
              <a:rPr lang="en-GB" altLang="ca-ES" sz="1900" dirty="0" smtClean="0">
                <a:solidFill>
                  <a:srgbClr val="646464"/>
                </a:solidFill>
                <a:latin typeface="Verdana" pitchFamily="34" charset="0"/>
              </a:rPr>
              <a:t>.</a:t>
            </a:r>
            <a:r>
              <a:rPr lang="en-GB" altLang="ca-ES" sz="1900" b="1" dirty="0" smtClean="0">
                <a:solidFill>
                  <a:srgbClr val="646464"/>
                </a:solidFill>
                <a:latin typeface="Verdana" pitchFamily="34" charset="0"/>
              </a:rPr>
              <a:t> </a:t>
            </a:r>
            <a:endParaRPr lang="en-GB" altLang="ca-ES" sz="1900" b="1" dirty="0">
              <a:solidFill>
                <a:srgbClr val="646464"/>
              </a:solidFill>
              <a:latin typeface="Verdana" pitchFamily="34" charset="0"/>
            </a:endParaRP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The overall collection comprises monographs, printed journals, electronic resources, statistical publications, doctoral theses and audiovisual materials.</a:t>
            </a: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Books, theses and audiovisual material are organized using the </a:t>
            </a:r>
            <a:r>
              <a:rPr lang="en-GB" altLang="ca-ES" sz="1900" dirty="0">
                <a:solidFill>
                  <a:srgbClr val="646464"/>
                </a:solidFill>
                <a:latin typeface="Verdana" pitchFamily="34" charset="0"/>
                <a:hlinkClick r:id="rId3"/>
              </a:rPr>
              <a:t>American Mathematical Society</a:t>
            </a:r>
            <a:r>
              <a:rPr lang="en-GB" altLang="ca-ES" sz="1900" dirty="0">
                <a:solidFill>
                  <a:srgbClr val="646464"/>
                </a:solidFill>
                <a:latin typeface="Verdana" pitchFamily="34" charset="0"/>
              </a:rPr>
              <a:t> and the </a:t>
            </a:r>
            <a:r>
              <a:rPr lang="es-ES" altLang="ca-ES" sz="1900" dirty="0" err="1">
                <a:solidFill>
                  <a:srgbClr val="646464"/>
                </a:solidFill>
                <a:latin typeface="Verdana" pitchFamily="34" charset="0"/>
                <a:hlinkClick r:id="rId4"/>
              </a:rPr>
              <a:t>Association</a:t>
            </a:r>
            <a:r>
              <a:rPr lang="es-ES" altLang="ca-ES" sz="1900" dirty="0">
                <a:solidFill>
                  <a:srgbClr val="646464"/>
                </a:solidFill>
                <a:latin typeface="Verdana" pitchFamily="34" charset="0"/>
                <a:hlinkClick r:id="rId4"/>
              </a:rPr>
              <a:t> </a:t>
            </a:r>
            <a:r>
              <a:rPr lang="es-ES" altLang="ca-ES" sz="1900" dirty="0" err="1">
                <a:solidFill>
                  <a:srgbClr val="646464"/>
                </a:solidFill>
                <a:latin typeface="Verdana" pitchFamily="34" charset="0"/>
                <a:hlinkClick r:id="rId4"/>
              </a:rPr>
              <a:t>for</a:t>
            </a:r>
            <a:r>
              <a:rPr lang="es-ES" altLang="ca-ES" sz="1900" dirty="0">
                <a:solidFill>
                  <a:srgbClr val="646464"/>
                </a:solidFill>
                <a:latin typeface="Verdana" pitchFamily="34" charset="0"/>
                <a:hlinkClick r:id="rId4"/>
              </a:rPr>
              <a:t> Computing </a:t>
            </a:r>
            <a:r>
              <a:rPr lang="es-ES" altLang="ca-ES" sz="1900" dirty="0" err="1">
                <a:solidFill>
                  <a:srgbClr val="646464"/>
                </a:solidFill>
                <a:latin typeface="Verdana" pitchFamily="34" charset="0"/>
                <a:hlinkClick r:id="rId4"/>
              </a:rPr>
              <a:t>Machinery</a:t>
            </a:r>
            <a:r>
              <a:rPr lang="es-ES" altLang="ca-ES" sz="1900" dirty="0">
                <a:solidFill>
                  <a:srgbClr val="646464"/>
                </a:solidFill>
                <a:latin typeface="Verdana" pitchFamily="34" charset="0"/>
              </a:rPr>
              <a:t> </a:t>
            </a:r>
            <a:r>
              <a:rPr lang="en-GB" altLang="ca-ES" sz="1900" dirty="0">
                <a:solidFill>
                  <a:srgbClr val="646464"/>
                </a:solidFill>
                <a:latin typeface="Verdana" pitchFamily="34" charset="0"/>
              </a:rPr>
              <a:t>subject classification</a:t>
            </a:r>
            <a:r>
              <a:rPr lang="en-GB" altLang="ca-ES" sz="1900" dirty="0" smtClean="0">
                <a:solidFill>
                  <a:srgbClr val="646464"/>
                </a:solidFill>
                <a:latin typeface="Verdana" pitchFamily="34" charset="0"/>
              </a:rPr>
              <a:t>. </a:t>
            </a:r>
            <a:r>
              <a:rPr lang="en-GB" altLang="ca-ES" sz="1900" dirty="0">
                <a:solidFill>
                  <a:srgbClr val="646464"/>
                </a:solidFill>
                <a:latin typeface="Verdana" pitchFamily="34" charset="0"/>
              </a:rPr>
              <a:t>Journals are classified alphabetically.</a:t>
            </a: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smtClean="0">
                <a:solidFill>
                  <a:srgbClr val="646464"/>
                </a:solidFill>
                <a:latin typeface="Verdana" pitchFamily="34" charset="0"/>
              </a:rPr>
              <a:t>You </a:t>
            </a:r>
            <a:r>
              <a:rPr lang="en-GB" altLang="ca-ES" sz="1900" dirty="0">
                <a:solidFill>
                  <a:srgbClr val="646464"/>
                </a:solidFill>
                <a:latin typeface="Verdana" pitchFamily="34" charset="0"/>
              </a:rPr>
              <a:t>can </a:t>
            </a:r>
            <a:r>
              <a:rPr lang="en-GB" altLang="ca-ES" sz="1900" dirty="0" smtClean="0">
                <a:solidFill>
                  <a:srgbClr val="646464"/>
                </a:solidFill>
                <a:latin typeface="Verdana" pitchFamily="34" charset="0"/>
              </a:rPr>
              <a:t>fill in this </a:t>
            </a:r>
            <a:r>
              <a:rPr lang="en-GB" altLang="ca-ES" sz="1900" u="sng" dirty="0">
                <a:solidFill>
                  <a:srgbClr val="5B9BD5">
                    <a:lumMod val="50000"/>
                  </a:srgbClr>
                </a:solidFill>
                <a:latin typeface="Verdana" pitchFamily="34" charset="0"/>
                <a:hlinkClick r:id="rId5"/>
              </a:rPr>
              <a:t>form</a:t>
            </a:r>
            <a:r>
              <a:rPr lang="en-GB" altLang="ca-ES" sz="1900" dirty="0">
                <a:solidFill>
                  <a:srgbClr val="5B9BD5">
                    <a:lumMod val="50000"/>
                  </a:srgbClr>
                </a:solidFill>
                <a:latin typeface="Verdana" pitchFamily="34" charset="0"/>
              </a:rPr>
              <a:t> </a:t>
            </a:r>
            <a:r>
              <a:rPr lang="en-GB" altLang="ca-ES" sz="1900" dirty="0">
                <a:solidFill>
                  <a:srgbClr val="646464"/>
                </a:solidFill>
                <a:latin typeface="Verdana" pitchFamily="34" charset="0"/>
              </a:rPr>
              <a:t>to send </a:t>
            </a:r>
            <a:r>
              <a:rPr lang="en-GB" altLang="ca-ES" sz="1900" dirty="0" smtClean="0">
                <a:solidFill>
                  <a:srgbClr val="646464"/>
                </a:solidFill>
                <a:latin typeface="Verdana" pitchFamily="34" charset="0"/>
              </a:rPr>
              <a:t>us your </a:t>
            </a:r>
            <a:r>
              <a:rPr lang="en-GB" altLang="ca-ES" sz="1900" dirty="0">
                <a:solidFill>
                  <a:srgbClr val="646464"/>
                </a:solidFill>
                <a:latin typeface="Verdana" pitchFamily="34" charset="0"/>
              </a:rPr>
              <a:t>proposals for book purchases.</a:t>
            </a:r>
          </a:p>
        </p:txBody>
      </p:sp>
    </p:spTree>
    <p:extLst>
      <p:ext uri="{BB962C8B-B14F-4D97-AF65-F5344CB8AC3E}">
        <p14:creationId xmlns:p14="http://schemas.microsoft.com/office/powerpoint/2010/main" val="37363120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3D34A1-0836-43BE-A6B1-756E8930BE51}" type="slidenum">
              <a:rPr lang="es-ES" altLang="en-US" smtClean="0">
                <a:solidFill>
                  <a:prstClr val="black"/>
                </a:solidFill>
                <a:latin typeface="Verdana" panose="020B0604030504040204" pitchFamily="34" charset="0"/>
              </a:rPr>
              <a:pPr/>
              <a:t>8</a:t>
            </a:fld>
            <a:endParaRPr lang="es-ES" altLang="en-US" smtClean="0">
              <a:solidFill>
                <a:prstClr val="black"/>
              </a:solidFill>
              <a:latin typeface="Verdana" panose="020B0604030504040204" pitchFamily="34" charset="0"/>
            </a:endParaRPr>
          </a:p>
        </p:txBody>
      </p:sp>
      <p:sp>
        <p:nvSpPr>
          <p:cNvPr id="19459"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19460" name="Rectangle 2"/>
          <p:cNvSpPr>
            <a:spLocks noGrp="1" noChangeArrowheads="1"/>
          </p:cNvSpPr>
          <p:nvPr>
            <p:ph type="title" idx="4294967295"/>
          </p:nvPr>
        </p:nvSpPr>
        <p:spPr bwMode="auto">
          <a:xfrm>
            <a:off x="466725" y="1242496"/>
            <a:ext cx="65532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smtClean="0">
                <a:solidFill>
                  <a:srgbClr val="336699"/>
                </a:solidFill>
                <a:latin typeface="Verdana" panose="020B0604030504040204" pitchFamily="34" charset="0"/>
                <a:hlinkClick r:id="rId2" action="ppaction://hlinkfile"/>
              </a:rPr>
              <a:t>Start using </a:t>
            </a:r>
            <a:r>
              <a:rPr lang="en-GB" altLang="ca-ES" sz="2000" b="1" dirty="0" smtClean="0">
                <a:solidFill>
                  <a:srgbClr val="336699"/>
                </a:solidFill>
                <a:latin typeface="Verdana" panose="020B0604030504040204" pitchFamily="34" charset="0"/>
                <a:hlinkClick r:id="rId2" action="ppaction://hlinkfile"/>
              </a:rPr>
              <a:t>CRAI</a:t>
            </a:r>
            <a:r>
              <a:rPr lang="en-GB" altLang="ca-ES" sz="2000" b="1" dirty="0" smtClean="0">
                <a:solidFill>
                  <a:srgbClr val="336699"/>
                </a:solidFill>
                <a:latin typeface="Verdana" panose="020B0604030504040204" pitchFamily="34" charset="0"/>
              </a:rPr>
              <a:t>  [cat]</a:t>
            </a:r>
            <a:endParaRPr lang="en-GB" altLang="ca-ES" sz="1600" dirty="0" smtClean="0">
              <a:solidFill>
                <a:srgbClr val="336699"/>
              </a:solidFill>
              <a:latin typeface="Verdana" panose="020B0604030504040204" pitchFamily="34"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l="27814" t="34151" r="12105" b="8855"/>
          <a:stretch>
            <a:fillRect/>
          </a:stretch>
        </p:blipFill>
        <p:spPr bwMode="auto">
          <a:xfrm>
            <a:off x="1752600" y="1700213"/>
            <a:ext cx="5988050" cy="454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8881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6281" y="1742279"/>
            <a:ext cx="5711819" cy="451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2"/>
          <p:cNvSpPr>
            <a:spLocks noGrp="1" noChangeArrowheads="1"/>
          </p:cNvSpPr>
          <p:nvPr>
            <p:ph type="ctrTitle"/>
          </p:nvPr>
        </p:nvSpPr>
        <p:spPr bwMode="auto">
          <a:xfrm>
            <a:off x="468313" y="1052513"/>
            <a:ext cx="7772400"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err="1" smtClean="0">
                <a:solidFill>
                  <a:srgbClr val="336699"/>
                </a:solidFill>
                <a:latin typeface="Verdana" panose="020B0604030504040204" pitchFamily="34" charset="0"/>
                <a:hlinkClick r:id="rId4"/>
              </a:rPr>
              <a:t>Cercabib</a:t>
            </a:r>
            <a:r>
              <a:rPr lang="ca-ES" altLang="ca-ES" sz="2000" b="1" dirty="0" smtClean="0">
                <a:latin typeface="Verdana" panose="020B0604030504040204" pitchFamily="34" charset="0"/>
              </a:rPr>
              <a:t/>
            </a:r>
            <a:br>
              <a:rPr lang="ca-ES" altLang="ca-ES" sz="2000" b="1" dirty="0" smtClean="0">
                <a:latin typeface="Verdana" panose="020B0604030504040204" pitchFamily="34" charset="0"/>
              </a:rPr>
            </a:br>
            <a:endParaRPr lang="ca-ES" altLang="ca-ES" sz="1600" dirty="0" smtClean="0">
              <a:latin typeface="Verdana" panose="020B0604030504040204" pitchFamily="34" charset="0"/>
            </a:endParaRPr>
          </a:p>
        </p:txBody>
      </p:sp>
      <p:sp>
        <p:nvSpPr>
          <p:cNvPr id="10" name="7 Flecha derecha"/>
          <p:cNvSpPr/>
          <p:nvPr/>
        </p:nvSpPr>
        <p:spPr>
          <a:xfrm rot="1653069">
            <a:off x="594790" y="3515866"/>
            <a:ext cx="1517244" cy="771185"/>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9</a:t>
            </a:fld>
            <a:endParaRPr lang="ca-ES" altLang="en-US" smtClean="0">
              <a:solidFill>
                <a:srgbClr val="898989"/>
              </a:solidFill>
            </a:endParaRPr>
          </a:p>
        </p:txBody>
      </p:sp>
      <p:sp>
        <p:nvSpPr>
          <p:cNvPr id="9" name="Rectangle arrodonit 10"/>
          <p:cNvSpPr/>
          <p:nvPr/>
        </p:nvSpPr>
        <p:spPr>
          <a:xfrm>
            <a:off x="5362575" y="4581525"/>
            <a:ext cx="666750" cy="333375"/>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Tree>
    <p:extLst>
      <p:ext uri="{BB962C8B-B14F-4D97-AF65-F5344CB8AC3E}">
        <p14:creationId xmlns:p14="http://schemas.microsoft.com/office/powerpoint/2010/main" val="38165214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91713602-2A61-4F0D-8C59-C19F60EA9DC1}" vid="{9512BE9A-E1C7-44B2-9F37-E79AFBC69F7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2018_presentacio_CRAIgenerica</Template>
  <TotalTime>396</TotalTime>
  <Words>2931</Words>
  <Application>Microsoft Office PowerPoint</Application>
  <PresentationFormat>Presentación en pantalla (4:3)</PresentationFormat>
  <Paragraphs>453</Paragraphs>
  <Slides>40</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40</vt:i4>
      </vt:variant>
    </vt:vector>
  </HeadingPairs>
  <TitlesOfParts>
    <vt:vector size="48" baseType="lpstr">
      <vt:lpstr>Arial</vt:lpstr>
      <vt:lpstr>Calibri</vt:lpstr>
      <vt:lpstr>Calibri Light</vt:lpstr>
      <vt:lpstr>Times New Roman</vt:lpstr>
      <vt:lpstr>Verdana</vt:lpstr>
      <vt:lpstr>Wingdings</vt:lpstr>
      <vt:lpstr>Tema de Office</vt:lpstr>
      <vt:lpstr>1_Tema de Office</vt:lpstr>
      <vt:lpstr>Presentación de PowerPoint</vt:lpstr>
      <vt:lpstr>What's the aim of this session?</vt:lpstr>
      <vt:lpstr>What will we be talking about?</vt:lpstr>
      <vt:lpstr>Where are we? When we're open</vt:lpstr>
      <vt:lpstr>Library map</vt:lpstr>
      <vt:lpstr>Equipment and facilities</vt:lpstr>
      <vt:lpstr>Presentación de PowerPoint</vt:lpstr>
      <vt:lpstr>Start using CRAI  [cat]</vt:lpstr>
      <vt:lpstr>Cercabib </vt:lpstr>
      <vt:lpstr>Cercabib: quick search</vt:lpstr>
      <vt:lpstr>Presentación de PowerPoint</vt:lpstr>
      <vt:lpstr>Presentación de PowerPoint</vt:lpstr>
      <vt:lpstr>Presentación de PowerPoint</vt:lpstr>
      <vt:lpstr>Presentación de PowerPoint</vt:lpstr>
      <vt:lpstr>How do I take books out? UB Card</vt:lpstr>
      <vt:lpstr>Document loan</vt:lpstr>
      <vt:lpstr>Presentación de PowerPoint</vt:lpstr>
      <vt:lpstr>Presentación de PowerPoint</vt:lpstr>
      <vt:lpstr>Loan from other UB libraries</vt:lpstr>
      <vt:lpstr>Study room loans </vt:lpstr>
      <vt:lpstr>Presentación de PowerPoint</vt:lpstr>
      <vt:lpstr>Checking your library record: My account</vt:lpstr>
      <vt:lpstr>Presentación de PowerPoint</vt:lpstr>
      <vt:lpstr>Library consortium loans (PUC)   </vt:lpstr>
      <vt:lpstr>Web  </vt:lpstr>
      <vt:lpstr>PUC loan conditions</vt:lpstr>
      <vt:lpstr>Interlibrary loan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Instructional library   </vt:lpstr>
      <vt:lpstr>Guided searches [cat] </vt:lpstr>
      <vt:lpstr>Wi-Fi and access to Faculty computers</vt:lpstr>
      <vt:lpstr>Follow us on social networks!    </vt:lpstr>
      <vt:lpstr>Presentación de PowerPoint</vt:lpstr>
      <vt:lpstr>Presentación de PowerPoint</vt:lpstr>
    </vt:vector>
  </TitlesOfParts>
  <Company>Universitatde Barcelona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know the Mathematics and Computer Science CRAI Library. Academic year 2018-19</dc:title>
  <dc:creator>CRAI Biblioteca de Matemàtiques i Informàtica</dc:creator>
  <cp:keywords>Get to know, User training, CRAI, Universitat de Barcelona, library, Mathematics, Computer Science</cp:keywords>
  <cp:lastModifiedBy>ROSA M. MANRESA NOVELL</cp:lastModifiedBy>
  <cp:revision>69</cp:revision>
  <dcterms:created xsi:type="dcterms:W3CDTF">2018-05-24T13:23:12Z</dcterms:created>
  <dcterms:modified xsi:type="dcterms:W3CDTF">2018-07-24T15:19:31Z</dcterms:modified>
</cp:coreProperties>
</file>