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1" r:id="rId3"/>
    <p:sldId id="26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6" r:id="rId12"/>
    <p:sldId id="288" r:id="rId13"/>
    <p:sldId id="289" r:id="rId14"/>
    <p:sldId id="290" r:id="rId15"/>
    <p:sldId id="264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28E"/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92" autoAdjust="0"/>
  </p:normalViewPr>
  <p:slideViewPr>
    <p:cSldViewPr snapToGrid="0">
      <p:cViewPr varScale="1">
        <p:scale>
          <a:sx n="101" d="100"/>
          <a:sy n="101" d="100"/>
        </p:scale>
        <p:origin x="11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17/1/2022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17/1/2022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17/1/2022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17/1/2022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17/1/2022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17/1/2022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17/1/2022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hyperlink" Target="http://bit.ly/2sO5WCQ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86187" y="3341320"/>
            <a:ext cx="1571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Econlit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602827"/>
            <a:ext cx="8010018" cy="4254681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28" y="1012847"/>
            <a:ext cx="1800464" cy="1185454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2775" y="950243"/>
            <a:ext cx="62092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Resultats: funcionalitats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Exportació a </a:t>
            </a:r>
            <a:r>
              <a:rPr lang="ca-ES" altLang="es-E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</a:t>
            </a:r>
            <a:endParaRPr lang="es-ES" altLang="es-ES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710382" y="4491589"/>
            <a:ext cx="3384550" cy="1446212"/>
          </a:xfrm>
          <a:prstGeom prst="wedgeRoundRectCallout">
            <a:avLst>
              <a:gd name="adj1" fmla="val 93691"/>
              <a:gd name="adj2" fmla="val -5604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volem exportar els resultats al gestor bibliogràfic </a:t>
            </a:r>
            <a:r>
              <a:rPr lang="ca-ES" alt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</a:t>
            </a: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(el que fa servir la UB), hem de guardar-los en format RIS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710228" y="1051013"/>
            <a:ext cx="1800765" cy="1460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253544" y="2242660"/>
            <a:ext cx="958679" cy="2152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196467" y="2649529"/>
            <a:ext cx="2688645" cy="1679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710228" y="2897803"/>
            <a:ext cx="1230313" cy="5095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704117" y="4259706"/>
            <a:ext cx="1806575" cy="168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4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7188739" y="2174408"/>
            <a:ext cx="1321953" cy="3370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a-ES"/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7913448" y="2591760"/>
            <a:ext cx="625580" cy="3060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423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828645"/>
            <a:ext cx="7955026" cy="3763156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Resultats: resum, elements relacionats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779838" y="3049588"/>
            <a:ext cx="2624137" cy="1171575"/>
          </a:xfrm>
          <a:prstGeom prst="wedgeRoundRectCallout">
            <a:avLst>
              <a:gd name="adj1" fmla="val -120411"/>
              <a:gd name="adj2" fmla="val -20315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pot obtenir la traducció del resum, encara que la qualitat no és gaire bona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2210594" y="5107143"/>
            <a:ext cx="2881312" cy="669925"/>
          </a:xfrm>
          <a:prstGeom prst="wedgeRoundRectCallout">
            <a:avLst>
              <a:gd name="adj1" fmla="val 100813"/>
              <a:gd name="adj2" fmla="val 2640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veure documents semblants al recuperat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9751" y="3249359"/>
            <a:ext cx="1295400" cy="284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686868" y="5355263"/>
            <a:ext cx="1295400" cy="236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12775" y="1050925"/>
            <a:ext cx="53070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Resultats: detalls, metadades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00B050"/>
                </a:solidFill>
                <a:hlinkClick r:id="rId2" action="ppaction://hlinksldjump"/>
              </a:rPr>
              <a:t>Tornar al sumari</a:t>
            </a:r>
            <a:endParaRPr lang="es-ES" altLang="es-ES" sz="1200" b="1" dirty="0">
              <a:solidFill>
                <a:srgbClr val="00B050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2" y="1937441"/>
            <a:ext cx="3783367" cy="353085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92" y="1937441"/>
            <a:ext cx="4318238" cy="3530852"/>
          </a:xfrm>
          <a:prstGeom prst="rect">
            <a:avLst/>
          </a:prstGeom>
        </p:spPr>
      </p:pic>
      <p:cxnSp>
        <p:nvCxnSpPr>
          <p:cNvPr id="10" name="Connector recte 9"/>
          <p:cNvCxnSpPr/>
          <p:nvPr/>
        </p:nvCxnSpPr>
        <p:spPr>
          <a:xfrm>
            <a:off x="4287499" y="1937441"/>
            <a:ext cx="0" cy="35308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2841" y="3703589"/>
            <a:ext cx="968554" cy="17647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38791" y="1938164"/>
            <a:ext cx="948434" cy="353012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330850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560196"/>
            <a:ext cx="5711780" cy="50292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2775" y="1050925"/>
            <a:ext cx="2587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Àrea personal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92765" y="1643063"/>
            <a:ext cx="4042197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37797" y="2338404"/>
            <a:ext cx="2773516" cy="2385268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L’Àrea personal ens dona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accés 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Documents guardats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Cerques guardades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Alertes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RSS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</a:t>
            </a:r>
            <a:r>
              <a:rPr lang="ca-ES" altLang="es-E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Widgets</a:t>
            </a:r>
            <a:endParaRPr lang="ca-ES" altLang="es-E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 (canvi de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contrasenya, etc.)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7798" y="2338404"/>
            <a:ext cx="2773516" cy="23852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2633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9424" y="354552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2021-22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4574175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1410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Sumari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882275" y="2336050"/>
            <a:ext cx="7437437" cy="32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Idioma</a:t>
            </a:r>
            <a:endParaRPr lang="ca-ES" altLang="es-ES" sz="22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4492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Cerca bàsica</a:t>
            </a:r>
            <a:endParaRPr lang="ca-ES" altLang="es-ES" sz="2200" b="1" dirty="0">
              <a:solidFill>
                <a:srgbClr val="4492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Cerca avançada</a:t>
            </a:r>
            <a:endParaRPr lang="ca-ES" altLang="es-ES" sz="22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Històric de cerques</a:t>
            </a:r>
            <a:endParaRPr lang="ca-ES" altLang="es-ES" sz="22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Resultats</a:t>
            </a:r>
            <a:endParaRPr lang="ca-ES" altLang="es-ES" sz="22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es-ES" sz="20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Exportació al gestor bibliogràfic </a:t>
            </a:r>
            <a:r>
              <a:rPr lang="ca-ES" altLang="es-ES" sz="2000" b="1" dirty="0" err="1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Mendeley</a:t>
            </a:r>
            <a:endParaRPr lang="ca-ES" altLang="es-ES" sz="20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</a:pPr>
            <a:r>
              <a:rPr lang="ca-ES" altLang="es-ES" sz="2200" b="1" dirty="0">
                <a:solidFill>
                  <a:srgbClr val="33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/>
              </a:rPr>
              <a:t>Àrea personal</a:t>
            </a:r>
            <a:endParaRPr lang="ca-ES" altLang="es-ES" sz="2200" b="1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ca-ES" altLang="es-ES" sz="2200" b="1" u="sng" dirty="0">
              <a:solidFill>
                <a:srgbClr val="33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2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1414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Idioma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25625"/>
            <a:ext cx="82073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12800" y="4773613"/>
            <a:ext cx="50609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defecte </a:t>
            </a:r>
            <a:r>
              <a:rPr lang="ca-ES" altLang="es-ES" sz="1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Econlit</a:t>
            </a: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apareix en castellà. Si volem la interfície en un altre idioma, cliquem a la icona d’Àrea personal, després a “Español” i se’ns obre un desplegable on escollim la llengua</a:t>
            </a:r>
            <a:endParaRPr lang="es-ES" alt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708400" y="2263775"/>
            <a:ext cx="2735263" cy="428625"/>
          </a:xfrm>
          <a:prstGeom prst="wedgeRoundRectCallout">
            <a:avLst>
              <a:gd name="adj1" fmla="val 109556"/>
              <a:gd name="adj2" fmla="val -8741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Icona d’Àrea personal</a:t>
            </a:r>
            <a:endParaRPr lang="es-ES" alt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idor de contingu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225" y="3140075"/>
            <a:ext cx="1652588" cy="3230563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Fletxa cap avall 6"/>
          <p:cNvSpPr/>
          <p:nvPr/>
        </p:nvSpPr>
        <p:spPr>
          <a:xfrm>
            <a:off x="7596188" y="2867025"/>
            <a:ext cx="250825" cy="381000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2351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bàsica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22300" y="1641475"/>
            <a:ext cx="8207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cerca bàsica ens permet buscar al títol, autor, resum, matèries, text complet i etiquetes. 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4" y="2354262"/>
            <a:ext cx="734536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302633" y="2799144"/>
            <a:ext cx="4105275" cy="1152525"/>
          </a:xfrm>
          <a:prstGeom prst="wedgeRoundRectCallout">
            <a:avLst>
              <a:gd name="adj1" fmla="val -95727"/>
              <a:gd name="adj2" fmla="val 57583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triem més d’un terme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buscarà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continguin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ambdues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paraules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alhora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(AND)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572449" y="5091367"/>
            <a:ext cx="4465637" cy="919162"/>
          </a:xfrm>
          <a:prstGeom prst="wedgeRoundRectCallout">
            <a:avLst>
              <a:gd name="adj1" fmla="val -50472"/>
              <a:gd name="adj2" fmla="val -129227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Procés de revisió fet per un comitè extern a l’editorial. Suposa un reconeixement acadèmic més alt  </a:t>
            </a:r>
            <a:endParaRPr lang="es-ES" alt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00B050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avançada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Tornar al sumari</a:t>
            </a:r>
            <a:endParaRPr lang="es-ES" altLang="es-E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" y="1512888"/>
            <a:ext cx="8074628" cy="2720208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55650" y="4243388"/>
            <a:ext cx="7869238" cy="203993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Podem combinar termes a la mateixa línia amb OR, o a diferents línies amb AND, OR o NOT</a:t>
            </a:r>
          </a:p>
          <a:p>
            <a:pPr eaLnBrk="1" hangingPunct="1">
              <a:spcBef>
                <a:spcPct val="0"/>
              </a:spcBef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Podem cercar amb codis de camp o seleccionar els camps</a:t>
            </a:r>
          </a:p>
          <a:p>
            <a:pPr eaLnBrk="1" hangingPunct="1">
              <a:spcBef>
                <a:spcPct val="0"/>
              </a:spcBef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Podem consultar la matèria exacta tal com apareix al tesaurus</a:t>
            </a:r>
          </a:p>
          <a:p>
            <a:pPr eaLnBrk="1" hangingPunct="1">
              <a:spcBef>
                <a:spcPct val="0"/>
              </a:spcBef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Inclou els plurals regulars o irregulars en anglès, encara que només posem el singular (per ex. </a:t>
            </a:r>
            <a:r>
              <a:rPr lang="ca-ES" altLang="es-ES" sz="1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woman</a:t>
            </a:r>
            <a:r>
              <a:rPr lang="ca-ES" altLang="es-E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ca-ES" altLang="es-ES" sz="1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</a:t>
            </a: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396574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avançada: limitar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0" y="2209800"/>
            <a:ext cx="2736850" cy="3200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cerques es poden limitar per: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avaluats per experts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de document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Idioma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ca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resultats els </a:t>
            </a:r>
            <a:r>
              <a:rPr lang="ca-ES" altLang="es-E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ordenar per</a:t>
            </a: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Rellevància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a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de publicació</a:t>
            </a:r>
            <a:endParaRPr lang="es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2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53" y="1701610"/>
            <a:ext cx="5398694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86307"/>
            <a:ext cx="7561262" cy="4780421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avançada: tesaurus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84924" y="6006366"/>
            <a:ext cx="1985708" cy="2558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787900" y="3284538"/>
            <a:ext cx="3384550" cy="936625"/>
          </a:xfrm>
          <a:prstGeom prst="wedgeRoundRectCallout">
            <a:avLst>
              <a:gd name="adj1" fmla="val 27294"/>
              <a:gd name="adj2" fmla="val 21586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agafar termes de diferents pàgines i després combinar-los</a:t>
            </a:r>
            <a:endParaRPr lang="es-ES" alt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Històric de cerques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30388"/>
            <a:ext cx="82073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904962" y="4496327"/>
            <a:ext cx="2006310" cy="868323"/>
          </a:xfrm>
          <a:prstGeom prst="wedgeRoundRectCallout">
            <a:avLst>
              <a:gd name="adj1" fmla="val 98583"/>
              <a:gd name="adj2" fmla="val -63463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Clicant al nombre de resultats, els recuperem  </a:t>
            </a:r>
            <a:endParaRPr lang="es-ES" alt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5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t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512888"/>
            <a:ext cx="6755448" cy="5041899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2775" y="1050925"/>
            <a:ext cx="1804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  <a:endParaRPr lang="es-ES" altLang="es-E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6336791" y="2246313"/>
            <a:ext cx="2627821" cy="1797050"/>
          </a:xfrm>
          <a:prstGeom prst="wedgeRoundRectCallout">
            <a:avLst>
              <a:gd name="adj1" fmla="val -76453"/>
              <a:gd name="adj2" fmla="val 4157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accedir al text complet. Si no hi ha accés, aquesta icona ens porta al catàleg de la UB, on comprovem si es rep la publicació en paper</a:t>
            </a:r>
            <a:endParaRPr lang="es-ES" alt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917087" y="4966397"/>
            <a:ext cx="2087562" cy="1431925"/>
          </a:xfrm>
          <a:prstGeom prst="wedgeRoundRectCallout">
            <a:avLst>
              <a:gd name="adj1" fmla="val -70358"/>
              <a:gd name="adj2" fmla="val -57739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veure qui cita l’article i quines referències inclou (bibliografia) </a:t>
            </a:r>
            <a:endParaRPr lang="es-ES" alt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78858" y="4546410"/>
            <a:ext cx="2359549" cy="265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38126" y="1851978"/>
            <a:ext cx="1560512" cy="1633537"/>
          </a:xfrm>
          <a:prstGeom prst="wedgeRoundRectCallout">
            <a:avLst>
              <a:gd name="adj1" fmla="val 65437"/>
              <a:gd name="adj2" fmla="val -2304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defecte ordena per rellevància, però ho pot fer per data de publicació   </a:t>
            </a:r>
            <a:endParaRPr lang="es-ES" alt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23850" y="5084763"/>
            <a:ext cx="1416050" cy="1081087"/>
          </a:xfrm>
          <a:prstGeom prst="wedgeRoundRectCallout">
            <a:avLst>
              <a:gd name="adj1" fmla="val 55718"/>
              <a:gd name="adj2" fmla="val -94431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introduir diferents filtres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932471" y="2559844"/>
            <a:ext cx="1533105" cy="31535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1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453188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314A8C"/>
                </a:solidFill>
                <a:hlinkClick r:id="rId3" action="ppaction://hlinksldjump"/>
              </a:rPr>
              <a:t>Tornar al sumari</a:t>
            </a:r>
            <a:endParaRPr lang="es-ES" altLang="es-ES" sz="1200" b="1" dirty="0">
              <a:solidFill>
                <a:srgbClr val="314A8C"/>
              </a:solidFill>
            </a:endParaRPr>
          </a:p>
        </p:txBody>
      </p:sp>
      <p:pic>
        <p:nvPicPr>
          <p:cNvPr id="12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72" y="4581144"/>
            <a:ext cx="2256536" cy="1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888325" y="3090991"/>
            <a:ext cx="693547" cy="338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02" y="363704"/>
            <a:ext cx="497586" cy="1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4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158</TotalTime>
  <Words>433</Words>
  <Application>Microsoft Office PowerPoint</Application>
  <PresentationFormat>Presentació en pantalla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de Office</vt:lpstr>
      <vt:lpstr>Diseño personalizado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Econlit: guia d'ús. Curs 2021-22</dc:title>
  <dc:creator>CRAI Biblioteca d'Economia i Empresa</dc:creator>
  <cp:keywords>Formació d'usuaris, Universitat de Barcelona, CRAI, Biblioteca, bases de dades, economia, empresa, econlit</cp:keywords>
  <cp:lastModifiedBy>Laia Bonet Bagant</cp:lastModifiedBy>
  <cp:revision>24</cp:revision>
  <dcterms:created xsi:type="dcterms:W3CDTF">2018-06-14T14:21:50Z</dcterms:created>
  <dcterms:modified xsi:type="dcterms:W3CDTF">2022-01-17T11:38:40Z</dcterms:modified>
</cp:coreProperties>
</file>