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8" r:id="rId3"/>
    <p:sldId id="281" r:id="rId4"/>
    <p:sldId id="282" r:id="rId5"/>
    <p:sldId id="283" r:id="rId6"/>
    <p:sldId id="285" r:id="rId7"/>
    <p:sldId id="288" r:id="rId8"/>
    <p:sldId id="289" r:id="rId9"/>
    <p:sldId id="27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DC1"/>
    <a:srgbClr val="5B9BD5"/>
    <a:srgbClr val="317ABE"/>
    <a:srgbClr val="F7C053"/>
    <a:srgbClr val="E6E6E6"/>
    <a:srgbClr val="FDFDFD"/>
    <a:srgbClr val="0D548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66305-7B24-40D0-BAD1-4A78908E80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2454E6B-8AD4-4136-BDE8-CAFC6A97B194}">
      <dgm:prSet phldrT="[Texto]" custT="1"/>
      <dgm:spPr/>
      <dgm:t>
        <a:bodyPr/>
        <a:lstStyle/>
        <a:p>
          <a:r>
            <a:rPr lang="ca-ES" sz="1600" dirty="0" smtClean="0">
              <a:solidFill>
                <a:prstClr val="black"/>
              </a:solidFill>
              <a:latin typeface="Articulate Narrow" panose="02000506040000020004" pitchFamily="2" charset="0"/>
            </a:rPr>
            <a:t>1. Accediu als paràmetres d’edició del tema, recurs o activitat al qual voleu restringir l’accés.</a:t>
          </a:r>
          <a:endParaRPr lang="es-ES" sz="1600" dirty="0"/>
        </a:p>
      </dgm:t>
    </dgm:pt>
    <dgm:pt modelId="{3D8228AC-54A9-4CB1-A991-3F65F9B19221}" type="parTrans" cxnId="{4A8065CD-F170-477A-9396-56FF0A6CCDD0}">
      <dgm:prSet/>
      <dgm:spPr/>
      <dgm:t>
        <a:bodyPr/>
        <a:lstStyle/>
        <a:p>
          <a:endParaRPr lang="es-ES"/>
        </a:p>
      </dgm:t>
    </dgm:pt>
    <dgm:pt modelId="{A09B0B16-B778-44EB-9798-9584F27FC330}" type="sibTrans" cxnId="{4A8065CD-F170-477A-9396-56FF0A6CCDD0}">
      <dgm:prSet/>
      <dgm:spPr/>
      <dgm:t>
        <a:bodyPr/>
        <a:lstStyle/>
        <a:p>
          <a:endParaRPr lang="es-ES"/>
        </a:p>
      </dgm:t>
    </dgm:pt>
    <dgm:pt modelId="{5F780196-2430-4707-A2D9-CD311FB9136C}">
      <dgm:prSet phldrT="[Texto]" custT="1"/>
      <dgm:spPr/>
      <dgm:t>
        <a:bodyPr/>
        <a:lstStyle/>
        <a:p>
          <a:r>
            <a:rPr lang="ca-ES" sz="1600" dirty="0" smtClean="0">
              <a:solidFill>
                <a:prstClr val="black"/>
              </a:solidFill>
              <a:latin typeface="Articulate Narrow" panose="02000506040000020004" pitchFamily="2" charset="0"/>
            </a:rPr>
            <a:t>2. Busqueu l’apartat Restriccions d’accés i cliqueu a </a:t>
          </a:r>
          <a:r>
            <a:rPr lang="ca-ES" sz="1600" dirty="0" smtClean="0">
              <a:solidFill>
                <a:schemeClr val="bg1"/>
              </a:solidFill>
              <a:latin typeface="Articulate Narrow" panose="02000506040000020004" pitchFamily="2" charset="0"/>
            </a:rPr>
            <a:t>Afegeix una restricció…</a:t>
          </a:r>
          <a:endParaRPr lang="es-ES" sz="1600" dirty="0"/>
        </a:p>
      </dgm:t>
    </dgm:pt>
    <dgm:pt modelId="{C450865B-07BB-40A9-8378-A98722A1EAB9}" type="parTrans" cxnId="{740D4A82-F584-431F-B849-53FE51B60DA6}">
      <dgm:prSet/>
      <dgm:spPr/>
      <dgm:t>
        <a:bodyPr/>
        <a:lstStyle/>
        <a:p>
          <a:endParaRPr lang="es-ES"/>
        </a:p>
      </dgm:t>
    </dgm:pt>
    <dgm:pt modelId="{CC4FB020-68E4-4436-8A99-23D0661086FB}" type="sibTrans" cxnId="{740D4A82-F584-431F-B849-53FE51B60DA6}">
      <dgm:prSet/>
      <dgm:spPr/>
      <dgm:t>
        <a:bodyPr/>
        <a:lstStyle/>
        <a:p>
          <a:endParaRPr lang="es-ES"/>
        </a:p>
      </dgm:t>
    </dgm:pt>
    <dgm:pt modelId="{2B84A181-145D-4098-B735-211FED5642CD}">
      <dgm:prSet custT="1"/>
      <dgm:spPr/>
      <dgm:t>
        <a:bodyPr/>
        <a:lstStyle/>
        <a:p>
          <a:r>
            <a:rPr lang="ca-ES" sz="1600" dirty="0" smtClean="0">
              <a:solidFill>
                <a:prstClr val="black"/>
              </a:solidFill>
              <a:latin typeface="Articulate Narrow" panose="02000506040000020004" pitchFamily="2" charset="0"/>
            </a:rPr>
            <a:t>3. Seleccioneu el tipus de restricció.</a:t>
          </a:r>
          <a:endParaRPr lang="es-ES" sz="1600" dirty="0"/>
        </a:p>
      </dgm:t>
    </dgm:pt>
    <dgm:pt modelId="{B35F65F4-EC30-4EEA-B5AB-CF7FE1747795}" type="parTrans" cxnId="{C2F6A74B-CB89-4056-BAF4-00F8CE4EEC9C}">
      <dgm:prSet/>
      <dgm:spPr/>
      <dgm:t>
        <a:bodyPr/>
        <a:lstStyle/>
        <a:p>
          <a:endParaRPr lang="es-ES"/>
        </a:p>
      </dgm:t>
    </dgm:pt>
    <dgm:pt modelId="{012B70DA-0529-446F-9404-FABAA89C4D45}" type="sibTrans" cxnId="{C2F6A74B-CB89-4056-BAF4-00F8CE4EEC9C}">
      <dgm:prSet/>
      <dgm:spPr/>
      <dgm:t>
        <a:bodyPr/>
        <a:lstStyle/>
        <a:p>
          <a:endParaRPr lang="es-ES"/>
        </a:p>
      </dgm:t>
    </dgm:pt>
    <dgm:pt modelId="{23BC8EE3-5378-4384-B963-639A96C892D9}" type="pres">
      <dgm:prSet presAssocID="{F2866305-7B24-40D0-BAD1-4A78908E809A}" presName="Name0" presStyleCnt="0">
        <dgm:presLayoutVars>
          <dgm:dir/>
          <dgm:resizeHandles val="exact"/>
        </dgm:presLayoutVars>
      </dgm:prSet>
      <dgm:spPr/>
    </dgm:pt>
    <dgm:pt modelId="{EE62A108-3D73-4D7E-B42D-3923806270F1}" type="pres">
      <dgm:prSet presAssocID="{22454E6B-8AD4-4136-BDE8-CAFC6A97B194}" presName="node" presStyleLbl="node1" presStyleIdx="0" presStyleCnt="3" custScaleX="72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14648-13E4-4C06-8E5C-BA7101B0F63E}" type="pres">
      <dgm:prSet presAssocID="{A09B0B16-B778-44EB-9798-9584F27FC33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393818C-9782-4F44-A430-F2137002BCCA}" type="pres">
      <dgm:prSet presAssocID="{A09B0B16-B778-44EB-9798-9584F27FC33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F168BA9-D0D0-45F2-824E-4956FAAFAC96}" type="pres">
      <dgm:prSet presAssocID="{5F780196-2430-4707-A2D9-CD311FB9136C}" presName="node" presStyleLbl="node1" presStyleIdx="1" presStyleCnt="3" custScaleX="730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6EB6A8-2056-4DE8-9787-E5173C24B9CC}" type="pres">
      <dgm:prSet presAssocID="{CC4FB020-68E4-4436-8A99-23D0661086F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338210E-A32E-426F-A602-18DACF820D76}" type="pres">
      <dgm:prSet presAssocID="{CC4FB020-68E4-4436-8A99-23D0661086F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4B479E0-C999-4856-8F95-8241AE63CA42}" type="pres">
      <dgm:prSet presAssocID="{2B84A181-145D-4098-B735-211FED5642CD}" presName="node" presStyleLbl="node1" presStyleIdx="2" presStyleCnt="3" custScaleX="56239" custLinFactNeighborX="29748" custLinFactNeighborY="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065CD-F170-477A-9396-56FF0A6CCDD0}" srcId="{F2866305-7B24-40D0-BAD1-4A78908E809A}" destId="{22454E6B-8AD4-4136-BDE8-CAFC6A97B194}" srcOrd="0" destOrd="0" parTransId="{3D8228AC-54A9-4CB1-A991-3F65F9B19221}" sibTransId="{A09B0B16-B778-44EB-9798-9584F27FC330}"/>
    <dgm:cxn modelId="{376D58F2-8B43-4394-8742-851DFEA667AA}" type="presOf" srcId="{CC4FB020-68E4-4436-8A99-23D0661086FB}" destId="{3338210E-A32E-426F-A602-18DACF820D76}" srcOrd="1" destOrd="0" presId="urn:microsoft.com/office/officeart/2005/8/layout/process1"/>
    <dgm:cxn modelId="{B3C3E593-E93C-40F7-BBED-B80A65F0E5F5}" type="presOf" srcId="{CC4FB020-68E4-4436-8A99-23D0661086FB}" destId="{0B6EB6A8-2056-4DE8-9787-E5173C24B9CC}" srcOrd="0" destOrd="0" presId="urn:microsoft.com/office/officeart/2005/8/layout/process1"/>
    <dgm:cxn modelId="{FBC54FC8-6F57-452D-AF0C-850BE215990B}" type="presOf" srcId="{F2866305-7B24-40D0-BAD1-4A78908E809A}" destId="{23BC8EE3-5378-4384-B963-639A96C892D9}" srcOrd="0" destOrd="0" presId="urn:microsoft.com/office/officeart/2005/8/layout/process1"/>
    <dgm:cxn modelId="{D3B8D90F-C4B6-46E7-B80E-B1D1226CA8A0}" type="presOf" srcId="{2B84A181-145D-4098-B735-211FED5642CD}" destId="{24B479E0-C999-4856-8F95-8241AE63CA42}" srcOrd="0" destOrd="0" presId="urn:microsoft.com/office/officeart/2005/8/layout/process1"/>
    <dgm:cxn modelId="{F49EF315-BCA3-4067-8CBF-154D9E0BAAC2}" type="presOf" srcId="{A09B0B16-B778-44EB-9798-9584F27FC330}" destId="{4393818C-9782-4F44-A430-F2137002BCCA}" srcOrd="1" destOrd="0" presId="urn:microsoft.com/office/officeart/2005/8/layout/process1"/>
    <dgm:cxn modelId="{EB45830C-CE6F-4027-81BE-F3D655321D61}" type="presOf" srcId="{5F780196-2430-4707-A2D9-CD311FB9136C}" destId="{DF168BA9-D0D0-45F2-824E-4956FAAFAC96}" srcOrd="0" destOrd="0" presId="urn:microsoft.com/office/officeart/2005/8/layout/process1"/>
    <dgm:cxn modelId="{72A27667-9B7A-4F09-8AFC-6D7FEBF9F8B6}" type="presOf" srcId="{22454E6B-8AD4-4136-BDE8-CAFC6A97B194}" destId="{EE62A108-3D73-4D7E-B42D-3923806270F1}" srcOrd="0" destOrd="0" presId="urn:microsoft.com/office/officeart/2005/8/layout/process1"/>
    <dgm:cxn modelId="{C2F6A74B-CB89-4056-BAF4-00F8CE4EEC9C}" srcId="{F2866305-7B24-40D0-BAD1-4A78908E809A}" destId="{2B84A181-145D-4098-B735-211FED5642CD}" srcOrd="2" destOrd="0" parTransId="{B35F65F4-EC30-4EEA-B5AB-CF7FE1747795}" sibTransId="{012B70DA-0529-446F-9404-FABAA89C4D45}"/>
    <dgm:cxn modelId="{56A61AFD-0212-4D21-8808-C502A28EE233}" type="presOf" srcId="{A09B0B16-B778-44EB-9798-9584F27FC330}" destId="{50214648-13E4-4C06-8E5C-BA7101B0F63E}" srcOrd="0" destOrd="0" presId="urn:microsoft.com/office/officeart/2005/8/layout/process1"/>
    <dgm:cxn modelId="{740D4A82-F584-431F-B849-53FE51B60DA6}" srcId="{F2866305-7B24-40D0-BAD1-4A78908E809A}" destId="{5F780196-2430-4707-A2D9-CD311FB9136C}" srcOrd="1" destOrd="0" parTransId="{C450865B-07BB-40A9-8378-A98722A1EAB9}" sibTransId="{CC4FB020-68E4-4436-8A99-23D0661086FB}"/>
    <dgm:cxn modelId="{9D0D2F7D-75CB-4CF1-8EAB-4555A0991487}" type="presParOf" srcId="{23BC8EE3-5378-4384-B963-639A96C892D9}" destId="{EE62A108-3D73-4D7E-B42D-3923806270F1}" srcOrd="0" destOrd="0" presId="urn:microsoft.com/office/officeart/2005/8/layout/process1"/>
    <dgm:cxn modelId="{C0EB19EA-FC36-431C-B28C-1986058CB8C7}" type="presParOf" srcId="{23BC8EE3-5378-4384-B963-639A96C892D9}" destId="{50214648-13E4-4C06-8E5C-BA7101B0F63E}" srcOrd="1" destOrd="0" presId="urn:microsoft.com/office/officeart/2005/8/layout/process1"/>
    <dgm:cxn modelId="{93FF6B45-0829-4F89-AF81-7071567B5B26}" type="presParOf" srcId="{50214648-13E4-4C06-8E5C-BA7101B0F63E}" destId="{4393818C-9782-4F44-A430-F2137002BCCA}" srcOrd="0" destOrd="0" presId="urn:microsoft.com/office/officeart/2005/8/layout/process1"/>
    <dgm:cxn modelId="{E0172ED0-E093-41DF-B91C-F84B1CB5AE22}" type="presParOf" srcId="{23BC8EE3-5378-4384-B963-639A96C892D9}" destId="{DF168BA9-D0D0-45F2-824E-4956FAAFAC96}" srcOrd="2" destOrd="0" presId="urn:microsoft.com/office/officeart/2005/8/layout/process1"/>
    <dgm:cxn modelId="{33054074-4FD2-48C3-A99F-67F7CE611707}" type="presParOf" srcId="{23BC8EE3-5378-4384-B963-639A96C892D9}" destId="{0B6EB6A8-2056-4DE8-9787-E5173C24B9CC}" srcOrd="3" destOrd="0" presId="urn:microsoft.com/office/officeart/2005/8/layout/process1"/>
    <dgm:cxn modelId="{50652591-7160-4684-934B-B86E29F543AA}" type="presParOf" srcId="{0B6EB6A8-2056-4DE8-9787-E5173C24B9CC}" destId="{3338210E-A32E-426F-A602-18DACF820D76}" srcOrd="0" destOrd="0" presId="urn:microsoft.com/office/officeart/2005/8/layout/process1"/>
    <dgm:cxn modelId="{6C4DBD30-07D7-438F-A4F9-7BDA1BA2A58C}" type="presParOf" srcId="{23BC8EE3-5378-4384-B963-639A96C892D9}" destId="{24B479E0-C999-4856-8F95-8241AE63CA42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2A108-3D73-4D7E-B42D-3923806270F1}">
      <dsp:nvSpPr>
        <dsp:cNvPr id="0" name=""/>
        <dsp:cNvSpPr/>
      </dsp:nvSpPr>
      <dsp:spPr>
        <a:xfrm>
          <a:off x="3475" y="1218659"/>
          <a:ext cx="1515001" cy="17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>
              <a:solidFill>
                <a:prstClr val="black"/>
              </a:solidFill>
              <a:latin typeface="Articulate Narrow" panose="02000506040000020004" pitchFamily="2" charset="0"/>
            </a:rPr>
            <a:t>1. Accediu als paràmetres d’edició del tema, recurs o activitat al qual voleu restringir l’accés.</a:t>
          </a:r>
          <a:endParaRPr lang="es-ES" sz="1600" kern="1200" dirty="0"/>
        </a:p>
      </dsp:txBody>
      <dsp:txXfrm>
        <a:off x="47848" y="1263032"/>
        <a:ext cx="1426255" cy="1665017"/>
      </dsp:txXfrm>
    </dsp:sp>
    <dsp:sp modelId="{50214648-13E4-4C06-8E5C-BA7101B0F63E}">
      <dsp:nvSpPr>
        <dsp:cNvPr id="0" name=""/>
        <dsp:cNvSpPr/>
      </dsp:nvSpPr>
      <dsp:spPr>
        <a:xfrm>
          <a:off x="1727862" y="1835904"/>
          <a:ext cx="443895" cy="519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1727862" y="1939759"/>
        <a:ext cx="310727" cy="311563"/>
      </dsp:txXfrm>
    </dsp:sp>
    <dsp:sp modelId="{DF168BA9-D0D0-45F2-824E-4956FAAFAC96}">
      <dsp:nvSpPr>
        <dsp:cNvPr id="0" name=""/>
        <dsp:cNvSpPr/>
      </dsp:nvSpPr>
      <dsp:spPr>
        <a:xfrm>
          <a:off x="2356016" y="1218659"/>
          <a:ext cx="1529658" cy="17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>
              <a:solidFill>
                <a:prstClr val="black"/>
              </a:solidFill>
              <a:latin typeface="Articulate Narrow" panose="02000506040000020004" pitchFamily="2" charset="0"/>
            </a:rPr>
            <a:t>2. Busqueu l’apartat Restriccions d’accés i cliqueu a </a:t>
          </a:r>
          <a:r>
            <a:rPr lang="ca-ES" sz="1600" kern="1200" dirty="0" smtClean="0">
              <a:solidFill>
                <a:schemeClr val="bg1"/>
              </a:solidFill>
              <a:latin typeface="Articulate Narrow" panose="02000506040000020004" pitchFamily="2" charset="0"/>
            </a:rPr>
            <a:t>Afegeix una restricció…</a:t>
          </a:r>
          <a:endParaRPr lang="es-ES" sz="1600" kern="1200" dirty="0"/>
        </a:p>
      </dsp:txBody>
      <dsp:txXfrm>
        <a:off x="2400818" y="1263461"/>
        <a:ext cx="1440054" cy="1664159"/>
      </dsp:txXfrm>
    </dsp:sp>
    <dsp:sp modelId="{0B6EB6A8-2056-4DE8-9787-E5173C24B9CC}">
      <dsp:nvSpPr>
        <dsp:cNvPr id="0" name=""/>
        <dsp:cNvSpPr/>
      </dsp:nvSpPr>
      <dsp:spPr>
        <a:xfrm rot="24724">
          <a:off x="4095922" y="1844519"/>
          <a:ext cx="445749" cy="519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4095924" y="1947893"/>
        <a:ext cx="312024" cy="311563"/>
      </dsp:txXfrm>
    </dsp:sp>
    <dsp:sp modelId="{24B479E0-C999-4856-8F95-8241AE63CA42}">
      <dsp:nvSpPr>
        <dsp:cNvPr id="0" name=""/>
        <dsp:cNvSpPr/>
      </dsp:nvSpPr>
      <dsp:spPr>
        <a:xfrm>
          <a:off x="4726689" y="1234443"/>
          <a:ext cx="1177557" cy="17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>
              <a:solidFill>
                <a:prstClr val="black"/>
              </a:solidFill>
              <a:latin typeface="Articulate Narrow" panose="02000506040000020004" pitchFamily="2" charset="0"/>
            </a:rPr>
            <a:t>3. Seleccioneu el tipus de restricció.</a:t>
          </a:r>
          <a:endParaRPr lang="es-ES" sz="1600" kern="1200" dirty="0"/>
        </a:p>
      </dsp:txBody>
      <dsp:txXfrm>
        <a:off x="4761178" y="1268932"/>
        <a:ext cx="1108579" cy="168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E8CF-E70B-41D7-BD64-47255026C2FF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C83D-9AF8-47CD-877A-074DC2DCB8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19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hyperlink" Target="http://bit.ly/2sO5WCQ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910"/>
            <a:ext cx="12280900" cy="7114317"/>
          </a:xfrm>
          <a:prstGeom prst="rect">
            <a:avLst/>
          </a:prstGeom>
        </p:spPr>
      </p:pic>
      <p:pic>
        <p:nvPicPr>
          <p:cNvPr id="3" name="Imat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9" name="Imat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30100" cy="71143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03" y="6351062"/>
            <a:ext cx="1080000" cy="375254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1701800" y="626465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ca-ES" sz="2400" b="1" dirty="0">
                <a:solidFill>
                  <a:srgbClr val="2038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CRAi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,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universitat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 de Barcelona,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curs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ebas Neue Bold" panose="020B0606020202050201" pitchFamily="34" charset="0"/>
              </a:rPr>
              <a:t> 2017-18 </a:t>
            </a:r>
          </a:p>
        </p:txBody>
      </p:sp>
      <p:pic>
        <p:nvPicPr>
          <p:cNvPr id="11" name="Imagen 1">
            <a:hlinkClick r:id="rId4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225" y="4602823"/>
            <a:ext cx="2817776" cy="762592"/>
          </a:xfrm>
          <a:prstGeom prst="rect">
            <a:avLst/>
          </a:prstGeom>
        </p:spPr>
      </p:pic>
      <p:sp>
        <p:nvSpPr>
          <p:cNvPr id="12" name="QuadreDeText 8"/>
          <p:cNvSpPr txBox="1"/>
          <p:nvPr userDrawn="1"/>
        </p:nvSpPr>
        <p:spPr>
          <a:xfrm>
            <a:off x="3554071" y="1987497"/>
            <a:ext cx="454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600" dirty="0">
                <a:solidFill>
                  <a:srgbClr val="25477B"/>
                </a:solidFill>
                <a:latin typeface="Bebas Neue Regular" panose="00000500000000000000" pitchFamily="50" charset="0"/>
              </a:rPr>
              <a:t>Moltes gràcies</a:t>
            </a:r>
            <a:r>
              <a:rPr lang="ca-ES" sz="9600" dirty="0">
                <a:solidFill>
                  <a:schemeClr val="bg1"/>
                </a:solidFill>
                <a:latin typeface="Bebas Neue Regular" panose="00000500000000000000" pitchFamily="50" charset="0"/>
              </a:rPr>
              <a:t>!</a:t>
            </a:r>
            <a:endParaRPr lang="es-ES" sz="23900" dirty="0">
              <a:solidFill>
                <a:schemeClr val="bg1"/>
              </a:solidFill>
              <a:latin typeface="Bebas Neue Regular" panose="00000500000000000000" pitchFamily="50" charset="0"/>
            </a:endParaRPr>
          </a:p>
        </p:txBody>
      </p:sp>
      <p:pic>
        <p:nvPicPr>
          <p:cNvPr id="13" name="Imatg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14" name="Imatg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Imat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2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547"/>
            <a:ext cx="12192000" cy="7114317"/>
          </a:xfrm>
          <a:prstGeom prst="rect">
            <a:avLst/>
          </a:prstGeom>
        </p:spPr>
      </p:pic>
      <p:pic>
        <p:nvPicPr>
          <p:cNvPr id="3" name="Imat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t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4" name="Imat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900" y="-142017"/>
            <a:ext cx="12280900" cy="7114317"/>
          </a:xfrm>
          <a:prstGeom prst="rect">
            <a:avLst/>
          </a:prstGeom>
        </p:spPr>
      </p:pic>
      <p:pic>
        <p:nvPicPr>
          <p:cNvPr id="8" name="Imat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9" name="Imat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93805"/>
            <a:ext cx="2560668" cy="771073"/>
          </a:xfrm>
          <a:prstGeom prst="rect">
            <a:avLst/>
          </a:prstGeom>
        </p:spPr>
      </p:pic>
      <p:pic>
        <p:nvPicPr>
          <p:cNvPr id="9" name="Imat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4" y="-1"/>
            <a:ext cx="3072376" cy="1026685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08" y="-21635"/>
            <a:ext cx="12266215" cy="69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B6BE-4A2C-4940-AE64-50381964F637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AE9F-56A0-420A-AAC4-4BB0BB3308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51" r:id="rId5"/>
    <p:sldLayoutId id="2147483652" r:id="rId6"/>
    <p:sldLayoutId id="2147483660" r:id="rId7"/>
    <p:sldLayoutId id="2147483654" r:id="rId8"/>
    <p:sldLayoutId id="2147483662" r:id="rId9"/>
    <p:sldLayoutId id="2147483663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43048" y="2274629"/>
            <a:ext cx="630776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5400" b="1" dirty="0" smtClean="0">
                <a:solidFill>
                  <a:schemeClr val="accent1">
                    <a:lumMod val="50000"/>
                  </a:schemeClr>
                </a:solidFill>
                <a:latin typeface="Bebas Neue Regular"/>
              </a:rPr>
              <a:t>Campus Virtual UB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ca-ES" sz="5400" b="1" dirty="0" smtClean="0">
              <a:solidFill>
                <a:schemeClr val="accent1">
                  <a:lumMod val="50000"/>
                </a:schemeClr>
              </a:solidFill>
              <a:latin typeface="Bebas Neue Regular"/>
            </a:endParaRPr>
          </a:p>
          <a:p>
            <a:pPr algn="ctr">
              <a:spcBef>
                <a:spcPct val="0"/>
              </a:spcBef>
              <a:buNone/>
            </a:pPr>
            <a:r>
              <a:rPr lang="ca-ES" altLang="ca-ES" sz="5400" b="1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</a:rPr>
              <a:t>Les Restriccions </a:t>
            </a:r>
            <a:r>
              <a:rPr lang="ca-ES" altLang="ca-ES" sz="5400" b="1" dirty="0" smtClean="0">
                <a:solidFill>
                  <a:schemeClr val="accent1">
                    <a:lumMod val="50000"/>
                  </a:schemeClr>
                </a:solidFill>
                <a:latin typeface="Bebas Neue Bold" panose="020B0606020202050201"/>
              </a:rPr>
              <a:t>d’accés</a:t>
            </a:r>
            <a:r>
              <a:rPr lang="ca-ES" altLang="ca-ES" sz="5400" dirty="0" smtClean="0">
                <a:solidFill>
                  <a:schemeClr val="accent1">
                    <a:lumMod val="50000"/>
                  </a:schemeClr>
                </a:solidFill>
                <a:latin typeface="Bebas Neue Regular" panose="000005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8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3866" y="1606102"/>
            <a:ext cx="4176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a-ES" sz="3600" b="1" kern="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</a:rPr>
              <a:t>Per a què serveixen?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39186" y="2252433"/>
            <a:ext cx="598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>
                <a:latin typeface="Articulate Narrow" panose="02000506040000020004" pitchFamily="2" charset="0"/>
              </a:rPr>
              <a:t>        </a:t>
            </a:r>
            <a:endParaRPr lang="es-ES" sz="3200" dirty="0">
              <a:latin typeface="Articulate Narrow" panose="02000506040000020004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96818" y="1769054"/>
            <a:ext cx="5487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28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Permet restringir l’accés dels alumnes a qualsevol recurs, activitat o tema complet d’acord amb determinades condicions, que poden ser dates, pertinença a un grup o agrupament, compleció, informació en un camp del perfil de l’estudiant o obtenció d’una determinada qualificació en una activitat. </a:t>
            </a:r>
            <a:endParaRPr lang="ca-ES" sz="2800" kern="0" dirty="0" smtClean="0">
              <a:solidFill>
                <a:prstClr val="black"/>
              </a:solidFill>
              <a:latin typeface="Articulate Narrow" panose="02000506040000020004" pitchFamily="2" charset="0"/>
            </a:endParaRPr>
          </a:p>
          <a:p>
            <a:pPr lvl="0">
              <a:defRPr/>
            </a:pPr>
            <a:r>
              <a:rPr lang="ca-ES" sz="28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Es </a:t>
            </a:r>
            <a:r>
              <a:rPr lang="ca-ES" sz="28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poden combinar i agrupar diverses condicions.</a:t>
            </a:r>
          </a:p>
        </p:txBody>
      </p:sp>
    </p:spTree>
    <p:extLst>
      <p:ext uri="{BB962C8B-B14F-4D97-AF65-F5344CB8AC3E}">
        <p14:creationId xmlns:p14="http://schemas.microsoft.com/office/powerpoint/2010/main" val="23182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8778" y="1276458"/>
            <a:ext cx="357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a-ES" sz="3200" b="1" kern="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</a:rPr>
              <a:t>Com es configuren?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8778" y="2033127"/>
            <a:ext cx="364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Als paràmetres de la configuració de les activitats o recursos apareix la secció </a:t>
            </a:r>
            <a:r>
              <a:rPr lang="ca-ES" sz="2400" b="1" kern="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</a:rPr>
              <a:t>Restriccions d’accés </a:t>
            </a:r>
            <a:r>
              <a:rPr lang="ca-ES" sz="24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, </a:t>
            </a: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en què es configuren les condicions que s’han de complir perquè el recurs, activitat o tema sigui visible als estudiants.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09910665"/>
              </p:ext>
            </p:extLst>
          </p:nvPr>
        </p:nvGraphicFramePr>
        <p:xfrm>
          <a:off x="5230396" y="1432554"/>
          <a:ext cx="5904247" cy="419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5087155" y="4751163"/>
            <a:ext cx="514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a-ES" sz="20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Secció Restriccions d’accés als paràmetres </a:t>
            </a:r>
            <a:r>
              <a:rPr lang="ca-ES" sz="20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d’edició:</a:t>
            </a:r>
            <a:endParaRPr lang="ca-ES" sz="2000" kern="0" dirty="0">
              <a:solidFill>
                <a:prstClr val="black"/>
              </a:solidFill>
              <a:latin typeface="Articulate Narrow" panose="02000506040000020004" pitchFamily="2" charset="0"/>
            </a:endParaRPr>
          </a:p>
        </p:txBody>
      </p:sp>
      <p:pic>
        <p:nvPicPr>
          <p:cNvPr id="10" name="Imat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584" y="5289618"/>
            <a:ext cx="4281338" cy="12383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4906849" y="1568846"/>
            <a:ext cx="689019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a-ES" sz="2400" b="1" kern="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</a:rPr>
              <a:t>Secció Restriccions d’accés als paràmetres d’edició</a:t>
            </a:r>
          </a:p>
          <a:p>
            <a:pPr lvl="0">
              <a:defRPr/>
            </a:pPr>
            <a:endParaRPr lang="ca-ES" kern="0" dirty="0">
              <a:solidFill>
                <a:prstClr val="black"/>
              </a:solidFill>
              <a:latin typeface="Articulate Narrow" panose="02000506040000020004" pitchFamily="2" charset="0"/>
            </a:endParaRPr>
          </a:p>
          <a:p>
            <a:pPr lvl="0">
              <a:defRPr/>
            </a:pPr>
            <a:r>
              <a:rPr lang="ca-ES" sz="20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Per afegir una restricció:</a:t>
            </a:r>
          </a:p>
        </p:txBody>
      </p:sp>
    </p:spTree>
    <p:extLst>
      <p:ext uri="{BB962C8B-B14F-4D97-AF65-F5344CB8AC3E}">
        <p14:creationId xmlns:p14="http://schemas.microsoft.com/office/powerpoint/2010/main" val="7689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3021" y="1168697"/>
            <a:ext cx="1971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3200" b="1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Poden ser:</a:t>
            </a:r>
          </a:p>
        </p:txBody>
      </p:sp>
      <p:grpSp>
        <p:nvGrpSpPr>
          <p:cNvPr id="15" name="Agrupa 14"/>
          <p:cNvGrpSpPr/>
          <p:nvPr/>
        </p:nvGrpSpPr>
        <p:grpSpPr>
          <a:xfrm>
            <a:off x="476518" y="1374488"/>
            <a:ext cx="11195719" cy="5225938"/>
            <a:chOff x="476518" y="1374488"/>
            <a:chExt cx="11195719" cy="5225938"/>
          </a:xfrm>
        </p:grpSpPr>
        <p:pic>
          <p:nvPicPr>
            <p:cNvPr id="3" name="Imat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419" y="1861186"/>
              <a:ext cx="3431863" cy="473924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671804" y="2384415"/>
              <a:ext cx="37649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a-ES" sz="1600" b="1" dirty="0">
                  <a:solidFill>
                    <a:srgbClr val="5B9BD5">
                      <a:lumMod val="75000"/>
                    </a:srgb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Qualificació</a:t>
              </a:r>
              <a:r>
                <a:rPr lang="ca-ES" sz="1600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. Determina quina puntuació s’ha d’obtenir en una altra activitat per accedir a aquesta activitat. Consta de:</a:t>
              </a:r>
            </a:p>
            <a:p>
              <a:pPr lvl="0"/>
              <a:r>
                <a:rPr lang="ca-ES" sz="1600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—Un desplegable amb totes les activitats creades fins al moment a l’assignatura i que es poden qualificar.</a:t>
              </a:r>
            </a:p>
            <a:p>
              <a:pPr lvl="0"/>
              <a:r>
                <a:rPr lang="ca-ES" sz="1600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—Dos camps en què s’ha d’escriure, en tant per cent, el rang en què ha d’estar la puntuació de l’activitat seleccionada.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476518" y="2306232"/>
              <a:ext cx="3960210" cy="2464690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7" name="Conector recto de flecha 6"/>
            <p:cNvCxnSpPr/>
            <p:nvPr/>
          </p:nvCxnSpPr>
          <p:spPr>
            <a:xfrm>
              <a:off x="4436728" y="2641992"/>
              <a:ext cx="436750" cy="4361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476518" y="5306038"/>
              <a:ext cx="39602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ca-ES" sz="1600" b="1" dirty="0">
                  <a:solidFill>
                    <a:schemeClr val="accent1">
                      <a:lumMod val="75000"/>
                    </a:scheme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Perfil de l’usuari</a:t>
              </a:r>
              <a:r>
                <a:rPr lang="ca-ES" sz="1600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. Determina la informació que ha de tenir o no l’estudiant en un camp del seu perfil personal per poder accedir a l’activitat. S’ha d’indicar el camp i la informació.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476518" y="5217491"/>
              <a:ext cx="3960210" cy="1184918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4436728" y="5262385"/>
              <a:ext cx="586033" cy="3848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8297973" y="1461085"/>
              <a:ext cx="31939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ca-ES" b="1" dirty="0">
                  <a:solidFill>
                    <a:schemeClr val="accent1">
                      <a:lumMod val="75000"/>
                    </a:scheme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Data</a:t>
              </a:r>
              <a:r>
                <a:rPr lang="ca-ES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. Es pot indicar una data des de o fins a la qual es pot accedir a l’activitat.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235567" y="1374488"/>
              <a:ext cx="3318771" cy="1096524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18" name="Conector recto de flecha 17"/>
            <p:cNvCxnSpPr>
              <a:stCxn id="17" idx="1"/>
            </p:cNvCxnSpPr>
            <p:nvPr/>
          </p:nvCxnSpPr>
          <p:spPr>
            <a:xfrm flipH="1">
              <a:off x="6367350" y="1922750"/>
              <a:ext cx="1868217" cy="5608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8297973" y="2754940"/>
              <a:ext cx="33742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a-ES" b="1" dirty="0">
                  <a:solidFill>
                    <a:schemeClr val="accent1">
                      <a:lumMod val="75000"/>
                    </a:scheme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Grup</a:t>
              </a:r>
              <a:r>
                <a:rPr lang="ca-ES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. Es restringeix l’accés en funció de la pertinença a un grup.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8235567" y="2754940"/>
              <a:ext cx="3318771" cy="783637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23" name="Conector recto de flecha 22"/>
            <p:cNvCxnSpPr>
              <a:stCxn id="22" idx="1"/>
            </p:cNvCxnSpPr>
            <p:nvPr/>
          </p:nvCxnSpPr>
          <p:spPr>
            <a:xfrm flipH="1">
              <a:off x="6367350" y="3146759"/>
              <a:ext cx="1868217" cy="4882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/>
            <p:cNvSpPr/>
            <p:nvPr/>
          </p:nvSpPr>
          <p:spPr>
            <a:xfrm>
              <a:off x="8275139" y="3822505"/>
              <a:ext cx="32167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a-ES" b="1" dirty="0">
                  <a:solidFill>
                    <a:schemeClr val="accent1">
                      <a:lumMod val="75000"/>
                    </a:scheme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Agrupament. </a:t>
              </a:r>
              <a:r>
                <a:rPr lang="ca-ES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Es restringeix l’accés en funció de la pertinença a un agrupament.</a:t>
              </a: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8275139" y="3809961"/>
              <a:ext cx="3318771" cy="948417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27" name="Conector recto de flecha 26"/>
            <p:cNvCxnSpPr/>
            <p:nvPr/>
          </p:nvCxnSpPr>
          <p:spPr>
            <a:xfrm flipH="1">
              <a:off x="6345885" y="4057339"/>
              <a:ext cx="1929254" cy="2632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ángulo 30"/>
            <p:cNvSpPr/>
            <p:nvPr/>
          </p:nvSpPr>
          <p:spPr>
            <a:xfrm>
              <a:off x="8294924" y="5029762"/>
              <a:ext cx="32791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a-ES" b="1" dirty="0">
                  <a:solidFill>
                    <a:schemeClr val="accent1">
                      <a:lumMod val="75000"/>
                    </a:schemeClr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Conjunt de restriccions. </a:t>
              </a:r>
              <a:r>
                <a:rPr lang="ca-ES" dirty="0">
                  <a:solidFill>
                    <a:prstClr val="black"/>
                  </a:solidFill>
                  <a:latin typeface="Articulate Narrow" panose="02000506040000020004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Permet incloure un subconjunt amb diverses restriccions de qualsevol tipus de les anteriors.</a:t>
              </a: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8294924" y="4975054"/>
              <a:ext cx="3318771" cy="1236501"/>
            </a:xfrm>
            <a:prstGeom prst="roundRect">
              <a:avLst/>
            </a:prstGeom>
            <a:noFill/>
            <a:ln w="28575">
              <a:solidFill>
                <a:srgbClr val="327D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H="1">
              <a:off x="6367350" y="5271525"/>
              <a:ext cx="1907790" cy="3217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33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0557" y="1724653"/>
            <a:ext cx="98695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lvl="0" algn="just">
              <a:tabLst>
                <a:tab pos="161925" algn="l"/>
              </a:tabLst>
            </a:pP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icona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ull obert    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 apareix a l’esquerra de la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condició defineix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com es comporta l’element quan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 participant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 la compleix. </a:t>
            </a:r>
            <a:endParaRPr lang="ca-ES" sz="2400" dirty="0" smtClean="0">
              <a:solidFill>
                <a:prstClr val="black"/>
              </a:solidFill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770" lvl="0" algn="just">
              <a:tabLst>
                <a:tab pos="161925" algn="l"/>
              </a:tabLst>
            </a:pPr>
            <a:endParaRPr lang="ca-ES" sz="2400" dirty="0">
              <a:solidFill>
                <a:prstClr val="black"/>
              </a:solidFill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770" lvl="0" algn="just">
              <a:tabLst>
                <a:tab pos="161925" algn="l"/>
              </a:tabLst>
            </a:pP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Amb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l’ull obert,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l’element apareix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tancat, amb el nom de color gris i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s’informa dels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requisits que s’han de complir per a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l’accés. </a:t>
            </a:r>
          </a:p>
          <a:p>
            <a:pPr marL="64770" lvl="0" algn="just">
              <a:tabLst>
                <a:tab pos="161925" algn="l"/>
              </a:tabLst>
            </a:pPr>
            <a:endParaRPr lang="ca-ES" sz="2400" dirty="0" smtClean="0">
              <a:solidFill>
                <a:prstClr val="black"/>
              </a:solidFill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770" lvl="0" algn="just">
              <a:tabLst>
                <a:tab pos="161925" algn="l"/>
              </a:tabLst>
            </a:pP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Amb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l’ull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creuat per una barra    ,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l’element és invisible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 l’estudiant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 no compleix les condicions.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01718" y="6059038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r>
              <a:rPr lang="es-ES" dirty="0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dirty="0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restricció</a:t>
            </a:r>
            <a:r>
              <a:rPr lang="es-ES" dirty="0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de data</a:t>
            </a:r>
          </a:p>
        </p:txBody>
      </p:sp>
      <p:grpSp>
        <p:nvGrpSpPr>
          <p:cNvPr id="11" name="Agrupa 10"/>
          <p:cNvGrpSpPr/>
          <p:nvPr/>
        </p:nvGrpSpPr>
        <p:grpSpPr>
          <a:xfrm>
            <a:off x="2362930" y="4738217"/>
            <a:ext cx="6906577" cy="1303787"/>
            <a:chOff x="1856097" y="4385592"/>
            <a:chExt cx="6906577" cy="1303787"/>
          </a:xfrm>
        </p:grpSpPr>
        <p:pic>
          <p:nvPicPr>
            <p:cNvPr id="2" name="Imatg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134" y="4385592"/>
              <a:ext cx="6406540" cy="130378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6" name="Conector recto de flecha 5"/>
            <p:cNvCxnSpPr/>
            <p:nvPr/>
          </p:nvCxnSpPr>
          <p:spPr>
            <a:xfrm>
              <a:off x="1856097" y="5119373"/>
              <a:ext cx="595573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42" y="1813756"/>
            <a:ext cx="342900" cy="276225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12" y="3989732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9884" y="1469650"/>
            <a:ext cx="10721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61925" algn="l"/>
              </a:tabLst>
            </a:pP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poden combinar diverses condicions. </a:t>
            </a:r>
            <a:endParaRPr lang="ca-ES" sz="2400" dirty="0" smtClean="0">
              <a:solidFill>
                <a:prstClr val="black"/>
              </a:solidFill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tabLst>
                <a:tab pos="161925" algn="l"/>
              </a:tabLst>
            </a:pP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S’ha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d’indicar si s’han de complir o no les condicions definides, i s’han de complir totes (van separades amb la icona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) o n’hi ha prou amb complir-ne una (van separades amb la 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icona   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endParaRPr lang="ca-ES" sz="2400" dirty="0" smtClean="0">
              <a:solidFill>
                <a:prstClr val="black"/>
              </a:solidFill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Agrupa 10"/>
          <p:cNvGrpSpPr/>
          <p:nvPr/>
        </p:nvGrpSpPr>
        <p:grpSpPr>
          <a:xfrm>
            <a:off x="5636592" y="3903777"/>
            <a:ext cx="6242383" cy="1798766"/>
            <a:chOff x="5636592" y="3903777"/>
            <a:chExt cx="6242383" cy="1798766"/>
          </a:xfrm>
        </p:grpSpPr>
        <p:pic>
          <p:nvPicPr>
            <p:cNvPr id="7" name="Imatg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385" y="3903777"/>
              <a:ext cx="5441590" cy="179876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6" name="Conector recto de flecha 5"/>
            <p:cNvCxnSpPr/>
            <p:nvPr/>
          </p:nvCxnSpPr>
          <p:spPr>
            <a:xfrm flipV="1">
              <a:off x="5636592" y="4338998"/>
              <a:ext cx="1850822" cy="219354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ángulo 8"/>
          <p:cNvSpPr/>
          <p:nvPr/>
        </p:nvSpPr>
        <p:spPr>
          <a:xfrm>
            <a:off x="7487414" y="5865541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r>
              <a:rPr lang="es-ES" dirty="0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combinació</a:t>
            </a:r>
            <a:r>
              <a:rPr lang="es-ES" dirty="0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dirty="0" err="1"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restriccions</a:t>
            </a:r>
            <a:endParaRPr lang="es-ES" dirty="0">
              <a:latin typeface="Articulate Narrow" panose="02000506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619884" y="3586619"/>
            <a:ext cx="5016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61925" algn="l"/>
              </a:tabLst>
            </a:pP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Això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defineix a la primera línia, mitjançant els dos menús desplegables, que contenen les opcions </a:t>
            </a:r>
            <a:r>
              <a:rPr lang="ca-ES" sz="2400" dirty="0" smtClean="0">
                <a:solidFill>
                  <a:srgbClr val="327DC1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cal </a:t>
            </a:r>
            <a:r>
              <a:rPr lang="ca-ES" sz="2400" dirty="0">
                <a:solidFill>
                  <a:srgbClr val="327DC1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que/no cal </a:t>
            </a:r>
            <a:r>
              <a:rPr lang="ca-ES" sz="2400" dirty="0" smtClean="0">
                <a:solidFill>
                  <a:srgbClr val="327DC1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2400" dirty="0" smtClean="0">
                <a:solidFill>
                  <a:srgbClr val="327DC1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totes/qualsevol de</a:t>
            </a:r>
            <a:r>
              <a:rPr lang="ca-ES" sz="2400" dirty="0" smtClean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2400" dirty="0">
                <a:solidFill>
                  <a:prstClr val="black"/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respectivament.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422" y="2296535"/>
            <a:ext cx="207788" cy="249346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373" y="2665770"/>
            <a:ext cx="207788" cy="2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09352" y="2266253"/>
            <a:ext cx="9573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La diferència entre les opcions </a:t>
            </a:r>
            <a:r>
              <a:rPr lang="ca-ES" sz="2400" kern="0" dirty="0">
                <a:solidFill>
                  <a:srgbClr val="317ABE"/>
                </a:solidFill>
                <a:latin typeface="Articulate Narrow" panose="02000506040000020004" pitchFamily="2" charset="0"/>
              </a:rPr>
              <a:t>Disponible des de/Data de lliurament </a:t>
            </a: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de cada activitat i </a:t>
            </a:r>
            <a:r>
              <a:rPr lang="ca-ES" sz="2400" b="1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la restricció d’accés per data </a:t>
            </a: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que es defineix </a:t>
            </a:r>
            <a:r>
              <a:rPr lang="ca-ES" sz="24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aquí:</a:t>
            </a:r>
          </a:p>
          <a:p>
            <a:pPr lvl="0" algn="just">
              <a:defRPr/>
            </a:pPr>
            <a:endParaRPr lang="ca-ES" sz="2400" kern="0" dirty="0" smtClean="0">
              <a:solidFill>
                <a:prstClr val="black"/>
              </a:solidFill>
              <a:latin typeface="Articulate Narrow" panose="02000506040000020004" pitchFamily="2" charset="0"/>
            </a:endParaRPr>
          </a:p>
          <a:p>
            <a:pPr marL="900113" lvl="0" algn="just">
              <a:defRPr/>
            </a:pPr>
            <a:r>
              <a:rPr lang="ca-ES" sz="2400" kern="0" dirty="0" smtClean="0">
                <a:solidFill>
                  <a:srgbClr val="317ABE"/>
                </a:solidFill>
                <a:latin typeface="Articulate Narrow" panose="02000506040000020004" pitchFamily="2" charset="0"/>
              </a:rPr>
              <a:t>Disponible </a:t>
            </a:r>
            <a:r>
              <a:rPr lang="ca-ES" sz="2400" kern="0" dirty="0">
                <a:solidFill>
                  <a:srgbClr val="317ABE"/>
                </a:solidFill>
                <a:latin typeface="Articulate Narrow" panose="02000506040000020004" pitchFamily="2" charset="0"/>
              </a:rPr>
              <a:t>des de/Data de lliurament </a:t>
            </a:r>
            <a:r>
              <a:rPr lang="ca-ES" sz="24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permet </a:t>
            </a: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als estudiants veure l’activitat però no lliurar-la, </a:t>
            </a:r>
            <a:endParaRPr lang="ca-ES" sz="2400" kern="0" dirty="0" smtClean="0">
              <a:solidFill>
                <a:prstClr val="black"/>
              </a:solidFill>
              <a:latin typeface="Articulate Narrow" panose="02000506040000020004" pitchFamily="2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ca-ES" sz="2400" kern="0" dirty="0">
              <a:solidFill>
                <a:prstClr val="black"/>
              </a:solidFill>
              <a:latin typeface="Articulate Narrow" panose="02000506040000020004" pitchFamily="2" charset="0"/>
            </a:endParaRPr>
          </a:p>
          <a:p>
            <a:pPr lvl="0" algn="just">
              <a:defRPr/>
            </a:pPr>
            <a:r>
              <a:rPr lang="ca-ES" sz="2400" kern="0" dirty="0" smtClean="0">
                <a:solidFill>
                  <a:prstClr val="black"/>
                </a:solidFill>
                <a:latin typeface="Articulate Narrow" panose="02000506040000020004" pitchFamily="2" charset="0"/>
              </a:rPr>
              <a:t>	La </a:t>
            </a:r>
            <a:r>
              <a:rPr lang="ca-ES" sz="2400" kern="0" dirty="0">
                <a:solidFill>
                  <a:prstClr val="black"/>
                </a:solidFill>
                <a:latin typeface="Articulate Narrow" panose="02000506040000020004" pitchFamily="2" charset="0"/>
              </a:rPr>
              <a:t>restricció d’accés per data tanca completament l’activitat.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704620" y="1296538"/>
            <a:ext cx="4094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600" dirty="0" smtClean="0">
                <a:solidFill>
                  <a:srgbClr val="327DC1"/>
                </a:solidFill>
                <a:latin typeface="Bebas Neue Bold" panose="020B0606020202050201" pitchFamily="34" charset="0"/>
              </a:rPr>
              <a:t>!</a:t>
            </a:r>
            <a:endParaRPr lang="es-ES" sz="16600" dirty="0">
              <a:solidFill>
                <a:srgbClr val="327DC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6198" y="4531057"/>
            <a:ext cx="195299" cy="232012"/>
          </a:xfrm>
          <a:prstGeom prst="rect">
            <a:avLst/>
          </a:prstGeom>
          <a:solidFill>
            <a:srgbClr val="327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769146" y="3489075"/>
            <a:ext cx="195299" cy="232012"/>
          </a:xfrm>
          <a:prstGeom prst="rect">
            <a:avLst/>
          </a:prstGeom>
          <a:solidFill>
            <a:srgbClr val="327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7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5101" y="2236381"/>
            <a:ext cx="10191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Perquè les restriccions d’accés funcionin correctament, als paràmetres  de l’activitat o recurs, a la secció </a:t>
            </a:r>
            <a:r>
              <a:rPr lang="ca-ES" sz="2400" b="1" dirty="0">
                <a:solidFill>
                  <a:schemeClr val="accent1">
                    <a:lumMod val="50000"/>
                  </a:schemeClr>
                </a:solidFill>
                <a:latin typeface="Bebas Neue Regular"/>
              </a:rPr>
              <a:t>Paràmetres comuns de mòduls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, l’opció </a:t>
            </a:r>
            <a:r>
              <a:rPr lang="ca-ES" sz="240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Visible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 </a:t>
            </a:r>
            <a:r>
              <a:rPr lang="ca-ES" sz="2400" kern="0" dirty="0" smtClean="0">
                <a:solidFill>
                  <a:srgbClr val="000000"/>
                </a:solidFill>
                <a:latin typeface="Articulate Narrow" panose="02000506040000020004" pitchFamily="2" charset="0"/>
              </a:rPr>
              <a:t>(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icona </a:t>
            </a:r>
            <a:r>
              <a:rPr lang="ca-ES" sz="2400" kern="0" dirty="0" smtClean="0">
                <a:solidFill>
                  <a:srgbClr val="000000"/>
                </a:solidFill>
                <a:latin typeface="Articulate Narrow" panose="02000506040000020004" pitchFamily="2" charset="0"/>
              </a:rPr>
              <a:t>ull obert     ) 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ha de tenir seleccionat Mostra. </a:t>
            </a:r>
          </a:p>
          <a:p>
            <a:pPr lvl="0" algn="just">
              <a:lnSpc>
                <a:spcPct val="150000"/>
              </a:lnSpc>
              <a:defRPr/>
            </a:pPr>
            <a:endParaRPr lang="ca-ES" sz="2400" kern="0" dirty="0">
              <a:solidFill>
                <a:srgbClr val="000000"/>
              </a:solidFill>
              <a:latin typeface="Articulate Narrow" panose="02000506040000020004" pitchFamily="2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Si es deixa </a:t>
            </a:r>
            <a:r>
              <a:rPr lang="ca-ES" sz="2400" dirty="0">
                <a:solidFill>
                  <a:schemeClr val="accent1">
                    <a:lumMod val="75000"/>
                  </a:schemeClr>
                </a:solidFill>
                <a:latin typeface="Articulate Narrow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Oculta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 (icona de </a:t>
            </a:r>
            <a:r>
              <a:rPr lang="ca-ES" sz="2400" kern="0" dirty="0" smtClean="0">
                <a:solidFill>
                  <a:srgbClr val="000000"/>
                </a:solidFill>
                <a:latin typeface="Articulate Narrow" panose="02000506040000020004" pitchFamily="2" charset="0"/>
              </a:rPr>
              <a:t>l’ull creuat amb una barra    ), </a:t>
            </a:r>
            <a:r>
              <a:rPr lang="ca-ES" sz="2400" kern="0" dirty="0">
                <a:solidFill>
                  <a:srgbClr val="000000"/>
                </a:solidFill>
                <a:latin typeface="Articulate Narrow" panose="02000506040000020004" pitchFamily="2" charset="0"/>
              </a:rPr>
              <a:t>no serà accessible als estudiants malgrat que compleixin les condicions definides al recurs o activitat. 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704620" y="1296538"/>
            <a:ext cx="4094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600" dirty="0" smtClean="0">
                <a:solidFill>
                  <a:srgbClr val="327DC1"/>
                </a:solidFill>
                <a:latin typeface="Bebas Neue Bold" panose="020B0606020202050201" pitchFamily="34" charset="0"/>
              </a:rPr>
              <a:t>!</a:t>
            </a:r>
            <a:endParaRPr lang="es-ES" sz="16600" dirty="0">
              <a:solidFill>
                <a:srgbClr val="327DC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29" y="3340764"/>
            <a:ext cx="217742" cy="17647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514" y="3933180"/>
            <a:ext cx="266737" cy="247685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325" y="3016914"/>
            <a:ext cx="342900" cy="276225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952" y="4628505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590</Words>
  <Application>Microsoft Office PowerPoint</Application>
  <PresentationFormat>Pantalla panoràmica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7" baseType="lpstr">
      <vt:lpstr>Arial</vt:lpstr>
      <vt:lpstr>Articulate Narrow</vt:lpstr>
      <vt:lpstr>Bebas Neue Bold</vt:lpstr>
      <vt:lpstr>Bebas Neue Regular</vt:lpstr>
      <vt:lpstr>Calibri</vt:lpstr>
      <vt:lpstr>Calibri Light</vt:lpstr>
      <vt:lpstr>Verdana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UD CRAI</dc:creator>
  <cp:lastModifiedBy>Maria Dolores Yañez Agustiño</cp:lastModifiedBy>
  <cp:revision>89</cp:revision>
  <dcterms:created xsi:type="dcterms:W3CDTF">2017-07-07T12:15:00Z</dcterms:created>
  <dcterms:modified xsi:type="dcterms:W3CDTF">2018-05-16T18:19:12Z</dcterms:modified>
</cp:coreProperties>
</file>