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9" r:id="rId3"/>
    <p:sldId id="276" r:id="rId4"/>
    <p:sldId id="261" r:id="rId5"/>
    <p:sldId id="277" r:id="rId6"/>
    <p:sldId id="262" r:id="rId7"/>
    <p:sldId id="271" r:id="rId8"/>
    <p:sldId id="280" r:id="rId9"/>
    <p:sldId id="273" r:id="rId10"/>
    <p:sldId id="279" r:id="rId11"/>
    <p:sldId id="282" r:id="rId12"/>
    <p:sldId id="286" r:id="rId13"/>
    <p:sldId id="283" r:id="rId14"/>
    <p:sldId id="284" r:id="rId15"/>
  </p:sldIdLst>
  <p:sldSz cx="9144000" cy="6858000" type="screen4x3"/>
  <p:notesSz cx="9915525" cy="6786563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2832F5-EA01-48E5-B403-87E193F50680}">
          <p14:sldIdLst>
            <p14:sldId id="272"/>
            <p14:sldId id="269"/>
          </p14:sldIdLst>
        </p14:section>
        <p14:section name="Información general del proyecto" id="{087866C3-7028-482C-8D34-6BF5363FBD75}">
          <p14:sldIdLst>
            <p14:sldId id="276"/>
            <p14:sldId id="261"/>
            <p14:sldId id="277"/>
          </p14:sldIdLst>
        </p14:section>
        <p14:section name="Actualización de estado" id="{521DEF98-8796-4632-831A-16252E9A6054}">
          <p14:sldIdLst>
            <p14:sldId id="262"/>
          </p14:sldIdLst>
        </p14:section>
        <p14:section name="Escala de tiempo" id="{CF24EBA6-C924-424D-AC31-A4B9992A87E0}">
          <p14:sldIdLst>
            <p14:sldId id="271"/>
            <p14:sldId id="280"/>
          </p14:sldIdLst>
        </p14:section>
        <p14:section name="Siguientes pasos y elementos de acción" id="{C24C98EC-938D-4034-8DB8-5E8DBF16E3CB}">
          <p14:sldIdLst>
            <p14:sldId id="273"/>
            <p14:sldId id="279"/>
            <p14:sldId id="282"/>
            <p14:sldId id="286"/>
            <p14:sldId id="283"/>
            <p14:sldId id="284"/>
          </p14:sldIdLst>
        </p14:section>
        <p14:section name="Apéndice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3366"/>
    <a:srgbClr val="DEE7F2"/>
    <a:srgbClr val="99FFCC"/>
    <a:srgbClr val="BCCF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35" autoAdjust="0"/>
    <p:restoredTop sz="88201" autoAdjust="0"/>
  </p:normalViewPr>
  <p:slideViewPr>
    <p:cSldViewPr snapToObjects="1">
      <p:cViewPr>
        <p:scale>
          <a:sx n="100" d="100"/>
          <a:sy n="100" d="100"/>
        </p:scale>
        <p:origin x="-1290" y="39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Festa%20ci&#232;ncia%2017_05_2019\Grafic%20amb%20hist&#242;ricsRos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Hoja1!$L$2:$L$23</c:f>
              <c:numCache>
                <c:formatCode>General</c:formatCode>
                <c:ptCount val="22"/>
                <c:pt idx="0">
                  <c:v>1810</c:v>
                </c:pt>
                <c:pt idx="1">
                  <c:v>1820</c:v>
                </c:pt>
                <c:pt idx="2">
                  <c:v>1830</c:v>
                </c:pt>
                <c:pt idx="3">
                  <c:v>1840</c:v>
                </c:pt>
                <c:pt idx="4">
                  <c:v>1850</c:v>
                </c:pt>
                <c:pt idx="5">
                  <c:v>1860</c:v>
                </c:pt>
                <c:pt idx="6">
                  <c:v>1870</c:v>
                </c:pt>
                <c:pt idx="7">
                  <c:v>1880</c:v>
                </c:pt>
                <c:pt idx="8">
                  <c:v>1890</c:v>
                </c:pt>
                <c:pt idx="9">
                  <c:v>1900</c:v>
                </c:pt>
                <c:pt idx="10">
                  <c:v>1910</c:v>
                </c:pt>
                <c:pt idx="11">
                  <c:v>1920</c:v>
                </c:pt>
                <c:pt idx="12">
                  <c:v>1930</c:v>
                </c:pt>
                <c:pt idx="13">
                  <c:v>1940</c:v>
                </c:pt>
                <c:pt idx="14">
                  <c:v>1950</c:v>
                </c:pt>
                <c:pt idx="15">
                  <c:v>1960</c:v>
                </c:pt>
                <c:pt idx="16">
                  <c:v>1970</c:v>
                </c:pt>
                <c:pt idx="17">
                  <c:v>1980</c:v>
                </c:pt>
                <c:pt idx="18">
                  <c:v>1990</c:v>
                </c:pt>
                <c:pt idx="19">
                  <c:v>2000</c:v>
                </c:pt>
                <c:pt idx="20">
                  <c:v>2010</c:v>
                </c:pt>
                <c:pt idx="21">
                  <c:v>2018</c:v>
                </c:pt>
              </c:numCache>
            </c:numRef>
          </c:cat>
          <c:val>
            <c:numRef>
              <c:f>Hoja1!$M$2:$M$23</c:f>
              <c:numCache>
                <c:formatCode>General</c:formatCode>
                <c:ptCount val="22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570</c:v>
                </c:pt>
                <c:pt idx="4">
                  <c:v>58</c:v>
                </c:pt>
                <c:pt idx="5">
                  <c:v>214</c:v>
                </c:pt>
                <c:pt idx="6">
                  <c:v>5121</c:v>
                </c:pt>
                <c:pt idx="7">
                  <c:v>2562</c:v>
                </c:pt>
                <c:pt idx="8">
                  <c:v>1164</c:v>
                </c:pt>
                <c:pt idx="9">
                  <c:v>51</c:v>
                </c:pt>
                <c:pt idx="10">
                  <c:v>645</c:v>
                </c:pt>
                <c:pt idx="11">
                  <c:v>3762</c:v>
                </c:pt>
                <c:pt idx="12">
                  <c:v>8478</c:v>
                </c:pt>
                <c:pt idx="13">
                  <c:v>10528</c:v>
                </c:pt>
                <c:pt idx="14">
                  <c:v>8024</c:v>
                </c:pt>
                <c:pt idx="15">
                  <c:v>6620</c:v>
                </c:pt>
                <c:pt idx="16">
                  <c:v>3471</c:v>
                </c:pt>
                <c:pt idx="17">
                  <c:v>23219</c:v>
                </c:pt>
                <c:pt idx="18">
                  <c:v>46313</c:v>
                </c:pt>
                <c:pt idx="19">
                  <c:v>19377</c:v>
                </c:pt>
                <c:pt idx="20">
                  <c:v>20946</c:v>
                </c:pt>
                <c:pt idx="21">
                  <c:v>10449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8E-4A29-A6AE-B7D0822D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26016"/>
        <c:axId val="41952000"/>
      </c:lineChart>
      <c:catAx>
        <c:axId val="4192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ca-ES" sz="1100">
                    <a:latin typeface="Arial" pitchFamily="34" charset="0"/>
                    <a:cs typeface="Arial" pitchFamily="34" charset="0"/>
                  </a:rPr>
                  <a:t>Temps (Dècades)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3060000"/>
          <a:lstStyle/>
          <a:p>
            <a:pPr>
              <a:defRPr sz="800"/>
            </a:pPr>
            <a:endParaRPr lang="ca-ES"/>
          </a:p>
        </c:txPr>
        <c:crossAx val="41952000"/>
        <c:crosses val="autoZero"/>
        <c:auto val="0"/>
        <c:lblAlgn val="ctr"/>
        <c:lblOffset val="100"/>
        <c:tickLblSkip val="1"/>
        <c:noMultiLvlLbl val="0"/>
      </c:catAx>
      <c:valAx>
        <c:axId val="41952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ca-ES" sz="1100" dirty="0">
                    <a:latin typeface="Arial" pitchFamily="34" charset="0"/>
                    <a:cs typeface="Arial" pitchFamily="34" charset="0"/>
                  </a:rPr>
                  <a:t>Nombre de mostres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92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64373-8B9A-44A2-A7EB-7589C9B9E76C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6B1821E-56D5-4B74-BB79-E14425C91C9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500" dirty="0">
              <a:latin typeface="Palatino Linotype" pitchFamily="18" charset="0"/>
            </a:rPr>
            <a:t>Biodiversitat Vegetal</a:t>
          </a:r>
          <a:endParaRPr lang="ca-ES" sz="1500" dirty="0">
            <a:latin typeface="Palatino Linotype" pitchFamily="18" charset="0"/>
          </a:endParaRPr>
        </a:p>
      </dgm:t>
    </dgm:pt>
    <dgm:pt modelId="{A1B2F3E9-B0CD-4D83-A568-C9B196C93411}" type="parTrans" cxnId="{81141C98-CC48-4192-8F1D-6F7DBC7C3E95}">
      <dgm:prSet/>
      <dgm:spPr/>
      <dgm:t>
        <a:bodyPr/>
        <a:lstStyle/>
        <a:p>
          <a:endParaRPr lang="ca-ES" sz="1500"/>
        </a:p>
      </dgm:t>
    </dgm:pt>
    <dgm:pt modelId="{72B69471-BDC4-48E9-A111-51FB918EF48D}" type="sibTrans" cxnId="{81141C98-CC48-4192-8F1D-6F7DBC7C3E95}">
      <dgm:prSet/>
      <dgm:spPr/>
      <dgm:t>
        <a:bodyPr/>
        <a:lstStyle/>
        <a:p>
          <a:endParaRPr lang="ca-ES" sz="1500"/>
        </a:p>
      </dgm:t>
    </dgm:pt>
    <dgm:pt modelId="{0AF47648-6C96-4ED8-80DB-EDA6A5E7EDD6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Agroecologia</a:t>
          </a:r>
          <a:endParaRPr lang="ca-ES" sz="1600" dirty="0">
            <a:latin typeface="Palatino Linotype" pitchFamily="18" charset="0"/>
          </a:endParaRPr>
        </a:p>
      </dgm:t>
    </dgm:pt>
    <dgm:pt modelId="{1131B288-BC1E-473B-BDE7-07715B43B141}" type="parTrans" cxnId="{AD16FFCA-1B12-4E6F-BFC5-86447E4AA4E8}">
      <dgm:prSet/>
      <dgm:spPr/>
      <dgm:t>
        <a:bodyPr/>
        <a:lstStyle/>
        <a:p>
          <a:endParaRPr lang="ca-ES" sz="1500"/>
        </a:p>
      </dgm:t>
    </dgm:pt>
    <dgm:pt modelId="{A2E7E56A-EDB2-4E0C-BA7B-34538FFC66D5}" type="sibTrans" cxnId="{AD16FFCA-1B12-4E6F-BFC5-86447E4AA4E8}">
      <dgm:prSet/>
      <dgm:spPr/>
      <dgm:t>
        <a:bodyPr/>
        <a:lstStyle/>
        <a:p>
          <a:endParaRPr lang="ca-ES" sz="1500"/>
        </a:p>
      </dgm:t>
    </dgm:pt>
    <dgm:pt modelId="{38FC4DF9-4754-454A-BC34-A295A0190F61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Etnobotànica</a:t>
          </a:r>
          <a:endParaRPr lang="ca-ES" sz="1600" dirty="0">
            <a:latin typeface="Palatino Linotype" pitchFamily="18" charset="0"/>
          </a:endParaRPr>
        </a:p>
      </dgm:t>
    </dgm:pt>
    <dgm:pt modelId="{F63AE06C-0030-435A-9A72-FDC03FA3E67A}" type="parTrans" cxnId="{35315945-80C0-40CB-ADEF-4BFC7376269F}">
      <dgm:prSet/>
      <dgm:spPr/>
      <dgm:t>
        <a:bodyPr/>
        <a:lstStyle/>
        <a:p>
          <a:endParaRPr lang="ca-ES" sz="1500"/>
        </a:p>
      </dgm:t>
    </dgm:pt>
    <dgm:pt modelId="{06B78DCF-B5E7-47B1-840A-D27222BBE7E5}" type="sibTrans" cxnId="{35315945-80C0-40CB-ADEF-4BFC7376269F}">
      <dgm:prSet/>
      <dgm:spPr/>
      <dgm:t>
        <a:bodyPr/>
        <a:lstStyle/>
        <a:p>
          <a:endParaRPr lang="ca-ES" sz="1500"/>
        </a:p>
      </dgm:t>
    </dgm:pt>
    <dgm:pt modelId="{3CC49EC8-033F-4F34-A8B3-4DB4FBE30202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Biosistemàtica</a:t>
          </a:r>
          <a:endParaRPr lang="es-ES" sz="1600" dirty="0">
            <a:latin typeface="Palatino Linotype" pitchFamily="18" charset="0"/>
          </a:endParaRPr>
        </a:p>
      </dgm:t>
    </dgm:pt>
    <dgm:pt modelId="{78FC7ABE-8C1F-498C-8C4B-8EEA01DC8142}" type="parTrans" cxnId="{148D11C0-BD85-4209-8607-99313EAF5055}">
      <dgm:prSet/>
      <dgm:spPr/>
      <dgm:t>
        <a:bodyPr/>
        <a:lstStyle/>
        <a:p>
          <a:endParaRPr lang="ca-ES" sz="1500"/>
        </a:p>
      </dgm:t>
    </dgm:pt>
    <dgm:pt modelId="{8589F997-EDD6-4001-9EC7-4FD8249A1CAF}" type="sibTrans" cxnId="{148D11C0-BD85-4209-8607-99313EAF5055}">
      <dgm:prSet/>
      <dgm:spPr/>
      <dgm:t>
        <a:bodyPr/>
        <a:lstStyle/>
        <a:p>
          <a:endParaRPr lang="ca-ES" sz="1500"/>
        </a:p>
      </dgm:t>
    </dgm:pt>
    <dgm:pt modelId="{6C9DAEF8-0102-4B8B-AF3E-BE24BE9DFA59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Ecologia</a:t>
          </a:r>
          <a:r>
            <a:rPr lang="es-ES" sz="1600" dirty="0">
              <a:latin typeface="Palatino Linotype" pitchFamily="18" charset="0"/>
            </a:rPr>
            <a:t> de </a:t>
          </a:r>
          <a:r>
            <a:rPr lang="es-ES" sz="1600" dirty="0" err="1">
              <a:latin typeface="Palatino Linotype" pitchFamily="18" charset="0"/>
            </a:rPr>
            <a:t>comunitats</a:t>
          </a:r>
          <a:endParaRPr lang="ca-ES" sz="1600" dirty="0">
            <a:latin typeface="Palatino Linotype" pitchFamily="18" charset="0"/>
          </a:endParaRPr>
        </a:p>
      </dgm:t>
    </dgm:pt>
    <dgm:pt modelId="{437FC078-D14A-4D63-A74F-6367C58A5421}" type="parTrans" cxnId="{7F9328A6-5CFA-434C-8859-4E7E4FF13F62}">
      <dgm:prSet/>
      <dgm:spPr/>
      <dgm:t>
        <a:bodyPr/>
        <a:lstStyle/>
        <a:p>
          <a:endParaRPr lang="ca-ES" sz="1500"/>
        </a:p>
      </dgm:t>
    </dgm:pt>
    <dgm:pt modelId="{4B3766F2-65D2-443C-B6F0-7C398C9DB6A8}" type="sibTrans" cxnId="{7F9328A6-5CFA-434C-8859-4E7E4FF13F62}">
      <dgm:prSet/>
      <dgm:spPr/>
      <dgm:t>
        <a:bodyPr/>
        <a:lstStyle/>
        <a:p>
          <a:endParaRPr lang="ca-ES" sz="1500"/>
        </a:p>
      </dgm:t>
    </dgm:pt>
    <dgm:pt modelId="{628621D5-5A84-4E8B-A66B-228331EED829}">
      <dgm:prSet phldrT="[Texto]" custT="1"/>
      <dgm:spPr/>
      <dgm:t>
        <a:bodyPr/>
        <a:lstStyle/>
        <a:p>
          <a:r>
            <a:rPr lang="es-ES" sz="1600">
              <a:latin typeface="Palatino Linotype" pitchFamily="18" charset="0"/>
            </a:rPr>
            <a:t>Bioinformàtica</a:t>
          </a:r>
          <a:endParaRPr lang="ca-ES" sz="1600" dirty="0">
            <a:latin typeface="Palatino Linotype" pitchFamily="18" charset="0"/>
          </a:endParaRPr>
        </a:p>
      </dgm:t>
    </dgm:pt>
    <dgm:pt modelId="{EE4877BD-D56A-464F-9F14-01C9143CFE8F}" type="parTrans" cxnId="{F8306514-02E2-4C76-89A0-5F28D5499FB6}">
      <dgm:prSet/>
      <dgm:spPr/>
      <dgm:t>
        <a:bodyPr/>
        <a:lstStyle/>
        <a:p>
          <a:endParaRPr lang="ca-ES" sz="1500"/>
        </a:p>
      </dgm:t>
    </dgm:pt>
    <dgm:pt modelId="{39D0D843-4EDA-4DCE-89E4-19777BE7FDBD}" type="sibTrans" cxnId="{F8306514-02E2-4C76-89A0-5F28D5499FB6}">
      <dgm:prSet/>
      <dgm:spPr/>
      <dgm:t>
        <a:bodyPr/>
        <a:lstStyle/>
        <a:p>
          <a:endParaRPr lang="ca-ES" sz="1500"/>
        </a:p>
      </dgm:t>
    </dgm:pt>
    <dgm:pt modelId="{95781F01-0B87-4F74-8904-5601D9553533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Palinologia</a:t>
          </a:r>
          <a:endParaRPr lang="ca-ES" sz="1600" dirty="0">
            <a:latin typeface="Palatino Linotype" pitchFamily="18" charset="0"/>
          </a:endParaRPr>
        </a:p>
      </dgm:t>
    </dgm:pt>
    <dgm:pt modelId="{B92A1D46-D09B-454C-BF21-C6D8759014E4}" type="parTrans" cxnId="{FB1181D9-BA0C-4313-BF7B-B43C21D497E3}">
      <dgm:prSet/>
      <dgm:spPr/>
      <dgm:t>
        <a:bodyPr/>
        <a:lstStyle/>
        <a:p>
          <a:endParaRPr lang="ca-ES" sz="1500"/>
        </a:p>
      </dgm:t>
    </dgm:pt>
    <dgm:pt modelId="{230DBCBB-5027-448F-96EF-32840F7CE565}" type="sibTrans" cxnId="{FB1181D9-BA0C-4313-BF7B-B43C21D497E3}">
      <dgm:prSet/>
      <dgm:spPr/>
      <dgm:t>
        <a:bodyPr/>
        <a:lstStyle/>
        <a:p>
          <a:endParaRPr lang="ca-ES" sz="1500"/>
        </a:p>
      </dgm:t>
    </dgm:pt>
    <dgm:pt modelId="{B306503F-4413-40A5-ABF8-82CD45016274}" type="pres">
      <dgm:prSet presAssocID="{40A64373-8B9A-44A2-A7EB-7589C9B9E7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8C9E80A-370B-44BF-8185-20C310ABFAB0}" type="pres">
      <dgm:prSet presAssocID="{40A64373-8B9A-44A2-A7EB-7589C9B9E76C}" presName="radial" presStyleCnt="0">
        <dgm:presLayoutVars>
          <dgm:animLvl val="ctr"/>
        </dgm:presLayoutVars>
      </dgm:prSet>
      <dgm:spPr/>
    </dgm:pt>
    <dgm:pt modelId="{A4280B54-4793-4B16-993C-69AC213DCE9A}" type="pres">
      <dgm:prSet presAssocID="{C6B1821E-56D5-4B74-BB79-E14425C91C94}" presName="centerShape" presStyleLbl="vennNode1" presStyleIdx="0" presStyleCnt="7" custScaleX="84847" custScaleY="84847"/>
      <dgm:spPr/>
      <dgm:t>
        <a:bodyPr/>
        <a:lstStyle/>
        <a:p>
          <a:endParaRPr lang="ca-ES"/>
        </a:p>
      </dgm:t>
    </dgm:pt>
    <dgm:pt modelId="{3FDFB48C-2C30-4166-B9CB-925BB7E06AFF}" type="pres">
      <dgm:prSet presAssocID="{0AF47648-6C96-4ED8-80DB-EDA6A5E7EDD6}" presName="node" presStyleLbl="vennNode1" presStyleIdx="1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0542233-1FC4-476E-AAF4-3F10A042A8AE}" type="pres">
      <dgm:prSet presAssocID="{628621D5-5A84-4E8B-A66B-228331EED829}" presName="node" presStyleLbl="vennNode1" presStyleIdx="2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EAF4ABA-6C2F-43E2-A71E-9CA2845E83AA}" type="pres">
      <dgm:prSet presAssocID="{3CC49EC8-033F-4F34-A8B3-4DB4FBE30202}" presName="node" presStyleLbl="vennNode1" presStyleIdx="3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4F576DE-8A07-4E90-8B3C-8FAB2D801EBB}" type="pres">
      <dgm:prSet presAssocID="{38FC4DF9-4754-454A-BC34-A295A0190F61}" presName="node" presStyleLbl="vennNode1" presStyleIdx="4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29DC95-19D5-4785-89F2-D51921BD222F}" type="pres">
      <dgm:prSet presAssocID="{6C9DAEF8-0102-4B8B-AF3E-BE24BE9DFA59}" presName="node" presStyleLbl="vennNode1" presStyleIdx="5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CBBCB31-AA4E-4B5C-BC4D-C47EB9CD51C0}" type="pres">
      <dgm:prSet presAssocID="{95781F01-0B87-4F74-8904-5601D9553533}" presName="node" presStyleLbl="vennNode1" presStyleIdx="6" presStyleCnt="7" custScaleX="148298" custScaleY="14829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B1181D9-BA0C-4313-BF7B-B43C21D497E3}" srcId="{C6B1821E-56D5-4B74-BB79-E14425C91C94}" destId="{95781F01-0B87-4F74-8904-5601D9553533}" srcOrd="5" destOrd="0" parTransId="{B92A1D46-D09B-454C-BF21-C6D8759014E4}" sibTransId="{230DBCBB-5027-448F-96EF-32840F7CE565}"/>
    <dgm:cxn modelId="{148D11C0-BD85-4209-8607-99313EAF5055}" srcId="{C6B1821E-56D5-4B74-BB79-E14425C91C94}" destId="{3CC49EC8-033F-4F34-A8B3-4DB4FBE30202}" srcOrd="2" destOrd="0" parTransId="{78FC7ABE-8C1F-498C-8C4B-8EEA01DC8142}" sibTransId="{8589F997-EDD6-4001-9EC7-4FD8249A1CAF}"/>
    <dgm:cxn modelId="{E4064F27-D8FC-42B5-9D71-D4C65BC226E6}" type="presOf" srcId="{0AF47648-6C96-4ED8-80DB-EDA6A5E7EDD6}" destId="{3FDFB48C-2C30-4166-B9CB-925BB7E06AFF}" srcOrd="0" destOrd="0" presId="urn:microsoft.com/office/officeart/2005/8/layout/radial3"/>
    <dgm:cxn modelId="{7F9328A6-5CFA-434C-8859-4E7E4FF13F62}" srcId="{C6B1821E-56D5-4B74-BB79-E14425C91C94}" destId="{6C9DAEF8-0102-4B8B-AF3E-BE24BE9DFA59}" srcOrd="4" destOrd="0" parTransId="{437FC078-D14A-4D63-A74F-6367C58A5421}" sibTransId="{4B3766F2-65D2-443C-B6F0-7C398C9DB6A8}"/>
    <dgm:cxn modelId="{6C3D0AE4-EF7C-4799-A767-9D5068605CEF}" type="presOf" srcId="{95781F01-0B87-4F74-8904-5601D9553533}" destId="{9CBBCB31-AA4E-4B5C-BC4D-C47EB9CD51C0}" srcOrd="0" destOrd="0" presId="urn:microsoft.com/office/officeart/2005/8/layout/radial3"/>
    <dgm:cxn modelId="{808F8E3F-7644-45E9-9FBD-3033486AA847}" type="presOf" srcId="{628621D5-5A84-4E8B-A66B-228331EED829}" destId="{20542233-1FC4-476E-AAF4-3F10A042A8AE}" srcOrd="0" destOrd="0" presId="urn:microsoft.com/office/officeart/2005/8/layout/radial3"/>
    <dgm:cxn modelId="{AD16FFCA-1B12-4E6F-BFC5-86447E4AA4E8}" srcId="{C6B1821E-56D5-4B74-BB79-E14425C91C94}" destId="{0AF47648-6C96-4ED8-80DB-EDA6A5E7EDD6}" srcOrd="0" destOrd="0" parTransId="{1131B288-BC1E-473B-BDE7-07715B43B141}" sibTransId="{A2E7E56A-EDB2-4E0C-BA7B-34538FFC66D5}"/>
    <dgm:cxn modelId="{54996F50-6BDB-49E7-8F14-2025830EB0B1}" type="presOf" srcId="{C6B1821E-56D5-4B74-BB79-E14425C91C94}" destId="{A4280B54-4793-4B16-993C-69AC213DCE9A}" srcOrd="0" destOrd="0" presId="urn:microsoft.com/office/officeart/2005/8/layout/radial3"/>
    <dgm:cxn modelId="{BE65CD8C-C72B-4795-9A3A-37DD13047076}" type="presOf" srcId="{6C9DAEF8-0102-4B8B-AF3E-BE24BE9DFA59}" destId="{F129DC95-19D5-4785-89F2-D51921BD222F}" srcOrd="0" destOrd="0" presId="urn:microsoft.com/office/officeart/2005/8/layout/radial3"/>
    <dgm:cxn modelId="{9A49CD6E-BCC5-4B9C-8A3B-A1AFC14F5918}" type="presOf" srcId="{3CC49EC8-033F-4F34-A8B3-4DB4FBE30202}" destId="{1EAF4ABA-6C2F-43E2-A71E-9CA2845E83AA}" srcOrd="0" destOrd="0" presId="urn:microsoft.com/office/officeart/2005/8/layout/radial3"/>
    <dgm:cxn modelId="{7DBFB01F-BBBD-4DAE-B0B9-4C00154FA6F2}" type="presOf" srcId="{40A64373-8B9A-44A2-A7EB-7589C9B9E76C}" destId="{B306503F-4413-40A5-ABF8-82CD45016274}" srcOrd="0" destOrd="0" presId="urn:microsoft.com/office/officeart/2005/8/layout/radial3"/>
    <dgm:cxn modelId="{81141C98-CC48-4192-8F1D-6F7DBC7C3E95}" srcId="{40A64373-8B9A-44A2-A7EB-7589C9B9E76C}" destId="{C6B1821E-56D5-4B74-BB79-E14425C91C94}" srcOrd="0" destOrd="0" parTransId="{A1B2F3E9-B0CD-4D83-A568-C9B196C93411}" sibTransId="{72B69471-BDC4-48E9-A111-51FB918EF48D}"/>
    <dgm:cxn modelId="{F8306514-02E2-4C76-89A0-5F28D5499FB6}" srcId="{C6B1821E-56D5-4B74-BB79-E14425C91C94}" destId="{628621D5-5A84-4E8B-A66B-228331EED829}" srcOrd="1" destOrd="0" parTransId="{EE4877BD-D56A-464F-9F14-01C9143CFE8F}" sibTransId="{39D0D843-4EDA-4DCE-89E4-19777BE7FDBD}"/>
    <dgm:cxn modelId="{301AD1B6-7499-45BF-BDB2-A48ECCAD470D}" type="presOf" srcId="{38FC4DF9-4754-454A-BC34-A295A0190F61}" destId="{54F576DE-8A07-4E90-8B3C-8FAB2D801EBB}" srcOrd="0" destOrd="0" presId="urn:microsoft.com/office/officeart/2005/8/layout/radial3"/>
    <dgm:cxn modelId="{35315945-80C0-40CB-ADEF-4BFC7376269F}" srcId="{C6B1821E-56D5-4B74-BB79-E14425C91C94}" destId="{38FC4DF9-4754-454A-BC34-A295A0190F61}" srcOrd="3" destOrd="0" parTransId="{F63AE06C-0030-435A-9A72-FDC03FA3E67A}" sibTransId="{06B78DCF-B5E7-47B1-840A-D27222BBE7E5}"/>
    <dgm:cxn modelId="{A0B96736-DAC3-4D8E-B8F5-4F46A8A00B9F}" type="presParOf" srcId="{B306503F-4413-40A5-ABF8-82CD45016274}" destId="{88C9E80A-370B-44BF-8185-20C310ABFAB0}" srcOrd="0" destOrd="0" presId="urn:microsoft.com/office/officeart/2005/8/layout/radial3"/>
    <dgm:cxn modelId="{D508D50E-220A-4BBA-A99E-00D645581BA4}" type="presParOf" srcId="{88C9E80A-370B-44BF-8185-20C310ABFAB0}" destId="{A4280B54-4793-4B16-993C-69AC213DCE9A}" srcOrd="0" destOrd="0" presId="urn:microsoft.com/office/officeart/2005/8/layout/radial3"/>
    <dgm:cxn modelId="{4224D6BE-1984-4A02-9108-5788ACE50CE1}" type="presParOf" srcId="{88C9E80A-370B-44BF-8185-20C310ABFAB0}" destId="{3FDFB48C-2C30-4166-B9CB-925BB7E06AFF}" srcOrd="1" destOrd="0" presId="urn:microsoft.com/office/officeart/2005/8/layout/radial3"/>
    <dgm:cxn modelId="{5A92F57C-B751-4FE7-ADF1-EBEEEB9F0F02}" type="presParOf" srcId="{88C9E80A-370B-44BF-8185-20C310ABFAB0}" destId="{20542233-1FC4-476E-AAF4-3F10A042A8AE}" srcOrd="2" destOrd="0" presId="urn:microsoft.com/office/officeart/2005/8/layout/radial3"/>
    <dgm:cxn modelId="{15EE0D94-8ED5-4359-9ED0-A97DEA6317D1}" type="presParOf" srcId="{88C9E80A-370B-44BF-8185-20C310ABFAB0}" destId="{1EAF4ABA-6C2F-43E2-A71E-9CA2845E83AA}" srcOrd="3" destOrd="0" presId="urn:microsoft.com/office/officeart/2005/8/layout/radial3"/>
    <dgm:cxn modelId="{EAA7828C-E83C-4BB5-AA3E-D92A43CDB207}" type="presParOf" srcId="{88C9E80A-370B-44BF-8185-20C310ABFAB0}" destId="{54F576DE-8A07-4E90-8B3C-8FAB2D801EBB}" srcOrd="4" destOrd="0" presId="urn:microsoft.com/office/officeart/2005/8/layout/radial3"/>
    <dgm:cxn modelId="{3ABF03A7-9868-4D2E-8E19-49DCD6F908DA}" type="presParOf" srcId="{88C9E80A-370B-44BF-8185-20C310ABFAB0}" destId="{F129DC95-19D5-4785-89F2-D51921BD222F}" srcOrd="5" destOrd="0" presId="urn:microsoft.com/office/officeart/2005/8/layout/radial3"/>
    <dgm:cxn modelId="{2AE61190-84E9-43C6-955B-A36B6A36DBD0}" type="presParOf" srcId="{88C9E80A-370B-44BF-8185-20C310ABFAB0}" destId="{9CBBCB31-AA4E-4B5C-BC4D-C47EB9CD51C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64373-8B9A-44A2-A7EB-7589C9B9E76C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6B1821E-56D5-4B74-BB79-E14425C91C9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600" dirty="0" err="1">
              <a:latin typeface="Palatino Linotype" pitchFamily="18" charset="0"/>
            </a:rPr>
            <a:t>Docència</a:t>
          </a:r>
          <a:endParaRPr lang="ca-ES" sz="1600" dirty="0">
            <a:latin typeface="Palatino Linotype" pitchFamily="18" charset="0"/>
          </a:endParaRPr>
        </a:p>
      </dgm:t>
    </dgm:pt>
    <dgm:pt modelId="{A1B2F3E9-B0CD-4D83-A568-C9B196C93411}" type="parTrans" cxnId="{81141C98-CC48-4192-8F1D-6F7DBC7C3E95}">
      <dgm:prSet/>
      <dgm:spPr/>
      <dgm:t>
        <a:bodyPr/>
        <a:lstStyle/>
        <a:p>
          <a:endParaRPr lang="ca-ES" sz="1600"/>
        </a:p>
      </dgm:t>
    </dgm:pt>
    <dgm:pt modelId="{72B69471-BDC4-48E9-A111-51FB918EF48D}" type="sibTrans" cxnId="{81141C98-CC48-4192-8F1D-6F7DBC7C3E95}">
      <dgm:prSet/>
      <dgm:spPr/>
      <dgm:t>
        <a:bodyPr/>
        <a:lstStyle/>
        <a:p>
          <a:endParaRPr lang="ca-ES" sz="1600"/>
        </a:p>
      </dgm:t>
    </dgm:pt>
    <dgm:pt modelId="{0AF47648-6C96-4ED8-80DB-EDA6A5E7EDD6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Herbari</a:t>
          </a:r>
          <a:r>
            <a:rPr lang="es-ES" sz="1600" dirty="0">
              <a:latin typeface="Palatino Linotype" pitchFamily="18" charset="0"/>
            </a:rPr>
            <a:t> </a:t>
          </a:r>
          <a:r>
            <a:rPr lang="es-ES" sz="1600" dirty="0" err="1">
              <a:latin typeface="Palatino Linotype" pitchFamily="18" charset="0"/>
            </a:rPr>
            <a:t>docent</a:t>
          </a:r>
          <a:endParaRPr lang="ca-ES" sz="1600" dirty="0">
            <a:latin typeface="Palatino Linotype" pitchFamily="18" charset="0"/>
          </a:endParaRPr>
        </a:p>
      </dgm:t>
    </dgm:pt>
    <dgm:pt modelId="{1131B288-BC1E-473B-BDE7-07715B43B141}" type="parTrans" cxnId="{AD16FFCA-1B12-4E6F-BFC5-86447E4AA4E8}">
      <dgm:prSet/>
      <dgm:spPr/>
      <dgm:t>
        <a:bodyPr/>
        <a:lstStyle/>
        <a:p>
          <a:endParaRPr lang="ca-ES" sz="1600"/>
        </a:p>
      </dgm:t>
    </dgm:pt>
    <dgm:pt modelId="{A2E7E56A-EDB2-4E0C-BA7B-34538FFC66D5}" type="sibTrans" cxnId="{AD16FFCA-1B12-4E6F-BFC5-86447E4AA4E8}">
      <dgm:prSet/>
      <dgm:spPr/>
      <dgm:t>
        <a:bodyPr/>
        <a:lstStyle/>
        <a:p>
          <a:endParaRPr lang="ca-ES" sz="1600"/>
        </a:p>
      </dgm:t>
    </dgm:pt>
    <dgm:pt modelId="{38FC4DF9-4754-454A-BC34-A295A0190F61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Seminaris</a:t>
          </a:r>
          <a:endParaRPr lang="ca-ES" sz="1600" dirty="0">
            <a:latin typeface="Palatino Linotype" pitchFamily="18" charset="0"/>
          </a:endParaRPr>
        </a:p>
      </dgm:t>
    </dgm:pt>
    <dgm:pt modelId="{F63AE06C-0030-435A-9A72-FDC03FA3E67A}" type="parTrans" cxnId="{35315945-80C0-40CB-ADEF-4BFC7376269F}">
      <dgm:prSet/>
      <dgm:spPr/>
      <dgm:t>
        <a:bodyPr/>
        <a:lstStyle/>
        <a:p>
          <a:endParaRPr lang="ca-ES" sz="1600"/>
        </a:p>
      </dgm:t>
    </dgm:pt>
    <dgm:pt modelId="{06B78DCF-B5E7-47B1-840A-D27222BBE7E5}" type="sibTrans" cxnId="{35315945-80C0-40CB-ADEF-4BFC7376269F}">
      <dgm:prSet/>
      <dgm:spPr/>
      <dgm:t>
        <a:bodyPr/>
        <a:lstStyle/>
        <a:p>
          <a:endParaRPr lang="ca-ES" sz="1600"/>
        </a:p>
      </dgm:t>
    </dgm:pt>
    <dgm:pt modelId="{3CC49EC8-033F-4F34-A8B3-4DB4FBE30202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Treballs</a:t>
          </a:r>
          <a:r>
            <a:rPr lang="es-ES" sz="1600" dirty="0">
              <a:latin typeface="Palatino Linotype" pitchFamily="18" charset="0"/>
            </a:rPr>
            <a:t>  de Fi </a:t>
          </a:r>
        </a:p>
        <a:p>
          <a:r>
            <a:rPr lang="es-ES" sz="1600" dirty="0">
              <a:latin typeface="Palatino Linotype" pitchFamily="18" charset="0"/>
            </a:rPr>
            <a:t>de Grau</a:t>
          </a:r>
        </a:p>
      </dgm:t>
    </dgm:pt>
    <dgm:pt modelId="{78FC7ABE-8C1F-498C-8C4B-8EEA01DC8142}" type="parTrans" cxnId="{148D11C0-BD85-4209-8607-99313EAF5055}">
      <dgm:prSet/>
      <dgm:spPr/>
      <dgm:t>
        <a:bodyPr/>
        <a:lstStyle/>
        <a:p>
          <a:endParaRPr lang="ca-ES" sz="1600"/>
        </a:p>
      </dgm:t>
    </dgm:pt>
    <dgm:pt modelId="{8589F997-EDD6-4001-9EC7-4FD8249A1CAF}" type="sibTrans" cxnId="{148D11C0-BD85-4209-8607-99313EAF5055}">
      <dgm:prSet/>
      <dgm:spPr/>
      <dgm:t>
        <a:bodyPr/>
        <a:lstStyle/>
        <a:p>
          <a:endParaRPr lang="ca-ES" sz="1600"/>
        </a:p>
      </dgm:t>
    </dgm:pt>
    <dgm:pt modelId="{628621D5-5A84-4E8B-A66B-228331EED829}">
      <dgm:prSet phldrT="[Texto]" custT="1"/>
      <dgm:spPr/>
      <dgm:t>
        <a:bodyPr/>
        <a:lstStyle/>
        <a:p>
          <a:r>
            <a:rPr lang="es-ES" sz="1600" dirty="0" err="1">
              <a:latin typeface="Palatino Linotype" pitchFamily="18" charset="0"/>
            </a:rPr>
            <a:t>Pràctiques</a:t>
          </a:r>
          <a:endParaRPr lang="ca-ES" sz="1600" dirty="0">
            <a:latin typeface="Palatino Linotype" pitchFamily="18" charset="0"/>
          </a:endParaRPr>
        </a:p>
      </dgm:t>
    </dgm:pt>
    <dgm:pt modelId="{EE4877BD-D56A-464F-9F14-01C9143CFE8F}" type="parTrans" cxnId="{F8306514-02E2-4C76-89A0-5F28D5499FB6}">
      <dgm:prSet/>
      <dgm:spPr/>
      <dgm:t>
        <a:bodyPr/>
        <a:lstStyle/>
        <a:p>
          <a:endParaRPr lang="ca-ES"/>
        </a:p>
      </dgm:t>
    </dgm:pt>
    <dgm:pt modelId="{39D0D843-4EDA-4DCE-89E4-19777BE7FDBD}" type="sibTrans" cxnId="{F8306514-02E2-4C76-89A0-5F28D5499FB6}">
      <dgm:prSet/>
      <dgm:spPr/>
      <dgm:t>
        <a:bodyPr/>
        <a:lstStyle/>
        <a:p>
          <a:endParaRPr lang="ca-ES"/>
        </a:p>
      </dgm:t>
    </dgm:pt>
    <dgm:pt modelId="{46EE029D-235C-4003-BD7A-76DC585CB953}">
      <dgm:prSet phldrT="[Texto]" custT="1"/>
      <dgm:spPr/>
      <dgm:t>
        <a:bodyPr/>
        <a:lstStyle/>
        <a:p>
          <a:r>
            <a:rPr lang="es-ES" sz="1600" dirty="0">
              <a:latin typeface="Palatino Linotype" pitchFamily="18" charset="0"/>
            </a:rPr>
            <a:t>Beques de </a:t>
          </a:r>
          <a:r>
            <a:rPr lang="es-ES" sz="1600" dirty="0" err="1">
              <a:latin typeface="Palatino Linotype" pitchFamily="18" charset="0"/>
            </a:rPr>
            <a:t>col·laboració</a:t>
          </a:r>
          <a:endParaRPr lang="ca-ES" sz="1600" dirty="0">
            <a:latin typeface="Palatino Linotype" pitchFamily="18" charset="0"/>
          </a:endParaRPr>
        </a:p>
      </dgm:t>
    </dgm:pt>
    <dgm:pt modelId="{A112F457-67BB-4206-AB53-D9C6EC8EE662}" type="parTrans" cxnId="{C4A1CF43-2D36-4D92-8595-116D3324AB52}">
      <dgm:prSet/>
      <dgm:spPr/>
      <dgm:t>
        <a:bodyPr/>
        <a:lstStyle/>
        <a:p>
          <a:endParaRPr lang="ca-ES"/>
        </a:p>
      </dgm:t>
    </dgm:pt>
    <dgm:pt modelId="{DAB43CB1-1A14-403E-AF13-4E5A7D65E88A}" type="sibTrans" cxnId="{C4A1CF43-2D36-4D92-8595-116D3324AB52}">
      <dgm:prSet/>
      <dgm:spPr/>
      <dgm:t>
        <a:bodyPr/>
        <a:lstStyle/>
        <a:p>
          <a:endParaRPr lang="ca-ES"/>
        </a:p>
      </dgm:t>
    </dgm:pt>
    <dgm:pt modelId="{B306503F-4413-40A5-ABF8-82CD45016274}" type="pres">
      <dgm:prSet presAssocID="{40A64373-8B9A-44A2-A7EB-7589C9B9E7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8C9E80A-370B-44BF-8185-20C310ABFAB0}" type="pres">
      <dgm:prSet presAssocID="{40A64373-8B9A-44A2-A7EB-7589C9B9E76C}" presName="radial" presStyleCnt="0">
        <dgm:presLayoutVars>
          <dgm:animLvl val="ctr"/>
        </dgm:presLayoutVars>
      </dgm:prSet>
      <dgm:spPr/>
    </dgm:pt>
    <dgm:pt modelId="{A4280B54-4793-4B16-993C-69AC213DCE9A}" type="pres">
      <dgm:prSet presAssocID="{C6B1821E-56D5-4B74-BB79-E14425C91C94}" presName="centerShape" presStyleLbl="vennNode1" presStyleIdx="0" presStyleCnt="6" custScaleX="84847" custScaleY="84847"/>
      <dgm:spPr/>
      <dgm:t>
        <a:bodyPr/>
        <a:lstStyle/>
        <a:p>
          <a:endParaRPr lang="ca-ES"/>
        </a:p>
      </dgm:t>
    </dgm:pt>
    <dgm:pt modelId="{3FDFB48C-2C30-4166-B9CB-925BB7E06AFF}" type="pres">
      <dgm:prSet presAssocID="{0AF47648-6C96-4ED8-80DB-EDA6A5E7EDD6}" presName="node" presStyleLbl="vennNode1" presStyleIdx="1" presStyleCnt="6" custScaleX="176385" custScaleY="17638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0542233-1FC4-476E-AAF4-3F10A042A8AE}" type="pres">
      <dgm:prSet presAssocID="{628621D5-5A84-4E8B-A66B-228331EED829}" presName="node" presStyleLbl="vennNode1" presStyleIdx="2" presStyleCnt="6" custScaleX="176385" custScaleY="17638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492FBE7-09D0-4C5A-A007-5FE8041B86F2}" type="pres">
      <dgm:prSet presAssocID="{46EE029D-235C-4003-BD7A-76DC585CB953}" presName="node" presStyleLbl="vennNode1" presStyleIdx="3" presStyleCnt="6" custScaleX="176590" custScaleY="17658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EAF4ABA-6C2F-43E2-A71E-9CA2845E83AA}" type="pres">
      <dgm:prSet presAssocID="{3CC49EC8-033F-4F34-A8B3-4DB4FBE30202}" presName="node" presStyleLbl="vennNode1" presStyleIdx="4" presStyleCnt="6" custScaleX="176385" custScaleY="17638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4F576DE-8A07-4E90-8B3C-8FAB2D801EBB}" type="pres">
      <dgm:prSet presAssocID="{38FC4DF9-4754-454A-BC34-A295A0190F61}" presName="node" presStyleLbl="vennNode1" presStyleIdx="5" presStyleCnt="6" custScaleX="176385" custScaleY="17638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FB50A0D-2AB3-41CF-BB97-F9619FBF5993}" type="presOf" srcId="{C6B1821E-56D5-4B74-BB79-E14425C91C94}" destId="{A4280B54-4793-4B16-993C-69AC213DCE9A}" srcOrd="0" destOrd="0" presId="urn:microsoft.com/office/officeart/2005/8/layout/radial3"/>
    <dgm:cxn modelId="{7A3AE3FE-00E7-40B1-90B0-AD41491B031B}" type="presOf" srcId="{40A64373-8B9A-44A2-A7EB-7589C9B9E76C}" destId="{B306503F-4413-40A5-ABF8-82CD45016274}" srcOrd="0" destOrd="0" presId="urn:microsoft.com/office/officeart/2005/8/layout/radial3"/>
    <dgm:cxn modelId="{148D11C0-BD85-4209-8607-99313EAF5055}" srcId="{C6B1821E-56D5-4B74-BB79-E14425C91C94}" destId="{3CC49EC8-033F-4F34-A8B3-4DB4FBE30202}" srcOrd="3" destOrd="0" parTransId="{78FC7ABE-8C1F-498C-8C4B-8EEA01DC8142}" sibTransId="{8589F997-EDD6-4001-9EC7-4FD8249A1CAF}"/>
    <dgm:cxn modelId="{81141C98-CC48-4192-8F1D-6F7DBC7C3E95}" srcId="{40A64373-8B9A-44A2-A7EB-7589C9B9E76C}" destId="{C6B1821E-56D5-4B74-BB79-E14425C91C94}" srcOrd="0" destOrd="0" parTransId="{A1B2F3E9-B0CD-4D83-A568-C9B196C93411}" sibTransId="{72B69471-BDC4-48E9-A111-51FB918EF48D}"/>
    <dgm:cxn modelId="{F8306514-02E2-4C76-89A0-5F28D5499FB6}" srcId="{C6B1821E-56D5-4B74-BB79-E14425C91C94}" destId="{628621D5-5A84-4E8B-A66B-228331EED829}" srcOrd="1" destOrd="0" parTransId="{EE4877BD-D56A-464F-9F14-01C9143CFE8F}" sibTransId="{39D0D843-4EDA-4DCE-89E4-19777BE7FDBD}"/>
    <dgm:cxn modelId="{35315945-80C0-40CB-ADEF-4BFC7376269F}" srcId="{C6B1821E-56D5-4B74-BB79-E14425C91C94}" destId="{38FC4DF9-4754-454A-BC34-A295A0190F61}" srcOrd="4" destOrd="0" parTransId="{F63AE06C-0030-435A-9A72-FDC03FA3E67A}" sibTransId="{06B78DCF-B5E7-47B1-840A-D27222BBE7E5}"/>
    <dgm:cxn modelId="{7433D583-3D30-48E3-8FF9-1A219B4B83F8}" type="presOf" srcId="{46EE029D-235C-4003-BD7A-76DC585CB953}" destId="{0492FBE7-09D0-4C5A-A007-5FE8041B86F2}" srcOrd="0" destOrd="0" presId="urn:microsoft.com/office/officeart/2005/8/layout/radial3"/>
    <dgm:cxn modelId="{C4A1CF43-2D36-4D92-8595-116D3324AB52}" srcId="{C6B1821E-56D5-4B74-BB79-E14425C91C94}" destId="{46EE029D-235C-4003-BD7A-76DC585CB953}" srcOrd="2" destOrd="0" parTransId="{A112F457-67BB-4206-AB53-D9C6EC8EE662}" sibTransId="{DAB43CB1-1A14-403E-AF13-4E5A7D65E88A}"/>
    <dgm:cxn modelId="{4453D207-9754-4C80-A37F-287BC923D86C}" type="presOf" srcId="{3CC49EC8-033F-4F34-A8B3-4DB4FBE30202}" destId="{1EAF4ABA-6C2F-43E2-A71E-9CA2845E83AA}" srcOrd="0" destOrd="0" presId="urn:microsoft.com/office/officeart/2005/8/layout/radial3"/>
    <dgm:cxn modelId="{F1110BE9-8E9E-456A-9C9E-EB6D62061676}" type="presOf" srcId="{0AF47648-6C96-4ED8-80DB-EDA6A5E7EDD6}" destId="{3FDFB48C-2C30-4166-B9CB-925BB7E06AFF}" srcOrd="0" destOrd="0" presId="urn:microsoft.com/office/officeart/2005/8/layout/radial3"/>
    <dgm:cxn modelId="{DFE19CEB-E6E2-4A2F-90BD-8D03C95F831B}" type="presOf" srcId="{38FC4DF9-4754-454A-BC34-A295A0190F61}" destId="{54F576DE-8A07-4E90-8B3C-8FAB2D801EBB}" srcOrd="0" destOrd="0" presId="urn:microsoft.com/office/officeart/2005/8/layout/radial3"/>
    <dgm:cxn modelId="{AD16FFCA-1B12-4E6F-BFC5-86447E4AA4E8}" srcId="{C6B1821E-56D5-4B74-BB79-E14425C91C94}" destId="{0AF47648-6C96-4ED8-80DB-EDA6A5E7EDD6}" srcOrd="0" destOrd="0" parTransId="{1131B288-BC1E-473B-BDE7-07715B43B141}" sibTransId="{A2E7E56A-EDB2-4E0C-BA7B-34538FFC66D5}"/>
    <dgm:cxn modelId="{76569A25-60ED-4844-A0BE-6DDCFE4E1306}" type="presOf" srcId="{628621D5-5A84-4E8B-A66B-228331EED829}" destId="{20542233-1FC4-476E-AAF4-3F10A042A8AE}" srcOrd="0" destOrd="0" presId="urn:microsoft.com/office/officeart/2005/8/layout/radial3"/>
    <dgm:cxn modelId="{E3F54F98-AD7A-45E2-8D28-9C92FF6F6CF9}" type="presParOf" srcId="{B306503F-4413-40A5-ABF8-82CD45016274}" destId="{88C9E80A-370B-44BF-8185-20C310ABFAB0}" srcOrd="0" destOrd="0" presId="urn:microsoft.com/office/officeart/2005/8/layout/radial3"/>
    <dgm:cxn modelId="{0AAB452E-3295-4ADC-A5A2-E3FDFAA5AAFE}" type="presParOf" srcId="{88C9E80A-370B-44BF-8185-20C310ABFAB0}" destId="{A4280B54-4793-4B16-993C-69AC213DCE9A}" srcOrd="0" destOrd="0" presId="urn:microsoft.com/office/officeart/2005/8/layout/radial3"/>
    <dgm:cxn modelId="{0C4EDD5E-886E-4314-BF33-FDCE412F07EE}" type="presParOf" srcId="{88C9E80A-370B-44BF-8185-20C310ABFAB0}" destId="{3FDFB48C-2C30-4166-B9CB-925BB7E06AFF}" srcOrd="1" destOrd="0" presId="urn:microsoft.com/office/officeart/2005/8/layout/radial3"/>
    <dgm:cxn modelId="{A09F68AF-5775-4BEF-B9AC-03CD18128B60}" type="presParOf" srcId="{88C9E80A-370B-44BF-8185-20C310ABFAB0}" destId="{20542233-1FC4-476E-AAF4-3F10A042A8AE}" srcOrd="2" destOrd="0" presId="urn:microsoft.com/office/officeart/2005/8/layout/radial3"/>
    <dgm:cxn modelId="{A608055A-BDBF-430D-BCDF-6FDC7A41E8FA}" type="presParOf" srcId="{88C9E80A-370B-44BF-8185-20C310ABFAB0}" destId="{0492FBE7-09D0-4C5A-A007-5FE8041B86F2}" srcOrd="3" destOrd="0" presId="urn:microsoft.com/office/officeart/2005/8/layout/radial3"/>
    <dgm:cxn modelId="{680CEB02-5E08-4B00-8877-993BAEF5D6D9}" type="presParOf" srcId="{88C9E80A-370B-44BF-8185-20C310ABFAB0}" destId="{1EAF4ABA-6C2F-43E2-A71E-9CA2845E83AA}" srcOrd="4" destOrd="0" presId="urn:microsoft.com/office/officeart/2005/8/layout/radial3"/>
    <dgm:cxn modelId="{0BE8805B-FA03-41B2-BF34-560AE95A22E1}" type="presParOf" srcId="{88C9E80A-370B-44BF-8185-20C310ABFAB0}" destId="{54F576DE-8A07-4E90-8B3C-8FAB2D801EB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044F0-41FA-49C3-B55C-0AD719B8FC6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CAE223-0D18-4236-868F-B0D37DE020C6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a-ES" noProof="0" dirty="0"/>
            <a:t>Visites presencials i consultes en línia</a:t>
          </a:r>
        </a:p>
      </dgm:t>
    </dgm:pt>
    <dgm:pt modelId="{9CAD8857-0B0B-4FAB-A010-EEDF4FC1C13C}" type="parTrans" cxnId="{60F285A4-E8B4-451A-B017-A7FF7CCEBC7B}">
      <dgm:prSet/>
      <dgm:spPr/>
      <dgm:t>
        <a:bodyPr/>
        <a:lstStyle/>
        <a:p>
          <a:pPr algn="l"/>
          <a:endParaRPr lang="ca-ES" noProof="0"/>
        </a:p>
      </dgm:t>
    </dgm:pt>
    <dgm:pt modelId="{46E676A8-45CF-4635-B840-9AB9AD879B9D}" type="sibTrans" cxnId="{60F285A4-E8B4-451A-B017-A7FF7CCEBC7B}">
      <dgm:prSet/>
      <dgm:spPr/>
      <dgm:t>
        <a:bodyPr/>
        <a:lstStyle/>
        <a:p>
          <a:pPr algn="l"/>
          <a:endParaRPr lang="ca-ES" noProof="0"/>
        </a:p>
      </dgm:t>
    </dgm:pt>
    <dgm:pt modelId="{91B9B4CE-5899-4CCF-8D99-2F97C67F9CA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a-ES" noProof="0"/>
            <a:t>Préstecs</a:t>
          </a:r>
        </a:p>
      </dgm:t>
    </dgm:pt>
    <dgm:pt modelId="{8ED13486-BFF9-4B5B-9889-35475AB440E9}" type="parTrans" cxnId="{482D528F-8687-4FDB-9AEF-8D95D6D20DF9}">
      <dgm:prSet/>
      <dgm:spPr/>
      <dgm:t>
        <a:bodyPr/>
        <a:lstStyle/>
        <a:p>
          <a:pPr algn="l"/>
          <a:endParaRPr lang="ca-ES" noProof="0"/>
        </a:p>
      </dgm:t>
    </dgm:pt>
    <dgm:pt modelId="{DB84FE1D-55CD-4677-AA00-2143BF66A430}" type="sibTrans" cxnId="{482D528F-8687-4FDB-9AEF-8D95D6D20DF9}">
      <dgm:prSet/>
      <dgm:spPr/>
      <dgm:t>
        <a:bodyPr/>
        <a:lstStyle/>
        <a:p>
          <a:pPr algn="l"/>
          <a:endParaRPr lang="ca-ES" noProof="0"/>
        </a:p>
      </dgm:t>
    </dgm:pt>
    <dgm:pt modelId="{6F44BF93-933D-4857-B817-7FD13DDCE60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a-ES" noProof="0" dirty="0"/>
            <a:t>Obtenció d'imatges de les mostres</a:t>
          </a:r>
        </a:p>
      </dgm:t>
    </dgm:pt>
    <dgm:pt modelId="{B4CD8738-5D36-41F5-B595-FD6B0E09FAC0}" type="parTrans" cxnId="{5929B2AA-2CE7-4C0D-A341-811A12202225}">
      <dgm:prSet/>
      <dgm:spPr/>
      <dgm:t>
        <a:bodyPr/>
        <a:lstStyle/>
        <a:p>
          <a:pPr algn="l"/>
          <a:endParaRPr lang="ca-ES" noProof="0"/>
        </a:p>
      </dgm:t>
    </dgm:pt>
    <dgm:pt modelId="{DA4455CE-A824-41C3-9D20-71004A827507}" type="sibTrans" cxnId="{5929B2AA-2CE7-4C0D-A341-811A12202225}">
      <dgm:prSet/>
      <dgm:spPr/>
      <dgm:t>
        <a:bodyPr/>
        <a:lstStyle/>
        <a:p>
          <a:pPr algn="l"/>
          <a:endParaRPr lang="ca-ES" noProof="0"/>
        </a:p>
      </dgm:t>
    </dgm:pt>
    <dgm:pt modelId="{C9FF1CEB-0EA5-47E1-8EB8-288EFBBF0981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a-ES" noProof="0"/>
            <a:t>Identificació i recol·lecció de mostres</a:t>
          </a:r>
        </a:p>
      </dgm:t>
    </dgm:pt>
    <dgm:pt modelId="{EA34490E-A128-4440-832D-C2B217B73525}" type="parTrans" cxnId="{33831C56-A530-400B-A262-C8DB9FDB32DA}">
      <dgm:prSet/>
      <dgm:spPr/>
      <dgm:t>
        <a:bodyPr/>
        <a:lstStyle/>
        <a:p>
          <a:pPr algn="l"/>
          <a:endParaRPr lang="ca-ES" noProof="0"/>
        </a:p>
      </dgm:t>
    </dgm:pt>
    <dgm:pt modelId="{187DB179-1E94-4450-8A55-F8951239C027}" type="sibTrans" cxnId="{33831C56-A530-400B-A262-C8DB9FDB32DA}">
      <dgm:prSet/>
      <dgm:spPr/>
      <dgm:t>
        <a:bodyPr/>
        <a:lstStyle/>
        <a:p>
          <a:pPr algn="l"/>
          <a:endParaRPr lang="ca-ES" noProof="0"/>
        </a:p>
      </dgm:t>
    </dgm:pt>
    <dgm:pt modelId="{3F3D067D-4136-4E7C-846E-70390D9F573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a-ES" noProof="0" dirty="0"/>
            <a:t>Organització de cursos i reunions científiques</a:t>
          </a:r>
        </a:p>
      </dgm:t>
    </dgm:pt>
    <dgm:pt modelId="{36F04EBB-336F-4C26-A62B-7DD62170BCAB}" type="parTrans" cxnId="{26D79964-C32B-4A15-815C-09AFCAB9AF88}">
      <dgm:prSet/>
      <dgm:spPr/>
      <dgm:t>
        <a:bodyPr/>
        <a:lstStyle/>
        <a:p>
          <a:pPr algn="l"/>
          <a:endParaRPr lang="ca-ES" noProof="0"/>
        </a:p>
      </dgm:t>
    </dgm:pt>
    <dgm:pt modelId="{5A1AB3EB-E446-4DE2-989F-22322BF5863D}" type="sibTrans" cxnId="{26D79964-C32B-4A15-815C-09AFCAB9AF88}">
      <dgm:prSet/>
      <dgm:spPr/>
      <dgm:t>
        <a:bodyPr/>
        <a:lstStyle/>
        <a:p>
          <a:pPr algn="l"/>
          <a:endParaRPr lang="ca-ES" noProof="0"/>
        </a:p>
      </dgm:t>
    </dgm:pt>
    <dgm:pt modelId="{A7F3B8DB-5DFE-498C-8D98-E8024F4A2AFB}" type="pres">
      <dgm:prSet presAssocID="{3A2044F0-41FA-49C3-B55C-0AD719B8FC64}" presName="linearFlow" presStyleCnt="0">
        <dgm:presLayoutVars>
          <dgm:dir/>
          <dgm:resizeHandles val="exact"/>
        </dgm:presLayoutVars>
      </dgm:prSet>
      <dgm:spPr/>
    </dgm:pt>
    <dgm:pt modelId="{4F7454B4-D602-434C-85A1-DFB7F06046B2}" type="pres">
      <dgm:prSet presAssocID="{86CAE223-0D18-4236-868F-B0D37DE020C6}" presName="composite" presStyleCnt="0"/>
      <dgm:spPr/>
    </dgm:pt>
    <dgm:pt modelId="{4E794BD3-C12C-4DD2-9251-340A5EAD7F1A}" type="pres">
      <dgm:prSet presAssocID="{86CAE223-0D18-4236-868F-B0D37DE020C6}" presName="imgShp" presStyleLbl="fgImgPlace1" presStyleIdx="0" presStyleCnt="5" custLinFactNeighborX="-3442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4AB0471D-0236-461E-B191-AF1C9C580A7B}" type="pres">
      <dgm:prSet presAssocID="{86CAE223-0D18-4236-868F-B0D37DE020C6}" presName="txShp" presStyleLbl="node1" presStyleIdx="0" presStyleCnt="5" custScaleX="1074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87475C9-BBA2-4448-9C1C-0FB6AA294AD2}" type="pres">
      <dgm:prSet presAssocID="{46E676A8-45CF-4635-B840-9AB9AD879B9D}" presName="spacing" presStyleCnt="0"/>
      <dgm:spPr/>
    </dgm:pt>
    <dgm:pt modelId="{C8D0E6C2-DBCD-4CAD-A594-01B8A6BFDD78}" type="pres">
      <dgm:prSet presAssocID="{91B9B4CE-5899-4CCF-8D99-2F97C67F9CA2}" presName="composite" presStyleCnt="0"/>
      <dgm:spPr/>
    </dgm:pt>
    <dgm:pt modelId="{426C09CF-577D-4C2D-909B-3BE3D928C884}" type="pres">
      <dgm:prSet presAssocID="{91B9B4CE-5899-4CCF-8D99-2F97C67F9CA2}" presName="imgShp" presStyleLbl="fgImgPlace1" presStyleIdx="1" presStyleCnt="5" custLinFactNeighborX="-3442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998A66BB-2429-4147-9AA8-8977C461169A}" type="pres">
      <dgm:prSet presAssocID="{91B9B4CE-5899-4CCF-8D99-2F97C67F9CA2}" presName="txShp" presStyleLbl="node1" presStyleIdx="1" presStyleCnt="5" custScaleX="1074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ECAFB78-4793-435A-82E3-2DAA4883BF25}" type="pres">
      <dgm:prSet presAssocID="{DB84FE1D-55CD-4677-AA00-2143BF66A430}" presName="spacing" presStyleCnt="0"/>
      <dgm:spPr/>
    </dgm:pt>
    <dgm:pt modelId="{4C8BD280-E2E6-4811-A550-15E6BEA12871}" type="pres">
      <dgm:prSet presAssocID="{6F44BF93-933D-4857-B817-7FD13DDCE609}" presName="composite" presStyleCnt="0"/>
      <dgm:spPr/>
    </dgm:pt>
    <dgm:pt modelId="{924B1201-6EFD-42F0-BD06-6357540557F1}" type="pres">
      <dgm:prSet presAssocID="{6F44BF93-933D-4857-B817-7FD13DDCE609}" presName="imgShp" presStyleLbl="fgImgPlace1" presStyleIdx="2" presStyleCnt="5" custLinFactNeighborX="-3442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12DDF57D-5BF7-412C-8342-365E46E6AAD5}" type="pres">
      <dgm:prSet presAssocID="{6F44BF93-933D-4857-B817-7FD13DDCE609}" presName="txShp" presStyleLbl="node1" presStyleIdx="2" presStyleCnt="5" custScaleX="1074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8F42156-B53E-4322-B9BF-1A9D2BE7C386}" type="pres">
      <dgm:prSet presAssocID="{DA4455CE-A824-41C3-9D20-71004A827507}" presName="spacing" presStyleCnt="0"/>
      <dgm:spPr/>
    </dgm:pt>
    <dgm:pt modelId="{E5ABAB63-94E5-4C28-B94F-1FC7A015FE04}" type="pres">
      <dgm:prSet presAssocID="{C9FF1CEB-0EA5-47E1-8EB8-288EFBBF0981}" presName="composite" presStyleCnt="0"/>
      <dgm:spPr/>
    </dgm:pt>
    <dgm:pt modelId="{C7ADD081-D04B-4637-A98B-BF3226BE2382}" type="pres">
      <dgm:prSet presAssocID="{C9FF1CEB-0EA5-47E1-8EB8-288EFBBF0981}" presName="imgShp" presStyleLbl="fgImgPlace1" presStyleIdx="3" presStyleCnt="5" custLinFactNeighborX="-3442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65C7B446-9A59-400D-8FF7-27A959E0D9EB}" type="pres">
      <dgm:prSet presAssocID="{C9FF1CEB-0EA5-47E1-8EB8-288EFBBF0981}" presName="txShp" presStyleLbl="node1" presStyleIdx="3" presStyleCnt="5" custScaleX="1074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4BA5A30-0A48-4193-A8CB-3CB67D856D47}" type="pres">
      <dgm:prSet presAssocID="{187DB179-1E94-4450-8A55-F8951239C027}" presName="spacing" presStyleCnt="0"/>
      <dgm:spPr/>
    </dgm:pt>
    <dgm:pt modelId="{6F175435-16A4-44BC-BF0E-9C30FDDFF610}" type="pres">
      <dgm:prSet presAssocID="{3F3D067D-4136-4E7C-846E-70390D9F5739}" presName="composite" presStyleCnt="0"/>
      <dgm:spPr/>
    </dgm:pt>
    <dgm:pt modelId="{B5F74073-0B62-4199-B0D7-5AD9D175CFC2}" type="pres">
      <dgm:prSet presAssocID="{3F3D067D-4136-4E7C-846E-70390D9F5739}" presName="imgShp" presStyleLbl="fgImgPlace1" presStyleIdx="4" presStyleCnt="5" custLinFactNeighborX="-3442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FAE9425B-BF7E-4E84-B7ED-28A2D06753BF}" type="pres">
      <dgm:prSet presAssocID="{3F3D067D-4136-4E7C-846E-70390D9F5739}" presName="txShp" presStyleLbl="node1" presStyleIdx="4" presStyleCnt="5" custScaleX="10749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6D79964-C32B-4A15-815C-09AFCAB9AF88}" srcId="{3A2044F0-41FA-49C3-B55C-0AD719B8FC64}" destId="{3F3D067D-4136-4E7C-846E-70390D9F5739}" srcOrd="4" destOrd="0" parTransId="{36F04EBB-336F-4C26-A62B-7DD62170BCAB}" sibTransId="{5A1AB3EB-E446-4DE2-989F-22322BF5863D}"/>
    <dgm:cxn modelId="{937D366A-D1CB-49D4-B525-E73871EA8054}" type="presOf" srcId="{3A2044F0-41FA-49C3-B55C-0AD719B8FC64}" destId="{A7F3B8DB-5DFE-498C-8D98-E8024F4A2AFB}" srcOrd="0" destOrd="0" presId="urn:microsoft.com/office/officeart/2005/8/layout/vList3"/>
    <dgm:cxn modelId="{60F285A4-E8B4-451A-B017-A7FF7CCEBC7B}" srcId="{3A2044F0-41FA-49C3-B55C-0AD719B8FC64}" destId="{86CAE223-0D18-4236-868F-B0D37DE020C6}" srcOrd="0" destOrd="0" parTransId="{9CAD8857-0B0B-4FAB-A010-EEDF4FC1C13C}" sibTransId="{46E676A8-45CF-4635-B840-9AB9AD879B9D}"/>
    <dgm:cxn modelId="{482D528F-8687-4FDB-9AEF-8D95D6D20DF9}" srcId="{3A2044F0-41FA-49C3-B55C-0AD719B8FC64}" destId="{91B9B4CE-5899-4CCF-8D99-2F97C67F9CA2}" srcOrd="1" destOrd="0" parTransId="{8ED13486-BFF9-4B5B-9889-35475AB440E9}" sibTransId="{DB84FE1D-55CD-4677-AA00-2143BF66A430}"/>
    <dgm:cxn modelId="{9D6F4CF9-A661-41D6-A0B4-01E40CE760C5}" type="presOf" srcId="{C9FF1CEB-0EA5-47E1-8EB8-288EFBBF0981}" destId="{65C7B446-9A59-400D-8FF7-27A959E0D9EB}" srcOrd="0" destOrd="0" presId="urn:microsoft.com/office/officeart/2005/8/layout/vList3"/>
    <dgm:cxn modelId="{33831C56-A530-400B-A262-C8DB9FDB32DA}" srcId="{3A2044F0-41FA-49C3-B55C-0AD719B8FC64}" destId="{C9FF1CEB-0EA5-47E1-8EB8-288EFBBF0981}" srcOrd="3" destOrd="0" parTransId="{EA34490E-A128-4440-832D-C2B217B73525}" sibTransId="{187DB179-1E94-4450-8A55-F8951239C027}"/>
    <dgm:cxn modelId="{73573056-5049-44FF-AD33-6FBDEBFE3611}" type="presOf" srcId="{91B9B4CE-5899-4CCF-8D99-2F97C67F9CA2}" destId="{998A66BB-2429-4147-9AA8-8977C461169A}" srcOrd="0" destOrd="0" presId="urn:microsoft.com/office/officeart/2005/8/layout/vList3"/>
    <dgm:cxn modelId="{2276AF2E-79CD-4EE7-BD83-DAACA76CBA60}" type="presOf" srcId="{86CAE223-0D18-4236-868F-B0D37DE020C6}" destId="{4AB0471D-0236-461E-B191-AF1C9C580A7B}" srcOrd="0" destOrd="0" presId="urn:microsoft.com/office/officeart/2005/8/layout/vList3"/>
    <dgm:cxn modelId="{4908D613-4737-4313-9D82-4581F8795251}" type="presOf" srcId="{3F3D067D-4136-4E7C-846E-70390D9F5739}" destId="{FAE9425B-BF7E-4E84-B7ED-28A2D06753BF}" srcOrd="0" destOrd="0" presId="urn:microsoft.com/office/officeart/2005/8/layout/vList3"/>
    <dgm:cxn modelId="{8EF259D1-9A91-42ED-983B-4FCD01A51C43}" type="presOf" srcId="{6F44BF93-933D-4857-B817-7FD13DDCE609}" destId="{12DDF57D-5BF7-412C-8342-365E46E6AAD5}" srcOrd="0" destOrd="0" presId="urn:microsoft.com/office/officeart/2005/8/layout/vList3"/>
    <dgm:cxn modelId="{5929B2AA-2CE7-4C0D-A341-811A12202225}" srcId="{3A2044F0-41FA-49C3-B55C-0AD719B8FC64}" destId="{6F44BF93-933D-4857-B817-7FD13DDCE609}" srcOrd="2" destOrd="0" parTransId="{B4CD8738-5D36-41F5-B595-FD6B0E09FAC0}" sibTransId="{DA4455CE-A824-41C3-9D20-71004A827507}"/>
    <dgm:cxn modelId="{D7EE727A-656D-4BF5-8E7B-4FE959121747}" type="presParOf" srcId="{A7F3B8DB-5DFE-498C-8D98-E8024F4A2AFB}" destId="{4F7454B4-D602-434C-85A1-DFB7F06046B2}" srcOrd="0" destOrd="0" presId="urn:microsoft.com/office/officeart/2005/8/layout/vList3"/>
    <dgm:cxn modelId="{0F7445DB-B7CF-45C7-BA80-BC61E020695C}" type="presParOf" srcId="{4F7454B4-D602-434C-85A1-DFB7F06046B2}" destId="{4E794BD3-C12C-4DD2-9251-340A5EAD7F1A}" srcOrd="0" destOrd="0" presId="urn:microsoft.com/office/officeart/2005/8/layout/vList3"/>
    <dgm:cxn modelId="{127BB9D9-577D-4A74-AA10-91DA6E6FC77C}" type="presParOf" srcId="{4F7454B4-D602-434C-85A1-DFB7F06046B2}" destId="{4AB0471D-0236-461E-B191-AF1C9C580A7B}" srcOrd="1" destOrd="0" presId="urn:microsoft.com/office/officeart/2005/8/layout/vList3"/>
    <dgm:cxn modelId="{43051B0B-2833-4077-A928-20A155674447}" type="presParOf" srcId="{A7F3B8DB-5DFE-498C-8D98-E8024F4A2AFB}" destId="{187475C9-BBA2-4448-9C1C-0FB6AA294AD2}" srcOrd="1" destOrd="0" presId="urn:microsoft.com/office/officeart/2005/8/layout/vList3"/>
    <dgm:cxn modelId="{92A2C32D-B416-4E77-99DD-D30F7C847105}" type="presParOf" srcId="{A7F3B8DB-5DFE-498C-8D98-E8024F4A2AFB}" destId="{C8D0E6C2-DBCD-4CAD-A594-01B8A6BFDD78}" srcOrd="2" destOrd="0" presId="urn:microsoft.com/office/officeart/2005/8/layout/vList3"/>
    <dgm:cxn modelId="{16F0E0B3-B3B1-4437-95B2-B6EC889AD7E1}" type="presParOf" srcId="{C8D0E6C2-DBCD-4CAD-A594-01B8A6BFDD78}" destId="{426C09CF-577D-4C2D-909B-3BE3D928C884}" srcOrd="0" destOrd="0" presId="urn:microsoft.com/office/officeart/2005/8/layout/vList3"/>
    <dgm:cxn modelId="{8550C2C7-8C7C-4432-8D37-105642A34245}" type="presParOf" srcId="{C8D0E6C2-DBCD-4CAD-A594-01B8A6BFDD78}" destId="{998A66BB-2429-4147-9AA8-8977C461169A}" srcOrd="1" destOrd="0" presId="urn:microsoft.com/office/officeart/2005/8/layout/vList3"/>
    <dgm:cxn modelId="{9D85B0EA-B28E-4BD7-85DA-A8CFBDF1EFB9}" type="presParOf" srcId="{A7F3B8DB-5DFE-498C-8D98-E8024F4A2AFB}" destId="{EECAFB78-4793-435A-82E3-2DAA4883BF25}" srcOrd="3" destOrd="0" presId="urn:microsoft.com/office/officeart/2005/8/layout/vList3"/>
    <dgm:cxn modelId="{E2F71606-2338-49F7-984F-F945EDF1B7E0}" type="presParOf" srcId="{A7F3B8DB-5DFE-498C-8D98-E8024F4A2AFB}" destId="{4C8BD280-E2E6-4811-A550-15E6BEA12871}" srcOrd="4" destOrd="0" presId="urn:microsoft.com/office/officeart/2005/8/layout/vList3"/>
    <dgm:cxn modelId="{E494A1B9-0454-4F72-85D4-2B8741D922C3}" type="presParOf" srcId="{4C8BD280-E2E6-4811-A550-15E6BEA12871}" destId="{924B1201-6EFD-42F0-BD06-6357540557F1}" srcOrd="0" destOrd="0" presId="urn:microsoft.com/office/officeart/2005/8/layout/vList3"/>
    <dgm:cxn modelId="{49BB2C6A-D662-4645-BBD4-690C5B5610D2}" type="presParOf" srcId="{4C8BD280-E2E6-4811-A550-15E6BEA12871}" destId="{12DDF57D-5BF7-412C-8342-365E46E6AAD5}" srcOrd="1" destOrd="0" presId="urn:microsoft.com/office/officeart/2005/8/layout/vList3"/>
    <dgm:cxn modelId="{436A1827-7E2B-4567-BB9D-2D152232CBEA}" type="presParOf" srcId="{A7F3B8DB-5DFE-498C-8D98-E8024F4A2AFB}" destId="{A8F42156-B53E-4322-B9BF-1A9D2BE7C386}" srcOrd="5" destOrd="0" presId="urn:microsoft.com/office/officeart/2005/8/layout/vList3"/>
    <dgm:cxn modelId="{27E5BA25-32E5-41C0-B7FE-E22A3043E31A}" type="presParOf" srcId="{A7F3B8DB-5DFE-498C-8D98-E8024F4A2AFB}" destId="{E5ABAB63-94E5-4C28-B94F-1FC7A015FE04}" srcOrd="6" destOrd="0" presId="urn:microsoft.com/office/officeart/2005/8/layout/vList3"/>
    <dgm:cxn modelId="{E1D13E95-565B-40E7-B710-4F791631578D}" type="presParOf" srcId="{E5ABAB63-94E5-4C28-B94F-1FC7A015FE04}" destId="{C7ADD081-D04B-4637-A98B-BF3226BE2382}" srcOrd="0" destOrd="0" presId="urn:microsoft.com/office/officeart/2005/8/layout/vList3"/>
    <dgm:cxn modelId="{EF948370-9B10-4F8D-B4E7-F1E263F9E8AF}" type="presParOf" srcId="{E5ABAB63-94E5-4C28-B94F-1FC7A015FE04}" destId="{65C7B446-9A59-400D-8FF7-27A959E0D9EB}" srcOrd="1" destOrd="0" presId="urn:microsoft.com/office/officeart/2005/8/layout/vList3"/>
    <dgm:cxn modelId="{6628B457-91B5-4F70-B051-56762A28368A}" type="presParOf" srcId="{A7F3B8DB-5DFE-498C-8D98-E8024F4A2AFB}" destId="{54BA5A30-0A48-4193-A8CB-3CB67D856D47}" srcOrd="7" destOrd="0" presId="urn:microsoft.com/office/officeart/2005/8/layout/vList3"/>
    <dgm:cxn modelId="{F0B814A5-3BC8-4B04-9854-51A54123AC39}" type="presParOf" srcId="{A7F3B8DB-5DFE-498C-8D98-E8024F4A2AFB}" destId="{6F175435-16A4-44BC-BF0E-9C30FDDFF610}" srcOrd="8" destOrd="0" presId="urn:microsoft.com/office/officeart/2005/8/layout/vList3"/>
    <dgm:cxn modelId="{A4D7F210-9BBC-4A59-8299-8C68A6292806}" type="presParOf" srcId="{6F175435-16A4-44BC-BF0E-9C30FDDFF610}" destId="{B5F74073-0B62-4199-B0D7-5AD9D175CFC2}" srcOrd="0" destOrd="0" presId="urn:microsoft.com/office/officeart/2005/8/layout/vList3"/>
    <dgm:cxn modelId="{91238D05-1AB1-4572-86E9-A89F18028CA3}" type="presParOf" srcId="{6F175435-16A4-44BC-BF0E-9C30FDDFF610}" destId="{FAE9425B-BF7E-4E84-B7ED-28A2D06753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0B54-4793-4B16-993C-69AC213DCE9A}">
      <dsp:nvSpPr>
        <dsp:cNvPr id="0" name=""/>
        <dsp:cNvSpPr/>
      </dsp:nvSpPr>
      <dsp:spPr>
        <a:xfrm>
          <a:off x="2820466" y="1361080"/>
          <a:ext cx="2420159" cy="242015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Palatino Linotype" pitchFamily="18" charset="0"/>
            </a:rPr>
            <a:t>Biodiversitat Vegetal</a:t>
          </a:r>
          <a:endParaRPr lang="ca-ES" sz="1500" kern="1200" dirty="0">
            <a:latin typeface="Palatino Linotype" pitchFamily="18" charset="0"/>
          </a:endParaRPr>
        </a:p>
      </dsp:txBody>
      <dsp:txXfrm>
        <a:off x="3174890" y="1715504"/>
        <a:ext cx="1711311" cy="1711311"/>
      </dsp:txXfrm>
    </dsp:sp>
    <dsp:sp modelId="{3FDFB48C-2C30-4166-B9CB-925BB7E06AFF}">
      <dsp:nvSpPr>
        <dsp:cNvPr id="0" name=""/>
        <dsp:cNvSpPr/>
      </dsp:nvSpPr>
      <dsp:spPr>
        <a:xfrm>
          <a:off x="2973040" y="-343901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Agroecologia</a:t>
          </a:r>
          <a:endParaRPr lang="ca-ES" sz="1600" kern="1200" dirty="0">
            <a:latin typeface="Palatino Linotype" pitchFamily="18" charset="0"/>
          </a:endParaRPr>
        </a:p>
      </dsp:txBody>
      <dsp:txXfrm>
        <a:off x="3282776" y="-34165"/>
        <a:ext cx="1495539" cy="1495539"/>
      </dsp:txXfrm>
    </dsp:sp>
    <dsp:sp modelId="{20542233-1FC4-476E-AAF4-3F10A042A8AE}">
      <dsp:nvSpPr>
        <dsp:cNvPr id="0" name=""/>
        <dsp:cNvSpPr/>
      </dsp:nvSpPr>
      <dsp:spPr>
        <a:xfrm>
          <a:off x="4581731" y="584876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Palatino Linotype" pitchFamily="18" charset="0"/>
            </a:rPr>
            <a:t>Bioinformàtica</a:t>
          </a:r>
          <a:endParaRPr lang="ca-ES" sz="1600" kern="1200" dirty="0">
            <a:latin typeface="Palatino Linotype" pitchFamily="18" charset="0"/>
          </a:endParaRPr>
        </a:p>
      </dsp:txBody>
      <dsp:txXfrm>
        <a:off x="4891467" y="894612"/>
        <a:ext cx="1495539" cy="1495539"/>
      </dsp:txXfrm>
    </dsp:sp>
    <dsp:sp modelId="{1EAF4ABA-6C2F-43E2-A71E-9CA2845E83AA}">
      <dsp:nvSpPr>
        <dsp:cNvPr id="0" name=""/>
        <dsp:cNvSpPr/>
      </dsp:nvSpPr>
      <dsp:spPr>
        <a:xfrm>
          <a:off x="4581731" y="2442431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Biosistemàtica</a:t>
          </a:r>
          <a:endParaRPr lang="es-ES" sz="1600" kern="1200" dirty="0">
            <a:latin typeface="Palatino Linotype" pitchFamily="18" charset="0"/>
          </a:endParaRPr>
        </a:p>
      </dsp:txBody>
      <dsp:txXfrm>
        <a:off x="4891467" y="2752167"/>
        <a:ext cx="1495539" cy="1495539"/>
      </dsp:txXfrm>
    </dsp:sp>
    <dsp:sp modelId="{54F576DE-8A07-4E90-8B3C-8FAB2D801EBB}">
      <dsp:nvSpPr>
        <dsp:cNvPr id="0" name=""/>
        <dsp:cNvSpPr/>
      </dsp:nvSpPr>
      <dsp:spPr>
        <a:xfrm>
          <a:off x="2973040" y="3371209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Etnobotànica</a:t>
          </a:r>
          <a:endParaRPr lang="ca-ES" sz="1600" kern="1200" dirty="0">
            <a:latin typeface="Palatino Linotype" pitchFamily="18" charset="0"/>
          </a:endParaRPr>
        </a:p>
      </dsp:txBody>
      <dsp:txXfrm>
        <a:off x="3282776" y="3680945"/>
        <a:ext cx="1495539" cy="1495539"/>
      </dsp:txXfrm>
    </dsp:sp>
    <dsp:sp modelId="{F129DC95-19D5-4785-89F2-D51921BD222F}">
      <dsp:nvSpPr>
        <dsp:cNvPr id="0" name=""/>
        <dsp:cNvSpPr/>
      </dsp:nvSpPr>
      <dsp:spPr>
        <a:xfrm>
          <a:off x="1364350" y="2442431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Ecologia</a:t>
          </a:r>
          <a:r>
            <a:rPr lang="es-ES" sz="1600" kern="1200" dirty="0">
              <a:latin typeface="Palatino Linotype" pitchFamily="18" charset="0"/>
            </a:rPr>
            <a:t> de </a:t>
          </a:r>
          <a:r>
            <a:rPr lang="es-ES" sz="1600" kern="1200" dirty="0" err="1">
              <a:latin typeface="Palatino Linotype" pitchFamily="18" charset="0"/>
            </a:rPr>
            <a:t>comunitats</a:t>
          </a:r>
          <a:endParaRPr lang="ca-ES" sz="1600" kern="1200" dirty="0">
            <a:latin typeface="Palatino Linotype" pitchFamily="18" charset="0"/>
          </a:endParaRPr>
        </a:p>
      </dsp:txBody>
      <dsp:txXfrm>
        <a:off x="1674086" y="2752167"/>
        <a:ext cx="1495539" cy="1495539"/>
      </dsp:txXfrm>
    </dsp:sp>
    <dsp:sp modelId="{9CBBCB31-AA4E-4B5C-BC4D-C47EB9CD51C0}">
      <dsp:nvSpPr>
        <dsp:cNvPr id="0" name=""/>
        <dsp:cNvSpPr/>
      </dsp:nvSpPr>
      <dsp:spPr>
        <a:xfrm>
          <a:off x="1364350" y="584876"/>
          <a:ext cx="2115011" cy="2115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Palinologia</a:t>
          </a:r>
          <a:endParaRPr lang="ca-ES" sz="1600" kern="1200" dirty="0">
            <a:latin typeface="Palatino Linotype" pitchFamily="18" charset="0"/>
          </a:endParaRPr>
        </a:p>
      </dsp:txBody>
      <dsp:txXfrm>
        <a:off x="1674086" y="894612"/>
        <a:ext cx="1495539" cy="149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0B54-4793-4B16-993C-69AC213DCE9A}">
      <dsp:nvSpPr>
        <dsp:cNvPr id="0" name=""/>
        <dsp:cNvSpPr/>
      </dsp:nvSpPr>
      <dsp:spPr>
        <a:xfrm>
          <a:off x="2349380" y="1408752"/>
          <a:ext cx="2358023" cy="23580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Docència</a:t>
          </a:r>
          <a:endParaRPr lang="ca-ES" sz="1600" kern="1200" dirty="0">
            <a:latin typeface="Palatino Linotype" pitchFamily="18" charset="0"/>
          </a:endParaRPr>
        </a:p>
      </dsp:txBody>
      <dsp:txXfrm>
        <a:off x="2694704" y="1754076"/>
        <a:ext cx="1667375" cy="1667375"/>
      </dsp:txXfrm>
    </dsp:sp>
    <dsp:sp modelId="{3FDFB48C-2C30-4166-B9CB-925BB7E06AFF}">
      <dsp:nvSpPr>
        <dsp:cNvPr id="0" name=""/>
        <dsp:cNvSpPr/>
      </dsp:nvSpPr>
      <dsp:spPr>
        <a:xfrm>
          <a:off x="2302892" y="-445678"/>
          <a:ext cx="2450999" cy="2450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Herbari</a:t>
          </a:r>
          <a:r>
            <a:rPr lang="es-ES" sz="1600" kern="1200" dirty="0">
              <a:latin typeface="Palatino Linotype" pitchFamily="18" charset="0"/>
            </a:rPr>
            <a:t> </a:t>
          </a:r>
          <a:r>
            <a:rPr lang="es-ES" sz="1600" kern="1200" dirty="0" err="1">
              <a:latin typeface="Palatino Linotype" pitchFamily="18" charset="0"/>
            </a:rPr>
            <a:t>docent</a:t>
          </a:r>
          <a:endParaRPr lang="ca-ES" sz="1600" kern="1200" dirty="0">
            <a:latin typeface="Palatino Linotype" pitchFamily="18" charset="0"/>
          </a:endParaRPr>
        </a:p>
      </dsp:txBody>
      <dsp:txXfrm>
        <a:off x="2661832" y="-86738"/>
        <a:ext cx="1733119" cy="1733119"/>
      </dsp:txXfrm>
    </dsp:sp>
    <dsp:sp modelId="{20542233-1FC4-476E-AAF4-3F10A042A8AE}">
      <dsp:nvSpPr>
        <dsp:cNvPr id="0" name=""/>
        <dsp:cNvSpPr/>
      </dsp:nvSpPr>
      <dsp:spPr>
        <a:xfrm>
          <a:off x="4022347" y="803579"/>
          <a:ext cx="2450999" cy="2450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Pràctiques</a:t>
          </a:r>
          <a:endParaRPr lang="ca-ES" sz="1600" kern="1200" dirty="0">
            <a:latin typeface="Palatino Linotype" pitchFamily="18" charset="0"/>
          </a:endParaRPr>
        </a:p>
      </dsp:txBody>
      <dsp:txXfrm>
        <a:off x="4381287" y="1162519"/>
        <a:ext cx="1733119" cy="1733119"/>
      </dsp:txXfrm>
    </dsp:sp>
    <dsp:sp modelId="{0492FBE7-09D0-4C5A-A007-5FE8041B86F2}">
      <dsp:nvSpPr>
        <dsp:cNvPr id="0" name=""/>
        <dsp:cNvSpPr/>
      </dsp:nvSpPr>
      <dsp:spPr>
        <a:xfrm>
          <a:off x="3364149" y="2823502"/>
          <a:ext cx="2453848" cy="24538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Palatino Linotype" pitchFamily="18" charset="0"/>
            </a:rPr>
            <a:t>Beques de </a:t>
          </a:r>
          <a:r>
            <a:rPr lang="es-ES" sz="1600" kern="1200" dirty="0" err="1">
              <a:latin typeface="Palatino Linotype" pitchFamily="18" charset="0"/>
            </a:rPr>
            <a:t>col·laboració</a:t>
          </a:r>
          <a:endParaRPr lang="ca-ES" sz="1600" kern="1200" dirty="0">
            <a:latin typeface="Palatino Linotype" pitchFamily="18" charset="0"/>
          </a:endParaRPr>
        </a:p>
      </dsp:txBody>
      <dsp:txXfrm>
        <a:off x="3723507" y="3182858"/>
        <a:ext cx="1735132" cy="1735122"/>
      </dsp:txXfrm>
    </dsp:sp>
    <dsp:sp modelId="{1EAF4ABA-6C2F-43E2-A71E-9CA2845E83AA}">
      <dsp:nvSpPr>
        <dsp:cNvPr id="0" name=""/>
        <dsp:cNvSpPr/>
      </dsp:nvSpPr>
      <dsp:spPr>
        <a:xfrm>
          <a:off x="1240210" y="2824920"/>
          <a:ext cx="2450999" cy="2450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Treballs</a:t>
          </a:r>
          <a:r>
            <a:rPr lang="es-ES" sz="1600" kern="1200" dirty="0">
              <a:latin typeface="Palatino Linotype" pitchFamily="18" charset="0"/>
            </a:rPr>
            <a:t>  de Fi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Palatino Linotype" pitchFamily="18" charset="0"/>
            </a:rPr>
            <a:t>de Grau</a:t>
          </a:r>
        </a:p>
      </dsp:txBody>
      <dsp:txXfrm>
        <a:off x="1599150" y="3183860"/>
        <a:ext cx="1733119" cy="1733119"/>
      </dsp:txXfrm>
    </dsp:sp>
    <dsp:sp modelId="{54F576DE-8A07-4E90-8B3C-8FAB2D801EBB}">
      <dsp:nvSpPr>
        <dsp:cNvPr id="0" name=""/>
        <dsp:cNvSpPr/>
      </dsp:nvSpPr>
      <dsp:spPr>
        <a:xfrm>
          <a:off x="583436" y="803579"/>
          <a:ext cx="2450999" cy="2450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>
              <a:latin typeface="Palatino Linotype" pitchFamily="18" charset="0"/>
            </a:rPr>
            <a:t>Seminaris</a:t>
          </a:r>
          <a:endParaRPr lang="ca-ES" sz="1600" kern="1200" dirty="0">
            <a:latin typeface="Palatino Linotype" pitchFamily="18" charset="0"/>
          </a:endParaRPr>
        </a:p>
      </dsp:txBody>
      <dsp:txXfrm>
        <a:off x="942376" y="1162519"/>
        <a:ext cx="1733119" cy="1733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471D-0236-461E-B191-AF1C9C580A7B}">
      <dsp:nvSpPr>
        <dsp:cNvPr id="0" name=""/>
        <dsp:cNvSpPr/>
      </dsp:nvSpPr>
      <dsp:spPr>
        <a:xfrm rot="10800000">
          <a:off x="1222600" y="1871"/>
          <a:ext cx="5816652" cy="655511"/>
        </a:xfrm>
        <a:prstGeom prst="homePlat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906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/>
            <a:t>Visites presencials i consultes en línia</a:t>
          </a:r>
        </a:p>
      </dsp:txBody>
      <dsp:txXfrm rot="10800000">
        <a:off x="1386478" y="1871"/>
        <a:ext cx="5652774" cy="655511"/>
      </dsp:txXfrm>
    </dsp:sp>
    <dsp:sp modelId="{4E794BD3-C12C-4DD2-9251-340A5EAD7F1A}">
      <dsp:nvSpPr>
        <dsp:cNvPr id="0" name=""/>
        <dsp:cNvSpPr/>
      </dsp:nvSpPr>
      <dsp:spPr>
        <a:xfrm>
          <a:off x="871971" y="1871"/>
          <a:ext cx="655511" cy="655511"/>
        </a:xfrm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98A66BB-2429-4147-9AA8-8977C461169A}">
      <dsp:nvSpPr>
        <dsp:cNvPr id="0" name=""/>
        <dsp:cNvSpPr/>
      </dsp:nvSpPr>
      <dsp:spPr>
        <a:xfrm rot="10800000">
          <a:off x="1222600" y="853057"/>
          <a:ext cx="5816652" cy="655511"/>
        </a:xfrm>
        <a:prstGeom prst="homePlat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906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/>
            <a:t>Préstecs</a:t>
          </a:r>
        </a:p>
      </dsp:txBody>
      <dsp:txXfrm rot="10800000">
        <a:off x="1386478" y="853057"/>
        <a:ext cx="5652774" cy="655511"/>
      </dsp:txXfrm>
    </dsp:sp>
    <dsp:sp modelId="{426C09CF-577D-4C2D-909B-3BE3D928C884}">
      <dsp:nvSpPr>
        <dsp:cNvPr id="0" name=""/>
        <dsp:cNvSpPr/>
      </dsp:nvSpPr>
      <dsp:spPr>
        <a:xfrm>
          <a:off x="871971" y="853057"/>
          <a:ext cx="655511" cy="655511"/>
        </a:xfrm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2DDF57D-5BF7-412C-8342-365E46E6AAD5}">
      <dsp:nvSpPr>
        <dsp:cNvPr id="0" name=""/>
        <dsp:cNvSpPr/>
      </dsp:nvSpPr>
      <dsp:spPr>
        <a:xfrm rot="10800000">
          <a:off x="1222600" y="1704244"/>
          <a:ext cx="5816652" cy="655511"/>
        </a:xfrm>
        <a:prstGeom prst="homePlat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906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/>
            <a:t>Obtenció d'imatges de les mostres</a:t>
          </a:r>
        </a:p>
      </dsp:txBody>
      <dsp:txXfrm rot="10800000">
        <a:off x="1386478" y="1704244"/>
        <a:ext cx="5652774" cy="655511"/>
      </dsp:txXfrm>
    </dsp:sp>
    <dsp:sp modelId="{924B1201-6EFD-42F0-BD06-6357540557F1}">
      <dsp:nvSpPr>
        <dsp:cNvPr id="0" name=""/>
        <dsp:cNvSpPr/>
      </dsp:nvSpPr>
      <dsp:spPr>
        <a:xfrm>
          <a:off x="871971" y="1704244"/>
          <a:ext cx="655511" cy="655511"/>
        </a:xfrm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65C7B446-9A59-400D-8FF7-27A959E0D9EB}">
      <dsp:nvSpPr>
        <dsp:cNvPr id="0" name=""/>
        <dsp:cNvSpPr/>
      </dsp:nvSpPr>
      <dsp:spPr>
        <a:xfrm rot="10800000">
          <a:off x="1222600" y="2555430"/>
          <a:ext cx="5816652" cy="655511"/>
        </a:xfrm>
        <a:prstGeom prst="homePlat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906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/>
            <a:t>Identificació i recol·lecció de mostres</a:t>
          </a:r>
        </a:p>
      </dsp:txBody>
      <dsp:txXfrm rot="10800000">
        <a:off x="1386478" y="2555430"/>
        <a:ext cx="5652774" cy="655511"/>
      </dsp:txXfrm>
    </dsp:sp>
    <dsp:sp modelId="{C7ADD081-D04B-4637-A98B-BF3226BE2382}">
      <dsp:nvSpPr>
        <dsp:cNvPr id="0" name=""/>
        <dsp:cNvSpPr/>
      </dsp:nvSpPr>
      <dsp:spPr>
        <a:xfrm>
          <a:off x="871971" y="2555430"/>
          <a:ext cx="655511" cy="655511"/>
        </a:xfrm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AE9425B-BF7E-4E84-B7ED-28A2D06753BF}">
      <dsp:nvSpPr>
        <dsp:cNvPr id="0" name=""/>
        <dsp:cNvSpPr/>
      </dsp:nvSpPr>
      <dsp:spPr>
        <a:xfrm rot="10800000">
          <a:off x="1222600" y="3406617"/>
          <a:ext cx="5816652" cy="655511"/>
        </a:xfrm>
        <a:prstGeom prst="homePlat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906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/>
            <a:t>Organització de cursos i reunions científiques</a:t>
          </a:r>
        </a:p>
      </dsp:txBody>
      <dsp:txXfrm rot="10800000">
        <a:off x="1386478" y="3406617"/>
        <a:ext cx="5652774" cy="655511"/>
      </dsp:txXfrm>
    </dsp:sp>
    <dsp:sp modelId="{B5F74073-0B62-4199-B0D7-5AD9D175CFC2}">
      <dsp:nvSpPr>
        <dsp:cNvPr id="0" name=""/>
        <dsp:cNvSpPr/>
      </dsp:nvSpPr>
      <dsp:spPr>
        <a:xfrm>
          <a:off x="871971" y="3406617"/>
          <a:ext cx="655511" cy="655511"/>
        </a:xfrm>
        <a:prstGeom prst="ellipse">
          <a:avLst/>
        </a:prstGeom>
        <a:gradFill flip="none" rotWithShape="0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7808" cy="33965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15402" y="0"/>
            <a:ext cx="4297808" cy="33965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0EC7529-A282-46AC-B29E-ECEBDE8B8BCA}" type="datetimeFigureOut">
              <a:rPr lang="ca-ES" smtClean="0"/>
              <a:t>04/06/2019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45824"/>
            <a:ext cx="4297808" cy="3396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15402" y="6445824"/>
            <a:ext cx="4297808" cy="3396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3163C30-1D0E-491C-93BE-3481140FFB9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548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6728" cy="33932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6505" y="0"/>
            <a:ext cx="4296728" cy="33932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t>03/06/2019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8000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553" y="3223618"/>
            <a:ext cx="7932420" cy="3053954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46058"/>
            <a:ext cx="4296728" cy="33932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6505" y="6446058"/>
            <a:ext cx="4296728" cy="33932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0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 lang="es-ES"/>
            </a:pPr>
            <a:r>
              <a:rPr lang="es-ES" dirty="0"/>
              <a:t>Prepare las diapositivas para el apéndice por</a:t>
            </a:r>
            <a:r>
              <a:rPr lang="es-ES" baseline="0" dirty="0"/>
              <a:t> si se necesitan más detalles o diapositivas complementarias. Además, el apéndice resulta útil si la presentación se distribuye más adelante. 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¿Sobre qué es el proyecto</a:t>
            </a:r>
            <a:r>
              <a:rPr lang="es-ES" baseline="0" dirty="0"/>
              <a:t> ?</a:t>
            </a:r>
          </a:p>
          <a:p>
            <a:r>
              <a:rPr lang="es-ES" dirty="0"/>
              <a:t>Defina</a:t>
            </a:r>
            <a:r>
              <a:rPr lang="es-ES" baseline="0" dirty="0"/>
              <a:t> el objetivo del proyecto</a:t>
            </a:r>
          </a:p>
          <a:p>
            <a:pPr lvl="1"/>
            <a:r>
              <a:rPr lang="es-ES" dirty="0"/>
              <a:t>¿Es similar a otros proyectos anteriores o es nuevo?</a:t>
            </a:r>
          </a:p>
          <a:p>
            <a:r>
              <a:rPr lang="es-ES" baseline="0" dirty="0"/>
              <a:t>Defina el ámbito del proyecto</a:t>
            </a:r>
          </a:p>
          <a:p>
            <a:pPr lvl="1"/>
            <a:r>
              <a:rPr lang="es-ES" baseline="0" dirty="0"/>
              <a:t>¿Es un proyecto independiente o está relacionado con otros proyectos?</a:t>
            </a:r>
          </a:p>
          <a:p>
            <a:pPr lvl="0"/>
            <a:endParaRPr lang="es-ES" baseline="0" dirty="0"/>
          </a:p>
          <a:p>
            <a:pPr lvl="0"/>
            <a:r>
              <a:rPr lang="es-ES" baseline="0" dirty="0"/>
              <a:t>* Tenga en cuenta que no se necesita esta diapositiva para las reuniones semanales</a:t>
            </a: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/>
              <a:t>* Si alguno de</a:t>
            </a:r>
            <a:r>
              <a:rPr lang="es-ES" baseline="0" dirty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2775" y="374650"/>
            <a:ext cx="2327275" cy="1746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¿Cuáles son las dependencias</a:t>
            </a:r>
            <a:r>
              <a:rPr lang="es-ES" baseline="0" dirty="0"/>
              <a:t> que afectan a la escala de tiempo, costo y resultado de este </a:t>
            </a:r>
            <a:r>
              <a:rPr lang="es-ES" baseline="0"/>
              <a:t>proyecto?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03/06/2019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‹Nº›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/>
  </p:transition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6.tif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5" y="3034347"/>
            <a:ext cx="4462641" cy="33469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1080" y="1442865"/>
            <a:ext cx="6855296" cy="76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err="1">
                <a:latin typeface="Palatino Linotype" pitchFamily="18" charset="0"/>
              </a:rPr>
              <a:t>Herbari</a:t>
            </a:r>
            <a:r>
              <a:rPr lang="es-ES" b="1" dirty="0">
                <a:latin typeface="Palatino Linotype" pitchFamily="18" charset="0"/>
              </a:rPr>
              <a:t> de la </a:t>
            </a:r>
            <a:r>
              <a:rPr lang="es-ES" b="1" dirty="0" err="1">
                <a:latin typeface="Palatino Linotype" pitchFamily="18" charset="0"/>
              </a:rPr>
              <a:t>Universitat</a:t>
            </a:r>
            <a:r>
              <a:rPr lang="es-ES" b="1" dirty="0">
                <a:latin typeface="Palatino Linotype" pitchFamily="18" charset="0"/>
              </a:rPr>
              <a:t> de Barcelona</a:t>
            </a: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7675" y="2204864"/>
            <a:ext cx="6700709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>
                <a:latin typeface="Palatino Linotype" pitchFamily="18" charset="0"/>
              </a:rPr>
              <a:t>CRAI Centre de Documentació de Biodiversitat Vegetal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49280"/>
            <a:ext cx="1260677" cy="66390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5"/>
            <a:ext cx="3647335" cy="24482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73E14EC-AF60-4737-80C5-0CEA239CCC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5390"/>
            <a:ext cx="1459057" cy="4393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99E6A3C-D317-42E0-87D8-616D04691E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36" y="613382"/>
            <a:ext cx="1878677" cy="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37">
        <p:fade/>
      </p:transition>
    </mc:Choice>
    <mc:Fallback xmlns="">
      <p:transition spd="med" advClick="0" advTm="13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2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2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268152" y="836713"/>
            <a:ext cx="243164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200" b="1" dirty="0">
                <a:latin typeface="Palatino Linotype" pitchFamily="18" charset="0"/>
              </a:rPr>
              <a:t>Què oferim?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75103325"/>
              </p:ext>
            </p:extLst>
          </p:nvPr>
        </p:nvGraphicFramePr>
        <p:xfrm>
          <a:off x="455669" y="1521547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16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866"/>
    </mc:Choice>
    <mc:Fallback xmlns="">
      <p:transition advClick="0" advTm="12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94BD3-C12C-4DD2-9251-340A5EAD7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0471D-0236-461E-B191-AF1C9C580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C09CF-577D-4C2D-909B-3BE3D928C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A66BB-2429-4147-9AA8-8977C4611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B1201-6EFD-42F0-BD06-635754055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DF57D-5BF7-412C-8342-365E46E6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DD081-D04B-4637-A98B-BF3226BE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7B446-9A59-400D-8FF7-27A959E0D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74073-0B62-4199-B0D7-5AD9D175C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E9425B-BF7E-4E84-B7ED-28A2D067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2291533" y="5022937"/>
            <a:ext cx="4429121" cy="396000"/>
          </a:xfrm>
          <a:custGeom>
            <a:avLst/>
            <a:gdLst>
              <a:gd name="connsiteX0" fmla="*/ 0 w 3834291"/>
              <a:gd name="connsiteY0" fmla="*/ 0 h 503999"/>
              <a:gd name="connsiteX1" fmla="*/ 3834291 w 3834291"/>
              <a:gd name="connsiteY1" fmla="*/ 0 h 503999"/>
              <a:gd name="connsiteX2" fmla="*/ 3834291 w 3834291"/>
              <a:gd name="connsiteY2" fmla="*/ 503999 h 503999"/>
              <a:gd name="connsiteX3" fmla="*/ 0 w 3834291"/>
              <a:gd name="connsiteY3" fmla="*/ 503999 h 503999"/>
              <a:gd name="connsiteX4" fmla="*/ 0 w 38342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291" h="503999">
                <a:moveTo>
                  <a:pt x="0" y="0"/>
                </a:moveTo>
                <a:lnTo>
                  <a:pt x="3834291" y="0"/>
                </a:lnTo>
                <a:lnTo>
                  <a:pt x="38342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/>
              <a:t>Una base de </a:t>
            </a:r>
            <a:r>
              <a:rPr lang="es-ES" dirty="0" err="1"/>
              <a:t>dades</a:t>
            </a:r>
            <a:r>
              <a:rPr lang="es-ES" dirty="0"/>
              <a:t> per a cada </a:t>
            </a:r>
            <a:r>
              <a:rPr lang="es-ES" dirty="0" err="1"/>
              <a:t>col·lecció</a:t>
            </a:r>
            <a:endParaRPr lang="ca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8031"/>
            <a:ext cx="8628287" cy="3136875"/>
          </a:xfrm>
          <a:prstGeom prst="rect">
            <a:avLst/>
          </a:prstGeom>
        </p:spPr>
      </p:pic>
      <p:sp>
        <p:nvSpPr>
          <p:cNvPr id="21" name="20 Forma libre"/>
          <p:cNvSpPr/>
          <p:nvPr/>
        </p:nvSpPr>
        <p:spPr>
          <a:xfrm>
            <a:off x="1807232" y="6272522"/>
            <a:ext cx="4536504" cy="396000"/>
          </a:xfrm>
          <a:custGeom>
            <a:avLst/>
            <a:gdLst>
              <a:gd name="connsiteX0" fmla="*/ 0 w 3834291"/>
              <a:gd name="connsiteY0" fmla="*/ 0 h 503999"/>
              <a:gd name="connsiteX1" fmla="*/ 3834291 w 3834291"/>
              <a:gd name="connsiteY1" fmla="*/ 0 h 503999"/>
              <a:gd name="connsiteX2" fmla="*/ 3834291 w 3834291"/>
              <a:gd name="connsiteY2" fmla="*/ 503999 h 503999"/>
              <a:gd name="connsiteX3" fmla="*/ 0 w 3834291"/>
              <a:gd name="connsiteY3" fmla="*/ 503999 h 503999"/>
              <a:gd name="connsiteX4" fmla="*/ 0 w 38342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291" h="503999">
                <a:moveTo>
                  <a:pt x="0" y="0"/>
                </a:moveTo>
                <a:lnTo>
                  <a:pt x="3834291" y="0"/>
                </a:lnTo>
                <a:lnTo>
                  <a:pt x="38342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 err="1"/>
              <a:t>Llistat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plecs</a:t>
            </a:r>
            <a:r>
              <a:rPr lang="es-ES" dirty="0"/>
              <a:t> i </a:t>
            </a:r>
            <a:r>
              <a:rPr lang="es-ES" dirty="0" err="1"/>
              <a:t>localització</a:t>
            </a:r>
            <a:r>
              <a:rPr lang="es-ES" dirty="0"/>
              <a:t> en un mapa</a:t>
            </a:r>
            <a:endParaRPr lang="ca-ES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268152" y="706081"/>
            <a:ext cx="6176056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200" b="1" dirty="0">
                <a:latin typeface="Palatino Linotype" pitchFamily="18" charset="0"/>
              </a:rPr>
              <a:t>Consultes en línia: bases de dades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  <p:sp>
        <p:nvSpPr>
          <p:cNvPr id="17" name="16 Forma libre"/>
          <p:cNvSpPr/>
          <p:nvPr/>
        </p:nvSpPr>
        <p:spPr>
          <a:xfrm>
            <a:off x="2111307" y="3593329"/>
            <a:ext cx="4931411" cy="396000"/>
          </a:xfrm>
          <a:custGeom>
            <a:avLst/>
            <a:gdLst>
              <a:gd name="connsiteX0" fmla="*/ 0 w 3834291"/>
              <a:gd name="connsiteY0" fmla="*/ 0 h 503999"/>
              <a:gd name="connsiteX1" fmla="*/ 3834291 w 3834291"/>
              <a:gd name="connsiteY1" fmla="*/ 0 h 503999"/>
              <a:gd name="connsiteX2" fmla="*/ 3834291 w 3834291"/>
              <a:gd name="connsiteY2" fmla="*/ 503999 h 503999"/>
              <a:gd name="connsiteX3" fmla="*/ 0 w 3834291"/>
              <a:gd name="connsiteY3" fmla="*/ 503999 h 503999"/>
              <a:gd name="connsiteX4" fmla="*/ 0 w 38342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291" h="503999">
                <a:moveTo>
                  <a:pt x="0" y="0"/>
                </a:moveTo>
                <a:lnTo>
                  <a:pt x="3834291" y="0"/>
                </a:lnTo>
                <a:lnTo>
                  <a:pt x="38342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/>
              <a:t>Cerca per </a:t>
            </a:r>
            <a:r>
              <a:rPr lang="es-ES" dirty="0" err="1"/>
              <a:t>tàxon</a:t>
            </a:r>
            <a:r>
              <a:rPr lang="es-ES" dirty="0"/>
              <a:t>, </a:t>
            </a:r>
            <a:r>
              <a:rPr lang="es-ES" dirty="0" err="1"/>
              <a:t>localitat</a:t>
            </a:r>
            <a:r>
              <a:rPr lang="es-ES" dirty="0"/>
              <a:t>, </a:t>
            </a:r>
            <a:r>
              <a:rPr lang="es-ES" dirty="0" err="1"/>
              <a:t>any</a:t>
            </a:r>
            <a:r>
              <a:rPr lang="es-ES" dirty="0"/>
              <a:t>, </a:t>
            </a:r>
            <a:r>
              <a:rPr lang="es-ES" dirty="0" err="1"/>
              <a:t>recol·lector</a:t>
            </a:r>
            <a:r>
              <a:rPr lang="es-ES" dirty="0"/>
              <a:t>,....</a:t>
            </a:r>
            <a:endParaRPr lang="ca-ES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6815"/>
            <a:ext cx="8939016" cy="116907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2510" r="1190"/>
          <a:stretch/>
        </p:blipFill>
        <p:spPr>
          <a:xfrm>
            <a:off x="553420" y="1214897"/>
            <a:ext cx="7044128" cy="51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855"/>
    </mc:Choice>
    <mc:Fallback xmlns="">
      <p:transition advClick="0" advTm="30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2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2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2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2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3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3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103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603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2" animBg="1"/>
      <p:bldP spid="5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720209"/>
            <a:ext cx="383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latin typeface="Palatino Linotype" pitchFamily="18" charset="0"/>
              </a:rPr>
              <a:t>Consultes en línia: Herbari Virtual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7417"/>
            <a:ext cx="6660232" cy="4479917"/>
          </a:xfrm>
          <a:prstGeom prst="rect">
            <a:avLst/>
          </a:prstGeom>
        </p:spPr>
      </p:pic>
      <p:sp>
        <p:nvSpPr>
          <p:cNvPr id="4" name="3 Forma libre"/>
          <p:cNvSpPr/>
          <p:nvPr/>
        </p:nvSpPr>
        <p:spPr>
          <a:xfrm>
            <a:off x="1214500" y="6052111"/>
            <a:ext cx="6750496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 err="1"/>
              <a:t>Col·lecció</a:t>
            </a:r>
            <a:r>
              <a:rPr lang="es-ES" dirty="0"/>
              <a:t> </a:t>
            </a:r>
            <a:r>
              <a:rPr lang="es-ES" dirty="0" err="1"/>
              <a:t>d'imatges</a:t>
            </a:r>
            <a:r>
              <a:rPr lang="es-ES" dirty="0"/>
              <a:t> de les </a:t>
            </a:r>
            <a:r>
              <a:rPr lang="es-ES" dirty="0" err="1"/>
              <a:t>mostres</a:t>
            </a:r>
            <a:r>
              <a:rPr lang="es-ES" dirty="0"/>
              <a:t> </a:t>
            </a:r>
            <a:r>
              <a:rPr lang="es-ES" dirty="0" err="1"/>
              <a:t>agrupades</a:t>
            </a:r>
            <a:r>
              <a:rPr lang="es-ES" dirty="0"/>
              <a:t> per </a:t>
            </a:r>
            <a:r>
              <a:rPr lang="es-ES" dirty="0" err="1"/>
              <a:t>col·leccions</a:t>
            </a:r>
            <a:endParaRPr lang="ca-ES" dirty="0"/>
          </a:p>
        </p:txBody>
      </p:sp>
      <p:sp>
        <p:nvSpPr>
          <p:cNvPr id="8" name="7 Forma libre"/>
          <p:cNvSpPr/>
          <p:nvPr/>
        </p:nvSpPr>
        <p:spPr>
          <a:xfrm>
            <a:off x="3086120" y="6296571"/>
            <a:ext cx="2511896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nomenclaturals</a:t>
            </a:r>
            <a:endParaRPr lang="ca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292664" cy="586029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176464" cy="5847413"/>
          </a:xfrm>
          <a:prstGeom prst="rect">
            <a:avLst/>
          </a:prstGeom>
        </p:spPr>
      </p:pic>
      <p:sp>
        <p:nvSpPr>
          <p:cNvPr id="11" name="10 Forma libre"/>
          <p:cNvSpPr/>
          <p:nvPr/>
        </p:nvSpPr>
        <p:spPr>
          <a:xfrm>
            <a:off x="3028020" y="6283691"/>
            <a:ext cx="2511896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 err="1"/>
              <a:t>Herbari</a:t>
            </a:r>
            <a:r>
              <a:rPr lang="es-ES" dirty="0"/>
              <a:t> </a:t>
            </a:r>
            <a:r>
              <a:rPr lang="es-ES" dirty="0" err="1"/>
              <a:t>docent</a:t>
            </a:r>
            <a:endParaRPr lang="ca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2" y="719309"/>
            <a:ext cx="5712772" cy="4284580"/>
          </a:xfrm>
          <a:prstGeom prst="rect">
            <a:avLst/>
          </a:prstGeom>
        </p:spPr>
      </p:pic>
      <p:sp>
        <p:nvSpPr>
          <p:cNvPr id="13" name="12 Forma libre"/>
          <p:cNvSpPr/>
          <p:nvPr/>
        </p:nvSpPr>
        <p:spPr>
          <a:xfrm>
            <a:off x="3159458" y="5324557"/>
            <a:ext cx="2511896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r>
              <a:rPr lang="es-ES" dirty="0" err="1"/>
              <a:t>Atles</a:t>
            </a:r>
            <a:r>
              <a:rPr lang="es-ES" dirty="0"/>
              <a:t> de </a:t>
            </a:r>
            <a:r>
              <a:rPr lang="es-ES" dirty="0" err="1"/>
              <a:t>fruits</a:t>
            </a:r>
            <a:r>
              <a:rPr lang="es-ES" dirty="0"/>
              <a:t> i </a:t>
            </a:r>
            <a:r>
              <a:rPr lang="es-ES" dirty="0" err="1"/>
              <a:t>llavors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27068727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1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1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90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4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602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2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702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202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403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413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13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13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14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14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079905"/>
            <a:ext cx="1260677" cy="663902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757600" y="1007712"/>
            <a:ext cx="7736732" cy="5753662"/>
            <a:chOff x="570025" y="869370"/>
            <a:chExt cx="7736732" cy="5753662"/>
          </a:xfrm>
        </p:grpSpPr>
        <p:sp>
          <p:nvSpPr>
            <p:cNvPr id="10" name="9 CuadroTexto"/>
            <p:cNvSpPr txBox="1"/>
            <p:nvPr/>
          </p:nvSpPr>
          <p:spPr>
            <a:xfrm>
              <a:off x="752500" y="6253700"/>
              <a:ext cx="536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Global </a:t>
              </a:r>
              <a:r>
                <a:rPr lang="es-ES" dirty="0" err="1"/>
                <a:t>Plants</a:t>
              </a:r>
              <a:r>
                <a:rPr lang="es-ES" dirty="0"/>
                <a:t> </a:t>
              </a:r>
              <a:r>
                <a:rPr lang="es-ES" dirty="0" err="1"/>
                <a:t>Initiative</a:t>
              </a:r>
              <a:r>
                <a:rPr lang="es-ES" dirty="0"/>
                <a:t> (JSTOR)</a:t>
              </a:r>
              <a:endParaRPr lang="ca-E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25" y="869370"/>
              <a:ext cx="7736732" cy="532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89504" y="1517522"/>
            <a:ext cx="8630236" cy="4717282"/>
            <a:chOff x="263910" y="1559569"/>
            <a:chExt cx="8630236" cy="471728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0" y="1559569"/>
              <a:ext cx="8630236" cy="419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64383" y="5907519"/>
              <a:ext cx="536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Memòria</a:t>
              </a:r>
              <a:r>
                <a:rPr lang="es-ES" dirty="0"/>
                <a:t> digital de Catalunya (MDC)</a:t>
              </a:r>
              <a:endParaRPr lang="ca-ES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755576" y="1340994"/>
            <a:ext cx="7876084" cy="5149921"/>
            <a:chOff x="579281" y="964282"/>
            <a:chExt cx="7876084" cy="51499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81" y="964282"/>
              <a:ext cx="7876084" cy="4609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835787" y="5744871"/>
              <a:ext cx="536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Museu Virtual de la </a:t>
              </a:r>
              <a:r>
                <a:rPr lang="es-ES" dirty="0" err="1"/>
                <a:t>Universitat</a:t>
              </a:r>
              <a:r>
                <a:rPr lang="es-ES" dirty="0"/>
                <a:t> de Barcelona</a:t>
              </a:r>
              <a:endParaRPr lang="ca-ES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755576" y="1571952"/>
            <a:ext cx="7143055" cy="4587280"/>
            <a:chOff x="268152" y="1898009"/>
            <a:chExt cx="7143055" cy="4587280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52" y="1898009"/>
              <a:ext cx="7143055" cy="4244732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1333113" y="6115957"/>
              <a:ext cx="5013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Banc</a:t>
              </a:r>
              <a:r>
                <a:rPr lang="es-ES" dirty="0"/>
                <a:t> de </a:t>
              </a:r>
              <a:r>
                <a:rPr lang="es-ES" dirty="0" err="1"/>
                <a:t>dades</a:t>
              </a:r>
              <a:r>
                <a:rPr lang="es-ES" dirty="0"/>
                <a:t> de Biodiversitat de Catalunya)</a:t>
              </a:r>
              <a:endParaRPr lang="ca-E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511" y="1138345"/>
            <a:ext cx="6556874" cy="5689640"/>
            <a:chOff x="1471511" y="1138345"/>
            <a:chExt cx="6556874" cy="568964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11" y="1138345"/>
              <a:ext cx="6556874" cy="5343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2380493" y="6458653"/>
              <a:ext cx="5013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Global </a:t>
              </a:r>
              <a:r>
                <a:rPr lang="es-ES" dirty="0" err="1"/>
                <a:t>Biodiversity</a:t>
              </a:r>
              <a:r>
                <a:rPr lang="es-ES" dirty="0"/>
                <a:t> </a:t>
              </a:r>
              <a:r>
                <a:rPr lang="es-ES" dirty="0" err="1"/>
                <a:t>Information</a:t>
              </a:r>
              <a:r>
                <a:rPr lang="es-ES" dirty="0"/>
                <a:t> </a:t>
              </a:r>
              <a:r>
                <a:rPr lang="es-ES" dirty="0" err="1"/>
                <a:t>Facility</a:t>
              </a:r>
              <a:r>
                <a:rPr lang="es-ES" dirty="0"/>
                <a:t> (GBIF)</a:t>
              </a:r>
              <a:endParaRPr lang="ca-ES" dirty="0"/>
            </a:p>
          </p:txBody>
        </p:sp>
      </p:grpSp>
      <p:sp>
        <p:nvSpPr>
          <p:cNvPr id="2" name="2 Título"/>
          <p:cNvSpPr txBox="1">
            <a:spLocks/>
          </p:cNvSpPr>
          <p:nvPr/>
        </p:nvSpPr>
        <p:spPr>
          <a:xfrm>
            <a:off x="268152" y="695195"/>
            <a:ext cx="855232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err="1">
                <a:latin typeface="Palatino Linotype" pitchFamily="18" charset="0"/>
              </a:rPr>
              <a:t>Participem</a:t>
            </a:r>
            <a:r>
              <a:rPr lang="es-ES" sz="2200" b="1" dirty="0">
                <a:latin typeface="Palatino Linotype" pitchFamily="18" charset="0"/>
              </a:rPr>
              <a:t> en </a:t>
            </a:r>
            <a:r>
              <a:rPr lang="es-ES" sz="2200" b="1" dirty="0" err="1">
                <a:latin typeface="Palatino Linotype" pitchFamily="18" charset="0"/>
              </a:rPr>
              <a:t>portals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institucionals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locals</a:t>
            </a:r>
            <a:r>
              <a:rPr lang="es-ES" sz="2200" b="1" dirty="0">
                <a:latin typeface="Palatino Linotype" pitchFamily="18" charset="0"/>
              </a:rPr>
              <a:t> i </a:t>
            </a:r>
            <a:r>
              <a:rPr lang="es-ES" sz="2200" b="1" dirty="0" err="1">
                <a:latin typeface="Palatino Linotype" pitchFamily="18" charset="0"/>
              </a:rPr>
              <a:t>internacionals</a:t>
            </a:r>
            <a:r>
              <a:rPr lang="es-ES" sz="2200" b="1" dirty="0">
                <a:latin typeface="Palatino Linotype" pitchFamily="18" charset="0"/>
              </a:rPr>
              <a:t> </a:t>
            </a:r>
            <a:endParaRPr lang="ca-ES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7595"/>
    </mc:Choice>
    <mc:Fallback xmlns="">
      <p:transition advClick="0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01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01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0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701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201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701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201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6CAD99-2D77-4017-AE3C-08229E5D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07" y="6050734"/>
            <a:ext cx="1261981" cy="66452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83568" y="1519624"/>
            <a:ext cx="6448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Palatino Linotype" pitchFamily="18" charset="0"/>
              </a:rPr>
              <a:t>Visiteu</a:t>
            </a:r>
            <a:r>
              <a:rPr lang="es-ES" dirty="0">
                <a:latin typeface="Palatino Linotype" pitchFamily="18" charset="0"/>
              </a:rPr>
              <a:t>-nos a:</a:t>
            </a:r>
          </a:p>
          <a:p>
            <a:endParaRPr lang="es-ES" dirty="0">
              <a:latin typeface="Palatino Linotype" pitchFamily="18" charset="0"/>
            </a:endParaRPr>
          </a:p>
          <a:p>
            <a:r>
              <a:rPr lang="es-ES" dirty="0">
                <a:latin typeface="Palatino Linotype" pitchFamily="18" charset="0"/>
              </a:rPr>
              <a:t>Centre de Documentació de Biodiversitat Vegetal (</a:t>
            </a:r>
            <a:r>
              <a:rPr lang="es-ES" dirty="0" err="1">
                <a:latin typeface="Palatino Linotype" pitchFamily="18" charset="0"/>
              </a:rPr>
              <a:t>CeDocBiV</a:t>
            </a:r>
            <a:r>
              <a:rPr lang="es-ES" dirty="0">
                <a:latin typeface="Palatino Linotype" pitchFamily="18" charset="0"/>
              </a:rPr>
              <a:t>)</a:t>
            </a:r>
          </a:p>
          <a:p>
            <a:r>
              <a:rPr lang="es-ES" dirty="0">
                <a:latin typeface="Palatino Linotype" pitchFamily="18" charset="0"/>
              </a:rPr>
              <a:t>C/ </a:t>
            </a:r>
            <a:r>
              <a:rPr lang="es-ES" dirty="0" err="1">
                <a:latin typeface="Palatino Linotype" pitchFamily="18" charset="0"/>
              </a:rPr>
              <a:t>Baldiri</a:t>
            </a:r>
            <a:r>
              <a:rPr lang="es-ES" dirty="0">
                <a:latin typeface="Palatino Linotype" pitchFamily="18" charset="0"/>
              </a:rPr>
              <a:t> </a:t>
            </a:r>
            <a:r>
              <a:rPr lang="es-ES" dirty="0" err="1">
                <a:latin typeface="Palatino Linotype" pitchFamily="18" charset="0"/>
              </a:rPr>
              <a:t>Reixac</a:t>
            </a:r>
            <a:r>
              <a:rPr lang="es-ES" dirty="0">
                <a:latin typeface="Palatino Linotype" pitchFamily="18" charset="0"/>
              </a:rPr>
              <a:t>,  2</a:t>
            </a:r>
          </a:p>
          <a:p>
            <a:r>
              <a:rPr lang="es-ES" dirty="0">
                <a:latin typeface="Palatino Linotype" pitchFamily="18" charset="0"/>
              </a:rPr>
              <a:t>Barcelona</a:t>
            </a:r>
            <a:endParaRPr lang="ca-ES" dirty="0">
              <a:latin typeface="Palatino Linotype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80" y="3015239"/>
            <a:ext cx="3815514" cy="2911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C:\CERBIV\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159" y="3044249"/>
            <a:ext cx="3968840" cy="2882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67D4F7-2EF3-4117-845A-D3134F35EC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5390"/>
            <a:ext cx="1459057" cy="4393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FE30AC3-1353-4A50-9A0C-E2B5E32846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36" y="613382"/>
            <a:ext cx="1878677" cy="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541"/>
      </p:ext>
    </p:extLst>
  </p:cSld>
  <p:clrMapOvr>
    <a:masterClrMapping/>
  </p:clrMapOvr>
  <p:transition spd="slow" advClick="0" advTm="128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1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  <p:sp>
        <p:nvSpPr>
          <p:cNvPr id="7" name="6 Forma libre"/>
          <p:cNvSpPr/>
          <p:nvPr/>
        </p:nvSpPr>
        <p:spPr>
          <a:xfrm>
            <a:off x="128413" y="2229397"/>
            <a:ext cx="2835096" cy="396000"/>
          </a:xfrm>
          <a:custGeom>
            <a:avLst/>
            <a:gdLst>
              <a:gd name="connsiteX0" fmla="*/ 0 w 2864344"/>
              <a:gd name="connsiteY0" fmla="*/ 0 h 486716"/>
              <a:gd name="connsiteX1" fmla="*/ 2864344 w 2864344"/>
              <a:gd name="connsiteY1" fmla="*/ 0 h 486716"/>
              <a:gd name="connsiteX2" fmla="*/ 2864344 w 2864344"/>
              <a:gd name="connsiteY2" fmla="*/ 486716 h 486716"/>
              <a:gd name="connsiteX3" fmla="*/ 0 w 2864344"/>
              <a:gd name="connsiteY3" fmla="*/ 486716 h 486716"/>
              <a:gd name="connsiteX4" fmla="*/ 0 w 2864344"/>
              <a:gd name="connsiteY4" fmla="*/ 0 h 48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344" h="486716">
                <a:moveTo>
                  <a:pt x="0" y="0"/>
                </a:moveTo>
                <a:lnTo>
                  <a:pt x="2864344" y="0"/>
                </a:lnTo>
                <a:lnTo>
                  <a:pt x="2864344" y="486716"/>
                </a:lnTo>
                <a:lnTo>
                  <a:pt x="0" y="486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err="1">
                <a:latin typeface="Palatino Linotype" pitchFamily="18" charset="0"/>
              </a:rPr>
              <a:t>Herbari</a:t>
            </a:r>
            <a:endParaRPr lang="ca-ES" dirty="0">
              <a:latin typeface="Palatino Linotype" pitchFamily="18" charset="0"/>
            </a:endParaRPr>
          </a:p>
        </p:txBody>
      </p:sp>
      <p:pic>
        <p:nvPicPr>
          <p:cNvPr id="1026" name="Picture 2" descr="C:\Users\roser\Documents\SetmanaCiencia\AB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" y="2905374"/>
            <a:ext cx="2617981" cy="26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orma libre"/>
          <p:cNvSpPr/>
          <p:nvPr/>
        </p:nvSpPr>
        <p:spPr>
          <a:xfrm>
            <a:off x="3131928" y="2248356"/>
            <a:ext cx="2835096" cy="396000"/>
          </a:xfrm>
          <a:custGeom>
            <a:avLst/>
            <a:gdLst>
              <a:gd name="connsiteX0" fmla="*/ 0 w 2864344"/>
              <a:gd name="connsiteY0" fmla="*/ 0 h 486716"/>
              <a:gd name="connsiteX1" fmla="*/ 2864344 w 2864344"/>
              <a:gd name="connsiteY1" fmla="*/ 0 h 486716"/>
              <a:gd name="connsiteX2" fmla="*/ 2864344 w 2864344"/>
              <a:gd name="connsiteY2" fmla="*/ 486716 h 486716"/>
              <a:gd name="connsiteX3" fmla="*/ 0 w 2864344"/>
              <a:gd name="connsiteY3" fmla="*/ 486716 h 486716"/>
              <a:gd name="connsiteX4" fmla="*/ 0 w 2864344"/>
              <a:gd name="connsiteY4" fmla="*/ 0 h 48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344" h="486716">
                <a:moveTo>
                  <a:pt x="0" y="0"/>
                </a:moveTo>
                <a:lnTo>
                  <a:pt x="2864344" y="0"/>
                </a:lnTo>
                <a:lnTo>
                  <a:pt x="2864344" y="486716"/>
                </a:lnTo>
                <a:lnTo>
                  <a:pt x="0" y="486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err="1">
                <a:latin typeface="Palatino Linotype" pitchFamily="18" charset="0"/>
              </a:rPr>
              <a:t>Cartografia</a:t>
            </a:r>
            <a:r>
              <a:rPr lang="es-ES" dirty="0">
                <a:latin typeface="Palatino Linotype" pitchFamily="18" charset="0"/>
              </a:rPr>
              <a:t> </a:t>
            </a:r>
            <a:r>
              <a:rPr lang="es-ES" dirty="0" err="1">
                <a:latin typeface="Palatino Linotype" pitchFamily="18" charset="0"/>
              </a:rPr>
              <a:t>temàtica</a:t>
            </a:r>
            <a:endParaRPr lang="ca-ES" dirty="0">
              <a:latin typeface="Palatino Linotype" pitchFamily="18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082327" y="2248356"/>
            <a:ext cx="2835096" cy="396000"/>
          </a:xfrm>
          <a:custGeom>
            <a:avLst/>
            <a:gdLst>
              <a:gd name="connsiteX0" fmla="*/ 0 w 2864344"/>
              <a:gd name="connsiteY0" fmla="*/ 0 h 486716"/>
              <a:gd name="connsiteX1" fmla="*/ 2864344 w 2864344"/>
              <a:gd name="connsiteY1" fmla="*/ 0 h 486716"/>
              <a:gd name="connsiteX2" fmla="*/ 2864344 w 2864344"/>
              <a:gd name="connsiteY2" fmla="*/ 486716 h 486716"/>
              <a:gd name="connsiteX3" fmla="*/ 0 w 2864344"/>
              <a:gd name="connsiteY3" fmla="*/ 486716 h 486716"/>
              <a:gd name="connsiteX4" fmla="*/ 0 w 2864344"/>
              <a:gd name="connsiteY4" fmla="*/ 0 h 48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344" h="486716">
                <a:moveTo>
                  <a:pt x="0" y="0"/>
                </a:moveTo>
                <a:lnTo>
                  <a:pt x="2864344" y="0"/>
                </a:lnTo>
                <a:lnTo>
                  <a:pt x="2864344" y="486716"/>
                </a:lnTo>
                <a:lnTo>
                  <a:pt x="0" y="4867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Palatino Linotype" pitchFamily="18" charset="0"/>
              </a:rPr>
              <a:t>Biblioteca </a:t>
            </a:r>
            <a:r>
              <a:rPr lang="es-ES" dirty="0" err="1">
                <a:latin typeface="Palatino Linotype" pitchFamily="18" charset="0"/>
              </a:rPr>
              <a:t>especialitzada</a:t>
            </a:r>
            <a:endParaRPr lang="ca-ES" dirty="0">
              <a:latin typeface="Palatino Linotype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2905200"/>
            <a:ext cx="2636947" cy="26316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25" y="2905200"/>
            <a:ext cx="2836701" cy="2631600"/>
          </a:xfrm>
          <a:prstGeom prst="rect">
            <a:avLst/>
          </a:prstGeom>
        </p:spPr>
      </p:pic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268152" y="836712"/>
            <a:ext cx="8552320" cy="586441"/>
          </a:xfrm>
        </p:spPr>
        <p:txBody>
          <a:bodyPr>
            <a:noAutofit/>
          </a:bodyPr>
          <a:lstStyle/>
          <a:p>
            <a:r>
              <a:rPr lang="es-ES" sz="2200" b="1" dirty="0">
                <a:latin typeface="Palatino Linotype" pitchFamily="18" charset="0"/>
              </a:rPr>
              <a:t>El Centre de Documentació de Biodiversitat Vegetal </a:t>
            </a:r>
            <a:r>
              <a:rPr lang="es-ES" sz="2200" b="1" dirty="0" err="1">
                <a:latin typeface="Palatino Linotype" pitchFamily="18" charset="0"/>
              </a:rPr>
              <a:t>disposa</a:t>
            </a:r>
            <a:r>
              <a:rPr lang="es-ES" sz="2200" b="1" dirty="0">
                <a:latin typeface="Palatino Linotype" pitchFamily="18" charset="0"/>
              </a:rPr>
              <a:t> de:</a:t>
            </a:r>
            <a:endParaRPr lang="ca-ES" sz="2200" b="1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959"/>
    </mc:Choice>
    <mc:Fallback xmlns="">
      <p:transition advClick="0" advTm="1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1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1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1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5304917" y="2419294"/>
            <a:ext cx="30510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rtlCol="0">
            <a:spAutoFit/>
          </a:bodyPr>
          <a:lstStyle/>
          <a:p>
            <a:r>
              <a:rPr lang="es-ES" dirty="0" err="1"/>
              <a:t>Espècimen</a:t>
            </a:r>
            <a:r>
              <a:rPr lang="es-ES" dirty="0"/>
              <a:t> </a:t>
            </a:r>
            <a:r>
              <a:rPr lang="es-ES" dirty="0" err="1"/>
              <a:t>assecat</a:t>
            </a:r>
            <a:r>
              <a:rPr lang="es-ES" dirty="0"/>
              <a:t> o </a:t>
            </a:r>
            <a:r>
              <a:rPr lang="es-ES" dirty="0" err="1"/>
              <a:t>premsat</a:t>
            </a:r>
            <a:endParaRPr lang="ca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119761" y="4874242"/>
            <a:ext cx="4523217" cy="371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46800" rIns="36000" bIns="46800" rtlCol="0">
            <a:spAutoFit/>
          </a:bodyPr>
          <a:lstStyle/>
          <a:p>
            <a:r>
              <a:rPr lang="es-ES" dirty="0">
                <a:latin typeface="Palatino Linotype" pitchFamily="18" charset="0"/>
              </a:rPr>
              <a:t>Etiqueta: </a:t>
            </a:r>
            <a:r>
              <a:rPr lang="es-ES" dirty="0" err="1">
                <a:latin typeface="Palatino Linotype" pitchFamily="18" charset="0"/>
              </a:rPr>
              <a:t>nom</a:t>
            </a:r>
            <a:r>
              <a:rPr lang="es-ES" dirty="0">
                <a:latin typeface="Palatino Linotype" pitchFamily="18" charset="0"/>
              </a:rPr>
              <a:t>, </a:t>
            </a:r>
            <a:r>
              <a:rPr lang="es-ES" dirty="0" err="1">
                <a:latin typeface="Palatino Linotype" pitchFamily="18" charset="0"/>
              </a:rPr>
              <a:t>localitat</a:t>
            </a:r>
            <a:r>
              <a:rPr lang="es-ES" dirty="0">
                <a:latin typeface="Palatino Linotype" pitchFamily="18" charset="0"/>
              </a:rPr>
              <a:t>, data, </a:t>
            </a:r>
            <a:r>
              <a:rPr lang="es-ES" dirty="0" err="1">
                <a:latin typeface="Palatino Linotype" pitchFamily="18" charset="0"/>
              </a:rPr>
              <a:t>recol·lector</a:t>
            </a:r>
            <a:r>
              <a:rPr lang="es-ES" dirty="0">
                <a:latin typeface="Palatino Linotype" pitchFamily="18" charset="0"/>
              </a:rPr>
              <a:t>, ...</a:t>
            </a:r>
            <a:endParaRPr lang="ca-ES" dirty="0">
              <a:latin typeface="Palatino Linotype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4" y="1480515"/>
            <a:ext cx="3348952" cy="4944732"/>
          </a:xfrm>
          <a:prstGeom prst="rect">
            <a:avLst/>
          </a:prstGeom>
          <a:ln w="3175">
            <a:solidFill>
              <a:srgbClr val="003366"/>
            </a:solidFill>
          </a:ln>
        </p:spPr>
      </p:pic>
      <p:cxnSp>
        <p:nvCxnSpPr>
          <p:cNvPr id="10" name="9 Conector recto de flecha"/>
          <p:cNvCxnSpPr/>
          <p:nvPr/>
        </p:nvCxnSpPr>
        <p:spPr>
          <a:xfrm flipH="1">
            <a:off x="3563888" y="2636912"/>
            <a:ext cx="16415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93296"/>
            <a:ext cx="1260677" cy="6639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39438"/>
            <a:ext cx="8830183" cy="648072"/>
          </a:xfrm>
        </p:spPr>
        <p:txBody>
          <a:bodyPr>
            <a:noAutofit/>
          </a:bodyPr>
          <a:lstStyle/>
          <a:p>
            <a:r>
              <a:rPr lang="es-ES" sz="2200" b="1" dirty="0" err="1">
                <a:latin typeface="Palatino Linotype" pitchFamily="18" charset="0"/>
              </a:rPr>
              <a:t>Herbari</a:t>
            </a:r>
            <a:r>
              <a:rPr lang="es-ES" sz="2200" b="1" dirty="0">
                <a:latin typeface="Palatino Linotype" pitchFamily="18" charset="0"/>
              </a:rPr>
              <a:t>: </a:t>
            </a:r>
            <a:r>
              <a:rPr lang="es-ES" sz="2200" b="1" dirty="0" err="1">
                <a:latin typeface="Palatino Linotype" pitchFamily="18" charset="0"/>
              </a:rPr>
              <a:t>col·lecció</a:t>
            </a:r>
            <a:r>
              <a:rPr lang="es-ES" sz="2200" b="1" dirty="0">
                <a:latin typeface="Palatino Linotype" pitchFamily="18" charset="0"/>
              </a:rPr>
              <a:t> de plantes </a:t>
            </a:r>
            <a:r>
              <a:rPr lang="es-ES" sz="2200" b="1" dirty="0" err="1">
                <a:latin typeface="Palatino Linotype" pitchFamily="18" charset="0"/>
              </a:rPr>
              <a:t>preservades</a:t>
            </a:r>
            <a:r>
              <a:rPr lang="es-ES" sz="2200" b="1" dirty="0">
                <a:latin typeface="Palatino Linotype" pitchFamily="18" charset="0"/>
              </a:rPr>
              <a:t> de manera perdurable</a:t>
            </a:r>
            <a:endParaRPr lang="ca-ES" sz="2200" b="1" dirty="0">
              <a:latin typeface="Palatino Linotype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694278" y="5058908"/>
            <a:ext cx="1347489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680"/>
    </mc:Choice>
    <mc:Fallback xmlns="">
      <p:transition advClick="0" advTm="9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01" y="575759"/>
            <a:ext cx="3292369" cy="570384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Palatino Linotype" pitchFamily="18" charset="0"/>
              </a:rPr>
              <a:t>5 </a:t>
            </a:r>
            <a:r>
              <a:rPr lang="es-ES" sz="2200" b="1" dirty="0" err="1">
                <a:latin typeface="Palatino Linotype" pitchFamily="18" charset="0"/>
              </a:rPr>
              <a:t>grans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col·leccions</a:t>
            </a:r>
            <a:endParaRPr lang="es-ES" sz="2200" b="1" dirty="0">
              <a:latin typeface="Palatino Linotype" pitchFamily="18" charset="0"/>
            </a:endParaRPr>
          </a:p>
        </p:txBody>
      </p:sp>
      <p:sp>
        <p:nvSpPr>
          <p:cNvPr id="4" name="3 Arco de bloque"/>
          <p:cNvSpPr/>
          <p:nvPr/>
        </p:nvSpPr>
        <p:spPr>
          <a:xfrm>
            <a:off x="-4592103" y="1766565"/>
            <a:ext cx="9625334" cy="4466230"/>
          </a:xfrm>
          <a:prstGeom prst="blockArc">
            <a:avLst>
              <a:gd name="adj1" fmla="val 18557483"/>
              <a:gd name="adj2" fmla="val 2700000"/>
              <a:gd name="adj3" fmla="val 292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2356782" y="1341572"/>
            <a:ext cx="3223329" cy="396000"/>
          </a:xfrm>
          <a:custGeom>
            <a:avLst/>
            <a:gdLst>
              <a:gd name="connsiteX0" fmla="*/ 0 w 3834291"/>
              <a:gd name="connsiteY0" fmla="*/ 0 h 503999"/>
              <a:gd name="connsiteX1" fmla="*/ 3834291 w 3834291"/>
              <a:gd name="connsiteY1" fmla="*/ 0 h 503999"/>
              <a:gd name="connsiteX2" fmla="*/ 3834291 w 3834291"/>
              <a:gd name="connsiteY2" fmla="*/ 503999 h 503999"/>
              <a:gd name="connsiteX3" fmla="*/ 0 w 3834291"/>
              <a:gd name="connsiteY3" fmla="*/ 503999 h 503999"/>
              <a:gd name="connsiteX4" fmla="*/ 0 w 38342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291" h="503999">
                <a:moveTo>
                  <a:pt x="0" y="0"/>
                </a:moveTo>
                <a:lnTo>
                  <a:pt x="3834291" y="0"/>
                </a:lnTo>
                <a:lnTo>
                  <a:pt x="38342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kern="1200" dirty="0" err="1">
                <a:latin typeface="Palatino Linotype" pitchFamily="18" charset="0"/>
              </a:rPr>
              <a:t>Cormòfits</a:t>
            </a:r>
            <a:r>
              <a:rPr lang="es-ES" b="1" kern="1200" dirty="0">
                <a:latin typeface="Palatino Linotype" pitchFamily="18" charset="0"/>
              </a:rPr>
              <a:t>: 300.000 </a:t>
            </a:r>
            <a:r>
              <a:rPr lang="es-ES" b="1" kern="1200" dirty="0" err="1">
                <a:latin typeface="Palatino Linotype" pitchFamily="18" charset="0"/>
              </a:rPr>
              <a:t>mostres</a:t>
            </a:r>
            <a:endParaRPr lang="ca-ES" b="1" kern="1200" dirty="0">
              <a:latin typeface="Palatino Linotyp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92901" y="1011176"/>
            <a:ext cx="1480149" cy="1480149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4433786" y="2273142"/>
            <a:ext cx="2880000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err="1">
                <a:latin typeface="Palatino Linotype" pitchFamily="18" charset="0"/>
              </a:rPr>
              <a:t>Briòfits</a:t>
            </a:r>
            <a:r>
              <a:rPr lang="es-ES" b="1" dirty="0">
                <a:latin typeface="Palatino Linotype" pitchFamily="18" charset="0"/>
              </a:rPr>
              <a:t>: 64.000 </a:t>
            </a:r>
            <a:r>
              <a:rPr lang="es-ES" b="1" dirty="0" err="1">
                <a:latin typeface="Palatino Linotype" pitchFamily="18" charset="0"/>
              </a:rPr>
              <a:t>mostres</a:t>
            </a:r>
            <a:endParaRPr lang="ca-ES" b="1" dirty="0">
              <a:latin typeface="Palatino Linotype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718131" y="1859621"/>
            <a:ext cx="1480149" cy="1480149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5908100" y="3724578"/>
            <a:ext cx="2880000" cy="396000"/>
          </a:xfrm>
          <a:custGeom>
            <a:avLst/>
            <a:gdLst>
              <a:gd name="connsiteX0" fmla="*/ 0 w 3511691"/>
              <a:gd name="connsiteY0" fmla="*/ 0 h 503999"/>
              <a:gd name="connsiteX1" fmla="*/ 3511691 w 3511691"/>
              <a:gd name="connsiteY1" fmla="*/ 0 h 503999"/>
              <a:gd name="connsiteX2" fmla="*/ 3511691 w 3511691"/>
              <a:gd name="connsiteY2" fmla="*/ 503999 h 503999"/>
              <a:gd name="connsiteX3" fmla="*/ 0 w 3511691"/>
              <a:gd name="connsiteY3" fmla="*/ 503999 h 503999"/>
              <a:gd name="connsiteX4" fmla="*/ 0 w 35116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691" h="503999">
                <a:moveTo>
                  <a:pt x="0" y="0"/>
                </a:moveTo>
                <a:lnTo>
                  <a:pt x="3511691" y="0"/>
                </a:lnTo>
                <a:lnTo>
                  <a:pt x="35116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err="1">
                <a:latin typeface="Palatino Linotype" pitchFamily="18" charset="0"/>
              </a:rPr>
              <a:t>Líquens</a:t>
            </a:r>
            <a:r>
              <a:rPr lang="es-ES" b="1" dirty="0">
                <a:latin typeface="Palatino Linotype" pitchFamily="18" charset="0"/>
              </a:rPr>
              <a:t>: 41.500 </a:t>
            </a:r>
            <a:r>
              <a:rPr lang="es-ES" b="1" dirty="0" err="1">
                <a:latin typeface="Palatino Linotype" pitchFamily="18" charset="0"/>
              </a:rPr>
              <a:t>mostres</a:t>
            </a:r>
            <a:endParaRPr lang="ca-ES" b="1" dirty="0">
              <a:latin typeface="Palatino Linotype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93157" y="3182504"/>
            <a:ext cx="1480149" cy="1480149"/>
          </a:xfrm>
          <a:prstGeom prst="ellipse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4433786" y="5305830"/>
            <a:ext cx="2880000" cy="396000"/>
          </a:xfrm>
          <a:custGeom>
            <a:avLst/>
            <a:gdLst>
              <a:gd name="connsiteX0" fmla="*/ 0 w 3587451"/>
              <a:gd name="connsiteY0" fmla="*/ 0 h 503999"/>
              <a:gd name="connsiteX1" fmla="*/ 3587451 w 3587451"/>
              <a:gd name="connsiteY1" fmla="*/ 0 h 503999"/>
              <a:gd name="connsiteX2" fmla="*/ 3587451 w 3587451"/>
              <a:gd name="connsiteY2" fmla="*/ 503999 h 503999"/>
              <a:gd name="connsiteX3" fmla="*/ 0 w 3587451"/>
              <a:gd name="connsiteY3" fmla="*/ 503999 h 503999"/>
              <a:gd name="connsiteX4" fmla="*/ 0 w 358745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51" h="503999">
                <a:moveTo>
                  <a:pt x="0" y="0"/>
                </a:moveTo>
                <a:lnTo>
                  <a:pt x="3587451" y="0"/>
                </a:lnTo>
                <a:lnTo>
                  <a:pt x="358745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err="1">
                <a:latin typeface="Palatino Linotype" pitchFamily="18" charset="0"/>
              </a:rPr>
              <a:t>Fongs</a:t>
            </a:r>
            <a:r>
              <a:rPr lang="es-ES" b="1" dirty="0">
                <a:latin typeface="Palatino Linotype" pitchFamily="18" charset="0"/>
              </a:rPr>
              <a:t>: 20.000 </a:t>
            </a:r>
            <a:r>
              <a:rPr lang="es-ES" b="1" dirty="0" err="1">
                <a:latin typeface="Palatino Linotype" pitchFamily="18" charset="0"/>
              </a:rPr>
              <a:t>mostres</a:t>
            </a:r>
            <a:endParaRPr lang="ca-ES" b="1" dirty="0">
              <a:latin typeface="Palatino Linotype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718131" y="4538131"/>
            <a:ext cx="1480149" cy="1480149"/>
          </a:xfrm>
          <a:prstGeom prst="ellipse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2356783" y="6135171"/>
            <a:ext cx="2880378" cy="396000"/>
          </a:xfrm>
          <a:custGeom>
            <a:avLst/>
            <a:gdLst>
              <a:gd name="connsiteX0" fmla="*/ 0 w 3834291"/>
              <a:gd name="connsiteY0" fmla="*/ 0 h 503999"/>
              <a:gd name="connsiteX1" fmla="*/ 3834291 w 3834291"/>
              <a:gd name="connsiteY1" fmla="*/ 0 h 503999"/>
              <a:gd name="connsiteX2" fmla="*/ 3834291 w 3834291"/>
              <a:gd name="connsiteY2" fmla="*/ 503999 h 503999"/>
              <a:gd name="connsiteX3" fmla="*/ 0 w 3834291"/>
              <a:gd name="connsiteY3" fmla="*/ 503999 h 503999"/>
              <a:gd name="connsiteX4" fmla="*/ 0 w 3834291"/>
              <a:gd name="connsiteY4" fmla="*/ 0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291" h="503999">
                <a:moveTo>
                  <a:pt x="0" y="0"/>
                </a:moveTo>
                <a:lnTo>
                  <a:pt x="3834291" y="0"/>
                </a:lnTo>
                <a:lnTo>
                  <a:pt x="3834291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err="1">
                <a:latin typeface="Palatino Linotype" pitchFamily="18" charset="0"/>
              </a:rPr>
              <a:t>Algues</a:t>
            </a:r>
            <a:r>
              <a:rPr lang="es-ES" b="1" dirty="0">
                <a:latin typeface="Palatino Linotype" pitchFamily="18" charset="0"/>
              </a:rPr>
              <a:t>: 9.000 </a:t>
            </a:r>
            <a:r>
              <a:rPr lang="es-ES" b="1" dirty="0" err="1">
                <a:latin typeface="Palatino Linotype" pitchFamily="18" charset="0"/>
              </a:rPr>
              <a:t>mostres</a:t>
            </a:r>
            <a:endParaRPr lang="ca-ES" b="1" dirty="0">
              <a:latin typeface="Palatino Linotype" pitchFamily="18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792901" y="5282275"/>
            <a:ext cx="1480149" cy="1480149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03655"/>
            <a:ext cx="1260677" cy="66390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3930" y="3670578"/>
            <a:ext cx="2340000" cy="50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60960" rIns="60960" bIns="60960" numCol="1" spcCol="1270" anchor="ctr" anchorCtr="0">
            <a:noAutofit/>
          </a:bodyPr>
          <a:lstStyle>
            <a:defPPr>
              <a:defRPr lang="es-ES"/>
            </a:defPPr>
            <a:lvl1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>
                <a:solidFill>
                  <a:schemeClr val="dk1"/>
                </a:solidFill>
                <a:latin typeface="Palatino Linotype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a-ES" dirty="0">
                <a:latin typeface="Palatino Linotype"/>
              </a:rPr>
              <a:t>≈</a:t>
            </a:r>
            <a:r>
              <a:rPr lang="ca-ES" dirty="0"/>
              <a:t> 450.000 mostres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6824"/>
    </mc:Choice>
    <mc:Fallback xmlns="">
      <p:transition advClick="0" advTm="26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1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1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9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401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9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401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901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4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401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085" y="707317"/>
            <a:ext cx="1234633" cy="430887"/>
          </a:xfrm>
        </p:spPr>
        <p:txBody>
          <a:bodyPr wrap="none">
            <a:spAutoFit/>
          </a:bodyPr>
          <a:lstStyle/>
          <a:p>
            <a:r>
              <a:rPr lang="es-ES" sz="2200" b="1" dirty="0">
                <a:latin typeface="Palatino Linotype" pitchFamily="18" charset="0"/>
              </a:rPr>
              <a:t>I també:</a:t>
            </a:r>
            <a:endParaRPr lang="ca-ES" sz="2200" b="1" dirty="0">
              <a:latin typeface="Palatino Linotype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87392" y="1145232"/>
            <a:ext cx="5667363" cy="331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latin typeface="Palatino Linotype" pitchFamily="18" charset="0"/>
              </a:rPr>
              <a:t>Col·lecció</a:t>
            </a:r>
            <a:r>
              <a:rPr lang="es-ES" sz="1800" b="1" dirty="0">
                <a:latin typeface="Palatino Linotype" pitchFamily="18" charset="0"/>
              </a:rPr>
              <a:t> </a:t>
            </a:r>
            <a:r>
              <a:rPr lang="es-ES" sz="1800" b="1" dirty="0" err="1">
                <a:latin typeface="Palatino Linotype" pitchFamily="18" charset="0"/>
              </a:rPr>
              <a:t>d'etnobotànica</a:t>
            </a:r>
            <a:r>
              <a:rPr lang="es-ES" sz="1800" b="1" dirty="0">
                <a:latin typeface="Palatino Linotype" pitchFamily="18" charset="0"/>
              </a:rPr>
              <a:t>: 360 </a:t>
            </a:r>
            <a:r>
              <a:rPr lang="es-ES" sz="1800" b="1" dirty="0" err="1">
                <a:latin typeface="Palatino Linotype" pitchFamily="18" charset="0"/>
              </a:rPr>
              <a:t>mostres</a:t>
            </a:r>
            <a:endParaRPr lang="ca-ES" sz="1800" b="1" dirty="0">
              <a:latin typeface="Palatino Linotype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96572" y="3988505"/>
            <a:ext cx="5645847" cy="331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s-ES" sz="1800" b="1" dirty="0" err="1">
                <a:latin typeface="Palatino Linotype" pitchFamily="18" charset="0"/>
              </a:rPr>
              <a:t>Col·lecció</a:t>
            </a:r>
            <a:r>
              <a:rPr lang="es-ES" sz="1800" b="1" dirty="0">
                <a:latin typeface="Palatino Linotype" pitchFamily="18" charset="0"/>
              </a:rPr>
              <a:t> de </a:t>
            </a:r>
            <a:r>
              <a:rPr lang="es-ES" sz="1800" b="1" dirty="0" err="1">
                <a:latin typeface="Palatino Linotype" pitchFamily="18" charset="0"/>
              </a:rPr>
              <a:t>fruits</a:t>
            </a:r>
            <a:r>
              <a:rPr lang="es-ES" sz="1800" b="1" dirty="0">
                <a:latin typeface="Palatino Linotype" pitchFamily="18" charset="0"/>
              </a:rPr>
              <a:t> i </a:t>
            </a:r>
            <a:r>
              <a:rPr lang="es-ES" sz="1800" b="1" dirty="0" err="1">
                <a:latin typeface="Palatino Linotype" pitchFamily="18" charset="0"/>
              </a:rPr>
              <a:t>llavors</a:t>
            </a:r>
            <a:r>
              <a:rPr lang="es-ES" sz="1800" b="1" dirty="0">
                <a:latin typeface="Palatino Linotype" pitchFamily="18" charset="0"/>
              </a:rPr>
              <a:t>: 2500 </a:t>
            </a:r>
            <a:r>
              <a:rPr lang="es-ES" sz="1800" b="1" dirty="0" err="1">
                <a:latin typeface="Palatino Linotype" pitchFamily="18" charset="0"/>
              </a:rPr>
              <a:t>mostres</a:t>
            </a:r>
            <a:endParaRPr lang="ca-ES" sz="1800" b="1" dirty="0">
              <a:latin typeface="Palatino Linotype" pitchFamily="18" charset="0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>
          <a:xfrm>
            <a:off x="2346792" y="1928202"/>
            <a:ext cx="4144157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 marL="342900" indent="-342900">
              <a:spcBef>
                <a:spcPct val="20000"/>
              </a:spcBef>
              <a:defRPr sz="1200">
                <a:latin typeface="Palatino Linotype" pitchFamily="18" charset="0"/>
              </a:defRPr>
            </a:lvl1pPr>
          </a:lstStyle>
          <a:p>
            <a:r>
              <a:rPr lang="ca-ES" sz="1800" dirty="0"/>
              <a:t>Fruit de carabassa  (</a:t>
            </a:r>
            <a:r>
              <a:rPr lang="ca-ES" sz="1800" i="1" dirty="0" err="1"/>
              <a:t>Lagenaria</a:t>
            </a:r>
            <a:r>
              <a:rPr lang="ca-ES" sz="1800" i="1" dirty="0"/>
              <a:t> </a:t>
            </a:r>
            <a:r>
              <a:rPr lang="ca-ES" sz="1800" i="1" dirty="0" err="1"/>
              <a:t>siceraria</a:t>
            </a:r>
            <a:r>
              <a:rPr lang="ca-ES" sz="1800" dirty="0"/>
              <a:t>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67553" y="2944555"/>
            <a:ext cx="4815685" cy="4124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 marL="342900" indent="-342900">
              <a:spcBef>
                <a:spcPct val="20000"/>
              </a:spcBef>
              <a:defRPr sz="1200">
                <a:latin typeface="Palatino Linotype" pitchFamily="18" charset="0"/>
              </a:defRPr>
            </a:lvl1pPr>
          </a:lstStyle>
          <a:p>
            <a:r>
              <a:rPr lang="ca-ES" sz="1800" dirty="0"/>
              <a:t>Corda d'espart  (</a:t>
            </a:r>
            <a:r>
              <a:rPr lang="ca-ES" sz="1800" i="1" dirty="0" err="1"/>
              <a:t>Stipa</a:t>
            </a:r>
            <a:r>
              <a:rPr lang="ca-ES" sz="1800" i="1" dirty="0"/>
              <a:t> </a:t>
            </a:r>
            <a:r>
              <a:rPr lang="ca-ES" sz="1800" i="1" dirty="0" err="1"/>
              <a:t>tenacissima</a:t>
            </a:r>
            <a:r>
              <a:rPr lang="ca-ES" sz="1800" dirty="0"/>
              <a:t>)</a:t>
            </a: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2346793" y="4758589"/>
            <a:ext cx="3660462" cy="335730"/>
          </a:xfrm>
          <a:prstGeom prst="rect">
            <a:avLst/>
          </a:prstGeom>
          <a:noFill/>
          <a:ln/>
        </p:spPr>
        <p:txBody>
          <a:bodyPr vert="horz" wrap="none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a-ES" sz="1800" dirty="0">
                <a:latin typeface="Palatino Linotype" pitchFamily="18" charset="0"/>
              </a:rPr>
              <a:t>Fruit</a:t>
            </a:r>
            <a:r>
              <a:rPr lang="ca-ES" sz="1200" dirty="0">
                <a:latin typeface="Palatino Linotype" pitchFamily="18" charset="0"/>
              </a:rPr>
              <a:t> </a:t>
            </a:r>
            <a:r>
              <a:rPr lang="ca-ES" sz="1800" dirty="0">
                <a:latin typeface="Palatino Linotype" pitchFamily="18" charset="0"/>
              </a:rPr>
              <a:t>de ruac (</a:t>
            </a:r>
            <a:r>
              <a:rPr lang="ca-ES" sz="1800" i="1" dirty="0" err="1">
                <a:latin typeface="Palatino Linotype" pitchFamily="18" charset="0"/>
              </a:rPr>
              <a:t>Ononis</a:t>
            </a:r>
            <a:r>
              <a:rPr lang="ca-ES" sz="1800" i="1" dirty="0">
                <a:latin typeface="Palatino Linotype" pitchFamily="18" charset="0"/>
              </a:rPr>
              <a:t> </a:t>
            </a:r>
            <a:r>
              <a:rPr lang="ca-ES" sz="1800" i="1" dirty="0" err="1">
                <a:latin typeface="Palatino Linotype" pitchFamily="18" charset="0"/>
              </a:rPr>
              <a:t>tridentata</a:t>
            </a:r>
            <a:r>
              <a:rPr lang="ca-ES" sz="1800" dirty="0">
                <a:latin typeface="Palatino Linotype" pitchFamily="18" charset="0"/>
              </a:rPr>
              <a:t> L.)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32373" y="5754257"/>
            <a:ext cx="38054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a-ES" dirty="0">
                <a:latin typeface="Palatino Linotype" pitchFamily="18" charset="0"/>
              </a:rPr>
              <a:t>Llavors</a:t>
            </a:r>
            <a:r>
              <a:rPr lang="ca-ES" sz="1200" dirty="0">
                <a:latin typeface="Palatino Linotype" pitchFamily="18" charset="0"/>
              </a:rPr>
              <a:t> </a:t>
            </a:r>
            <a:r>
              <a:rPr lang="ca-ES" dirty="0">
                <a:latin typeface="Palatino Linotype" pitchFamily="18" charset="0"/>
              </a:rPr>
              <a:t>d'arenària   (</a:t>
            </a:r>
            <a:r>
              <a:rPr lang="ca-ES" i="1" dirty="0">
                <a:latin typeface="Palatino Linotype" pitchFamily="18" charset="0"/>
              </a:rPr>
              <a:t>Arenaria modesta)</a:t>
            </a:r>
            <a:endParaRPr lang="ca-ES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7" y="1619567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7" y="433696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1" y="5162179"/>
            <a:ext cx="141642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50" y="2339567"/>
            <a:ext cx="142673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18" y="6120105"/>
            <a:ext cx="1260677" cy="6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3807"/>
    </mc:Choice>
    <mc:Fallback xmlns="">
      <p:transition advClick="0" advTm="23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2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3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0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04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05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905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606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106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4" grpId="0"/>
      <p:bldP spid="3" grpId="0"/>
      <p:bldP spid="16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059016" cy="570384"/>
          </a:xfrm>
        </p:spPr>
        <p:txBody>
          <a:bodyPr wrap="none" lIns="36000" rIns="36000">
            <a:normAutofit/>
          </a:bodyPr>
          <a:lstStyle/>
          <a:p>
            <a:r>
              <a:rPr lang="es-ES" sz="2200" b="1" dirty="0" err="1">
                <a:latin typeface="Palatino Linotype" pitchFamily="18" charset="0"/>
              </a:rPr>
              <a:t>Procedents</a:t>
            </a:r>
            <a:r>
              <a:rPr lang="es-ES" sz="2200" b="1" dirty="0">
                <a:latin typeface="Palatino Linotype" pitchFamily="18" charset="0"/>
              </a:rPr>
              <a:t> de </a:t>
            </a:r>
            <a:r>
              <a:rPr lang="es-ES" sz="2200" b="1" dirty="0" err="1">
                <a:latin typeface="Palatino Linotype" pitchFamily="18" charset="0"/>
              </a:rPr>
              <a:t>gairebé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tot</a:t>
            </a:r>
            <a:r>
              <a:rPr lang="es-ES" sz="2200" b="1" dirty="0">
                <a:latin typeface="Palatino Linotype" pitchFamily="18" charset="0"/>
              </a:rPr>
              <a:t> el </a:t>
            </a:r>
            <a:r>
              <a:rPr lang="es-ES" sz="2200" b="1" dirty="0" err="1">
                <a:latin typeface="Palatino Linotype" pitchFamily="18" charset="0"/>
              </a:rPr>
              <a:t>món</a:t>
            </a:r>
            <a:endParaRPr lang="es-ES" sz="2200" b="1" dirty="0">
              <a:latin typeface="Palatino Linotype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063580"/>
            <a:ext cx="1260677" cy="66390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3007"/>
            <a:ext cx="5976664" cy="426825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91201" y="61144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Palatino Linotype" pitchFamily="18" charset="0"/>
              </a:rPr>
              <a:t>Països</a:t>
            </a:r>
            <a:r>
              <a:rPr lang="es-ES" dirty="0">
                <a:latin typeface="Palatino Linotype" pitchFamily="18" charset="0"/>
              </a:rPr>
              <a:t> </a:t>
            </a:r>
            <a:r>
              <a:rPr lang="es-ES" dirty="0" err="1">
                <a:latin typeface="Palatino Linotype" pitchFamily="18" charset="0"/>
              </a:rPr>
              <a:t>dels</a:t>
            </a:r>
            <a:r>
              <a:rPr lang="es-ES" dirty="0">
                <a:latin typeface="Palatino Linotype" pitchFamily="18" charset="0"/>
              </a:rPr>
              <a:t> </a:t>
            </a:r>
            <a:r>
              <a:rPr lang="es-ES" dirty="0" err="1">
                <a:latin typeface="Palatino Linotype" pitchFamily="18" charset="0"/>
              </a:rPr>
              <a:t>quals</a:t>
            </a:r>
            <a:r>
              <a:rPr lang="es-ES" dirty="0">
                <a:latin typeface="Palatino Linotype" pitchFamily="18" charset="0"/>
              </a:rPr>
              <a:t> hi ha alguna </a:t>
            </a:r>
            <a:r>
              <a:rPr lang="es-ES" dirty="0" err="1">
                <a:latin typeface="Palatino Linotype" pitchFamily="18" charset="0"/>
              </a:rPr>
              <a:t>mostra</a:t>
            </a:r>
            <a:r>
              <a:rPr lang="es-ES" dirty="0">
                <a:latin typeface="Palatino Linotype" pitchFamily="18" charset="0"/>
              </a:rPr>
              <a:t> a </a:t>
            </a:r>
            <a:r>
              <a:rPr lang="es-ES" dirty="0" err="1">
                <a:latin typeface="Palatino Linotype" pitchFamily="18" charset="0"/>
              </a:rPr>
              <a:t>l'herbari</a:t>
            </a:r>
            <a:r>
              <a:rPr lang="es-ES" dirty="0">
                <a:latin typeface="Palatino Linotype" pitchFamily="18" charset="0"/>
              </a:rPr>
              <a:t> BCN</a:t>
            </a:r>
            <a:endParaRPr lang="ca-ES" dirty="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510"/>
    </mc:Choice>
    <mc:Fallback xmlns="">
      <p:transition advClick="0" advTm="10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536504" cy="426368"/>
          </a:xfrm>
        </p:spPr>
        <p:txBody>
          <a:bodyPr>
            <a:noAutofit/>
          </a:bodyPr>
          <a:lstStyle/>
          <a:p>
            <a:r>
              <a:rPr lang="es-ES" sz="2200" b="1" dirty="0">
                <a:latin typeface="Palatino Linotype" pitchFamily="18" charset="0"/>
              </a:rPr>
              <a:t>I </a:t>
            </a:r>
            <a:r>
              <a:rPr lang="es-ES" sz="2200" b="1" dirty="0" err="1">
                <a:latin typeface="Palatino Linotype" pitchFamily="18" charset="0"/>
              </a:rPr>
              <a:t>amb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més</a:t>
            </a:r>
            <a:r>
              <a:rPr lang="es-ES" sz="2200" b="1" dirty="0">
                <a:latin typeface="Palatino Linotype" pitchFamily="18" charset="0"/>
              </a:rPr>
              <a:t> de 200 </a:t>
            </a:r>
            <a:r>
              <a:rPr lang="es-ES" sz="2200" b="1" dirty="0" err="1">
                <a:latin typeface="Palatino Linotype" pitchFamily="18" charset="0"/>
              </a:rPr>
              <a:t>anys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d'història</a:t>
            </a:r>
            <a:endParaRPr lang="es-ES" sz="2200" b="1" dirty="0">
              <a:latin typeface="Palatino Linotype" pitchFamily="18" charset="0"/>
            </a:endParaRPr>
          </a:p>
        </p:txBody>
      </p:sp>
      <p:sp>
        <p:nvSpPr>
          <p:cNvPr id="27" name="AutoShape 4" descr="Resultat d'imatges de llaÃ§ gr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28" name="AutoShape 6" descr="Resultat d'imatges de llaÃ§ gro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29" name="AutoShape 8" descr="Resultat d'imatges de llaÃ§ groc"/>
          <p:cNvSpPr>
            <a:spLocks noChangeAspect="1" noChangeArrowheads="1"/>
          </p:cNvSpPr>
          <p:nvPr/>
        </p:nvSpPr>
        <p:spPr bwMode="auto">
          <a:xfrm>
            <a:off x="460375" y="160338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44924"/>
              </p:ext>
            </p:extLst>
          </p:nvPr>
        </p:nvGraphicFramePr>
        <p:xfrm>
          <a:off x="899592" y="1412776"/>
          <a:ext cx="6884381" cy="467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56515" y="6240821"/>
            <a:ext cx="475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alatino Linotype" pitchFamily="18" charset="0"/>
              </a:rPr>
              <a:t>Nombre de </a:t>
            </a:r>
            <a:r>
              <a:rPr lang="es-ES" dirty="0" err="1">
                <a:latin typeface="Palatino Linotype" pitchFamily="18" charset="0"/>
              </a:rPr>
              <a:t>mostres</a:t>
            </a:r>
            <a:r>
              <a:rPr lang="es-ES" dirty="0">
                <a:latin typeface="Palatino Linotype" pitchFamily="18" charset="0"/>
              </a:rPr>
              <a:t> </a:t>
            </a:r>
            <a:r>
              <a:rPr lang="es-ES" dirty="0" err="1">
                <a:latin typeface="Palatino Linotype" pitchFamily="18" charset="0"/>
              </a:rPr>
              <a:t>d'herbari</a:t>
            </a:r>
            <a:r>
              <a:rPr lang="es-ES" dirty="0">
                <a:latin typeface="Palatino Linotype" pitchFamily="18" charset="0"/>
              </a:rPr>
              <a:t> per </a:t>
            </a:r>
            <a:r>
              <a:rPr lang="es-ES" dirty="0" err="1">
                <a:latin typeface="Palatino Linotype" pitchFamily="18" charset="0"/>
              </a:rPr>
              <a:t>dècades</a:t>
            </a:r>
            <a:endParaRPr lang="ca-E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386"/>
    </mc:Choice>
    <mc:Fallback xmlns="">
      <p:transition advClick="0" advTm="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 uiExpand="1">
        <p:bldSub>
          <a:bldChart bld="series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06209013"/>
              </p:ext>
            </p:extLst>
          </p:nvPr>
        </p:nvGraphicFramePr>
        <p:xfrm>
          <a:off x="630762" y="1102511"/>
          <a:ext cx="8061093" cy="514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07504" y="607298"/>
            <a:ext cx="2920982" cy="792088"/>
          </a:xfrm>
        </p:spPr>
        <p:txBody>
          <a:bodyPr>
            <a:normAutofit/>
          </a:bodyPr>
          <a:lstStyle/>
          <a:p>
            <a:r>
              <a:rPr lang="es-ES" sz="2200" b="1" dirty="0" err="1">
                <a:latin typeface="Palatino Linotype" pitchFamily="18" charset="0"/>
              </a:rPr>
              <a:t>Què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fem</a:t>
            </a:r>
            <a:r>
              <a:rPr lang="es-ES" sz="2200" b="1" dirty="0">
                <a:latin typeface="Palatino Linotype" pitchFamily="18" charset="0"/>
              </a:rPr>
              <a:t>? </a:t>
            </a:r>
            <a:br>
              <a:rPr lang="es-ES" sz="2200" b="1" dirty="0">
                <a:latin typeface="Palatino Linotype" pitchFamily="18" charset="0"/>
              </a:rPr>
            </a:br>
            <a:r>
              <a:rPr lang="es-ES" sz="2200" b="1" dirty="0">
                <a:latin typeface="Palatino Linotype" pitchFamily="18" charset="0"/>
              </a:rPr>
              <a:t>   </a:t>
            </a:r>
            <a:r>
              <a:rPr lang="es-ES" sz="2200" b="1" dirty="0" err="1">
                <a:latin typeface="Palatino Linotype" pitchFamily="18" charset="0"/>
              </a:rPr>
              <a:t>Àmbits</a:t>
            </a:r>
            <a:r>
              <a:rPr lang="es-ES" sz="2200" b="1" dirty="0">
                <a:latin typeface="Palatino Linotype" pitchFamily="18" charset="0"/>
              </a:rPr>
              <a:t> de recerca</a:t>
            </a:r>
            <a:endParaRPr lang="ca-ES" sz="2200" b="1" dirty="0">
              <a:latin typeface="Palatino Linotype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383"/>
    </mc:Choice>
    <mc:Fallback xmlns="">
      <p:transition advClick="0" advTm="1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1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1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1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1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1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01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9DC95-19D5-4785-89F2-D51921BD2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129DC95-19D5-4785-89F2-D51921BD2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F129DC95-19D5-4785-89F2-D51921BD2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129DC95-19D5-4785-89F2-D51921BD2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601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BBCB31-AA4E-4B5C-BC4D-C47EB9CD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9CBBCB31-AA4E-4B5C-BC4D-C47EB9CD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9CBBCB31-AA4E-4B5C-BC4D-C47EB9CD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9CBBCB31-AA4E-4B5C-BC4D-C47EB9CD5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32010" y="764705"/>
            <a:ext cx="4248472" cy="432048"/>
          </a:xfrm>
        </p:spPr>
        <p:txBody>
          <a:bodyPr>
            <a:normAutofit fontScale="90000"/>
          </a:bodyPr>
          <a:lstStyle/>
          <a:p>
            <a:r>
              <a:rPr lang="es-ES" sz="2200" b="1" dirty="0" err="1">
                <a:latin typeface="Palatino Linotype" pitchFamily="18" charset="0"/>
              </a:rPr>
              <a:t>Què</a:t>
            </a:r>
            <a:r>
              <a:rPr lang="es-ES" sz="2200" b="1" dirty="0">
                <a:latin typeface="Palatino Linotype" pitchFamily="18" charset="0"/>
              </a:rPr>
              <a:t> </a:t>
            </a:r>
            <a:r>
              <a:rPr lang="es-ES" sz="2200" b="1" dirty="0" err="1">
                <a:latin typeface="Palatino Linotype" pitchFamily="18" charset="0"/>
              </a:rPr>
              <a:t>fem</a:t>
            </a:r>
            <a:r>
              <a:rPr lang="es-ES" sz="2200" b="1" dirty="0">
                <a:latin typeface="Palatino Linotype" pitchFamily="18" charset="0"/>
              </a:rPr>
              <a:t>?  </a:t>
            </a:r>
            <a:br>
              <a:rPr lang="es-ES" sz="2200" b="1" dirty="0">
                <a:latin typeface="Palatino Linotype" pitchFamily="18" charset="0"/>
              </a:rPr>
            </a:br>
            <a:r>
              <a:rPr lang="es-ES" sz="2200" b="1" dirty="0">
                <a:latin typeface="Palatino Linotype" pitchFamily="18" charset="0"/>
              </a:rPr>
              <a:t>   </a:t>
            </a:r>
            <a:r>
              <a:rPr lang="es-ES" sz="2200" b="1" dirty="0" err="1">
                <a:latin typeface="Palatino Linotype" pitchFamily="18" charset="0"/>
              </a:rPr>
              <a:t>Suport</a:t>
            </a:r>
            <a:r>
              <a:rPr lang="es-ES" sz="2200" b="1" dirty="0">
                <a:latin typeface="Palatino Linotype" pitchFamily="18" charset="0"/>
              </a:rPr>
              <a:t> a la </a:t>
            </a:r>
            <a:r>
              <a:rPr lang="es-ES" sz="2200" b="1" dirty="0" err="1">
                <a:latin typeface="Palatino Linotype" pitchFamily="18" charset="0"/>
              </a:rPr>
              <a:t>docència</a:t>
            </a:r>
            <a:endParaRPr lang="ca-ES" sz="2200" b="1" dirty="0">
              <a:latin typeface="Palatino Linotype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73800615"/>
              </p:ext>
            </p:extLst>
          </p:nvPr>
        </p:nvGraphicFramePr>
        <p:xfrm>
          <a:off x="1346294" y="1449572"/>
          <a:ext cx="7056784" cy="483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949280"/>
            <a:ext cx="1260677" cy="663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5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64"/>
    </mc:Choice>
    <mc:Fallback xmlns="">
      <p:transition advClick="0" advTm="1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4280B54-4793-4B16-993C-69AC213DC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1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FDFB48C-2C30-4166-B9CB-925BB7E06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1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20542233-1FC4-476E-AAF4-3F10A042A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1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2FBE7-09D0-4C5A-A007-5FE8041B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492FBE7-09D0-4C5A-A007-5FE8041B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492FBE7-09D0-4C5A-A007-5FE8041B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0492FBE7-09D0-4C5A-A007-5FE8041B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1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EAF4ABA-6C2F-43E2-A71E-9CA2845E8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01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4F576DE-8A07-4E90-8B3C-8FAB2D801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heme/theme1.xml><?xml version="1.0" encoding="utf-8"?>
<a:theme xmlns:a="http://schemas.openxmlformats.org/drawingml/2006/main" name="Informe de estado del proyec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464</Words>
  <Application>Microsoft Office PowerPoint</Application>
  <PresentationFormat>Presentación en pantalla (4:3)</PresentationFormat>
  <Paragraphs>85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Informe de estado del proyecto</vt:lpstr>
      <vt:lpstr>Presentación de PowerPoint</vt:lpstr>
      <vt:lpstr>El Centre de Documentació de Biodiversitat Vegetal disposa de:</vt:lpstr>
      <vt:lpstr>Herbari: col·lecció de plantes preservades de manera perdurable</vt:lpstr>
      <vt:lpstr>5 grans col·leccions</vt:lpstr>
      <vt:lpstr>I també:</vt:lpstr>
      <vt:lpstr>Procedents de gairebé tot el món</vt:lpstr>
      <vt:lpstr>I amb més de 200 anys d'història</vt:lpstr>
      <vt:lpstr>Què fem?     Àmbits de recerca</vt:lpstr>
      <vt:lpstr>Què fem?      Suport a la docència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2019-03-25T12:04:57Z</dcterms:created>
  <dcterms:modified xsi:type="dcterms:W3CDTF">2019-06-04T09:48:09Z</dcterms:modified>
</cp:coreProperties>
</file>