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616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C295150-4FD7-4802-B0EB-D52217513A72}" type="datetime1">
              <a:rPr lang="en-US" smtClean="0"/>
              <a:pPr/>
              <a:t>4/9/19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36DD0FD-55B0-48C4-8AF2-8A69533EDFC3}" type="slidenum">
              <a:rPr lang="en-US" smtClean="0"/>
              <a:pPr/>
              <a:t>‹Nº›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1895A-832A-4167-BE9B-7448CA062309}" type="datetime1">
              <a:rPr lang="en-US" smtClean="0"/>
              <a:pPr/>
              <a:t>4/9/19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‹Nº›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571FF-D602-4BB6-9683-7A1E909D4296}" type="datetime1">
              <a:rPr lang="en-US" smtClean="0"/>
              <a:pPr/>
              <a:t>4/9/19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‹Nº›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92BEB-5202-498C-89F7-BBD3BEE1B887}" type="datetime1">
              <a:rPr lang="en-US" smtClean="0"/>
              <a:pPr/>
              <a:t>4/9/19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B6C6-10FF-4510-A888-F0B9C6A788B0}" type="datetime1">
              <a:rPr lang="en-US" smtClean="0"/>
              <a:pPr/>
              <a:t>4/9/19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47B31-A4E1-4FCE-8661-5EC33A675437}" type="datetime1">
              <a:rPr lang="en-US" smtClean="0"/>
              <a:pPr/>
              <a:t>4/9/19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D832D-B7F8-4A85-B115-3F84BE9AC26D}" type="datetime1">
              <a:rPr lang="en-US" smtClean="0"/>
              <a:pPr/>
              <a:t>4/9/19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‹Nº›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34F3-05F7-41C1-B84E-68CE2E00C83C}" type="datetime1">
              <a:rPr lang="en-US" smtClean="0"/>
              <a:pPr/>
              <a:t>4/9/19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‹Nº›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47F82-2B2E-4837-B3AB-C94C672FBECB}" type="datetime1">
              <a:rPr lang="en-US" smtClean="0"/>
              <a:pPr/>
              <a:t>4/9/19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s-ES_tradnl"/>
              <a:t>Clic para editar título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57738-F4B0-48EA-9B71-E0F723F8BF6C}" type="datetime1">
              <a:rPr lang="en-US" smtClean="0"/>
              <a:pPr/>
              <a:t>4/9/19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s-ES_tradnl"/>
              <a:t>Clic para editar título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0D5EF-7D26-425F-8C45-B9312ACE18BC}" type="datetime1">
              <a:rPr lang="en-US" smtClean="0"/>
              <a:pPr/>
              <a:t>4/9/19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F1909345-DEE0-4B07-8E32-441AC9DA095E}" type="datetime1">
              <a:rPr lang="en-US" smtClean="0"/>
              <a:pPr/>
              <a:t>4/9/19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36DD0FD-55B0-48C4-8AF2-8A69533EDFC3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a-ES"/>
              <a:t>Les institucions canòniques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a-ES" sz="2800" b="1" dirty="0"/>
              <a:t>INSTITUCIONS DE DRET PRIVAT</a:t>
            </a:r>
          </a:p>
          <a:p>
            <a:r>
              <a:rPr lang="ca-ES" dirty="0"/>
              <a:t>Història del Dret català</a:t>
            </a:r>
          </a:p>
          <a:p>
            <a:r>
              <a:rPr lang="ca-ES" dirty="0"/>
              <a:t>i tradició jurídica romanística</a:t>
            </a:r>
          </a:p>
        </p:txBody>
      </p:sp>
    </p:spTree>
    <p:extLst>
      <p:ext uri="{BB962C8B-B14F-4D97-AF65-F5344CB8AC3E}">
        <p14:creationId xmlns:p14="http://schemas.microsoft.com/office/powerpoint/2010/main" val="15073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a-ES" dirty="0"/>
              <a:t>Els aforismes jurídics</a:t>
            </a:r>
          </a:p>
          <a:p>
            <a:r>
              <a:rPr lang="ca-ES" dirty="0"/>
              <a:t>Les </a:t>
            </a:r>
            <a:r>
              <a:rPr lang="ca-ES" i="1" dirty="0" err="1"/>
              <a:t>regulæ</a:t>
            </a:r>
            <a:r>
              <a:rPr lang="ca-ES" i="1" dirty="0"/>
              <a:t> </a:t>
            </a:r>
            <a:r>
              <a:rPr lang="ca-ES" i="1" dirty="0" err="1"/>
              <a:t>iuris</a:t>
            </a:r>
            <a:r>
              <a:rPr lang="ca-ES" dirty="0"/>
              <a:t> en el Dret romà</a:t>
            </a:r>
          </a:p>
          <a:p>
            <a:r>
              <a:rPr lang="ca-ES" dirty="0"/>
              <a:t>Les col·leccions canòniques de regles del Dret: especialment, el </a:t>
            </a:r>
            <a:r>
              <a:rPr lang="ca-ES" i="1" dirty="0" err="1"/>
              <a:t>Liber</a:t>
            </a:r>
            <a:r>
              <a:rPr lang="ca-ES" i="1" dirty="0"/>
              <a:t> </a:t>
            </a:r>
            <a:r>
              <a:rPr lang="ca-ES" i="1" dirty="0" err="1"/>
              <a:t>sextus</a:t>
            </a:r>
            <a:endParaRPr lang="ca-ES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El principis del Dret</a:t>
            </a:r>
          </a:p>
        </p:txBody>
      </p:sp>
      <p:pic>
        <p:nvPicPr>
          <p:cNvPr id="4" name="Imagen 3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392" y="3951111"/>
            <a:ext cx="4078449" cy="2748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184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justitia_detail_ausschnitt_de_hi.jpg"/>
          <p:cNvPicPr>
            <a:picLocks noChangeAspect="1"/>
          </p:cNvPicPr>
          <p:nvPr/>
        </p:nvPicPr>
        <p:blipFill>
          <a:blip r:embed="rId2">
            <a:alphaModFix amt="4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668" y="441019"/>
            <a:ext cx="6434666" cy="6177280"/>
          </a:xfrm>
          <a:prstGeom prst="rect">
            <a:avLst/>
          </a:prstGeom>
        </p:spPr>
      </p:pic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a-ES" dirty="0" err="1"/>
              <a:t>Ulpià</a:t>
            </a:r>
            <a:r>
              <a:rPr lang="ca-ES" dirty="0"/>
              <a:t> (ca. 170-228): «</a:t>
            </a:r>
            <a:r>
              <a:rPr lang="ca-ES" dirty="0" err="1"/>
              <a:t>Iustitia</a:t>
            </a:r>
            <a:r>
              <a:rPr lang="ca-ES" dirty="0"/>
              <a:t> est </a:t>
            </a:r>
            <a:r>
              <a:rPr lang="ca-ES" dirty="0" err="1"/>
              <a:t>constans</a:t>
            </a:r>
            <a:r>
              <a:rPr lang="ca-ES" dirty="0"/>
              <a:t> et perpetua </a:t>
            </a:r>
            <a:r>
              <a:rPr lang="ca-ES" dirty="0" err="1"/>
              <a:t>voluntas</a:t>
            </a:r>
            <a:r>
              <a:rPr lang="ca-ES" dirty="0"/>
              <a:t> </a:t>
            </a:r>
            <a:r>
              <a:rPr lang="ca-ES" dirty="0" err="1"/>
              <a:t>ius</a:t>
            </a:r>
            <a:r>
              <a:rPr lang="ca-ES" dirty="0"/>
              <a:t> </a:t>
            </a:r>
            <a:r>
              <a:rPr lang="ca-ES" dirty="0" err="1"/>
              <a:t>suum</a:t>
            </a:r>
            <a:r>
              <a:rPr lang="ca-ES" dirty="0"/>
              <a:t> </a:t>
            </a:r>
            <a:r>
              <a:rPr lang="ca-ES" dirty="0" err="1"/>
              <a:t>cuique</a:t>
            </a:r>
            <a:r>
              <a:rPr lang="ca-ES" dirty="0"/>
              <a:t> </a:t>
            </a:r>
            <a:r>
              <a:rPr lang="ca-ES" dirty="0" err="1"/>
              <a:t>tribuere</a:t>
            </a:r>
            <a:r>
              <a:rPr lang="ca-ES" dirty="0"/>
              <a:t>»</a:t>
            </a:r>
          </a:p>
          <a:p>
            <a:r>
              <a:rPr lang="ca-ES" dirty="0"/>
              <a:t>Sentit de justícia en Dret canònic</a:t>
            </a:r>
          </a:p>
          <a:p>
            <a:r>
              <a:rPr lang="ca-ES" dirty="0"/>
              <a:t>Enric de </a:t>
            </a:r>
            <a:r>
              <a:rPr lang="ca-ES" dirty="0" err="1"/>
              <a:t>Susa</a:t>
            </a:r>
            <a:r>
              <a:rPr lang="ca-ES" dirty="0"/>
              <a:t> (</a:t>
            </a:r>
            <a:r>
              <a:rPr lang="ca-ES" dirty="0" err="1"/>
              <a:t>Hostiensis</a:t>
            </a:r>
            <a:r>
              <a:rPr lang="ca-ES" dirty="0"/>
              <a:t>, ca. 1200-1271): «</a:t>
            </a:r>
            <a:r>
              <a:rPr lang="ca-ES" dirty="0" err="1"/>
              <a:t>Æquitas</a:t>
            </a:r>
            <a:r>
              <a:rPr lang="ca-ES" dirty="0"/>
              <a:t> est </a:t>
            </a:r>
            <a:r>
              <a:rPr lang="ca-ES" dirty="0" err="1"/>
              <a:t>iustitia</a:t>
            </a:r>
            <a:r>
              <a:rPr lang="ca-ES" dirty="0"/>
              <a:t> </a:t>
            </a:r>
            <a:r>
              <a:rPr lang="ca-ES" dirty="0" err="1"/>
              <a:t>dulcore</a:t>
            </a:r>
            <a:r>
              <a:rPr lang="ca-ES" dirty="0"/>
              <a:t> </a:t>
            </a:r>
            <a:r>
              <a:rPr lang="ca-ES" dirty="0" err="1"/>
              <a:t>misericordiæ</a:t>
            </a:r>
            <a:r>
              <a:rPr lang="ca-ES" dirty="0"/>
              <a:t> </a:t>
            </a:r>
            <a:r>
              <a:rPr lang="ca-ES" dirty="0" err="1"/>
              <a:t>temperata</a:t>
            </a:r>
            <a:r>
              <a:rPr lang="ca-ES" dirty="0"/>
              <a:t>»</a:t>
            </a:r>
          </a:p>
          <a:p>
            <a:r>
              <a:rPr lang="ca-ES"/>
              <a:t>Les fonts </a:t>
            </a:r>
            <a:r>
              <a:rPr lang="ca-ES" dirty="0"/>
              <a:t>de formació de l’equitat canònica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Justícia &amp; equitat</a:t>
            </a:r>
          </a:p>
        </p:txBody>
      </p:sp>
    </p:spTree>
    <p:extLst>
      <p:ext uri="{BB962C8B-B14F-4D97-AF65-F5344CB8AC3E}">
        <p14:creationId xmlns:p14="http://schemas.microsoft.com/office/powerpoint/2010/main" val="3517446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220px-Pope_Innocent_IV_sends_Dominicans_and_Franciscans_out_to_the_Tartars.jpg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99" y="3160888"/>
            <a:ext cx="3355441" cy="3584221"/>
          </a:xfrm>
          <a:prstGeom prst="rect">
            <a:avLst/>
          </a:prstGeom>
        </p:spPr>
      </p:pic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a-ES" dirty="0"/>
              <a:t>Precedents: el Dret romà i situació al segle XIII</a:t>
            </a:r>
          </a:p>
          <a:p>
            <a:r>
              <a:rPr lang="ca-ES" dirty="0" err="1"/>
              <a:t>Sinibaldo</a:t>
            </a:r>
            <a:r>
              <a:rPr lang="ca-ES" dirty="0"/>
              <a:t> de </a:t>
            </a:r>
            <a:r>
              <a:rPr lang="ca-ES" dirty="0" err="1"/>
              <a:t>Fieschi</a:t>
            </a:r>
            <a:r>
              <a:rPr lang="ca-ES" dirty="0"/>
              <a:t> (</a:t>
            </a:r>
            <a:r>
              <a:rPr lang="ca-ES" dirty="0" err="1"/>
              <a:t>Innocenci</a:t>
            </a:r>
            <a:r>
              <a:rPr lang="ca-ES" dirty="0"/>
              <a:t> IV, 1185-1254): la invenció de la </a:t>
            </a:r>
            <a:r>
              <a:rPr lang="ca-ES" i="1" dirty="0"/>
              <a:t>persona ficta</a:t>
            </a:r>
            <a:endParaRPr lang="ca-ES" dirty="0"/>
          </a:p>
          <a:p>
            <a:r>
              <a:rPr lang="ca-ES" dirty="0"/>
              <a:t>Els antecedents paulins</a:t>
            </a:r>
          </a:p>
          <a:p>
            <a:r>
              <a:rPr lang="ca-ES" dirty="0"/>
              <a:t>Evolució posterior</a:t>
            </a:r>
          </a:p>
          <a:p>
            <a:endParaRPr lang="ca-ES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Les </a:t>
            </a:r>
            <a:r>
              <a:rPr lang="ca-ES" dirty="0"/>
              <a:t>persones</a:t>
            </a:r>
            <a:r>
              <a:rPr lang="es-ES" dirty="0"/>
              <a:t> </a:t>
            </a:r>
            <a:r>
              <a:rPr lang="es-ES" dirty="0" err="1"/>
              <a:t>jurídiques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5163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escala.jpg"/>
          <p:cNvPicPr>
            <a:picLocks noChangeAspect="1"/>
          </p:cNvPicPr>
          <p:nvPr/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927" y="2138586"/>
            <a:ext cx="3682818" cy="4474821"/>
          </a:xfrm>
          <a:prstGeom prst="rect">
            <a:avLst/>
          </a:prstGeom>
        </p:spPr>
      </p:pic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a-ES" dirty="0"/>
              <a:t>Ampliació de les coses: les </a:t>
            </a:r>
            <a:r>
              <a:rPr lang="ca-ES" i="1" dirty="0"/>
              <a:t>rei </a:t>
            </a:r>
            <a:r>
              <a:rPr lang="ca-ES" i="1" dirty="0" err="1"/>
              <a:t>incorporalia</a:t>
            </a:r>
            <a:endParaRPr lang="ca-ES" i="1" dirty="0"/>
          </a:p>
          <a:p>
            <a:r>
              <a:rPr lang="ca-ES" dirty="0"/>
              <a:t>Protecció de la possessió: </a:t>
            </a:r>
          </a:p>
          <a:p>
            <a:pPr lvl="1"/>
            <a:r>
              <a:rPr lang="ca-ES" dirty="0"/>
              <a:t>El dret de possessió (decretal </a:t>
            </a:r>
            <a:r>
              <a:rPr lang="ca-ES" i="1" dirty="0" err="1"/>
              <a:t>Olim</a:t>
            </a:r>
            <a:r>
              <a:rPr lang="ca-ES" i="1" dirty="0"/>
              <a:t> causa</a:t>
            </a:r>
            <a:r>
              <a:rPr lang="ca-ES" dirty="0"/>
              <a:t> </a:t>
            </a:r>
            <a:r>
              <a:rPr lang="ca-ES" dirty="0" err="1"/>
              <a:t>d’Innocenci</a:t>
            </a:r>
            <a:r>
              <a:rPr lang="ca-ES" dirty="0"/>
              <a:t> III, X 2.13.12)</a:t>
            </a:r>
          </a:p>
          <a:p>
            <a:pPr lvl="1"/>
            <a:r>
              <a:rPr lang="ca-ES" dirty="0"/>
              <a:t>La protecció processal: «</a:t>
            </a:r>
            <a:r>
              <a:rPr lang="ca-ES" dirty="0" err="1"/>
              <a:t>Spoliatus</a:t>
            </a:r>
            <a:r>
              <a:rPr lang="ca-ES" dirty="0"/>
              <a:t> </a:t>
            </a:r>
            <a:r>
              <a:rPr lang="ca-ES" dirty="0" err="1"/>
              <a:t>ante</a:t>
            </a:r>
            <a:r>
              <a:rPr lang="ca-ES" dirty="0"/>
              <a:t> </a:t>
            </a:r>
            <a:r>
              <a:rPr lang="ca-ES" dirty="0" err="1"/>
              <a:t>omnia</a:t>
            </a:r>
            <a:r>
              <a:rPr lang="ca-ES" dirty="0"/>
              <a:t> </a:t>
            </a:r>
            <a:r>
              <a:rPr lang="ca-ES" dirty="0" err="1"/>
              <a:t>restituendus</a:t>
            </a:r>
            <a:r>
              <a:rPr lang="ca-ES" dirty="0"/>
              <a:t>» (decretal </a:t>
            </a:r>
            <a:r>
              <a:rPr lang="ca-ES" i="1" dirty="0" err="1"/>
              <a:t>Conquerente</a:t>
            </a:r>
            <a:r>
              <a:rPr lang="ca-ES" i="1" dirty="0"/>
              <a:t> </a:t>
            </a:r>
            <a:r>
              <a:rPr lang="ca-ES" i="1" dirty="0" err="1"/>
              <a:t>nobis</a:t>
            </a:r>
            <a:r>
              <a:rPr lang="ca-ES" dirty="0"/>
              <a:t> d’Alexandre III, X 2.13.17)</a:t>
            </a:r>
          </a:p>
          <a:p>
            <a:r>
              <a:rPr lang="ca-ES" dirty="0"/>
              <a:t>El </a:t>
            </a:r>
            <a:r>
              <a:rPr lang="ca-ES" i="1" dirty="0" err="1"/>
              <a:t>ius</a:t>
            </a:r>
            <a:r>
              <a:rPr lang="ca-ES" i="1" dirty="0"/>
              <a:t> ad rem</a:t>
            </a:r>
            <a:r>
              <a:rPr lang="ca-ES" dirty="0"/>
              <a:t> (decretal </a:t>
            </a:r>
            <a:r>
              <a:rPr lang="ca-ES" i="1" dirty="0" err="1"/>
              <a:t>Quoniam</a:t>
            </a:r>
            <a:r>
              <a:rPr lang="ca-ES" i="1" dirty="0"/>
              <a:t> in </a:t>
            </a:r>
            <a:r>
              <a:rPr lang="ca-ES" i="1" dirty="0" err="1"/>
              <a:t>constitutione</a:t>
            </a:r>
            <a:r>
              <a:rPr lang="ca-ES" dirty="0"/>
              <a:t> de Bonifaci VIII, in VIº 3.7.8)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El concepte de cosa</a:t>
            </a:r>
          </a:p>
        </p:txBody>
      </p:sp>
    </p:spTree>
    <p:extLst>
      <p:ext uri="{BB962C8B-B14F-4D97-AF65-F5344CB8AC3E}">
        <p14:creationId xmlns:p14="http://schemas.microsoft.com/office/powerpoint/2010/main" val="1466601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Religion-399x600.jpg"/>
          <p:cNvPicPr>
            <a:picLocks noChangeAspect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01" b="-3152"/>
          <a:stretch/>
        </p:blipFill>
        <p:spPr>
          <a:xfrm>
            <a:off x="570160" y="216000"/>
            <a:ext cx="5102508" cy="6642000"/>
          </a:xfrm>
          <a:prstGeom prst="rect">
            <a:avLst/>
          </a:prstGeom>
        </p:spPr>
      </p:pic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a-ES" dirty="0"/>
              <a:t>La superació de les formalitats: els contractes sense forma o </a:t>
            </a:r>
            <a:r>
              <a:rPr lang="ca-ES" i="1" dirty="0"/>
              <a:t>pacta </a:t>
            </a:r>
            <a:r>
              <a:rPr lang="ca-ES" i="1" dirty="0" err="1"/>
              <a:t>nuda</a:t>
            </a:r>
            <a:endParaRPr lang="ca-ES" i="1" dirty="0"/>
          </a:p>
          <a:p>
            <a:r>
              <a:rPr lang="ca-ES" dirty="0"/>
              <a:t>La rescissió dels contractes: la </a:t>
            </a:r>
            <a:r>
              <a:rPr lang="ca-ES" i="1" dirty="0" err="1"/>
              <a:t>læsio</a:t>
            </a:r>
            <a:r>
              <a:rPr lang="ca-ES" i="1" dirty="0"/>
              <a:t> </a:t>
            </a:r>
            <a:r>
              <a:rPr lang="ca-ES" i="1" dirty="0" err="1"/>
              <a:t>enormis</a:t>
            </a:r>
            <a:endParaRPr lang="ca-ES" dirty="0"/>
          </a:p>
          <a:p>
            <a:r>
              <a:rPr lang="ca-ES" dirty="0"/>
              <a:t>El principi general de bona fe</a:t>
            </a:r>
          </a:p>
          <a:p>
            <a:r>
              <a:rPr lang="ca-ES" dirty="0"/>
              <a:t>La bona fe en la prescripció: </a:t>
            </a:r>
            <a:r>
              <a:rPr lang="ca-ES" dirty="0" err="1"/>
              <a:t>const</a:t>
            </a:r>
            <a:r>
              <a:rPr lang="ca-ES" dirty="0"/>
              <a:t>. </a:t>
            </a:r>
            <a:r>
              <a:rPr lang="ca-ES" i="1" dirty="0" err="1"/>
              <a:t>Quoniam</a:t>
            </a:r>
            <a:r>
              <a:rPr lang="ca-ES" i="1" dirty="0"/>
              <a:t> </a:t>
            </a:r>
            <a:r>
              <a:rPr lang="ca-ES" i="1" dirty="0" err="1"/>
              <a:t>omne</a:t>
            </a:r>
            <a:r>
              <a:rPr lang="ca-ES" dirty="0"/>
              <a:t> del Concili Lateranense IV (1215)</a:t>
            </a:r>
          </a:p>
          <a:p>
            <a:r>
              <a:rPr lang="ca-ES" dirty="0"/>
              <a:t>L’usatge </a:t>
            </a:r>
            <a:r>
              <a:rPr lang="ca-ES" i="1" dirty="0" err="1"/>
              <a:t>Omnes</a:t>
            </a:r>
            <a:r>
              <a:rPr lang="ca-ES" i="1" dirty="0"/>
              <a:t> </a:t>
            </a:r>
            <a:r>
              <a:rPr lang="ca-ES" i="1" dirty="0" err="1"/>
              <a:t>causæ</a:t>
            </a:r>
            <a:endParaRPr lang="ca-ES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Els contractes, I</a:t>
            </a:r>
          </a:p>
        </p:txBody>
      </p:sp>
    </p:spTree>
    <p:extLst>
      <p:ext uri="{BB962C8B-B14F-4D97-AF65-F5344CB8AC3E}">
        <p14:creationId xmlns:p14="http://schemas.microsoft.com/office/powerpoint/2010/main" val="545817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482878" y="2304768"/>
            <a:ext cx="4013556" cy="3877815"/>
          </a:xfrm>
        </p:spPr>
        <p:txBody>
          <a:bodyPr>
            <a:normAutofit lnSpcReduction="10000"/>
          </a:bodyPr>
          <a:lstStyle/>
          <a:p>
            <a:r>
              <a:rPr lang="ca-ES" dirty="0"/>
              <a:t>El concepte antic del diner (Ex 22, 25; </a:t>
            </a:r>
            <a:r>
              <a:rPr lang="ca-ES" dirty="0" err="1"/>
              <a:t>Lc</a:t>
            </a:r>
            <a:r>
              <a:rPr lang="ca-ES" dirty="0"/>
              <a:t> 6, 34)</a:t>
            </a:r>
            <a:endParaRPr lang="ca-ES" i="1" dirty="0"/>
          </a:p>
          <a:p>
            <a:r>
              <a:rPr lang="ca-ES" dirty="0"/>
              <a:t>El préstec a interès i la usura: prohibició (decretal </a:t>
            </a:r>
            <a:r>
              <a:rPr lang="ca-ES" i="1" dirty="0" err="1"/>
              <a:t>Quoniam</a:t>
            </a:r>
            <a:r>
              <a:rPr lang="ca-ES" i="1" dirty="0"/>
              <a:t> non </a:t>
            </a:r>
            <a:r>
              <a:rPr lang="ca-ES" i="1" dirty="0" err="1"/>
              <a:t>solum</a:t>
            </a:r>
            <a:r>
              <a:rPr lang="ca-ES" i="1" dirty="0"/>
              <a:t> </a:t>
            </a:r>
            <a:r>
              <a:rPr lang="ca-ES" dirty="0"/>
              <a:t>d’Alexandre III; c. </a:t>
            </a:r>
            <a:r>
              <a:rPr lang="ca-ES" i="1" dirty="0" err="1"/>
              <a:t>Quia</a:t>
            </a:r>
            <a:r>
              <a:rPr lang="ca-ES" i="1" dirty="0"/>
              <a:t> in </a:t>
            </a:r>
            <a:r>
              <a:rPr lang="ca-ES" i="1" dirty="0" err="1"/>
              <a:t>omnibus</a:t>
            </a:r>
            <a:r>
              <a:rPr lang="ca-ES" i="1" dirty="0"/>
              <a:t> </a:t>
            </a:r>
            <a:r>
              <a:rPr lang="ca-ES" dirty="0"/>
              <a:t>del Concili Lateranense III (1179)</a:t>
            </a:r>
          </a:p>
          <a:p>
            <a:r>
              <a:rPr lang="ca-ES" dirty="0"/>
              <a:t>Superació del concepte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Els contractes, II</a:t>
            </a:r>
          </a:p>
        </p:txBody>
      </p:sp>
      <p:pic>
        <p:nvPicPr>
          <p:cNvPr id="4" name="Imagen 3" descr="usura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03" y="2615259"/>
            <a:ext cx="4120753" cy="3142074"/>
          </a:xfrm>
          <a:prstGeom prst="rect">
            <a:avLst/>
          </a:prstGeom>
          <a:ln w="12700" cmpd="sng">
            <a:solidFill>
              <a:schemeClr val="accent1">
                <a:lumMod val="75000"/>
              </a:schemeClr>
            </a:solidFill>
            <a:bevel/>
          </a:ln>
        </p:spPr>
      </p:pic>
    </p:spTree>
    <p:extLst>
      <p:ext uri="{BB962C8B-B14F-4D97-AF65-F5344CB8AC3E}">
        <p14:creationId xmlns:p14="http://schemas.microsoft.com/office/powerpoint/2010/main" val="12840684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the_betrothal_of_alphonso_of_castile_and_eleanor_plantagenet.jpg"/>
          <p:cNvPicPr>
            <a:picLocks noChangeAspect="1"/>
          </p:cNvPicPr>
          <p:nvPr/>
        </p:nvPicPr>
        <p:blipFill>
          <a:blip r:embed="rId2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148" y="2126074"/>
            <a:ext cx="3659481" cy="3659481"/>
          </a:xfrm>
          <a:prstGeom prst="rect">
            <a:avLst/>
          </a:prstGeom>
        </p:spPr>
      </p:pic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699247" y="2248347"/>
            <a:ext cx="4568901" cy="3877815"/>
          </a:xfrm>
        </p:spPr>
        <p:txBody>
          <a:bodyPr>
            <a:normAutofit fontScale="92500" lnSpcReduction="20000"/>
          </a:bodyPr>
          <a:lstStyle/>
          <a:p>
            <a:r>
              <a:rPr lang="ca-ES" dirty="0"/>
              <a:t>Les primeres intervencions jurisdiccionals de l’Església</a:t>
            </a:r>
          </a:p>
          <a:p>
            <a:r>
              <a:rPr lang="ca-ES" dirty="0"/>
              <a:t>Matrimoni canònic: contracte i sagrament</a:t>
            </a:r>
          </a:p>
          <a:p>
            <a:r>
              <a:rPr lang="ca-ES" dirty="0"/>
              <a:t>El matrimoni i l’Església a l’època carolíngia</a:t>
            </a:r>
          </a:p>
          <a:p>
            <a:r>
              <a:rPr lang="ca-ES" dirty="0"/>
              <a:t>La controvèrsia clàssica: la perfecció del vincle (Gracià, Alexandre III, </a:t>
            </a:r>
            <a:r>
              <a:rPr lang="ca-ES" dirty="0" err="1"/>
              <a:t>Innocenci</a:t>
            </a:r>
            <a:r>
              <a:rPr lang="ca-ES" dirty="0"/>
              <a:t> III)</a:t>
            </a:r>
          </a:p>
          <a:p>
            <a:r>
              <a:rPr lang="ca-ES" dirty="0"/>
              <a:t>Els matrimonis clandestins i llur superació al Concili de Trento (cap. </a:t>
            </a:r>
            <a:r>
              <a:rPr lang="ca-ES" i="1" dirty="0" err="1"/>
              <a:t>Tametsi</a:t>
            </a:r>
            <a:r>
              <a:rPr lang="ca-ES" dirty="0"/>
              <a:t>, 1563)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El Dret matrimonial</a:t>
            </a:r>
          </a:p>
        </p:txBody>
      </p:sp>
    </p:spTree>
    <p:extLst>
      <p:ext uri="{BB962C8B-B14F-4D97-AF65-F5344CB8AC3E}">
        <p14:creationId xmlns:p14="http://schemas.microsoft.com/office/powerpoint/2010/main" val="1396166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kells.jpg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371" y="2163680"/>
            <a:ext cx="3265108" cy="4346222"/>
          </a:xfrm>
          <a:prstGeom prst="rect">
            <a:avLst/>
          </a:prstGeom>
        </p:spPr>
      </p:pic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688490" y="2408273"/>
            <a:ext cx="4728827" cy="3877815"/>
          </a:xfrm>
        </p:spPr>
        <p:txBody>
          <a:bodyPr/>
          <a:lstStyle/>
          <a:p>
            <a:r>
              <a:rPr lang="ca-ES" dirty="0"/>
              <a:t>Les </a:t>
            </a:r>
            <a:r>
              <a:rPr lang="ca-ES" i="1" dirty="0"/>
              <a:t>causes pies</a:t>
            </a:r>
            <a:endParaRPr lang="ca-ES" dirty="0"/>
          </a:p>
          <a:p>
            <a:r>
              <a:rPr lang="ca-ES" dirty="0"/>
              <a:t>Superació dels formalismes</a:t>
            </a:r>
          </a:p>
          <a:p>
            <a:r>
              <a:rPr lang="ca-ES" dirty="0"/>
              <a:t>La voluntat del testador</a:t>
            </a:r>
          </a:p>
          <a:p>
            <a:r>
              <a:rPr lang="ca-ES" dirty="0"/>
              <a:t>El testament </a:t>
            </a:r>
            <a:r>
              <a:rPr lang="ca-ES" i="1" dirty="0"/>
              <a:t>ex iure </a:t>
            </a:r>
            <a:r>
              <a:rPr lang="ca-ES" i="1" dirty="0" err="1"/>
              <a:t>canonico</a:t>
            </a:r>
            <a:r>
              <a:rPr lang="ca-ES" dirty="0"/>
              <a:t> o testament davant rector</a:t>
            </a:r>
            <a:r>
              <a:rPr lang="ca-ES" i="1" dirty="0"/>
              <a:t> </a:t>
            </a:r>
            <a:r>
              <a:rPr lang="ca-ES" dirty="0"/>
              <a:t>(decretal </a:t>
            </a:r>
            <a:r>
              <a:rPr lang="ca-ES" i="1" dirty="0" err="1"/>
              <a:t>Cum</a:t>
            </a:r>
            <a:r>
              <a:rPr lang="ca-ES" i="1" dirty="0"/>
              <a:t> esses</a:t>
            </a:r>
            <a:r>
              <a:rPr lang="ca-ES" dirty="0"/>
              <a:t> d’Alexandre III)</a:t>
            </a:r>
          </a:p>
          <a:p>
            <a:r>
              <a:rPr lang="ca-ES" dirty="0"/>
              <a:t>El testament sacramental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El Dret successori</a:t>
            </a:r>
          </a:p>
        </p:txBody>
      </p:sp>
    </p:spTree>
    <p:extLst>
      <p:ext uri="{BB962C8B-B14F-4D97-AF65-F5344CB8AC3E}">
        <p14:creationId xmlns:p14="http://schemas.microsoft.com/office/powerpoint/2010/main" val="41584306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482877" y="2248347"/>
            <a:ext cx="2894383" cy="3877815"/>
          </a:xfrm>
        </p:spPr>
        <p:txBody>
          <a:bodyPr/>
          <a:lstStyle/>
          <a:p>
            <a:r>
              <a:rPr lang="ca-ES" dirty="0"/>
              <a:t>La formació del patrimoni eclesiàstic</a:t>
            </a:r>
          </a:p>
          <a:p>
            <a:r>
              <a:rPr lang="ca-ES" dirty="0"/>
              <a:t>El sistema beneficial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El patrimoni eclesiàstic</a:t>
            </a:r>
          </a:p>
        </p:txBody>
      </p:sp>
      <p:pic>
        <p:nvPicPr>
          <p:cNvPr id="4" name="Imagen 3" descr="ferran_catedr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630" y="3050728"/>
            <a:ext cx="5291667" cy="358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3750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rtoné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Cartoné.thmx</Template>
  <TotalTime>65</TotalTime>
  <Words>400</Words>
  <Application>Microsoft Macintosh PowerPoint</Application>
  <PresentationFormat>Presentación en pantalla (4:3)</PresentationFormat>
  <Paragraphs>49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3" baseType="lpstr">
      <vt:lpstr>Book Antiqua</vt:lpstr>
      <vt:lpstr>Wingdings</vt:lpstr>
      <vt:lpstr>Cartoné</vt:lpstr>
      <vt:lpstr>Les institucions canòniques</vt:lpstr>
      <vt:lpstr>Justícia &amp; equitat</vt:lpstr>
      <vt:lpstr>Les persones jurídiques</vt:lpstr>
      <vt:lpstr>El concepte de cosa</vt:lpstr>
      <vt:lpstr>Els contractes, I</vt:lpstr>
      <vt:lpstr>Els contractes, II</vt:lpstr>
      <vt:lpstr>El Dret matrimonial</vt:lpstr>
      <vt:lpstr>El Dret successori</vt:lpstr>
      <vt:lpstr>El patrimoni eclesiàstic</vt:lpstr>
      <vt:lpstr>El principis del Dret</vt:lpstr>
    </vt:vector>
  </TitlesOfParts>
  <Company>Universitat de Barcelona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institucions canòniques</dc:title>
  <dc:creator>Santiago Bueno Salinas</dc:creator>
  <cp:lastModifiedBy>Microsoft Office User</cp:lastModifiedBy>
  <cp:revision>28</cp:revision>
  <dcterms:created xsi:type="dcterms:W3CDTF">2014-10-30T17:47:53Z</dcterms:created>
  <dcterms:modified xsi:type="dcterms:W3CDTF">2019-04-09T15:21:07Z</dcterms:modified>
</cp:coreProperties>
</file>