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/>
              <a:t>Segundo nivel</a:t>
            </a:r>
          </a:p>
          <a:p>
            <a:pPr lvl="2" eaLnBrk="1" latinLnBrk="0" hangingPunct="1"/>
            <a:r>
              <a:rPr kumimoji="0" lang="es-ES_tradnl"/>
              <a:t>Tercer nivel</a:t>
            </a:r>
          </a:p>
          <a:p>
            <a:pPr lvl="3" eaLnBrk="1" latinLnBrk="0" hangingPunct="1"/>
            <a:r>
              <a:rPr kumimoji="0" lang="es-ES_tradnl"/>
              <a:t>Cuarto nivel</a:t>
            </a:r>
          </a:p>
          <a:p>
            <a:pPr lvl="4" eaLnBrk="1" latinLnBrk="0" hangingPunct="1"/>
            <a:r>
              <a:rPr kumimoji="0" lang="es-ES_tradnl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4/9/19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sz="2800" b="1" dirty="0"/>
              <a:t>INSTITUCIONS DE DRET PÚBLIC</a:t>
            </a:r>
          </a:p>
          <a:p>
            <a:r>
              <a:rPr lang="ca-ES" dirty="0"/>
              <a:t>Història del Dret català</a:t>
            </a:r>
          </a:p>
          <a:p>
            <a:r>
              <a:rPr lang="ca-ES" dirty="0"/>
              <a:t>i tradició jurídica romanística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Les institucions canòniques</a:t>
            </a:r>
          </a:p>
        </p:txBody>
      </p:sp>
    </p:spTree>
    <p:extLst>
      <p:ext uri="{BB962C8B-B14F-4D97-AF65-F5344CB8AC3E}">
        <p14:creationId xmlns:p14="http://schemas.microsoft.com/office/powerpoint/2010/main" val="1507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483556"/>
            <a:ext cx="8229600" cy="3612444"/>
          </a:xfrm>
        </p:spPr>
        <p:txBody>
          <a:bodyPr/>
          <a:lstStyle/>
          <a:p>
            <a:r>
              <a:rPr lang="ca-ES"/>
              <a:t>Vigència i substitució</a:t>
            </a:r>
          </a:p>
          <a:p>
            <a:r>
              <a:rPr lang="ca-ES"/>
              <a:t>El delme</a:t>
            </a:r>
          </a:p>
          <a:p>
            <a:r>
              <a:rPr lang="ca-ES"/>
              <a:t>Les primícies</a:t>
            </a:r>
          </a:p>
          <a:p>
            <a:r>
              <a:rPr lang="ca-ES"/>
              <a:t>Altres tributs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El sistema tributari canònic</a:t>
            </a:r>
          </a:p>
        </p:txBody>
      </p:sp>
      <p:pic>
        <p:nvPicPr>
          <p:cNvPr id="5" name="Imagen 4" descr="diez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65" y="2230627"/>
            <a:ext cx="4213187" cy="39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ca-ES" dirty="0"/>
              <a:t>model</a:t>
            </a:r>
            <a:r>
              <a:rPr lang="es-ES" dirty="0"/>
              <a:t> de </a:t>
            </a:r>
            <a:r>
              <a:rPr lang="es-ES" dirty="0" err="1"/>
              <a:t>votacions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Les </a:t>
            </a:r>
            <a:r>
              <a:rPr lang="es-ES" err="1"/>
              <a:t>eleccions</a:t>
            </a:r>
            <a:r>
              <a:rPr lang="es-ES"/>
              <a:t> </a:t>
            </a:r>
            <a:r>
              <a:rPr lang="es-ES" err="1"/>
              <a:t>monàstiques</a:t>
            </a:r>
            <a:endParaRPr lang="es-ES"/>
          </a:p>
        </p:txBody>
      </p:sp>
      <p:pic>
        <p:nvPicPr>
          <p:cNvPr id="4" name="Imagen 3" descr="022AbbotClu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8" y="2396067"/>
            <a:ext cx="508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5019388"/>
            <a:ext cx="8229600" cy="1283574"/>
          </a:xfrm>
        </p:spPr>
        <p:txBody>
          <a:bodyPr/>
          <a:lstStyle/>
          <a:p>
            <a:r>
              <a:rPr lang="ca-ES" dirty="0"/>
              <a:t>EL dualisme gelasià</a:t>
            </a:r>
          </a:p>
          <a:p>
            <a:r>
              <a:rPr lang="ca-ES" dirty="0" err="1"/>
              <a:t>L’</a:t>
            </a:r>
            <a:r>
              <a:rPr lang="ca-ES" i="1" dirty="0" err="1"/>
              <a:t>episcopalis</a:t>
            </a:r>
            <a:r>
              <a:rPr lang="ca-ES" i="1"/>
              <a:t> </a:t>
            </a:r>
            <a:r>
              <a:rPr lang="ca-ES" i="1" err="1"/>
              <a:t>audientia</a:t>
            </a:r>
            <a:r>
              <a:rPr lang="ca-ES"/>
              <a:t> i el privilegi del fur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EDAT ANTIGA</a:t>
            </a:r>
          </a:p>
        </p:txBody>
      </p:sp>
      <p:pic>
        <p:nvPicPr>
          <p:cNvPr id="5" name="Imagen 4" descr="juicio de Salo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97" y="1371600"/>
            <a:ext cx="5283003" cy="36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/>
              <a:t>Les influències dels costums germànics</a:t>
            </a:r>
          </a:p>
          <a:p>
            <a:r>
              <a:rPr lang="ca-ES"/>
              <a:t>El règim senyorial</a:t>
            </a:r>
          </a:p>
          <a:p>
            <a:r>
              <a:rPr lang="ca-ES"/>
              <a:t>Evolució vers el feudalisme</a:t>
            </a:r>
          </a:p>
          <a:p>
            <a:r>
              <a:rPr lang="ca-ES"/>
              <a:t>El jurament de fidelitat i la </a:t>
            </a:r>
            <a:r>
              <a:rPr lang="ca-ES" i="1" err="1"/>
              <a:t>societas</a:t>
            </a:r>
            <a:r>
              <a:rPr lang="ca-ES" i="1"/>
              <a:t> </a:t>
            </a:r>
            <a:r>
              <a:rPr lang="ca-ES" i="1" err="1"/>
              <a:t>christiana</a:t>
            </a:r>
            <a:endParaRPr lang="ca-ES"/>
          </a:p>
          <a:p>
            <a:pPr marL="0" indent="0">
              <a:buNone/>
            </a:pPr>
            <a:endParaRPr lang="ca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ALTA EDAT MITJANA</a:t>
            </a:r>
            <a:endParaRPr lang="es-ES"/>
          </a:p>
        </p:txBody>
      </p:sp>
      <p:pic>
        <p:nvPicPr>
          <p:cNvPr id="5" name="Imagen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3" y="3381670"/>
            <a:ext cx="2667433" cy="29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1" y="1524000"/>
            <a:ext cx="5676471" cy="4694296"/>
          </a:xfrm>
        </p:spPr>
        <p:txBody>
          <a:bodyPr/>
          <a:lstStyle/>
          <a:p>
            <a:r>
              <a:rPr lang="ca-ES"/>
              <a:t>Augustinisme polític i </a:t>
            </a:r>
            <a:r>
              <a:rPr lang="ca-ES" err="1"/>
              <a:t>hierocratisme</a:t>
            </a:r>
            <a:endParaRPr lang="ca-ES" i="1"/>
          </a:p>
          <a:p>
            <a:r>
              <a:rPr lang="ca-ES"/>
              <a:t>La </a:t>
            </a:r>
            <a:r>
              <a:rPr lang="ca-ES" i="1" err="1"/>
              <a:t>potestas</a:t>
            </a:r>
            <a:r>
              <a:rPr lang="ca-ES" i="1"/>
              <a:t> directa in </a:t>
            </a:r>
            <a:r>
              <a:rPr lang="ca-ES" i="1" err="1"/>
              <a:t>temporalibus</a:t>
            </a:r>
            <a:r>
              <a:rPr lang="ca-ES"/>
              <a:t> </a:t>
            </a:r>
          </a:p>
          <a:p>
            <a:r>
              <a:rPr lang="ca-ES"/>
              <a:t>Els principis </a:t>
            </a:r>
            <a:r>
              <a:rPr lang="ca-ES" i="1" err="1"/>
              <a:t>quod</a:t>
            </a:r>
            <a:r>
              <a:rPr lang="ca-ES" i="1"/>
              <a:t> ad </a:t>
            </a:r>
            <a:r>
              <a:rPr lang="ca-ES" i="1" err="1"/>
              <a:t>omnes</a:t>
            </a:r>
            <a:r>
              <a:rPr lang="ca-ES" i="1"/>
              <a:t> </a:t>
            </a:r>
            <a:r>
              <a:rPr lang="ca-ES" i="1" err="1"/>
              <a:t>tangit</a:t>
            </a:r>
            <a:r>
              <a:rPr lang="ca-ES"/>
              <a:t> i </a:t>
            </a:r>
            <a:r>
              <a:rPr lang="ca-ES" i="1" err="1"/>
              <a:t>quod</a:t>
            </a:r>
            <a:r>
              <a:rPr lang="ca-ES" i="1"/>
              <a:t> principi </a:t>
            </a:r>
            <a:r>
              <a:rPr lang="ca-ES" i="1" err="1"/>
              <a:t>placuit</a:t>
            </a:r>
            <a:endParaRPr lang="ca-ES"/>
          </a:p>
          <a:p>
            <a:r>
              <a:rPr lang="ca-ES"/>
              <a:t>Aparició dels Estats moderns</a:t>
            </a:r>
          </a:p>
          <a:p>
            <a:r>
              <a:rPr lang="ca-ES"/>
              <a:t>Els precedents del Dret administratiu: la Cúria Romana 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BAIXA EDAT MITJANA</a:t>
            </a:r>
          </a:p>
        </p:txBody>
      </p:sp>
      <p:pic>
        <p:nvPicPr>
          <p:cNvPr id="5" name="Imagen 4" descr="800px-Perikopenbuch_Heinrich_und_Kunigun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05" y="2764649"/>
            <a:ext cx="2713096" cy="36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0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24000"/>
            <a:ext cx="4462874" cy="4572000"/>
          </a:xfrm>
        </p:spPr>
        <p:txBody>
          <a:bodyPr>
            <a:normAutofit/>
          </a:bodyPr>
          <a:lstStyle/>
          <a:p>
            <a:r>
              <a:rPr lang="ca-ES"/>
              <a:t>La controvèrsia gràcia </a:t>
            </a:r>
            <a:r>
              <a:rPr lang="ca-ES" i="1"/>
              <a:t>versus </a:t>
            </a:r>
            <a:r>
              <a:rPr lang="ca-ES"/>
              <a:t>justícia i l’Estat absolutista</a:t>
            </a:r>
          </a:p>
          <a:p>
            <a:r>
              <a:rPr lang="ca-ES"/>
              <a:t>La </a:t>
            </a:r>
            <a:r>
              <a:rPr lang="ca-ES" i="1" err="1"/>
              <a:t>potestas</a:t>
            </a:r>
            <a:r>
              <a:rPr lang="ca-ES" i="1"/>
              <a:t> indirecta in </a:t>
            </a:r>
            <a:r>
              <a:rPr lang="ca-ES" i="1" err="1"/>
              <a:t>temporalibus</a:t>
            </a:r>
            <a:endParaRPr lang="ca-ES" i="1"/>
          </a:p>
          <a:p>
            <a:r>
              <a:rPr lang="ca-ES"/>
              <a:t>El regalisme</a:t>
            </a:r>
          </a:p>
          <a:p>
            <a:r>
              <a:rPr lang="ca-ES"/>
              <a:t>Els concordats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EDAT MODERNA</a:t>
            </a:r>
          </a:p>
        </p:txBody>
      </p:sp>
      <p:pic>
        <p:nvPicPr>
          <p:cNvPr id="6" name="Imagen 5" descr="Louis_XIV_of_Fran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8" y="1111014"/>
            <a:ext cx="37004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1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9E15EA-A04D-3848-A793-C13A42C3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667" y="152400"/>
            <a:ext cx="2686834" cy="200975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9587" y="2265269"/>
            <a:ext cx="7889716" cy="4592731"/>
          </a:xfrm>
        </p:spPr>
        <p:txBody>
          <a:bodyPr>
            <a:normAutofit fontScale="85000" lnSpcReduction="20000"/>
          </a:bodyPr>
          <a:lstStyle/>
          <a:p>
            <a:r>
              <a:rPr lang="ca-ES" dirty="0"/>
              <a:t>1a. En l’àmbit temporal, i amb finalitats temporals, l’Església no té potestat sobre la societat civil.</a:t>
            </a:r>
          </a:p>
          <a:p>
            <a:r>
              <a:rPr lang="ca-ES" dirty="0"/>
              <a:t>2a. No res pot exercir l’Estat a l’àmbit espiritual, car està reservat a l’Església.</a:t>
            </a:r>
          </a:p>
          <a:p>
            <a:r>
              <a:rPr lang="ca-ES" dirty="0"/>
              <a:t>3a. Tanmateix, ha d’existir una relació jurídica, car ambdues parts necessàriament han de cooperar.</a:t>
            </a:r>
          </a:p>
          <a:p>
            <a:r>
              <a:rPr lang="ca-ES" dirty="0"/>
              <a:t>4a. L’Estat no pot prescriure o prohibir res contra la llei o el dret de l’Església.</a:t>
            </a:r>
          </a:p>
          <a:p>
            <a:r>
              <a:rPr lang="ca-ES" dirty="0"/>
              <a:t>5a. L’estat ha de posar els mitjans necessaris per a la consecució del fi de l’Església.</a:t>
            </a:r>
          </a:p>
          <a:p>
            <a:r>
              <a:rPr lang="ca-ES" dirty="0"/>
              <a:t>6a. En l’àmbit temporal, si és necessari per al fi espiritual, l’Església exerceix la seva potestat i l’Estat ha de cedir.</a:t>
            </a:r>
          </a:p>
          <a:p>
            <a:r>
              <a:rPr lang="ca-ES" dirty="0"/>
              <a:t>7a. Correspon a l’Església el judici autèntic en cas de conflicte, per raó del seu fi espiritual i superior.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11393" cy="1437452"/>
          </a:xfrm>
        </p:spPr>
        <p:txBody>
          <a:bodyPr/>
          <a:lstStyle/>
          <a:p>
            <a:r>
              <a:rPr lang="ca-ES" dirty="0"/>
              <a:t>La teoria de la </a:t>
            </a:r>
            <a:r>
              <a:rPr lang="ca-ES" i="1" dirty="0" err="1"/>
              <a:t>potestas</a:t>
            </a:r>
            <a:r>
              <a:rPr lang="ca-ES" i="1" dirty="0"/>
              <a:t> indirecta</a:t>
            </a:r>
          </a:p>
        </p:txBody>
      </p:sp>
    </p:spTree>
    <p:extLst>
      <p:ext uri="{BB962C8B-B14F-4D97-AF65-F5344CB8AC3E}">
        <p14:creationId xmlns:p14="http://schemas.microsoft.com/office/powerpoint/2010/main" val="128406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184257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a-ES" b="1" dirty="0">
                <a:solidFill>
                  <a:schemeClr val="tx2">
                    <a:lumMod val="50000"/>
                  </a:schemeClr>
                </a:solidFill>
              </a:rPr>
              <a:t>A) A l’Estat correspon la </a:t>
            </a:r>
            <a:r>
              <a:rPr lang="ca-ES" b="1" i="1" dirty="0">
                <a:solidFill>
                  <a:schemeClr val="tx2">
                    <a:lumMod val="50000"/>
                  </a:schemeClr>
                </a:solidFill>
              </a:rPr>
              <a:t>protecció</a:t>
            </a:r>
            <a:r>
              <a:rPr lang="ca-ES" b="1" dirty="0">
                <a:solidFill>
                  <a:schemeClr val="tx2">
                    <a:lumMod val="50000"/>
                  </a:schemeClr>
                </a:solidFill>
              </a:rPr>
              <a:t> de l’Església, tot reconeixent-li certa superiorat pel seu fi espiritual. Aquesta protecció es manifesta en els </a:t>
            </a:r>
            <a:r>
              <a:rPr lang="ca-ES" b="1" i="1" dirty="0" err="1">
                <a:solidFill>
                  <a:schemeClr val="tx2">
                    <a:lumMod val="50000"/>
                  </a:schemeClr>
                </a:solidFill>
              </a:rPr>
              <a:t>iura</a:t>
            </a:r>
            <a:r>
              <a:rPr lang="ca-ES" b="1" i="1" dirty="0">
                <a:solidFill>
                  <a:schemeClr val="tx2">
                    <a:lumMod val="50000"/>
                  </a:schemeClr>
                </a:solidFill>
              </a:rPr>
              <a:t> circa sacra</a:t>
            </a:r>
            <a:r>
              <a:rPr lang="ca-ES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ca-ES" dirty="0"/>
              <a:t>	1. </a:t>
            </a:r>
            <a:r>
              <a:rPr lang="ca-ES" i="1" dirty="0" err="1"/>
              <a:t>Ius</a:t>
            </a:r>
            <a:r>
              <a:rPr lang="ca-ES" i="1" dirty="0"/>
              <a:t> </a:t>
            </a:r>
            <a:r>
              <a:rPr lang="ca-ES" i="1" dirty="0" err="1"/>
              <a:t>advocatiæ</a:t>
            </a:r>
            <a:r>
              <a:rPr lang="ca-ES" dirty="0"/>
              <a:t>: protecció de la unitat i la defensa de la puresa de la fe.</a:t>
            </a:r>
          </a:p>
          <a:p>
            <a:pPr marL="0" indent="0">
              <a:buNone/>
            </a:pPr>
            <a:r>
              <a:rPr lang="ca-ES" dirty="0"/>
              <a:t>	2. </a:t>
            </a:r>
            <a:r>
              <a:rPr lang="ca-ES" i="1" dirty="0" err="1"/>
              <a:t>Ius</a:t>
            </a:r>
            <a:r>
              <a:rPr lang="ca-ES" i="1" dirty="0"/>
              <a:t> </a:t>
            </a:r>
            <a:r>
              <a:rPr lang="ca-ES" i="1" dirty="0" err="1"/>
              <a:t>reformandi</a:t>
            </a:r>
            <a:r>
              <a:rPr lang="ca-ES" dirty="0"/>
              <a:t>: dret a reformar les institucions eclesiàstiques per a un millor acompliment de llurs finalitats.</a:t>
            </a:r>
          </a:p>
          <a:p>
            <a:pPr marL="0" indent="0">
              <a:buNone/>
            </a:pPr>
            <a:r>
              <a:rPr lang="ca-ES" dirty="0"/>
              <a:t>	3. </a:t>
            </a:r>
            <a:r>
              <a:rPr lang="ca-ES" i="1" dirty="0" err="1"/>
              <a:t>Ius</a:t>
            </a:r>
            <a:r>
              <a:rPr lang="ca-ES" i="1" dirty="0"/>
              <a:t> </a:t>
            </a:r>
            <a:r>
              <a:rPr lang="ca-ES" i="1" dirty="0" err="1"/>
              <a:t>supremæ</a:t>
            </a:r>
            <a:r>
              <a:rPr lang="ca-ES" i="1" dirty="0"/>
              <a:t> </a:t>
            </a:r>
            <a:r>
              <a:rPr lang="ca-ES" i="1" dirty="0" err="1"/>
              <a:t>inspectionis</a:t>
            </a:r>
            <a:r>
              <a:rPr lang="ca-ES" dirty="0"/>
              <a:t>: intervenció de policia en els afers eclesiàstics per a fer complir el Dret canònic.</a:t>
            </a:r>
          </a:p>
          <a:p>
            <a:pPr marL="0" indent="0">
              <a:buNone/>
            </a:pPr>
            <a:endParaRPr lang="ca-ES" b="1" dirty="0"/>
          </a:p>
          <a:p>
            <a:pPr marL="0" indent="0">
              <a:buNone/>
            </a:pPr>
            <a:r>
              <a:rPr lang="ca-ES" b="1" dirty="0">
                <a:solidFill>
                  <a:srgbClr val="DFCF04"/>
                </a:solidFill>
              </a:rPr>
              <a:t>B) L’Estat té l’obligació de defensar la població d’ingerències il·legítimes o abusives, fins i tot de l’autoritat eclesiàstica. A través de:</a:t>
            </a:r>
          </a:p>
          <a:p>
            <a:pPr marL="0" indent="0">
              <a:buNone/>
            </a:pPr>
            <a:r>
              <a:rPr lang="ca-ES" dirty="0"/>
              <a:t>	4. </a:t>
            </a:r>
            <a:r>
              <a:rPr lang="ca-ES" i="1" dirty="0" err="1"/>
              <a:t>Ius</a:t>
            </a:r>
            <a:r>
              <a:rPr lang="ca-ES" i="1" dirty="0"/>
              <a:t> </a:t>
            </a:r>
            <a:r>
              <a:rPr lang="ca-ES" i="1" dirty="0" err="1"/>
              <a:t>cavendis</a:t>
            </a:r>
            <a:r>
              <a:rPr lang="ca-ES" dirty="0"/>
              <a:t>: dret al nomenament de bisbes, al segrest de béns eclesiàstics, a </a:t>
            </a:r>
            <a:r>
              <a:rPr lang="ca-ES" dirty="0" err="1"/>
              <a:t>l’</a:t>
            </a:r>
            <a:r>
              <a:rPr lang="ca-ES" i="1" dirty="0" err="1"/>
              <a:t>exequatur</a:t>
            </a:r>
            <a:r>
              <a:rPr lang="ca-ES" dirty="0"/>
              <a:t> o “</a:t>
            </a:r>
            <a:r>
              <a:rPr lang="ca-ES" dirty="0" err="1"/>
              <a:t>pase</a:t>
            </a:r>
            <a:r>
              <a:rPr lang="ca-ES" dirty="0"/>
              <a:t> </a:t>
            </a:r>
            <a:r>
              <a:rPr lang="ca-ES" dirty="0" err="1"/>
              <a:t>regio</a:t>
            </a:r>
            <a:r>
              <a:rPr lang="ca-ES" dirty="0"/>
              <a:t>”…</a:t>
            </a:r>
          </a:p>
          <a:p>
            <a:pPr marL="0" indent="0">
              <a:buNone/>
            </a:pPr>
            <a:r>
              <a:rPr lang="ca-ES" dirty="0"/>
              <a:t>	5. </a:t>
            </a:r>
            <a:r>
              <a:rPr lang="ca-ES" i="1" dirty="0" err="1"/>
              <a:t>Ius</a:t>
            </a:r>
            <a:r>
              <a:rPr lang="ca-ES" i="1" dirty="0"/>
              <a:t> </a:t>
            </a:r>
            <a:r>
              <a:rPr lang="ca-ES" i="1" dirty="0" err="1"/>
              <a:t>appellationis</a:t>
            </a:r>
            <a:r>
              <a:rPr lang="ca-ES" dirty="0"/>
              <a:t>: dret a apel·lar a l’autoritat civil contra sentències canòniques.</a:t>
            </a:r>
          </a:p>
          <a:p>
            <a:pPr marL="0" indent="0">
              <a:buNone/>
            </a:pPr>
            <a:r>
              <a:rPr lang="ca-ES" dirty="0"/>
              <a:t>	6. </a:t>
            </a:r>
            <a:r>
              <a:rPr lang="ca-ES" i="1" dirty="0" err="1"/>
              <a:t>Ius</a:t>
            </a:r>
            <a:r>
              <a:rPr lang="ca-ES" i="1" dirty="0"/>
              <a:t> </a:t>
            </a:r>
            <a:r>
              <a:rPr lang="ca-ES" i="1" dirty="0" err="1"/>
              <a:t>dominii</a:t>
            </a:r>
            <a:r>
              <a:rPr lang="ca-ES" i="1" dirty="0"/>
              <a:t> </a:t>
            </a:r>
            <a:r>
              <a:rPr lang="ca-ES" i="1" dirty="0" err="1"/>
              <a:t>eminentis</a:t>
            </a:r>
            <a:r>
              <a:rPr lang="ca-ES" dirty="0"/>
              <a:t>: dret de domini superior sobre els béns eclesiàstics (regalies, beneficis…); lleis </a:t>
            </a:r>
            <a:r>
              <a:rPr lang="ca-ES" i="1" dirty="0"/>
              <a:t>de </a:t>
            </a:r>
            <a:r>
              <a:rPr lang="ca-ES" i="1" dirty="0" err="1"/>
              <a:t>amortizando</a:t>
            </a:r>
            <a:r>
              <a:rPr lang="ca-ES" dirty="0"/>
              <a:t>…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El regalisme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54EF30-B0E5-604E-8F72-A7B79AD2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26" y="152400"/>
            <a:ext cx="2795835" cy="20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027156" y="1476941"/>
            <a:ext cx="7448918" cy="2267208"/>
          </a:xfrm>
        </p:spPr>
        <p:txBody>
          <a:bodyPr>
            <a:normAutofit fontScale="92500" lnSpcReduction="20000"/>
          </a:bodyPr>
          <a:lstStyle/>
          <a:p>
            <a:r>
              <a:rPr lang="ca-ES"/>
              <a:t>Principis del Dret canònic en els ordenaments penals contemporanis</a:t>
            </a:r>
          </a:p>
          <a:p>
            <a:r>
              <a:rPr lang="ca-ES"/>
              <a:t>Els llibres penitencials</a:t>
            </a:r>
          </a:p>
          <a:p>
            <a:r>
              <a:rPr lang="ca-ES"/>
              <a:t>El principi de legalitat</a:t>
            </a:r>
          </a:p>
          <a:p>
            <a:r>
              <a:rPr lang="ca-ES"/>
              <a:t>Dol i culpa</a:t>
            </a:r>
          </a:p>
          <a:p>
            <a:r>
              <a:rPr lang="ca-ES"/>
              <a:t>Circumstàncies que alteren la imputabilitat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El Dret penal</a:t>
            </a:r>
          </a:p>
        </p:txBody>
      </p:sp>
      <p:pic>
        <p:nvPicPr>
          <p:cNvPr id="4" name="Imagen 3" descr="penitencia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2" y="3838223"/>
            <a:ext cx="4305065" cy="24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3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82877" y="1655705"/>
            <a:ext cx="3759864" cy="4470458"/>
          </a:xfrm>
        </p:spPr>
        <p:txBody>
          <a:bodyPr>
            <a:normAutofit/>
          </a:bodyPr>
          <a:lstStyle/>
          <a:p>
            <a:r>
              <a:rPr lang="ca-ES"/>
              <a:t>El procés </a:t>
            </a:r>
            <a:r>
              <a:rPr lang="ca-ES" err="1"/>
              <a:t>romano</a:t>
            </a:r>
            <a:r>
              <a:rPr lang="ca-ES"/>
              <a:t>-canònic, precedent dels ordenaments processals contemporanis</a:t>
            </a:r>
          </a:p>
          <a:p>
            <a:r>
              <a:rPr lang="ca-ES"/>
              <a:t>El procediment canònic</a:t>
            </a:r>
          </a:p>
          <a:p>
            <a:r>
              <a:rPr lang="ca-ES"/>
              <a:t>El procés sumari</a:t>
            </a:r>
          </a:p>
          <a:p>
            <a:r>
              <a:rPr lang="ca-ES"/>
              <a:t>La investigació d’ofici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/>
              <a:t>El Dret processal</a:t>
            </a:r>
          </a:p>
        </p:txBody>
      </p:sp>
      <p:pic>
        <p:nvPicPr>
          <p:cNvPr id="5" name="Imagen 4" descr="The-Ordeal-by-Fi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82" y="759178"/>
            <a:ext cx="3476940" cy="53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Papel.thmx</Template>
  <TotalTime>115</TotalTime>
  <Words>347</Words>
  <Application>Microsoft Macintosh PowerPoint</Application>
  <PresentationFormat>Presentación en pantalla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Papel</vt:lpstr>
      <vt:lpstr>Les institucions canòniques</vt:lpstr>
      <vt:lpstr>EDAT ANTIGA</vt:lpstr>
      <vt:lpstr>ALTA EDAT MITJANA</vt:lpstr>
      <vt:lpstr>BAIXA EDAT MITJANA</vt:lpstr>
      <vt:lpstr>EDAT MODERNA</vt:lpstr>
      <vt:lpstr>La teoria de la potestas indirecta</vt:lpstr>
      <vt:lpstr>El regalisme</vt:lpstr>
      <vt:lpstr>El Dret penal</vt:lpstr>
      <vt:lpstr>El Dret processal</vt:lpstr>
      <vt:lpstr>El sistema tributari canònic</vt:lpstr>
      <vt:lpstr>Les eleccions monàstiques</vt:lpstr>
    </vt:vector>
  </TitlesOfParts>
  <Company>Universitat de Barcelona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institucions canòniques</dc:title>
  <dc:creator>Santiago Bueno Salinas</dc:creator>
  <cp:lastModifiedBy>Microsoft Office User</cp:lastModifiedBy>
  <cp:revision>43</cp:revision>
  <dcterms:created xsi:type="dcterms:W3CDTF">2014-10-30T17:47:53Z</dcterms:created>
  <dcterms:modified xsi:type="dcterms:W3CDTF">2019-04-09T15:26:22Z</dcterms:modified>
</cp:coreProperties>
</file>