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1" r:id="rId3"/>
    <p:sldId id="258" r:id="rId4"/>
    <p:sldId id="266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5" r:id="rId2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08/10/2019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2038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111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046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511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4065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964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903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68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615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021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561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486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364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036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478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708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450"/>
            <a:ext cx="90297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C684AA-CCF3-47A4-A8CD-CC47C99232BF}" type="datetime1">
              <a:rPr lang="ca-ES"/>
              <a:pPr>
                <a:defRPr/>
              </a:pPr>
              <a:t>08/10/2019</a:t>
            </a:fld>
            <a:endParaRPr lang="ca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350E5C-B137-4C91-9D76-9CD37C3F0F2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461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ol, text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450"/>
            <a:ext cx="90297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D52C-F89D-4D8F-B748-EA374A8D7919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1041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08/10/2019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08/10/2019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"/>
            <a:ext cx="914400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08/10/2019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08/10/2019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08/10/2019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título del patrón</a:t>
            </a:r>
            <a:endParaRPr lang="en-US" altLang="ca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  <a:endParaRPr lang="en-US" altLang="ca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0FADFA0-81B7-4DB0-8632-4B0F7966E534}" type="datetime1">
              <a:rPr lang="ca-ES"/>
              <a:pPr>
                <a:defRPr/>
              </a:pPr>
              <a:t>08/10/2019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32A6525-C266-4541-BC48-D520EA7E2E2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pic>
        <p:nvPicPr>
          <p:cNvPr id="1031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450"/>
            <a:ext cx="90297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net.unirioja.es/info/ayuda/altaus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hyperlink" Target="http://bit.ly/2sO5WCQ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rioja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alnet.unirioja.es/info/ayuda/plu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net.unirioja.es/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hyperlink" Target="https://crai.ub.edu/ca/que-ofereix-el-crai/acces-recursos/acces-recursos-proxy" TargetMode="External"/><Relationship Id="rId4" Type="http://schemas.openxmlformats.org/officeDocument/2006/relationships/hyperlink" Target="https://dialnet.unirioja.es/info/ayuda/pl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dialnet.unirioja.es/info/ayuda/busquedas/operador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5469" y="3198167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Dialnet</a:t>
            </a:r>
            <a:r>
              <a:rPr lang="es-ES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: </a:t>
            </a:r>
            <a:r>
              <a:rPr lang="es-ES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guia</a:t>
            </a:r>
            <a:r>
              <a:rPr lang="es-ES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d’ús</a:t>
            </a:r>
            <a:endParaRPr lang="es-ES" altLang="ca-ES" sz="24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4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Curs</a:t>
            </a:r>
            <a:r>
              <a:rPr lang="es-ES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2019-20</a:t>
            </a: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10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7975" y="978070"/>
            <a:ext cx="2863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5. Resultats a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7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628970"/>
            <a:ext cx="86391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arrodonit 25"/>
          <p:cNvSpPr/>
          <p:nvPr/>
        </p:nvSpPr>
        <p:spPr>
          <a:xfrm>
            <a:off x="2595562" y="2547938"/>
            <a:ext cx="1944688" cy="320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9" name="Connector de fletxa recta 20"/>
          <p:cNvCxnSpPr/>
          <p:nvPr/>
        </p:nvCxnSpPr>
        <p:spPr>
          <a:xfrm flipV="1">
            <a:off x="2451100" y="1392238"/>
            <a:ext cx="1584325" cy="900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arrodonit 25"/>
          <p:cNvSpPr/>
          <p:nvPr/>
        </p:nvSpPr>
        <p:spPr>
          <a:xfrm>
            <a:off x="307975" y="2076451"/>
            <a:ext cx="2143125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QuadreDeText 7"/>
          <p:cNvSpPr txBox="1">
            <a:spLocks noChangeArrowheads="1"/>
          </p:cNvSpPr>
          <p:nvPr/>
        </p:nvSpPr>
        <p:spPr bwMode="auto">
          <a:xfrm>
            <a:off x="4017962" y="1206501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800">
                <a:solidFill>
                  <a:srgbClr val="FF0000"/>
                </a:solidFill>
                <a:latin typeface="Verdana" panose="020B0604030504040204" pitchFamily="34" charset="0"/>
              </a:rPr>
              <a:t>La nostra cerca</a:t>
            </a:r>
            <a:endParaRPr lang="es-ES" altLang="es-ES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2" name="Connector de fletxa recta 23"/>
          <p:cNvCxnSpPr/>
          <p:nvPr/>
        </p:nvCxnSpPr>
        <p:spPr>
          <a:xfrm flipV="1">
            <a:off x="4540250" y="2644776"/>
            <a:ext cx="630237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QuadreDeText 18"/>
          <p:cNvSpPr txBox="1">
            <a:spLocks noChangeArrowheads="1"/>
          </p:cNvSpPr>
          <p:nvPr/>
        </p:nvSpPr>
        <p:spPr bwMode="auto">
          <a:xfrm>
            <a:off x="5170487" y="2459038"/>
            <a:ext cx="230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800" dirty="0">
                <a:solidFill>
                  <a:srgbClr val="FF0000"/>
                </a:solidFill>
                <a:latin typeface="Verdana" panose="020B0604030504040204" pitchFamily="34" charset="0"/>
              </a:rPr>
              <a:t>Resultats trobats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arrodonit 25"/>
          <p:cNvSpPr/>
          <p:nvPr/>
        </p:nvSpPr>
        <p:spPr>
          <a:xfrm>
            <a:off x="141287" y="2590801"/>
            <a:ext cx="2422525" cy="3341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5" name="Connector de fletxa recta 27"/>
          <p:cNvCxnSpPr/>
          <p:nvPr/>
        </p:nvCxnSpPr>
        <p:spPr>
          <a:xfrm>
            <a:off x="642144" y="5932488"/>
            <a:ext cx="904875" cy="260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QuadreDeText 24"/>
          <p:cNvSpPr txBox="1">
            <a:spLocks noChangeArrowheads="1"/>
          </p:cNvSpPr>
          <p:nvPr/>
        </p:nvSpPr>
        <p:spPr bwMode="auto">
          <a:xfrm>
            <a:off x="1547019" y="5988051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800" dirty="0">
                <a:solidFill>
                  <a:srgbClr val="FF0000"/>
                </a:solidFill>
                <a:latin typeface="Verdana" panose="020B0604030504040204" pitchFamily="34" charset="0"/>
              </a:rPr>
              <a:t>Filtres disponibles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arrodonit 29"/>
          <p:cNvSpPr/>
          <p:nvPr/>
        </p:nvSpPr>
        <p:spPr>
          <a:xfrm>
            <a:off x="2616200" y="3260726"/>
            <a:ext cx="6172200" cy="26717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8" name="Connector de fletxa recta 30"/>
          <p:cNvCxnSpPr/>
          <p:nvPr/>
        </p:nvCxnSpPr>
        <p:spPr>
          <a:xfrm>
            <a:off x="4968081" y="5937251"/>
            <a:ext cx="2065337" cy="22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QuadreDeText 27"/>
          <p:cNvSpPr txBox="1">
            <a:spLocks noChangeArrowheads="1"/>
          </p:cNvSpPr>
          <p:nvPr/>
        </p:nvSpPr>
        <p:spPr bwMode="auto">
          <a:xfrm>
            <a:off x="7059612" y="5988051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800" dirty="0">
                <a:solidFill>
                  <a:srgbClr val="FF0000"/>
                </a:solidFill>
                <a:latin typeface="Verdana" panose="020B0604030504040204" pitchFamily="34" charset="0"/>
              </a:rPr>
              <a:t>Resultats</a:t>
            </a:r>
            <a:endParaRPr lang="es-ES" altLang="es-ES" sz="1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Rectangle arrodonit 25"/>
          <p:cNvSpPr/>
          <p:nvPr/>
        </p:nvSpPr>
        <p:spPr>
          <a:xfrm>
            <a:off x="3063875" y="2914651"/>
            <a:ext cx="3995737" cy="263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21" name="Connector de fletxa recta 33"/>
          <p:cNvCxnSpPr/>
          <p:nvPr/>
        </p:nvCxnSpPr>
        <p:spPr>
          <a:xfrm flipV="1">
            <a:off x="7059612" y="2828926"/>
            <a:ext cx="936625" cy="2143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QuadreDeText 32"/>
          <p:cNvSpPr txBox="1">
            <a:spLocks noChangeArrowheads="1"/>
          </p:cNvSpPr>
          <p:nvPr/>
        </p:nvSpPr>
        <p:spPr bwMode="auto">
          <a:xfrm>
            <a:off x="7356475" y="2327276"/>
            <a:ext cx="2305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1800">
                <a:solidFill>
                  <a:srgbClr val="FF0000"/>
                </a:solidFill>
                <a:latin typeface="Verdana" panose="020B0604030504040204" pitchFamily="34" charset="0"/>
              </a:rPr>
              <a:t>Ordenació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1800">
                <a:solidFill>
                  <a:srgbClr val="FF0000"/>
                </a:solidFill>
                <a:latin typeface="Verdana" panose="020B0604030504040204" pitchFamily="34" charset="0"/>
              </a:rPr>
              <a:t>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1800">
                <a:solidFill>
                  <a:srgbClr val="FF0000"/>
                </a:solidFill>
                <a:latin typeface="Verdana" panose="020B0604030504040204" pitchFamily="34" charset="0"/>
              </a:rPr>
              <a:t>resultats</a:t>
            </a:r>
            <a:endParaRPr lang="es-ES" altLang="es-ES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11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1763" y="1057275"/>
            <a:ext cx="4037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5.1 Resultats a Dialnet (2)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7" name="Imat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/>
          <a:stretch/>
        </p:blipFill>
        <p:spPr bwMode="auto">
          <a:xfrm>
            <a:off x="131763" y="2125257"/>
            <a:ext cx="82216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arrodonit 25"/>
          <p:cNvSpPr/>
          <p:nvPr/>
        </p:nvSpPr>
        <p:spPr>
          <a:xfrm>
            <a:off x="585788" y="2228444"/>
            <a:ext cx="2232025" cy="2127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Rectangle arrodonit 25"/>
          <p:cNvSpPr/>
          <p:nvPr/>
        </p:nvSpPr>
        <p:spPr>
          <a:xfrm>
            <a:off x="1608138" y="3066644"/>
            <a:ext cx="1209675" cy="214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0" name="Connector de fletxa recta 56"/>
          <p:cNvCxnSpPr/>
          <p:nvPr/>
        </p:nvCxnSpPr>
        <p:spPr>
          <a:xfrm flipV="1">
            <a:off x="2817813" y="2093507"/>
            <a:ext cx="563563" cy="24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37"/>
          <p:cNvSpPr txBox="1">
            <a:spLocks noChangeArrowheads="1"/>
          </p:cNvSpPr>
          <p:nvPr/>
        </p:nvSpPr>
        <p:spPr bwMode="auto">
          <a:xfrm>
            <a:off x="3348038" y="1602969"/>
            <a:ext cx="5884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>
                <a:solidFill>
                  <a:srgbClr val="FF0000"/>
                </a:solidFill>
                <a:latin typeface="Verdana" panose="020B0604030504040204" pitchFamily="34" charset="0"/>
              </a:rPr>
              <a:t>Títol del document. Ens porta al resum. També hi tindrem l’enllaç al text complet (si n’hi ha) i al catàleg de la UB</a:t>
            </a:r>
            <a:endParaRPr lang="es-ES" altLang="es-ES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arrodonit 25"/>
          <p:cNvSpPr/>
          <p:nvPr/>
        </p:nvSpPr>
        <p:spPr>
          <a:xfrm>
            <a:off x="585788" y="2538007"/>
            <a:ext cx="2232025" cy="2095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3" name="Connector de fletxa recta 59"/>
          <p:cNvCxnSpPr/>
          <p:nvPr/>
        </p:nvCxnSpPr>
        <p:spPr>
          <a:xfrm flipV="1">
            <a:off x="2817813" y="2561819"/>
            <a:ext cx="474663" cy="61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QuadreDeText 42"/>
          <p:cNvSpPr txBox="1">
            <a:spLocks noChangeArrowheads="1"/>
          </p:cNvSpPr>
          <p:nvPr/>
        </p:nvSpPr>
        <p:spPr bwMode="auto">
          <a:xfrm>
            <a:off x="3292476" y="2391957"/>
            <a:ext cx="591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FF0000"/>
                </a:solidFill>
                <a:latin typeface="Verdana" panose="020B0604030504040204" pitchFamily="34" charset="0"/>
              </a:rPr>
              <a:t>Nom de l’autor. Ens porta als detalls de l’autor </a:t>
            </a:r>
            <a:endParaRPr lang="es-ES" altLang="es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arrodonit 25"/>
          <p:cNvSpPr/>
          <p:nvPr/>
        </p:nvSpPr>
        <p:spPr>
          <a:xfrm>
            <a:off x="585788" y="2811057"/>
            <a:ext cx="5286375" cy="214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6" name="Connector de fletxa recta 62"/>
          <p:cNvCxnSpPr/>
          <p:nvPr/>
        </p:nvCxnSpPr>
        <p:spPr>
          <a:xfrm>
            <a:off x="3735388" y="3025369"/>
            <a:ext cx="452438" cy="306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QuadreDeText 47"/>
          <p:cNvSpPr txBox="1">
            <a:spLocks noChangeArrowheads="1"/>
          </p:cNvSpPr>
          <p:nvPr/>
        </p:nvSpPr>
        <p:spPr bwMode="auto">
          <a:xfrm>
            <a:off x="4192588" y="3169832"/>
            <a:ext cx="501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FF0000"/>
                </a:solidFill>
                <a:latin typeface="Verdana" panose="020B0604030504040204" pitchFamily="34" charset="0"/>
              </a:rPr>
              <a:t>Títol de la revista on es troba l’article. Ens porta als detalls de la revista</a:t>
            </a:r>
            <a:endParaRPr lang="es-ES" altLang="es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8" name="Connector de fletxa recta 64"/>
          <p:cNvCxnSpPr/>
          <p:nvPr/>
        </p:nvCxnSpPr>
        <p:spPr>
          <a:xfrm>
            <a:off x="2528888" y="3288894"/>
            <a:ext cx="1471613" cy="877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QuadreDeText 50"/>
          <p:cNvSpPr txBox="1">
            <a:spLocks noChangeArrowheads="1"/>
          </p:cNvSpPr>
          <p:nvPr/>
        </p:nvSpPr>
        <p:spPr bwMode="auto">
          <a:xfrm>
            <a:off x="3924301" y="4106457"/>
            <a:ext cx="515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FF0000"/>
                </a:solidFill>
                <a:latin typeface="Verdana" panose="020B0604030504040204" pitchFamily="34" charset="0"/>
              </a:rPr>
              <a:t>Número i any de la revista on es troba l’article. Ens porta al sumari del número concret</a:t>
            </a:r>
            <a:endParaRPr lang="es-ES" altLang="es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Rectangle arrodonit 25"/>
          <p:cNvSpPr/>
          <p:nvPr/>
        </p:nvSpPr>
        <p:spPr>
          <a:xfrm>
            <a:off x="500063" y="3385732"/>
            <a:ext cx="747713" cy="257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21" name="Connector de fletxa recta 67"/>
          <p:cNvCxnSpPr/>
          <p:nvPr/>
        </p:nvCxnSpPr>
        <p:spPr>
          <a:xfrm>
            <a:off x="850901" y="3633382"/>
            <a:ext cx="0" cy="2203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QuadreDeText 60"/>
          <p:cNvSpPr txBox="1">
            <a:spLocks noChangeArrowheads="1"/>
          </p:cNvSpPr>
          <p:nvPr/>
        </p:nvSpPr>
        <p:spPr bwMode="auto">
          <a:xfrm>
            <a:off x="633413" y="5836832"/>
            <a:ext cx="591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FF0000"/>
                </a:solidFill>
                <a:latin typeface="Verdana" panose="020B0604030504040204" pitchFamily="34" charset="0"/>
              </a:rPr>
              <a:t>Mostra el resum de l’article sense canviar de pàgina</a:t>
            </a:r>
            <a:endParaRPr lang="es-ES" altLang="es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Rectangle arrodonit 25"/>
          <p:cNvSpPr/>
          <p:nvPr/>
        </p:nvSpPr>
        <p:spPr>
          <a:xfrm>
            <a:off x="1349376" y="3385732"/>
            <a:ext cx="1179512" cy="257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4" name="QuadreDeText 65"/>
          <p:cNvSpPr txBox="1">
            <a:spLocks noChangeArrowheads="1"/>
          </p:cNvSpPr>
          <p:nvPr/>
        </p:nvSpPr>
        <p:spPr bwMode="auto">
          <a:xfrm>
            <a:off x="1403351" y="4970057"/>
            <a:ext cx="787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FF0000"/>
                </a:solidFill>
                <a:latin typeface="Verdana" panose="020B0604030504040204" pitchFamily="34" charset="0"/>
              </a:rPr>
              <a:t>Ens porta a la pàgina </a:t>
            </a:r>
            <a:r>
              <a:rPr lang="ca-ES" altLang="es-ES" sz="1600" u="sng" dirty="0">
                <a:solidFill>
                  <a:srgbClr val="FF0000"/>
                </a:solidFill>
                <a:latin typeface="Verdana" panose="020B0604030504040204" pitchFamily="34" charset="0"/>
              </a:rPr>
              <a:t>fora de Dialnet</a:t>
            </a:r>
            <a:r>
              <a:rPr lang="ca-ES" altLang="es-ES" sz="1600" dirty="0">
                <a:solidFill>
                  <a:srgbClr val="FF0000"/>
                </a:solidFill>
                <a:latin typeface="Verdana" panose="020B0604030504040204" pitchFamily="34" charset="0"/>
              </a:rPr>
              <a:t> on es troba el text complet de l’article</a:t>
            </a:r>
            <a:endParaRPr lang="es-ES" altLang="es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25" name="Connector de fletxa recta 71"/>
          <p:cNvCxnSpPr/>
          <p:nvPr/>
        </p:nvCxnSpPr>
        <p:spPr>
          <a:xfrm>
            <a:off x="1598613" y="3642907"/>
            <a:ext cx="9525" cy="1327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4" y="2981659"/>
            <a:ext cx="7086600" cy="30575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12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3645" y="965936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5.2 Resultats a Dialnet (3)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62804" y="1491047"/>
            <a:ext cx="84573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Quan fem clic al títol d’un article, </a:t>
            </a:r>
            <a:r>
              <a:rPr lang="ca-ES" altLang="ca-ES" sz="1600" dirty="0" smtClean="0">
                <a:latin typeface="Verdana" panose="020B0604030504040204" pitchFamily="34" charset="0"/>
              </a:rPr>
              <a:t>se’ns </a:t>
            </a:r>
            <a:r>
              <a:rPr lang="ca-ES" altLang="ca-ES" sz="1600" dirty="0">
                <a:latin typeface="Verdana" panose="020B0604030504040204" pitchFamily="34" charset="0"/>
              </a:rPr>
              <a:t>mostra la pàgina amb els detalls de l’article. 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Si </a:t>
            </a:r>
            <a:r>
              <a:rPr lang="ca-ES" altLang="ca-ES" sz="1600" dirty="0">
                <a:latin typeface="Verdana" panose="020B0604030504040204" pitchFamily="34" charset="0"/>
              </a:rPr>
              <a:t>no es disposa d’enllaç al text complet, </a:t>
            </a:r>
            <a:r>
              <a:rPr lang="ca-ES" altLang="ca-ES" sz="1600" dirty="0" smtClean="0">
                <a:latin typeface="Verdana" panose="020B0604030504040204" pitchFamily="34" charset="0"/>
              </a:rPr>
              <a:t>tindrem l’opció </a:t>
            </a:r>
            <a:r>
              <a:rPr lang="ca-ES" altLang="ca-ES" sz="1600" dirty="0">
                <a:latin typeface="Verdana" panose="020B0604030504040204" pitchFamily="34" charset="0"/>
              </a:rPr>
              <a:t>de comprovar si hi tenim accés a través del </a:t>
            </a:r>
            <a:r>
              <a:rPr lang="ca-ES" altLang="ca-ES" sz="1600" dirty="0" smtClean="0">
                <a:latin typeface="Verdana" panose="020B0604030504040204" pitchFamily="34" charset="0"/>
              </a:rPr>
              <a:t>botó </a:t>
            </a:r>
            <a:r>
              <a:rPr lang="ca-ES" altLang="ca-ES" sz="1600" dirty="0">
                <a:latin typeface="Verdana" panose="020B0604030504040204" pitchFamily="34" charset="0"/>
              </a:rPr>
              <a:t>“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Consulta’l</a:t>
            </a:r>
            <a:r>
              <a:rPr lang="ca-ES" altLang="ca-ES" sz="1600" dirty="0" smtClean="0">
                <a:latin typeface="Verdana" panose="020B0604030504040204" pitchFamily="34" charset="0"/>
              </a:rPr>
              <a:t>”.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9" name="Rectangle arrodonit 25"/>
          <p:cNvSpPr/>
          <p:nvPr/>
        </p:nvSpPr>
        <p:spPr>
          <a:xfrm>
            <a:off x="281810" y="4886326"/>
            <a:ext cx="870715" cy="247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1" name="Connector de fletxa recta 27"/>
          <p:cNvCxnSpPr/>
          <p:nvPr/>
        </p:nvCxnSpPr>
        <p:spPr>
          <a:xfrm flipV="1">
            <a:off x="1157088" y="4648200"/>
            <a:ext cx="2190013" cy="356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622" y="3198867"/>
            <a:ext cx="5292213" cy="19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13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76338" y="1077029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6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. Crear un compte d’usuari a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6338" y="1549948"/>
            <a:ext cx="83550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Per poder fer ús d’algunes de les funcions addicionals de </a:t>
            </a:r>
            <a:r>
              <a:rPr lang="ca-ES" altLang="ca-ES" sz="1600" dirty="0" err="1" smtClean="0">
                <a:latin typeface="Verdana" panose="020B0604030504040204" pitchFamily="34" charset="0"/>
              </a:rPr>
              <a:t>Dialnet</a:t>
            </a:r>
            <a:r>
              <a:rPr lang="ca-ES" altLang="ca-ES" sz="1600" dirty="0" smtClean="0">
                <a:latin typeface="Verdana" panose="020B0604030504040204" pitchFamily="34" charset="0"/>
              </a:rPr>
              <a:t>: crear alertes, i poder tenir accés a tots els serveis avançats i personalitzats de </a:t>
            </a:r>
            <a:r>
              <a:rPr lang="ca-ES" altLang="ca-ES" sz="1600" dirty="0" err="1" smtClean="0">
                <a:latin typeface="Verdana" panose="020B0604030504040204" pitchFamily="34" charset="0"/>
              </a:rPr>
              <a:t>Dialnet</a:t>
            </a:r>
            <a:r>
              <a:rPr lang="ca-ES" altLang="ca-ES" sz="1600" dirty="0" smtClean="0">
                <a:latin typeface="Verdana" panose="020B0604030504040204" pitchFamily="34" charset="0"/>
              </a:rPr>
              <a:t> Plus, cal </a:t>
            </a:r>
            <a:r>
              <a:rPr lang="ca-ES" altLang="ca-ES" sz="1600" dirty="0">
                <a:latin typeface="Verdana" panose="020B0604030504040204" pitchFamily="34" charset="0"/>
              </a:rPr>
              <a:t>crear un compte </a:t>
            </a:r>
            <a:r>
              <a:rPr lang="ca-ES" altLang="ca-ES" sz="1600" dirty="0" smtClean="0">
                <a:latin typeface="Verdana" panose="020B0604030504040204" pitchFamily="34" charset="0"/>
              </a:rPr>
              <a:t>d’usuari.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Us </a:t>
            </a:r>
            <a:r>
              <a:rPr lang="ca-ES" altLang="ca-ES" sz="1600" dirty="0">
                <a:latin typeface="Verdana" panose="020B0604030504040204" pitchFamily="34" charset="0"/>
              </a:rPr>
              <a:t>podeu </a:t>
            </a:r>
            <a:r>
              <a:rPr lang="ca-ES" altLang="ca-ES" sz="1600" dirty="0" smtClean="0">
                <a:latin typeface="Verdana" panose="020B0604030504040204" pitchFamily="34" charset="0"/>
              </a:rPr>
              <a:t>registrar a través del formulari</a:t>
            </a:r>
            <a:r>
              <a:rPr lang="ca-ES" altLang="ca-ES" sz="1600" dirty="0">
                <a:latin typeface="Verdana" panose="020B0604030504040204" pitchFamily="34" charset="0"/>
              </a:rPr>
              <a:t>: </a:t>
            </a:r>
            <a:r>
              <a:rPr lang="ca-ES" altLang="ca-ES" sz="1600" dirty="0">
                <a:latin typeface="Verdana" panose="020B0604030504040204" pitchFamily="34" charset="0"/>
                <a:hlinkClick r:id="rId3"/>
              </a:rPr>
              <a:t>https://</a:t>
            </a:r>
            <a:r>
              <a:rPr lang="ca-ES" altLang="ca-ES" sz="1600" dirty="0" smtClean="0">
                <a:latin typeface="Verdana" panose="020B0604030504040204" pitchFamily="34" charset="0"/>
                <a:hlinkClick r:id="rId3"/>
              </a:rPr>
              <a:t>dialnet.unirioja.es/info/ayuda/altausu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Cal que indiqueu el vostre correu electrònic institucional i us vinculeu a la Institució: Universitat de Barcelona. 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Un </a:t>
            </a:r>
            <a:r>
              <a:rPr lang="ca-ES" altLang="ca-ES" sz="1600" dirty="0">
                <a:latin typeface="Verdana" panose="020B0604030504040204" pitchFamily="34" charset="0"/>
              </a:rPr>
              <a:t>cop registrats, podeu </a:t>
            </a:r>
            <a:r>
              <a:rPr lang="ca-ES" altLang="ca-ES" sz="1600" dirty="0" smtClean="0">
                <a:latin typeface="Verdana" panose="020B0604030504040204" pitchFamily="34" charset="0"/>
              </a:rPr>
              <a:t>accedir com a ‘usuaris registrats’ i al </a:t>
            </a:r>
            <a:r>
              <a:rPr lang="ca-ES" altLang="ca-ES" sz="1600" dirty="0">
                <a:latin typeface="Verdana" panose="020B0604030504040204" pitchFamily="34" charset="0"/>
              </a:rPr>
              <a:t>vostre </a:t>
            </a:r>
            <a:r>
              <a:rPr lang="ca-ES" altLang="ca-ES" sz="1600" dirty="0" smtClean="0">
                <a:latin typeface="Verdana" panose="020B0604030504040204" pitchFamily="34" charset="0"/>
              </a:rPr>
              <a:t>compte, clicant </a:t>
            </a:r>
            <a:r>
              <a:rPr lang="ca-ES" altLang="ca-ES" sz="1600" dirty="0">
                <a:latin typeface="Verdana" panose="020B0604030504040204" pitchFamily="34" charset="0"/>
              </a:rPr>
              <a:t>e</a:t>
            </a:r>
            <a:r>
              <a:rPr lang="ca-ES" altLang="ca-ES" sz="1600" dirty="0" smtClean="0">
                <a:latin typeface="Verdana" panose="020B0604030504040204" pitchFamily="34" charset="0"/>
              </a:rPr>
              <a:t>l botó Entrar que apareix a la part </a:t>
            </a:r>
            <a:r>
              <a:rPr lang="ca-ES" altLang="ca-ES" sz="1600" dirty="0">
                <a:latin typeface="Verdana" panose="020B0604030504040204" pitchFamily="34" charset="0"/>
              </a:rPr>
              <a:t>dreta de la pàgina principal. </a:t>
            </a:r>
          </a:p>
        </p:txBody>
      </p:sp>
      <p:sp>
        <p:nvSpPr>
          <p:cNvPr id="9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4227604"/>
            <a:ext cx="18192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14</a:t>
            </a:fld>
            <a:r>
              <a:rPr lang="ca-ES" dirty="0" smtClean="0"/>
              <a:t> / 20</a:t>
            </a:r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99" y="2770778"/>
            <a:ext cx="2548438" cy="3047724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9259" y="928131"/>
            <a:ext cx="37498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7. Crear llistes de referències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7" y="2907182"/>
            <a:ext cx="5628012" cy="300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3713" y="1423431"/>
            <a:ext cx="8250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Un cop identificats amb el nostre usuari i contrasenya, podem crear llistes de referències personalitzades per afegir-hi resultats que trobem interessants. 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A </a:t>
            </a:r>
            <a:r>
              <a:rPr lang="ca-ES" altLang="ca-ES" sz="1600" dirty="0">
                <a:latin typeface="Verdana" panose="020B0604030504040204" pitchFamily="34" charset="0"/>
              </a:rPr>
              <a:t>la dreta cal seleccionar “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Les</a:t>
            </a:r>
            <a:r>
              <a:rPr lang="ca-ES" altLang="ca-ES" sz="1600" dirty="0">
                <a:latin typeface="Verdana" panose="020B0604030504040204" pitchFamily="34" charset="0"/>
              </a:rPr>
              <a:t>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meves 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referències</a:t>
            </a:r>
            <a:r>
              <a:rPr lang="ca-ES" altLang="ca-ES" sz="1600" dirty="0">
                <a:latin typeface="Verdana" panose="020B0604030504040204" pitchFamily="34" charset="0"/>
              </a:rPr>
              <a:t>” i després “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Crear llista de referències</a:t>
            </a:r>
            <a:r>
              <a:rPr lang="ca-ES" altLang="ca-ES" sz="1600" dirty="0">
                <a:latin typeface="Verdana" panose="020B0604030504040204" pitchFamily="34" charset="0"/>
              </a:rPr>
              <a:t>”.   </a:t>
            </a: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4" y="5894861"/>
            <a:ext cx="2606468" cy="49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/>
          <p:nvPr/>
        </p:nvSpPr>
        <p:spPr>
          <a:xfrm>
            <a:off x="447984" y="4572389"/>
            <a:ext cx="2439868" cy="31052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Rectangle 8"/>
          <p:cNvSpPr/>
          <p:nvPr/>
        </p:nvSpPr>
        <p:spPr>
          <a:xfrm>
            <a:off x="424695" y="5920856"/>
            <a:ext cx="2517441" cy="4029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3" name="Connector de fletxa recta 3"/>
          <p:cNvCxnSpPr/>
          <p:nvPr/>
        </p:nvCxnSpPr>
        <p:spPr>
          <a:xfrm flipH="1">
            <a:off x="1964778" y="4858235"/>
            <a:ext cx="9989" cy="1036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3"/>
          <p:cNvCxnSpPr/>
          <p:nvPr/>
        </p:nvCxnSpPr>
        <p:spPr>
          <a:xfrm flipV="1">
            <a:off x="2942136" y="4411275"/>
            <a:ext cx="549425" cy="1732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15</a:t>
            </a:fld>
            <a:r>
              <a:rPr lang="ca-ES" dirty="0" smtClean="0"/>
              <a:t> / 20</a:t>
            </a:r>
            <a:endParaRPr lang="ca-ES" dirty="0"/>
          </a:p>
        </p:txBody>
      </p:sp>
      <p:pic>
        <p:nvPicPr>
          <p:cNvPr id="6" name="Imatge 1"/>
          <p:cNvPicPr>
            <a:picLocks noChangeAspect="1"/>
          </p:cNvPicPr>
          <p:nvPr/>
        </p:nvPicPr>
        <p:blipFill rotWithShape="1">
          <a:blip r:embed="rId3"/>
          <a:srcRect r="6698"/>
          <a:stretch/>
        </p:blipFill>
        <p:spPr>
          <a:xfrm>
            <a:off x="6318445" y="2321907"/>
            <a:ext cx="2336410" cy="393506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3713" y="897976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7.1 Crear llistes de referències (2)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/>
          <a:stretch>
            <a:fillRect/>
          </a:stretch>
        </p:blipFill>
        <p:spPr bwMode="auto">
          <a:xfrm>
            <a:off x="291297" y="2763513"/>
            <a:ext cx="5509156" cy="30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/>
        </p:nvSpPr>
        <p:spPr>
          <a:xfrm>
            <a:off x="329943" y="2763513"/>
            <a:ext cx="5470510" cy="7893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angle 8"/>
          <p:cNvSpPr/>
          <p:nvPr/>
        </p:nvSpPr>
        <p:spPr>
          <a:xfrm>
            <a:off x="324089" y="4454577"/>
            <a:ext cx="5476364" cy="125089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8"/>
          <p:cNvSpPr/>
          <p:nvPr/>
        </p:nvSpPr>
        <p:spPr>
          <a:xfrm>
            <a:off x="6305550" y="4709225"/>
            <a:ext cx="2504130" cy="15871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" name="Connector de fletxa recta 3"/>
          <p:cNvCxnSpPr/>
          <p:nvPr/>
        </p:nvCxnSpPr>
        <p:spPr>
          <a:xfrm>
            <a:off x="5800453" y="3035514"/>
            <a:ext cx="517992" cy="16603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de fletxa recta 3"/>
          <p:cNvCxnSpPr/>
          <p:nvPr/>
        </p:nvCxnSpPr>
        <p:spPr>
          <a:xfrm>
            <a:off x="5800453" y="5076753"/>
            <a:ext cx="505097" cy="3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3713" y="1268459"/>
            <a:ext cx="82494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Quan fem una cerca, podem seleccionar resultats des de la llista de resultats o des de dins de cada </a:t>
            </a:r>
            <a:r>
              <a:rPr lang="ca-ES" altLang="ca-ES" sz="1600" dirty="0" smtClean="0">
                <a:latin typeface="Verdana" panose="020B0604030504040204" pitchFamily="34" charset="0"/>
              </a:rPr>
              <a:t>resultat. </a:t>
            </a:r>
            <a:r>
              <a:rPr lang="ca-ES" altLang="ca-ES" sz="1600" dirty="0">
                <a:latin typeface="Verdana" panose="020B0604030504040204" pitchFamily="34" charset="0"/>
              </a:rPr>
              <a:t>Aquests resultats els podem afegir a una llista ja existent o crear-ne una al moment, fent clic a “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Afegir a referències</a:t>
            </a:r>
            <a:r>
              <a:rPr lang="ca-ES" altLang="ca-ES" sz="1600" dirty="0">
                <a:latin typeface="Verdana" panose="020B0604030504040204" pitchFamily="34" charset="0"/>
              </a:rPr>
              <a:t>”, a la banda de la dreta (hem d’estar identificats amb el nostre usuari).</a:t>
            </a:r>
          </a:p>
        </p:txBody>
      </p:sp>
      <p:sp>
        <p:nvSpPr>
          <p:cNvPr id="17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16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3714" y="920110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8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. Exportar referències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0" y="2236194"/>
            <a:ext cx="8546968" cy="40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3714" y="1315979"/>
            <a:ext cx="8116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Fent clic al boto </a:t>
            </a:r>
            <a:r>
              <a:rPr lang="ca-ES" altLang="ca-ES" sz="1600" dirty="0" smtClean="0">
                <a:latin typeface="Verdana" panose="020B0604030504040204" pitchFamily="34" charset="0"/>
              </a:rPr>
              <a:t>“elecció</a:t>
            </a:r>
            <a:r>
              <a:rPr lang="ca-ES" altLang="ca-ES" sz="1600" dirty="0">
                <a:latin typeface="Verdana" panose="020B0604030504040204" pitchFamily="34" charset="0"/>
              </a:rPr>
              <a:t>” del menú de la dreta podrem accedir a la llista de resultats que hem escollit fins al moment i a les opcions per exportar-los (recomanat: RIS). </a:t>
            </a:r>
          </a:p>
        </p:txBody>
      </p:sp>
      <p:sp>
        <p:nvSpPr>
          <p:cNvPr id="9" name="Rectangle 20"/>
          <p:cNvSpPr/>
          <p:nvPr/>
        </p:nvSpPr>
        <p:spPr>
          <a:xfrm>
            <a:off x="278579" y="3124506"/>
            <a:ext cx="6655621" cy="319056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angle 8"/>
          <p:cNvSpPr/>
          <p:nvPr/>
        </p:nvSpPr>
        <p:spPr>
          <a:xfrm>
            <a:off x="7051199" y="4783999"/>
            <a:ext cx="1657350" cy="15310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1" name="Connector de fletxa recta 3"/>
          <p:cNvCxnSpPr/>
          <p:nvPr/>
        </p:nvCxnSpPr>
        <p:spPr>
          <a:xfrm>
            <a:off x="6934200" y="4282971"/>
            <a:ext cx="276225" cy="488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17</a:t>
            </a:fld>
            <a:r>
              <a:rPr lang="ca-ES" dirty="0" smtClean="0"/>
              <a:t> / 20</a:t>
            </a:r>
            <a:endParaRPr lang="ca-ES" dirty="0"/>
          </a:p>
        </p:txBody>
      </p:sp>
      <p:pic>
        <p:nvPicPr>
          <p:cNvPr id="6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604" y="2756330"/>
            <a:ext cx="1815226" cy="325618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3713" y="863040"/>
            <a:ext cx="1373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9. Alertes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6" y="2771990"/>
            <a:ext cx="6743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3713" y="1306513"/>
            <a:ext cx="8126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Dialnet permet configurar alertes (diàries, setmanals o mensuals) cada vegada que hi </a:t>
            </a:r>
            <a:r>
              <a:rPr lang="ca-ES" altLang="ca-ES" sz="1600" dirty="0" smtClean="0">
                <a:latin typeface="Verdana" panose="020B0604030504040204" pitchFamily="34" charset="0"/>
              </a:rPr>
              <a:t>hagi </a:t>
            </a:r>
            <a:r>
              <a:rPr lang="ca-ES" altLang="ca-ES" sz="1600" dirty="0">
                <a:latin typeface="Verdana" panose="020B0604030504040204" pitchFamily="34" charset="0"/>
              </a:rPr>
              <a:t>nous resultats relacionats amb una cerca específica.  </a:t>
            </a:r>
          </a:p>
        </p:txBody>
      </p:sp>
      <p:sp>
        <p:nvSpPr>
          <p:cNvPr id="10" name="Rectangle 12"/>
          <p:cNvSpPr/>
          <p:nvPr/>
        </p:nvSpPr>
        <p:spPr>
          <a:xfrm>
            <a:off x="196741" y="3111715"/>
            <a:ext cx="6100763" cy="406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8"/>
          <p:cNvSpPr/>
          <p:nvPr/>
        </p:nvSpPr>
        <p:spPr>
          <a:xfrm>
            <a:off x="7089666" y="5587769"/>
            <a:ext cx="1456008" cy="4000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" name="Connector de fletxa recta 3"/>
          <p:cNvCxnSpPr/>
          <p:nvPr/>
        </p:nvCxnSpPr>
        <p:spPr>
          <a:xfrm>
            <a:off x="5929204" y="3518115"/>
            <a:ext cx="1366946" cy="2043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4663" y="1992313"/>
            <a:ext cx="80216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Un cop executada una cerca, s’ha de seleccionar “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Guardar cerca</a:t>
            </a:r>
            <a:r>
              <a:rPr lang="ca-ES" altLang="ca-ES" sz="1600" dirty="0">
                <a:latin typeface="Verdana" panose="020B0604030504040204" pitchFamily="34" charset="0"/>
              </a:rPr>
              <a:t>” a la dreta de la pantalla (cal estar identificat).</a:t>
            </a:r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79" y="4883365"/>
            <a:ext cx="44227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/>
          <p:nvPr/>
        </p:nvSpPr>
        <p:spPr>
          <a:xfrm>
            <a:off x="1347679" y="4883365"/>
            <a:ext cx="4414837" cy="13557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6" name="Connector de fletxa recta 3"/>
          <p:cNvCxnSpPr/>
          <p:nvPr/>
        </p:nvCxnSpPr>
        <p:spPr>
          <a:xfrm flipH="1">
            <a:off x="5817255" y="5780755"/>
            <a:ext cx="1263983" cy="4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B8EB38-F33E-4513-9123-74A1BD3DFDC8}" type="slidenum">
              <a:rPr lang="ca-ES" altLang="ca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ca-ES" altLang="ca-E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ángulo 4"/>
          <p:cNvSpPr>
            <a:spLocks noChangeArrowheads="1"/>
          </p:cNvSpPr>
          <p:nvPr/>
        </p:nvSpPr>
        <p:spPr bwMode="auto">
          <a:xfrm>
            <a:off x="3022600" y="3500438"/>
            <a:ext cx="288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a-ES" altLang="ca-ES" sz="2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11269" name="Rectángulo 5"/>
          <p:cNvSpPr>
            <a:spLocks noChangeArrowheads="1"/>
          </p:cNvSpPr>
          <p:nvPr/>
        </p:nvSpPr>
        <p:spPr bwMode="auto">
          <a:xfrm>
            <a:off x="3394075" y="25527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a-ES" altLang="ca-ES" sz="36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270" name="Rectángulo 6"/>
          <p:cNvSpPr>
            <a:spLocks noChangeArrowheads="1"/>
          </p:cNvSpPr>
          <p:nvPr/>
        </p:nvSpPr>
        <p:spPr bwMode="auto">
          <a:xfrm>
            <a:off x="1870075" y="63007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a-ES" altLang="ca-ES" sz="1200" b="1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CRAI Universitat de Barcelona, curs </a:t>
            </a:r>
            <a:r>
              <a:rPr lang="ca-ES" altLang="ca-ES" sz="1200" b="1" dirty="0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2019-20</a:t>
            </a:r>
            <a:endParaRPr lang="ca-ES" altLang="ca-ES" sz="1200" b="1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271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6291263"/>
            <a:ext cx="793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755" y="4622721"/>
            <a:ext cx="3379001" cy="9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47675" y="1014413"/>
            <a:ext cx="14541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Sumari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47675" y="1575061"/>
            <a:ext cx="8191500" cy="496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3" action="ppaction://hlinksldjump"/>
              </a:rPr>
              <a:t>Què és Dialnet?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4" action="ppaction://hlinksldjump"/>
              </a:rPr>
              <a:t>Breu fitxa de Dialnet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5" action="ppaction://hlinksldjump"/>
              </a:rPr>
              <a:t>Accedir a Dialnet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6" action="ppaction://hlinksldjump"/>
              </a:rPr>
              <a:t>Cerca a Dialnet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lvl="1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a-ES" altLang="ca-ES" sz="1600" dirty="0">
                <a:latin typeface="Verdana" panose="020B0604030504040204" pitchFamily="34" charset="0"/>
              </a:rPr>
              <a:t>4.1 </a:t>
            </a:r>
            <a:r>
              <a:rPr lang="ca-ES" altLang="ca-ES" sz="1600" dirty="0" smtClean="0">
                <a:latin typeface="Verdana" panose="020B0604030504040204" pitchFamily="34" charset="0"/>
                <a:hlinkClick r:id="rId7" action="ppaction://hlinksldjump"/>
              </a:rPr>
              <a:t>Cerca simple a Dialnet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lvl="1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a-ES" altLang="ca-ES" sz="1600" dirty="0">
                <a:latin typeface="Verdana" panose="020B0604030504040204" pitchFamily="34" charset="0"/>
              </a:rPr>
              <a:t>4.2 </a:t>
            </a:r>
            <a:r>
              <a:rPr lang="ca-ES" altLang="ca-ES" sz="1600" dirty="0" smtClean="0">
                <a:latin typeface="Verdana" panose="020B0604030504040204" pitchFamily="34" charset="0"/>
                <a:hlinkClick r:id="rId8" action="ppaction://hlinksldjump"/>
              </a:rPr>
              <a:t>Cerca avançada a Dialnet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9" action="ppaction://hlinksldjump"/>
              </a:rPr>
              <a:t>Resultats a Dialnet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10" action="ppaction://hlinksldjump"/>
              </a:rPr>
              <a:t>Crear un compte d’usuari a Dialnet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11" action="ppaction://hlinksldjump"/>
              </a:rPr>
              <a:t>Crear llistes de referències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12" action="ppaction://hlinksldjump"/>
              </a:rPr>
              <a:t>Exportar referències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a-ES" altLang="ca-ES" sz="1600" dirty="0" smtClean="0">
                <a:latin typeface="Verdana" panose="020B0604030504040204" pitchFamily="34" charset="0"/>
                <a:hlinkClick r:id="rId13" action="ppaction://hlinksldjump"/>
              </a:rPr>
              <a:t>Alertes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ca-ES" altLang="ca-ES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ca-ES" altLang="ca-ES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ca-ES" altLang="ca-ES" dirty="0">
              <a:latin typeface="Verdana" panose="020B0604030504040204" pitchFamily="34" charset="0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ca-ES" altLang="ca-E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3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84188" y="1076325"/>
            <a:ext cx="2678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1. 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Què és Dialnet?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84188" y="1672349"/>
            <a:ext cx="82311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Dialnet</a:t>
            </a:r>
            <a:r>
              <a:rPr lang="ca-ES" altLang="ca-ES" sz="1600" dirty="0">
                <a:latin typeface="Verdana" panose="020B0604030504040204" pitchFamily="34" charset="0"/>
              </a:rPr>
              <a:t> és un servei de sumaris de revistes electròniques impulsat per la </a:t>
            </a:r>
            <a:r>
              <a:rPr lang="ca-ES" altLang="ca-ES" sz="1600" dirty="0">
                <a:latin typeface="Verdana" panose="020B0604030504040204" pitchFamily="34" charset="0"/>
                <a:hlinkClick r:id="rId3"/>
              </a:rPr>
              <a:t>Universidad de la Rioja</a:t>
            </a:r>
            <a:r>
              <a:rPr lang="ca-ES" altLang="ca-ES" sz="1600" dirty="0"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El </a:t>
            </a:r>
            <a:r>
              <a:rPr lang="ca-ES" altLang="ca-ES" sz="1600" dirty="0">
                <a:latin typeface="Verdana" panose="020B0604030504040204" pitchFamily="34" charset="0"/>
              </a:rPr>
              <a:t>seu àmbit temàtic és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pluridisciplinari</a:t>
            </a:r>
            <a:r>
              <a:rPr lang="ca-ES" altLang="ca-ES" sz="1600" dirty="0" smtClean="0">
                <a:latin typeface="Verdana" panose="020B0604030504040204" pitchFamily="34" charset="0"/>
              </a:rPr>
              <a:t> i resulta molt útil per trobar recursos en espanyol de matèries com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educació</a:t>
            </a:r>
            <a:r>
              <a:rPr lang="ca-ES" altLang="ca-ES" sz="1600" dirty="0" smtClean="0">
                <a:latin typeface="Verdana" panose="020B0604030504040204" pitchFamily="34" charset="0"/>
              </a:rPr>
              <a:t>, </a:t>
            </a:r>
            <a:r>
              <a:rPr lang="ca-ES" altLang="ca-ES" sz="1600" dirty="0">
                <a:solidFill>
                  <a:srgbClr val="346283"/>
                </a:solidFill>
                <a:latin typeface="Verdana" panose="020B0604030504040204" pitchFamily="34" charset="0"/>
              </a:rPr>
              <a:t>f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ilologia</a:t>
            </a:r>
            <a:r>
              <a:rPr lang="ca-ES" altLang="ca-ES" sz="1600" dirty="0" smtClean="0">
                <a:latin typeface="Verdana" panose="020B0604030504040204" pitchFamily="34" charset="0"/>
              </a:rPr>
              <a:t>,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ciències socials</a:t>
            </a:r>
            <a:r>
              <a:rPr lang="ca-ES" altLang="ca-ES" sz="1600" dirty="0" smtClean="0">
                <a:latin typeface="Verdana" panose="020B0604030504040204" pitchFamily="34" charset="0"/>
              </a:rPr>
              <a:t>,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humanitats</a:t>
            </a:r>
            <a:r>
              <a:rPr lang="ca-ES" altLang="ca-ES" sz="1600" dirty="0" smtClean="0">
                <a:latin typeface="Verdana" panose="020B0604030504040204" pitchFamily="34" charset="0"/>
              </a:rPr>
              <a:t> o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ciències jurídiques</a:t>
            </a:r>
            <a:r>
              <a:rPr lang="ca-ES" altLang="ca-ES" sz="1600" dirty="0" smtClean="0">
                <a:latin typeface="Verdana" panose="020B0604030504040204" pitchFamily="34" charset="0"/>
              </a:rPr>
              <a:t>.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Ofereix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sumaris de revistes 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de l’àmbit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espanyol i 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llatinoamericà</a:t>
            </a:r>
            <a:r>
              <a:rPr lang="ca-ES" altLang="ca-ES" sz="1600" dirty="0">
                <a:latin typeface="Verdana" panose="020B0604030504040204" pitchFamily="34" charset="0"/>
              </a:rPr>
              <a:t>. També proporciona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resums</a:t>
            </a:r>
            <a:r>
              <a:rPr lang="ca-ES" altLang="ca-ES" sz="1600" dirty="0">
                <a:latin typeface="Verdana" panose="020B0604030504040204" pitchFamily="34" charset="0"/>
              </a:rPr>
              <a:t> dels articles i l’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enllaç al text complet </a:t>
            </a:r>
            <a:r>
              <a:rPr lang="ca-ES" altLang="ca-ES" sz="1600" dirty="0">
                <a:latin typeface="Verdana" panose="020B0604030504040204" pitchFamily="34" charset="0"/>
              </a:rPr>
              <a:t>en cas que estigui disponible.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Dialnet és d’accés lliure, però hi ha una opció amb </a:t>
            </a:r>
            <a:r>
              <a:rPr lang="ca-ES" altLang="ca-ES" sz="1600" dirty="0" smtClean="0">
                <a:latin typeface="Verdana" panose="020B0604030504040204" pitchFamily="34" charset="0"/>
              </a:rPr>
              <a:t>prestacions </a:t>
            </a:r>
            <a:r>
              <a:rPr lang="ca-ES" altLang="ca-ES" sz="1600" dirty="0">
                <a:latin typeface="Verdana" panose="020B0604030504040204" pitchFamily="34" charset="0"/>
              </a:rPr>
              <a:t>addicionals: </a:t>
            </a:r>
            <a:r>
              <a:rPr lang="ca-ES" altLang="ca-ES" sz="1600" dirty="0">
                <a:solidFill>
                  <a:srgbClr val="346283"/>
                </a:solidFill>
                <a:latin typeface="Verdana" panose="020B0604030504040204" pitchFamily="34" charset="0"/>
              </a:rPr>
              <a:t>Dialnet Plus</a:t>
            </a:r>
            <a:r>
              <a:rPr lang="ca-ES" altLang="ca-ES" sz="1600" dirty="0">
                <a:latin typeface="Verdana" panose="020B0604030504040204" pitchFamily="34" charset="0"/>
              </a:rPr>
              <a:t>. Aquesta versió està automàticament disponible quan ens hi connectem des de la xarxa de diferents universitats o autenticant-nos com a membre o estudiant d’una universitat. </a:t>
            </a:r>
          </a:p>
        </p:txBody>
      </p:sp>
      <p:pic>
        <p:nvPicPr>
          <p:cNvPr id="8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27" y="2459379"/>
            <a:ext cx="2895754" cy="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82" y="2500618"/>
            <a:ext cx="2499702" cy="4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4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08240" y="825929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2. Breu fitxa de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08240" y="1334573"/>
            <a:ext cx="7635709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a-ES" altLang="ca-ES" sz="1600" b="1" dirty="0">
                <a:latin typeface="Verdana" panose="020B0604030504040204" pitchFamily="34" charset="0"/>
              </a:rPr>
              <a:t>Àmbit temàtic: </a:t>
            </a:r>
            <a:r>
              <a:rPr lang="ca-ES" altLang="ca-ES" sz="1600" dirty="0" smtClean="0">
                <a:latin typeface="Verdana" panose="020B0604030504040204" pitchFamily="34" charset="0"/>
              </a:rPr>
              <a:t>pluridisciplinari</a:t>
            </a:r>
            <a:r>
              <a:rPr lang="ca-ES" altLang="ca-ES" sz="1600" b="1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 smtClean="0">
                <a:latin typeface="Verdana" panose="020B0604030504040204" pitchFamily="34" charset="0"/>
              </a:rPr>
              <a:t>(destaquem: </a:t>
            </a:r>
            <a:r>
              <a:rPr lang="es-ES" altLang="ca-ES" sz="1600" dirty="0" smtClean="0">
                <a:latin typeface="Verdana" panose="020B0604030504040204" pitchFamily="34" charset="0"/>
              </a:rPr>
              <a:t>educació, filologia, ciències socials, humanitats i </a:t>
            </a:r>
            <a:r>
              <a:rPr lang="ca-ES" altLang="ca-ES" sz="1600" dirty="0" smtClean="0">
                <a:latin typeface="Verdana" panose="020B0604030504040204" pitchFamily="34" charset="0"/>
              </a:rPr>
              <a:t>ciències</a:t>
            </a:r>
            <a:r>
              <a:rPr lang="es-ES" altLang="ca-ES" sz="1600" dirty="0" smtClean="0">
                <a:latin typeface="Verdana" panose="020B0604030504040204" pitchFamily="34" charset="0"/>
              </a:rPr>
              <a:t> jurídiques</a:t>
            </a:r>
            <a:r>
              <a:rPr lang="ca-ES" altLang="ca-ES" sz="1600" dirty="0" smtClean="0">
                <a:latin typeface="Verdana" panose="020B0604030504040204" pitchFamily="34" charset="0"/>
              </a:rPr>
              <a:t>).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a-ES" altLang="ca-ES" sz="1600" b="1" dirty="0">
                <a:latin typeface="Verdana" panose="020B0604030504040204" pitchFamily="34" charset="0"/>
              </a:rPr>
              <a:t>Abast geogràfic: </a:t>
            </a:r>
            <a:r>
              <a:rPr lang="ca-ES" altLang="ca-ES" sz="1600" dirty="0">
                <a:latin typeface="Verdana" panose="020B0604030504040204" pitchFamily="34" charset="0"/>
              </a:rPr>
              <a:t>Espanya, Portugal i Llatinoamèrica.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endParaRPr lang="ca-ES" altLang="ca-ES" sz="1600" b="1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a-ES" altLang="ca-ES" sz="1600" b="1" dirty="0">
                <a:latin typeface="Verdana" panose="020B0604030504040204" pitchFamily="34" charset="0"/>
              </a:rPr>
              <a:t>Tipus d’accés: </a:t>
            </a:r>
            <a:r>
              <a:rPr lang="ca-ES" altLang="ca-ES" sz="1600" dirty="0" smtClean="0">
                <a:latin typeface="Verdana" panose="020B0604030504040204" pitchFamily="34" charset="0"/>
              </a:rPr>
              <a:t>lliure </a:t>
            </a:r>
            <a:r>
              <a:rPr lang="ca-ES" altLang="ca-ES" sz="1600" dirty="0">
                <a:latin typeface="Verdana" panose="020B0604030504040204" pitchFamily="34" charset="0"/>
              </a:rPr>
              <a:t>(amb </a:t>
            </a:r>
            <a:r>
              <a:rPr lang="ca-ES" altLang="ca-ES" sz="1600" dirty="0">
                <a:latin typeface="Verdana" panose="020B0604030504040204" pitchFamily="34" charset="0"/>
                <a:hlinkClick r:id="rId3"/>
              </a:rPr>
              <a:t>funcionalitats addicionals</a:t>
            </a:r>
            <a:r>
              <a:rPr lang="ca-ES" altLang="ca-ES" sz="1600" dirty="0">
                <a:latin typeface="Verdana" panose="020B0604030504040204" pitchFamily="34" charset="0"/>
              </a:rPr>
              <a:t> en </a:t>
            </a:r>
            <a:r>
              <a:rPr lang="ca-ES" altLang="ca-ES" sz="1600" dirty="0" smtClean="0">
                <a:latin typeface="Verdana" panose="020B0604030504040204" pitchFamily="34" charset="0"/>
              </a:rPr>
              <a:t>accedir-hi </a:t>
            </a:r>
            <a:r>
              <a:rPr lang="ca-ES" altLang="ca-ES" sz="1600" dirty="0">
                <a:latin typeface="Verdana" panose="020B0604030504040204" pitchFamily="34" charset="0"/>
              </a:rPr>
              <a:t>des de la xarxa d’una universitat amb conveni</a:t>
            </a:r>
            <a:r>
              <a:rPr lang="ca-ES" altLang="ca-ES" sz="1600" dirty="0" smtClean="0">
                <a:latin typeface="Verdana" panose="020B0604030504040204" pitchFamily="34" charset="0"/>
              </a:rPr>
              <a:t>).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endParaRPr lang="ca-ES" altLang="ca-ES" sz="1600" b="1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a-ES" altLang="ca-ES" sz="1600" b="1" dirty="0">
                <a:latin typeface="Verdana" panose="020B0604030504040204" pitchFamily="34" charset="0"/>
              </a:rPr>
              <a:t>Idiomes dels continguts: </a:t>
            </a:r>
            <a:r>
              <a:rPr lang="ca-ES" altLang="ca-ES" sz="1600" dirty="0" smtClean="0">
                <a:latin typeface="Verdana" panose="020B0604030504040204" pitchFamily="34" charset="0"/>
              </a:rPr>
              <a:t>espanyol </a:t>
            </a:r>
            <a:r>
              <a:rPr lang="ca-ES" altLang="ca-ES" sz="1600" dirty="0">
                <a:latin typeface="Verdana" panose="020B0604030504040204" pitchFamily="34" charset="0"/>
              </a:rPr>
              <a:t>(també en català, gallec, eusquera, portuguès, </a:t>
            </a:r>
            <a:r>
              <a:rPr lang="ca-ES" altLang="ca-ES" sz="1600" dirty="0" smtClean="0">
                <a:latin typeface="Verdana" panose="020B0604030504040204" pitchFamily="34" charset="0"/>
              </a:rPr>
              <a:t>francès i italià). </a:t>
            </a:r>
            <a:r>
              <a:rPr lang="ca-ES" altLang="ca-ES" sz="1600" dirty="0">
                <a:latin typeface="Verdana" panose="020B0604030504040204" pitchFamily="34" charset="0"/>
              </a:rPr>
              <a:t>A</a:t>
            </a:r>
            <a:r>
              <a:rPr lang="ca-ES" altLang="ca-ES" sz="1600" dirty="0" smtClean="0">
                <a:latin typeface="Verdana" panose="020B0604030504040204" pitchFamily="34" charset="0"/>
              </a:rPr>
              <a:t>ltres llengües en menor mesura (anglès, alemany, etc.).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a-ES" altLang="ca-ES" sz="1600" b="1" dirty="0">
                <a:latin typeface="Verdana" panose="020B0604030504040204" pitchFamily="34" charset="0"/>
              </a:rPr>
              <a:t>Thesaurus o llista de matèries: </a:t>
            </a:r>
            <a:r>
              <a:rPr lang="ca-ES" altLang="ca-ES" sz="1600" dirty="0" smtClean="0">
                <a:latin typeface="Verdana" panose="020B0604030504040204" pitchFamily="34" charset="0"/>
              </a:rPr>
              <a:t>no.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endParaRPr lang="ca-ES" altLang="ca-ES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ca-ES" altLang="ca-ES" sz="1600" b="1" dirty="0">
                <a:latin typeface="Verdana" panose="020B0604030504040204" pitchFamily="34" charset="0"/>
              </a:rPr>
              <a:t>Opcions de contingut: </a:t>
            </a:r>
            <a:r>
              <a:rPr lang="ca-ES" altLang="ca-ES" sz="1600" dirty="0">
                <a:latin typeface="Verdana" panose="020B0604030504040204" pitchFamily="34" charset="0"/>
              </a:rPr>
              <a:t>sumaris, referències, resums i text complet (enllaços directes si són publicacions en obert o a través de subscripcions de la UB</a:t>
            </a:r>
            <a:r>
              <a:rPr lang="ca-ES" altLang="ca-ES" sz="1600" dirty="0" smtClean="0">
                <a:latin typeface="Verdana" panose="020B0604030504040204" pitchFamily="34" charset="0"/>
              </a:rPr>
              <a:t>).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8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0" y="2972193"/>
            <a:ext cx="7191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7" y="2152498"/>
            <a:ext cx="441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8" y="1364842"/>
            <a:ext cx="5683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t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5" y="3758550"/>
            <a:ext cx="7731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t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8" y="4789904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t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3" y="5652983"/>
            <a:ext cx="5191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5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1000" y="1223526"/>
            <a:ext cx="25431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3</a:t>
            </a: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. Accedir a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1000" y="2103656"/>
            <a:ext cx="845036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Podeu accedir a Dialnet a través de: </a:t>
            </a:r>
            <a:r>
              <a:rPr lang="ca-ES" altLang="ca-ES" sz="1600" dirty="0">
                <a:latin typeface="Verdana" panose="020B0604030504040204" pitchFamily="34" charset="0"/>
                <a:hlinkClick r:id="rId3"/>
              </a:rPr>
              <a:t>https://dialnet.unirioja.es</a:t>
            </a:r>
            <a:r>
              <a:rPr lang="ca-ES" altLang="ca-ES" sz="1600" dirty="0" smtClean="0">
                <a:latin typeface="Verdana" panose="020B0604030504040204" pitchFamily="34" charset="0"/>
                <a:hlinkClick r:id="rId3"/>
              </a:rPr>
              <a:t>/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None/>
            </a:pPr>
            <a:endParaRPr lang="ca-ES" sz="1600" dirty="0" smtClean="0">
              <a:latin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ca-ES" sz="1600" dirty="0" smtClean="0">
                <a:latin typeface="Verdana" panose="020B0604030504040204" pitchFamily="34" charset="0"/>
              </a:rPr>
              <a:t>Com </a:t>
            </a:r>
            <a:r>
              <a:rPr lang="ca-ES" sz="1600" dirty="0">
                <a:latin typeface="Verdana" panose="020B0604030504040204" pitchFamily="34" charset="0"/>
              </a:rPr>
              <a:t>a institució col·laboradora de </a:t>
            </a:r>
            <a:r>
              <a:rPr lang="ca-ES" sz="1600" dirty="0" err="1">
                <a:latin typeface="Verdana" panose="020B0604030504040204" pitchFamily="34" charset="0"/>
                <a:hlinkClick r:id="rId3"/>
              </a:rPr>
              <a:t>Dialnet</a:t>
            </a:r>
            <a:r>
              <a:rPr lang="ca-ES" sz="1600" dirty="0">
                <a:latin typeface="Verdana" panose="020B0604030504040204" pitchFamily="34" charset="0"/>
              </a:rPr>
              <a:t>, els membres de la </a:t>
            </a:r>
            <a:r>
              <a:rPr lang="ca-ES" sz="1600" dirty="0" smtClean="0">
                <a:latin typeface="Verdana" panose="020B0604030504040204" pitchFamily="34" charset="0"/>
              </a:rPr>
              <a:t>Universitat de Barcelona </a:t>
            </a:r>
            <a:r>
              <a:rPr lang="ca-ES" altLang="ca-ES" sz="1600" dirty="0" smtClean="0">
                <a:latin typeface="Verdana" panose="020B0604030504040204" pitchFamily="34" charset="0"/>
              </a:rPr>
              <a:t>gaudireu </a:t>
            </a:r>
            <a:r>
              <a:rPr lang="ca-ES" altLang="ca-ES" sz="1600" dirty="0">
                <a:latin typeface="Verdana" panose="020B0604030504040204" pitchFamily="34" charset="0"/>
              </a:rPr>
              <a:t>de les </a:t>
            </a:r>
            <a:r>
              <a:rPr lang="ca-ES" altLang="ca-ES" sz="1600" dirty="0">
                <a:latin typeface="Verdana" panose="020B0604030504040204" pitchFamily="34" charset="0"/>
                <a:hlinkClick r:id="rId4"/>
              </a:rPr>
              <a:t>prestacions de </a:t>
            </a:r>
            <a:r>
              <a:rPr lang="ca-ES" altLang="ca-ES" sz="1600" dirty="0" err="1">
                <a:latin typeface="Verdana" panose="020B0604030504040204" pitchFamily="34" charset="0"/>
                <a:hlinkClick r:id="rId4"/>
              </a:rPr>
              <a:t>Dialnet</a:t>
            </a:r>
            <a:r>
              <a:rPr lang="ca-ES" altLang="ca-ES" sz="1600" dirty="0">
                <a:latin typeface="Verdana" panose="020B0604030504040204" pitchFamily="34" charset="0"/>
                <a:hlinkClick r:id="rId4"/>
              </a:rPr>
              <a:t> Plus</a:t>
            </a:r>
            <a:r>
              <a:rPr lang="ca-ES" altLang="ca-ES" sz="1600" dirty="0">
                <a:latin typeface="Verdana" panose="020B0604030504040204" pitchFamily="34" charset="0"/>
              </a:rPr>
              <a:t>.</a:t>
            </a:r>
            <a:endParaRPr lang="ca-ES" sz="1600" dirty="0">
              <a:latin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ca-ES" sz="1600" dirty="0" smtClean="0">
                <a:latin typeface="Verdana" panose="020B0604030504040204" pitchFamily="34" charset="0"/>
              </a:rPr>
              <a:t>Podeu accedir </a:t>
            </a:r>
            <a:r>
              <a:rPr lang="ca-ES" sz="1600" dirty="0">
                <a:latin typeface="Verdana" panose="020B0604030504040204" pitchFamily="34" charset="0"/>
              </a:rPr>
              <a:t>a </a:t>
            </a:r>
            <a:r>
              <a:rPr lang="ca-ES" sz="1600" dirty="0" smtClean="0">
                <a:latin typeface="Verdana" panose="020B0604030504040204" pitchFamily="34" charset="0"/>
              </a:rPr>
              <a:t>les</a:t>
            </a:r>
            <a:r>
              <a:rPr lang="ca-ES" sz="1600" dirty="0">
                <a:latin typeface="Verdana" panose="020B0604030504040204" pitchFamily="34" charset="0"/>
              </a:rPr>
              <a:t> </a:t>
            </a:r>
            <a:r>
              <a:rPr lang="ca-ES" sz="1600" dirty="0" smtClean="0">
                <a:latin typeface="Verdana" panose="020B0604030504040204" pitchFamily="34" charset="0"/>
              </a:rPr>
              <a:t>diferents opcions</a:t>
            </a:r>
            <a:r>
              <a:rPr lang="ca-ES" sz="1600" dirty="0">
                <a:latin typeface="Verdana" panose="020B0604030504040204" pitchFamily="34" charset="0"/>
              </a:rPr>
              <a:t> </a:t>
            </a:r>
            <a:r>
              <a:rPr lang="ca-ES" sz="1600" dirty="0" smtClean="0">
                <a:latin typeface="Verdana" panose="020B0604030504040204" pitchFamily="34" charset="0"/>
              </a:rPr>
              <a:t>avançades que ofereix </a:t>
            </a:r>
            <a:r>
              <a:rPr lang="ca-ES" sz="1600" dirty="0" err="1" smtClean="0">
                <a:latin typeface="Verdana" panose="020B0604030504040204" pitchFamily="34" charset="0"/>
                <a:hlinkClick r:id="rId4"/>
              </a:rPr>
              <a:t>Dialnet</a:t>
            </a:r>
            <a:r>
              <a:rPr lang="ca-ES" sz="1600" dirty="0">
                <a:latin typeface="Verdana" panose="020B0604030504040204" pitchFamily="34" charset="0"/>
                <a:hlinkClick r:id="rId4"/>
              </a:rPr>
              <a:t> </a:t>
            </a:r>
            <a:r>
              <a:rPr lang="ca-ES" sz="1600" dirty="0" smtClean="0">
                <a:latin typeface="Verdana" panose="020B0604030504040204" pitchFamily="34" charset="0"/>
                <a:hlinkClick r:id="rId4"/>
              </a:rPr>
              <a:t>Plus</a:t>
            </a:r>
            <a:r>
              <a:rPr lang="ca-ES" sz="1600" dirty="0">
                <a:latin typeface="Verdana" panose="020B0604030504040204" pitchFamily="34" charset="0"/>
              </a:rPr>
              <a:t> </a:t>
            </a:r>
            <a:r>
              <a:rPr lang="ca-ES" sz="1600" dirty="0" smtClean="0">
                <a:latin typeface="Verdana" panose="020B0604030504040204" pitchFamily="34" charset="0"/>
              </a:rPr>
              <a:t>des de qualsevol ordinador </a:t>
            </a:r>
            <a:r>
              <a:rPr lang="ca-ES" altLang="ca-ES" sz="1600" dirty="0" smtClean="0">
                <a:latin typeface="Verdana" panose="020B0604030504040204" pitchFamily="34" charset="0"/>
              </a:rPr>
              <a:t>connectat </a:t>
            </a:r>
            <a:r>
              <a:rPr lang="ca-ES" altLang="ca-ES" sz="1600" dirty="0">
                <a:latin typeface="Verdana" panose="020B0604030504040204" pitchFamily="34" charset="0"/>
              </a:rPr>
              <a:t>a la Xarxa de la </a:t>
            </a:r>
            <a:r>
              <a:rPr lang="ca-ES" altLang="ca-ES" sz="1600" dirty="0" smtClean="0">
                <a:latin typeface="Verdana" panose="020B0604030504040204" pitchFamily="34" charset="0"/>
              </a:rPr>
              <a:t>UB. Si us connecteu des de fora de la UB, cal activar el </a:t>
            </a:r>
            <a:r>
              <a:rPr lang="ca-ES" altLang="ca-ES" sz="1600" dirty="0" smtClean="0">
                <a:latin typeface="Verdana" panose="020B0604030504040204" pitchFamily="34" charset="0"/>
                <a:hlinkClick r:id="rId5"/>
              </a:rPr>
              <a:t>SIRE</a:t>
            </a:r>
            <a:r>
              <a:rPr lang="ca-ES" altLang="ca-ES" sz="1600" dirty="0" smtClean="0">
                <a:latin typeface="Verdana" panose="020B0604030504040204" pitchFamily="34" charset="0"/>
              </a:rPr>
              <a:t> o bé entrar a </a:t>
            </a:r>
            <a:r>
              <a:rPr lang="ca-ES" altLang="ca-ES" sz="1600" dirty="0" err="1" smtClean="0">
                <a:latin typeface="Verdana" panose="020B0604030504040204" pitchFamily="34" charset="0"/>
              </a:rPr>
              <a:t>Dialnet</a:t>
            </a:r>
            <a:r>
              <a:rPr lang="ca-ES" altLang="ca-ES" sz="1600" dirty="0" smtClean="0">
                <a:latin typeface="Verdana" panose="020B0604030504040204" pitchFamily="34" charset="0"/>
              </a:rPr>
              <a:t> com a “usuari registrat”.</a:t>
            </a:r>
          </a:p>
          <a:p>
            <a:pPr algn="just">
              <a:spcBef>
                <a:spcPct val="50000"/>
              </a:spcBef>
              <a:buNone/>
            </a:pPr>
            <a:r>
              <a:rPr lang="ca-ES" altLang="ca-ES" sz="1600" dirty="0" smtClean="0">
                <a:latin typeface="Verdana" panose="020B0604030504040204" pitchFamily="34" charset="0"/>
              </a:rPr>
              <a:t>Com registrar-se a </a:t>
            </a:r>
            <a:r>
              <a:rPr lang="ca-ES" altLang="ca-ES" sz="1600" dirty="0" err="1" smtClean="0">
                <a:latin typeface="Verdana" panose="020B0604030504040204" pitchFamily="34" charset="0"/>
              </a:rPr>
              <a:t>Dialnet</a:t>
            </a:r>
            <a:r>
              <a:rPr lang="ca-ES" altLang="ca-ES" sz="1600" dirty="0" smtClean="0">
                <a:latin typeface="Verdana" panose="020B0604030504040204" pitchFamily="34" charset="0"/>
              </a:rPr>
              <a:t>, </a:t>
            </a:r>
            <a:r>
              <a:rPr lang="ca-ES" altLang="ca-ES" sz="1600" dirty="0" smtClean="0">
                <a:latin typeface="Verdana" panose="020B0604030504040204" pitchFamily="34" charset="0"/>
                <a:hlinkClick r:id="rId6" action="ppaction://hlinksldjump"/>
              </a:rPr>
              <a:t>vegeu l’apartat 6. 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600" dirty="0" smtClean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600" dirty="0" smtClean="0">
              <a:latin typeface="Verdana" panose="020B0604030504040204" pitchFamily="34" charset="0"/>
            </a:endParaRPr>
          </a:p>
        </p:txBody>
      </p:sp>
      <p:sp>
        <p:nvSpPr>
          <p:cNvPr id="8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6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1181" y="922675"/>
            <a:ext cx="2249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4. Cerca a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29147" y="1399759"/>
            <a:ext cx="812561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Dialnet permet cercar específicament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revistes</a:t>
            </a:r>
            <a:r>
              <a:rPr lang="ca-ES" altLang="ca-ES" sz="1600" dirty="0">
                <a:latin typeface="Verdana" panose="020B0604030504040204" pitchFamily="34" charset="0"/>
              </a:rPr>
              <a:t>,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tesis</a:t>
            </a:r>
            <a:r>
              <a:rPr lang="ca-ES" altLang="ca-ES" sz="1600" dirty="0">
                <a:latin typeface="Verdana" panose="020B0604030504040204" pitchFamily="34" charset="0"/>
              </a:rPr>
              <a:t> i publicacions relacionades amb </a:t>
            </a:r>
            <a:r>
              <a:rPr lang="ca-ES" altLang="ca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congressos</a:t>
            </a:r>
            <a:r>
              <a:rPr lang="ca-ES" altLang="ca-ES" sz="1600" dirty="0">
                <a:latin typeface="Verdana" panose="020B060403050404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Tota aquesta informació es pot buscar conjuntament quan fem una cerca simple. Des d’allí podrem recuperar articles de revista, tesis i publicacions de congressos. Després podrem filtrar </a:t>
            </a:r>
            <a:r>
              <a:rPr lang="ca-ES" altLang="ca-ES" sz="1600" dirty="0" smtClean="0">
                <a:latin typeface="Verdana" panose="020B0604030504040204" pitchFamily="34" charset="0"/>
              </a:rPr>
              <a:t>el </a:t>
            </a:r>
            <a:r>
              <a:rPr lang="ca-ES" altLang="ca-ES" sz="1600" dirty="0">
                <a:latin typeface="Verdana" panose="020B0604030504040204" pitchFamily="34" charset="0"/>
              </a:rPr>
              <a:t>que més ens interessi.</a:t>
            </a:r>
          </a:p>
        </p:txBody>
      </p:sp>
      <p:pic>
        <p:nvPicPr>
          <p:cNvPr id="8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3252927"/>
            <a:ext cx="7191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arrodonit 25"/>
          <p:cNvSpPr/>
          <p:nvPr/>
        </p:nvSpPr>
        <p:spPr>
          <a:xfrm>
            <a:off x="4833937" y="3462477"/>
            <a:ext cx="847725" cy="307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arrodonit 25"/>
          <p:cNvSpPr/>
          <p:nvPr/>
        </p:nvSpPr>
        <p:spPr>
          <a:xfrm>
            <a:off x="5878512" y="3472002"/>
            <a:ext cx="666750" cy="298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Rectangle arrodonit 25"/>
          <p:cNvSpPr/>
          <p:nvPr/>
        </p:nvSpPr>
        <p:spPr>
          <a:xfrm>
            <a:off x="6630987" y="3462477"/>
            <a:ext cx="1211262" cy="307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2" name="Connector recte 24"/>
          <p:cNvCxnSpPr>
            <a:stCxn id="9" idx="0"/>
          </p:cNvCxnSpPr>
          <p:nvPr/>
        </p:nvCxnSpPr>
        <p:spPr>
          <a:xfrm flipH="1" flipV="1">
            <a:off x="5249862" y="3102114"/>
            <a:ext cx="7937" cy="360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recte 25"/>
          <p:cNvCxnSpPr/>
          <p:nvPr/>
        </p:nvCxnSpPr>
        <p:spPr>
          <a:xfrm flipH="1">
            <a:off x="4313237" y="3102114"/>
            <a:ext cx="936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26"/>
          <p:cNvCxnSpPr/>
          <p:nvPr/>
        </p:nvCxnSpPr>
        <p:spPr>
          <a:xfrm>
            <a:off x="4313237" y="3102114"/>
            <a:ext cx="0" cy="369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angular 27"/>
          <p:cNvCxnSpPr>
            <a:stCxn id="10" idx="2"/>
          </p:cNvCxnSpPr>
          <p:nvPr/>
        </p:nvCxnSpPr>
        <p:spPr>
          <a:xfrm rot="5400000">
            <a:off x="4984749" y="3098940"/>
            <a:ext cx="555625" cy="189865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28"/>
          <p:cNvCxnSpPr/>
          <p:nvPr/>
        </p:nvCxnSpPr>
        <p:spPr>
          <a:xfrm flipV="1">
            <a:off x="4313237" y="3791089"/>
            <a:ext cx="0" cy="534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angular 29"/>
          <p:cNvCxnSpPr>
            <a:stCxn id="11" idx="2"/>
          </p:cNvCxnSpPr>
          <p:nvPr/>
        </p:nvCxnSpPr>
        <p:spPr>
          <a:xfrm rot="5400000">
            <a:off x="5280024" y="2659202"/>
            <a:ext cx="844550" cy="306705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30"/>
          <p:cNvCxnSpPr/>
          <p:nvPr/>
        </p:nvCxnSpPr>
        <p:spPr>
          <a:xfrm flipV="1">
            <a:off x="4168774" y="3791089"/>
            <a:ext cx="0" cy="823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tge 61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9" y="4726127"/>
            <a:ext cx="71040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7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3713" y="998017"/>
            <a:ext cx="3335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4.1 Cerca simple a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7" name="Imat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" y="2156033"/>
            <a:ext cx="71040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3713" y="1609725"/>
            <a:ext cx="7958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La cerca simple a Dialnet us permet cercar tot tipus de documents: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00063" y="3735388"/>
            <a:ext cx="79581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Podeu cercar </a:t>
            </a:r>
            <a:r>
              <a:rPr lang="ca-ES" altLang="ca-ES" sz="1600" dirty="0" smtClean="0">
                <a:latin typeface="Verdana" panose="020B0604030504040204" pitchFamily="34" charset="0"/>
              </a:rPr>
              <a:t>per: 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Operadors </a:t>
            </a:r>
            <a:r>
              <a:rPr lang="ca-ES" altLang="ca-ES" sz="1600" dirty="0">
                <a:solidFill>
                  <a:srgbClr val="346283"/>
                </a:solidFill>
                <a:latin typeface="Verdana" panose="020B0604030504040204" pitchFamily="34" charset="0"/>
              </a:rPr>
              <a:t>booleans </a:t>
            </a:r>
            <a:r>
              <a:rPr lang="ca-ES" altLang="ca-ES" sz="1600" dirty="0">
                <a:latin typeface="Verdana" panose="020B0604030504040204" pitchFamily="34" charset="0"/>
              </a:rPr>
              <a:t>(AND, OR, NOT) 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Truncaments</a:t>
            </a: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</a:rPr>
              <a:t>* 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Cometes</a:t>
            </a: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</a:rPr>
              <a:t>“” </a:t>
            </a:r>
          </a:p>
          <a:p>
            <a:pPr eaLnBrk="1" hangingPunct="1">
              <a:spcBef>
                <a:spcPct val="50000"/>
              </a:spcBef>
            </a:pP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r>
              <a:rPr lang="ca-ES" altLang="ca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Parèntesis</a:t>
            </a:r>
            <a:r>
              <a:rPr lang="ca-ES" altLang="ca-ES" sz="1600" dirty="0" smtClean="0">
                <a:latin typeface="Verdana" panose="020B0604030504040204" pitchFamily="34" charset="0"/>
              </a:rPr>
              <a:t> ( )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10" name="QuadreDeText 1"/>
          <p:cNvSpPr txBox="1">
            <a:spLocks noChangeArrowheads="1"/>
          </p:cNvSpPr>
          <p:nvPr/>
        </p:nvSpPr>
        <p:spPr bwMode="auto">
          <a:xfrm>
            <a:off x="493713" y="5766556"/>
            <a:ext cx="59404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Ho teniu detallat a </a:t>
            </a:r>
            <a:r>
              <a:rPr lang="ca-ES" altLang="ca-ES" sz="1600" dirty="0">
                <a:latin typeface="Verdana" panose="020B0604030504040204" pitchFamily="34" charset="0"/>
                <a:hlinkClick r:id="rId4"/>
              </a:rPr>
              <a:t>l’ajuda de Dialnet</a:t>
            </a:r>
            <a:r>
              <a:rPr lang="ca-ES" altLang="ca-ES" sz="1600" dirty="0">
                <a:latin typeface="Verdana" panose="020B0604030504040204" pitchFamily="34" charset="0"/>
              </a:rPr>
              <a:t>.  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sp>
        <p:nvSpPr>
          <p:cNvPr id="11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8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8696" y="1072787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4.2 Cerca avançada a Dialnet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7" name="Imat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5" y="3857377"/>
            <a:ext cx="8782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38696" y="1640919"/>
            <a:ext cx="81827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>
                <a:latin typeface="Verdana" panose="020B0604030504040204" pitchFamily="34" charset="0"/>
              </a:rPr>
              <a:t>Podeu accedir a la cerca avançada fent clic a “Cerca” a la capçalera de la pàgina principal de Dialnet i després fent clic a la petita icona de menú desplegable disponible al final de la caixa de cerca.</a:t>
            </a:r>
          </a:p>
        </p:txBody>
      </p:sp>
      <p:pic>
        <p:nvPicPr>
          <p:cNvPr id="9" name="Imat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3" y="2790577"/>
            <a:ext cx="7191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arrodonit 25"/>
          <p:cNvSpPr/>
          <p:nvPr/>
        </p:nvSpPr>
        <p:spPr>
          <a:xfrm>
            <a:off x="3800228" y="3003302"/>
            <a:ext cx="792162" cy="3079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1" name="Connector de fletxa recta 22"/>
          <p:cNvCxnSpPr/>
          <p:nvPr/>
        </p:nvCxnSpPr>
        <p:spPr>
          <a:xfrm>
            <a:off x="4197103" y="3306514"/>
            <a:ext cx="0" cy="530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arrodonit 25"/>
          <p:cNvSpPr/>
          <p:nvPr/>
        </p:nvSpPr>
        <p:spPr>
          <a:xfrm>
            <a:off x="6176715" y="4782889"/>
            <a:ext cx="431800" cy="4508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3" name="Connector de fletxa recta 24"/>
          <p:cNvCxnSpPr/>
          <p:nvPr/>
        </p:nvCxnSpPr>
        <p:spPr>
          <a:xfrm>
            <a:off x="4197103" y="3871664"/>
            <a:ext cx="1835150" cy="1117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arrodonit 25"/>
          <p:cNvSpPr/>
          <p:nvPr/>
        </p:nvSpPr>
        <p:spPr>
          <a:xfrm>
            <a:off x="215653" y="3857377"/>
            <a:ext cx="8767762" cy="16922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9</a:t>
            </a:fld>
            <a:r>
              <a:rPr lang="ca-ES" dirty="0" smtClean="0"/>
              <a:t> / 20</a:t>
            </a:r>
            <a:endParaRPr lang="ca-E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4663" y="1009948"/>
            <a:ext cx="7850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600" b="1" dirty="0" smtClean="0">
                <a:solidFill>
                  <a:srgbClr val="346283"/>
                </a:solidFill>
                <a:latin typeface="Verdana" panose="020B0604030504040204" pitchFamily="34" charset="0"/>
              </a:rPr>
              <a:t>4.2.1 Cerca avançada a Dialnet (2)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7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31916"/>
            <a:ext cx="52387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537255"/>
            <a:ext cx="7524750" cy="14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arrodonit 25"/>
          <p:cNvSpPr/>
          <p:nvPr/>
        </p:nvSpPr>
        <p:spPr>
          <a:xfrm>
            <a:off x="360363" y="3136679"/>
            <a:ext cx="5976937" cy="3219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0" name="Connector de fletxa recta 15"/>
          <p:cNvCxnSpPr/>
          <p:nvPr/>
        </p:nvCxnSpPr>
        <p:spPr>
          <a:xfrm flipH="1">
            <a:off x="4781550" y="2515565"/>
            <a:ext cx="758825" cy="607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arrodonit 25"/>
          <p:cNvSpPr/>
          <p:nvPr/>
        </p:nvSpPr>
        <p:spPr>
          <a:xfrm>
            <a:off x="5540375" y="2314575"/>
            <a:ext cx="488950" cy="428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QuadreDeText 3"/>
          <p:cNvSpPr txBox="1">
            <a:spLocks noChangeArrowheads="1"/>
          </p:cNvSpPr>
          <p:nvPr/>
        </p:nvSpPr>
        <p:spPr bwMode="auto">
          <a:xfrm>
            <a:off x="6457950" y="4079290"/>
            <a:ext cx="2419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346283"/>
                </a:solidFill>
                <a:latin typeface="Verdana" panose="020B0604030504040204" pitchFamily="34" charset="0"/>
              </a:rPr>
              <a:t>Dialnet </a:t>
            </a:r>
            <a:r>
              <a:rPr lang="ca-ES" altLang="es-ES" sz="1600" b="1" dirty="0">
                <a:solidFill>
                  <a:srgbClr val="346283"/>
                </a:solidFill>
                <a:latin typeface="Verdana" panose="020B0604030504040204" pitchFamily="34" charset="0"/>
              </a:rPr>
              <a:t>no té thesaurus ni cerca per matèria</a:t>
            </a:r>
            <a:r>
              <a:rPr lang="ca-ES" altLang="es-ES" sz="1600" dirty="0">
                <a:solidFill>
                  <a:srgbClr val="346283"/>
                </a:solidFill>
                <a:latin typeface="Verdana" panose="020B0604030504040204" pitchFamily="34" charset="0"/>
              </a:rPr>
              <a:t>. </a:t>
            </a:r>
            <a:endParaRPr lang="ca-ES" altLang="es-ES" sz="1600" dirty="0" smtClean="0">
              <a:solidFill>
                <a:srgbClr val="346283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ca-ES" altLang="es-ES" sz="1600" dirty="0" smtClean="0">
              <a:solidFill>
                <a:srgbClr val="346283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a-ES" altLang="es-ES" sz="1600" dirty="0" smtClean="0">
                <a:solidFill>
                  <a:srgbClr val="346283"/>
                </a:solidFill>
                <a:latin typeface="Verdana" panose="020B0604030504040204" pitchFamily="34" charset="0"/>
              </a:rPr>
              <a:t>Només </a:t>
            </a:r>
            <a:r>
              <a:rPr lang="ca-ES" altLang="es-ES" sz="1600" dirty="0">
                <a:solidFill>
                  <a:srgbClr val="346283"/>
                </a:solidFill>
                <a:latin typeface="Verdana" panose="020B0604030504040204" pitchFamily="34" charset="0"/>
              </a:rPr>
              <a:t>permet filtrar per matèria un cop recuperats els resultats.</a:t>
            </a:r>
            <a:endParaRPr lang="es-ES" altLang="es-ES" sz="1600" dirty="0">
              <a:solidFill>
                <a:srgbClr val="346283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Imat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3143608"/>
            <a:ext cx="771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QuadreDeText 1"/>
          <p:cNvSpPr txBox="1">
            <a:spLocks noChangeArrowheads="1"/>
          </p:cNvSpPr>
          <p:nvPr/>
        </p:nvSpPr>
        <p:spPr bwMode="auto">
          <a:xfrm>
            <a:off x="6347720" y="6400413"/>
            <a:ext cx="20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Anar al </a:t>
            </a:r>
            <a:r>
              <a:rPr lang="ca-ES" alt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sumari</a:t>
            </a:r>
            <a:endParaRPr lang="es-ES" alt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6E94E8B-49F5-4B6A-980D-985D1D90F7B0}" vid="{B5587A03-3DD8-44C8-8580-050E579A818E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2.potx" id="{DD2555A3-A2C2-47E2-BF47-162CD0646DDB}" vid="{76908AF0-F949-41A4-80C9-42CC301E58E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presentacio_eina-o-recurs</Template>
  <TotalTime>380</TotalTime>
  <Words>1090</Words>
  <Application>Microsoft Office PowerPoint</Application>
  <PresentationFormat>Presentación en pantalla (4:3)</PresentationFormat>
  <Paragraphs>143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Dialnet: guia d'ús. Curs 2019-20</dc:title>
  <dc:creator>CRAI. Unitat de Gestió de la Col·lecció</dc:creator>
  <cp:keywords>Dialnet, Dialnet Plus, formació d'usuaris, CRAI, Universitat de Barcelona, base de dades</cp:keywords>
  <cp:lastModifiedBy>ROSA M. MANRESA NOVELL</cp:lastModifiedBy>
  <cp:revision>32</cp:revision>
  <dcterms:created xsi:type="dcterms:W3CDTF">2017-06-12T12:05:38Z</dcterms:created>
  <dcterms:modified xsi:type="dcterms:W3CDTF">2019-10-08T12:00:54Z</dcterms:modified>
</cp:coreProperties>
</file>