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1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64" r:id="rId3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SUNCION CASALS CASANOVAS" initials="MACC" lastIdx="1" clrIdx="0">
    <p:extLst>
      <p:ext uri="{19B8F6BF-5375-455C-9EA6-DF929625EA0E}">
        <p15:presenceInfo xmlns:p15="http://schemas.microsoft.com/office/powerpoint/2012/main" userId="S-1-5-21-2417710379-2167436481-1749082152-10315" providerId="AD"/>
      </p:ext>
    </p:extLst>
  </p:cmAuthor>
  <p:cmAuthor id="2" name="Julia Castan Garcia" initials="JCG" lastIdx="2" clrIdx="1">
    <p:extLst>
      <p:ext uri="{19B8F6BF-5375-455C-9EA6-DF929625EA0E}">
        <p15:presenceInfo xmlns:p15="http://schemas.microsoft.com/office/powerpoint/2012/main" userId="S-1-5-21-2417710379-2167436481-1749082152-299799" providerId="AD"/>
      </p:ext>
    </p:extLst>
  </p:cmAuthor>
  <p:cmAuthor id="3" name="RONNYE DAVID CASTRO VASQUEZ" initials="RDCV" lastIdx="20" clrIdx="2">
    <p:extLst>
      <p:ext uri="{19B8F6BF-5375-455C-9EA6-DF929625EA0E}">
        <p15:presenceInfo xmlns:p15="http://schemas.microsoft.com/office/powerpoint/2012/main" userId="S-1-5-21-2417710379-2167436481-1749082152-301650" providerId="AD"/>
      </p:ext>
    </p:extLst>
  </p:cmAuthor>
  <p:cmAuthor id="4" name="Ester Huguet Soler" initials="EHS" lastIdx="1" clrIdx="3">
    <p:extLst>
      <p:ext uri="{19B8F6BF-5375-455C-9EA6-DF929625EA0E}">
        <p15:presenceInfo xmlns:p15="http://schemas.microsoft.com/office/powerpoint/2012/main" userId="S-1-5-21-2417710379-2167436481-1749082152-9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4/2/2020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045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3372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100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149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203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811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314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712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609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546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306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4434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062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2373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9621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3525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4324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3425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337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217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3335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058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063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404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281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916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812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88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268BE-D3F2-47CC-8085-3D33A2DE31F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80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04EAC1-E807-46CC-BC95-F1726FDF775C}" type="datetime1">
              <a:rPr lang="ca-ES" smtClean="0"/>
              <a:t>4/2/2020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703FAC2-643E-4B51-A9A9-0BF21F39A75F}" type="datetime1">
              <a:rPr lang="ca-ES" smtClean="0"/>
              <a:t>4/2/2020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3A4A95A-7CFF-4E6D-BE05-B062D97F539F}" type="datetime1">
              <a:rPr lang="ca-ES" smtClean="0"/>
              <a:t>4/2/2020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495083-2BEF-4AB5-8468-FDA7A5D50F8C}" type="datetime1">
              <a:rPr lang="ca-ES" smtClean="0"/>
              <a:t>4/2/2020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C336F0D-4877-4CB1-9F16-B70BDF6D6CBE}" type="datetime1">
              <a:rPr lang="ca-ES" smtClean="0"/>
              <a:t>4/2/2020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06560D6-806C-40E2-AC58-C9E511C887CA}" type="datetime1">
              <a:rPr lang="ca-ES" smtClean="0"/>
              <a:t>4/2/2020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4167577-0E50-4682-8E68-0C962A97F9BF}" type="datetime1">
              <a:rPr lang="ca-ES" smtClean="0"/>
              <a:t>4/2/2020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079C83-22BD-4A95-B5A4-E663EC5FE71C}" type="datetime1">
              <a:rPr lang="ca-ES" smtClean="0"/>
              <a:t>4/2/2020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57F88B1-DFC1-45F9-A8C9-C292CD8F3857}" type="datetime1">
              <a:rPr lang="ca-ES" smtClean="0"/>
              <a:t>4/2/2020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C8B5E0-7BD1-4A61-B63B-F1873C86CA6B}" type="datetime1">
              <a:rPr lang="ca-ES" smtClean="0"/>
              <a:t>4/2/2020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3F2CBC3-EBA3-4983-BBFB-F9326D6CDAED}" type="datetime1">
              <a:rPr lang="ca-ES" smtClean="0"/>
              <a:t>4/2/2020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"/>
            <a:ext cx="12192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recursos-de-informacion/thu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eric.ed.gov/?ti=a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hyperlink" Target="https://crai.ub.edu/es/recursos-de-informacion/thu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cabularies.unesco.org/browser/thesaurus/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cat.ca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mcat.cat/ca/Diccionaris_En_Linia/118/" TargetMode="External"/><Relationship Id="rId3" Type="http://schemas.openxmlformats.org/officeDocument/2006/relationships/hyperlink" Target="http://www.medic.cat/" TargetMode="External"/><Relationship Id="rId7" Type="http://schemas.openxmlformats.org/officeDocument/2006/relationships/hyperlink" Target="http://www.termcat.cat/ca/Diccionaris_En_Linia/13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rmcat.cat/es/diccionaris-en-linia/140" TargetMode="External"/><Relationship Id="rId11" Type="http://schemas.openxmlformats.org/officeDocument/2006/relationships/image" Target="../media/image25.jpg"/><Relationship Id="rId5" Type="http://schemas.openxmlformats.org/officeDocument/2006/relationships/hyperlink" Target="http://www.termcat.cat/ca/Diccionaris_En_Linia/" TargetMode="External"/><Relationship Id="rId10" Type="http://schemas.openxmlformats.org/officeDocument/2006/relationships/image" Target="../media/image24.jpg"/><Relationship Id="rId4" Type="http://schemas.openxmlformats.org/officeDocument/2006/relationships/hyperlink" Target="https://dicciomed.usal.es/" TargetMode="External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2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17" Type="http://schemas.openxmlformats.org/officeDocument/2006/relationships/slide" Target="slide25.xml"/><Relationship Id="rId2" Type="http://schemas.openxmlformats.org/officeDocument/2006/relationships/slide" Target="slide3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23.xml"/><Relationship Id="rId10" Type="http://schemas.openxmlformats.org/officeDocument/2006/relationships/slide" Target="slide16.xml"/><Relationship Id="rId19" Type="http://schemas.openxmlformats.org/officeDocument/2006/relationships/slide" Target="slide30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ib_mundet@ub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hyperlink" Target="http://bit.ly/2sO5WC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bitstream/2445/56275/21/Fonts_informacio_07201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480225" y="3265981"/>
            <a:ext cx="984726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 sz="3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La estrategia de búsqueda de información</a:t>
            </a:r>
            <a:endParaRPr lang="es-ES" altLang="es-ES" sz="3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1.4.1 Seleccionar los términos de búsqueda: los tesauros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764949"/>
            <a:ext cx="112236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tesauros son vocabularios controlados que indican cuáles son los términos aceptados para buscar determinados conceptos. La Universidad de Barcelona dispone de su propio </a:t>
            </a:r>
            <a:r>
              <a:rPr lang="es-ES" altLang="ca-ES" sz="1800" dirty="0" smtClean="0">
                <a:latin typeface="Verdana" panose="020B0604030504040204" pitchFamily="34" charset="0"/>
                <a:hlinkClick r:id="rId3"/>
              </a:rPr>
              <a:t>tesauro</a:t>
            </a:r>
            <a:r>
              <a:rPr lang="es-ES" altLang="ca-ES" sz="1800" dirty="0" smtClean="0">
                <a:latin typeface="Verdana" panose="020B0604030504040204" pitchFamily="34" charset="0"/>
              </a:rPr>
              <a:t>. Además existen bases de datos, como </a:t>
            </a:r>
            <a:r>
              <a:rPr lang="es-ES" altLang="ca-ES" sz="1800" dirty="0" smtClean="0">
                <a:latin typeface="Verdana" panose="020B0604030504040204" pitchFamily="34" charset="0"/>
                <a:hlinkClick r:id="rId4"/>
              </a:rPr>
              <a:t>ERIC</a:t>
            </a:r>
            <a:r>
              <a:rPr lang="es-ES" altLang="ca-ES" sz="1800" dirty="0" smtClean="0">
                <a:latin typeface="Verdana" panose="020B0604030504040204" pitchFamily="34" charset="0"/>
              </a:rPr>
              <a:t>, que también tienen un tesauro.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Por ejemplo, si buscamos en el tesauro de la base de datos ERIC, veremos los términos relacionados con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school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relationship</a:t>
            </a:r>
            <a:r>
              <a:rPr lang="es-ES" altLang="ca-ES" sz="1800" dirty="0" smtClean="0">
                <a:latin typeface="Verdana" panose="020B0604030504040204" pitchFamily="34" charset="0"/>
              </a:rPr>
              <a:t> (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relación con la escuela</a:t>
            </a:r>
            <a:r>
              <a:rPr lang="es-ES" altLang="ca-ES" sz="1800" dirty="0" smtClean="0">
                <a:latin typeface="Verdana" panose="020B0604030504040204" pitchFamily="34" charset="0"/>
              </a:rPr>
              <a:t>):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98" y="3411210"/>
            <a:ext cx="10226352" cy="3193128"/>
          </a:xfrm>
          <a:prstGeom prst="rect">
            <a:avLst/>
          </a:prstGeom>
        </p:spPr>
      </p:pic>
      <p:sp>
        <p:nvSpPr>
          <p:cNvPr id="15" name="Rectangle arrodonit 3"/>
          <p:cNvSpPr/>
          <p:nvPr/>
        </p:nvSpPr>
        <p:spPr>
          <a:xfrm>
            <a:off x="4617055" y="4939069"/>
            <a:ext cx="2346061" cy="696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QuadreDeText 27"/>
          <p:cNvSpPr txBox="1">
            <a:spLocks noChangeArrowheads="1"/>
          </p:cNvSpPr>
          <p:nvPr/>
        </p:nvSpPr>
        <p:spPr bwMode="auto">
          <a:xfrm>
            <a:off x="6474162" y="4522380"/>
            <a:ext cx="2565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</a:rPr>
              <a:t>Términos aceptados</a:t>
            </a:r>
            <a:endParaRPr lang="es-ES" altLang="es-ES" sz="1800" dirty="0">
              <a:solidFill>
                <a:srgbClr val="FF0000"/>
              </a:solidFill>
            </a:endParaRPr>
          </a:p>
        </p:txBody>
      </p:sp>
      <p:cxnSp>
        <p:nvCxnSpPr>
          <p:cNvPr id="17" name="Connector de fletxa recta 9"/>
          <p:cNvCxnSpPr>
            <a:endCxn id="16" idx="1"/>
          </p:cNvCxnSpPr>
          <p:nvPr/>
        </p:nvCxnSpPr>
        <p:spPr>
          <a:xfrm flipV="1">
            <a:off x="5869324" y="4707046"/>
            <a:ext cx="604838" cy="208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QuadreDeText 27"/>
          <p:cNvSpPr txBox="1">
            <a:spLocks noChangeArrowheads="1"/>
          </p:cNvSpPr>
          <p:nvPr/>
        </p:nvSpPr>
        <p:spPr bwMode="auto">
          <a:xfrm>
            <a:off x="6815768" y="6386228"/>
            <a:ext cx="4087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0000"/>
                </a:solidFill>
              </a:rPr>
              <a:t>Términos </a:t>
            </a:r>
            <a:r>
              <a:rPr lang="es-ES" altLang="es-ES" sz="1800" dirty="0" smtClean="0">
                <a:solidFill>
                  <a:srgbClr val="FF0000"/>
                </a:solidFill>
              </a:rPr>
              <a:t>no aceptados (</a:t>
            </a:r>
            <a:r>
              <a:rPr lang="es-ES" altLang="es-ES" sz="1800" i="1" dirty="0" smtClean="0">
                <a:solidFill>
                  <a:srgbClr val="FF0000"/>
                </a:solidFill>
              </a:rPr>
              <a:t>en cursiva</a:t>
            </a:r>
            <a:r>
              <a:rPr lang="es-ES" altLang="es-ES" sz="1800" dirty="0" smtClean="0">
                <a:solidFill>
                  <a:srgbClr val="FF0000"/>
                </a:solidFill>
              </a:rPr>
              <a:t>)</a:t>
            </a:r>
            <a:endParaRPr lang="es-ES" altLang="es-ES" sz="1800" dirty="0">
              <a:solidFill>
                <a:srgbClr val="FF0000"/>
              </a:solidFill>
            </a:endParaRPr>
          </a:p>
        </p:txBody>
      </p:sp>
      <p:sp>
        <p:nvSpPr>
          <p:cNvPr id="21" name="Rectangle arrodonit 3"/>
          <p:cNvSpPr/>
          <p:nvPr/>
        </p:nvSpPr>
        <p:spPr>
          <a:xfrm>
            <a:off x="8367679" y="4889119"/>
            <a:ext cx="2866752" cy="10081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2" name="Connector de fletxa recta 9"/>
          <p:cNvCxnSpPr/>
          <p:nvPr/>
        </p:nvCxnSpPr>
        <p:spPr>
          <a:xfrm flipH="1">
            <a:off x="7773193" y="5263978"/>
            <a:ext cx="594489" cy="1101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17" y="2232838"/>
            <a:ext cx="4885092" cy="3802640"/>
          </a:xfrm>
          <a:prstGeom prst="rect">
            <a:avLst/>
          </a:prstGeom>
        </p:spPr>
      </p:pic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83583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1.4.1.1 Seleccionar los términos de búsqueda: los tesauros (2)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2000" y="1722298"/>
            <a:ext cx="113459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A continuación puedes ver la búsqueda </a:t>
            </a:r>
            <a:r>
              <a:rPr lang="es-ES" altLang="ca-ES" sz="1800" b="1" dirty="0" err="1" smtClean="0">
                <a:solidFill>
                  <a:srgbClr val="114B71"/>
                </a:solidFill>
                <a:latin typeface="Verdana" panose="020B0604030504040204" pitchFamily="34" charset="0"/>
              </a:rPr>
              <a:t>fills</a:t>
            </a:r>
            <a:r>
              <a:rPr lang="es-ES" altLang="ca-ES" sz="1800" b="1" dirty="0" smtClean="0">
                <a:solidFill>
                  <a:srgbClr val="114B71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114B71"/>
                </a:solidFill>
                <a:latin typeface="Verdana" panose="020B0604030504040204" pitchFamily="34" charset="0"/>
              </a:rPr>
              <a:t>d’immigrants</a:t>
            </a:r>
            <a:r>
              <a:rPr lang="es-ES" altLang="ca-ES" sz="1800" dirty="0" smtClean="0">
                <a:latin typeface="Verdana" panose="020B0604030504040204" pitchFamily="34" charset="0"/>
              </a:rPr>
              <a:t> (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hijos de inmigrantes</a:t>
            </a:r>
            <a:r>
              <a:rPr lang="es-ES" altLang="ca-ES" sz="1800" dirty="0" smtClean="0">
                <a:latin typeface="Verdana" panose="020B0604030504040204" pitchFamily="34" charset="0"/>
              </a:rPr>
              <a:t>) en el </a:t>
            </a:r>
            <a:r>
              <a:rPr lang="es-ES" altLang="ca-ES" sz="1800" dirty="0" smtClean="0">
                <a:latin typeface="Verdana" panose="020B0604030504040204" pitchFamily="34" charset="0"/>
                <a:hlinkClick r:id="rId4"/>
              </a:rPr>
              <a:t>tesauro</a:t>
            </a:r>
            <a:r>
              <a:rPr lang="es-ES" altLang="ca-ES" sz="1800" dirty="0" smtClean="0">
                <a:latin typeface="Verdana" panose="020B0604030504040204" pitchFamily="34" charset="0"/>
              </a:rPr>
              <a:t> de la UB: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8" name="Rectangle arrodonit 3"/>
          <p:cNvSpPr/>
          <p:nvPr/>
        </p:nvSpPr>
        <p:spPr>
          <a:xfrm>
            <a:off x="6582931" y="2634223"/>
            <a:ext cx="3347686" cy="3456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0" name="Connector de fletxa recta 9"/>
          <p:cNvCxnSpPr/>
          <p:nvPr/>
        </p:nvCxnSpPr>
        <p:spPr>
          <a:xfrm flipV="1">
            <a:off x="4923148" y="2908698"/>
            <a:ext cx="1509774" cy="832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arrodonit 24"/>
          <p:cNvSpPr/>
          <p:nvPr/>
        </p:nvSpPr>
        <p:spPr>
          <a:xfrm>
            <a:off x="6705117" y="5079076"/>
            <a:ext cx="3652541" cy="949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2" name="Connector de fletxa recta 25"/>
          <p:cNvCxnSpPr>
            <a:stCxn id="28" idx="3"/>
          </p:cNvCxnSpPr>
          <p:nvPr/>
        </p:nvCxnSpPr>
        <p:spPr>
          <a:xfrm>
            <a:off x="4923148" y="4039335"/>
            <a:ext cx="1687747" cy="1264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7"/>
          <p:cNvSpPr txBox="1">
            <a:spLocks noChangeArrowheads="1"/>
          </p:cNvSpPr>
          <p:nvPr/>
        </p:nvSpPr>
        <p:spPr bwMode="auto">
          <a:xfrm>
            <a:off x="4413795" y="2632763"/>
            <a:ext cx="219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</a:rPr>
              <a:t>Término aceptado</a:t>
            </a:r>
            <a:endParaRPr lang="es-ES" altLang="es-ES" sz="1800" dirty="0">
              <a:solidFill>
                <a:srgbClr val="FF0000"/>
              </a:solidFill>
            </a:endParaRPr>
          </a:p>
        </p:txBody>
      </p:sp>
      <p:sp>
        <p:nvSpPr>
          <p:cNvPr id="24" name="QuadreDeText 29"/>
          <p:cNvSpPr txBox="1">
            <a:spLocks noChangeArrowheads="1"/>
          </p:cNvSpPr>
          <p:nvPr/>
        </p:nvSpPr>
        <p:spPr bwMode="auto">
          <a:xfrm>
            <a:off x="2792298" y="5186366"/>
            <a:ext cx="37767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</a:rPr>
              <a:t>Traducciones del término aceptado, útiles para buscar en otras lenguas</a:t>
            </a:r>
          </a:p>
        </p:txBody>
      </p:sp>
      <p:sp>
        <p:nvSpPr>
          <p:cNvPr id="28" name="Rectangle arrodonit 10"/>
          <p:cNvSpPr/>
          <p:nvPr/>
        </p:nvSpPr>
        <p:spPr>
          <a:xfrm>
            <a:off x="1443677" y="3224687"/>
            <a:ext cx="3479471" cy="16292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56" y="3379841"/>
            <a:ext cx="3245705" cy="13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8432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1.4.1.2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Seleccionar los términos de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búsqueda</a:t>
            </a: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: los </a:t>
            </a:r>
            <a:r>
              <a:rPr lang="ca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tesauros</a:t>
            </a: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(3)</a:t>
            </a:r>
            <a:endParaRPr lang="ca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2000" y="1722298"/>
            <a:ext cx="11345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Otros tesauro en línea que puede ser útil es el </a:t>
            </a:r>
            <a:r>
              <a:rPr lang="es-ES" altLang="ca-ES" sz="1800" dirty="0" smtClean="0">
                <a:latin typeface="Verdana" panose="020B0604030504040204" pitchFamily="34" charset="0"/>
                <a:hlinkClick r:id="rId3"/>
              </a:rPr>
              <a:t>Tesauro de la UNESCO</a:t>
            </a:r>
            <a:r>
              <a:rPr lang="es-ES" altLang="ca-ES" sz="1800" dirty="0" smtClean="0">
                <a:latin typeface="Verdana" panose="020B0604030504040204" pitchFamily="34" charset="0"/>
              </a:rPr>
              <a:t>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10" y="2265544"/>
            <a:ext cx="8805993" cy="44776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t="6162"/>
          <a:stretch/>
        </p:blipFill>
        <p:spPr>
          <a:xfrm>
            <a:off x="2999810" y="2811278"/>
            <a:ext cx="5089832" cy="38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10344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1.4.2 Seleccionar los términos de búsqueda: los diccionarios terminológicos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755936"/>
            <a:ext cx="1122362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 herramienta útil para localizar los términos son los diccionarios terminológicos especializados, que permiten buscar los términos más adecuados utilizados en cada disciplina.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 ejemplo de diccionario terminológico </a:t>
            </a:r>
            <a:r>
              <a:rPr lang="es-ES" altLang="ca-ES" sz="1800" dirty="0">
                <a:latin typeface="Verdana" panose="020B0604030504040204" pitchFamily="34" charset="0"/>
              </a:rPr>
              <a:t>e</a:t>
            </a:r>
            <a:r>
              <a:rPr lang="es-ES" altLang="ca-ES" sz="1800" dirty="0" smtClean="0">
                <a:latin typeface="Verdana" panose="020B0604030504040204" pitchFamily="34" charset="0"/>
              </a:rPr>
              <a:t>s el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3"/>
              </a:rPr>
              <a:t>Termcat</a:t>
            </a:r>
            <a:r>
              <a:rPr lang="es-ES" altLang="ca-ES" sz="1800" dirty="0" smtClean="0">
                <a:latin typeface="Verdana" panose="020B0604030504040204" pitchFamily="34" charset="0"/>
              </a:rPr>
              <a:t>: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3" y="2845324"/>
            <a:ext cx="5509779" cy="1227664"/>
          </a:xfrm>
          <a:prstGeom prst="rect">
            <a:avLst/>
          </a:prstGeom>
        </p:spPr>
      </p:pic>
      <p:sp>
        <p:nvSpPr>
          <p:cNvPr id="13" name="Rectangle arrodonit 3"/>
          <p:cNvSpPr/>
          <p:nvPr/>
        </p:nvSpPr>
        <p:spPr>
          <a:xfrm>
            <a:off x="822960" y="3602613"/>
            <a:ext cx="914400" cy="266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4" y="4484841"/>
            <a:ext cx="3554580" cy="2373159"/>
          </a:xfrm>
          <a:prstGeom prst="rect">
            <a:avLst/>
          </a:prstGeom>
        </p:spPr>
      </p:pic>
      <p:sp>
        <p:nvSpPr>
          <p:cNvPr id="15" name="Rectangle arrodonit 3"/>
          <p:cNvSpPr/>
          <p:nvPr/>
        </p:nvSpPr>
        <p:spPr>
          <a:xfrm>
            <a:off x="822960" y="4693824"/>
            <a:ext cx="3511694" cy="3456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9" y="3084595"/>
            <a:ext cx="5757949" cy="3590843"/>
          </a:xfrm>
          <a:prstGeom prst="rect">
            <a:avLst/>
          </a:prstGeom>
        </p:spPr>
      </p:pic>
      <p:cxnSp>
        <p:nvCxnSpPr>
          <p:cNvPr id="21" name="Connector de fletxa recta 9"/>
          <p:cNvCxnSpPr/>
          <p:nvPr/>
        </p:nvCxnSpPr>
        <p:spPr>
          <a:xfrm flipH="1">
            <a:off x="1487978" y="3882630"/>
            <a:ext cx="61307" cy="81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19"/>
          <p:cNvSpPr/>
          <p:nvPr/>
        </p:nvSpPr>
        <p:spPr>
          <a:xfrm>
            <a:off x="6409113" y="3017520"/>
            <a:ext cx="5673313" cy="3657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nector de fletxa recta 9"/>
          <p:cNvCxnSpPr/>
          <p:nvPr/>
        </p:nvCxnSpPr>
        <p:spPr>
          <a:xfrm flipV="1">
            <a:off x="4334654" y="4583515"/>
            <a:ext cx="2074459" cy="283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1999" y="1306800"/>
            <a:ext cx="10926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1.4.2.1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Seleccionar los términos de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búsqueda: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los diccionarios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terminológicos </a:t>
            </a: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(2)</a:t>
            </a:r>
            <a:endParaRPr lang="ca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466988"/>
            <a:ext cx="11275200" cy="49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8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Otros ejemplos de diccionarios terminológicos en línea son: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ca-ES" sz="1800" dirty="0" err="1" smtClean="0">
                <a:latin typeface="Verdana" panose="020B0604030504040204" pitchFamily="34" charset="0"/>
                <a:hlinkClick r:id="rId3"/>
              </a:rPr>
              <a:t>Diccionari</a:t>
            </a:r>
            <a:r>
              <a:rPr lang="es-ES" altLang="ca-ES" sz="1800" dirty="0" smtClean="0">
                <a:latin typeface="Verdana" panose="020B0604030504040204" pitchFamily="34" charset="0"/>
                <a:hlinkClick r:id="rId3"/>
              </a:rPr>
              <a:t>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3"/>
              </a:rPr>
              <a:t>enciclopèdic</a:t>
            </a:r>
            <a:r>
              <a:rPr lang="es-ES" altLang="ca-ES" sz="1800" dirty="0" smtClean="0">
                <a:latin typeface="Verdana" panose="020B0604030504040204" pitchFamily="34" charset="0"/>
                <a:hlinkClick r:id="rId3"/>
              </a:rPr>
              <a:t> de medicina </a:t>
            </a:r>
            <a:r>
              <a:rPr lang="es-ES" altLang="ca-ES" sz="1800" dirty="0" smtClean="0">
                <a:latin typeface="Verdana" panose="020B0604030504040204" pitchFamily="34" charset="0"/>
              </a:rPr>
              <a:t>(</a:t>
            </a:r>
            <a:r>
              <a:rPr lang="es-ES" altLang="ca-ES" sz="1800" dirty="0" err="1" smtClean="0">
                <a:latin typeface="Verdana" panose="020B0604030504040204" pitchFamily="34" charset="0"/>
              </a:rPr>
              <a:t>Enciclopèdia</a:t>
            </a:r>
            <a:r>
              <a:rPr lang="es-ES" altLang="ca-ES" sz="1800" dirty="0" smtClean="0">
                <a:latin typeface="Verdana" panose="020B0604030504040204" pitchFamily="34" charset="0"/>
              </a:rPr>
              <a:t> Catalana)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ca-ES" sz="1800" dirty="0" smtClean="0">
                <a:latin typeface="Verdana" panose="020B0604030504040204" pitchFamily="34" charset="0"/>
                <a:hlinkClick r:id="rId4"/>
              </a:rPr>
              <a:t>Diccionario médico-biológico, histórico y etimológico </a:t>
            </a:r>
            <a:r>
              <a:rPr lang="es-ES" altLang="ca-ES" sz="1800" dirty="0" smtClean="0">
                <a:latin typeface="Verdana" panose="020B0604030504040204" pitchFamily="34" charset="0"/>
              </a:rPr>
              <a:t>(Universidad de Salamanca)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50000"/>
              </a:spcBef>
            </a:pPr>
            <a:endParaRPr lang="es-ES" altLang="ca-ES" sz="18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El </a:t>
            </a:r>
            <a:r>
              <a:rPr lang="es-ES" altLang="ca-ES" sz="1800" dirty="0" err="1" smtClean="0">
                <a:latin typeface="Verdana" panose="020B0604030504040204" pitchFamily="34" charset="0"/>
              </a:rPr>
              <a:t>Termcat</a:t>
            </a:r>
            <a:r>
              <a:rPr lang="es-ES" altLang="ca-ES" sz="1800" dirty="0" smtClean="0">
                <a:latin typeface="Verdana" panose="020B0604030504040204" pitchFamily="34" charset="0"/>
              </a:rPr>
              <a:t> incluye también </a:t>
            </a:r>
            <a:r>
              <a:rPr lang="es-ES" altLang="ca-ES" sz="1800" dirty="0" smtClean="0">
                <a:latin typeface="Verdana" panose="020B0604030504040204" pitchFamily="34" charset="0"/>
                <a:hlinkClick r:id="rId5"/>
              </a:rPr>
              <a:t>diccionarios especializados por disciplina</a:t>
            </a:r>
            <a:r>
              <a:rPr lang="es-ES" altLang="ca-ES" sz="1800" dirty="0" smtClean="0">
                <a:latin typeface="Verdana" panose="020B0604030504040204" pitchFamily="34" charset="0"/>
              </a:rPr>
              <a:t>, por ejemplo: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ca-ES" sz="1800" dirty="0" smtClean="0">
              <a:latin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ts val="600"/>
              </a:spcBef>
            </a:pPr>
            <a:r>
              <a:rPr lang="es-ES" altLang="ca-ES" sz="1800" dirty="0" err="1" smtClean="0">
                <a:latin typeface="Verdana" panose="020B0604030504040204" pitchFamily="34" charset="0"/>
                <a:hlinkClick r:id="rId6"/>
              </a:rPr>
              <a:t>Diccionari</a:t>
            </a:r>
            <a:r>
              <a:rPr lang="es-ES" altLang="ca-ES" sz="1800" dirty="0" smtClean="0">
                <a:latin typeface="Verdana" panose="020B0604030504040204" pitchFamily="34" charset="0"/>
                <a:hlinkClick r:id="rId6"/>
              </a:rPr>
              <a:t> de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6"/>
              </a:rPr>
              <a:t>neurociència</a:t>
            </a:r>
            <a:r>
              <a:rPr lang="es-ES" altLang="ca-ES" sz="1800" dirty="0" smtClean="0">
                <a:latin typeface="Verdana" panose="020B0604030504040204" pitchFamily="34" charset="0"/>
                <a:hlinkClick r:id="rId6"/>
              </a:rPr>
              <a:t> </a:t>
            </a:r>
            <a:endParaRPr lang="es-ES" altLang="ca-ES" sz="18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endParaRPr lang="es-ES" altLang="ca-ES" sz="1800" dirty="0" smtClean="0">
              <a:latin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err="1" smtClean="0">
                <a:latin typeface="Verdana" panose="020B0604030504040204" pitchFamily="34" charset="0"/>
                <a:hlinkClick r:id="rId7"/>
              </a:rPr>
              <a:t>Diccionari</a:t>
            </a:r>
            <a:r>
              <a:rPr lang="es-ES" altLang="ca-ES" sz="1800" dirty="0" smtClean="0">
                <a:latin typeface="Verdana" panose="020B0604030504040204" pitchFamily="34" charset="0"/>
                <a:hlinkClick r:id="rId7"/>
              </a:rPr>
              <a:t>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7"/>
              </a:rPr>
              <a:t>d’educació</a:t>
            </a:r>
            <a:endParaRPr lang="es-ES" altLang="ca-ES" sz="18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endParaRPr lang="es-ES" altLang="ca-ES" sz="1800" dirty="0" smtClean="0">
              <a:latin typeface="Verdana" panose="020B0604030504040204" pitchFamily="34" charset="0"/>
            </a:endParaRP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err="1" smtClean="0">
                <a:latin typeface="Verdana" panose="020B0604030504040204" pitchFamily="34" charset="0"/>
                <a:hlinkClick r:id="rId8"/>
              </a:rPr>
              <a:t>Diccionari</a:t>
            </a:r>
            <a:r>
              <a:rPr lang="es-ES" altLang="ca-ES" sz="1800" dirty="0" smtClean="0">
                <a:latin typeface="Verdana" panose="020B0604030504040204" pitchFamily="34" charset="0"/>
                <a:hlinkClick r:id="rId8"/>
              </a:rPr>
              <a:t> de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8"/>
              </a:rPr>
              <a:t>serveis</a:t>
            </a:r>
            <a:r>
              <a:rPr lang="es-ES" altLang="ca-ES" sz="1800" dirty="0" smtClean="0">
                <a:latin typeface="Verdana" panose="020B0604030504040204" pitchFamily="34" charset="0"/>
                <a:hlinkClick r:id="rId8"/>
              </a:rPr>
              <a:t> </a:t>
            </a:r>
            <a:r>
              <a:rPr lang="es-ES" altLang="ca-ES" sz="1800" dirty="0" err="1" smtClean="0">
                <a:latin typeface="Verdana" panose="020B0604030504040204" pitchFamily="34" charset="0"/>
                <a:hlinkClick r:id="rId8"/>
              </a:rPr>
              <a:t>socials</a:t>
            </a:r>
            <a:endParaRPr lang="es-ES" altLang="ca-ES" sz="1800" dirty="0" smtClean="0">
              <a:latin typeface="Verdana" panose="020B060403050404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15" y="4275385"/>
            <a:ext cx="5101243" cy="483921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15" y="5032725"/>
            <a:ext cx="3804458" cy="510129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15" y="5749668"/>
            <a:ext cx="4951613" cy="5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 Construir y ejecutar la búsqueda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893830"/>
            <a:ext cx="11223625" cy="19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 vez tenemos los términos que utilizaremos, construiremos la búsqueda que usaremos en la base de datos o recurso escogido.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Google, los catálogos de las bibliotecas, las bases de datos, etc. nos entiendan y nos den la información que necesitamos, es necesario elaborar las preguntas (búsquedas) con una cierta estructura</a:t>
            </a: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Para hacerlo, usaremos algunos operadores y sintaxis de búsqueda.</a:t>
            </a:r>
            <a:endPara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más habituales son:</a:t>
            </a:r>
          </a:p>
        </p:txBody>
      </p:sp>
      <p:sp>
        <p:nvSpPr>
          <p:cNvPr id="9" name="CuadroTexto 1"/>
          <p:cNvSpPr txBox="1">
            <a:spLocks noChangeArrowheads="1"/>
          </p:cNvSpPr>
          <p:nvPr/>
        </p:nvSpPr>
        <p:spPr bwMode="auto">
          <a:xfrm>
            <a:off x="1326016" y="4310340"/>
            <a:ext cx="4451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-AND-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  -OR-   </a:t>
            </a:r>
          </a:p>
        </p:txBody>
      </p:sp>
      <p:sp>
        <p:nvSpPr>
          <p:cNvPr id="10" name="CuadroTexto 2"/>
          <p:cNvSpPr txBox="1">
            <a:spLocks noChangeArrowheads="1"/>
          </p:cNvSpPr>
          <p:nvPr/>
        </p:nvSpPr>
        <p:spPr bwMode="auto">
          <a:xfrm>
            <a:off x="904126" y="6000613"/>
            <a:ext cx="2979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Operadores booleanos</a:t>
            </a:r>
            <a:endParaRPr lang="es-ES" altLang="es-ES" sz="1800" dirty="0"/>
          </a:p>
        </p:txBody>
      </p:sp>
      <p:sp>
        <p:nvSpPr>
          <p:cNvPr id="11" name="CuadroTexto 7"/>
          <p:cNvSpPr txBox="1">
            <a:spLocks noChangeArrowheads="1"/>
          </p:cNvSpPr>
          <p:nvPr/>
        </p:nvSpPr>
        <p:spPr bwMode="auto">
          <a:xfrm>
            <a:off x="5599803" y="4305876"/>
            <a:ext cx="17006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80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* </a:t>
            </a: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  </a:t>
            </a:r>
          </a:p>
        </p:txBody>
      </p:sp>
      <p:sp>
        <p:nvSpPr>
          <p:cNvPr id="12" name="CuadroTexto 8"/>
          <p:cNvSpPr txBox="1">
            <a:spLocks noChangeArrowheads="1"/>
          </p:cNvSpPr>
          <p:nvPr/>
        </p:nvSpPr>
        <p:spPr bwMode="auto">
          <a:xfrm>
            <a:off x="4279005" y="6000613"/>
            <a:ext cx="3511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Operadores de truncamiento</a:t>
            </a:r>
            <a:endParaRPr lang="es-ES" altLang="es-ES" sz="1800" dirty="0"/>
          </a:p>
        </p:txBody>
      </p:sp>
      <p:sp>
        <p:nvSpPr>
          <p:cNvPr id="13" name="CuadroTexto 9"/>
          <p:cNvSpPr txBox="1">
            <a:spLocks noChangeArrowheads="1"/>
          </p:cNvSpPr>
          <p:nvPr/>
        </p:nvSpPr>
        <p:spPr bwMode="auto">
          <a:xfrm>
            <a:off x="9013863" y="4564285"/>
            <a:ext cx="2969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(</a:t>
            </a:r>
            <a:r>
              <a:rPr lang="es-ES" altLang="es-ES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ABC</a:t>
            </a: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)   </a:t>
            </a:r>
          </a:p>
        </p:txBody>
      </p:sp>
      <p:sp>
        <p:nvSpPr>
          <p:cNvPr id="14" name="CuadroTexto 11"/>
          <p:cNvSpPr txBox="1">
            <a:spLocks noChangeArrowheads="1"/>
          </p:cNvSpPr>
          <p:nvPr/>
        </p:nvSpPr>
        <p:spPr bwMode="auto">
          <a:xfrm>
            <a:off x="8186097" y="6000613"/>
            <a:ext cx="3435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Otros elementos de sintaxis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1.5.1 Operadores booleanos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12000" y="1896798"/>
            <a:ext cx="10277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operadores booleanos nos permiten establecer relaciones entre términos o expresiones. 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646277" y="2572622"/>
            <a:ext cx="73402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smtClean="0">
                <a:latin typeface="Verdana" panose="020B0604030504040204" pitchFamily="34" charset="0"/>
              </a:rPr>
              <a:t>Lo usaremos para localizar diversos términos. </a:t>
            </a: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smtClean="0">
                <a:latin typeface="Verdana" panose="020B0604030504040204" pitchFamily="34" charset="0"/>
              </a:rPr>
              <a:t>Los términos tienen que aparecer </a:t>
            </a:r>
            <a:r>
              <a:rPr lang="es-ES" altLang="ca-ES" sz="1800" u="sng" dirty="0" smtClean="0">
                <a:latin typeface="Verdana" panose="020B0604030504040204" pitchFamily="34" charset="0"/>
              </a:rPr>
              <a:t>a la vez</a:t>
            </a:r>
            <a:r>
              <a:rPr lang="es-ES" altLang="ca-ES" sz="1800" dirty="0" smtClean="0">
                <a:latin typeface="Verdana" panose="020B0604030504040204" pitchFamily="34" charset="0"/>
              </a:rPr>
              <a:t> en el resultado. </a:t>
            </a: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smtClean="0">
                <a:latin typeface="Verdana" panose="020B0604030504040204" pitchFamily="34" charset="0"/>
              </a:rPr>
              <a:t>Se usa para restringir la búsqueda.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646276" y="4168042"/>
            <a:ext cx="90533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50000"/>
              </a:spcBef>
            </a:pPr>
            <a:r>
              <a:rPr lang="es-ES" altLang="ca-ES" sz="1800" dirty="0">
                <a:latin typeface="Verdana" panose="020B0604030504040204" pitchFamily="34" charset="0"/>
              </a:rPr>
              <a:t>Lo usaremos para localizar diversos términos. </a:t>
            </a: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smtClean="0">
                <a:latin typeface="Verdana" panose="020B0604030504040204" pitchFamily="34" charset="0"/>
              </a:rPr>
              <a:t>No es imprescindible que los términos aparezcan a la vez en el resultado.</a:t>
            </a:r>
          </a:p>
          <a:p>
            <a:pPr marL="285750" indent="-285750" algn="just">
              <a:spcBef>
                <a:spcPct val="50000"/>
              </a:spcBef>
            </a:pPr>
            <a:r>
              <a:rPr lang="es-ES" altLang="ca-ES" sz="1800" dirty="0">
                <a:latin typeface="Verdana" panose="020B0604030504040204" pitchFamily="34" charset="0"/>
              </a:rPr>
              <a:t>Se usa para </a:t>
            </a:r>
            <a:r>
              <a:rPr lang="es-ES" altLang="ca-ES" sz="1800" dirty="0" smtClean="0">
                <a:latin typeface="Verdana" panose="020B0604030504040204" pitchFamily="34" charset="0"/>
              </a:rPr>
              <a:t>ampliar </a:t>
            </a:r>
            <a:r>
              <a:rPr lang="es-ES" altLang="ca-ES" sz="1800" dirty="0">
                <a:latin typeface="Verdana" panose="020B0604030504040204" pitchFamily="34" charset="0"/>
              </a:rPr>
              <a:t>la búsqueda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26964" y="5796171"/>
            <a:ext cx="11172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Hay otros operadores (</a:t>
            </a:r>
            <a:r>
              <a:rPr lang="es-ES" altLang="ca-ES" sz="1800" dirty="0" err="1" smtClean="0">
                <a:latin typeface="Verdana" panose="020B0604030504040204" pitchFamily="34" charset="0"/>
              </a:rPr>
              <a:t>NOT</a:t>
            </a:r>
            <a:r>
              <a:rPr lang="es-ES" altLang="ca-ES" sz="1800" dirty="0" smtClean="0">
                <a:latin typeface="Verdana" panose="020B0604030504040204" pitchFamily="34" charset="0"/>
              </a:rPr>
              <a:t>, NEAR, SAME, etc.) que permiten hacer búsquedas más complejas. De momento nos centraremos solo en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AND</a:t>
            </a:r>
            <a:r>
              <a:rPr lang="es-ES" altLang="ca-ES" sz="1800" dirty="0" smtClean="0">
                <a:latin typeface="Verdana" panose="020B0604030504040204" pitchFamily="34" charset="0"/>
              </a:rPr>
              <a:t> y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OR.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1350877" y="2704615"/>
            <a:ext cx="129539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AND    </a:t>
            </a:r>
          </a:p>
        </p:txBody>
      </p:sp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1423108" y="4263062"/>
            <a:ext cx="1008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 b="1" dirty="0">
                <a:solidFill>
                  <a:srgbClr val="62B1F6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Iskoola Pota" panose="020B0502040204020203" pitchFamily="34" charset="0"/>
              </a:rPr>
              <a:t>OR    </a:t>
            </a:r>
          </a:p>
        </p:txBody>
      </p:sp>
    </p:spTree>
    <p:extLst>
      <p:ext uri="{BB962C8B-B14F-4D97-AF65-F5344CB8AC3E}">
        <p14:creationId xmlns:p14="http://schemas.microsoft.com/office/powerpoint/2010/main" val="26752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26" y="1294845"/>
            <a:ext cx="4867954" cy="3324689"/>
          </a:xfrm>
          <a:prstGeom prst="rect">
            <a:avLst/>
          </a:prstGeom>
        </p:spPr>
      </p:pic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1.5.1.1 Operador booleano: AND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2" name="Rectángulo 2"/>
          <p:cNvSpPr>
            <a:spLocks noChangeArrowheads="1"/>
          </p:cNvSpPr>
          <p:nvPr/>
        </p:nvSpPr>
        <p:spPr bwMode="auto">
          <a:xfrm>
            <a:off x="1513552" y="291701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</a:t>
            </a:r>
            <a:r>
              <a:rPr lang="es-ES" alt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s-ES" alt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endParaRPr lang="es-ES" alt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8"/>
          <p:cNvSpPr>
            <a:spLocks noChangeArrowheads="1"/>
          </p:cNvSpPr>
          <p:nvPr/>
        </p:nvSpPr>
        <p:spPr bwMode="auto">
          <a:xfrm>
            <a:off x="6708121" y="2780516"/>
            <a:ext cx="1557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0"/>
          <p:cNvSpPr>
            <a:spLocks noChangeArrowheads="1"/>
          </p:cNvSpPr>
          <p:nvPr/>
        </p:nvSpPr>
        <p:spPr bwMode="auto">
          <a:xfrm>
            <a:off x="9867225" y="2782237"/>
            <a:ext cx="1351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ángulo 24"/>
          <p:cNvSpPr>
            <a:spLocks noChangeArrowheads="1"/>
          </p:cNvSpPr>
          <p:nvPr/>
        </p:nvSpPr>
        <p:spPr bwMode="auto">
          <a:xfrm>
            <a:off x="1176163" y="4970980"/>
            <a:ext cx="10361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Recuperaremos resultados 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ES" alt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contienen los términos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</a:t>
            </a:r>
            <a:r>
              <a:rPr lang="es-ES" alt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 </a:t>
            </a:r>
            <a:r>
              <a:rPr lang="es-ES" altLang="es-ES" sz="1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vez</a:t>
            </a:r>
            <a:r>
              <a:rPr lang="es-ES" altLang="es-ES" sz="1800" dirty="0" smtClean="0">
                <a:latin typeface="Verdana" panose="020B0604030504040204" pitchFamily="34" charset="0"/>
              </a:rPr>
              <a:t>:</a:t>
            </a:r>
            <a:r>
              <a:rPr lang="es-ES" altLang="es-ES" sz="1800" b="1" dirty="0" smtClean="0">
                <a:latin typeface="Verdana" panose="020B0604030504040204" pitchFamily="34" charset="0"/>
              </a:rPr>
              <a:t> </a:t>
            </a:r>
            <a:endParaRPr lang="es-ES" altLang="es-ES" sz="1800" b="1" dirty="0">
              <a:latin typeface="Verdana" panose="020B0604030504040204" pitchFamily="34" charset="0"/>
            </a:endParaRPr>
          </a:p>
        </p:txBody>
      </p:sp>
      <p:sp>
        <p:nvSpPr>
          <p:cNvPr id="22" name="Rectángulo 25"/>
          <p:cNvSpPr>
            <a:spLocks noChangeArrowheads="1"/>
          </p:cNvSpPr>
          <p:nvPr/>
        </p:nvSpPr>
        <p:spPr bwMode="auto">
          <a:xfrm>
            <a:off x="8312069" y="2181270"/>
            <a:ext cx="1555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6"/>
          <p:cNvSpPr>
            <a:spLocks noChangeArrowheads="1"/>
          </p:cNvSpPr>
          <p:nvPr/>
        </p:nvSpPr>
        <p:spPr bwMode="auto">
          <a:xfrm>
            <a:off x="8441560" y="3439303"/>
            <a:ext cx="1210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ángulo 27"/>
          <p:cNvSpPr>
            <a:spLocks noChangeArrowheads="1"/>
          </p:cNvSpPr>
          <p:nvPr/>
        </p:nvSpPr>
        <p:spPr bwMode="auto">
          <a:xfrm>
            <a:off x="2327556" y="5608809"/>
            <a:ext cx="864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altLang="es-ES" sz="1800" i="1" dirty="0">
                <a:latin typeface="Verdana" panose="020B0604030504040204" pitchFamily="34" charset="0"/>
              </a:rPr>
              <a:t>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La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educación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 y </a:t>
            </a:r>
            <a:r>
              <a:rPr lang="es-ES" altLang="es-ES" sz="1800" i="1" dirty="0">
                <a:latin typeface="Verdana" panose="020B0604030504040204" pitchFamily="34" charset="0"/>
              </a:rPr>
              <a:t>la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familia</a:t>
            </a:r>
            <a:r>
              <a:rPr lang="es-ES" altLang="es-ES" sz="1800" i="1" dirty="0">
                <a:latin typeface="Verdana" panose="020B0604030504040204" pitchFamily="34" charset="0"/>
              </a:rPr>
              <a:t>: un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binomio </a:t>
            </a:r>
            <a:r>
              <a:rPr lang="es-ES" altLang="es-ES" sz="1800" i="1" dirty="0">
                <a:latin typeface="Verdana" panose="020B0604030504040204" pitchFamily="34" charset="0"/>
              </a:rPr>
              <a:t>inseparable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altLang="es-ES" sz="1800" i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altLang="es-ES" sz="1800" i="1" dirty="0">
                <a:latin typeface="Verdana" panose="020B0604030504040204" pitchFamily="34" charset="0"/>
              </a:rPr>
              <a:t> La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familia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 como pilar </a:t>
            </a:r>
            <a:r>
              <a:rPr lang="es-ES" altLang="es-ES" sz="1800" i="1" dirty="0">
                <a:latin typeface="Verdana" panose="020B0604030504040204" pitchFamily="34" charset="0"/>
              </a:rPr>
              <a:t>de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soporte para la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educación</a:t>
            </a:r>
            <a:endParaRPr lang="es-ES" altLang="es-ES" sz="1800" i="1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CuadroTexto 23"/>
          <p:cNvSpPr txBox="1">
            <a:spLocks noChangeArrowheads="1"/>
          </p:cNvSpPr>
          <p:nvPr/>
        </p:nvSpPr>
        <p:spPr bwMode="auto">
          <a:xfrm>
            <a:off x="8415540" y="2677844"/>
            <a:ext cx="1236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2722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52" y="1313473"/>
            <a:ext cx="4906060" cy="3372321"/>
          </a:xfrm>
          <a:prstGeom prst="rect">
            <a:avLst/>
          </a:prstGeom>
        </p:spPr>
      </p:pic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1.5.1.2 Operador booleano: OR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6" name="Rectángulo 2"/>
          <p:cNvSpPr>
            <a:spLocks noChangeArrowheads="1"/>
          </p:cNvSpPr>
          <p:nvPr/>
        </p:nvSpPr>
        <p:spPr bwMode="auto">
          <a:xfrm>
            <a:off x="1237429" y="2731336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acoso </a:t>
            </a:r>
            <a:r>
              <a:rPr lang="es-ES" alt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s-ES" alt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bullying</a:t>
            </a:r>
            <a:endParaRPr lang="es-ES" alt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8"/>
          <p:cNvSpPr>
            <a:spLocks noChangeArrowheads="1"/>
          </p:cNvSpPr>
          <p:nvPr/>
        </p:nvSpPr>
        <p:spPr bwMode="auto">
          <a:xfrm>
            <a:off x="7583349" y="2006073"/>
            <a:ext cx="137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acoso</a:t>
            </a:r>
            <a:endParaRPr lang="es-ES" altLang="es-E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0"/>
          <p:cNvSpPr>
            <a:spLocks noChangeArrowheads="1"/>
          </p:cNvSpPr>
          <p:nvPr/>
        </p:nvSpPr>
        <p:spPr bwMode="auto">
          <a:xfrm>
            <a:off x="8955124" y="3386190"/>
            <a:ext cx="1853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bullying</a:t>
            </a:r>
            <a:endParaRPr lang="es-ES" altLang="es-E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ángulo 24"/>
          <p:cNvSpPr>
            <a:spLocks noChangeArrowheads="1"/>
          </p:cNvSpPr>
          <p:nvPr/>
        </p:nvSpPr>
        <p:spPr bwMode="auto">
          <a:xfrm>
            <a:off x="611999" y="4919963"/>
            <a:ext cx="9464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Recuperaremos resultados que contienen los términos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acoso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dirty="0">
                <a:latin typeface="Verdana" panose="020B0604030504040204" pitchFamily="34" charset="0"/>
              </a:rPr>
              <a:t>o </a:t>
            </a:r>
            <a:r>
              <a:rPr lang="es-ES" altLang="es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es-ES" sz="1800" dirty="0" smtClean="0">
                <a:latin typeface="Verdana" panose="020B0604030504040204" pitchFamily="34" charset="0"/>
              </a:rPr>
              <a:t>: </a:t>
            </a:r>
            <a:endParaRPr lang="es-ES" altLang="es-ES" sz="1800" dirty="0">
              <a:latin typeface="Verdana" panose="020B0604030504040204" pitchFamily="34" charset="0"/>
            </a:endParaRPr>
          </a:p>
        </p:txBody>
      </p:sp>
      <p:sp>
        <p:nvSpPr>
          <p:cNvPr id="20" name="Rectángulo 27"/>
          <p:cNvSpPr>
            <a:spLocks noChangeArrowheads="1"/>
          </p:cNvSpPr>
          <p:nvPr/>
        </p:nvSpPr>
        <p:spPr bwMode="auto">
          <a:xfrm>
            <a:off x="2007571" y="5423290"/>
            <a:ext cx="864076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altLang="es-ES" sz="1800" i="1" dirty="0">
                <a:latin typeface="Verdana" panose="020B0604030504040204" pitchFamily="34" charset="0"/>
              </a:rPr>
              <a:t>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El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acoso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 en la escuela</a:t>
            </a:r>
            <a:r>
              <a:rPr lang="es-ES" altLang="es-ES" sz="1800" i="1" dirty="0">
                <a:latin typeface="Verdana" panose="020B0604030504040204" pitchFamily="34" charset="0"/>
              </a:rPr>
              <a:t>: el problema del </a:t>
            </a:r>
            <a:r>
              <a:rPr lang="es-ES" altLang="es-ES" sz="1800" i="1" dirty="0" err="1">
                <a:solidFill>
                  <a:srgbClr val="00B050"/>
                </a:solidFill>
                <a:latin typeface="Verdana" panose="020B0604030504040204" pitchFamily="34" charset="0"/>
              </a:rPr>
              <a:t>bullying</a:t>
            </a:r>
            <a:endParaRPr lang="es-ES" altLang="es-ES" sz="1800" i="1" dirty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altLang="es-ES" sz="1800" i="1" dirty="0">
                <a:latin typeface="Verdana" panose="020B0604030504040204" pitchFamily="34" charset="0"/>
              </a:rPr>
              <a:t> El </a:t>
            </a:r>
            <a:r>
              <a:rPr lang="es-ES" altLang="es-ES" sz="1800" i="1" dirty="0" err="1">
                <a:solidFill>
                  <a:srgbClr val="00B050"/>
                </a:solidFill>
                <a:latin typeface="Verdana" panose="020B0604030504040204" pitchFamily="34" charset="0"/>
              </a:rPr>
              <a:t>bullying</a:t>
            </a:r>
            <a:r>
              <a:rPr lang="es-ES" altLang="es-ES" sz="1800" i="1" dirty="0">
                <a:latin typeface="Verdana" panose="020B0604030504040204" pitchFamily="34" charset="0"/>
              </a:rPr>
              <a:t>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en los centros con altos índices de fracaso </a:t>
            </a:r>
            <a:r>
              <a:rPr lang="es-ES" altLang="es-ES" sz="1800" i="1" dirty="0">
                <a:latin typeface="Verdana" panose="020B0604030504040204" pitchFamily="34" charset="0"/>
              </a:rPr>
              <a:t>escolar</a:t>
            </a:r>
            <a:endParaRPr lang="es-ES" altLang="es-ES" sz="1800" i="1" dirty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altLang="es-ES" sz="1800" i="1" dirty="0">
                <a:latin typeface="Verdana" panose="020B0604030504040204" pitchFamily="34" charset="0"/>
              </a:rPr>
              <a:t>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Protocolos de actuación </a:t>
            </a:r>
            <a:r>
              <a:rPr lang="es-ES" altLang="es-ES" sz="1800" i="1" dirty="0">
                <a:latin typeface="Verdana" panose="020B0604030504040204" pitchFamily="34" charset="0"/>
              </a:rPr>
              <a:t>en casos 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de </a:t>
            </a:r>
            <a:r>
              <a:rPr lang="es-ES" altLang="es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acoso </a:t>
            </a:r>
            <a:r>
              <a:rPr lang="es-ES" altLang="es-ES" sz="1800" i="1" dirty="0">
                <a:latin typeface="Verdana" panose="020B0604030504040204" pitchFamily="34" charset="0"/>
              </a:rPr>
              <a:t>y</a:t>
            </a:r>
            <a:r>
              <a:rPr lang="es-ES" altLang="es-ES" sz="1800" i="1" dirty="0" smtClean="0">
                <a:latin typeface="Verdana" panose="020B0604030504040204" pitchFamily="34" charset="0"/>
              </a:rPr>
              <a:t> discriminación</a:t>
            </a:r>
            <a:endParaRPr lang="es-ES" altLang="es-ES" sz="1800" i="1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CuadroTexto 11"/>
          <p:cNvSpPr txBox="1">
            <a:spLocks noChangeArrowheads="1"/>
          </p:cNvSpPr>
          <p:nvPr/>
        </p:nvSpPr>
        <p:spPr bwMode="auto">
          <a:xfrm>
            <a:off x="8383623" y="2701907"/>
            <a:ext cx="935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Verdana" panose="020B060403050404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241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1.5.2 Operador de truncamiento: * (asterisco)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2000" y="1895558"/>
            <a:ext cx="11201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El operador de truncamiento asterisco (*) nos permite buscar términos que tengan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una misma raíz</a:t>
            </a:r>
            <a:r>
              <a:rPr lang="es-ES" altLang="ca-ES" sz="1800" dirty="0" smtClean="0">
                <a:latin typeface="Verdana" panose="020B0604030504040204" pitchFamily="34" charset="0"/>
              </a:rPr>
              <a:t>. Podemos situar el truncamiento donde lo deseemos: 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10365" y="2747962"/>
            <a:ext cx="19479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educa*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ción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tiva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tivo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tivos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cional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sz="1800" dirty="0" smtClean="0">
                <a:latin typeface="Verdana" panose="020B0604030504040204" pitchFamily="34" charset="0"/>
              </a:rPr>
              <a:t>dores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23378" y="2747962"/>
            <a:ext cx="21061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*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ias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iar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iares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iarizado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iarizarse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098290" y="2747962"/>
            <a:ext cx="2487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relaci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*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relac</a:t>
            </a:r>
            <a:r>
              <a:rPr lang="es-ES" altLang="ca-ES" sz="1800" dirty="0" smtClean="0">
                <a:latin typeface="Verdana" panose="020B0604030504040204" pitchFamily="34" charset="0"/>
              </a:rPr>
              <a:t>ión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relac</a:t>
            </a:r>
            <a:r>
              <a:rPr lang="es-ES" altLang="ca-ES" sz="1800" dirty="0" smtClean="0">
                <a:latin typeface="Verdana" panose="020B0604030504040204" pitchFamily="34" charset="0"/>
              </a:rPr>
              <a:t>iones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relac</a:t>
            </a:r>
            <a:r>
              <a:rPr lang="es-ES" altLang="ca-ES" sz="1800" dirty="0" smtClean="0">
                <a:latin typeface="Verdana" panose="020B0604030504040204" pitchFamily="34" charset="0"/>
              </a:rPr>
              <a:t>ionar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relac</a:t>
            </a:r>
            <a:r>
              <a:rPr lang="es-ES" altLang="ca-ES" sz="1800" dirty="0" smtClean="0">
                <a:latin typeface="Verdana" panose="020B0604030504040204" pitchFamily="34" charset="0"/>
              </a:rPr>
              <a:t>ionados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Tx/>
              <a:buNone/>
              <a:defRPr/>
            </a:pPr>
            <a:r>
              <a:rPr lang="es-ES" altLang="ca-ES" sz="1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X relat</a:t>
            </a:r>
            <a:r>
              <a:rPr lang="es-ES" altLang="ca-ES" sz="1800" dirty="0" smtClean="0">
                <a:latin typeface="Verdana" panose="020B0604030504040204" pitchFamily="34" charset="0"/>
              </a:rPr>
              <a:t>ivo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Tx/>
              <a:buNone/>
              <a:defRPr/>
            </a:pPr>
            <a:r>
              <a:rPr lang="es-ES" altLang="ca-ES" sz="1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r>
              <a:rPr lang="es-ES" altLang="ca-ES" sz="1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relat</a:t>
            </a:r>
            <a:r>
              <a:rPr lang="es-ES" altLang="ca-ES" sz="1800" dirty="0" smtClean="0">
                <a:latin typeface="Verdana" panose="020B0604030504040204" pitchFamily="34" charset="0"/>
              </a:rPr>
              <a:t>ividad</a:t>
            </a:r>
          </a:p>
        </p:txBody>
      </p:sp>
      <p:sp>
        <p:nvSpPr>
          <p:cNvPr id="22" name="CuadroTexto 1"/>
          <p:cNvSpPr txBox="1">
            <a:spLocks noChangeArrowheads="1"/>
          </p:cNvSpPr>
          <p:nvPr/>
        </p:nvSpPr>
        <p:spPr bwMode="auto">
          <a:xfrm>
            <a:off x="612000" y="5819202"/>
            <a:ext cx="11429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alt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mayoría de bases de datos y recursos no permiten truncar palabras con tres o menos letras, como por ejemplo, </a:t>
            </a:r>
            <a:r>
              <a:rPr lang="es-ES" altLang="es-ES" sz="1800" b="1" dirty="0" err="1" smtClean="0">
                <a:solidFill>
                  <a:srgbClr val="3462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es-ES" altLang="es-ES" sz="1800" b="1" dirty="0">
              <a:solidFill>
                <a:srgbClr val="3462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612429" y="1306800"/>
            <a:ext cx="1274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Sumario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612429" y="1676687"/>
            <a:ext cx="8923457" cy="50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altLang="ca-ES" sz="1300" dirty="0" smtClean="0">
                <a:latin typeface="Verdana" panose="020B0604030504040204" pitchFamily="34" charset="0"/>
                <a:hlinkClick r:id="rId2" action="ppaction://hlinksldjump"/>
              </a:rPr>
              <a:t>¿Qué es la estrategia de búsqueda?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1.1 </a:t>
            </a:r>
            <a:r>
              <a:rPr lang="es-ES" altLang="ca-ES" sz="1300" dirty="0" smtClean="0">
                <a:latin typeface="Verdana" panose="020B0604030504040204" pitchFamily="34" charset="0"/>
                <a:hlinkClick r:id="rId3" action="ppaction://hlinksldjump"/>
              </a:rPr>
              <a:t>¿Qué </a:t>
            </a:r>
            <a:r>
              <a:rPr lang="es-ES" altLang="ca-ES" sz="1300" dirty="0">
                <a:latin typeface="Verdana" panose="020B0604030504040204" pitchFamily="34" charset="0"/>
                <a:hlinkClick r:id="rId3" action="ppaction://hlinksldjump"/>
              </a:rPr>
              <a:t>es la estrategia de </a:t>
            </a:r>
            <a:r>
              <a:rPr lang="es-ES" altLang="ca-ES" sz="1300" dirty="0" smtClean="0">
                <a:latin typeface="Verdana" panose="020B0604030504040204" pitchFamily="34" charset="0"/>
                <a:hlinkClick r:id="rId3" action="ppaction://hlinksldjump"/>
              </a:rPr>
              <a:t>búsqueda? (gráfico)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1.2 </a:t>
            </a:r>
            <a:r>
              <a:rPr lang="es-ES" altLang="ca-ES" sz="1300" dirty="0" smtClean="0">
                <a:latin typeface="Verdana" panose="020B0604030504040204" pitchFamily="34" charset="0"/>
                <a:hlinkClick r:id="rId4" action="ppaction://hlinksldjump"/>
              </a:rPr>
              <a:t>Definir la necesidad de información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1.3 </a:t>
            </a:r>
            <a:r>
              <a:rPr lang="es-ES" altLang="ca-ES" sz="1300" dirty="0" smtClean="0">
                <a:latin typeface="Verdana" panose="020B0604030504040204" pitchFamily="34" charset="0"/>
                <a:hlinkClick r:id="rId5" action="ppaction://hlinksldjump"/>
              </a:rPr>
              <a:t>Seleccionar la fuente de información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1.4 </a:t>
            </a:r>
            <a:r>
              <a:rPr lang="es-ES" altLang="ca-ES" sz="1300" dirty="0" smtClean="0">
                <a:latin typeface="Verdana" panose="020B0604030504040204" pitchFamily="34" charset="0"/>
                <a:hlinkClick r:id="rId6" action="ppaction://hlinksldjump"/>
              </a:rPr>
              <a:t>Seleccionar los términos de búsqueda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1.4.1 </a:t>
            </a:r>
            <a:r>
              <a:rPr lang="es-ES" altLang="ca-ES" sz="1300" dirty="0">
                <a:latin typeface="Verdana" panose="020B0604030504040204" pitchFamily="34" charset="0"/>
                <a:hlinkClick r:id="rId6" action="ppaction://hlinksldjump"/>
              </a:rPr>
              <a:t>Seleccionar los términos de </a:t>
            </a:r>
            <a:r>
              <a:rPr lang="es-ES" altLang="ca-ES" sz="1300" dirty="0" smtClean="0">
                <a:latin typeface="Verdana" panose="020B0604030504040204" pitchFamily="34" charset="0"/>
                <a:hlinkClick r:id="rId6" action="ppaction://hlinksldjump"/>
              </a:rPr>
              <a:t>búsqueda</a:t>
            </a:r>
            <a:r>
              <a:rPr lang="es-ES" altLang="ca-ES" sz="1300" dirty="0" smtClean="0">
                <a:latin typeface="Verdana" panose="020B0604030504040204" pitchFamily="34" charset="0"/>
                <a:hlinkClick r:id="rId7" action="ppaction://hlinksldjump"/>
              </a:rPr>
              <a:t>: los tesauros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1.4.2 </a:t>
            </a:r>
            <a:r>
              <a:rPr lang="es-ES" altLang="ca-ES" sz="1300" dirty="0">
                <a:latin typeface="Verdana" panose="020B0604030504040204" pitchFamily="34" charset="0"/>
                <a:hlinkClick r:id="rId6" action="ppaction://hlinksldjump"/>
              </a:rPr>
              <a:t>Seleccionar los términos de </a:t>
            </a:r>
            <a:r>
              <a:rPr lang="es-ES" altLang="ca-ES" sz="1300" dirty="0" smtClean="0">
                <a:latin typeface="Verdana" panose="020B0604030504040204" pitchFamily="34" charset="0"/>
                <a:hlinkClick r:id="rId6" action="ppaction://hlinksldjump"/>
              </a:rPr>
              <a:t>búsqueda</a:t>
            </a:r>
            <a:r>
              <a:rPr lang="es-ES" altLang="ca-ES" sz="1300" dirty="0" smtClean="0">
                <a:latin typeface="Verdana" panose="020B0604030504040204" pitchFamily="34" charset="0"/>
                <a:hlinkClick r:id="rId8" action="ppaction://hlinksldjump"/>
              </a:rPr>
              <a:t>: los diccionarios terminológicos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1.5 </a:t>
            </a:r>
            <a:r>
              <a:rPr lang="es-ES" altLang="ca-ES" sz="1300" dirty="0" smtClean="0">
                <a:latin typeface="Verdana" panose="020B0604030504040204" pitchFamily="34" charset="0"/>
                <a:hlinkClick r:id="rId9" action="ppaction://hlinksldjump"/>
              </a:rPr>
              <a:t>Construir y ejecutar la búsqueda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1.5.1 </a:t>
            </a:r>
            <a:r>
              <a:rPr lang="es-ES" altLang="ca-ES" sz="1300" dirty="0" smtClean="0">
                <a:latin typeface="Verdana" panose="020B0604030504040204" pitchFamily="34" charset="0"/>
                <a:hlinkClick r:id="rId10" action="ppaction://hlinksldjump"/>
              </a:rPr>
              <a:t>Operadores booleanos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	1.5.1.1 </a:t>
            </a:r>
            <a:r>
              <a:rPr lang="es-ES" altLang="ca-ES" sz="1300" dirty="0" smtClean="0">
                <a:latin typeface="Verdana" panose="020B0604030504040204" pitchFamily="34" charset="0"/>
                <a:hlinkClick r:id="rId11" action="ppaction://hlinksldjump"/>
              </a:rPr>
              <a:t>Operador booleano: AND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	1.5.1.2 </a:t>
            </a:r>
            <a:r>
              <a:rPr lang="es-ES" altLang="ca-ES" sz="1300" dirty="0" smtClean="0">
                <a:latin typeface="Verdana" panose="020B0604030504040204" pitchFamily="34" charset="0"/>
                <a:hlinkClick r:id="rId12" action="ppaction://hlinksldjump"/>
              </a:rPr>
              <a:t>Operador booleano: OR 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1.5.2 </a:t>
            </a:r>
            <a:r>
              <a:rPr lang="es-ES" altLang="ca-ES" sz="1300" dirty="0" smtClean="0">
                <a:latin typeface="Verdana" panose="020B0604030504040204" pitchFamily="34" charset="0"/>
                <a:hlinkClick r:id="rId13" action="ppaction://hlinksldjump"/>
              </a:rPr>
              <a:t>Operador de truncamiento: * (asterisco)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1.5.3 </a:t>
            </a:r>
            <a:r>
              <a:rPr lang="es-ES" altLang="ca-ES" sz="1300" dirty="0" smtClean="0">
                <a:latin typeface="Verdana" panose="020B0604030504040204" pitchFamily="34" charset="0"/>
                <a:hlinkClick r:id="rId14" action="ppaction://hlinksldjump"/>
              </a:rPr>
              <a:t>Operador de posición o proximidad: “ ” (comillas)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1.5.4 </a:t>
            </a:r>
            <a:r>
              <a:rPr lang="es-ES" altLang="ca-ES" sz="1300" dirty="0" smtClean="0">
                <a:latin typeface="Verdana" panose="020B0604030504040204" pitchFamily="34" charset="0"/>
                <a:hlinkClick r:id="rId15" action="ppaction://hlinksldjump"/>
              </a:rPr>
              <a:t>Otros elementos de sintaxis: () paréntesis 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	1.5.5 </a:t>
            </a:r>
            <a:r>
              <a:rPr lang="es-ES" altLang="ca-ES" sz="1300" dirty="0" smtClean="0">
                <a:latin typeface="Verdana" panose="020B0604030504040204" pitchFamily="34" charset="0"/>
                <a:hlinkClick r:id="rId16" action="ppaction://hlinksldjump"/>
              </a:rPr>
              <a:t>Combinar operadores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1.6 </a:t>
            </a:r>
            <a:r>
              <a:rPr lang="es-ES" altLang="ca-ES" sz="1300" dirty="0" smtClean="0">
                <a:latin typeface="Verdana" panose="020B0604030504040204" pitchFamily="34" charset="0"/>
                <a:hlinkClick r:id="rId17" action="ppaction://hlinksldjump"/>
              </a:rPr>
              <a:t>Refinar resultados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1.7 </a:t>
            </a:r>
            <a:r>
              <a:rPr lang="es-ES" altLang="ca-ES" sz="1300" dirty="0" smtClean="0">
                <a:latin typeface="Verdana" panose="020B0604030504040204" pitchFamily="34" charset="0"/>
                <a:hlinkClick r:id="rId18" action="ppaction://hlinksldjump"/>
              </a:rPr>
              <a:t>Modificar la búsqueda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300" dirty="0" smtClean="0">
                <a:latin typeface="Verdana" panose="020B0604030504040204" pitchFamily="34" charset="0"/>
              </a:rPr>
              <a:t>	1.8 </a:t>
            </a:r>
            <a:r>
              <a:rPr lang="es-ES" altLang="ca-ES" sz="1300" dirty="0" smtClean="0">
                <a:latin typeface="Verdana" panose="020B0604030504040204" pitchFamily="34" charset="0"/>
                <a:hlinkClick r:id="rId19" action="ppaction://hlinksldjump"/>
              </a:rPr>
              <a:t>Para finalizar, algunos apuntes</a:t>
            </a:r>
            <a:endParaRPr lang="es-ES" altLang="ca-ES" sz="13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altLang="ca-ES" sz="1400" dirty="0" smtClean="0">
                <a:latin typeface="Verdana" panose="020B0604030504040204" pitchFamily="34" charset="0"/>
              </a:rPr>
              <a:t>	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s-ES" altLang="ca-ES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altLang="ca-ES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altLang="ca-ES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altLang="ca-ES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altLang="ca-E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1.5.3 Operador de posición o proximidad: “ ” (comillas)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12000" y="1880988"/>
            <a:ext cx="1109294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operadores de posición o proximidad nos permiten buscar documentos que contengan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una expresión compuesta por más de una palabra</a:t>
            </a:r>
            <a:r>
              <a:rPr lang="es-ES" altLang="ca-ES" sz="1800" dirty="0" smtClean="0">
                <a:latin typeface="Verdana" panose="020B0604030504040204" pitchFamily="34" charset="0"/>
              </a:rPr>
              <a:t>. Para conseguirlo, tenemos que colocar la expresión exacta entre comillas (“”).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altLang="ca-ES" sz="1800" dirty="0">
                <a:latin typeface="Verdana" panose="020B0604030504040204" pitchFamily="34" charset="0"/>
              </a:rPr>
              <a:t>Esta búsqueda no devolverá resultados en los que las palabras no aparecen juntas</a:t>
            </a:r>
            <a:endParaRPr lang="es-ES" altLang="ca-ES" sz="1800" dirty="0" smtClean="0">
              <a:latin typeface="Verdana" panose="020B060403050404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000" y="3424672"/>
            <a:ext cx="106381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“currículum escolar”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i="1" dirty="0" smtClean="0">
                <a:latin typeface="Verdana" panose="020B0604030504040204" pitchFamily="34" charset="0"/>
              </a:rPr>
              <a:t>Evolución del </a:t>
            </a:r>
            <a:r>
              <a:rPr lang="es-ES" altLang="ca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currículum escolar 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en los países nórdicos durante el siglo XX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Tx/>
              <a:buNone/>
              <a:defRPr/>
            </a:pP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Cómo redactar tu </a:t>
            </a: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currículum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para un centro </a:t>
            </a: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escolar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privado</a:t>
            </a:r>
            <a:endParaRPr lang="es-ES" altLang="ca-ES" sz="1800" dirty="0" smtClean="0">
              <a:latin typeface="Verdana" panose="020B060403050404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12000" y="5090230"/>
            <a:ext cx="114434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“mediación escolar”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800" i="1" dirty="0" smtClean="0">
                <a:latin typeface="Verdana" panose="020B0604030504040204" pitchFamily="34" charset="0"/>
              </a:rPr>
              <a:t>Guía práctica de </a:t>
            </a:r>
            <a:r>
              <a:rPr lang="es-ES" altLang="ca-ES" sz="1800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mediación escolar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y casos de estudio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La </a:t>
            </a: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mediación</a:t>
            </a:r>
            <a:r>
              <a:rPr lang="es-ES" altLang="ca-ES" sz="1800" i="1" dirty="0" smtClean="0">
                <a:latin typeface="Verdana" panose="020B0604030504040204" pitchFamily="34" charset="0"/>
              </a:rPr>
              <a:t> como alternativa a procesos judiciales para la custodia de niños en edad </a:t>
            </a:r>
            <a:r>
              <a:rPr lang="es-ES" altLang="ca-ES" sz="18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escolar</a:t>
            </a:r>
            <a:endParaRPr lang="es-ES" altLang="ca-ES" sz="18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1.5.3.1 Operador de posición o proximidad (2)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8" name="Imat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34" y="4626400"/>
            <a:ext cx="8404744" cy="19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74" y="2634458"/>
            <a:ext cx="8399420" cy="6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2000" y="1801956"/>
            <a:ext cx="112034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operadores de posición son útiles para buscar términos que, por separado, pueden devolvernos resultados que no tienen nada que ver con nuestra necesidad de información.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3" name="Rectangle arrodonit 6"/>
          <p:cNvSpPr/>
          <p:nvPr/>
        </p:nvSpPr>
        <p:spPr>
          <a:xfrm>
            <a:off x="1836435" y="2704724"/>
            <a:ext cx="2090057" cy="4807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Rectangle arrodonit 7"/>
          <p:cNvSpPr/>
          <p:nvPr/>
        </p:nvSpPr>
        <p:spPr>
          <a:xfrm>
            <a:off x="5520247" y="4645479"/>
            <a:ext cx="1256323" cy="3380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6" name="Connector de fletxa recta 8"/>
          <p:cNvCxnSpPr/>
          <p:nvPr/>
        </p:nvCxnSpPr>
        <p:spPr>
          <a:xfrm>
            <a:off x="3679471" y="3185445"/>
            <a:ext cx="2479582" cy="1440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arrodonit 16"/>
          <p:cNvSpPr/>
          <p:nvPr/>
        </p:nvSpPr>
        <p:spPr>
          <a:xfrm>
            <a:off x="1703578" y="4887062"/>
            <a:ext cx="1071007" cy="308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8" name="Connector de fletxa recta 18"/>
          <p:cNvCxnSpPr>
            <a:stCxn id="13" idx="2"/>
          </p:cNvCxnSpPr>
          <p:nvPr/>
        </p:nvCxnSpPr>
        <p:spPr>
          <a:xfrm flipH="1">
            <a:off x="2335199" y="3185445"/>
            <a:ext cx="546265" cy="1618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t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13" y="3519670"/>
            <a:ext cx="1097432" cy="9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1.5.3.2 Operador de posición o proximidad (3)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24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9" y="4445883"/>
            <a:ext cx="9842972" cy="15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1"/>
          <p:cNvSpPr txBox="1">
            <a:spLocks noChangeArrowheads="1"/>
          </p:cNvSpPr>
          <p:nvPr/>
        </p:nvSpPr>
        <p:spPr bwMode="auto">
          <a:xfrm>
            <a:off x="612000" y="1803527"/>
            <a:ext cx="112509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Verdana" panose="020B0604030504040204" pitchFamily="34" charset="0"/>
              </a:rPr>
              <a:t>Si </a:t>
            </a:r>
            <a:r>
              <a:rPr lang="es-ES" altLang="es-ES" sz="1800" dirty="0" smtClean="0">
                <a:latin typeface="Verdana" panose="020B0604030504040204" pitchFamily="34" charset="0"/>
              </a:rPr>
              <a:t>usas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AND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dirty="0">
                <a:latin typeface="Verdana" panose="020B0604030504040204" pitchFamily="34" charset="0"/>
              </a:rPr>
              <a:t>u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OR</a:t>
            </a:r>
            <a:r>
              <a:rPr lang="es-ES" altLang="es-ES" sz="1800" dirty="0">
                <a:latin typeface="Verdana" panose="020B0604030504040204" pitchFamily="34" charset="0"/>
              </a:rPr>
              <a:t> </a:t>
            </a:r>
            <a:r>
              <a:rPr lang="es-ES" altLang="es-ES" sz="1800" dirty="0" smtClean="0">
                <a:latin typeface="Verdana" panose="020B0604030504040204" pitchFamily="34" charset="0"/>
              </a:rPr>
              <a:t>dentro de una expresión entre comillas, normalmente la base de datos interpretará AND </a:t>
            </a:r>
            <a:r>
              <a:rPr lang="es-ES" altLang="es-ES" sz="1800" dirty="0">
                <a:latin typeface="Verdana" panose="020B0604030504040204" pitchFamily="34" charset="0"/>
              </a:rPr>
              <a:t>u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dirty="0">
                <a:latin typeface="Verdana" panose="020B0604030504040204" pitchFamily="34" charset="0"/>
              </a:rPr>
              <a:t>OR </a:t>
            </a:r>
            <a:r>
              <a:rPr lang="es-ES" altLang="es-ES" sz="1800" dirty="0" smtClean="0">
                <a:latin typeface="Verdana" panose="020B0604030504040204" pitchFamily="34" charset="0"/>
              </a:rPr>
              <a:t>como </a:t>
            </a:r>
            <a:r>
              <a:rPr lang="es-ES" altLang="es-ES" sz="1800" dirty="0">
                <a:latin typeface="Verdana" panose="020B0604030504040204" pitchFamily="34" charset="0"/>
              </a:rPr>
              <a:t>una </a:t>
            </a:r>
            <a:r>
              <a:rPr lang="es-ES" altLang="es-ES" sz="1800" dirty="0" smtClean="0">
                <a:latin typeface="Verdana" panose="020B0604030504040204" pitchFamily="34" charset="0"/>
              </a:rPr>
              <a:t>palabra más </a:t>
            </a:r>
            <a:r>
              <a:rPr lang="es-ES" altLang="es-ES" sz="1800" dirty="0">
                <a:latin typeface="Verdana" panose="020B0604030504040204" pitchFamily="34" charset="0"/>
              </a:rPr>
              <a:t>y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dirty="0">
                <a:latin typeface="Verdana" panose="020B0604030504040204" pitchFamily="34" charset="0"/>
              </a:rPr>
              <a:t>no </a:t>
            </a:r>
            <a:r>
              <a:rPr lang="es-ES" altLang="es-ES" sz="1800" dirty="0" smtClean="0">
                <a:latin typeface="Verdana" panose="020B0604030504040204" pitchFamily="34" charset="0"/>
              </a:rPr>
              <a:t>como si fuera un </a:t>
            </a:r>
            <a:r>
              <a:rPr lang="es-ES" altLang="es-ES" sz="1800" dirty="0">
                <a:latin typeface="Verdana" panose="020B0604030504040204" pitchFamily="34" charset="0"/>
              </a:rPr>
              <a:t>operador </a:t>
            </a:r>
            <a:r>
              <a:rPr lang="es-ES" altLang="es-ES" sz="1800" dirty="0" smtClean="0">
                <a:latin typeface="Verdana" panose="020B0604030504040204" pitchFamily="34" charset="0"/>
              </a:rPr>
              <a:t>booleano. </a:t>
            </a:r>
            <a:endParaRPr lang="es-ES" altLang="es-ES" sz="1800" dirty="0">
              <a:latin typeface="Verdana" panose="020B0604030504040204" pitchFamily="34" charset="0"/>
            </a:endParaRPr>
          </a:p>
        </p:txBody>
      </p:sp>
      <p:pic>
        <p:nvPicPr>
          <p:cNvPr id="26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38" y="3188320"/>
            <a:ext cx="4394594" cy="7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arrodonit 6"/>
          <p:cNvSpPr/>
          <p:nvPr/>
        </p:nvSpPr>
        <p:spPr>
          <a:xfrm>
            <a:off x="3185638" y="3236376"/>
            <a:ext cx="3188480" cy="5829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Rectangle arrodonit 7"/>
          <p:cNvSpPr/>
          <p:nvPr/>
        </p:nvSpPr>
        <p:spPr>
          <a:xfrm>
            <a:off x="7414339" y="4491687"/>
            <a:ext cx="2756876" cy="3234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9" name="Connector de fletxa recta 8"/>
          <p:cNvCxnSpPr/>
          <p:nvPr/>
        </p:nvCxnSpPr>
        <p:spPr>
          <a:xfrm>
            <a:off x="4523739" y="3819327"/>
            <a:ext cx="3474293" cy="556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1.5.4 Otros elementos de sintaxis: () paréntesis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000" y="1826607"/>
            <a:ext cx="11274734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Los paréntesis sirven para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agrupar</a:t>
            </a:r>
            <a:r>
              <a:rPr lang="es-ES" altLang="ca-ES" sz="1800" dirty="0" smtClean="0">
                <a:latin typeface="Verdana" panose="020B0604030504040204" pitchFamily="34" charset="0"/>
              </a:rPr>
              <a:t> elementos dentro de la frase de búsqueda. También indican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qué parte de la búsqueda se hará primero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03752" y="2708508"/>
            <a:ext cx="8772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“relaciones familia-escuela” AND (acoso OR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3" name="Oval 1"/>
          <p:cNvSpPr/>
          <p:nvPr/>
        </p:nvSpPr>
        <p:spPr>
          <a:xfrm>
            <a:off x="7508019" y="3454760"/>
            <a:ext cx="626876" cy="626876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5"/>
          <p:cNvSpPr/>
          <p:nvPr/>
        </p:nvSpPr>
        <p:spPr>
          <a:xfrm>
            <a:off x="3905125" y="3454760"/>
            <a:ext cx="626878" cy="626876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6"/>
          <p:cNvSpPr/>
          <p:nvPr/>
        </p:nvSpPr>
        <p:spPr>
          <a:xfrm>
            <a:off x="5863292" y="3454760"/>
            <a:ext cx="626876" cy="626876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2342508" y="3167522"/>
            <a:ext cx="3390160" cy="153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Rectangle 10"/>
          <p:cNvSpPr/>
          <p:nvPr/>
        </p:nvSpPr>
        <p:spPr>
          <a:xfrm>
            <a:off x="6620793" y="3167521"/>
            <a:ext cx="2482112" cy="158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Rectangle 11"/>
          <p:cNvSpPr/>
          <p:nvPr/>
        </p:nvSpPr>
        <p:spPr>
          <a:xfrm>
            <a:off x="5886413" y="3167521"/>
            <a:ext cx="580634" cy="153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QuadreDeText 8"/>
          <p:cNvSpPr txBox="1">
            <a:spLocks noChangeArrowheads="1"/>
          </p:cNvSpPr>
          <p:nvPr/>
        </p:nvSpPr>
        <p:spPr bwMode="auto">
          <a:xfrm>
            <a:off x="1063406" y="4139669"/>
            <a:ext cx="4799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Segundo, los resultados que contengan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“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relaciones familia-escuela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”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es-ES" sz="1800" dirty="0"/>
          </a:p>
        </p:txBody>
      </p:sp>
      <p:sp>
        <p:nvSpPr>
          <p:cNvPr id="20" name="QuadreDeText 9"/>
          <p:cNvSpPr txBox="1">
            <a:spLocks noChangeArrowheads="1"/>
          </p:cNvSpPr>
          <p:nvPr/>
        </p:nvSpPr>
        <p:spPr bwMode="auto">
          <a:xfrm>
            <a:off x="2827903" y="5392097"/>
            <a:ext cx="71025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Finalmente se mostrarán los resultados que contengan los términos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acoso </a:t>
            </a:r>
            <a:r>
              <a:rPr lang="es-ES" altLang="ca-ES" sz="1800" dirty="0" smtClean="0">
                <a:latin typeface="Verdana" panose="020B0604030504040204" pitchFamily="34" charset="0"/>
              </a:rPr>
              <a:t>o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dirty="0" smtClean="0">
                <a:latin typeface="Verdana" panose="020B0604030504040204" pitchFamily="34" charset="0"/>
              </a:rPr>
              <a:t> y que, a la vez, contengan la expresión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“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relaciones familia-escuela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”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es-ES" sz="1800" dirty="0"/>
          </a:p>
        </p:txBody>
      </p:sp>
      <p:sp>
        <p:nvSpPr>
          <p:cNvPr id="21" name="QuadreDeText 7"/>
          <p:cNvSpPr txBox="1">
            <a:spLocks noChangeArrowheads="1"/>
          </p:cNvSpPr>
          <p:nvPr/>
        </p:nvSpPr>
        <p:spPr bwMode="auto">
          <a:xfrm>
            <a:off x="6620793" y="4091111"/>
            <a:ext cx="3996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Primero, los resultados que contengan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acoso </a:t>
            </a:r>
            <a:r>
              <a:rPr lang="es-ES" altLang="ca-ES" sz="1800" dirty="0" smtClean="0">
                <a:latin typeface="Verdana" panose="020B0604030504040204" pitchFamily="34" charset="0"/>
              </a:rPr>
              <a:t>o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es-ES" sz="1800" dirty="0"/>
          </a:p>
        </p:txBody>
      </p:sp>
      <p:cxnSp>
        <p:nvCxnSpPr>
          <p:cNvPr id="3" name="Connector recte 2"/>
          <p:cNvCxnSpPr>
            <a:stCxn id="15" idx="4"/>
          </p:cNvCxnSpPr>
          <p:nvPr/>
        </p:nvCxnSpPr>
        <p:spPr>
          <a:xfrm>
            <a:off x="6176730" y="4081636"/>
            <a:ext cx="0" cy="131046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1.5.5 Combinar operadores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12000" y="1772233"/>
            <a:ext cx="11272384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Es posible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combinar todos los operadores </a:t>
            </a:r>
            <a:r>
              <a:rPr lang="es-ES" altLang="ca-ES" sz="1800" dirty="0" smtClean="0">
                <a:latin typeface="Verdana" panose="020B0604030504040204" pitchFamily="34" charset="0"/>
              </a:rPr>
              <a:t>que hemos explicado hasta ahora para crear comandos de búsqueda complejos: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698595" y="2731107"/>
            <a:ext cx="867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(educa* AND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*) AND (“acoso escolar” OR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1843058" y="3097845"/>
            <a:ext cx="2520950" cy="165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Rectangle 5"/>
          <p:cNvSpPr/>
          <p:nvPr/>
        </p:nvSpPr>
        <p:spPr>
          <a:xfrm>
            <a:off x="5227608" y="3097846"/>
            <a:ext cx="3823925" cy="153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Rectangle 6"/>
          <p:cNvSpPr/>
          <p:nvPr/>
        </p:nvSpPr>
        <p:spPr>
          <a:xfrm>
            <a:off x="4554985" y="3097846"/>
            <a:ext cx="539750" cy="15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Oval 7"/>
          <p:cNvSpPr/>
          <p:nvPr/>
        </p:nvSpPr>
        <p:spPr>
          <a:xfrm>
            <a:off x="2843183" y="3378807"/>
            <a:ext cx="574675" cy="576262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Oval 8"/>
          <p:cNvSpPr/>
          <p:nvPr/>
        </p:nvSpPr>
        <p:spPr>
          <a:xfrm>
            <a:off x="7175089" y="3350231"/>
            <a:ext cx="576262" cy="576263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Oval 9"/>
          <p:cNvSpPr/>
          <p:nvPr/>
        </p:nvSpPr>
        <p:spPr>
          <a:xfrm>
            <a:off x="4550570" y="3399444"/>
            <a:ext cx="576263" cy="576263"/>
          </a:xfrm>
          <a:prstGeom prst="ellipse">
            <a:avLst/>
          </a:prstGeom>
          <a:solidFill>
            <a:srgbClr val="34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QuadreDeText 1"/>
          <p:cNvSpPr txBox="1">
            <a:spLocks noChangeArrowheads="1"/>
          </p:cNvSpPr>
          <p:nvPr/>
        </p:nvSpPr>
        <p:spPr bwMode="auto">
          <a:xfrm>
            <a:off x="612000" y="4106119"/>
            <a:ext cx="36662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Primero, los resultados que contengan términos con las raíces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 </a:t>
            </a:r>
            <a:r>
              <a:rPr lang="es-ES" altLang="ca-ES" sz="1800" dirty="0">
                <a:latin typeface="Verdana" panose="020B0604030504040204" pitchFamily="34" charset="0"/>
              </a:rPr>
              <a:t>y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42" name="QuadreDeText 2"/>
          <p:cNvSpPr txBox="1">
            <a:spLocks noChangeArrowheads="1"/>
          </p:cNvSpPr>
          <p:nvPr/>
        </p:nvSpPr>
        <p:spPr bwMode="auto">
          <a:xfrm>
            <a:off x="5952735" y="4047194"/>
            <a:ext cx="37357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Segundo, todos los resultados que contengan la expresión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acoso escolar</a:t>
            </a:r>
            <a:r>
              <a:rPr lang="es-ES" altLang="ca-ES" sz="1800" dirty="0" smtClean="0">
                <a:latin typeface="Verdana" panose="020B0604030504040204" pitchFamily="34" charset="0"/>
              </a:rPr>
              <a:t> o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43" name="QuadreDeText 3"/>
          <p:cNvSpPr txBox="1">
            <a:spLocks noChangeArrowheads="1"/>
          </p:cNvSpPr>
          <p:nvPr/>
        </p:nvSpPr>
        <p:spPr bwMode="auto">
          <a:xfrm>
            <a:off x="1038361" y="5316647"/>
            <a:ext cx="10129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Finalmente se mostrarán los resultados que contengan términos con las raíces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 </a:t>
            </a:r>
            <a:r>
              <a:rPr lang="es-ES" altLang="ca-ES" sz="1800" dirty="0">
                <a:latin typeface="Verdana" panose="020B0604030504040204" pitchFamily="34" charset="0"/>
              </a:rPr>
              <a:t>y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sz="1800" dirty="0" smtClean="0">
                <a:latin typeface="Verdana" panose="020B0604030504040204" pitchFamily="34" charset="0"/>
              </a:rPr>
              <a:t> y que contengan la expresión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acoso escolar</a:t>
            </a:r>
            <a:r>
              <a:rPr lang="es-ES" altLang="ca-ES" sz="1800" dirty="0" smtClean="0">
                <a:latin typeface="Verdana" panose="020B0604030504040204" pitchFamily="34" charset="0"/>
              </a:rPr>
              <a:t> o la palabra </a:t>
            </a:r>
            <a:r>
              <a:rPr lang="es-ES" altLang="ca-ES" sz="1800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bullying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es-ES" sz="1800" dirty="0"/>
          </a:p>
        </p:txBody>
      </p:sp>
      <p:sp>
        <p:nvSpPr>
          <p:cNvPr id="44" name="QuadreDeText 10"/>
          <p:cNvSpPr txBox="1"/>
          <p:nvPr/>
        </p:nvSpPr>
        <p:spPr>
          <a:xfrm>
            <a:off x="1181833" y="6211888"/>
            <a:ext cx="92170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i="1" dirty="0" smtClean="0">
                <a:latin typeface="Verdana" panose="020B0604030504040204" pitchFamily="34" charset="0"/>
              </a:rPr>
              <a:t>Comunicación entre </a:t>
            </a:r>
            <a:r>
              <a:rPr lang="es-ES" altLang="ca-ES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educa</a:t>
            </a:r>
            <a:r>
              <a:rPr lang="es-ES" altLang="ca-ES" i="1" dirty="0" smtClean="0">
                <a:latin typeface="Verdana" panose="020B0604030504040204" pitchFamily="34" charset="0"/>
              </a:rPr>
              <a:t>dores y </a:t>
            </a:r>
            <a:r>
              <a:rPr lang="es-ES" altLang="ca-ES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famil</a:t>
            </a:r>
            <a:r>
              <a:rPr lang="es-ES" altLang="ca-ES" i="1" dirty="0" smtClean="0">
                <a:latin typeface="Verdana" panose="020B0604030504040204" pitchFamily="34" charset="0"/>
              </a:rPr>
              <a:t>ia para detener el </a:t>
            </a:r>
            <a:r>
              <a:rPr lang="es-ES" altLang="ca-ES" i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acoso escolar</a:t>
            </a:r>
            <a:endParaRPr lang="es-ES" dirty="0"/>
          </a:p>
        </p:txBody>
      </p:sp>
      <p:cxnSp>
        <p:nvCxnSpPr>
          <p:cNvPr id="15" name="Connector recte 14"/>
          <p:cNvCxnSpPr/>
          <p:nvPr/>
        </p:nvCxnSpPr>
        <p:spPr>
          <a:xfrm>
            <a:off x="4820541" y="3955069"/>
            <a:ext cx="0" cy="131046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1.6 Refinar resultados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7086" y="1761298"/>
            <a:ext cx="109723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 vez ejecutada la búsqueda, es posible que el recurso que hemos escogido nos permita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refinar o filtrar los resultados </a:t>
            </a:r>
            <a:r>
              <a:rPr lang="es-ES" altLang="ca-ES" sz="1800" dirty="0" smtClean="0">
                <a:latin typeface="Verdana" panose="020B0604030504040204" pitchFamily="34" charset="0"/>
              </a:rPr>
              <a:t>sin tener que rehacer la búsqueda. Algunas de las opciones más habituales son: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1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99" y="2838452"/>
            <a:ext cx="11525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24" y="2868614"/>
            <a:ext cx="6445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99" y="2868614"/>
            <a:ext cx="4778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7" y="2740027"/>
            <a:ext cx="18192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49" y="3517902"/>
            <a:ext cx="5476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9"/>
          <p:cNvSpPr txBox="1">
            <a:spLocks noChangeArrowheads="1"/>
          </p:cNvSpPr>
          <p:nvPr/>
        </p:nvSpPr>
        <p:spPr bwMode="auto">
          <a:xfrm>
            <a:off x="2026074" y="4177414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Lengua</a:t>
            </a:r>
            <a:endParaRPr lang="es-ES" altLang="es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CuadroTexto 13"/>
          <p:cNvSpPr txBox="1">
            <a:spLocks noChangeArrowheads="1"/>
          </p:cNvSpPr>
          <p:nvPr/>
        </p:nvSpPr>
        <p:spPr bwMode="auto">
          <a:xfrm>
            <a:off x="4165230" y="4203702"/>
            <a:ext cx="2714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Fecha </a:t>
            </a:r>
            <a:r>
              <a:rPr lang="es-ES" altLang="es-ES" sz="1800" dirty="0">
                <a:solidFill>
                  <a:srgbClr val="346283"/>
                </a:solidFill>
                <a:latin typeface="Verdana" panose="020B0604030504040204" pitchFamily="34" charset="0"/>
              </a:rPr>
              <a:t>de </a:t>
            </a: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publicación</a:t>
            </a:r>
            <a:endParaRPr lang="es-ES" altLang="es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CuadroTexto 14"/>
          <p:cNvSpPr txBox="1">
            <a:spLocks noChangeArrowheads="1"/>
          </p:cNvSpPr>
          <p:nvPr/>
        </p:nvSpPr>
        <p:spPr bwMode="auto">
          <a:xfrm>
            <a:off x="6966374" y="4200311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Tipo </a:t>
            </a:r>
            <a:r>
              <a:rPr lang="es-ES" altLang="es-ES" sz="1800" dirty="0">
                <a:solidFill>
                  <a:srgbClr val="346283"/>
                </a:solidFill>
                <a:latin typeface="Verdana" panose="020B0604030504040204" pitchFamily="34" charset="0"/>
              </a:rPr>
              <a:t>de material</a:t>
            </a:r>
          </a:p>
        </p:txBody>
      </p:sp>
      <p:sp>
        <p:nvSpPr>
          <p:cNvPr id="27" name="CuadroTexto 9"/>
          <p:cNvSpPr txBox="1">
            <a:spLocks noChangeArrowheads="1"/>
          </p:cNvSpPr>
          <p:nvPr/>
        </p:nvSpPr>
        <p:spPr bwMode="auto">
          <a:xfrm>
            <a:off x="2211812" y="6120452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País</a:t>
            </a:r>
            <a:endParaRPr lang="es-ES" altLang="es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28" name="Imat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12" y="4702814"/>
            <a:ext cx="13541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Texto 9"/>
          <p:cNvSpPr txBox="1">
            <a:spLocks noChangeArrowheads="1"/>
          </p:cNvSpPr>
          <p:nvPr/>
        </p:nvSpPr>
        <p:spPr bwMode="auto">
          <a:xfrm>
            <a:off x="3811712" y="6153789"/>
            <a:ext cx="3154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Revista donde se publica</a:t>
            </a:r>
            <a:endParaRPr lang="es-ES" altLang="es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30" name="Imat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49" y="4775839"/>
            <a:ext cx="13589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9"/>
          <p:cNvSpPr txBox="1">
            <a:spLocks noChangeArrowheads="1"/>
          </p:cNvSpPr>
          <p:nvPr/>
        </p:nvSpPr>
        <p:spPr bwMode="auto">
          <a:xfrm>
            <a:off x="7647412" y="6182364"/>
            <a:ext cx="288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Autor</a:t>
            </a:r>
            <a:endParaRPr lang="es-ES" altLang="es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8788" y="4761466"/>
            <a:ext cx="1314072" cy="12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1.6.1 Refinar resultados (2)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3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72" y="3787932"/>
            <a:ext cx="2628144" cy="8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4" y="1778242"/>
            <a:ext cx="6035041" cy="4922151"/>
          </a:xfrm>
          <a:prstGeom prst="rect">
            <a:avLst/>
          </a:prstGeom>
        </p:spPr>
      </p:pic>
      <p:sp>
        <p:nvSpPr>
          <p:cNvPr id="33" name="Rectangle arrodonit 15"/>
          <p:cNvSpPr/>
          <p:nvPr/>
        </p:nvSpPr>
        <p:spPr>
          <a:xfrm>
            <a:off x="1812174" y="2477331"/>
            <a:ext cx="1717271" cy="40028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1.6.2 Refinar resultados (3)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637" y="3473868"/>
            <a:ext cx="1985282" cy="91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8" y="1945178"/>
            <a:ext cx="6666994" cy="4265722"/>
          </a:xfrm>
          <a:prstGeom prst="rect">
            <a:avLst/>
          </a:prstGeom>
        </p:spPr>
      </p:pic>
      <p:sp>
        <p:nvSpPr>
          <p:cNvPr id="9" name="Rectangle arrodonit 15"/>
          <p:cNvSpPr/>
          <p:nvPr/>
        </p:nvSpPr>
        <p:spPr>
          <a:xfrm>
            <a:off x="2108718" y="2211355"/>
            <a:ext cx="1698096" cy="4145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1.7 Modificar la búsqueda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12000" y="1766862"/>
            <a:ext cx="11286609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 vez ejecutada la búsqueda, </a:t>
            </a:r>
            <a:r>
              <a:rPr lang="es-ES" altLang="ca-ES" sz="1800" dirty="0">
                <a:latin typeface="Verdana" panose="020B0604030504040204" pitchFamily="34" charset="0"/>
              </a:rPr>
              <a:t>e</a:t>
            </a:r>
            <a:r>
              <a:rPr lang="es-ES" altLang="ca-ES" sz="1800" dirty="0" smtClean="0">
                <a:latin typeface="Verdana" panose="020B0604030504040204" pitchFamily="34" charset="0"/>
              </a:rPr>
              <a:t>s posible que no tengamos éxito.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Puede ser por diferentes motivos: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18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85" y="2641817"/>
            <a:ext cx="6232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QuadreDeText 3"/>
          <p:cNvSpPr txBox="1">
            <a:spLocks noChangeArrowheads="1"/>
          </p:cNvSpPr>
          <p:nvPr/>
        </p:nvSpPr>
        <p:spPr bwMode="auto">
          <a:xfrm>
            <a:off x="427435" y="3001358"/>
            <a:ext cx="494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1) No encontramos ningún resultado</a:t>
            </a:r>
            <a:endParaRPr lang="es-ES" altLang="es-ES" sz="1800" dirty="0"/>
          </a:p>
        </p:txBody>
      </p:sp>
      <p:sp>
        <p:nvSpPr>
          <p:cNvPr id="20" name="QuadreDeText 4"/>
          <p:cNvSpPr txBox="1">
            <a:spLocks noChangeArrowheads="1"/>
          </p:cNvSpPr>
          <p:nvPr/>
        </p:nvSpPr>
        <p:spPr bwMode="auto">
          <a:xfrm>
            <a:off x="535276" y="4429692"/>
            <a:ext cx="38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2) Encontramos demasiados resultados</a:t>
            </a:r>
            <a:endParaRPr lang="es-ES" altLang="es-ES" sz="1800" dirty="0"/>
          </a:p>
        </p:txBody>
      </p:sp>
      <p:sp>
        <p:nvSpPr>
          <p:cNvPr id="21" name="QuadreDeText 5"/>
          <p:cNvSpPr txBox="1">
            <a:spLocks noChangeArrowheads="1"/>
          </p:cNvSpPr>
          <p:nvPr/>
        </p:nvSpPr>
        <p:spPr bwMode="auto">
          <a:xfrm>
            <a:off x="535276" y="5810478"/>
            <a:ext cx="6911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3) Los resultados no responden a nuestra necesidad</a:t>
            </a:r>
            <a:endParaRPr lang="es-ES" altLang="ca-ES" sz="1800" b="1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22" name="Imat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3" y="5019766"/>
            <a:ext cx="17557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52" y="4235574"/>
            <a:ext cx="4286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1.7.1 Modificar la búsqueda (2)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2000" y="1808258"/>
            <a:ext cx="11461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Hay que tener en cuenta algunos aspectos para rehacer nuestra búsqueda: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22272" y="2436940"/>
            <a:ext cx="11190283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Cuando utilizamos el operador OR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ampliamos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el número de resultados.</a:t>
            </a:r>
          </a:p>
          <a:p>
            <a:pPr algn="just">
              <a:spcBef>
                <a:spcPct val="50000"/>
              </a:spcBef>
            </a:pP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Cuando utilizamos el operador AND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restringimos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el número de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resultados.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Los truncamientos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incrementan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el número de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resultados.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Una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expresión entre comillas muy larga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implica menos probabilidades de que nos devuelvan resultados.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Hay que revisar la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ortografía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. Un error puede hacer que no recuperemos resultados.</a:t>
            </a:r>
          </a:p>
          <a:p>
            <a:pPr algn="just">
              <a:spcBef>
                <a:spcPct val="50000"/>
              </a:spcBef>
            </a:pP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Hay que revisar la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ubicación de los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elementos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y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de los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operadores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(paréntesis o comillas sin cerrar, operadores AND u OR duplicados, etc.).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Podemos descubrir </a:t>
            </a:r>
            <a:r>
              <a:rPr lang="es-ES" altLang="ca-ES" sz="1800" dirty="0">
                <a:solidFill>
                  <a:srgbClr val="346283"/>
                </a:solidFill>
                <a:latin typeface="Verdana" panose="020B0604030504040204" pitchFamily="34" charset="0"/>
              </a:rPr>
              <a:t>y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usar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nuevos términos o expresiones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a partir de los resultados que hemos recuperado en las búsquedas iniciales.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Podemos retirar o aplicar nuevos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límites 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a la búsqueda.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5464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1.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¿Qué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es la estrategia de búsqueda?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762714"/>
            <a:ext cx="11223625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estrategia de búsqueda es el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orientado a resolver una necesidad de información</a:t>
            </a: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localizando recursos relevantes relacionados con una materia o temática.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Google, los catálogos de las bibliotecas, las bases de datos, etc. nos entiendan y nos den la información que necesitamos, es necesario elaborar las preguntas (búsquedas) con una cierta estructura.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estrategia de búsqueda incluye diferentes fases:</a:t>
            </a:r>
            <a:endParaRPr lang="es-ES" altLang="ca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2247" y="4043338"/>
            <a:ext cx="100963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Definir la necesidad de información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Seleccionar la fuente o fuentes de información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Seleccionar los términos de búsqueda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Construir y ejecutar la búsqueda con operadores y delimitadores de búsqueda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Refinar los resultados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Modificar la búsqueda (si fuera necesario)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1.8 Para finalizar, algunos apuntes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2002" y="1865661"/>
            <a:ext cx="10584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La mayoría de bases de datos, motores de búsqueda (como Google) y recursos electrónicos usan los operadores que hemos explicado y te pueden ser útiles en otros ámbitos, aparte del de la búsqueda de información científica.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001" y="3090739"/>
            <a:ext cx="1058473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Cada base de datos o recurso puede tener sus particularidades u opciones, que la experiencia y la prueba-error te permitirán descubrir.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Por ejemplo: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0" name="QuadreDeText 1"/>
          <p:cNvSpPr txBox="1"/>
          <p:nvPr/>
        </p:nvSpPr>
        <p:spPr>
          <a:xfrm>
            <a:off x="612000" y="4305401"/>
            <a:ext cx="1069284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ca-ES" dirty="0" smtClean="0">
                <a:latin typeface="Verdana" panose="020B0604030504040204" pitchFamily="34" charset="0"/>
              </a:rPr>
              <a:t>Hay recursos que no permiten truncar las palabras dentro de un término compuesto. Por ejemplo, en estos recursos escribir </a:t>
            </a:r>
            <a:r>
              <a:rPr lang="es-ES" altLang="ca-ES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innova* </a:t>
            </a:r>
            <a:r>
              <a:rPr lang="es-ES" altLang="ca-ES" b="1" dirty="0" err="1" smtClean="0">
                <a:solidFill>
                  <a:srgbClr val="346283"/>
                </a:solidFill>
                <a:latin typeface="Verdana" panose="020B0604030504040204" pitchFamily="34" charset="0"/>
              </a:rPr>
              <a:t>docent</a:t>
            </a:r>
            <a:r>
              <a:rPr lang="es-ES" altLang="ca-ES" dirty="0" smtClean="0">
                <a:latin typeface="Verdana" panose="020B0604030504040204" pitchFamily="34" charset="0"/>
              </a:rPr>
              <a:t> no nos devolvería ningún resultado.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ca-ES" dirty="0" smtClean="0">
                <a:solidFill>
                  <a:srgbClr val="346283"/>
                </a:solidFill>
                <a:latin typeface="Verdana" panose="020B0604030504040204" pitchFamily="34" charset="0"/>
              </a:rPr>
              <a:t>ERIC</a:t>
            </a:r>
            <a:r>
              <a:rPr lang="es-ES" altLang="ca-ES" dirty="0" smtClean="0">
                <a:latin typeface="Verdana" panose="020B0604030504040204" pitchFamily="34" charset="0"/>
              </a:rPr>
              <a:t> dispone de tesauro </a:t>
            </a:r>
            <a:r>
              <a:rPr lang="es-ES" altLang="ca-ES" dirty="0">
                <a:latin typeface="Verdana" panose="020B0604030504040204" pitchFamily="34" charset="0"/>
              </a:rPr>
              <a:t>y</a:t>
            </a:r>
            <a:r>
              <a:rPr lang="es-ES" altLang="ca-ES" dirty="0" smtClean="0">
                <a:latin typeface="Verdana" panose="020B0604030504040204" pitchFamily="34" charset="0"/>
              </a:rPr>
              <a:t>, además, permite limitar y filtrar los resultados de forma muy específica por nivel educativo (educación infantil, secundaria, etc.) y audiencia (padres, profesores, etc.).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73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9695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¡Esperamos que te haya sido útil!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39689" y="2182417"/>
            <a:ext cx="92811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Si tienes dudas o sugerencias, no dudes en contactar con nosotros: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s-ES" altLang="es-ES" sz="18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CRAI Biblioteca del Campus de Mundet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Paseo de la </a:t>
            </a:r>
            <a:r>
              <a:rPr lang="es-ES" altLang="es-ES" sz="1800" dirty="0" err="1" smtClean="0">
                <a:latin typeface="Verdana" panose="020B0604030504040204" pitchFamily="34" charset="0"/>
              </a:rPr>
              <a:t>Vall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latin typeface="Verdana" panose="020B0604030504040204" pitchFamily="34" charset="0"/>
              </a:rPr>
              <a:t>d'Hebron</a:t>
            </a:r>
            <a:r>
              <a:rPr lang="es-ES" altLang="es-ES" sz="1800" dirty="0" smtClean="0">
                <a:latin typeface="Verdana" panose="020B0604030504040204" pitchFamily="34" charset="0"/>
              </a:rPr>
              <a:t>, 171, Edificio </a:t>
            </a:r>
            <a:r>
              <a:rPr lang="es-ES" altLang="es-ES" sz="1800" dirty="0" err="1" smtClean="0">
                <a:latin typeface="Verdana" panose="020B0604030504040204" pitchFamily="34" charset="0"/>
              </a:rPr>
              <a:t>Llevant</a:t>
            </a:r>
            <a:r>
              <a:rPr lang="es-ES" altLang="es-ES" sz="1800" dirty="0" smtClean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08035 Barcelona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  <a:hlinkClick r:id="rId3"/>
              </a:rPr>
              <a:t>bib_mundet@ub.edu</a:t>
            </a:r>
            <a:endParaRPr lang="es-ES" altLang="es-ES" sz="18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93 402 10 35</a:t>
            </a:r>
            <a:endParaRPr lang="es-ES" altLang="es-E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17812" y="255235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26" y="6291482"/>
            <a:ext cx="792549" cy="274344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3540240" y="62401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curso 2019-20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ángulo 4"/>
          <p:cNvSpPr/>
          <p:nvPr/>
        </p:nvSpPr>
        <p:spPr>
          <a:xfrm>
            <a:off x="4007042" y="3341713"/>
            <a:ext cx="3573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¡Muchas gracias!</a:t>
            </a:r>
            <a:endParaRPr lang="es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70" y="4352366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1.1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¿Qué es la estrategia de búsqueda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?</a:t>
            </a:r>
            <a:r>
              <a:rPr lang="ca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(2)</a:t>
            </a:r>
            <a:endParaRPr lang="ca-ES" altLang="ca-ES" sz="1800" dirty="0">
              <a:latin typeface="Verdana" panose="020B0604030504040204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608929" y="3389493"/>
            <a:ext cx="3642189" cy="7183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</a:t>
            </a: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 o fuentes</a:t>
            </a:r>
          </a:p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información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580699" y="3777984"/>
            <a:ext cx="3077441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Escoger términos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580700" y="5580124"/>
            <a:ext cx="3077441" cy="7191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Elaborar </a:t>
            </a: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ejecutar búsqueda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4600508" y="4420102"/>
            <a:ext cx="3633767" cy="7191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Modificar </a:t>
            </a: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4608929" y="5599483"/>
            <a:ext cx="3625346" cy="7191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Refinar </a:t>
            </a: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4608929" y="1831148"/>
            <a:ext cx="365061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necesidad de información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Flecha a la derecha con bandas 54"/>
          <p:cNvSpPr/>
          <p:nvPr/>
        </p:nvSpPr>
        <p:spPr>
          <a:xfrm rot="5400000">
            <a:off x="6106172" y="2771821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Flecha a la derecha con bandas 55"/>
          <p:cNvSpPr/>
          <p:nvPr/>
        </p:nvSpPr>
        <p:spPr>
          <a:xfrm rot="9856349">
            <a:off x="3812801" y="3660913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Flecha a la derecha con bandas 56"/>
          <p:cNvSpPr/>
          <p:nvPr/>
        </p:nvSpPr>
        <p:spPr>
          <a:xfrm rot="5400000">
            <a:off x="1762087" y="4822723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Flecha a la derecha con bandas 57"/>
          <p:cNvSpPr/>
          <p:nvPr/>
        </p:nvSpPr>
        <p:spPr>
          <a:xfrm>
            <a:off x="3812801" y="5722998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9347060" y="5629137"/>
            <a:ext cx="2059474" cy="673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Éxito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ectángulo redondeado 59"/>
          <p:cNvSpPr/>
          <p:nvPr/>
        </p:nvSpPr>
        <p:spPr>
          <a:xfrm>
            <a:off x="9347060" y="4426139"/>
            <a:ext cx="2118996" cy="742742"/>
          </a:xfrm>
          <a:prstGeom prst="roundRect">
            <a:avLst/>
          </a:prstGeom>
          <a:solidFill>
            <a:srgbClr val="FED3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éxito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Flecha a la derecha con bandas 60"/>
          <p:cNvSpPr/>
          <p:nvPr/>
        </p:nvSpPr>
        <p:spPr>
          <a:xfrm>
            <a:off x="8496578" y="5742357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Flecha a la derecha con bandas 61"/>
          <p:cNvSpPr/>
          <p:nvPr/>
        </p:nvSpPr>
        <p:spPr>
          <a:xfrm rot="19937135">
            <a:off x="8466818" y="5216141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Flecha a la derecha con bandas 62"/>
          <p:cNvSpPr/>
          <p:nvPr/>
        </p:nvSpPr>
        <p:spPr>
          <a:xfrm rot="10800000">
            <a:off x="8466817" y="4562977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Flecha a la derecha con bandas 63"/>
          <p:cNvSpPr/>
          <p:nvPr/>
        </p:nvSpPr>
        <p:spPr>
          <a:xfrm rot="8689717">
            <a:off x="3812801" y="4991721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Flecha a la derecha con bandas 64"/>
          <p:cNvSpPr/>
          <p:nvPr/>
        </p:nvSpPr>
        <p:spPr>
          <a:xfrm rot="12599628">
            <a:off x="3730892" y="4338596"/>
            <a:ext cx="647700" cy="4333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1.2 Definir la necesidad de información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892024"/>
            <a:ext cx="11223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Primero es necesario identificar a qué disciplina pertenece nuestra </a:t>
            </a:r>
            <a:r>
              <a:rPr lang="es-ES" altLang="ca-E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necesidad de información</a:t>
            </a:r>
            <a:r>
              <a:rPr lang="es-ES" altLang="ca-ES" sz="1800" dirty="0" smtClean="0">
                <a:latin typeface="Verdana" panose="020B0604030504040204" pitchFamily="34" charset="0"/>
              </a:rPr>
              <a:t>. Después hay que formular esta necesidad de información de un modo específico. Eso nos ayudará a detectar las materias o disciplinas con las que se relaciona nuestra necesidad y, más adelante, nos ayudará a escoger las fuentes de información más adecuadas.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999" y="3196456"/>
            <a:ext cx="110887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Por ejemplo: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Relación entre la familia y la escuela en la integración escolar de los hijos de inmigrantes</a:t>
            </a:r>
            <a:endParaRPr lang="es-ES" altLang="ca-ES" sz="1800" dirty="0" smtClean="0">
              <a:solidFill>
                <a:srgbClr val="3462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33864" y="4303897"/>
            <a:ext cx="14065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Educación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2000" y="5118463"/>
            <a:ext cx="7850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Terapias familiares con adolescentes bipolares</a:t>
            </a: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 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48151" y="5800115"/>
            <a:ext cx="1312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Psicología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9" y="4102284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26" y="5671527"/>
            <a:ext cx="628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9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1.2.1 Definir la necesidad de información (2)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909744"/>
            <a:ext cx="11223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Opcionalmente, incluso podemos hacer más específica nuestra necesidad de información concretando detalles como los siguientes: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68375" y="2665325"/>
            <a:ext cx="1122362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Dominio lingüístico </a:t>
            </a:r>
            <a:r>
              <a:rPr lang="es-ES" altLang="ca-ES" sz="1800" dirty="0" smtClean="0">
                <a:latin typeface="Verdana" panose="020B0604030504040204" pitchFamily="34" charset="0"/>
              </a:rPr>
              <a:t>(¿me interesan recursos publicados en uno o más idiomas?)</a:t>
            </a:r>
          </a:p>
          <a:p>
            <a:pPr marL="285750" indent="-285750" algn="just">
              <a:lnSpc>
                <a:spcPct val="100000"/>
              </a:lnSpc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Ámbito geográfico </a:t>
            </a:r>
            <a:r>
              <a:rPr lang="es-ES" altLang="ca-ES" sz="1800" dirty="0">
                <a:latin typeface="Verdana" panose="020B0604030504040204" pitchFamily="34" charset="0"/>
              </a:rPr>
              <a:t>(¿me interesan recursos publicados en </a:t>
            </a:r>
            <a:r>
              <a:rPr lang="es-ES" altLang="ca-ES" sz="1800" dirty="0" smtClean="0">
                <a:latin typeface="Verdana" panose="020B0604030504040204" pitchFamily="34" charset="0"/>
              </a:rPr>
              <a:t>determinados países?)</a:t>
            </a:r>
          </a:p>
          <a:p>
            <a:pPr marL="285750" indent="-285750" algn="just">
              <a:lnSpc>
                <a:spcPct val="100000"/>
              </a:lnSpc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Marco temporal </a:t>
            </a:r>
            <a:r>
              <a:rPr lang="es-ES" altLang="ca-ES" sz="1800" dirty="0">
                <a:latin typeface="Verdana" panose="020B0604030504040204" pitchFamily="34" charset="0"/>
              </a:rPr>
              <a:t>(¿me interesan recursos </a:t>
            </a:r>
            <a:r>
              <a:rPr lang="es-ES" altLang="ca-ES" sz="1800" dirty="0" smtClean="0">
                <a:latin typeface="Verdana" panose="020B0604030504040204" pitchFamily="34" charset="0"/>
              </a:rPr>
              <a:t>publicados en un determinado periodo?)</a:t>
            </a:r>
          </a:p>
          <a:p>
            <a:pPr marL="285750" indent="-285750" algn="just">
              <a:lnSpc>
                <a:spcPct val="100000"/>
              </a:lnSpc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Autoría</a:t>
            </a:r>
            <a:r>
              <a:rPr lang="es-ES" altLang="ca-ES" sz="1800" dirty="0">
                <a:latin typeface="Verdana" panose="020B0604030504040204" pitchFamily="34" charset="0"/>
              </a:rPr>
              <a:t> (¿me interesan recursos publicados </a:t>
            </a:r>
            <a:r>
              <a:rPr lang="es-ES" altLang="ca-ES" sz="1800" dirty="0" smtClean="0">
                <a:latin typeface="Verdana" panose="020B0604030504040204" pitchFamily="34" charset="0"/>
              </a:rPr>
              <a:t>por </a:t>
            </a:r>
            <a:r>
              <a:rPr lang="es-ES" altLang="ca-ES" sz="1800" dirty="0">
                <a:latin typeface="Verdana" panose="020B0604030504040204" pitchFamily="34" charset="0"/>
              </a:rPr>
              <a:t>determinados </a:t>
            </a:r>
            <a:r>
              <a:rPr lang="es-ES" altLang="ca-ES" sz="1800" dirty="0" smtClean="0">
                <a:latin typeface="Verdana" panose="020B0604030504040204" pitchFamily="34" charset="0"/>
              </a:rPr>
              <a:t>autores?)</a:t>
            </a:r>
          </a:p>
          <a:p>
            <a:pPr marL="285750" indent="-285750" algn="just">
              <a:lnSpc>
                <a:spcPct val="100000"/>
              </a:lnSpc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Tipo de material </a:t>
            </a:r>
            <a:r>
              <a:rPr lang="es-ES" altLang="ca-ES" sz="1800" dirty="0">
                <a:latin typeface="Verdana" panose="020B0604030504040204" pitchFamily="34" charset="0"/>
              </a:rPr>
              <a:t>(¿me interesan </a:t>
            </a:r>
            <a:r>
              <a:rPr lang="es-ES" altLang="ca-ES" sz="1800" dirty="0" smtClean="0">
                <a:latin typeface="Verdana" panose="020B0604030504040204" pitchFamily="34" charset="0"/>
              </a:rPr>
              <a:t>artículos, libros, estudios clínicos...?)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50000"/>
              </a:spcBef>
            </a:pPr>
            <a:endParaRPr lang="es-ES" altLang="ca-ES" sz="1800" dirty="0" smtClean="0">
              <a:latin typeface="Verdana" panose="020B0604030504040204" pitchFamily="34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61" y="5112524"/>
            <a:ext cx="1391576" cy="14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448" y="5440964"/>
            <a:ext cx="673048" cy="6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58" y="5093302"/>
            <a:ext cx="550770" cy="6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0" y="5093302"/>
            <a:ext cx="1864738" cy="150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53" y="5975306"/>
            <a:ext cx="585580" cy="5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457" y="5112149"/>
            <a:ext cx="1595982" cy="1552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570" y="5197680"/>
            <a:ext cx="1414082" cy="13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1.2.2 Definir la necesidad de información (3)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2000" y="2016063"/>
            <a:ext cx="11043454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 ejemplo: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Relación </a:t>
            </a:r>
            <a:r>
              <a:rPr lang="es-ES" altLang="es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entre la familia y la escuela en la integración escolar de los hijos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de inmigrantes</a:t>
            </a:r>
            <a:endParaRPr lang="es-ES" altLang="ca-ES" sz="1800" dirty="0">
              <a:solidFill>
                <a:srgbClr val="3462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ca-ES" sz="1800" dirty="0" smtClean="0">
              <a:solidFill>
                <a:srgbClr val="3462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ct val="50000"/>
              </a:spcBef>
            </a:pPr>
            <a:r>
              <a:rPr lang="es-ES" altLang="ca-ES" sz="1800" dirty="0">
                <a:solidFill>
                  <a:srgbClr val="114B71"/>
                </a:solidFill>
                <a:latin typeface="Verdana" panose="020B0604030504040204" pitchFamily="34" charset="0"/>
              </a:rPr>
              <a:t>Dominio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lingüístico </a:t>
            </a:r>
            <a:r>
              <a:rPr lang="es-ES" altLang="ca-ES" sz="1800" dirty="0" smtClean="0">
                <a:latin typeface="Verdana" panose="020B0604030504040204" pitchFamily="34" charset="0"/>
              </a:rPr>
              <a:t>(quiero recursos en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catalán</a:t>
            </a:r>
            <a:r>
              <a:rPr lang="es-ES" altLang="ca-ES" sz="1800" dirty="0" smtClean="0">
                <a:latin typeface="Verdana" panose="020B0604030504040204" pitchFamily="34" charset="0"/>
              </a:rPr>
              <a:t>,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español</a:t>
            </a:r>
            <a:r>
              <a:rPr lang="es-ES" altLang="ca-ES" sz="1800" dirty="0" smtClean="0">
                <a:latin typeface="Verdana" panose="020B0604030504040204" pitchFamily="34" charset="0"/>
              </a:rPr>
              <a:t> 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inglés</a:t>
            </a:r>
            <a:r>
              <a:rPr lang="es-ES" altLang="ca-ES" sz="1800" dirty="0" smtClean="0">
                <a:latin typeface="Verdana" panose="020B0604030504040204" pitchFamily="34" charset="0"/>
              </a:rPr>
              <a:t>)</a:t>
            </a:r>
          </a:p>
          <a:p>
            <a:pPr marL="285750" indent="-285750" algn="just">
              <a:spcBef>
                <a:spcPct val="50000"/>
              </a:spcBef>
            </a:pPr>
            <a:r>
              <a:rPr lang="es-ES" altLang="ca-ES" sz="1800" dirty="0">
                <a:solidFill>
                  <a:srgbClr val="114B71"/>
                </a:solidFill>
                <a:latin typeface="Verdana" panose="020B0604030504040204" pitchFamily="34" charset="0"/>
              </a:rPr>
              <a:t>Ámbito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geográfico </a:t>
            </a:r>
            <a:r>
              <a:rPr lang="es-ES" altLang="ca-ES" sz="1800" dirty="0">
                <a:latin typeface="Verdana" panose="020B0604030504040204" pitchFamily="34" charset="0"/>
              </a:rPr>
              <a:t>(quiero recursos </a:t>
            </a:r>
            <a:r>
              <a:rPr lang="es-ES" altLang="ca-ES" sz="1800" dirty="0" smtClean="0">
                <a:latin typeface="Verdana" panose="020B0604030504040204" pitchFamily="34" charset="0"/>
              </a:rPr>
              <a:t>publicados en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Cataluña</a:t>
            </a:r>
            <a:r>
              <a:rPr lang="es-ES" altLang="ca-ES" sz="1800" dirty="0" smtClean="0">
                <a:latin typeface="Verdana" panose="020B0604030504040204" pitchFamily="34" charset="0"/>
              </a:rPr>
              <a:t>,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España</a:t>
            </a:r>
            <a:r>
              <a:rPr lang="es-ES" altLang="ca-ES" sz="1800" dirty="0" smtClean="0">
                <a:latin typeface="Verdana" panose="020B0604030504040204" pitchFamily="34" charset="0"/>
              </a:rPr>
              <a:t> 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Latinoamérica)</a:t>
            </a:r>
          </a:p>
          <a:p>
            <a:pPr marL="285750" indent="-285750" algn="just">
              <a:spcBef>
                <a:spcPct val="50000"/>
              </a:spcBef>
            </a:pPr>
            <a:r>
              <a:rPr lang="es-ES" altLang="ca-ES" sz="1800" dirty="0">
                <a:solidFill>
                  <a:srgbClr val="114B71"/>
                </a:solidFill>
                <a:latin typeface="Verdana" panose="020B0604030504040204" pitchFamily="34" charset="0"/>
              </a:rPr>
              <a:t>Marco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temporal </a:t>
            </a:r>
            <a:r>
              <a:rPr lang="es-ES" altLang="ca-ES" sz="1800" dirty="0">
                <a:latin typeface="Verdana" panose="020B0604030504040204" pitchFamily="34" charset="0"/>
              </a:rPr>
              <a:t>(quiero recursos publicados </a:t>
            </a:r>
            <a:r>
              <a:rPr lang="es-ES" altLang="ca-ES" sz="1800" dirty="0" smtClean="0">
                <a:latin typeface="Verdana" panose="020B0604030504040204" pitchFamily="34" charset="0"/>
              </a:rPr>
              <a:t>durante los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últimos cinco años</a:t>
            </a:r>
            <a:r>
              <a:rPr lang="es-ES" altLang="ca-ES" sz="1800" dirty="0" smtClean="0">
                <a:latin typeface="Verdana" panose="020B060403050404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50000"/>
              </a:spcBef>
            </a:pP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Tipo de materiales </a:t>
            </a:r>
            <a:r>
              <a:rPr lang="es-ES" altLang="ca-ES" sz="1800" dirty="0" smtClean="0">
                <a:latin typeface="Verdana" panose="020B0604030504040204" pitchFamily="34" charset="0"/>
              </a:rPr>
              <a:t>(solo quiero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</a:rPr>
              <a:t>artículos de revistas</a:t>
            </a:r>
            <a:r>
              <a:rPr lang="es-ES" altLang="ca-ES" sz="1800" dirty="0" smtClean="0">
                <a:latin typeface="Verdana" panose="020B0604030504040204" pitchFamily="34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" altLang="ca-E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1.3 Seleccionar la fuente de información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865137"/>
            <a:ext cx="11223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 vez definida la necesidad de información, </a:t>
            </a:r>
            <a:r>
              <a:rPr lang="es-ES" altLang="ca-ES" sz="1800" dirty="0">
                <a:latin typeface="Verdana" panose="020B0604030504040204" pitchFamily="34" charset="0"/>
              </a:rPr>
              <a:t>e</a:t>
            </a:r>
            <a:r>
              <a:rPr lang="es-ES" altLang="ca-ES" sz="1800" dirty="0" smtClean="0">
                <a:latin typeface="Verdana" panose="020B0604030504040204" pitchFamily="34" charset="0"/>
              </a:rPr>
              <a:t>s más fácil escoger una fuente de información adecuada.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Conocer las fuentes de información existentes es importante. Ahora que estás empezando, no dudes en preguntar a los profesores o al personal del </a:t>
            </a:r>
            <a:r>
              <a:rPr lang="es-ES" altLang="ca-ES" sz="1800" dirty="0" err="1" smtClean="0">
                <a:latin typeface="Verdana" panose="020B0604030504040204" pitchFamily="34" charset="0"/>
              </a:rPr>
              <a:t>CRAI</a:t>
            </a:r>
            <a:r>
              <a:rPr lang="es-ES" altLang="ca-ES" sz="1800" dirty="0" smtClean="0">
                <a:latin typeface="Verdana" panose="020B0604030504040204" pitchFamily="34" charset="0"/>
              </a:rPr>
              <a:t> cuáles son las fuentes más adecuadas para ti.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En </a:t>
            </a:r>
            <a:r>
              <a:rPr lang="es-ES" altLang="ca-ES" sz="1800" dirty="0" smtClean="0">
                <a:solidFill>
                  <a:srgbClr val="114B71"/>
                </a:solidFill>
                <a:latin typeface="Verdana" panose="020B0604030504040204" pitchFamily="34" charset="0"/>
                <a:hlinkClick r:id="rId3"/>
              </a:rPr>
              <a:t>material que detalla los tipos de fuentes de información</a:t>
            </a:r>
            <a:r>
              <a:rPr lang="es-ES" altLang="ca-ES" sz="1800" dirty="0" smtClean="0">
                <a:latin typeface="Verdana" panose="020B0604030504040204" pitchFamily="34" charset="0"/>
              </a:rPr>
              <a:t> puedes consultar las fuentes que tienes a tu alcance.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8896" y="4144041"/>
            <a:ext cx="1212116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Ejemplo:</a:t>
            </a:r>
          </a:p>
          <a:p>
            <a:pPr>
              <a:spcBef>
                <a:spcPct val="50000"/>
              </a:spcBef>
              <a:buNone/>
            </a:pP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Relación </a:t>
            </a:r>
            <a:r>
              <a:rPr lang="es-ES" altLang="es-ES" sz="1800" b="1" dirty="0">
                <a:solidFill>
                  <a:srgbClr val="346283"/>
                </a:solidFill>
                <a:latin typeface="Verdana" panose="020B0604030504040204" pitchFamily="34" charset="0"/>
              </a:rPr>
              <a:t>entre la familia y la escuela en la integración escolar de los hijos de 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inmigrantes</a:t>
            </a:r>
            <a:endParaRPr lang="es-ES" altLang="ca-ES" sz="1800" b="1" dirty="0">
              <a:solidFill>
                <a:srgbClr val="3462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68773" y="5342119"/>
            <a:ext cx="1575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Educación</a:t>
            </a:r>
            <a:endParaRPr lang="es-ES" altLang="ca-ES" sz="1800" b="1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92" y="5607753"/>
            <a:ext cx="1566882" cy="88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t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14" y="5450667"/>
            <a:ext cx="3289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echa a la derecha con bandas 11"/>
          <p:cNvSpPr/>
          <p:nvPr/>
        </p:nvSpPr>
        <p:spPr>
          <a:xfrm rot="5400000">
            <a:off x="5327937" y="4974544"/>
            <a:ext cx="511175" cy="3397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Flecha a la derecha con bandas 12"/>
          <p:cNvSpPr/>
          <p:nvPr/>
        </p:nvSpPr>
        <p:spPr>
          <a:xfrm rot="8291318">
            <a:off x="4336673" y="5736492"/>
            <a:ext cx="601662" cy="3825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Flecha a la derecha con bandas 13"/>
          <p:cNvSpPr/>
          <p:nvPr/>
        </p:nvSpPr>
        <p:spPr>
          <a:xfrm rot="2648860">
            <a:off x="6070889" y="5784836"/>
            <a:ext cx="628650" cy="4191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34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6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612000" y="1306800"/>
            <a:ext cx="7850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1.4 Seleccionar los términos de búsqueda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612000" y="1865330"/>
            <a:ext cx="11223625" cy="17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A continuación tenemos que analizar qué términos y conceptos podemos extraer de nuestra necesidad de información. Podemos extraer los términos a partir de la misma necesidad de información o utilizar </a:t>
            </a:r>
            <a:r>
              <a:rPr lang="es-ES" altLang="ca-ES" sz="1800" dirty="0">
                <a:latin typeface="Verdana" panose="020B0604030504040204" pitchFamily="34" charset="0"/>
              </a:rPr>
              <a:t>los términos que se usan en otros textos, artículos o materiales relacionados con tu </a:t>
            </a:r>
            <a:r>
              <a:rPr lang="es-ES" altLang="ca-ES" sz="1800" dirty="0" smtClean="0">
                <a:latin typeface="Verdana" panose="020B0604030504040204" pitchFamily="34" charset="0"/>
              </a:rPr>
              <a:t>búsqueda.</a:t>
            </a:r>
          </a:p>
          <a:p>
            <a:pPr algn="just">
              <a:spcBef>
                <a:spcPct val="50000"/>
              </a:spcBef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A medida que vayas adquiriendo más experiencia en tu disciplina, identificarás rápidamente cuáles son los vocablos técnicos más adecuados.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6705" y="3378507"/>
            <a:ext cx="11840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Verdana" panose="020B0604030504040204" pitchFamily="34" charset="0"/>
              </a:rPr>
              <a:t> Ejemplo: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 smtClean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relación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entre la 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familia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y la 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escuela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en la 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integración escolar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de los 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hijos</a:t>
            </a:r>
            <a:r>
              <a:rPr lang="es-ES" altLang="es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 de 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inmigrantes</a:t>
            </a:r>
            <a:endParaRPr lang="es-ES" altLang="es-ES" sz="1800" b="1" dirty="0">
              <a:solidFill>
                <a:srgbClr val="C000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2000" y="4485256"/>
            <a:ext cx="108297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A veces hay conceptos que te pueden plantear dudas: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s-ES" altLang="ca-ES" sz="1800" dirty="0" smtClean="0">
                <a:latin typeface="Verdana" panose="020B0604030504040204" pitchFamily="34" charset="0"/>
                <a:sym typeface="Wingdings" panose="05000000000000000000" pitchFamily="2" charset="2"/>
              </a:rPr>
              <a:t>¿</a:t>
            </a:r>
            <a:r>
              <a:rPr lang="es-ES" altLang="ca-ES" sz="1800" dirty="0" smtClean="0">
                <a:latin typeface="Verdana" panose="020B0604030504040204" pitchFamily="34" charset="0"/>
              </a:rPr>
              <a:t>Uso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inmigrantes</a:t>
            </a:r>
            <a:r>
              <a:rPr lang="es-ES" altLang="ca-ES" sz="1800" dirty="0" smtClean="0">
                <a:latin typeface="Verdana" panose="020B0604030504040204" pitchFamily="34" charset="0"/>
              </a:rPr>
              <a:t> o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hijos de inmigrantes</a:t>
            </a:r>
            <a:r>
              <a:rPr lang="es-ES" altLang="ca-ES" sz="1800" dirty="0" smtClean="0">
                <a:latin typeface="Verdana" panose="020B0604030504040204" pitchFamily="34" charset="0"/>
              </a:rPr>
              <a:t>? 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ca-ES" sz="1800" dirty="0" smtClean="0">
                <a:solidFill>
                  <a:srgbClr val="34628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s-ES" altLang="ca-ES" sz="1800" dirty="0">
                <a:latin typeface="Verdana" panose="020B0604030504040204" pitchFamily="34" charset="0"/>
                <a:sym typeface="Wingdings" panose="05000000000000000000" pitchFamily="2" charset="2"/>
              </a:rPr>
              <a:t>¿</a:t>
            </a:r>
            <a:r>
              <a:rPr lang="es-ES" altLang="ca-ES" sz="1800" dirty="0" smtClean="0">
                <a:latin typeface="Verdana" panose="020B0604030504040204" pitchFamily="34" charset="0"/>
              </a:rPr>
              <a:t>Los términos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relación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r>
              <a:rPr lang="es-ES" altLang="ca-ES" sz="1800" dirty="0">
                <a:latin typeface="Verdana" panose="020B0604030504040204" pitchFamily="34" charset="0"/>
              </a:rPr>
              <a:t>y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familia</a:t>
            </a:r>
            <a:r>
              <a:rPr lang="es-ES" altLang="ca-ES" sz="1800" dirty="0" smtClean="0">
                <a:latin typeface="Verdana" panose="020B0604030504040204" pitchFamily="34" charset="0"/>
              </a:rPr>
              <a:t> son demasiado genéricos</a:t>
            </a:r>
            <a:r>
              <a:rPr lang="es-ES" altLang="ca-ES" sz="1800" dirty="0">
                <a:latin typeface="Verdana" panose="020B0604030504040204" pitchFamily="34" charset="0"/>
              </a:rPr>
              <a:t>?</a:t>
            </a:r>
            <a:r>
              <a:rPr lang="es-ES" altLang="ca-ES" sz="1800" dirty="0" smtClean="0">
                <a:latin typeface="Verdana" panose="020B0604030504040204" pitchFamily="34" charset="0"/>
              </a:rPr>
              <a:t> 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3755" y="5922966"/>
            <a:ext cx="11106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 smtClean="0">
                <a:latin typeface="Verdana" panose="020B0604030504040204" pitchFamily="34" charset="0"/>
              </a:rPr>
              <a:t>Unas herramientas que te pueden resultar útiles para identificar los términos más adecuados son los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tesauros </a:t>
            </a:r>
            <a:r>
              <a:rPr lang="es-ES" altLang="ca-ES" sz="1800" dirty="0" smtClean="0">
                <a:latin typeface="Verdana" panose="020B0604030504040204" pitchFamily="34" charset="0"/>
              </a:rPr>
              <a:t>y los </a:t>
            </a:r>
            <a:r>
              <a:rPr lang="es-ES" altLang="ca-ES" sz="18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diccionarios terminológicos especializados</a:t>
            </a:r>
            <a:r>
              <a:rPr lang="es-ES" altLang="ca-ES" sz="1800" dirty="0" smtClean="0">
                <a:latin typeface="Verdana" panose="020B0604030504040204" pitchFamily="34" charset="0"/>
              </a:rPr>
              <a:t>.</a:t>
            </a:r>
            <a:endParaRPr lang="es-ES" altLang="ca-ES" sz="1800" dirty="0">
              <a:latin typeface="Verdana" panose="020B0604030504040204" pitchFamily="34" charset="0"/>
            </a:endParaRPr>
          </a:p>
        </p:txBody>
      </p:sp>
      <p:pic>
        <p:nvPicPr>
          <p:cNvPr id="18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5" y="4485256"/>
            <a:ext cx="1115324" cy="102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6247F5C-57F5-4786-B0E8-0DA0DEA75A2A}" vid="{FFA2BADE-9612-4956-9D86-7054DEDB77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CRAI Mundet - Estratègia de Cerca v5.0 - 180919 2</Template>
  <TotalTime>891</TotalTime>
  <Words>2319</Words>
  <Application>Microsoft Office PowerPoint</Application>
  <PresentationFormat>Pantalla panoràmica</PresentationFormat>
  <Paragraphs>280</Paragraphs>
  <Slides>32</Slides>
  <Notes>29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GungsuhChe</vt:lpstr>
      <vt:lpstr>Iskoola Pota</vt:lpstr>
      <vt:lpstr>Verdana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L'estratègia de cerca d'informació. Curs 2019-20</dc:title>
  <dc:creator>CRAI Biblioteca Campus de Mundet. Joan Pons Vila</dc:creator>
  <cp:keywords>CRAI, biblioteca, com cercar, estratègia de cerca, Campus de Mundet, formació d'usuaris, Universitat de Barcelona</cp:keywords>
  <cp:lastModifiedBy>Nuria Hombrabella Teruel</cp:lastModifiedBy>
  <cp:revision>88</cp:revision>
  <dcterms:created xsi:type="dcterms:W3CDTF">2019-09-18T15:15:49Z</dcterms:created>
  <dcterms:modified xsi:type="dcterms:W3CDTF">2020-02-04T16:19:40Z</dcterms:modified>
</cp:coreProperties>
</file>