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73" r:id="rId5"/>
    <p:sldId id="263" r:id="rId6"/>
    <p:sldId id="261" r:id="rId7"/>
    <p:sldId id="264" r:id="rId8"/>
    <p:sldId id="266" r:id="rId9"/>
    <p:sldId id="267" r:id="rId10"/>
    <p:sldId id="262" r:id="rId11"/>
    <p:sldId id="272" r:id="rId12"/>
    <p:sldId id="268" r:id="rId13"/>
    <p:sldId id="287" r:id="rId14"/>
    <p:sldId id="277" r:id="rId15"/>
    <p:sldId id="279" r:id="rId16"/>
    <p:sldId id="271" r:id="rId17"/>
    <p:sldId id="265" r:id="rId18"/>
    <p:sldId id="283" r:id="rId19"/>
    <p:sldId id="275" r:id="rId20"/>
    <p:sldId id="280" r:id="rId21"/>
    <p:sldId id="285" r:id="rId22"/>
    <p:sldId id="258" r:id="rId23"/>
    <p:sldId id="286" r:id="rId24"/>
    <p:sldId id="288" r:id="rId25"/>
    <p:sldId id="278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oppins" panose="020B0604020202020204" charset="0"/>
      <p:regular r:id="rId32"/>
      <p:bold r:id="rId33"/>
      <p:italic r:id="rId34"/>
      <p:boldItalic r:id="rId35"/>
    </p:embeddedFont>
    <p:embeddedFont>
      <p:font typeface="Poppins Light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4D4"/>
    <a:srgbClr val="D9D8D8"/>
    <a:srgbClr val="2FA0D5"/>
    <a:srgbClr val="878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7771CA-0655-4A5F-BD69-8282F2055B59}">
  <a:tblStyle styleId="{487771CA-0655-4A5F-BD69-8282F2055B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0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ia Casas Escribano" userId="S::mcasas@ub.edu::27256ae8-683a-477e-93e3-39b837f59338" providerId="AD" clId="Web-{8A1398B0-1A72-6563-EA26-8416B82BCE18}"/>
    <pc:docChg chg="addSld delSld">
      <pc:chgData name="Mireia Casas Escribano" userId="S::mcasas@ub.edu::27256ae8-683a-477e-93e3-39b837f59338" providerId="AD" clId="Web-{8A1398B0-1A72-6563-EA26-8416B82BCE18}" dt="2019-05-30T11:42:24.211" v="1"/>
      <pc:docMkLst>
        <pc:docMk/>
      </pc:docMkLst>
      <pc:sldChg chg="new del">
        <pc:chgData name="Mireia Casas Escribano" userId="S::mcasas@ub.edu::27256ae8-683a-477e-93e3-39b837f59338" providerId="AD" clId="Web-{8A1398B0-1A72-6563-EA26-8416B82BCE18}" dt="2019-05-30T11:42:24.211" v="1"/>
        <pc:sldMkLst>
          <pc:docMk/>
          <pc:sldMk cId="1326216015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049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122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494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547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84620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_AND_BOD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84616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84618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82639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84620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42907" y="108288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ub.edu/campusvirtualub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ub.edu/campusvirtualub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ampusvirtual.ub.edu/course/view.php?id=118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virtual.ub.edu/" TargetMode="External"/><Relationship Id="rId7" Type="http://schemas.openxmlformats.org/officeDocument/2006/relationships/hyperlink" Target="https://ub-sandbox.mrooms.ne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332926" y="1111167"/>
            <a:ext cx="47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br>
              <a:rPr lang="ca-E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a-E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CAMPUS VIRTUAL</a:t>
            </a:r>
            <a:endParaRPr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Google Shape;686;p39">
            <a:extLst>
              <a:ext uri="{FF2B5EF4-FFF2-40B4-BE49-F238E27FC236}">
                <a16:creationId xmlns:a16="http://schemas.microsoft.com/office/drawing/2014/main" id="{A2A9306F-FCB3-4591-B950-011407883B2D}"/>
              </a:ext>
            </a:extLst>
          </p:cNvPr>
          <p:cNvSpPr/>
          <p:nvPr/>
        </p:nvSpPr>
        <p:spPr>
          <a:xfrm>
            <a:off x="1058899" y="937549"/>
            <a:ext cx="1366627" cy="771976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508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E709352-EACB-4C6A-A286-6ADA8DDAB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55" y="4437099"/>
            <a:ext cx="432435" cy="5943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BA0410-3574-4A78-A247-6BE217C7FDA8}"/>
              </a:ext>
            </a:extLst>
          </p:cNvPr>
          <p:cNvSpPr txBox="1"/>
          <p:nvPr/>
        </p:nvSpPr>
        <p:spPr>
          <a:xfrm>
            <a:off x="1330618" y="3203143"/>
            <a:ext cx="657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QUE UN PAS CAP AL NÚVOL</a:t>
            </a:r>
          </a:p>
        </p:txBody>
      </p:sp>
      <p:pic>
        <p:nvPicPr>
          <p:cNvPr id="4" name="Imagen 3" descr="Imagen que contiene exterior&#10;&#10;Descripción generada con confianza muy alta">
            <a:extLst>
              <a:ext uri="{FF2B5EF4-FFF2-40B4-BE49-F238E27FC236}">
                <a16:creationId xmlns:a16="http://schemas.microsoft.com/office/drawing/2014/main" id="{C1497B15-CD47-4F34-98EA-2A22A6183A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01"/>
          <a:stretch/>
        </p:blipFill>
        <p:spPr>
          <a:xfrm>
            <a:off x="566690" y="4437099"/>
            <a:ext cx="1527857" cy="5921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ctrTitle" idx="4294967295"/>
          </p:nvPr>
        </p:nvSpPr>
        <p:spPr>
          <a:xfrm>
            <a:off x="2092625" y="2954950"/>
            <a:ext cx="4958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6000" dirty="0"/>
              <a:t>Full de ruta</a:t>
            </a:r>
            <a:endParaRPr sz="6000" dirty="0"/>
          </a:p>
        </p:txBody>
      </p:sp>
      <p:sp>
        <p:nvSpPr>
          <p:cNvPr id="206" name="Google Shape;206;p20"/>
          <p:cNvSpPr txBox="1">
            <a:spLocks noGrp="1"/>
          </p:cNvSpPr>
          <p:nvPr>
            <p:ph type="subTitle" idx="4294967295"/>
          </p:nvPr>
        </p:nvSpPr>
        <p:spPr>
          <a:xfrm>
            <a:off x="2092625" y="3892887"/>
            <a:ext cx="4958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-ES" sz="1400" dirty="0"/>
              <a:t>Desenvolupament del projecte</a:t>
            </a:r>
            <a:endParaRPr sz="1400" dirty="0"/>
          </a:p>
        </p:txBody>
      </p:sp>
      <p:grpSp>
        <p:nvGrpSpPr>
          <p:cNvPr id="207" name="Google Shape;207;p20"/>
          <p:cNvGrpSpPr/>
          <p:nvPr/>
        </p:nvGrpSpPr>
        <p:grpSpPr>
          <a:xfrm>
            <a:off x="3952298" y="309004"/>
            <a:ext cx="1738561" cy="1738545"/>
            <a:chOff x="6643075" y="3664250"/>
            <a:chExt cx="407950" cy="407975"/>
          </a:xfrm>
        </p:grpSpPr>
        <p:sp>
          <p:nvSpPr>
            <p:cNvPr id="208" name="Google Shape;208;p2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20"/>
          <p:cNvGrpSpPr/>
          <p:nvPr/>
        </p:nvGrpSpPr>
        <p:grpSpPr>
          <a:xfrm rot="-587313">
            <a:off x="3850121" y="2274317"/>
            <a:ext cx="714809" cy="714768"/>
            <a:chOff x="576250" y="4319400"/>
            <a:chExt cx="442075" cy="442050"/>
          </a:xfrm>
        </p:grpSpPr>
        <p:sp>
          <p:nvSpPr>
            <p:cNvPr id="211" name="Google Shape;211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0"/>
          <p:cNvSpPr/>
          <p:nvPr/>
        </p:nvSpPr>
        <p:spPr>
          <a:xfrm>
            <a:off x="3536507" y="710554"/>
            <a:ext cx="271742" cy="25947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 rot="2697553">
            <a:off x="5327282" y="2038984"/>
            <a:ext cx="412519" cy="39388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5653628" y="1814107"/>
            <a:ext cx="165205" cy="15781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1280074">
            <a:off x="3348230" y="1493219"/>
            <a:ext cx="165200" cy="1577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7B669B0-1C1A-4CA0-A2E9-9057C94A1D31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1F2282F-E8DE-4228-93B8-C43A27459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19" name="Imagen 18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F38302C9-F729-4B0C-9543-04A43153C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>
            <a:spLocks noGrp="1"/>
          </p:cNvSpPr>
          <p:nvPr>
            <p:ph type="title"/>
          </p:nvPr>
        </p:nvSpPr>
        <p:spPr>
          <a:xfrm>
            <a:off x="457200" y="889395"/>
            <a:ext cx="3920836" cy="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Com es </a:t>
            </a:r>
            <a:br>
              <a:rPr lang="ca-ES" dirty="0"/>
            </a:br>
            <a:r>
              <a:rPr lang="ca-ES" dirty="0"/>
              <a:t>treballa</a:t>
            </a:r>
            <a:endParaRPr dirty="0"/>
          </a:p>
        </p:txBody>
      </p:sp>
      <p:sp>
        <p:nvSpPr>
          <p:cNvPr id="336" name="Google Shape;336;p3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337" name="Google Shape;337;p30"/>
          <p:cNvGrpSpPr/>
          <p:nvPr/>
        </p:nvGrpSpPr>
        <p:grpSpPr>
          <a:xfrm>
            <a:off x="2346861" y="1258050"/>
            <a:ext cx="2726286" cy="2547000"/>
            <a:chOff x="1293736" y="1258050"/>
            <a:chExt cx="2726286" cy="2547000"/>
          </a:xfrm>
        </p:grpSpPr>
        <p:sp>
          <p:nvSpPr>
            <p:cNvPr id="338" name="Google Shape;338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1200"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0" name="Google Shape;340;p3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100" b="1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Fase 1: prova pilot</a:t>
              </a:r>
              <a:endParaRPr sz="11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1" name="Google Shape;341;p30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1">
                <a:spcAft>
                  <a:spcPts val="1600"/>
                </a:spcAft>
              </a:pPr>
              <a: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  <a:t>- Quatre ensenyaments de Grau:    Economia, Estadística, Filosofia i Enginyeria informàtica</a:t>
              </a:r>
              <a:b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</a:br>
              <a: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  <a:t>- Funcionalitats bàsiques (inclou CEL)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dirty="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42" name="Google Shape;342;p30"/>
          <p:cNvGrpSpPr/>
          <p:nvPr/>
        </p:nvGrpSpPr>
        <p:grpSpPr>
          <a:xfrm>
            <a:off x="4257083" y="1258050"/>
            <a:ext cx="2726286" cy="2547000"/>
            <a:chOff x="3203958" y="1258050"/>
            <a:chExt cx="2726286" cy="2547000"/>
          </a:xfrm>
        </p:grpSpPr>
        <p:sp>
          <p:nvSpPr>
            <p:cNvPr id="343" name="Google Shape;343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666666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12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5" name="Google Shape;345;p3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100" b="1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Fase 2: migració al núvol</a:t>
              </a:r>
              <a:endParaRPr sz="11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6" name="Google Shape;346;p30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>
                  <a:latin typeface="Poppins Light"/>
                  <a:ea typeface="Poppins Light"/>
                  <a:cs typeface="Poppins Light"/>
                  <a:sym typeface="Poppins Light"/>
                </a:rPr>
                <a:t>- </a:t>
              </a:r>
              <a: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  <a:t>Migració total al nou CVUB (tots CVUB)</a:t>
              </a:r>
              <a:b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</a:br>
              <a: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  <a:t>- Noves funcionalitats</a:t>
              </a:r>
              <a:b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</a:br>
              <a: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  <a:t>- Formació</a:t>
              </a:r>
              <a:b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</a:br>
              <a: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  <a:t>- Difusió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dirty="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47" name="Google Shape;347;p30"/>
          <p:cNvGrpSpPr/>
          <p:nvPr/>
        </p:nvGrpSpPr>
        <p:grpSpPr>
          <a:xfrm>
            <a:off x="6177102" y="1258050"/>
            <a:ext cx="2726286" cy="2547000"/>
            <a:chOff x="5123977" y="1258050"/>
            <a:chExt cx="2726286" cy="2547000"/>
          </a:xfrm>
        </p:grpSpPr>
        <p:sp>
          <p:nvSpPr>
            <p:cNvPr id="348" name="Google Shape;348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B7B7B7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1200" b="1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0" name="Google Shape;350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100" b="1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Posada en marxa</a:t>
              </a:r>
              <a:endParaRPr sz="11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30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n" sz="800" dirty="0">
                  <a:latin typeface="Poppins Light"/>
                  <a:ea typeface="Poppins Light"/>
                  <a:cs typeface="Poppins Light"/>
                  <a:sym typeface="Poppins Light"/>
                </a:rPr>
                <a:t>- </a:t>
              </a:r>
              <a: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  <a:t>Juliol: accés professorat</a:t>
              </a:r>
              <a:b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</a:br>
              <a: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  <a:t>- Setembre: accés alumnat</a:t>
              </a:r>
              <a:b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</a:br>
              <a: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  <a:t>- Formació</a:t>
              </a:r>
              <a:b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</a:br>
              <a:r>
                <a:rPr lang="ca-ES" sz="800" dirty="0">
                  <a:latin typeface="Poppins Light"/>
                  <a:ea typeface="Poppins Light"/>
                  <a:cs typeface="Poppins Light"/>
                  <a:sym typeface="Poppins Light"/>
                </a:rPr>
                <a:t>- Difusió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lang="ca-ES" sz="800" dirty="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E993C214-4F67-4B54-B04F-B5BE3A8092A0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EF23659-E230-46E7-AA85-CC039E90E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21" name="Imagen 20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F661B0D5-60AD-49D1-B3F8-A2D0C2880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>
            <a:spLocks noGrp="1"/>
          </p:cNvSpPr>
          <p:nvPr>
            <p:ph type="title"/>
          </p:nvPr>
        </p:nvSpPr>
        <p:spPr>
          <a:xfrm>
            <a:off x="458401" y="944545"/>
            <a:ext cx="6927899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Fase 1: prova pilot (febrer 19)</a:t>
            </a:r>
            <a:endParaRPr dirty="0"/>
          </a:p>
        </p:txBody>
      </p:sp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292" name="Google Shape;292;p26"/>
          <p:cNvGraphicFramePr/>
          <p:nvPr>
            <p:extLst>
              <p:ext uri="{D42A27DB-BD31-4B8C-83A1-F6EECF244321}">
                <p14:modId xmlns:p14="http://schemas.microsoft.com/office/powerpoint/2010/main" val="4190378899"/>
              </p:ext>
            </p:extLst>
          </p:nvPr>
        </p:nvGraphicFramePr>
        <p:xfrm>
          <a:off x="1108050" y="1723901"/>
          <a:ext cx="6927900" cy="2730658"/>
        </p:xfrm>
        <a:graphic>
          <a:graphicData uri="http://schemas.openxmlformats.org/drawingml/2006/table">
            <a:tbl>
              <a:tblPr>
                <a:noFill/>
                <a:tableStyleId>{487771CA-0655-4A5F-BD69-8282F2055B59}</a:tableStyleId>
              </a:tblPr>
              <a:tblGrid>
                <a:gridCol w="173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GRAUS 2on semestre</a:t>
                      </a:r>
                      <a:endParaRPr dirty="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50000"/>
                        <a:alpha val="653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 err="1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Assignatures</a:t>
                      </a:r>
                      <a:endParaRPr dirty="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50000"/>
                        <a:alpha val="653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 err="1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Professorat</a:t>
                      </a:r>
                      <a:endParaRPr dirty="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50000"/>
                        <a:alpha val="653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 err="1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Alumnat</a:t>
                      </a:r>
                      <a:endParaRPr dirty="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50000"/>
                        <a:alpha val="653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727312"/>
                  </a:ext>
                </a:extLst>
              </a:tr>
              <a:tr h="534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 err="1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Economia</a:t>
                      </a:r>
                      <a:endParaRPr dirty="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27</a:t>
                      </a:r>
                      <a:endParaRPr b="1" dirty="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28</a:t>
                      </a:r>
                      <a:endParaRPr b="1" dirty="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1600 (77)</a:t>
                      </a:r>
                      <a:endParaRPr b="1" dirty="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dirty="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Estadística</a:t>
                      </a:r>
                      <a:endParaRPr dirty="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22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22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294 (77)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dirty="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Enginyeria informàtica</a:t>
                      </a:r>
                      <a:endParaRPr dirty="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27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28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401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dirty="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Filosofia</a:t>
                      </a:r>
                      <a:endParaRPr dirty="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44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44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683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65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BC353FC8-5C45-4D20-87A9-6FAF28B05AD2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1FE2066-8FC5-4A1E-90ED-FBAA6C467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7" name="Imagen 6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85DF2C4A-15CB-44A0-8E36-2474F8F44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730AAEAE-9A6B-4D2A-BE53-062E8F2E6109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5A89DF2D-BD65-4666-8984-9E5826900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30" name="Imagen 29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C73B1840-8CE6-4ADF-8875-4FB3A3F6B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  <p:sp>
        <p:nvSpPr>
          <p:cNvPr id="33" name="Google Shape;290;p26">
            <a:extLst>
              <a:ext uri="{FF2B5EF4-FFF2-40B4-BE49-F238E27FC236}">
                <a16:creationId xmlns:a16="http://schemas.microsoft.com/office/drawing/2014/main" id="{B1FBB69E-2D64-4033-8B63-A3D83BB8C574}"/>
              </a:ext>
            </a:extLst>
          </p:cNvPr>
          <p:cNvSpPr txBox="1">
            <a:spLocks/>
          </p:cNvSpPr>
          <p:nvPr/>
        </p:nvSpPr>
        <p:spPr>
          <a:xfrm>
            <a:off x="1704979" y="941365"/>
            <a:ext cx="6927899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3200" b="1" dirty="0">
                <a:latin typeface="Poppins" panose="020B0604020202020204" charset="0"/>
                <a:cs typeface="Poppins" panose="020B0604020202020204" charset="0"/>
              </a:rPr>
              <a:t>Fase 1: prova pilot (febrer 19)</a:t>
            </a:r>
          </a:p>
        </p:txBody>
      </p:sp>
      <p:sp>
        <p:nvSpPr>
          <p:cNvPr id="34" name="Google Shape;431;p37">
            <a:extLst>
              <a:ext uri="{FF2B5EF4-FFF2-40B4-BE49-F238E27FC236}">
                <a16:creationId xmlns:a16="http://schemas.microsoft.com/office/drawing/2014/main" id="{AADA21E1-86BA-42E4-81D3-9B2BE06498F4}"/>
              </a:ext>
            </a:extLst>
          </p:cNvPr>
          <p:cNvSpPr txBox="1">
            <a:spLocks/>
          </p:cNvSpPr>
          <p:nvPr/>
        </p:nvSpPr>
        <p:spPr>
          <a:xfrm>
            <a:off x="2717956" y="1609430"/>
            <a:ext cx="5716186" cy="1432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Poppins" panose="020B0604020202020204" charset="0"/>
                <a:cs typeface="Poppins" panose="020B0604020202020204" charset="0"/>
              </a:rPr>
              <a:t>Difusió</a:t>
            </a:r>
            <a:r>
              <a:rPr lang="en-US" sz="1800" b="1" dirty="0">
                <a:latin typeface="Poppins" panose="020B0604020202020204" charset="0"/>
                <a:cs typeface="Poppins" panose="020B0604020202020204" charset="0"/>
              </a:rPr>
              <a:t> </a:t>
            </a:r>
          </a:p>
          <a:p>
            <a:pPr marL="722313" lvl="3">
              <a:buFont typeface="Courier New" panose="02070309020205020404" pitchFamily="49" charset="0"/>
              <a:buChar char="o"/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	</a:t>
            </a: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des de CVUB local</a:t>
            </a:r>
          </a:p>
          <a:p>
            <a:pPr marL="722313" lvl="3">
              <a:buFont typeface="Courier New" panose="02070309020205020404" pitchFamily="49" charset="0"/>
              <a:buChar char="o"/>
            </a:pP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  Portal Campus Virtual UB</a:t>
            </a:r>
          </a:p>
          <a:p>
            <a:pPr marL="722313">
              <a:buFont typeface="Courier New" panose="02070309020205020404" pitchFamily="49" charset="0"/>
              <a:buChar char="o"/>
            </a:pP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	</a:t>
            </a:r>
            <a:r>
              <a:rPr lang="en-US" i="1" dirty="0" err="1">
                <a:latin typeface="Poppins" panose="020B0604020202020204" charset="0"/>
                <a:cs typeface="Poppins" panose="020B0604020202020204" charset="0"/>
              </a:rPr>
              <a:t>missatge</a:t>
            </a: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i="1" dirty="0" err="1">
                <a:latin typeface="Poppins" panose="020B0604020202020204" charset="0"/>
                <a:cs typeface="Poppins" panose="020B0604020202020204" charset="0"/>
              </a:rPr>
              <a:t>institucional</a:t>
            </a: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 (e-mail)</a:t>
            </a:r>
          </a:p>
          <a:p>
            <a:pPr marL="722313">
              <a:buFont typeface="Courier New" panose="02070309020205020404" pitchFamily="49" charset="0"/>
              <a:buChar char="o"/>
            </a:pP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	Intranets de </a:t>
            </a:r>
            <a:r>
              <a:rPr lang="en-US" i="1" dirty="0" err="1">
                <a:latin typeface="Poppins" panose="020B0604020202020204" charset="0"/>
                <a:cs typeface="Poppins" panose="020B0604020202020204" charset="0"/>
              </a:rPr>
              <a:t>Facultats</a:t>
            </a: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 (SAE)</a:t>
            </a:r>
          </a:p>
          <a:p>
            <a:pPr marL="722313">
              <a:buFont typeface="Courier New" panose="02070309020205020404" pitchFamily="49" charset="0"/>
              <a:buChar char="o"/>
            </a:pP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	</a:t>
            </a:r>
            <a:r>
              <a:rPr lang="en-US" i="1" dirty="0" err="1">
                <a:latin typeface="Poppins" panose="020B0604020202020204" charset="0"/>
                <a:cs typeface="Poppins" panose="020B0604020202020204" charset="0"/>
              </a:rPr>
              <a:t>Xarxes</a:t>
            </a: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 socials UB</a:t>
            </a:r>
          </a:p>
          <a:p>
            <a:pPr marL="722313">
              <a:buFont typeface="Courier New" panose="02070309020205020404" pitchFamily="49" charset="0"/>
              <a:buChar char="o"/>
            </a:pPr>
            <a:endParaRPr lang="en-US" i="1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Poppins" panose="020B0604020202020204" charset="0"/>
                <a:cs typeface="Poppins" panose="020B0604020202020204" charset="0"/>
              </a:rPr>
              <a:t>Autoformació</a:t>
            </a:r>
            <a:r>
              <a:rPr lang="en-US" sz="1800" b="1" dirty="0">
                <a:latin typeface="Poppins" panose="020B0604020202020204" charset="0"/>
                <a:cs typeface="Poppins" panose="020B0604020202020204" charset="0"/>
              </a:rPr>
              <a:t>: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material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d’ajuda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a </a:t>
            </a:r>
            <a:br>
              <a:rPr lang="en-US" sz="1800" dirty="0">
                <a:latin typeface="Poppins" panose="020B0604020202020204" charset="0"/>
                <a:cs typeface="Poppins" panose="020B0604020202020204" charset="0"/>
              </a:rPr>
            </a:br>
            <a:r>
              <a:rPr lang="en-US" sz="1800" dirty="0">
                <a:latin typeface="Poppins" panose="020B0604020202020204" charset="0"/>
                <a:cs typeface="Poppins" panose="020B0604020202020204" charset="0"/>
                <a:hlinkClick r:id="rId5"/>
              </a:rPr>
              <a:t>Portal Campus Virtual UB</a:t>
            </a:r>
            <a:endParaRPr lang="en-US" i="1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Poppins" panose="020B0604020202020204" charset="0"/>
                <a:cs typeface="Poppins" panose="020B0604020202020204" charset="0"/>
              </a:rPr>
              <a:t>Enquesta</a:t>
            </a:r>
            <a:r>
              <a:rPr lang="en-US" sz="1800" b="1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800" b="1" dirty="0" err="1">
                <a:latin typeface="Poppins" panose="020B0604020202020204" charset="0"/>
                <a:cs typeface="Poppins" panose="020B0604020202020204" charset="0"/>
              </a:rPr>
              <a:t>grau</a:t>
            </a:r>
            <a:r>
              <a:rPr lang="en-US" sz="1800" b="1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n-US" sz="1800" b="1" dirty="0" err="1">
                <a:latin typeface="Poppins" panose="020B0604020202020204" charset="0"/>
                <a:cs typeface="Poppins" panose="020B0604020202020204" charset="0"/>
              </a:rPr>
              <a:t>satisfacció</a:t>
            </a:r>
            <a:endParaRPr lang="en-US" sz="1800" b="1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9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7" name="Google Shape;290;p26">
            <a:extLst>
              <a:ext uri="{FF2B5EF4-FFF2-40B4-BE49-F238E27FC236}">
                <a16:creationId xmlns:a16="http://schemas.microsoft.com/office/drawing/2014/main" id="{2FB616B2-829B-47C0-8CD4-02A07E87DB5D}"/>
              </a:ext>
            </a:extLst>
          </p:cNvPr>
          <p:cNvSpPr txBox="1">
            <a:spLocks/>
          </p:cNvSpPr>
          <p:nvPr/>
        </p:nvSpPr>
        <p:spPr>
          <a:xfrm>
            <a:off x="1826375" y="649083"/>
            <a:ext cx="6947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3600" b="1" dirty="0">
                <a:latin typeface="Poppins" panose="020B0604020202020204" charset="0"/>
                <a:cs typeface="Poppins" panose="020B0604020202020204" charset="0"/>
              </a:rPr>
              <a:t>Fase 2: migració al núvol</a:t>
            </a:r>
          </a:p>
        </p:txBody>
      </p:sp>
      <p:sp>
        <p:nvSpPr>
          <p:cNvPr id="8" name="Google Shape;431;p37">
            <a:extLst>
              <a:ext uri="{FF2B5EF4-FFF2-40B4-BE49-F238E27FC236}">
                <a16:creationId xmlns:a16="http://schemas.microsoft.com/office/drawing/2014/main" id="{86734423-758D-4D68-8F7D-4A5EEBCB5411}"/>
              </a:ext>
            </a:extLst>
          </p:cNvPr>
          <p:cNvSpPr txBox="1">
            <a:spLocks/>
          </p:cNvSpPr>
          <p:nvPr/>
        </p:nvSpPr>
        <p:spPr>
          <a:xfrm>
            <a:off x="2032151" y="1226299"/>
            <a:ext cx="5391332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Calendari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previst</a:t>
            </a: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Volum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dades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a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migrar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: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cursos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i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usuaris</a:t>
            </a: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Nova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eina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800" b="1" dirty="0" err="1">
                <a:latin typeface="Poppins" panose="020B0604020202020204" charset="0"/>
                <a:cs typeface="Poppins" panose="020B0604020202020204" charset="0"/>
              </a:rPr>
              <a:t>Concentrador</a:t>
            </a:r>
            <a:r>
              <a:rPr lang="en-US" sz="1800" b="1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800" b="1" dirty="0" err="1">
                <a:latin typeface="Poppins" panose="020B0604020202020204" charset="0"/>
                <a:cs typeface="Poppins" panose="020B0604020202020204" charset="0"/>
              </a:rPr>
              <a:t>d’E</a:t>
            </a:r>
            <a:r>
              <a:rPr lang="en-US" sz="1800" b="1" dirty="0">
                <a:latin typeface="Poppins" panose="020B0604020202020204" charset="0"/>
                <a:cs typeface="Poppins" panose="020B0604020202020204" charset="0"/>
              </a:rPr>
              <a:t>-learning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Activació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noves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funcionalitats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(curs)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Funcionalitats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globals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: </a:t>
            </a:r>
            <a:r>
              <a:rPr lang="en-US" sz="1800" b="1" dirty="0" err="1">
                <a:latin typeface="Poppins" panose="020B0604020202020204" charset="0"/>
                <a:cs typeface="Poppins" panose="020B0604020202020204" charset="0"/>
              </a:rPr>
              <a:t>anàlisi</a:t>
            </a:r>
            <a:r>
              <a:rPr lang="en-US" sz="1800" b="1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n-US" sz="1800" b="1" dirty="0" err="1">
                <a:latin typeface="Poppins" panose="020B0604020202020204" charset="0"/>
                <a:cs typeface="Poppins" panose="020B0604020202020204" charset="0"/>
              </a:rPr>
              <a:t>dades</a:t>
            </a:r>
            <a:r>
              <a:rPr lang="en-US" sz="1800" b="1" dirty="0">
                <a:latin typeface="Poppins" panose="020B0604020202020204" charset="0"/>
                <a:cs typeface="Poppins" panose="020B0604020202020204" charset="0"/>
              </a:rPr>
              <a:t> + </a:t>
            </a:r>
            <a:r>
              <a:rPr lang="en-US" sz="1800" b="1" dirty="0" err="1">
                <a:latin typeface="Poppins" panose="020B0604020202020204" charset="0"/>
                <a:cs typeface="Poppins" panose="020B0604020202020204" charset="0"/>
              </a:rPr>
              <a:t>millora</a:t>
            </a:r>
            <a:r>
              <a:rPr lang="en-US" sz="1800" b="1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800" b="1" dirty="0" err="1">
                <a:latin typeface="Poppins" panose="020B0604020202020204" charset="0"/>
                <a:cs typeface="Poppins" panose="020B0604020202020204" charset="0"/>
              </a:rPr>
              <a:t>d’accessibilitat</a:t>
            </a:r>
            <a:r>
              <a:rPr lang="en-US" sz="1800" b="1" dirty="0">
                <a:latin typeface="Poppins" panose="020B0604020202020204" charset="0"/>
                <a:cs typeface="Poppins" panose="020B0604020202020204" charset="0"/>
              </a:rPr>
              <a:t>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Formació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sobre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CVUB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"/>
          <p:cNvSpPr txBox="1">
            <a:spLocks noGrp="1"/>
          </p:cNvSpPr>
          <p:nvPr>
            <p:ph type="title"/>
          </p:nvPr>
        </p:nvSpPr>
        <p:spPr>
          <a:xfrm>
            <a:off x="457325" y="961589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err="1"/>
              <a:t>Calendarització</a:t>
            </a:r>
            <a:endParaRPr dirty="0"/>
          </a:p>
        </p:txBody>
      </p:sp>
      <p:sp>
        <p:nvSpPr>
          <p:cNvPr id="431" name="Google Shape;431;p37"/>
          <p:cNvSpPr txBox="1">
            <a:spLocks noGrp="1"/>
          </p:cNvSpPr>
          <p:nvPr>
            <p:ph type="body" idx="1"/>
          </p:nvPr>
        </p:nvSpPr>
        <p:spPr>
          <a:xfrm>
            <a:off x="959904" y="1765852"/>
            <a:ext cx="5578316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b="1" dirty="0" err="1">
                <a:solidFill>
                  <a:srgbClr val="000000"/>
                </a:solidFill>
              </a:rPr>
              <a:t>Maig</a:t>
            </a:r>
            <a:r>
              <a:rPr lang="es-ES" sz="1400" b="1" dirty="0">
                <a:solidFill>
                  <a:srgbClr val="000000"/>
                </a:solidFill>
              </a:rPr>
              <a:t> – </a:t>
            </a:r>
            <a:r>
              <a:rPr lang="es-ES" sz="1400" b="1" dirty="0" err="1">
                <a:solidFill>
                  <a:srgbClr val="000000"/>
                </a:solidFill>
              </a:rPr>
              <a:t>principis</a:t>
            </a:r>
            <a:r>
              <a:rPr lang="es-ES" sz="1400" b="1" dirty="0">
                <a:solidFill>
                  <a:srgbClr val="000000"/>
                </a:solidFill>
              </a:rPr>
              <a:t> </a:t>
            </a:r>
            <a:r>
              <a:rPr lang="es-ES" sz="1400" b="1" dirty="0" err="1">
                <a:solidFill>
                  <a:srgbClr val="000000"/>
                </a:solidFill>
              </a:rPr>
              <a:t>Juny</a:t>
            </a:r>
            <a:r>
              <a:rPr lang="es-ES" sz="1400" b="1" dirty="0">
                <a:solidFill>
                  <a:srgbClr val="000000"/>
                </a:solidFill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rgbClr val="000000"/>
                </a:solidFill>
              </a:rPr>
              <a:t>     </a:t>
            </a:r>
            <a:r>
              <a:rPr lang="es-ES" sz="1400" dirty="0" err="1">
                <a:solidFill>
                  <a:srgbClr val="000000"/>
                </a:solidFill>
              </a:rPr>
              <a:t>preparació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migració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continguts</a:t>
            </a:r>
            <a:endParaRPr lang="es-ES" sz="1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</a:pPr>
            <a:r>
              <a:rPr lang="es-ES" sz="1800" b="1" dirty="0">
                <a:solidFill>
                  <a:srgbClr val="0070C0"/>
                </a:solidFill>
              </a:rPr>
              <a:t>3 de </a:t>
            </a:r>
            <a:r>
              <a:rPr lang="es-ES" sz="1800" b="1" dirty="0" err="1">
                <a:solidFill>
                  <a:srgbClr val="0070C0"/>
                </a:solidFill>
              </a:rPr>
              <a:t>juny</a:t>
            </a:r>
            <a:r>
              <a:rPr lang="es-ES" sz="1800" dirty="0">
                <a:solidFill>
                  <a:schemeClr val="tx1"/>
                </a:solidFill>
              </a:rPr>
              <a:t>: </a:t>
            </a:r>
            <a:r>
              <a:rPr lang="es-ES" sz="1800" dirty="0" err="1">
                <a:solidFill>
                  <a:schemeClr val="tx1"/>
                </a:solidFill>
              </a:rPr>
              <a:t>inici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migració</a:t>
            </a:r>
            <a:r>
              <a:rPr lang="es-ES" sz="1800" dirty="0">
                <a:solidFill>
                  <a:srgbClr val="000000"/>
                </a:solidFill>
              </a:rPr>
              <a:t> al </a:t>
            </a:r>
            <a:r>
              <a:rPr lang="es-ES" sz="1800" dirty="0" err="1">
                <a:solidFill>
                  <a:srgbClr val="000000"/>
                </a:solidFill>
              </a:rPr>
              <a:t>núvol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</a:pPr>
            <a:r>
              <a:rPr lang="es-ES" sz="1800" b="1" dirty="0" err="1">
                <a:solidFill>
                  <a:srgbClr val="0070C0"/>
                </a:solidFill>
              </a:rPr>
              <a:t>Primers</a:t>
            </a:r>
            <a:r>
              <a:rPr lang="es-ES" sz="1800" b="1" dirty="0">
                <a:solidFill>
                  <a:srgbClr val="0070C0"/>
                </a:solidFill>
              </a:rPr>
              <a:t> </a:t>
            </a:r>
            <a:r>
              <a:rPr lang="es-ES" sz="1800" b="1" dirty="0" err="1">
                <a:solidFill>
                  <a:srgbClr val="0070C0"/>
                </a:solidFill>
              </a:rPr>
              <a:t>Juliol</a:t>
            </a:r>
            <a:r>
              <a:rPr lang="es-ES" sz="1800" dirty="0">
                <a:solidFill>
                  <a:srgbClr val="0070C0"/>
                </a:solidFill>
              </a:rPr>
              <a:t>: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accés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professorat</a:t>
            </a:r>
            <a:endParaRPr lang="es-ES" sz="1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</a:pPr>
            <a:r>
              <a:rPr lang="es-ES" sz="1800" b="1" dirty="0">
                <a:solidFill>
                  <a:srgbClr val="0070C0"/>
                </a:solidFill>
              </a:rPr>
              <a:t>9 de </a:t>
            </a:r>
            <a:r>
              <a:rPr lang="es-ES" sz="1800" b="1" dirty="0" err="1">
                <a:solidFill>
                  <a:srgbClr val="0070C0"/>
                </a:solidFill>
              </a:rPr>
              <a:t>Setembre</a:t>
            </a:r>
            <a:r>
              <a:rPr lang="es-ES" sz="1800" b="1" dirty="0">
                <a:solidFill>
                  <a:srgbClr val="0070C0"/>
                </a:solidFill>
              </a:rPr>
              <a:t>: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accés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alumnat</a:t>
            </a:r>
            <a:endParaRPr lang="es-ES" sz="18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432" name="Google Shape;432;p3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6" name="Google Shape;794;p39">
            <a:extLst>
              <a:ext uri="{FF2B5EF4-FFF2-40B4-BE49-F238E27FC236}">
                <a16:creationId xmlns:a16="http://schemas.microsoft.com/office/drawing/2014/main" id="{446C5107-CA34-4F60-8D6D-4268BC1021A8}"/>
              </a:ext>
            </a:extLst>
          </p:cNvPr>
          <p:cNvGrpSpPr/>
          <p:nvPr/>
        </p:nvGrpSpPr>
        <p:grpSpPr>
          <a:xfrm>
            <a:off x="7113001" y="1961992"/>
            <a:ext cx="1442874" cy="1366313"/>
            <a:chOff x="5973900" y="318475"/>
            <a:chExt cx="401900" cy="380575"/>
          </a:xfrm>
        </p:grpSpPr>
        <p:sp>
          <p:nvSpPr>
            <p:cNvPr id="7" name="Google Shape;795;p39">
              <a:extLst>
                <a:ext uri="{FF2B5EF4-FFF2-40B4-BE49-F238E27FC236}">
                  <a16:creationId xmlns:a16="http://schemas.microsoft.com/office/drawing/2014/main" id="{2DE2C9B2-CF10-419A-A925-C50D5C6DFE57}"/>
                </a:ext>
              </a:extLst>
            </p:cNvPr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6;p39">
              <a:extLst>
                <a:ext uri="{FF2B5EF4-FFF2-40B4-BE49-F238E27FC236}">
                  <a16:creationId xmlns:a16="http://schemas.microsoft.com/office/drawing/2014/main" id="{0B085A16-8455-4B65-9EA0-41329A1DB1FA}"/>
                </a:ext>
              </a:extLst>
            </p:cNvPr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7;p39">
              <a:extLst>
                <a:ext uri="{FF2B5EF4-FFF2-40B4-BE49-F238E27FC236}">
                  <a16:creationId xmlns:a16="http://schemas.microsoft.com/office/drawing/2014/main" id="{FBBFD60C-881D-4083-9947-41ED66435729}"/>
                </a:ext>
              </a:extLst>
            </p:cNvPr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8;p39">
              <a:extLst>
                <a:ext uri="{FF2B5EF4-FFF2-40B4-BE49-F238E27FC236}">
                  <a16:creationId xmlns:a16="http://schemas.microsoft.com/office/drawing/2014/main" id="{3D3567AA-046A-404F-B396-71921978C9A3}"/>
                </a:ext>
              </a:extLst>
            </p:cNvPr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9;p39">
              <a:extLst>
                <a:ext uri="{FF2B5EF4-FFF2-40B4-BE49-F238E27FC236}">
                  <a16:creationId xmlns:a16="http://schemas.microsoft.com/office/drawing/2014/main" id="{DC409947-4C1E-4D1F-9FBB-975A70FCF84C}"/>
                </a:ext>
              </a:extLst>
            </p:cNvPr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00;p39">
              <a:extLst>
                <a:ext uri="{FF2B5EF4-FFF2-40B4-BE49-F238E27FC236}">
                  <a16:creationId xmlns:a16="http://schemas.microsoft.com/office/drawing/2014/main" id="{D9D28526-289B-43CF-8D2A-EEF9B8A05182}"/>
                </a:ext>
              </a:extLst>
            </p:cNvPr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1;p39">
              <a:extLst>
                <a:ext uri="{FF2B5EF4-FFF2-40B4-BE49-F238E27FC236}">
                  <a16:creationId xmlns:a16="http://schemas.microsoft.com/office/drawing/2014/main" id="{0E202D3C-A433-4561-88F3-A5F4B8E9485C}"/>
                </a:ext>
              </a:extLst>
            </p:cNvPr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2;p39">
              <a:extLst>
                <a:ext uri="{FF2B5EF4-FFF2-40B4-BE49-F238E27FC236}">
                  <a16:creationId xmlns:a16="http://schemas.microsoft.com/office/drawing/2014/main" id="{00923BB3-6A10-470C-8987-016D77C14ED4}"/>
                </a:ext>
              </a:extLst>
            </p:cNvPr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3;p39">
              <a:extLst>
                <a:ext uri="{FF2B5EF4-FFF2-40B4-BE49-F238E27FC236}">
                  <a16:creationId xmlns:a16="http://schemas.microsoft.com/office/drawing/2014/main" id="{301F424A-4DD6-4BC4-8155-E0AC2548251E}"/>
                </a:ext>
              </a:extLst>
            </p:cNvPr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4;p39">
              <a:extLst>
                <a:ext uri="{FF2B5EF4-FFF2-40B4-BE49-F238E27FC236}">
                  <a16:creationId xmlns:a16="http://schemas.microsoft.com/office/drawing/2014/main" id="{CFD61894-982E-4683-A531-B183736DB45C}"/>
                </a:ext>
              </a:extLst>
            </p:cNvPr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5;p39">
              <a:extLst>
                <a:ext uri="{FF2B5EF4-FFF2-40B4-BE49-F238E27FC236}">
                  <a16:creationId xmlns:a16="http://schemas.microsoft.com/office/drawing/2014/main" id="{85831CC7-8397-49BD-8EC1-48ACFEB4B235}"/>
                </a:ext>
              </a:extLst>
            </p:cNvPr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6;p39">
              <a:extLst>
                <a:ext uri="{FF2B5EF4-FFF2-40B4-BE49-F238E27FC236}">
                  <a16:creationId xmlns:a16="http://schemas.microsoft.com/office/drawing/2014/main" id="{7D5C1358-D774-48CF-B595-3966D1078D56}"/>
                </a:ext>
              </a:extLst>
            </p:cNvPr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07;p39">
              <a:extLst>
                <a:ext uri="{FF2B5EF4-FFF2-40B4-BE49-F238E27FC236}">
                  <a16:creationId xmlns:a16="http://schemas.microsoft.com/office/drawing/2014/main" id="{10888251-0A12-4071-8467-A15F4F56A54F}"/>
                </a:ext>
              </a:extLst>
            </p:cNvPr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08;p39">
              <a:extLst>
                <a:ext uri="{FF2B5EF4-FFF2-40B4-BE49-F238E27FC236}">
                  <a16:creationId xmlns:a16="http://schemas.microsoft.com/office/drawing/2014/main" id="{9D66CF32-31B7-4326-AA7C-623FAED19524}"/>
                </a:ext>
              </a:extLst>
            </p:cNvPr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58B7F4F6-3DF2-4DDF-979C-64973DDE3F15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6BA4F56B-4C20-47D5-8963-313FD2E92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23" name="Imagen 22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00CEA840-21DD-4BE2-AE65-A4239E6F3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>
            <a:spLocks noGrp="1"/>
          </p:cNvSpPr>
          <p:nvPr>
            <p:ph type="ctrTitle" idx="4294967295"/>
          </p:nvPr>
        </p:nvSpPr>
        <p:spPr>
          <a:xfrm>
            <a:off x="2884624" y="1454176"/>
            <a:ext cx="5809351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dirty="0"/>
              <a:t>Uns 9500 cursos</a:t>
            </a:r>
            <a:endParaRPr sz="2800" dirty="0"/>
          </a:p>
        </p:txBody>
      </p:sp>
      <p:sp>
        <p:nvSpPr>
          <p:cNvPr id="319" name="Google Shape;319;p29"/>
          <p:cNvSpPr txBox="1">
            <a:spLocks noGrp="1"/>
          </p:cNvSpPr>
          <p:nvPr>
            <p:ph type="subTitle" idx="4294967295"/>
          </p:nvPr>
        </p:nvSpPr>
        <p:spPr>
          <a:xfrm>
            <a:off x="2884625" y="2173371"/>
            <a:ext cx="4365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-ES" sz="1400" dirty="0"/>
              <a:t>Inclou </a:t>
            </a:r>
            <a:r>
              <a:rPr lang="ca-ES" sz="1400" dirty="0" err="1"/>
              <a:t>Cvirtual</a:t>
            </a:r>
            <a:r>
              <a:rPr lang="ca-ES" sz="1400" dirty="0"/>
              <a:t>, </a:t>
            </a:r>
            <a:r>
              <a:rPr lang="ca-ES" sz="1400" dirty="0" err="1"/>
              <a:t>Cformació</a:t>
            </a:r>
            <a:r>
              <a:rPr lang="ca-ES" sz="1400" dirty="0"/>
              <a:t> i </a:t>
            </a:r>
            <a:r>
              <a:rPr lang="ca-ES" sz="1400" dirty="0" err="1"/>
              <a:t>CObert</a:t>
            </a:r>
            <a:endParaRPr sz="1400" dirty="0"/>
          </a:p>
        </p:txBody>
      </p:sp>
      <p:sp>
        <p:nvSpPr>
          <p:cNvPr id="320" name="Google Shape;320;p29"/>
          <p:cNvSpPr txBox="1">
            <a:spLocks noGrp="1"/>
          </p:cNvSpPr>
          <p:nvPr>
            <p:ph type="ctrTitle" idx="4294967295"/>
          </p:nvPr>
        </p:nvSpPr>
        <p:spPr>
          <a:xfrm>
            <a:off x="2884625" y="3457418"/>
            <a:ext cx="43650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dirty="0"/>
              <a:t>Termini: 21 dies </a:t>
            </a:r>
            <a:endParaRPr sz="2800" dirty="0"/>
          </a:p>
        </p:txBody>
      </p:sp>
      <p:sp>
        <p:nvSpPr>
          <p:cNvPr id="321" name="Google Shape;321;p29"/>
          <p:cNvSpPr txBox="1">
            <a:spLocks noGrp="1"/>
          </p:cNvSpPr>
          <p:nvPr>
            <p:ph type="subTitle" idx="4294967295"/>
          </p:nvPr>
        </p:nvSpPr>
        <p:spPr>
          <a:xfrm>
            <a:off x="2884625" y="4068324"/>
            <a:ext cx="4365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ca-ES" sz="1400" dirty="0"/>
              <a:t>per a copiar tots els continguts</a:t>
            </a:r>
            <a:endParaRPr sz="1400" dirty="0"/>
          </a:p>
        </p:txBody>
      </p:sp>
      <p:sp>
        <p:nvSpPr>
          <p:cNvPr id="322" name="Google Shape;322;p29"/>
          <p:cNvSpPr txBox="1">
            <a:spLocks noGrp="1"/>
          </p:cNvSpPr>
          <p:nvPr>
            <p:ph type="ctrTitle" idx="4294967295"/>
          </p:nvPr>
        </p:nvSpPr>
        <p:spPr>
          <a:xfrm>
            <a:off x="2884624" y="2515957"/>
            <a:ext cx="5284817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dirty="0"/>
              <a:t>+ de 70000</a:t>
            </a:r>
            <a:r>
              <a:rPr lang="en" sz="2800" dirty="0"/>
              <a:t> us</a:t>
            </a:r>
            <a:r>
              <a:rPr lang="ca-ES" sz="2800" dirty="0" err="1"/>
              <a:t>uari</a:t>
            </a:r>
            <a:r>
              <a:rPr lang="en" sz="2800" dirty="0"/>
              <a:t>s</a:t>
            </a:r>
            <a:endParaRPr sz="2800" dirty="0"/>
          </a:p>
        </p:txBody>
      </p:sp>
      <p:sp>
        <p:nvSpPr>
          <p:cNvPr id="323" name="Google Shape;323;p29"/>
          <p:cNvSpPr txBox="1">
            <a:spLocks noGrp="1"/>
          </p:cNvSpPr>
          <p:nvPr>
            <p:ph type="subTitle" idx="4294967295"/>
          </p:nvPr>
        </p:nvSpPr>
        <p:spPr>
          <a:xfrm>
            <a:off x="2884625" y="3126863"/>
            <a:ext cx="4365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-ES" sz="1400" dirty="0"/>
              <a:t>Professorat, alumnat i PAS</a:t>
            </a:r>
            <a:endParaRPr sz="1400" dirty="0"/>
          </a:p>
        </p:txBody>
      </p:sp>
      <p:sp>
        <p:nvSpPr>
          <p:cNvPr id="324" name="Google Shape;324;p2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325" name="Google Shape;325;p29"/>
          <p:cNvGrpSpPr/>
          <p:nvPr/>
        </p:nvGrpSpPr>
        <p:grpSpPr>
          <a:xfrm>
            <a:off x="2443835" y="1879467"/>
            <a:ext cx="369526" cy="268183"/>
            <a:chOff x="3932350" y="3714775"/>
            <a:chExt cx="439650" cy="319075"/>
          </a:xfrm>
        </p:grpSpPr>
        <p:sp>
          <p:nvSpPr>
            <p:cNvPr id="326" name="Google Shape;326;p29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1D60D32F-6C1D-4977-8555-7E9D097238AE}"/>
              </a:ext>
            </a:extLst>
          </p:cNvPr>
          <p:cNvSpPr/>
          <p:nvPr/>
        </p:nvSpPr>
        <p:spPr>
          <a:xfrm>
            <a:off x="1746010" y="834292"/>
            <a:ext cx="5416868" cy="761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latin typeface="Poppins" panose="020B0604020202020204" charset="0"/>
                <a:cs typeface="Poppins" panose="020B0604020202020204" charset="0"/>
              </a:rPr>
              <a:t>Volum</a:t>
            </a:r>
            <a:r>
              <a:rPr lang="en-US" sz="3200" b="1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n-US" sz="3200" b="1" dirty="0" err="1">
                <a:latin typeface="Poppins" panose="020B0604020202020204" charset="0"/>
                <a:cs typeface="Poppins" panose="020B0604020202020204" charset="0"/>
              </a:rPr>
              <a:t>dades</a:t>
            </a:r>
            <a:r>
              <a:rPr lang="en-US" sz="3200" b="1" dirty="0">
                <a:latin typeface="Poppins" panose="020B0604020202020204" charset="0"/>
                <a:cs typeface="Poppins" panose="020B0604020202020204" charset="0"/>
              </a:rPr>
              <a:t> a </a:t>
            </a:r>
            <a:r>
              <a:rPr lang="en-US" sz="3200" b="1" dirty="0" err="1">
                <a:latin typeface="Poppins" panose="020B0604020202020204" charset="0"/>
                <a:cs typeface="Poppins" panose="020B0604020202020204" charset="0"/>
              </a:rPr>
              <a:t>migrar</a:t>
            </a:r>
            <a:endParaRPr lang="en-US" sz="3200" b="1" dirty="0">
              <a:latin typeface="Poppins" panose="020B0604020202020204" charset="0"/>
              <a:cs typeface="Poppins" panose="020B0604020202020204" charset="0"/>
            </a:endParaRPr>
          </a:p>
        </p:txBody>
      </p:sp>
      <p:grpSp>
        <p:nvGrpSpPr>
          <p:cNvPr id="16" name="Google Shape;325;p29">
            <a:extLst>
              <a:ext uri="{FF2B5EF4-FFF2-40B4-BE49-F238E27FC236}">
                <a16:creationId xmlns:a16="http://schemas.microsoft.com/office/drawing/2014/main" id="{F8E7DFD4-008A-497B-A98D-8F53D5FE834C}"/>
              </a:ext>
            </a:extLst>
          </p:cNvPr>
          <p:cNvGrpSpPr/>
          <p:nvPr/>
        </p:nvGrpSpPr>
        <p:grpSpPr>
          <a:xfrm>
            <a:off x="2439217" y="2933953"/>
            <a:ext cx="369526" cy="268183"/>
            <a:chOff x="3932350" y="3714775"/>
            <a:chExt cx="439650" cy="319075"/>
          </a:xfrm>
        </p:grpSpPr>
        <p:sp>
          <p:nvSpPr>
            <p:cNvPr id="17" name="Google Shape;326;p29">
              <a:extLst>
                <a:ext uri="{FF2B5EF4-FFF2-40B4-BE49-F238E27FC236}">
                  <a16:creationId xmlns:a16="http://schemas.microsoft.com/office/drawing/2014/main" id="{B905F00F-CA62-4E96-B32E-7A6D66E43F7E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7;p29">
              <a:extLst>
                <a:ext uri="{FF2B5EF4-FFF2-40B4-BE49-F238E27FC236}">
                  <a16:creationId xmlns:a16="http://schemas.microsoft.com/office/drawing/2014/main" id="{3B0F7718-9C84-4479-AFFC-F27937F86D25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8;p29">
              <a:extLst>
                <a:ext uri="{FF2B5EF4-FFF2-40B4-BE49-F238E27FC236}">
                  <a16:creationId xmlns:a16="http://schemas.microsoft.com/office/drawing/2014/main" id="{DBE0E5AF-34C5-42B1-A0D6-75F0B3F05272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9;p29">
              <a:extLst>
                <a:ext uri="{FF2B5EF4-FFF2-40B4-BE49-F238E27FC236}">
                  <a16:creationId xmlns:a16="http://schemas.microsoft.com/office/drawing/2014/main" id="{C9A28C44-83A1-4E64-B29D-200D8F56F667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0;p29">
              <a:extLst>
                <a:ext uri="{FF2B5EF4-FFF2-40B4-BE49-F238E27FC236}">
                  <a16:creationId xmlns:a16="http://schemas.microsoft.com/office/drawing/2014/main" id="{9B7D2D34-C4CC-4166-9E11-FB18087B9301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730AAEAE-9A6B-4D2A-BE53-062E8F2E6109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5A89DF2D-BD65-4666-8984-9E5826900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30" name="Imagen 29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C73B1840-8CE6-4ADF-8875-4FB3A3F6B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  <p:grpSp>
        <p:nvGrpSpPr>
          <p:cNvPr id="31" name="Google Shape;794;p39">
            <a:extLst>
              <a:ext uri="{FF2B5EF4-FFF2-40B4-BE49-F238E27FC236}">
                <a16:creationId xmlns:a16="http://schemas.microsoft.com/office/drawing/2014/main" id="{E0E32990-80D6-47FF-B3AA-0C54BBD74329}"/>
              </a:ext>
            </a:extLst>
          </p:cNvPr>
          <p:cNvGrpSpPr/>
          <p:nvPr/>
        </p:nvGrpSpPr>
        <p:grpSpPr>
          <a:xfrm>
            <a:off x="2433292" y="3854755"/>
            <a:ext cx="403204" cy="381809"/>
            <a:chOff x="5973900" y="318475"/>
            <a:chExt cx="401900" cy="380575"/>
          </a:xfrm>
        </p:grpSpPr>
        <p:sp>
          <p:nvSpPr>
            <p:cNvPr id="32" name="Google Shape;795;p39">
              <a:extLst>
                <a:ext uri="{FF2B5EF4-FFF2-40B4-BE49-F238E27FC236}">
                  <a16:creationId xmlns:a16="http://schemas.microsoft.com/office/drawing/2014/main" id="{8082D184-4A2F-45F0-A65B-7E9A0BA53C37}"/>
                </a:ext>
              </a:extLst>
            </p:cNvPr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96;p39">
              <a:extLst>
                <a:ext uri="{FF2B5EF4-FFF2-40B4-BE49-F238E27FC236}">
                  <a16:creationId xmlns:a16="http://schemas.microsoft.com/office/drawing/2014/main" id="{649742B5-4D36-4B96-81FE-91E1009DCBD7}"/>
                </a:ext>
              </a:extLst>
            </p:cNvPr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97;p39">
              <a:extLst>
                <a:ext uri="{FF2B5EF4-FFF2-40B4-BE49-F238E27FC236}">
                  <a16:creationId xmlns:a16="http://schemas.microsoft.com/office/drawing/2014/main" id="{AB296433-28B7-4D7F-A4C4-7332BE2930CA}"/>
                </a:ext>
              </a:extLst>
            </p:cNvPr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98;p39">
              <a:extLst>
                <a:ext uri="{FF2B5EF4-FFF2-40B4-BE49-F238E27FC236}">
                  <a16:creationId xmlns:a16="http://schemas.microsoft.com/office/drawing/2014/main" id="{6D39B150-81DD-440F-AED7-776966737B0A}"/>
                </a:ext>
              </a:extLst>
            </p:cNvPr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99;p39">
              <a:extLst>
                <a:ext uri="{FF2B5EF4-FFF2-40B4-BE49-F238E27FC236}">
                  <a16:creationId xmlns:a16="http://schemas.microsoft.com/office/drawing/2014/main" id="{2D46ECC1-373A-4E31-8766-38D8D8FDAC0D}"/>
                </a:ext>
              </a:extLst>
            </p:cNvPr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00;p39">
              <a:extLst>
                <a:ext uri="{FF2B5EF4-FFF2-40B4-BE49-F238E27FC236}">
                  <a16:creationId xmlns:a16="http://schemas.microsoft.com/office/drawing/2014/main" id="{E2374B5D-203A-48F1-A80F-8AA009A65136}"/>
                </a:ext>
              </a:extLst>
            </p:cNvPr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01;p39">
              <a:extLst>
                <a:ext uri="{FF2B5EF4-FFF2-40B4-BE49-F238E27FC236}">
                  <a16:creationId xmlns:a16="http://schemas.microsoft.com/office/drawing/2014/main" id="{8C966523-89E6-4B27-9285-1E100A08A86F}"/>
                </a:ext>
              </a:extLst>
            </p:cNvPr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02;p39">
              <a:extLst>
                <a:ext uri="{FF2B5EF4-FFF2-40B4-BE49-F238E27FC236}">
                  <a16:creationId xmlns:a16="http://schemas.microsoft.com/office/drawing/2014/main" id="{1A2A58C9-7473-482B-89E5-D78F4A97FBD7}"/>
                </a:ext>
              </a:extLst>
            </p:cNvPr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03;p39">
              <a:extLst>
                <a:ext uri="{FF2B5EF4-FFF2-40B4-BE49-F238E27FC236}">
                  <a16:creationId xmlns:a16="http://schemas.microsoft.com/office/drawing/2014/main" id="{7FBCA900-4E6F-421F-A85B-BC17F015037D}"/>
                </a:ext>
              </a:extLst>
            </p:cNvPr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04;p39">
              <a:extLst>
                <a:ext uri="{FF2B5EF4-FFF2-40B4-BE49-F238E27FC236}">
                  <a16:creationId xmlns:a16="http://schemas.microsoft.com/office/drawing/2014/main" id="{AC8B3D3A-31E1-4C81-9A47-21170B75E565}"/>
                </a:ext>
              </a:extLst>
            </p:cNvPr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05;p39">
              <a:extLst>
                <a:ext uri="{FF2B5EF4-FFF2-40B4-BE49-F238E27FC236}">
                  <a16:creationId xmlns:a16="http://schemas.microsoft.com/office/drawing/2014/main" id="{B9DCCCE0-B0D4-4CFA-AAE5-2FFD56D7F0F8}"/>
                </a:ext>
              </a:extLst>
            </p:cNvPr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06;p39">
              <a:extLst>
                <a:ext uri="{FF2B5EF4-FFF2-40B4-BE49-F238E27FC236}">
                  <a16:creationId xmlns:a16="http://schemas.microsoft.com/office/drawing/2014/main" id="{12E29B90-C4A7-448F-A775-AE2E42DBE413}"/>
                </a:ext>
              </a:extLst>
            </p:cNvPr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07;p39">
              <a:extLst>
                <a:ext uri="{FF2B5EF4-FFF2-40B4-BE49-F238E27FC236}">
                  <a16:creationId xmlns:a16="http://schemas.microsoft.com/office/drawing/2014/main" id="{D5A2505F-7AAA-47F6-865E-BD1C3007505A}"/>
                </a:ext>
              </a:extLst>
            </p:cNvPr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08;p39">
              <a:extLst>
                <a:ext uri="{FF2B5EF4-FFF2-40B4-BE49-F238E27FC236}">
                  <a16:creationId xmlns:a16="http://schemas.microsoft.com/office/drawing/2014/main" id="{BBC2083E-FED5-4F60-8D38-CE31A440AC7E}"/>
                </a:ext>
              </a:extLst>
            </p:cNvPr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57780" y="675338"/>
            <a:ext cx="3792986" cy="379298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6" name="Google Shape;256;p23"/>
          <p:cNvSpPr txBox="1">
            <a:spLocks noGrp="1"/>
          </p:cNvSpPr>
          <p:nvPr>
            <p:ph type="title"/>
          </p:nvPr>
        </p:nvSpPr>
        <p:spPr>
          <a:xfrm>
            <a:off x="514141" y="1527073"/>
            <a:ext cx="4919575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err="1">
                <a:latin typeface="Poppins" panose="020B0604020202020204" charset="0"/>
                <a:cs typeface="Poppins" panose="020B0604020202020204" charset="0"/>
              </a:rPr>
              <a:t>Concentrador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 </a:t>
            </a:r>
            <a:br>
              <a:rPr lang="en-US" dirty="0">
                <a:latin typeface="Poppins" panose="020B0604020202020204" charset="0"/>
                <a:cs typeface="Poppins" panose="020B0604020202020204" charset="0"/>
              </a:rPr>
            </a:br>
            <a:r>
              <a:rPr lang="en-US" dirty="0" err="1">
                <a:latin typeface="Poppins" panose="020B0604020202020204" charset="0"/>
                <a:cs typeface="Poppins" panose="020B0604020202020204" charset="0"/>
              </a:rPr>
              <a:t>d’E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-learning (CEL)</a:t>
            </a:r>
          </a:p>
        </p:txBody>
      </p:sp>
      <p:sp>
        <p:nvSpPr>
          <p:cNvPr id="257" name="Google Shape;257;p23"/>
          <p:cNvSpPr txBox="1">
            <a:spLocks noGrp="1"/>
          </p:cNvSpPr>
          <p:nvPr>
            <p:ph type="body" idx="1"/>
          </p:nvPr>
        </p:nvSpPr>
        <p:spPr>
          <a:xfrm>
            <a:off x="514141" y="2158409"/>
            <a:ext cx="5140701" cy="1398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ca-ES" dirty="0"/>
              <a:t>Integra informació </a:t>
            </a:r>
            <a:r>
              <a:rPr lang="ca-ES" dirty="0" err="1"/>
              <a:t>academico</a:t>
            </a:r>
            <a:r>
              <a:rPr lang="ca-ES" dirty="0"/>
              <a:t>-docent (GIGA i GRAD) cap el campus al núvol per:</a:t>
            </a:r>
          </a:p>
          <a:p>
            <a:pPr marL="0" lvl="0" indent="0">
              <a:buNone/>
            </a:pPr>
            <a:r>
              <a:rPr lang="ca-ES" dirty="0"/>
              <a:t>• Creació dels cursos </a:t>
            </a:r>
            <a:r>
              <a:rPr lang="ca-ES" dirty="0" err="1"/>
              <a:t>ofertats</a:t>
            </a:r>
            <a:r>
              <a:rPr lang="ca-ES" dirty="0"/>
              <a:t> per la UB</a:t>
            </a:r>
          </a:p>
          <a:p>
            <a:pPr marL="0" lvl="0" indent="0">
              <a:buNone/>
            </a:pPr>
            <a:r>
              <a:rPr lang="ca-ES" dirty="0"/>
              <a:t>• Creació de les categories acadèmiques (Graus, Màsters, etc.)</a:t>
            </a:r>
          </a:p>
          <a:p>
            <a:pPr marL="0" indent="0">
              <a:buNone/>
            </a:pPr>
            <a:r>
              <a:rPr lang="ca-ES" dirty="0"/>
              <a:t>• Gestió d’usuaris (altes, baixes, canvis de grup,..)</a:t>
            </a:r>
          </a:p>
          <a:p>
            <a:pPr marL="0" lvl="0" indent="0">
              <a:buNone/>
            </a:pPr>
            <a:r>
              <a:rPr lang="ca-ES" dirty="0"/>
              <a:t>• Recollir les qualificacions per les Actes UB.</a:t>
            </a:r>
          </a:p>
          <a:p>
            <a:pPr marL="0" lvl="0" indent="0">
              <a:buNone/>
            </a:pPr>
            <a:r>
              <a:rPr lang="ca-ES" dirty="0"/>
              <a:t>• </a:t>
            </a:r>
            <a:r>
              <a:rPr lang="es-ES" dirty="0"/>
              <a:t>E</a:t>
            </a:r>
            <a:r>
              <a:rPr lang="ca-ES" dirty="0" err="1"/>
              <a:t>nllaçar</a:t>
            </a:r>
            <a:r>
              <a:rPr lang="ca-ES" dirty="0"/>
              <a:t> Pla docent i Bibliografia recomanada</a:t>
            </a:r>
          </a:p>
        </p:txBody>
      </p:sp>
      <p:sp>
        <p:nvSpPr>
          <p:cNvPr id="258" name="Google Shape;258;p2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58369C9-9BF6-4FD9-A2EB-AF1311F94CA8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78AC692-CD53-44FE-A6FB-41DB7BCD0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8" name="Imagen 7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E5462285-D732-478F-BC80-D42849BF6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0D312E4-976F-46F8-A6E4-705CD599BCEB}"/>
              </a:ext>
            </a:extLst>
          </p:cNvPr>
          <p:cNvSpPr txBox="1"/>
          <p:nvPr/>
        </p:nvSpPr>
        <p:spPr>
          <a:xfrm>
            <a:off x="6113279" y="4030561"/>
            <a:ext cx="3022580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/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https://cel.ub.edu</a:t>
            </a:r>
            <a:endParaRPr lang="ca-E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6743E6-D291-44FF-B23F-7CFDC89C29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18</a:t>
            </a:fld>
            <a:endParaRPr lang="ca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099E149-0AC6-44EF-A38E-46FB8B329F56}"/>
              </a:ext>
            </a:extLst>
          </p:cNvPr>
          <p:cNvSpPr/>
          <p:nvPr/>
        </p:nvSpPr>
        <p:spPr>
          <a:xfrm>
            <a:off x="580063" y="1004144"/>
            <a:ext cx="4358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Poppins" panose="020B0604020202020204" charset="0"/>
                <a:cs typeface="Poppins" panose="020B0604020202020204" charset="0"/>
              </a:rPr>
              <a:t>Noves </a:t>
            </a:r>
            <a:r>
              <a:rPr lang="en-US" sz="3200" b="1" dirty="0" err="1">
                <a:latin typeface="Poppins" panose="020B0604020202020204" charset="0"/>
                <a:cs typeface="Poppins" panose="020B0604020202020204" charset="0"/>
              </a:rPr>
              <a:t>funcionalitats</a:t>
            </a:r>
            <a:endParaRPr lang="ca-ES" sz="3200" b="1" dirty="0"/>
          </a:p>
        </p:txBody>
      </p:sp>
      <p:sp>
        <p:nvSpPr>
          <p:cNvPr id="6" name="Google Shape;439;p38">
            <a:extLst>
              <a:ext uri="{FF2B5EF4-FFF2-40B4-BE49-F238E27FC236}">
                <a16:creationId xmlns:a16="http://schemas.microsoft.com/office/drawing/2014/main" id="{D913C4A4-8DDA-4AB5-B34D-D3A5A7D655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58385" y="2220122"/>
            <a:ext cx="4525057" cy="2051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rgbClr val="000000"/>
                </a:solidFill>
              </a:rPr>
              <a:t>E-</a:t>
            </a:r>
            <a:r>
              <a:rPr lang="es-ES" sz="1400" dirty="0" err="1">
                <a:solidFill>
                  <a:srgbClr val="000000"/>
                </a:solidFill>
              </a:rPr>
              <a:t>Portafoli</a:t>
            </a:r>
            <a:r>
              <a:rPr lang="es-ES" sz="1400" dirty="0">
                <a:solidFill>
                  <a:srgbClr val="000000"/>
                </a:solidFill>
              </a:rPr>
              <a:t> (</a:t>
            </a:r>
            <a:r>
              <a:rPr lang="es-ES" sz="1400" dirty="0" err="1">
                <a:solidFill>
                  <a:srgbClr val="000000"/>
                </a:solidFill>
              </a:rPr>
              <a:t>Mahara</a:t>
            </a:r>
            <a:r>
              <a:rPr lang="es-ES" sz="1400" dirty="0">
                <a:solidFill>
                  <a:srgbClr val="000000"/>
                </a:solidFill>
              </a:rPr>
              <a:t>)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err="1">
                <a:solidFill>
                  <a:srgbClr val="000000"/>
                </a:solidFill>
              </a:rPr>
              <a:t>Disseny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personalitzat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d’aprenentatge</a:t>
            </a:r>
            <a:r>
              <a:rPr lang="es-ES" sz="1400" dirty="0">
                <a:solidFill>
                  <a:srgbClr val="000000"/>
                </a:solidFill>
              </a:rPr>
              <a:t> (PLD)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err="1">
                <a:solidFill>
                  <a:srgbClr val="000000"/>
                </a:solidFill>
              </a:rPr>
              <a:t>Repositori</a:t>
            </a:r>
            <a:r>
              <a:rPr lang="es-ES" sz="1400" dirty="0">
                <a:solidFill>
                  <a:srgbClr val="000000"/>
                </a:solidFill>
              </a:rPr>
              <a:t> de </a:t>
            </a:r>
            <a:r>
              <a:rPr lang="es-ES" sz="1400" dirty="0" err="1">
                <a:solidFill>
                  <a:srgbClr val="000000"/>
                </a:solidFill>
              </a:rPr>
              <a:t>materials</a:t>
            </a:r>
            <a:r>
              <a:rPr lang="es-ES" sz="1400" dirty="0">
                <a:solidFill>
                  <a:srgbClr val="000000"/>
                </a:solidFill>
              </a:rPr>
              <a:t> (OneDrive)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err="1">
                <a:solidFill>
                  <a:srgbClr val="000000"/>
                </a:solidFill>
              </a:rPr>
              <a:t>Detecció</a:t>
            </a:r>
            <a:r>
              <a:rPr lang="es-ES" sz="1400" dirty="0">
                <a:solidFill>
                  <a:srgbClr val="000000"/>
                </a:solidFill>
              </a:rPr>
              <a:t> de </a:t>
            </a:r>
            <a:r>
              <a:rPr lang="es-ES" sz="1400" dirty="0" err="1">
                <a:solidFill>
                  <a:srgbClr val="000000"/>
                </a:solidFill>
              </a:rPr>
              <a:t>similituds</a:t>
            </a:r>
            <a:r>
              <a:rPr lang="es-ES" sz="1400" dirty="0">
                <a:solidFill>
                  <a:srgbClr val="000000"/>
                </a:solidFill>
              </a:rPr>
              <a:t> entre </a:t>
            </a:r>
            <a:r>
              <a:rPr lang="es-ES" sz="1400" dirty="0" err="1">
                <a:solidFill>
                  <a:srgbClr val="000000"/>
                </a:solidFill>
              </a:rPr>
              <a:t>treballs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acadèmics</a:t>
            </a:r>
            <a:r>
              <a:rPr lang="es-ES" sz="1400" dirty="0">
                <a:solidFill>
                  <a:srgbClr val="000000"/>
                </a:solidFill>
              </a:rPr>
              <a:t> (</a:t>
            </a:r>
            <a:r>
              <a:rPr lang="es-ES" sz="1400" dirty="0" err="1">
                <a:solidFill>
                  <a:srgbClr val="000000"/>
                </a:solidFill>
              </a:rPr>
              <a:t>Urkund</a:t>
            </a:r>
            <a:r>
              <a:rPr lang="es-ES" sz="1400" dirty="0">
                <a:solidFill>
                  <a:srgbClr val="000000"/>
                </a:solidFill>
              </a:rPr>
              <a:t>)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err="1">
                <a:solidFill>
                  <a:srgbClr val="000000"/>
                </a:solidFill>
              </a:rPr>
              <a:t>Passar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llista</a:t>
            </a:r>
            <a:r>
              <a:rPr lang="es-ES" sz="1400" dirty="0">
                <a:solidFill>
                  <a:srgbClr val="000000"/>
                </a:solidFill>
              </a:rPr>
              <a:t> (</a:t>
            </a:r>
            <a:r>
              <a:rPr lang="es-ES" sz="1400" dirty="0" err="1">
                <a:solidFill>
                  <a:srgbClr val="000000"/>
                </a:solidFill>
              </a:rPr>
              <a:t>Assistència</a:t>
            </a:r>
            <a:r>
              <a:rPr lang="es-ES" sz="1400" dirty="0">
                <a:solidFill>
                  <a:srgbClr val="000000"/>
                </a:solidFill>
              </a:rPr>
              <a:t>)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err="1">
                <a:solidFill>
                  <a:srgbClr val="000000"/>
                </a:solidFill>
              </a:rPr>
              <a:t>Certificats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personalitzats</a:t>
            </a:r>
            <a:endParaRPr sz="1400" dirty="0">
              <a:solidFill>
                <a:srgbClr val="00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FC4BC9-AA76-44AE-8F83-6271B2C8F5A7}"/>
              </a:ext>
            </a:extLst>
          </p:cNvPr>
          <p:cNvSpPr txBox="1"/>
          <p:nvPr/>
        </p:nvSpPr>
        <p:spPr>
          <a:xfrm>
            <a:off x="1358385" y="1932690"/>
            <a:ext cx="400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b="1" dirty="0">
                <a:latin typeface="Poppins" panose="020B0604020202020204" charset="0"/>
                <a:cs typeface="Poppins" panose="020B0604020202020204" charset="0"/>
              </a:rPr>
              <a:t>Dins del curs:</a:t>
            </a:r>
          </a:p>
        </p:txBody>
      </p:sp>
      <p:grpSp>
        <p:nvGrpSpPr>
          <p:cNvPr id="9" name="Google Shape;612;p39">
            <a:extLst>
              <a:ext uri="{FF2B5EF4-FFF2-40B4-BE49-F238E27FC236}">
                <a16:creationId xmlns:a16="http://schemas.microsoft.com/office/drawing/2014/main" id="{15A69345-6D98-439B-B39D-C65247FBC9C8}"/>
              </a:ext>
            </a:extLst>
          </p:cNvPr>
          <p:cNvGrpSpPr/>
          <p:nvPr/>
        </p:nvGrpSpPr>
        <p:grpSpPr>
          <a:xfrm>
            <a:off x="7083774" y="1819023"/>
            <a:ext cx="1589299" cy="1505453"/>
            <a:chOff x="2583100" y="2973775"/>
            <a:chExt cx="461550" cy="437200"/>
          </a:xfrm>
        </p:grpSpPr>
        <p:sp>
          <p:nvSpPr>
            <p:cNvPr id="10" name="Google Shape;613;p39">
              <a:extLst>
                <a:ext uri="{FF2B5EF4-FFF2-40B4-BE49-F238E27FC236}">
                  <a16:creationId xmlns:a16="http://schemas.microsoft.com/office/drawing/2014/main" id="{BD233A32-4B71-428B-B638-01128D117C13}"/>
                </a:ext>
              </a:extLst>
            </p:cNvPr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4;p39">
              <a:extLst>
                <a:ext uri="{FF2B5EF4-FFF2-40B4-BE49-F238E27FC236}">
                  <a16:creationId xmlns:a16="http://schemas.microsoft.com/office/drawing/2014/main" id="{4F9AD099-CB51-4624-8E87-40DB18D2E19A}"/>
                </a:ext>
              </a:extLst>
            </p:cNvPr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681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 txBox="1">
            <a:spLocks noGrp="1"/>
          </p:cNvSpPr>
          <p:nvPr>
            <p:ph type="body" idx="4294967295"/>
          </p:nvPr>
        </p:nvSpPr>
        <p:spPr>
          <a:xfrm>
            <a:off x="762000" y="444300"/>
            <a:ext cx="211950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-ES" sz="3600" b="1" dirty="0">
                <a:latin typeface="Poppins"/>
                <a:cs typeface="Poppins"/>
                <a:sym typeface="Poppins"/>
              </a:rPr>
              <a:t>CVUB al mòbil</a:t>
            </a:r>
            <a:endParaRPr sz="3600" dirty="0"/>
          </a:p>
        </p:txBody>
      </p:sp>
      <p:sp>
        <p:nvSpPr>
          <p:cNvPr id="386" name="Google Shape;386;p33"/>
          <p:cNvSpPr/>
          <p:nvPr/>
        </p:nvSpPr>
        <p:spPr>
          <a:xfrm>
            <a:off x="3571350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Place your screenshot here</a:t>
            </a:r>
            <a:endParaRPr sz="1000" dirty="0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7" name="Google Shape;387;p3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388" name="Google Shape;388;p33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389" name="Google Shape;389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3"/>
          <p:cNvSpPr txBox="1">
            <a:spLocks noGrp="1"/>
          </p:cNvSpPr>
          <p:nvPr>
            <p:ph type="body" idx="4294967295"/>
          </p:nvPr>
        </p:nvSpPr>
        <p:spPr>
          <a:xfrm>
            <a:off x="6317143" y="373572"/>
            <a:ext cx="2119546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-ES" sz="1400" dirty="0"/>
              <a:t>Des del mòbil o la tauleta es podrà accedir al CVUB, amb una </a:t>
            </a:r>
            <a:r>
              <a:rPr lang="ca-ES" sz="1400" dirty="0" err="1"/>
              <a:t>app</a:t>
            </a:r>
            <a:r>
              <a:rPr lang="ca-ES" sz="1400" dirty="0"/>
              <a:t> totalment funcional.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ca-ES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-ES" sz="1400" dirty="0"/>
              <a:t>Els cursos dissenyats pel professorat haurà de tendir a l’estructura idònia per a ser treballats des de dispositius mòbils </a:t>
            </a:r>
            <a:endParaRPr sz="1400" dirty="0"/>
          </a:p>
        </p:txBody>
      </p:sp>
      <p:pic>
        <p:nvPicPr>
          <p:cNvPr id="4" name="Imagen 3" descr="Imagen que contiene captura de pantalla, texto&#10;&#10;Descripción generada con confianza muy alta">
            <a:extLst>
              <a:ext uri="{FF2B5EF4-FFF2-40B4-BE49-F238E27FC236}">
                <a16:creationId xmlns:a16="http://schemas.microsoft.com/office/drawing/2014/main" id="{F6416B92-1110-474E-A5FF-0D4B08E3B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873" y="769343"/>
            <a:ext cx="2011778" cy="36143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Campus Virtual UB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1069624" y="1958050"/>
            <a:ext cx="4398847" cy="22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 dirty="0">
                <a:solidFill>
                  <a:srgbClr val="000000"/>
                </a:solidFill>
              </a:rPr>
              <a:t>Per </a:t>
            </a:r>
            <a:r>
              <a:rPr lang="es-ES" sz="2000" b="1" dirty="0" err="1">
                <a:solidFill>
                  <a:srgbClr val="000000"/>
                </a:solidFill>
              </a:rPr>
              <a:t>què</a:t>
            </a:r>
            <a:r>
              <a:rPr lang="es-ES" sz="2000" b="1" dirty="0">
                <a:solidFill>
                  <a:srgbClr val="000000"/>
                </a:solidFill>
              </a:rPr>
              <a:t> al </a:t>
            </a:r>
            <a:r>
              <a:rPr lang="es-ES" sz="2000" b="1" dirty="0" err="1">
                <a:solidFill>
                  <a:srgbClr val="000000"/>
                </a:solidFill>
              </a:rPr>
              <a:t>núvol</a:t>
            </a:r>
            <a:r>
              <a:rPr lang="es-ES" sz="2000" b="1" dirty="0">
                <a:solidFill>
                  <a:srgbClr val="000000"/>
                </a:solidFill>
              </a:rPr>
              <a:t> (</a:t>
            </a:r>
            <a:r>
              <a:rPr lang="es-ES" sz="2000" b="1" dirty="0" err="1">
                <a:solidFill>
                  <a:srgbClr val="000000"/>
                </a:solidFill>
              </a:rPr>
              <a:t>OpenLMS</a:t>
            </a:r>
            <a:r>
              <a:rPr lang="es-ES" sz="2000" b="1" dirty="0">
                <a:solidFill>
                  <a:srgbClr val="000000"/>
                </a:solidFill>
              </a:rPr>
              <a:t>)?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 dirty="0" err="1">
                <a:solidFill>
                  <a:srgbClr val="000000"/>
                </a:solidFill>
              </a:rPr>
              <a:t>Organització</a:t>
            </a:r>
            <a:r>
              <a:rPr lang="es-ES" sz="2000" b="1" dirty="0">
                <a:solidFill>
                  <a:srgbClr val="000000"/>
                </a:solidFill>
              </a:rPr>
              <a:t>: </a:t>
            </a:r>
            <a:r>
              <a:rPr lang="es-ES" sz="2000" b="1" dirty="0" err="1">
                <a:solidFill>
                  <a:srgbClr val="000000"/>
                </a:solidFill>
              </a:rPr>
              <a:t>àrees</a:t>
            </a:r>
            <a:r>
              <a:rPr lang="es-ES" sz="2000" b="1" dirty="0">
                <a:solidFill>
                  <a:srgbClr val="000000"/>
                </a:solidFill>
              </a:rPr>
              <a:t> </a:t>
            </a:r>
            <a:r>
              <a:rPr lang="es-ES" sz="2000" b="1" dirty="0" err="1">
                <a:solidFill>
                  <a:srgbClr val="000000"/>
                </a:solidFill>
              </a:rPr>
              <a:t>implicades</a:t>
            </a:r>
            <a:r>
              <a:rPr lang="es-ES" sz="2000" b="1" dirty="0">
                <a:solidFill>
                  <a:srgbClr val="000000"/>
                </a:solidFill>
              </a:rPr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 dirty="0">
                <a:solidFill>
                  <a:srgbClr val="000000"/>
                </a:solidFill>
              </a:rPr>
              <a:t>Full de ruta del </a:t>
            </a:r>
            <a:r>
              <a:rPr lang="es-ES" sz="2000" b="1" dirty="0" err="1">
                <a:solidFill>
                  <a:srgbClr val="000000"/>
                </a:solidFill>
              </a:rPr>
              <a:t>projecte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2" name="Google Shape;686;p39">
            <a:extLst>
              <a:ext uri="{FF2B5EF4-FFF2-40B4-BE49-F238E27FC236}">
                <a16:creationId xmlns:a16="http://schemas.microsoft.com/office/drawing/2014/main" id="{44E2B40B-04BD-48DF-A8C3-715890407034}"/>
              </a:ext>
            </a:extLst>
          </p:cNvPr>
          <p:cNvSpPr/>
          <p:nvPr/>
        </p:nvSpPr>
        <p:spPr>
          <a:xfrm>
            <a:off x="6754676" y="1755648"/>
            <a:ext cx="2236799" cy="138358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57150" cap="rnd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ol 5">
            <a:extLst>
              <a:ext uri="{FF2B5EF4-FFF2-40B4-BE49-F238E27FC236}">
                <a16:creationId xmlns:a16="http://schemas.microsoft.com/office/drawing/2014/main" id="{70219A4A-29F8-410D-89F5-0F5A0186AB0B}"/>
              </a:ext>
            </a:extLst>
          </p:cNvPr>
          <p:cNvSpPr/>
          <p:nvPr/>
        </p:nvSpPr>
        <p:spPr>
          <a:xfrm>
            <a:off x="889624" y="2191210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Sol 17">
            <a:extLst>
              <a:ext uri="{FF2B5EF4-FFF2-40B4-BE49-F238E27FC236}">
                <a16:creationId xmlns:a16="http://schemas.microsoft.com/office/drawing/2014/main" id="{10E52DD9-13EC-496B-8A94-12DEA2CADA97}"/>
              </a:ext>
            </a:extLst>
          </p:cNvPr>
          <p:cNvSpPr/>
          <p:nvPr/>
        </p:nvSpPr>
        <p:spPr>
          <a:xfrm>
            <a:off x="889624" y="2944215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Sol 18">
            <a:extLst>
              <a:ext uri="{FF2B5EF4-FFF2-40B4-BE49-F238E27FC236}">
                <a16:creationId xmlns:a16="http://schemas.microsoft.com/office/drawing/2014/main" id="{E5E04928-37D2-4799-8CD0-40A264069420}"/>
              </a:ext>
            </a:extLst>
          </p:cNvPr>
          <p:cNvSpPr/>
          <p:nvPr/>
        </p:nvSpPr>
        <p:spPr>
          <a:xfrm>
            <a:off x="889624" y="3712991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FDFCB35-8682-433A-878F-282283DFEC08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04EDB11E-EFAC-4358-BE0F-A6DE64F8A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14" name="Imagen 13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7A2E2965-7AEB-4CCD-A57A-A115BEA51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"/>
          <p:cNvSpPr txBox="1">
            <a:spLocks noGrp="1"/>
          </p:cNvSpPr>
          <p:nvPr>
            <p:ph type="title"/>
          </p:nvPr>
        </p:nvSpPr>
        <p:spPr>
          <a:xfrm>
            <a:off x="504384" y="930356"/>
            <a:ext cx="738507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dirty="0" err="1">
                <a:latin typeface="Poppins" panose="020B0604020202020204" charset="0"/>
                <a:cs typeface="Poppins" panose="020B0604020202020204" charset="0"/>
              </a:rPr>
              <a:t>Funcionalitats</a:t>
            </a:r>
            <a:r>
              <a:rPr lang="en-US" sz="32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3200" dirty="0" err="1">
                <a:latin typeface="Poppins" panose="020B0604020202020204" charset="0"/>
                <a:cs typeface="Poppins" panose="020B0604020202020204" charset="0"/>
              </a:rPr>
              <a:t>globals</a:t>
            </a:r>
            <a:r>
              <a:rPr lang="en-US" sz="3200" dirty="0">
                <a:latin typeface="Poppins" panose="020B0604020202020204" charset="0"/>
                <a:cs typeface="Poppins" panose="020B0604020202020204" charset="0"/>
              </a:rPr>
              <a:t>:</a:t>
            </a:r>
            <a:endParaRPr lang="ca-ES" sz="3200" dirty="0"/>
          </a:p>
        </p:txBody>
      </p:sp>
      <p:sp>
        <p:nvSpPr>
          <p:cNvPr id="439" name="Google Shape;439;p38"/>
          <p:cNvSpPr txBox="1">
            <a:spLocks noGrp="1"/>
          </p:cNvSpPr>
          <p:nvPr>
            <p:ph type="body" idx="1"/>
          </p:nvPr>
        </p:nvSpPr>
        <p:spPr>
          <a:xfrm>
            <a:off x="1081657" y="2135898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err="1">
                <a:solidFill>
                  <a:srgbClr val="000000"/>
                </a:solidFill>
              </a:rPr>
              <a:t>Monitorització</a:t>
            </a:r>
            <a:r>
              <a:rPr lang="es-ES" sz="1400" dirty="0">
                <a:solidFill>
                  <a:srgbClr val="000000"/>
                </a:solidFill>
              </a:rPr>
              <a:t> i </a:t>
            </a:r>
            <a:r>
              <a:rPr lang="es-ES" sz="1400" dirty="0" err="1">
                <a:solidFill>
                  <a:srgbClr val="000000"/>
                </a:solidFill>
              </a:rPr>
              <a:t>recollida</a:t>
            </a:r>
            <a:r>
              <a:rPr lang="es-ES" sz="1400" dirty="0">
                <a:solidFill>
                  <a:srgbClr val="000000"/>
                </a:solidFill>
              </a:rPr>
              <a:t> de </a:t>
            </a:r>
            <a:r>
              <a:rPr lang="es-ES" sz="1400" dirty="0" err="1">
                <a:solidFill>
                  <a:srgbClr val="000000"/>
                </a:solidFill>
              </a:rPr>
              <a:t>dades</a:t>
            </a:r>
            <a:r>
              <a:rPr lang="es-ES" sz="1400" dirty="0">
                <a:solidFill>
                  <a:srgbClr val="000000"/>
                </a:solidFill>
              </a:rPr>
              <a:t> a </a:t>
            </a:r>
            <a:r>
              <a:rPr lang="es-ES" sz="1400" dirty="0" err="1">
                <a:solidFill>
                  <a:srgbClr val="000000"/>
                </a:solidFill>
              </a:rPr>
              <a:t>diferents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nivells</a:t>
            </a:r>
            <a:r>
              <a:rPr lang="es-ES" sz="1400" dirty="0">
                <a:solidFill>
                  <a:srgbClr val="000000"/>
                </a:solidFill>
              </a:rPr>
              <a:t>: </a:t>
            </a:r>
            <a:r>
              <a:rPr lang="es-ES" sz="1400" dirty="0" err="1">
                <a:solidFill>
                  <a:srgbClr val="000000"/>
                </a:solidFill>
              </a:rPr>
              <a:t>usuari</a:t>
            </a:r>
            <a:r>
              <a:rPr lang="es-ES" sz="1400" dirty="0">
                <a:solidFill>
                  <a:srgbClr val="000000"/>
                </a:solidFill>
              </a:rPr>
              <a:t>, asignatura, </a:t>
            </a:r>
            <a:r>
              <a:rPr lang="es-ES" sz="1400" dirty="0" err="1">
                <a:solidFill>
                  <a:srgbClr val="000000"/>
                </a:solidFill>
              </a:rPr>
              <a:t>grau</a:t>
            </a:r>
            <a:r>
              <a:rPr lang="es-ES" sz="1400" dirty="0">
                <a:solidFill>
                  <a:srgbClr val="000000"/>
                </a:solidFill>
              </a:rPr>
              <a:t>, </a:t>
            </a:r>
            <a:r>
              <a:rPr lang="es-ES" sz="1400" dirty="0" err="1">
                <a:solidFill>
                  <a:srgbClr val="000000"/>
                </a:solidFill>
              </a:rPr>
              <a:t>facultat</a:t>
            </a:r>
            <a:r>
              <a:rPr lang="es-ES" sz="1400" dirty="0">
                <a:solidFill>
                  <a:srgbClr val="000000"/>
                </a:solidFill>
              </a:rPr>
              <a:t>, etc.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err="1">
                <a:solidFill>
                  <a:srgbClr val="000000"/>
                </a:solidFill>
              </a:rPr>
              <a:t>Totalment</a:t>
            </a:r>
            <a:r>
              <a:rPr lang="es-ES" sz="1400" dirty="0">
                <a:solidFill>
                  <a:srgbClr val="000000"/>
                </a:solidFill>
              </a:rPr>
              <a:t> configurable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err="1">
                <a:solidFill>
                  <a:srgbClr val="000000"/>
                </a:solidFill>
              </a:rPr>
              <a:t>Repositori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d’informes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molt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extens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lligat</a:t>
            </a:r>
            <a:r>
              <a:rPr lang="es-ES" sz="1400" dirty="0">
                <a:solidFill>
                  <a:srgbClr val="000000"/>
                </a:solidFill>
              </a:rPr>
              <a:t> a </a:t>
            </a:r>
            <a:r>
              <a:rPr lang="es-ES" sz="1400" dirty="0" err="1">
                <a:solidFill>
                  <a:srgbClr val="000000"/>
                </a:solidFill>
              </a:rPr>
              <a:t>dades</a:t>
            </a:r>
            <a:r>
              <a:rPr lang="es-ES" sz="1400" dirty="0">
                <a:solidFill>
                  <a:srgbClr val="000000"/>
                </a:solidFill>
              </a:rPr>
              <a:t> de plataforma </a:t>
            </a:r>
            <a:r>
              <a:rPr lang="es-ES" sz="1400" dirty="0" err="1">
                <a:solidFill>
                  <a:srgbClr val="000000"/>
                </a:solidFill>
              </a:rPr>
              <a:t>OpenLMS</a:t>
            </a:r>
            <a:endParaRPr lang="es-ES" sz="1400" dirty="0"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err="1">
                <a:solidFill>
                  <a:srgbClr val="000000"/>
                </a:solidFill>
              </a:rPr>
              <a:t>Sense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interrupció</a:t>
            </a:r>
            <a:r>
              <a:rPr lang="es-ES" sz="1400" dirty="0">
                <a:solidFill>
                  <a:srgbClr val="000000"/>
                </a:solidFill>
              </a:rPr>
              <a:t> de </a:t>
            </a:r>
            <a:r>
              <a:rPr lang="es-ES" sz="1400" dirty="0" err="1">
                <a:solidFill>
                  <a:srgbClr val="000000"/>
                </a:solidFill>
              </a:rPr>
              <a:t>servei</a:t>
            </a:r>
            <a:r>
              <a:rPr lang="es-ES" sz="1400" dirty="0">
                <a:solidFill>
                  <a:srgbClr val="000000"/>
                </a:solidFill>
              </a:rPr>
              <a:t> a plataforma </a:t>
            </a:r>
            <a:r>
              <a:rPr lang="es-ES" sz="1400" dirty="0" err="1">
                <a:solidFill>
                  <a:srgbClr val="000000"/>
                </a:solidFill>
              </a:rPr>
              <a:t>docent</a:t>
            </a:r>
            <a:endParaRPr lang="es-ES" sz="1400" dirty="0"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err="1">
                <a:solidFill>
                  <a:srgbClr val="000000"/>
                </a:solidFill>
              </a:rPr>
              <a:t>Detecció</a:t>
            </a:r>
            <a:r>
              <a:rPr lang="es-ES" sz="1400" dirty="0">
                <a:solidFill>
                  <a:srgbClr val="000000"/>
                </a:solidFill>
              </a:rPr>
              <a:t> de riscos / </a:t>
            </a:r>
            <a:r>
              <a:rPr lang="es-ES" sz="1400" dirty="0" err="1">
                <a:solidFill>
                  <a:srgbClr val="000000"/>
                </a:solidFill>
              </a:rPr>
              <a:t>abandonament</a:t>
            </a:r>
            <a:endParaRPr lang="es-ES" sz="1400" dirty="0"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ES" sz="1400" dirty="0"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sz="1400" dirty="0">
              <a:solidFill>
                <a:srgbClr val="000000"/>
              </a:solidFill>
            </a:endParaRPr>
          </a:p>
        </p:txBody>
      </p:sp>
      <p:sp>
        <p:nvSpPr>
          <p:cNvPr id="441" name="Google Shape;441;p3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B9A762A-32C4-4DEE-9904-5B3719AC586A}"/>
              </a:ext>
            </a:extLst>
          </p:cNvPr>
          <p:cNvSpPr txBox="1"/>
          <p:nvPr/>
        </p:nvSpPr>
        <p:spPr>
          <a:xfrm>
            <a:off x="1081657" y="1848466"/>
            <a:ext cx="400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b="1" dirty="0">
                <a:latin typeface="Poppins" panose="020B0604020202020204" charset="0"/>
                <a:cs typeface="Poppins" panose="020B0604020202020204" charset="0"/>
              </a:rPr>
              <a:t>INTELLIBOARD (</a:t>
            </a:r>
            <a:r>
              <a:rPr lang="ca-ES" sz="1800" b="1" i="1" dirty="0" err="1">
                <a:latin typeface="Poppins" panose="020B0604020202020204" charset="0"/>
                <a:cs typeface="Poppins" panose="020B0604020202020204" charset="0"/>
              </a:rPr>
              <a:t>Learning</a:t>
            </a:r>
            <a:r>
              <a:rPr lang="ca-ES" sz="1800" b="1" i="1" dirty="0">
                <a:latin typeface="Poppins" panose="020B0604020202020204" charset="0"/>
                <a:cs typeface="Poppins" panose="020B0604020202020204" charset="0"/>
              </a:rPr>
              <a:t> analítics</a:t>
            </a:r>
            <a:r>
              <a:rPr lang="ca-ES" sz="1800" b="1" dirty="0">
                <a:latin typeface="Poppins" panose="020B0604020202020204" charset="0"/>
                <a:cs typeface="Poppins" panose="020B0604020202020204" charset="0"/>
              </a:rPr>
              <a:t>)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67E47C8-F724-4EE9-9E9D-A79BADE63BEA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BA7354D-1D93-447C-8776-EB4251287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17" name="Imagen 16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7E4B0853-569E-46DE-9494-FDB651B30F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  <p:grpSp>
        <p:nvGrpSpPr>
          <p:cNvPr id="18" name="Google Shape;660;p39">
            <a:extLst>
              <a:ext uri="{FF2B5EF4-FFF2-40B4-BE49-F238E27FC236}">
                <a16:creationId xmlns:a16="http://schemas.microsoft.com/office/drawing/2014/main" id="{63902A93-F697-4494-9824-2E5866321DBE}"/>
              </a:ext>
            </a:extLst>
          </p:cNvPr>
          <p:cNvGrpSpPr/>
          <p:nvPr/>
        </p:nvGrpSpPr>
        <p:grpSpPr>
          <a:xfrm>
            <a:off x="7176588" y="1728263"/>
            <a:ext cx="1425732" cy="931810"/>
            <a:chOff x="4604550" y="3714775"/>
            <a:chExt cx="439625" cy="319075"/>
          </a:xfrm>
        </p:grpSpPr>
        <p:sp>
          <p:nvSpPr>
            <p:cNvPr id="19" name="Google Shape;661;p39">
              <a:extLst>
                <a:ext uri="{FF2B5EF4-FFF2-40B4-BE49-F238E27FC236}">
                  <a16:creationId xmlns:a16="http://schemas.microsoft.com/office/drawing/2014/main" id="{190A3877-4874-4121-8F05-2815DE2F8E93}"/>
                </a:ext>
              </a:extLst>
            </p:cNvPr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44450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62;p39">
              <a:extLst>
                <a:ext uri="{FF2B5EF4-FFF2-40B4-BE49-F238E27FC236}">
                  <a16:creationId xmlns:a16="http://schemas.microsoft.com/office/drawing/2014/main" id="{DC024906-9119-4FC3-ACD5-72C989B09C7A}"/>
                </a:ext>
              </a:extLst>
            </p:cNvPr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44450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 descr="Imagen que contiene gráficos vectoriales, señal&#10;&#10;Descripción generada con confianza alta">
            <a:extLst>
              <a:ext uri="{FF2B5EF4-FFF2-40B4-BE49-F238E27FC236}">
                <a16:creationId xmlns:a16="http://schemas.microsoft.com/office/drawing/2014/main" id="{E85E3B26-AD10-4B9B-BEAA-86ED49414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576" y="2802533"/>
            <a:ext cx="2281756" cy="54381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"/>
          <p:cNvSpPr txBox="1">
            <a:spLocks noGrp="1"/>
          </p:cNvSpPr>
          <p:nvPr>
            <p:ph type="title"/>
          </p:nvPr>
        </p:nvSpPr>
        <p:spPr>
          <a:xfrm>
            <a:off x="504384" y="930356"/>
            <a:ext cx="738507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dirty="0" err="1">
                <a:latin typeface="Poppins" panose="020B0604020202020204" charset="0"/>
                <a:cs typeface="Poppins" panose="020B0604020202020204" charset="0"/>
              </a:rPr>
              <a:t>Funcionalitats</a:t>
            </a:r>
            <a:r>
              <a:rPr lang="en-US" sz="32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3200" dirty="0" err="1">
                <a:latin typeface="Poppins" panose="020B0604020202020204" charset="0"/>
                <a:cs typeface="Poppins" panose="020B0604020202020204" charset="0"/>
              </a:rPr>
              <a:t>globals</a:t>
            </a:r>
            <a:r>
              <a:rPr lang="en-US" sz="3200" dirty="0">
                <a:latin typeface="Poppins" panose="020B0604020202020204" charset="0"/>
                <a:cs typeface="Poppins" panose="020B0604020202020204" charset="0"/>
              </a:rPr>
              <a:t>:</a:t>
            </a:r>
            <a:endParaRPr lang="ca-ES" sz="3200" dirty="0"/>
          </a:p>
        </p:txBody>
      </p:sp>
      <p:sp>
        <p:nvSpPr>
          <p:cNvPr id="439" name="Google Shape;439;p38"/>
          <p:cNvSpPr txBox="1">
            <a:spLocks noGrp="1"/>
          </p:cNvSpPr>
          <p:nvPr>
            <p:ph type="body" idx="1"/>
          </p:nvPr>
        </p:nvSpPr>
        <p:spPr>
          <a:xfrm>
            <a:off x="1081657" y="2135898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err="1">
                <a:solidFill>
                  <a:srgbClr val="000000"/>
                </a:solidFill>
              </a:rPr>
              <a:t>Orientació</a:t>
            </a:r>
            <a:r>
              <a:rPr lang="es-ES" sz="1400" dirty="0">
                <a:solidFill>
                  <a:srgbClr val="000000"/>
                </a:solidFill>
              </a:rPr>
              <a:t> al </a:t>
            </a:r>
            <a:r>
              <a:rPr lang="es-ES" sz="1400" dirty="0" err="1">
                <a:solidFill>
                  <a:srgbClr val="000000"/>
                </a:solidFill>
              </a:rPr>
              <a:t>professorat</a:t>
            </a:r>
            <a:r>
              <a:rPr lang="es-ES" sz="1400" dirty="0">
                <a:solidFill>
                  <a:srgbClr val="000000"/>
                </a:solidFill>
              </a:rPr>
              <a:t> sobre </a:t>
            </a:r>
            <a:r>
              <a:rPr lang="es-ES" sz="1400" dirty="0" err="1">
                <a:solidFill>
                  <a:srgbClr val="000000"/>
                </a:solidFill>
              </a:rPr>
              <a:t>grau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d’accessibilitat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dels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continguts</a:t>
            </a:r>
            <a:r>
              <a:rPr lang="es-ES" sz="1400" dirty="0">
                <a:solidFill>
                  <a:srgbClr val="000000"/>
                </a:solidFill>
              </a:rPr>
              <a:t> que publica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 err="1">
                <a:solidFill>
                  <a:srgbClr val="000000"/>
                </a:solidFill>
              </a:rPr>
              <a:t>Possibilitat</a:t>
            </a:r>
            <a:r>
              <a:rPr lang="es-ES" sz="1400" dirty="0">
                <a:solidFill>
                  <a:srgbClr val="000000"/>
                </a:solidFill>
              </a:rPr>
              <a:t> de </a:t>
            </a:r>
            <a:r>
              <a:rPr lang="es-ES" sz="1400" dirty="0" err="1">
                <a:solidFill>
                  <a:srgbClr val="000000"/>
                </a:solidFill>
              </a:rPr>
              <a:t>l’alumnat</a:t>
            </a:r>
            <a:r>
              <a:rPr lang="es-ES" sz="1400" dirty="0">
                <a:solidFill>
                  <a:srgbClr val="000000"/>
                </a:solidFill>
              </a:rPr>
              <a:t> de </a:t>
            </a:r>
            <a:r>
              <a:rPr lang="es-ES" sz="1400" dirty="0" err="1">
                <a:solidFill>
                  <a:srgbClr val="000000"/>
                </a:solidFill>
              </a:rPr>
              <a:t>descarregar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continguts</a:t>
            </a:r>
            <a:r>
              <a:rPr lang="es-ES" sz="1400" dirty="0">
                <a:solidFill>
                  <a:srgbClr val="000000"/>
                </a:solidFill>
              </a:rPr>
              <a:t> en </a:t>
            </a:r>
            <a:r>
              <a:rPr lang="es-ES" sz="1400" dirty="0" err="1">
                <a:solidFill>
                  <a:srgbClr val="000000"/>
                </a:solidFill>
              </a:rPr>
              <a:t>formats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alternatius</a:t>
            </a:r>
            <a:r>
              <a:rPr lang="es-ES" sz="1400" dirty="0">
                <a:solidFill>
                  <a:srgbClr val="000000"/>
                </a:solidFill>
              </a:rPr>
              <a:t> (audio, PDF OCR, PDF </a:t>
            </a:r>
            <a:r>
              <a:rPr lang="es-ES" sz="1400" dirty="0" err="1">
                <a:solidFill>
                  <a:srgbClr val="000000"/>
                </a:solidFill>
              </a:rPr>
              <a:t>amb</a:t>
            </a:r>
            <a:r>
              <a:rPr lang="es-ES" sz="1400" dirty="0">
                <a:solidFill>
                  <a:srgbClr val="000000"/>
                </a:solidFill>
              </a:rPr>
              <a:t> tags, </a:t>
            </a:r>
            <a:r>
              <a:rPr lang="es-ES" sz="1400" dirty="0" err="1">
                <a:solidFill>
                  <a:srgbClr val="000000"/>
                </a:solidFill>
              </a:rPr>
              <a:t>ePub</a:t>
            </a:r>
            <a:r>
              <a:rPr lang="es-ES" sz="1400" dirty="0">
                <a:solidFill>
                  <a:srgbClr val="000000"/>
                </a:solidFill>
              </a:rPr>
              <a:t>, Braille </a:t>
            </a:r>
            <a:r>
              <a:rPr lang="es-ES" sz="1400" dirty="0" err="1">
                <a:solidFill>
                  <a:srgbClr val="000000"/>
                </a:solidFill>
              </a:rPr>
              <a:t>electrònic</a:t>
            </a:r>
            <a:r>
              <a:rPr lang="es-ES" sz="1400" dirty="0">
                <a:solidFill>
                  <a:srgbClr val="000000"/>
                </a:solidFill>
              </a:rPr>
              <a:t>, HTML </a:t>
            </a:r>
            <a:r>
              <a:rPr lang="es-ES" sz="1400" dirty="0" err="1">
                <a:solidFill>
                  <a:srgbClr val="000000"/>
                </a:solidFill>
              </a:rPr>
              <a:t>semàntic</a:t>
            </a:r>
            <a:r>
              <a:rPr lang="es-ES" sz="1400" dirty="0">
                <a:solidFill>
                  <a:srgbClr val="000000"/>
                </a:solidFill>
              </a:rPr>
              <a:t>)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rgbClr val="000000"/>
                </a:solidFill>
              </a:rPr>
              <a:t>Traductor de </a:t>
            </a:r>
            <a:r>
              <a:rPr lang="es-ES" sz="1400" dirty="0" err="1">
                <a:solidFill>
                  <a:srgbClr val="000000"/>
                </a:solidFill>
              </a:rPr>
              <a:t>continguts</a:t>
            </a:r>
            <a:r>
              <a:rPr lang="es-ES" sz="1400" dirty="0">
                <a:solidFill>
                  <a:srgbClr val="000000"/>
                </a:solidFill>
              </a:rPr>
              <a:t>, disponible en 50 </a:t>
            </a:r>
            <a:r>
              <a:rPr lang="es-ES" sz="1400" dirty="0" err="1">
                <a:solidFill>
                  <a:srgbClr val="000000"/>
                </a:solidFill>
              </a:rPr>
              <a:t>llengües</a:t>
            </a:r>
            <a:r>
              <a:rPr lang="es-ES" sz="1400" dirty="0">
                <a:solidFill>
                  <a:srgbClr val="000000"/>
                </a:solidFill>
              </a:rPr>
              <a:t>, </a:t>
            </a:r>
            <a:r>
              <a:rPr lang="es-ES" sz="1400" dirty="0" err="1">
                <a:solidFill>
                  <a:srgbClr val="000000"/>
                </a:solidFill>
              </a:rPr>
              <a:t>dels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documents</a:t>
            </a:r>
            <a:r>
              <a:rPr lang="es-ES" sz="1400" dirty="0">
                <a:solidFill>
                  <a:srgbClr val="000000"/>
                </a:solidFill>
              </a:rPr>
              <a:t> en </a:t>
            </a:r>
            <a:r>
              <a:rPr lang="es-ES" sz="1400" dirty="0" err="1">
                <a:solidFill>
                  <a:srgbClr val="000000"/>
                </a:solidFill>
              </a:rPr>
              <a:t>format</a:t>
            </a:r>
            <a:r>
              <a:rPr lang="es-ES" sz="1400" dirty="0">
                <a:solidFill>
                  <a:srgbClr val="000000"/>
                </a:solidFill>
              </a:rPr>
              <a:t> Word, PDF, </a:t>
            </a:r>
            <a:r>
              <a:rPr lang="es-ES" sz="1400" dirty="0" err="1">
                <a:solidFill>
                  <a:srgbClr val="000000"/>
                </a:solidFill>
              </a:rPr>
              <a:t>powerpoint</a:t>
            </a:r>
            <a:r>
              <a:rPr lang="es-ES" sz="1400" dirty="0">
                <a:solidFill>
                  <a:srgbClr val="000000"/>
                </a:solidFill>
              </a:rPr>
              <a:t> i HTML.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ES" sz="1400" dirty="0"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sz="1400" dirty="0">
              <a:solidFill>
                <a:srgbClr val="000000"/>
              </a:solidFill>
            </a:endParaRPr>
          </a:p>
        </p:txBody>
      </p:sp>
      <p:sp>
        <p:nvSpPr>
          <p:cNvPr id="441" name="Google Shape;441;p3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B9A762A-32C4-4DEE-9904-5B3719AC586A}"/>
              </a:ext>
            </a:extLst>
          </p:cNvPr>
          <p:cNvSpPr txBox="1"/>
          <p:nvPr/>
        </p:nvSpPr>
        <p:spPr>
          <a:xfrm>
            <a:off x="1081657" y="1848466"/>
            <a:ext cx="477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b="1" dirty="0">
                <a:latin typeface="Poppins" panose="020B0604020202020204" charset="0"/>
                <a:cs typeface="Poppins" panose="020B0604020202020204" charset="0"/>
              </a:rPr>
              <a:t>BB ALLY (millora en l’accessibilitat)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67E47C8-F724-4EE9-9E9D-A79BADE63BEA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BA7354D-1D93-447C-8776-EB4251287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17" name="Imagen 16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7E4B0853-569E-46DE-9494-FDB651B30F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147694B8-30A8-42C9-8F65-23269D93F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612" y="1591130"/>
            <a:ext cx="1892063" cy="1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8" name="Google Shape;290;p26">
            <a:extLst>
              <a:ext uri="{FF2B5EF4-FFF2-40B4-BE49-F238E27FC236}">
                <a16:creationId xmlns:a16="http://schemas.microsoft.com/office/drawing/2014/main" id="{5F5EED11-6F0D-4152-83C9-2A986B190D4A}"/>
              </a:ext>
            </a:extLst>
          </p:cNvPr>
          <p:cNvSpPr txBox="1">
            <a:spLocks/>
          </p:cNvSpPr>
          <p:nvPr/>
        </p:nvSpPr>
        <p:spPr>
          <a:xfrm>
            <a:off x="2644528" y="908816"/>
            <a:ext cx="5368509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3600" b="1" dirty="0">
                <a:latin typeface="Poppins" panose="020B0604020202020204" charset="0"/>
                <a:cs typeface="Poppins" panose="020B0604020202020204" charset="0"/>
              </a:rPr>
              <a:t>Formació en CVUB</a:t>
            </a:r>
          </a:p>
        </p:txBody>
      </p:sp>
      <p:sp>
        <p:nvSpPr>
          <p:cNvPr id="9" name="Google Shape;431;p37">
            <a:extLst>
              <a:ext uri="{FF2B5EF4-FFF2-40B4-BE49-F238E27FC236}">
                <a16:creationId xmlns:a16="http://schemas.microsoft.com/office/drawing/2014/main" id="{492987D8-6BBF-4716-B719-AC612060A70D}"/>
              </a:ext>
            </a:extLst>
          </p:cNvPr>
          <p:cNvSpPr txBox="1">
            <a:spLocks/>
          </p:cNvSpPr>
          <p:nvPr/>
        </p:nvSpPr>
        <p:spPr>
          <a:xfrm>
            <a:off x="2210297" y="1454903"/>
            <a:ext cx="6345578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anose="020B0604020202020204" charset="0"/>
                <a:cs typeface="Poppins" panose="020B0604020202020204" charset="0"/>
                <a:hlinkClick r:id="rId3"/>
              </a:rPr>
              <a:t>PMFs al Portal del Campus Virtual UB</a:t>
            </a:r>
            <a:br>
              <a:rPr lang="en-US" sz="1800" dirty="0">
                <a:latin typeface="Poppins" panose="020B0604020202020204" charset="0"/>
                <a:cs typeface="Poppins" panose="020B0604020202020204" charset="0"/>
              </a:rPr>
            </a:b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(http://www.ub.edu/campusvirtualub)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 err="1">
                <a:latin typeface="Poppins" panose="020B0604020202020204" charset="0"/>
                <a:cs typeface="Poppins" panose="020B0604020202020204" charset="0"/>
                <a:hlinkClick r:id="rId4"/>
              </a:rPr>
              <a:t>Curs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  <a:hlinkClick r:id="rId4"/>
              </a:rPr>
              <a:t> on-line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  <a:hlinkClick r:id="rId4"/>
              </a:rPr>
              <a:t>d’autoformació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(per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diferents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perfils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d’usuaris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)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usuari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: </a:t>
            </a:r>
            <a:r>
              <a:rPr lang="ca-ES" sz="1600" b="1" dirty="0">
                <a:solidFill>
                  <a:srgbClr val="0070C0"/>
                </a:solidFill>
              </a:rPr>
              <a:t>tp000023 </a:t>
            </a:r>
            <a:r>
              <a:rPr lang="ca-ES" sz="1600" b="1" dirty="0">
                <a:solidFill>
                  <a:schemeClr val="tx1"/>
                </a:solidFill>
              </a:rPr>
              <a:t>/</a:t>
            </a:r>
            <a:r>
              <a:rPr lang="ca-ES" sz="1600" b="1" dirty="0">
                <a:solidFill>
                  <a:srgbClr val="0070C0"/>
                </a:solidFill>
              </a:rPr>
              <a:t> </a:t>
            </a:r>
            <a:r>
              <a:rPr lang="ca-ES" sz="1600" dirty="0" err="1">
                <a:latin typeface="Poppins" panose="020B0604020202020204" charset="0"/>
                <a:cs typeface="Poppins" panose="020B0604020202020204" charset="0"/>
              </a:rPr>
              <a:t>passwd</a:t>
            </a:r>
            <a:r>
              <a:rPr lang="ca-ES" sz="1600" dirty="0">
                <a:latin typeface="Poppins" panose="020B0604020202020204" charset="0"/>
                <a:cs typeface="Poppins" panose="020B0604020202020204" charset="0"/>
              </a:rPr>
              <a:t>: </a:t>
            </a:r>
            <a:r>
              <a:rPr lang="ca-ES" sz="1600" b="1" dirty="0">
                <a:solidFill>
                  <a:srgbClr val="0070C0"/>
                </a:solidFill>
              </a:rPr>
              <a:t>C_0abc52</a:t>
            </a:r>
            <a:endParaRPr lang="es-ES" sz="1600" b="1" dirty="0">
              <a:solidFill>
                <a:srgbClr val="0070C0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 err="1">
                <a:latin typeface="Poppins" panose="020B0604020202020204" charset="0"/>
                <a:cs typeface="Poppins" panose="020B0604020202020204" charset="0"/>
              </a:rPr>
              <a:t>Com</a:t>
            </a:r>
            <a:r>
              <a:rPr lang="es-ES" sz="2000" dirty="0">
                <a:latin typeface="Poppins" panose="020B0604020202020204" charset="0"/>
                <a:cs typeface="Poppins" panose="020B0604020202020204" charset="0"/>
              </a:rPr>
              <a:t> a </a:t>
            </a:r>
            <a:r>
              <a:rPr lang="es-ES" sz="2000" dirty="0" err="1">
                <a:latin typeface="Poppins" panose="020B0604020202020204" charset="0"/>
                <a:cs typeface="Poppins" panose="020B0604020202020204" charset="0"/>
              </a:rPr>
              <a:t>serveis</a:t>
            </a:r>
            <a:r>
              <a:rPr lang="es-ES" sz="20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2000" dirty="0" err="1">
                <a:latin typeface="Poppins" panose="020B0604020202020204" charset="0"/>
                <a:cs typeface="Poppins" panose="020B0604020202020204" charset="0"/>
              </a:rPr>
              <a:t>habituals</a:t>
            </a:r>
            <a:r>
              <a:rPr lang="es-ES" sz="2000" dirty="0">
                <a:latin typeface="Poppins" panose="020B0604020202020204" charset="0"/>
                <a:cs typeface="Poppins" panose="020B060402020202020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Sessions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presencials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600" dirty="0">
                <a:latin typeface="Poppins" panose="020B0604020202020204" charset="0"/>
                <a:cs typeface="Poppins" panose="020B0604020202020204" charset="0"/>
              </a:rPr>
              <a:t>(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taller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pràctic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des de CRAI-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Bibs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.)</a:t>
            </a:r>
            <a:endParaRPr lang="es-E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Cursos ICE 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(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avançats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/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metodològics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2E0D157-2949-4985-B89A-56A0FBFFD04E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18E6817-449F-4373-B0DF-BDD6F98CE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12" name="Imagen 11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108B4235-09FF-457F-AEA0-31BEDE2877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BD5436FD-5B6D-4157-BAEA-FEEB8FC9129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2312" y="1061373"/>
            <a:ext cx="377985" cy="377985"/>
          </a:xfrm>
          <a:prstGeom prst="rect">
            <a:avLst/>
          </a:prstGeom>
        </p:spPr>
      </p:pic>
      <p:pic>
        <p:nvPicPr>
          <p:cNvPr id="4" name="Imagen 3" descr="Imagen que contiene interior&#10;&#10;Descripción generada con confianza alta">
            <a:extLst>
              <a:ext uri="{FF2B5EF4-FFF2-40B4-BE49-F238E27FC236}">
                <a16:creationId xmlns:a16="http://schemas.microsoft.com/office/drawing/2014/main" id="{747A2803-8979-4200-B4C8-72A759AD1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2668" y="2512297"/>
            <a:ext cx="595258" cy="5952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8" name="Google Shape;290;p26">
            <a:extLst>
              <a:ext uri="{FF2B5EF4-FFF2-40B4-BE49-F238E27FC236}">
                <a16:creationId xmlns:a16="http://schemas.microsoft.com/office/drawing/2014/main" id="{5F5EED11-6F0D-4152-83C9-2A986B190D4A}"/>
              </a:ext>
            </a:extLst>
          </p:cNvPr>
          <p:cNvSpPr txBox="1">
            <a:spLocks/>
          </p:cNvSpPr>
          <p:nvPr/>
        </p:nvSpPr>
        <p:spPr>
          <a:xfrm>
            <a:off x="2644528" y="981008"/>
            <a:ext cx="5368509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3600" b="1" dirty="0">
                <a:latin typeface="Poppins" panose="020B0604020202020204" charset="0"/>
                <a:cs typeface="Poppins" panose="020B0604020202020204" charset="0"/>
              </a:rPr>
              <a:t>Difusió CVUB</a:t>
            </a:r>
          </a:p>
        </p:txBody>
      </p:sp>
      <p:sp>
        <p:nvSpPr>
          <p:cNvPr id="9" name="Google Shape;431;p37">
            <a:extLst>
              <a:ext uri="{FF2B5EF4-FFF2-40B4-BE49-F238E27FC236}">
                <a16:creationId xmlns:a16="http://schemas.microsoft.com/office/drawing/2014/main" id="{492987D8-6BBF-4716-B719-AC612060A70D}"/>
              </a:ext>
            </a:extLst>
          </p:cNvPr>
          <p:cNvSpPr txBox="1">
            <a:spLocks/>
          </p:cNvSpPr>
          <p:nvPr/>
        </p:nvSpPr>
        <p:spPr>
          <a:xfrm>
            <a:off x="2799145" y="2263877"/>
            <a:ext cx="4765691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Des de les Intranets UB</a:t>
            </a:r>
            <a:endParaRPr lang="es-ES" sz="16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XXSS UB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MUPIs</a:t>
            </a:r>
            <a:endParaRPr lang="es-E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Vídeos per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pantalles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Facultats</a:t>
            </a:r>
            <a:endParaRPr lang="es-E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Targetons</a:t>
            </a:r>
            <a:endParaRPr lang="es-E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2E0D157-2949-4985-B89A-56A0FBFFD04E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18E6817-449F-4373-B0DF-BDD6F98CE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12" name="Imagen 11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108B4235-09FF-457F-AEA0-31BEDE2877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  <p:grpSp>
        <p:nvGrpSpPr>
          <p:cNvPr id="13" name="Google Shape;558;p39">
            <a:extLst>
              <a:ext uri="{FF2B5EF4-FFF2-40B4-BE49-F238E27FC236}">
                <a16:creationId xmlns:a16="http://schemas.microsoft.com/office/drawing/2014/main" id="{BC854412-ECE6-49D5-ACB0-97D290DF1732}"/>
              </a:ext>
            </a:extLst>
          </p:cNvPr>
          <p:cNvGrpSpPr/>
          <p:nvPr/>
        </p:nvGrpSpPr>
        <p:grpSpPr>
          <a:xfrm>
            <a:off x="1802243" y="1068681"/>
            <a:ext cx="383835" cy="363369"/>
            <a:chOff x="6618700" y="1635475"/>
            <a:chExt cx="456675" cy="432325"/>
          </a:xfrm>
        </p:grpSpPr>
        <p:sp>
          <p:nvSpPr>
            <p:cNvPr id="14" name="Google Shape;559;p39">
              <a:extLst>
                <a:ext uri="{FF2B5EF4-FFF2-40B4-BE49-F238E27FC236}">
                  <a16:creationId xmlns:a16="http://schemas.microsoft.com/office/drawing/2014/main" id="{5970EC71-1986-4AD8-8AD7-65CD6666782A}"/>
                </a:ext>
              </a:extLst>
            </p:cNvPr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0;p39">
              <a:extLst>
                <a:ext uri="{FF2B5EF4-FFF2-40B4-BE49-F238E27FC236}">
                  <a16:creationId xmlns:a16="http://schemas.microsoft.com/office/drawing/2014/main" id="{F3ED7FC8-509E-4D79-B6F5-89F540C5BD32}"/>
                </a:ext>
              </a:extLst>
            </p:cNvPr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1;p39">
              <a:extLst>
                <a:ext uri="{FF2B5EF4-FFF2-40B4-BE49-F238E27FC236}">
                  <a16:creationId xmlns:a16="http://schemas.microsoft.com/office/drawing/2014/main" id="{8AF0EEAB-9C65-49E8-A296-0BA137D8BBC7}"/>
                </a:ext>
              </a:extLst>
            </p:cNvPr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2;p39">
              <a:extLst>
                <a:ext uri="{FF2B5EF4-FFF2-40B4-BE49-F238E27FC236}">
                  <a16:creationId xmlns:a16="http://schemas.microsoft.com/office/drawing/2014/main" id="{71DF73C7-9652-45A7-BDD4-F24B434BC0D8}"/>
                </a:ext>
              </a:extLst>
            </p:cNvPr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3;p39">
              <a:extLst>
                <a:ext uri="{FF2B5EF4-FFF2-40B4-BE49-F238E27FC236}">
                  <a16:creationId xmlns:a16="http://schemas.microsoft.com/office/drawing/2014/main" id="{E1BD93F9-C3C1-4A96-90E4-853B48A8EA48}"/>
                </a:ext>
              </a:extLst>
            </p:cNvPr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5489F78E-F7C0-4190-B4D5-7326FF33B02F}"/>
              </a:ext>
            </a:extLst>
          </p:cNvPr>
          <p:cNvSpPr txBox="1"/>
          <p:nvPr/>
        </p:nvSpPr>
        <p:spPr>
          <a:xfrm>
            <a:off x="2644528" y="1949119"/>
            <a:ext cx="5705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Poppins" panose="020B0604020202020204" charset="0"/>
                <a:cs typeface="Poppins" panose="020B0604020202020204" charset="0"/>
              </a:rPr>
              <a:t>Disseny</a:t>
            </a:r>
            <a:r>
              <a:rPr lang="es-ES" sz="2000" b="1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s-ES" sz="2000" b="1" dirty="0" err="1">
                <a:latin typeface="Poppins" panose="020B0604020202020204" charset="0"/>
                <a:cs typeface="Poppins" panose="020B0604020202020204" charset="0"/>
              </a:rPr>
              <a:t>campanya</a:t>
            </a:r>
            <a:r>
              <a:rPr lang="es-ES" sz="2000" b="1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s-ES" sz="2000" b="1" dirty="0" err="1">
                <a:latin typeface="Poppins" panose="020B0604020202020204" charset="0"/>
                <a:cs typeface="Poppins" panose="020B0604020202020204" charset="0"/>
              </a:rPr>
              <a:t>difusió</a:t>
            </a:r>
            <a:endParaRPr lang="es-ES" sz="2000" b="1" dirty="0">
              <a:latin typeface="Poppins" panose="020B0604020202020204" charset="0"/>
              <a:cs typeface="Poppins" panose="020B0604020202020204" charset="0"/>
            </a:endParaRPr>
          </a:p>
          <a:p>
            <a:endParaRPr lang="ca-ES" sz="2000" b="1" dirty="0">
              <a:latin typeface="Poppins" panose="020B0604020202020204" charset="0"/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98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 txBox="1">
            <a:spLocks noGrp="1"/>
          </p:cNvSpPr>
          <p:nvPr>
            <p:ph type="body" idx="4294967295"/>
          </p:nvPr>
        </p:nvSpPr>
        <p:spPr>
          <a:xfrm>
            <a:off x="1624263" y="373572"/>
            <a:ext cx="6184231" cy="11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-ES" sz="3600" b="1" dirty="0">
                <a:latin typeface="Poppins"/>
                <a:cs typeface="Poppins"/>
                <a:sym typeface="Poppins"/>
              </a:rPr>
              <a:t>Fase 3. Posada en marxa</a:t>
            </a:r>
            <a:endParaRPr sz="3600" dirty="0"/>
          </a:p>
        </p:txBody>
      </p:sp>
      <p:sp>
        <p:nvSpPr>
          <p:cNvPr id="387" name="Google Shape;387;p3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93" name="Google Shape;393;p33"/>
          <p:cNvSpPr txBox="1">
            <a:spLocks noGrp="1"/>
          </p:cNvSpPr>
          <p:nvPr>
            <p:ph type="body" idx="4294967295"/>
          </p:nvPr>
        </p:nvSpPr>
        <p:spPr>
          <a:xfrm>
            <a:off x="950494" y="1708484"/>
            <a:ext cx="1855415" cy="1905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-ES" b="1" dirty="0"/>
              <a:t>Inici del curs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-ES" sz="1400" dirty="0"/>
              <a:t>Accés de tots els membres UB: professorat, alumnat i PAS</a:t>
            </a:r>
            <a:endParaRPr sz="1400" dirty="0"/>
          </a:p>
        </p:txBody>
      </p:sp>
      <p:sp>
        <p:nvSpPr>
          <p:cNvPr id="11" name="Google Shape;393;p33">
            <a:extLst>
              <a:ext uri="{FF2B5EF4-FFF2-40B4-BE49-F238E27FC236}">
                <a16:creationId xmlns:a16="http://schemas.microsoft.com/office/drawing/2014/main" id="{5D7F3317-7F0D-40A2-9672-08571DB0E42D}"/>
              </a:ext>
            </a:extLst>
          </p:cNvPr>
          <p:cNvSpPr txBox="1">
            <a:spLocks/>
          </p:cNvSpPr>
          <p:nvPr/>
        </p:nvSpPr>
        <p:spPr>
          <a:xfrm>
            <a:off x="3451786" y="1705342"/>
            <a:ext cx="1855415" cy="190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algn="ctr">
              <a:buNone/>
            </a:pPr>
            <a:r>
              <a:rPr lang="fr-FR" b="1" dirty="0" err="1"/>
              <a:t>Autoformació</a:t>
            </a:r>
            <a:r>
              <a:rPr lang="fr-FR" b="1" dirty="0"/>
              <a:t> / </a:t>
            </a:r>
            <a:r>
              <a:rPr lang="fr-FR" b="1" dirty="0" err="1"/>
              <a:t>Formació</a:t>
            </a:r>
            <a:endParaRPr lang="fr-FR" b="1" dirty="0"/>
          </a:p>
          <a:p>
            <a:pPr marL="0" indent="0" algn="ctr">
              <a:buFont typeface="Poppins Light"/>
              <a:buNone/>
            </a:pPr>
            <a:r>
              <a:rPr lang="fr-FR" sz="1400" dirty="0" err="1"/>
              <a:t>programada</a:t>
            </a:r>
            <a:r>
              <a:rPr lang="fr-FR" sz="1400" dirty="0"/>
              <a:t> o </a:t>
            </a:r>
          </a:p>
          <a:p>
            <a:pPr marL="0" indent="0" algn="ctr">
              <a:buFont typeface="Poppins Light"/>
              <a:buNone/>
            </a:pPr>
            <a:r>
              <a:rPr lang="fr-FR" sz="1400" dirty="0"/>
              <a:t>a </a:t>
            </a:r>
            <a:r>
              <a:rPr lang="fr-FR" sz="1400" dirty="0" err="1"/>
              <a:t>mida</a:t>
            </a:r>
            <a:r>
              <a:rPr lang="fr-FR" sz="1400" dirty="0"/>
              <a:t>,</a:t>
            </a:r>
          </a:p>
          <a:p>
            <a:pPr marL="0" indent="0" algn="ctr">
              <a:buFont typeface="Poppins Light"/>
              <a:buNone/>
            </a:pPr>
            <a:r>
              <a:rPr lang="fr-FR" sz="1400" dirty="0"/>
              <a:t> </a:t>
            </a:r>
            <a:r>
              <a:rPr lang="fr-FR" sz="1400" dirty="0" err="1"/>
              <a:t>presencial</a:t>
            </a:r>
            <a:r>
              <a:rPr lang="fr-FR" sz="1400" dirty="0"/>
              <a:t> o</a:t>
            </a:r>
          </a:p>
          <a:p>
            <a:pPr marL="0" indent="0" algn="ctr">
              <a:buFont typeface="Poppins Light"/>
              <a:buNone/>
            </a:pPr>
            <a:r>
              <a:rPr lang="fr-FR" sz="1400" dirty="0"/>
              <a:t>per webinar</a:t>
            </a:r>
            <a:endParaRPr lang="fr-FR" dirty="0"/>
          </a:p>
        </p:txBody>
      </p:sp>
      <p:sp>
        <p:nvSpPr>
          <p:cNvPr id="12" name="Google Shape;393;p33">
            <a:extLst>
              <a:ext uri="{FF2B5EF4-FFF2-40B4-BE49-F238E27FC236}">
                <a16:creationId xmlns:a16="http://schemas.microsoft.com/office/drawing/2014/main" id="{68A97614-1FEC-403A-8E90-519B96854B42}"/>
              </a:ext>
            </a:extLst>
          </p:cNvPr>
          <p:cNvSpPr txBox="1">
            <a:spLocks/>
          </p:cNvSpPr>
          <p:nvPr/>
        </p:nvSpPr>
        <p:spPr>
          <a:xfrm>
            <a:off x="5953079" y="1705342"/>
            <a:ext cx="1855415" cy="190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algn="ctr">
              <a:buFont typeface="Poppins Light"/>
              <a:buNone/>
            </a:pPr>
            <a:r>
              <a:rPr lang="fr-FR" b="1" dirty="0" err="1"/>
              <a:t>Recollida</a:t>
            </a:r>
            <a:r>
              <a:rPr lang="fr-FR" b="1" dirty="0"/>
              <a:t> de </a:t>
            </a:r>
            <a:r>
              <a:rPr lang="fr-FR" b="1" dirty="0" err="1"/>
              <a:t>dades</a:t>
            </a:r>
            <a:r>
              <a:rPr lang="fr-FR" b="1" dirty="0"/>
              <a:t> </a:t>
            </a:r>
          </a:p>
          <a:p>
            <a:pPr marL="0" indent="0" algn="ctr">
              <a:buFont typeface="Poppins Light"/>
              <a:buNone/>
            </a:pPr>
            <a:r>
              <a:rPr lang="fr-FR" sz="1400" dirty="0" err="1"/>
              <a:t>Enquesta</a:t>
            </a:r>
            <a:r>
              <a:rPr lang="fr-FR" sz="1400" dirty="0"/>
              <a:t> grau </a:t>
            </a:r>
            <a:r>
              <a:rPr lang="fr-FR" sz="1400" dirty="0" err="1"/>
              <a:t>satisfacció</a:t>
            </a:r>
            <a:endParaRPr lang="fr-FR" sz="1400" dirty="0"/>
          </a:p>
          <a:p>
            <a:pPr marL="0" indent="0" algn="ctr">
              <a:buFont typeface="Poppins Light"/>
              <a:buNone/>
            </a:pPr>
            <a:r>
              <a:rPr lang="fr-FR" sz="1400" dirty="0" err="1"/>
              <a:t>Servei</a:t>
            </a:r>
            <a:r>
              <a:rPr lang="fr-FR" sz="1400" dirty="0"/>
              <a:t> d’</a:t>
            </a:r>
            <a:r>
              <a:rPr lang="fr-FR" sz="1400" dirty="0" err="1"/>
              <a:t>Atenció</a:t>
            </a:r>
            <a:r>
              <a:rPr lang="fr-FR" sz="1400" dirty="0"/>
              <a:t> a </a:t>
            </a:r>
            <a:r>
              <a:rPr lang="fr-FR" sz="1400" dirty="0" err="1"/>
              <a:t>Usuaris</a:t>
            </a:r>
            <a:r>
              <a:rPr lang="fr-FR" sz="1400" dirty="0"/>
              <a:t> </a:t>
            </a:r>
            <a:endParaRPr lang="fr-FR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805D98-3BF5-422B-BCA8-DE5DD59CA678}"/>
              </a:ext>
            </a:extLst>
          </p:cNvPr>
          <p:cNvSpPr txBox="1"/>
          <p:nvPr/>
        </p:nvSpPr>
        <p:spPr>
          <a:xfrm>
            <a:off x="2622886" y="3958391"/>
            <a:ext cx="3693694" cy="6771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  <a:t>COORDINACIÓ I SEGUIMENT</a:t>
            </a:r>
          </a:p>
          <a:p>
            <a:pPr algn="ctr"/>
            <a:r>
              <a:rPr lang="ca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  <a:t>Equip tècnic + Direcció UB</a:t>
            </a:r>
          </a:p>
        </p:txBody>
      </p:sp>
    </p:spTree>
    <p:extLst>
      <p:ext uri="{BB962C8B-B14F-4D97-AF65-F5344CB8AC3E}">
        <p14:creationId xmlns:p14="http://schemas.microsoft.com/office/powerpoint/2010/main" val="1905778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421" name="Google Shape;421;p36"/>
          <p:cNvSpPr txBox="1">
            <a:spLocks noGrp="1"/>
          </p:cNvSpPr>
          <p:nvPr>
            <p:ph type="ctrTitle" idx="4294967295"/>
          </p:nvPr>
        </p:nvSpPr>
        <p:spPr>
          <a:xfrm>
            <a:off x="2661365" y="833284"/>
            <a:ext cx="460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8000" dirty="0"/>
              <a:t>Gràcies</a:t>
            </a:r>
            <a:endParaRPr sz="8000" dirty="0"/>
          </a:p>
        </p:txBody>
      </p:sp>
      <p:sp>
        <p:nvSpPr>
          <p:cNvPr id="422" name="Google Shape;422;p36"/>
          <p:cNvSpPr txBox="1">
            <a:spLocks noGrp="1"/>
          </p:cNvSpPr>
          <p:nvPr>
            <p:ph type="subTitle" idx="4294967295"/>
          </p:nvPr>
        </p:nvSpPr>
        <p:spPr>
          <a:xfrm>
            <a:off x="2796866" y="2120491"/>
            <a:ext cx="4205422" cy="733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https://campusvirtual.ub.edu/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3" name="Google Shape;423;p36"/>
          <p:cNvGrpSpPr/>
          <p:nvPr/>
        </p:nvGrpSpPr>
        <p:grpSpPr>
          <a:xfrm>
            <a:off x="1836616" y="1087679"/>
            <a:ext cx="345971" cy="325505"/>
            <a:chOff x="5972700" y="2330200"/>
            <a:chExt cx="411625" cy="387275"/>
          </a:xfrm>
        </p:grpSpPr>
        <p:sp>
          <p:nvSpPr>
            <p:cNvPr id="424" name="Google Shape;424;p3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B2E01CF7-6446-4528-88F6-E830D5E984F6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DDB2985-B3DD-4063-91F9-1E89B764E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10" name="Imagen 9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57BEE859-50F2-47AF-959E-93785609E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B09E437-D029-4500-A05E-20EAF7BF5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3152" y="3176194"/>
            <a:ext cx="1323474" cy="132347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7B9C105-4A24-4E1D-91A4-F63E71E3A57A}"/>
              </a:ext>
            </a:extLst>
          </p:cNvPr>
          <p:cNvSpPr txBox="1"/>
          <p:nvPr/>
        </p:nvSpPr>
        <p:spPr>
          <a:xfrm>
            <a:off x="3504586" y="270264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7"/>
              </a:rPr>
              <a:t>Entorn de proves UB - demo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569799" y="1240688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¿ Per què al</a:t>
            </a:r>
            <a:endParaRPr dirty="0"/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7" name="Google Shape;686;p39">
            <a:extLst>
              <a:ext uri="{FF2B5EF4-FFF2-40B4-BE49-F238E27FC236}">
                <a16:creationId xmlns:a16="http://schemas.microsoft.com/office/drawing/2014/main" id="{CA9D213F-1F4B-47D4-A1E8-F69E8AB88101}"/>
              </a:ext>
            </a:extLst>
          </p:cNvPr>
          <p:cNvSpPr/>
          <p:nvPr/>
        </p:nvSpPr>
        <p:spPr>
          <a:xfrm>
            <a:off x="3092825" y="2267591"/>
            <a:ext cx="2752164" cy="1300361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76200" cap="rnd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204EDF-2F8A-4277-8067-0F3FC8AD5DBC}"/>
              </a:ext>
            </a:extLst>
          </p:cNvPr>
          <p:cNvSpPr txBox="1"/>
          <p:nvPr/>
        </p:nvSpPr>
        <p:spPr>
          <a:xfrm>
            <a:off x="5844988" y="2739359"/>
            <a:ext cx="8964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200" b="1" dirty="0">
                <a:latin typeface="Poppins"/>
                <a:cs typeface="Poppins"/>
                <a:sym typeface="Poppins"/>
              </a:rPr>
              <a:t>?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C99963A-7853-4EC6-B098-4F1EFF3492D9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F79A265-DB57-4230-9B8B-7A04912D5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11" name="Imagen 10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A52BD460-98B8-4107-8A26-B500A3EB4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 txBox="1">
            <a:spLocks noGrp="1"/>
          </p:cNvSpPr>
          <p:nvPr>
            <p:ph type="title"/>
          </p:nvPr>
        </p:nvSpPr>
        <p:spPr>
          <a:xfrm>
            <a:off x="457199" y="924081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Aspectes clau</a:t>
            </a:r>
            <a:endParaRPr dirty="0"/>
          </a:p>
        </p:txBody>
      </p:sp>
      <p:sp>
        <p:nvSpPr>
          <p:cNvPr id="358" name="Google Shape;358;p31"/>
          <p:cNvSpPr txBox="1">
            <a:spLocks noGrp="1"/>
          </p:cNvSpPr>
          <p:nvPr>
            <p:ph type="body" idx="2"/>
          </p:nvPr>
        </p:nvSpPr>
        <p:spPr>
          <a:xfrm>
            <a:off x="339066" y="1825393"/>
            <a:ext cx="2520000" cy="238102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lvl="0" indent="0" algn="l" defTabSz="360363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600" b="1" dirty="0"/>
              <a:t>     Adaptable</a:t>
            </a:r>
          </a:p>
          <a:p>
            <a:pPr marL="0" lvl="0" indent="0" algn="l" defTabSz="360363" rtl="0">
              <a:spcBef>
                <a:spcPts val="600"/>
              </a:spcBef>
              <a:spcAft>
                <a:spcPts val="0"/>
              </a:spcAft>
              <a:buNone/>
            </a:pPr>
            <a:endParaRPr sz="1600" b="1" dirty="0"/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ca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Continua essent </a:t>
            </a:r>
            <a:r>
              <a:rPr lang="ca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Moodle</a:t>
            </a:r>
            <a:endParaRPr lang="ca-E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Noto Sans CJK SC Regular"/>
            </a:endParaRPr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ca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Facilitat per mantenir funcionalitats: </a:t>
            </a:r>
            <a:r>
              <a:rPr lang="ca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Plugins</a:t>
            </a:r>
            <a:r>
              <a:rPr lang="ca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ca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Moodle</a:t>
            </a:r>
            <a:r>
              <a:rPr lang="ca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/</a:t>
            </a:r>
            <a:r>
              <a:rPr lang="ca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Moodlerooms</a:t>
            </a:r>
            <a:r>
              <a:rPr lang="ca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, propis o de tercers</a:t>
            </a:r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ca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Certificació de </a:t>
            </a:r>
            <a:r>
              <a:rPr lang="ca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plugins</a:t>
            </a:r>
            <a:endParaRPr lang="ca-E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Noto Sans CJK SC Regular"/>
            </a:endParaRPr>
          </a:p>
        </p:txBody>
      </p:sp>
      <p:sp>
        <p:nvSpPr>
          <p:cNvPr id="360" name="Google Shape;360;p3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61" name="Google Shape;361;p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72150" y="1059206"/>
            <a:ext cx="3034500" cy="3024987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62" name="Google Shape;362;p3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363" name="Google Shape;363;p3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550;p39">
            <a:extLst>
              <a:ext uri="{FF2B5EF4-FFF2-40B4-BE49-F238E27FC236}">
                <a16:creationId xmlns:a16="http://schemas.microsoft.com/office/drawing/2014/main" id="{CD770483-DBC5-4F95-B1C7-77DFAC45A2B0}"/>
              </a:ext>
            </a:extLst>
          </p:cNvPr>
          <p:cNvGrpSpPr/>
          <p:nvPr/>
        </p:nvGrpSpPr>
        <p:grpSpPr>
          <a:xfrm>
            <a:off x="6365964" y="3521897"/>
            <a:ext cx="549382" cy="576018"/>
            <a:chOff x="5961125" y="1623900"/>
            <a:chExt cx="427450" cy="448175"/>
          </a:xfrm>
        </p:grpSpPr>
        <p:sp>
          <p:nvSpPr>
            <p:cNvPr id="23" name="Google Shape;551;p39">
              <a:extLst>
                <a:ext uri="{FF2B5EF4-FFF2-40B4-BE49-F238E27FC236}">
                  <a16:creationId xmlns:a16="http://schemas.microsoft.com/office/drawing/2014/main" id="{D907F952-6693-4B07-8911-E2A141E98432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2;p39">
              <a:extLst>
                <a:ext uri="{FF2B5EF4-FFF2-40B4-BE49-F238E27FC236}">
                  <a16:creationId xmlns:a16="http://schemas.microsoft.com/office/drawing/2014/main" id="{8DA89CEA-737D-42CB-B08E-E46698F779B7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3;p39">
              <a:extLst>
                <a:ext uri="{FF2B5EF4-FFF2-40B4-BE49-F238E27FC236}">
                  <a16:creationId xmlns:a16="http://schemas.microsoft.com/office/drawing/2014/main" id="{A68FA7C8-960E-4A59-9229-CF9ACC9786CE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4;p39">
              <a:extLst>
                <a:ext uri="{FF2B5EF4-FFF2-40B4-BE49-F238E27FC236}">
                  <a16:creationId xmlns:a16="http://schemas.microsoft.com/office/drawing/2014/main" id="{B96911F1-DEA6-42C6-A0EA-9E7900A668C0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5;p39">
              <a:extLst>
                <a:ext uri="{FF2B5EF4-FFF2-40B4-BE49-F238E27FC236}">
                  <a16:creationId xmlns:a16="http://schemas.microsoft.com/office/drawing/2014/main" id="{FE8232AE-4670-41AD-9908-347C604AF578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6;p39">
              <a:extLst>
                <a:ext uri="{FF2B5EF4-FFF2-40B4-BE49-F238E27FC236}">
                  <a16:creationId xmlns:a16="http://schemas.microsoft.com/office/drawing/2014/main" id="{40B079F2-6567-4663-89E7-0CD7BF806032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7;p39">
              <a:extLst>
                <a:ext uri="{FF2B5EF4-FFF2-40B4-BE49-F238E27FC236}">
                  <a16:creationId xmlns:a16="http://schemas.microsoft.com/office/drawing/2014/main" id="{01EEA84D-41A0-4592-9ED8-6CED1BF1A112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58;p31">
            <a:extLst>
              <a:ext uri="{FF2B5EF4-FFF2-40B4-BE49-F238E27FC236}">
                <a16:creationId xmlns:a16="http://schemas.microsoft.com/office/drawing/2014/main" id="{79ED9FF2-99F6-4D70-8E4B-441C52B2D6A0}"/>
              </a:ext>
            </a:extLst>
          </p:cNvPr>
          <p:cNvSpPr txBox="1">
            <a:spLocks/>
          </p:cNvSpPr>
          <p:nvPr/>
        </p:nvSpPr>
        <p:spPr>
          <a:xfrm>
            <a:off x="3115333" y="1825393"/>
            <a:ext cx="2520000" cy="238102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defTabSz="360363">
              <a:buNone/>
            </a:pPr>
            <a:r>
              <a:rPr lang="es-ES" sz="1600" b="1" dirty="0"/>
              <a:t>     </a:t>
            </a:r>
            <a:r>
              <a:rPr lang="es-ES" sz="1600" b="1" dirty="0" err="1"/>
              <a:t>Accessible</a:t>
            </a:r>
            <a:r>
              <a:rPr lang="es-ES" sz="1600" b="1" dirty="0"/>
              <a:t> i usable</a:t>
            </a:r>
          </a:p>
          <a:p>
            <a:pPr marL="0" indent="0" defTabSz="360363">
              <a:buFont typeface="Poppins Light"/>
              <a:buNone/>
            </a:pPr>
            <a:endParaRPr lang="es-ES" sz="1600" b="1" dirty="0"/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Interfície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moderna i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amb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imatge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UB</a:t>
            </a:r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Millora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la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usabilitat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,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facilitant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navegació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i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accés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a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continguts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Aplicació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mòbil</a:t>
            </a:r>
            <a:endParaRPr lang="es-E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Noto Sans CJK SC Regular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2262FB2-26FC-4068-9592-13D9C527262B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13A7EE46-E57E-4289-92CB-5DCDA6219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35" name="Imagen 34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4096C70D-5973-46A8-9A73-4ABE79244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72150" y="1059206"/>
            <a:ext cx="3034500" cy="3024987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365475" y="3592359"/>
            <a:ext cx="493561" cy="49356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58;p31">
            <a:extLst>
              <a:ext uri="{FF2B5EF4-FFF2-40B4-BE49-F238E27FC236}">
                <a16:creationId xmlns:a16="http://schemas.microsoft.com/office/drawing/2014/main" id="{69B42776-7BC0-4A17-9AE4-B5AC46472DCB}"/>
              </a:ext>
            </a:extLst>
          </p:cNvPr>
          <p:cNvSpPr txBox="1">
            <a:spLocks/>
          </p:cNvSpPr>
          <p:nvPr/>
        </p:nvSpPr>
        <p:spPr>
          <a:xfrm>
            <a:off x="1343383" y="1745931"/>
            <a:ext cx="4190428" cy="29350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defTabSz="360363">
              <a:buFont typeface="Poppins Light"/>
              <a:buNone/>
            </a:pPr>
            <a:r>
              <a:rPr lang="es-ES" sz="1600" b="1" dirty="0"/>
              <a:t>     Integrable</a:t>
            </a:r>
          </a:p>
          <a:p>
            <a:pPr marL="0" indent="0" defTabSz="360363">
              <a:buFont typeface="Poppins Light"/>
              <a:buNone/>
            </a:pPr>
            <a:endParaRPr lang="es-ES" sz="1600" b="1" dirty="0"/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Autenticació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UB (SSO)</a:t>
            </a:r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Gestió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cursos, matrícula i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gestió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d’identitats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(GIGA, GRAD) –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Eina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CEL</a:t>
            </a:r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One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Drive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com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a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repositori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extern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UB</a:t>
            </a:r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Skype per empresa/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Stream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(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eina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per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videoconferència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)</a:t>
            </a:r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E-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portafoli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integrat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(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Mahara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)</a:t>
            </a:r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Eina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detecció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similituds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treballs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(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Urkund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)</a:t>
            </a:r>
          </a:p>
        </p:txBody>
      </p:sp>
      <p:sp>
        <p:nvSpPr>
          <p:cNvPr id="25" name="Google Shape;356;p31">
            <a:extLst>
              <a:ext uri="{FF2B5EF4-FFF2-40B4-BE49-F238E27FC236}">
                <a16:creationId xmlns:a16="http://schemas.microsoft.com/office/drawing/2014/main" id="{C837B5C9-18AA-4072-8095-D84B0588A2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924081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Aspectes clau</a:t>
            </a:r>
            <a:endParaRPr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41C943C-C1A1-4507-9B77-D8190D958200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8CE13377-BE4A-4076-9E0E-8A9484418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28" name="Imagen 27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7C4C79F3-B9CF-462B-87D5-5D6D87067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9" name="Google Shape;356;p31">
            <a:extLst>
              <a:ext uri="{FF2B5EF4-FFF2-40B4-BE49-F238E27FC236}">
                <a16:creationId xmlns:a16="http://schemas.microsoft.com/office/drawing/2014/main" id="{DB60FA7C-7EAF-4453-932D-A05F960BC9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924081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Aspectes clau</a:t>
            </a:r>
            <a:endParaRPr dirty="0"/>
          </a:p>
        </p:txBody>
      </p:sp>
      <p:sp>
        <p:nvSpPr>
          <p:cNvPr id="20" name="Google Shape;358;p31">
            <a:extLst>
              <a:ext uri="{FF2B5EF4-FFF2-40B4-BE49-F238E27FC236}">
                <a16:creationId xmlns:a16="http://schemas.microsoft.com/office/drawing/2014/main" id="{35DDD89E-B5C3-4F81-B62F-6350165A3603}"/>
              </a:ext>
            </a:extLst>
          </p:cNvPr>
          <p:cNvSpPr txBox="1">
            <a:spLocks/>
          </p:cNvSpPr>
          <p:nvPr/>
        </p:nvSpPr>
        <p:spPr>
          <a:xfrm>
            <a:off x="1364613" y="1805218"/>
            <a:ext cx="4266165" cy="29350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defTabSz="360363">
              <a:buNone/>
            </a:pPr>
            <a:r>
              <a:rPr lang="es-ES" sz="1600" b="1" dirty="0"/>
              <a:t>     </a:t>
            </a:r>
            <a:r>
              <a:rPr lang="es-ES" sz="1600" b="1" dirty="0" err="1"/>
              <a:t>Millores</a:t>
            </a:r>
            <a:r>
              <a:rPr lang="es-ES" sz="1600" b="1" dirty="0"/>
              <a:t> de </a:t>
            </a:r>
            <a:r>
              <a:rPr lang="es-ES" sz="1600" b="1" dirty="0" err="1"/>
              <a:t>l’entorn</a:t>
            </a:r>
            <a:r>
              <a:rPr lang="es-ES" sz="1600" b="1" dirty="0"/>
              <a:t> </a:t>
            </a:r>
            <a:r>
              <a:rPr lang="es-ES" sz="1600" b="1" dirty="0" err="1"/>
              <a:t>d’aprenentatge</a:t>
            </a:r>
            <a:endParaRPr lang="es-ES" sz="1600" b="1" dirty="0"/>
          </a:p>
          <a:p>
            <a:pPr marL="0" indent="0" defTabSz="360363">
              <a:buFont typeface="Poppins Light"/>
              <a:buNone/>
            </a:pPr>
            <a:endParaRPr lang="es-ES" sz="1600" b="1" dirty="0"/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Aprenentatge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adaptatiu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/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personalitzat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: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permet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adaptar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l'aprenentatge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als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resultats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i el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treball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l'alumne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(PLD)</a:t>
            </a:r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Eines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monitorització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/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anàlisi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dades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: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permet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obtenir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dades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a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diferents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nivells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(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estudiant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,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assignatura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,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grau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, …). </a:t>
            </a:r>
            <a:r>
              <a:rPr lang="es-E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Learning</a:t>
            </a:r>
            <a:r>
              <a:rPr lang="es-E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analytics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: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evolució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l'alumnat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i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detecció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situacions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risc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o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d'abandonament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, entre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d’altres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.</a:t>
            </a:r>
          </a:p>
        </p:txBody>
      </p:sp>
      <p:grpSp>
        <p:nvGrpSpPr>
          <p:cNvPr id="21" name="Google Shape;742;p39">
            <a:extLst>
              <a:ext uri="{FF2B5EF4-FFF2-40B4-BE49-F238E27FC236}">
                <a16:creationId xmlns:a16="http://schemas.microsoft.com/office/drawing/2014/main" id="{A42C1CBE-DA0C-475F-959B-34B486F8CA22}"/>
              </a:ext>
            </a:extLst>
          </p:cNvPr>
          <p:cNvGrpSpPr/>
          <p:nvPr/>
        </p:nvGrpSpPr>
        <p:grpSpPr>
          <a:xfrm>
            <a:off x="6332502" y="3561347"/>
            <a:ext cx="568554" cy="507055"/>
            <a:chOff x="3927500" y="301425"/>
            <a:chExt cx="461550" cy="411625"/>
          </a:xfrm>
        </p:grpSpPr>
        <p:sp>
          <p:nvSpPr>
            <p:cNvPr id="22" name="Google Shape;743;p39">
              <a:extLst>
                <a:ext uri="{FF2B5EF4-FFF2-40B4-BE49-F238E27FC236}">
                  <a16:creationId xmlns:a16="http://schemas.microsoft.com/office/drawing/2014/main" id="{B1D3D375-E423-4214-AF69-767FD7199152}"/>
                </a:ext>
              </a:extLst>
            </p:cNvPr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44;p39">
              <a:extLst>
                <a:ext uri="{FF2B5EF4-FFF2-40B4-BE49-F238E27FC236}">
                  <a16:creationId xmlns:a16="http://schemas.microsoft.com/office/drawing/2014/main" id="{E9CC8495-FD8E-4850-89DF-8BD84D84DB9B}"/>
                </a:ext>
              </a:extLst>
            </p:cNvPr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45;p39">
              <a:extLst>
                <a:ext uri="{FF2B5EF4-FFF2-40B4-BE49-F238E27FC236}">
                  <a16:creationId xmlns:a16="http://schemas.microsoft.com/office/drawing/2014/main" id="{BD94D1B8-FB1C-4319-A735-C2C6E9726689}"/>
                </a:ext>
              </a:extLst>
            </p:cNvPr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6;p39">
              <a:extLst>
                <a:ext uri="{FF2B5EF4-FFF2-40B4-BE49-F238E27FC236}">
                  <a16:creationId xmlns:a16="http://schemas.microsoft.com/office/drawing/2014/main" id="{EBFF4E92-A226-4C70-A586-EBB930213E3F}"/>
                </a:ext>
              </a:extLst>
            </p:cNvPr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7;p39">
              <a:extLst>
                <a:ext uri="{FF2B5EF4-FFF2-40B4-BE49-F238E27FC236}">
                  <a16:creationId xmlns:a16="http://schemas.microsoft.com/office/drawing/2014/main" id="{61D0C07F-3E39-4DC1-A0F0-48A5F8394DC1}"/>
                </a:ext>
              </a:extLst>
            </p:cNvPr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8;p39">
              <a:extLst>
                <a:ext uri="{FF2B5EF4-FFF2-40B4-BE49-F238E27FC236}">
                  <a16:creationId xmlns:a16="http://schemas.microsoft.com/office/drawing/2014/main" id="{8D51DA93-C583-40EC-B76E-1B2265ADD214}"/>
                </a:ext>
              </a:extLst>
            </p:cNvPr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49;p39">
              <a:extLst>
                <a:ext uri="{FF2B5EF4-FFF2-40B4-BE49-F238E27FC236}">
                  <a16:creationId xmlns:a16="http://schemas.microsoft.com/office/drawing/2014/main" id="{9CE497DA-8712-4E16-9CCF-6D0A8694F2F5}"/>
                </a:ext>
              </a:extLst>
            </p:cNvPr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50;p39">
              <a:extLst>
                <a:ext uri="{FF2B5EF4-FFF2-40B4-BE49-F238E27FC236}">
                  <a16:creationId xmlns:a16="http://schemas.microsoft.com/office/drawing/2014/main" id="{849CB227-350E-40B1-97B3-9C6F1FD55811}"/>
                </a:ext>
              </a:extLst>
            </p:cNvPr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51;p39">
              <a:extLst>
                <a:ext uri="{FF2B5EF4-FFF2-40B4-BE49-F238E27FC236}">
                  <a16:creationId xmlns:a16="http://schemas.microsoft.com/office/drawing/2014/main" id="{AD1B1E2C-3FD9-4F58-8CAA-E4D3071158C9}"/>
                </a:ext>
              </a:extLst>
            </p:cNvPr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52;p39">
              <a:extLst>
                <a:ext uri="{FF2B5EF4-FFF2-40B4-BE49-F238E27FC236}">
                  <a16:creationId xmlns:a16="http://schemas.microsoft.com/office/drawing/2014/main" id="{461D8868-A917-4500-8F39-14C3C19BB55B}"/>
                </a:ext>
              </a:extLst>
            </p:cNvPr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3;p39">
              <a:extLst>
                <a:ext uri="{FF2B5EF4-FFF2-40B4-BE49-F238E27FC236}">
                  <a16:creationId xmlns:a16="http://schemas.microsoft.com/office/drawing/2014/main" id="{B32C8603-80D0-4BF1-854E-F5D0C37E9132}"/>
                </a:ext>
              </a:extLst>
            </p:cNvPr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4;p39">
              <a:extLst>
                <a:ext uri="{FF2B5EF4-FFF2-40B4-BE49-F238E27FC236}">
                  <a16:creationId xmlns:a16="http://schemas.microsoft.com/office/drawing/2014/main" id="{7F0BD4E6-3082-4022-9E15-5D2AC4557F93}"/>
                </a:ext>
              </a:extLst>
            </p:cNvPr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5;p39">
              <a:extLst>
                <a:ext uri="{FF2B5EF4-FFF2-40B4-BE49-F238E27FC236}">
                  <a16:creationId xmlns:a16="http://schemas.microsoft.com/office/drawing/2014/main" id="{02C46693-3C35-4126-882F-D9BF90C8ED03}"/>
                </a:ext>
              </a:extLst>
            </p:cNvPr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6;p39">
              <a:extLst>
                <a:ext uri="{FF2B5EF4-FFF2-40B4-BE49-F238E27FC236}">
                  <a16:creationId xmlns:a16="http://schemas.microsoft.com/office/drawing/2014/main" id="{EA5F00A5-1006-43CA-A451-F27A52A7C021}"/>
                </a:ext>
              </a:extLst>
            </p:cNvPr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7;p39">
              <a:extLst>
                <a:ext uri="{FF2B5EF4-FFF2-40B4-BE49-F238E27FC236}">
                  <a16:creationId xmlns:a16="http://schemas.microsoft.com/office/drawing/2014/main" id="{3056C108-1CDD-4E25-B22B-72163F312485}"/>
                </a:ext>
              </a:extLst>
            </p:cNvPr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8;p39">
              <a:extLst>
                <a:ext uri="{FF2B5EF4-FFF2-40B4-BE49-F238E27FC236}">
                  <a16:creationId xmlns:a16="http://schemas.microsoft.com/office/drawing/2014/main" id="{E4700083-9B48-4E41-9188-CB3D9EDEBCDB}"/>
                </a:ext>
              </a:extLst>
            </p:cNvPr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9;p39">
              <a:extLst>
                <a:ext uri="{FF2B5EF4-FFF2-40B4-BE49-F238E27FC236}">
                  <a16:creationId xmlns:a16="http://schemas.microsoft.com/office/drawing/2014/main" id="{9D069CDE-FC33-4113-8BA8-A82FDFB77EEA}"/>
                </a:ext>
              </a:extLst>
            </p:cNvPr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0;p39">
              <a:extLst>
                <a:ext uri="{FF2B5EF4-FFF2-40B4-BE49-F238E27FC236}">
                  <a16:creationId xmlns:a16="http://schemas.microsoft.com/office/drawing/2014/main" id="{D1FFA0AE-B2C2-4236-A013-11276D2011BE}"/>
                </a:ext>
              </a:extLst>
            </p:cNvPr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1;p39">
              <a:extLst>
                <a:ext uri="{FF2B5EF4-FFF2-40B4-BE49-F238E27FC236}">
                  <a16:creationId xmlns:a16="http://schemas.microsoft.com/office/drawing/2014/main" id="{1108E7CB-3B0F-48F5-92C0-8228033EE7DE}"/>
                </a:ext>
              </a:extLst>
            </p:cNvPr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2;p39">
              <a:extLst>
                <a:ext uri="{FF2B5EF4-FFF2-40B4-BE49-F238E27FC236}">
                  <a16:creationId xmlns:a16="http://schemas.microsoft.com/office/drawing/2014/main" id="{7FACDCDA-4243-4F19-BA01-134EC98C5932}"/>
                </a:ext>
              </a:extLst>
            </p:cNvPr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3;p39">
              <a:extLst>
                <a:ext uri="{FF2B5EF4-FFF2-40B4-BE49-F238E27FC236}">
                  <a16:creationId xmlns:a16="http://schemas.microsoft.com/office/drawing/2014/main" id="{C1574BFF-015F-41D7-9CAA-33BD9C66A4A4}"/>
                </a:ext>
              </a:extLst>
            </p:cNvPr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4;p39">
              <a:extLst>
                <a:ext uri="{FF2B5EF4-FFF2-40B4-BE49-F238E27FC236}">
                  <a16:creationId xmlns:a16="http://schemas.microsoft.com/office/drawing/2014/main" id="{BF6422EA-A02A-44A9-8D70-FBD1D6783934}"/>
                </a:ext>
              </a:extLst>
            </p:cNvPr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5;p39">
              <a:extLst>
                <a:ext uri="{FF2B5EF4-FFF2-40B4-BE49-F238E27FC236}">
                  <a16:creationId xmlns:a16="http://schemas.microsoft.com/office/drawing/2014/main" id="{3B9D22E9-7D8C-4984-80BB-29F0DEA6B79F}"/>
                </a:ext>
              </a:extLst>
            </p:cNvPr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6;p39">
              <a:extLst>
                <a:ext uri="{FF2B5EF4-FFF2-40B4-BE49-F238E27FC236}">
                  <a16:creationId xmlns:a16="http://schemas.microsoft.com/office/drawing/2014/main" id="{73D01D64-8D41-4B8C-8D5A-2EF665EC3C92}"/>
                </a:ext>
              </a:extLst>
            </p:cNvPr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7;p39">
              <a:extLst>
                <a:ext uri="{FF2B5EF4-FFF2-40B4-BE49-F238E27FC236}">
                  <a16:creationId xmlns:a16="http://schemas.microsoft.com/office/drawing/2014/main" id="{5BFBEF0F-2514-4F8A-B7C8-DE1FFC326546}"/>
                </a:ext>
              </a:extLst>
            </p:cNvPr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8;p39">
              <a:extLst>
                <a:ext uri="{FF2B5EF4-FFF2-40B4-BE49-F238E27FC236}">
                  <a16:creationId xmlns:a16="http://schemas.microsoft.com/office/drawing/2014/main" id="{03B1AA35-486C-47AB-9E23-242E87F59D86}"/>
                </a:ext>
              </a:extLst>
            </p:cNvPr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9;p39">
              <a:extLst>
                <a:ext uri="{FF2B5EF4-FFF2-40B4-BE49-F238E27FC236}">
                  <a16:creationId xmlns:a16="http://schemas.microsoft.com/office/drawing/2014/main" id="{D601135B-A225-4A5B-A095-631CCAB19037}"/>
                </a:ext>
              </a:extLst>
            </p:cNvPr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EFDF6E3B-D606-451B-AE99-13A5623282BB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D5458E0B-F8CB-47A7-96E5-5FD7BA355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51" name="Imagen 50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B9E3A767-FAC7-4E15-8033-99F522119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43" name="Google Shape;243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72150" y="1059206"/>
            <a:ext cx="3034500" cy="3024987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44" name="Google Shape;244;p22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45" name="Google Shape;245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2"/>
          <p:cNvGrpSpPr/>
          <p:nvPr/>
        </p:nvGrpSpPr>
        <p:grpSpPr>
          <a:xfrm>
            <a:off x="6236262" y="3548978"/>
            <a:ext cx="772926" cy="574681"/>
            <a:chOff x="5247525" y="3007275"/>
            <a:chExt cx="517575" cy="384825"/>
          </a:xfrm>
        </p:grpSpPr>
        <p:sp>
          <p:nvSpPr>
            <p:cNvPr id="249" name="Google Shape;249;p22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356;p31">
            <a:extLst>
              <a:ext uri="{FF2B5EF4-FFF2-40B4-BE49-F238E27FC236}">
                <a16:creationId xmlns:a16="http://schemas.microsoft.com/office/drawing/2014/main" id="{C90DF029-B80E-4EF7-9A8C-4FCE0F4C0C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924081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Aspectes clau</a:t>
            </a:r>
            <a:endParaRPr dirty="0"/>
          </a:p>
        </p:txBody>
      </p:sp>
      <p:sp>
        <p:nvSpPr>
          <p:cNvPr id="24" name="Google Shape;358;p31">
            <a:extLst>
              <a:ext uri="{FF2B5EF4-FFF2-40B4-BE49-F238E27FC236}">
                <a16:creationId xmlns:a16="http://schemas.microsoft.com/office/drawing/2014/main" id="{07D15250-E56E-4D5F-A2F4-A277E19EF452}"/>
              </a:ext>
            </a:extLst>
          </p:cNvPr>
          <p:cNvSpPr txBox="1">
            <a:spLocks/>
          </p:cNvSpPr>
          <p:nvPr/>
        </p:nvSpPr>
        <p:spPr>
          <a:xfrm>
            <a:off x="835223" y="1805218"/>
            <a:ext cx="4266165" cy="265802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defTabSz="360363">
              <a:buNone/>
            </a:pPr>
            <a:r>
              <a:rPr lang="es-ES" sz="1600" b="1" dirty="0"/>
              <a:t>     </a:t>
            </a:r>
            <a:r>
              <a:rPr lang="ca-E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Servei al núvol</a:t>
            </a:r>
          </a:p>
          <a:p>
            <a:pPr marL="0" indent="0" defTabSz="360363">
              <a:buFont typeface="Poppins Light"/>
              <a:buNone/>
            </a:pPr>
            <a:endParaRPr lang="es-ES" sz="1600" b="1" dirty="0"/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Data Center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ubicat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a la Unió Europea (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permet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complir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totes les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regulacions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legals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la UE).</a:t>
            </a:r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Nivell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servei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elevat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(99,9% de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disponibilitat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).</a:t>
            </a:r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Suport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tècnic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24h x 7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dies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/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setmana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x 365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dies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/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any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.</a:t>
            </a:r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Migracions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sense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afectació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a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l’usuari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.</a:t>
            </a:r>
          </a:p>
          <a:p>
            <a:pPr marL="265113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Actuacions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“en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calent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”: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sense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afectar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l’usuari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en cas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d’actualitzacions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o noves </a:t>
            </a:r>
            <a:r>
              <a:rPr lang="es-E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implementacions</a:t>
            </a:r>
            <a:r>
              <a:rPr lang="es-E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.</a:t>
            </a:r>
          </a:p>
        </p:txBody>
      </p:sp>
      <p:sp>
        <p:nvSpPr>
          <p:cNvPr id="26" name="Google Shape;686;p39">
            <a:extLst>
              <a:ext uri="{FF2B5EF4-FFF2-40B4-BE49-F238E27FC236}">
                <a16:creationId xmlns:a16="http://schemas.microsoft.com/office/drawing/2014/main" id="{B7F1621A-56BF-4C2B-9580-9C9B6DD92C30}"/>
              </a:ext>
            </a:extLst>
          </p:cNvPr>
          <p:cNvSpPr/>
          <p:nvPr/>
        </p:nvSpPr>
        <p:spPr>
          <a:xfrm>
            <a:off x="8291675" y="3127825"/>
            <a:ext cx="216000" cy="154800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 cap="rnd" cmpd="sng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D111CEC-492B-4574-B8A7-46A82524D97F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6D0F4874-39F0-4E5E-A952-826CD3419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29" name="Imagen 28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050BE4C7-96B8-4116-9777-9E3D8E3A7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 idx="4294967295"/>
          </p:nvPr>
        </p:nvSpPr>
        <p:spPr>
          <a:xfrm>
            <a:off x="2194950" y="3763500"/>
            <a:ext cx="4754100" cy="1380000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ORGANITZACIÓ: </a:t>
            </a:r>
            <a:br>
              <a:rPr lang="es-ES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ÀREES IMPLICADES</a:t>
            </a:r>
            <a:endParaRPr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" name="Google Shape;264;p2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BFB4231-D714-4B18-A1E3-AAF515C89A41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7D7AE6F-9469-4BCD-A264-65A01C47C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6" name="Imagen 5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8243FAA4-F54A-4097-860A-2EAD16883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272;p25">
            <a:extLst>
              <a:ext uri="{FF2B5EF4-FFF2-40B4-BE49-F238E27FC236}">
                <a16:creationId xmlns:a16="http://schemas.microsoft.com/office/drawing/2014/main" id="{B3E522D6-F475-4172-92FF-92FA2FB569E3}"/>
              </a:ext>
            </a:extLst>
          </p:cNvPr>
          <p:cNvSpPr/>
          <p:nvPr/>
        </p:nvSpPr>
        <p:spPr>
          <a:xfrm rot="16200000">
            <a:off x="4272643" y="645867"/>
            <a:ext cx="4140000" cy="4140000"/>
          </a:xfrm>
          <a:prstGeom prst="ellipse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0" name="Google Shape;270;p2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71" name="Google Shape;271;p25"/>
          <p:cNvGrpSpPr/>
          <p:nvPr/>
        </p:nvGrpSpPr>
        <p:grpSpPr>
          <a:xfrm>
            <a:off x="4674542" y="1046367"/>
            <a:ext cx="3339000" cy="3339000"/>
            <a:chOff x="2902488" y="902232"/>
            <a:chExt cx="3339000" cy="3339000"/>
          </a:xfrm>
          <a:effectLst>
            <a:glow>
              <a:schemeClr val="bg1">
                <a:lumMod val="95000"/>
              </a:schemeClr>
            </a:glow>
          </a:effectLst>
        </p:grpSpPr>
        <p:sp>
          <p:nvSpPr>
            <p:cNvPr id="272" name="Google Shape;272;p25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E8E8E8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16111053"/>
                <a:gd name="adj2" fmla="val 16079681"/>
              </a:avLst>
            </a:prstGeom>
            <a:solidFill>
              <a:srgbClr val="000000">
                <a:alpha val="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74" name="Google Shape;274;p25"/>
          <p:cNvGrpSpPr/>
          <p:nvPr/>
        </p:nvGrpSpPr>
        <p:grpSpPr>
          <a:xfrm>
            <a:off x="5436092" y="1816182"/>
            <a:ext cx="1815900" cy="1815900"/>
            <a:chOff x="3664038" y="1663782"/>
            <a:chExt cx="1815900" cy="1815900"/>
          </a:xfrm>
          <a:effectLst>
            <a:glow rad="101600">
              <a:srgbClr val="878785">
                <a:alpha val="40000"/>
              </a:srgbClr>
            </a:glow>
          </a:effectLst>
        </p:grpSpPr>
        <p:sp>
          <p:nvSpPr>
            <p:cNvPr id="275" name="Google Shape;275;p25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6" name="Google Shape;276;p25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/>
                  <a:ea typeface="Poppins"/>
                  <a:cs typeface="Poppins"/>
                  <a:sym typeface="Poppins"/>
                </a:rPr>
                <a:t>CVUB</a:t>
              </a:r>
              <a:endParaRPr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77" name="Google Shape;277;p25"/>
          <p:cNvGrpSpPr/>
          <p:nvPr/>
        </p:nvGrpSpPr>
        <p:grpSpPr>
          <a:xfrm>
            <a:off x="5750472" y="261337"/>
            <a:ext cx="1181345" cy="1068600"/>
            <a:chOff x="2796226" y="805843"/>
            <a:chExt cx="1181345" cy="1068600"/>
          </a:xfrm>
          <a:effectLst>
            <a:glow rad="127000">
              <a:schemeClr val="bg1">
                <a:lumMod val="85000"/>
              </a:schemeClr>
            </a:glow>
          </a:effectLst>
        </p:grpSpPr>
        <p:sp>
          <p:nvSpPr>
            <p:cNvPr id="278" name="Google Shape;278;p25"/>
            <p:cNvSpPr/>
            <p:nvPr/>
          </p:nvSpPr>
          <p:spPr>
            <a:xfrm>
              <a:off x="2859873" y="805843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9" name="Google Shape;279;p25"/>
            <p:cNvSpPr txBox="1"/>
            <p:nvPr/>
          </p:nvSpPr>
          <p:spPr>
            <a:xfrm>
              <a:off x="2796226" y="974069"/>
              <a:ext cx="1181345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VR Transformació Digital</a:t>
              </a:r>
              <a:endParaRPr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281" name="Google Shape;281;p25"/>
          <p:cNvSpPr/>
          <p:nvPr/>
        </p:nvSpPr>
        <p:spPr>
          <a:xfrm>
            <a:off x="5328740" y="3933571"/>
            <a:ext cx="1068600" cy="106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glow rad="127000">
              <a:schemeClr val="bg1">
                <a:lumMod val="85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1" name="Google Shape;686;p39">
            <a:extLst>
              <a:ext uri="{FF2B5EF4-FFF2-40B4-BE49-F238E27FC236}">
                <a16:creationId xmlns:a16="http://schemas.microsoft.com/office/drawing/2014/main" id="{37C70D88-189C-4695-ABC5-E9BDF1B609DA}"/>
              </a:ext>
            </a:extLst>
          </p:cNvPr>
          <p:cNvSpPr/>
          <p:nvPr/>
        </p:nvSpPr>
        <p:spPr>
          <a:xfrm>
            <a:off x="5717543" y="2255815"/>
            <a:ext cx="1319573" cy="745396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25400" cap="rnd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79;p25">
            <a:extLst>
              <a:ext uri="{FF2B5EF4-FFF2-40B4-BE49-F238E27FC236}">
                <a16:creationId xmlns:a16="http://schemas.microsoft.com/office/drawing/2014/main" id="{D48ED54F-B544-45D0-B0F6-023D7E3F62CF}"/>
              </a:ext>
            </a:extLst>
          </p:cNvPr>
          <p:cNvSpPr txBox="1"/>
          <p:nvPr/>
        </p:nvSpPr>
        <p:spPr>
          <a:xfrm>
            <a:off x="5272368" y="4057380"/>
            <a:ext cx="1181345" cy="732300"/>
          </a:xfrm>
          <a:prstGeom prst="rect">
            <a:avLst/>
          </a:prstGeom>
          <a:noFill/>
          <a:ln>
            <a:noFill/>
          </a:ln>
          <a:effectLst>
            <a:glow rad="127000">
              <a:srgbClr val="878785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rPr>
              <a:t>VR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rPr>
              <a:t>Estudiants i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rPr>
              <a:t>Política Lingüística</a:t>
            </a:r>
            <a:endParaRPr sz="1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89F9282-EFB1-4938-B3CD-22F1E0F6E4D7}"/>
              </a:ext>
            </a:extLst>
          </p:cNvPr>
          <p:cNvGrpSpPr/>
          <p:nvPr/>
        </p:nvGrpSpPr>
        <p:grpSpPr>
          <a:xfrm>
            <a:off x="7485320" y="1420214"/>
            <a:ext cx="1181345" cy="1068600"/>
            <a:chOff x="6305375" y="3344241"/>
            <a:chExt cx="1181345" cy="1068600"/>
          </a:xfrm>
          <a:effectLst>
            <a:glow rad="127000">
              <a:schemeClr val="bg1">
                <a:lumMod val="85000"/>
              </a:schemeClr>
            </a:glow>
          </a:effectLst>
        </p:grpSpPr>
        <p:sp>
          <p:nvSpPr>
            <p:cNvPr id="284" name="Google Shape;284;p25"/>
            <p:cNvSpPr/>
            <p:nvPr/>
          </p:nvSpPr>
          <p:spPr>
            <a:xfrm>
              <a:off x="6361748" y="334424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" name="Google Shape;279;p25">
              <a:extLst>
                <a:ext uri="{FF2B5EF4-FFF2-40B4-BE49-F238E27FC236}">
                  <a16:creationId xmlns:a16="http://schemas.microsoft.com/office/drawing/2014/main" id="{90AD1ADE-7BBD-41BF-89F3-9B9EB45013DC}"/>
                </a:ext>
              </a:extLst>
            </p:cNvPr>
            <p:cNvSpPr txBox="1"/>
            <p:nvPr/>
          </p:nvSpPr>
          <p:spPr>
            <a:xfrm>
              <a:off x="6305375" y="3459876"/>
              <a:ext cx="1181345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VR Comunicació</a:t>
              </a:r>
              <a:endParaRPr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4" name="Google Shape;277;p25">
            <a:extLst>
              <a:ext uri="{FF2B5EF4-FFF2-40B4-BE49-F238E27FC236}">
                <a16:creationId xmlns:a16="http://schemas.microsoft.com/office/drawing/2014/main" id="{7067D290-CA16-42A9-979C-A5B5B354275C}"/>
              </a:ext>
            </a:extLst>
          </p:cNvPr>
          <p:cNvGrpSpPr/>
          <p:nvPr/>
        </p:nvGrpSpPr>
        <p:grpSpPr>
          <a:xfrm>
            <a:off x="7052745" y="3528909"/>
            <a:ext cx="1181345" cy="1068600"/>
            <a:chOff x="2805806" y="853971"/>
            <a:chExt cx="1181345" cy="1068600"/>
          </a:xfrm>
          <a:effectLst>
            <a:glow rad="127000">
              <a:schemeClr val="bg1">
                <a:lumMod val="85000"/>
              </a:schemeClr>
            </a:glow>
          </a:effectLst>
        </p:grpSpPr>
        <p:sp>
          <p:nvSpPr>
            <p:cNvPr id="25" name="Google Shape;278;p25">
              <a:extLst>
                <a:ext uri="{FF2B5EF4-FFF2-40B4-BE49-F238E27FC236}">
                  <a16:creationId xmlns:a16="http://schemas.microsoft.com/office/drawing/2014/main" id="{7870B0E2-6E21-47DB-B04F-14E8ED90AD59}"/>
                </a:ext>
              </a:extLst>
            </p:cNvPr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6" name="Google Shape;279;p25">
              <a:extLst>
                <a:ext uri="{FF2B5EF4-FFF2-40B4-BE49-F238E27FC236}">
                  <a16:creationId xmlns:a16="http://schemas.microsoft.com/office/drawing/2014/main" id="{749BB708-F0CE-4277-BC3B-086781500835}"/>
                </a:ext>
              </a:extLst>
            </p:cNvPr>
            <p:cNvSpPr txBox="1"/>
            <p:nvPr/>
          </p:nvSpPr>
          <p:spPr>
            <a:xfrm>
              <a:off x="2805806" y="992272"/>
              <a:ext cx="1181345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VR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 Igualtat i Acció Social</a:t>
              </a:r>
              <a:endParaRPr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28" name="Google Shape;281;p25">
            <a:extLst>
              <a:ext uri="{FF2B5EF4-FFF2-40B4-BE49-F238E27FC236}">
                <a16:creationId xmlns:a16="http://schemas.microsoft.com/office/drawing/2014/main" id="{CF060B0E-3F23-43EC-BE56-B41A31728F87}"/>
              </a:ext>
            </a:extLst>
          </p:cNvPr>
          <p:cNvSpPr/>
          <p:nvPr/>
        </p:nvSpPr>
        <p:spPr>
          <a:xfrm>
            <a:off x="4058746" y="1421650"/>
            <a:ext cx="1068600" cy="106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glow rad="127000">
              <a:schemeClr val="bg1">
                <a:lumMod val="85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9" name="Google Shape;279;p25">
            <a:extLst>
              <a:ext uri="{FF2B5EF4-FFF2-40B4-BE49-F238E27FC236}">
                <a16:creationId xmlns:a16="http://schemas.microsoft.com/office/drawing/2014/main" id="{B8735D8E-B5DC-4D88-A46C-586C64B72668}"/>
              </a:ext>
            </a:extLst>
          </p:cNvPr>
          <p:cNvSpPr txBox="1"/>
          <p:nvPr/>
        </p:nvSpPr>
        <p:spPr>
          <a:xfrm>
            <a:off x="4001115" y="1527170"/>
            <a:ext cx="1181345" cy="732300"/>
          </a:xfrm>
          <a:prstGeom prst="rect">
            <a:avLst/>
          </a:prstGeom>
          <a:noFill/>
          <a:ln>
            <a:noFill/>
          </a:ln>
          <a:effectLst>
            <a:glow rad="127000">
              <a:srgbClr val="878785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rPr>
              <a:t>VR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rPr>
              <a:t> Docència i Ordenació acadèmica</a:t>
            </a:r>
            <a:endParaRPr sz="1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522C75DC-157D-4A2B-A7E0-F8BE8F656F9A}"/>
              </a:ext>
            </a:extLst>
          </p:cNvPr>
          <p:cNvGrpSpPr/>
          <p:nvPr/>
        </p:nvGrpSpPr>
        <p:grpSpPr>
          <a:xfrm>
            <a:off x="134255" y="4629611"/>
            <a:ext cx="1252961" cy="360000"/>
            <a:chOff x="134255" y="4629611"/>
            <a:chExt cx="1252961" cy="360000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740D6B13-9A3D-410E-B081-376A2B4EE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255" y="4629611"/>
              <a:ext cx="261922" cy="360000"/>
            </a:xfrm>
            <a:prstGeom prst="rect">
              <a:avLst/>
            </a:prstGeom>
          </p:spPr>
        </p:pic>
        <p:pic>
          <p:nvPicPr>
            <p:cNvPr id="32" name="Imagen 31" descr="Imagen que contiene exterior&#10;&#10;Descripción generada con confianza muy alta">
              <a:extLst>
                <a:ext uri="{FF2B5EF4-FFF2-40B4-BE49-F238E27FC236}">
                  <a16:creationId xmlns:a16="http://schemas.microsoft.com/office/drawing/2014/main" id="{59B7D576-72E6-44F1-877B-59BFE9731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2401"/>
            <a:stretch/>
          </p:blipFill>
          <p:spPr>
            <a:xfrm>
              <a:off x="458402" y="4629611"/>
              <a:ext cx="928814" cy="360000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EAF4116-C0B1-4600-8040-654A807BE43B}"/>
              </a:ext>
            </a:extLst>
          </p:cNvPr>
          <p:cNvGrpSpPr/>
          <p:nvPr/>
        </p:nvGrpSpPr>
        <p:grpSpPr>
          <a:xfrm>
            <a:off x="7158503" y="517483"/>
            <a:ext cx="725717" cy="732300"/>
            <a:chOff x="4794872" y="328086"/>
            <a:chExt cx="725717" cy="732300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33" name="Google Shape;281;p25">
              <a:extLst>
                <a:ext uri="{FF2B5EF4-FFF2-40B4-BE49-F238E27FC236}">
                  <a16:creationId xmlns:a16="http://schemas.microsoft.com/office/drawing/2014/main" id="{E1EB3FCB-1724-403E-A5A1-3AB4DAA98E5A}"/>
                </a:ext>
              </a:extLst>
            </p:cNvPr>
            <p:cNvSpPr/>
            <p:nvPr/>
          </p:nvSpPr>
          <p:spPr>
            <a:xfrm>
              <a:off x="4800589" y="334236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bg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5" name="Google Shape;279;p25">
              <a:extLst>
                <a:ext uri="{FF2B5EF4-FFF2-40B4-BE49-F238E27FC236}">
                  <a16:creationId xmlns:a16="http://schemas.microsoft.com/office/drawing/2014/main" id="{E30E669D-5E46-471B-9251-AC821FB0882E}"/>
                </a:ext>
              </a:extLst>
            </p:cNvPr>
            <p:cNvSpPr txBox="1"/>
            <p:nvPr/>
          </p:nvSpPr>
          <p:spPr>
            <a:xfrm>
              <a:off x="4794872" y="328086"/>
              <a:ext cx="7200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2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ATIC</a:t>
              </a:r>
              <a:endParaRPr sz="1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C5320DC-675C-4B68-A525-433BC32DD204}"/>
              </a:ext>
            </a:extLst>
          </p:cNvPr>
          <p:cNvGrpSpPr/>
          <p:nvPr/>
        </p:nvGrpSpPr>
        <p:grpSpPr>
          <a:xfrm>
            <a:off x="4448066" y="3955444"/>
            <a:ext cx="720000" cy="738182"/>
            <a:chOff x="3434282" y="2866682"/>
            <a:chExt cx="720000" cy="738182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38" name="Google Shape;281;p25">
              <a:extLst>
                <a:ext uri="{FF2B5EF4-FFF2-40B4-BE49-F238E27FC236}">
                  <a16:creationId xmlns:a16="http://schemas.microsoft.com/office/drawing/2014/main" id="{104377C1-628D-47B3-9213-080DED0C3DF8}"/>
                </a:ext>
              </a:extLst>
            </p:cNvPr>
            <p:cNvSpPr/>
            <p:nvPr/>
          </p:nvSpPr>
          <p:spPr>
            <a:xfrm>
              <a:off x="3434282" y="2884864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bg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9" name="Google Shape;279;p25">
              <a:extLst>
                <a:ext uri="{FF2B5EF4-FFF2-40B4-BE49-F238E27FC236}">
                  <a16:creationId xmlns:a16="http://schemas.microsoft.com/office/drawing/2014/main" id="{3079245C-1E86-4309-9430-3856CFCB42A7}"/>
                </a:ext>
              </a:extLst>
            </p:cNvPr>
            <p:cNvSpPr txBox="1"/>
            <p:nvPr/>
          </p:nvSpPr>
          <p:spPr>
            <a:xfrm>
              <a:off x="3489296" y="2866682"/>
              <a:ext cx="610064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ICE</a:t>
              </a:r>
              <a:endParaRPr sz="1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C444A93-E0EE-4239-A8FF-0D05159CA55B}"/>
              </a:ext>
            </a:extLst>
          </p:cNvPr>
          <p:cNvGrpSpPr/>
          <p:nvPr/>
        </p:nvGrpSpPr>
        <p:grpSpPr>
          <a:xfrm>
            <a:off x="3678753" y="2456482"/>
            <a:ext cx="891945" cy="732300"/>
            <a:chOff x="1935393" y="3103881"/>
            <a:chExt cx="891945" cy="732300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41" name="Google Shape;281;p25">
              <a:extLst>
                <a:ext uri="{FF2B5EF4-FFF2-40B4-BE49-F238E27FC236}">
                  <a16:creationId xmlns:a16="http://schemas.microsoft.com/office/drawing/2014/main" id="{4958A1B9-2ADC-4CA9-AECC-870A4E159A12}"/>
                </a:ext>
              </a:extLst>
            </p:cNvPr>
            <p:cNvSpPr/>
            <p:nvPr/>
          </p:nvSpPr>
          <p:spPr>
            <a:xfrm>
              <a:off x="2021366" y="3110031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2" name="Google Shape;279;p25">
              <a:extLst>
                <a:ext uri="{FF2B5EF4-FFF2-40B4-BE49-F238E27FC236}">
                  <a16:creationId xmlns:a16="http://schemas.microsoft.com/office/drawing/2014/main" id="{381C5CF0-EFEF-46F4-96A5-65327FD2D05B}"/>
                </a:ext>
              </a:extLst>
            </p:cNvPr>
            <p:cNvSpPr txBox="1"/>
            <p:nvPr/>
          </p:nvSpPr>
          <p:spPr>
            <a:xfrm>
              <a:off x="1935393" y="3103881"/>
              <a:ext cx="891945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2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RIMDA</a:t>
              </a:r>
              <a:endParaRPr sz="9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48A02BC7-0474-4388-AA80-EE7D8C8A301D}"/>
              </a:ext>
            </a:extLst>
          </p:cNvPr>
          <p:cNvGrpSpPr/>
          <p:nvPr/>
        </p:nvGrpSpPr>
        <p:grpSpPr>
          <a:xfrm>
            <a:off x="4812618" y="517483"/>
            <a:ext cx="720000" cy="732300"/>
            <a:chOff x="5107114" y="1025447"/>
            <a:chExt cx="720000" cy="732300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44" name="Google Shape;281;p25">
              <a:extLst>
                <a:ext uri="{FF2B5EF4-FFF2-40B4-BE49-F238E27FC236}">
                  <a16:creationId xmlns:a16="http://schemas.microsoft.com/office/drawing/2014/main" id="{C8E30D1F-499F-4315-9E7F-035B4DDB28DF}"/>
                </a:ext>
              </a:extLst>
            </p:cNvPr>
            <p:cNvSpPr/>
            <p:nvPr/>
          </p:nvSpPr>
          <p:spPr>
            <a:xfrm>
              <a:off x="5107114" y="1031597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bg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5" name="Google Shape;279;p25">
              <a:extLst>
                <a:ext uri="{FF2B5EF4-FFF2-40B4-BE49-F238E27FC236}">
                  <a16:creationId xmlns:a16="http://schemas.microsoft.com/office/drawing/2014/main" id="{7AC08358-AB36-4A0C-97A8-F34BE1C4268A}"/>
                </a:ext>
              </a:extLst>
            </p:cNvPr>
            <p:cNvSpPr txBox="1"/>
            <p:nvPr/>
          </p:nvSpPr>
          <p:spPr>
            <a:xfrm>
              <a:off x="5112889" y="1025447"/>
              <a:ext cx="69254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2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CRAI</a:t>
              </a:r>
              <a:endParaRPr sz="1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C37AFD0-4A0B-4B2C-8DFD-70D84EA0CE53}"/>
              </a:ext>
            </a:extLst>
          </p:cNvPr>
          <p:cNvGrpSpPr/>
          <p:nvPr/>
        </p:nvGrpSpPr>
        <p:grpSpPr>
          <a:xfrm>
            <a:off x="8130983" y="2659946"/>
            <a:ext cx="729864" cy="732300"/>
            <a:chOff x="7198816" y="493309"/>
            <a:chExt cx="729864" cy="732300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47" name="Google Shape;281;p25">
              <a:extLst>
                <a:ext uri="{FF2B5EF4-FFF2-40B4-BE49-F238E27FC236}">
                  <a16:creationId xmlns:a16="http://schemas.microsoft.com/office/drawing/2014/main" id="{A0159446-3C30-4FE5-845F-A4A5E1664C70}"/>
                </a:ext>
              </a:extLst>
            </p:cNvPr>
            <p:cNvSpPr/>
            <p:nvPr/>
          </p:nvSpPr>
          <p:spPr>
            <a:xfrm>
              <a:off x="7208680" y="499459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bg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8" name="Google Shape;279;p25">
              <a:extLst>
                <a:ext uri="{FF2B5EF4-FFF2-40B4-BE49-F238E27FC236}">
                  <a16:creationId xmlns:a16="http://schemas.microsoft.com/office/drawing/2014/main" id="{7FC08324-7FE6-404F-B79E-D1BD5CC2B42C}"/>
                </a:ext>
              </a:extLst>
            </p:cNvPr>
            <p:cNvSpPr txBox="1"/>
            <p:nvPr/>
          </p:nvSpPr>
          <p:spPr>
            <a:xfrm>
              <a:off x="7198816" y="493309"/>
              <a:ext cx="7200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050" dirty="0" err="1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Màrque</a:t>
              </a:r>
              <a:endParaRPr lang="ca-ES" sz="10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050" dirty="0" err="1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ting</a:t>
              </a:r>
              <a:r>
                <a:rPr lang="ca-ES" sz="105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10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58" name="Google Shape;279;p25">
            <a:extLst>
              <a:ext uri="{FF2B5EF4-FFF2-40B4-BE49-F238E27FC236}">
                <a16:creationId xmlns:a16="http://schemas.microsoft.com/office/drawing/2014/main" id="{959176FC-07D6-441F-9833-9DA1B3905EC0}"/>
              </a:ext>
            </a:extLst>
          </p:cNvPr>
          <p:cNvSpPr txBox="1"/>
          <p:nvPr/>
        </p:nvSpPr>
        <p:spPr>
          <a:xfrm>
            <a:off x="2380856" y="429563"/>
            <a:ext cx="1181345" cy="73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 rad="127000">
              <a:schemeClr val="bg1">
                <a:lumMod val="8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rPr>
              <a:t>SEIDOR /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rPr>
              <a:t>BB OPENLMS</a:t>
            </a:r>
            <a:endParaRPr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4" name="Cruz 13">
            <a:extLst>
              <a:ext uri="{FF2B5EF4-FFF2-40B4-BE49-F238E27FC236}">
                <a16:creationId xmlns:a16="http://schemas.microsoft.com/office/drawing/2014/main" id="{DF06124B-0FB4-4EDC-9A93-7BFD21F815CC}"/>
              </a:ext>
            </a:extLst>
          </p:cNvPr>
          <p:cNvSpPr/>
          <p:nvPr/>
        </p:nvSpPr>
        <p:spPr>
          <a:xfrm>
            <a:off x="4010979" y="604262"/>
            <a:ext cx="377856" cy="387892"/>
          </a:xfrm>
          <a:prstGeom prst="plus">
            <a:avLst>
              <a:gd name="adj" fmla="val 35115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>
            <a:glow rad="127000">
              <a:schemeClr val="bg1">
                <a:lumMod val="9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4D1D42-C945-4AC2-8DAB-1BF02EFAD14E}"/>
              </a:ext>
            </a:extLst>
          </p:cNvPr>
          <p:cNvSpPr txBox="1"/>
          <p:nvPr/>
        </p:nvSpPr>
        <p:spPr>
          <a:xfrm>
            <a:off x="374769" y="1285623"/>
            <a:ext cx="3303984" cy="312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360363">
              <a:spcBef>
                <a:spcPts val="600"/>
              </a:spcBef>
              <a:buClr>
                <a:srgbClr val="CCCCCC"/>
              </a:buClr>
              <a:buSzPts val="1100"/>
            </a:pPr>
            <a:r>
              <a:rPr lang="es-ES" sz="1600" b="1" dirty="0">
                <a:solidFill>
                  <a:schemeClr val="dk1"/>
                </a:solidFill>
                <a:latin typeface="Poppins Light"/>
                <a:cs typeface="Poppins Light"/>
                <a:sym typeface="Poppins Light"/>
              </a:rPr>
              <a:t>COORDINACIÓ:</a:t>
            </a:r>
          </a:p>
          <a:p>
            <a:pPr lvl="1" defTabSz="360363">
              <a:spcBef>
                <a:spcPts val="600"/>
              </a:spcBef>
              <a:buClr>
                <a:srgbClr val="CCCCCC"/>
              </a:buClr>
              <a:buSzPts val="1100"/>
            </a:pPr>
            <a:endParaRPr lang="es-ES" sz="1600" b="1" dirty="0">
              <a:solidFill>
                <a:schemeClr val="dk1"/>
              </a:solidFill>
              <a:latin typeface="Poppins Light"/>
              <a:cs typeface="Poppins Light"/>
              <a:sym typeface="Poppins Light"/>
            </a:endParaRPr>
          </a:p>
          <a:p>
            <a:pPr marL="265113" lvl="1" indent="-180975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s-ES" sz="1200" spc="-1" dirty="0" err="1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Reunions</a:t>
            </a:r>
            <a: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 </a:t>
            </a:r>
            <a:r>
              <a:rPr lang="es-ES" sz="1200" spc="-1" dirty="0" err="1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tècniques</a:t>
            </a:r>
            <a: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 </a:t>
            </a:r>
            <a:r>
              <a:rPr lang="es-ES" sz="1200" spc="-1" dirty="0" err="1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quinzenals</a:t>
            </a:r>
            <a: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:</a:t>
            </a:r>
          </a:p>
          <a:p>
            <a:pPr marL="84138" lvl="1">
              <a:lnSpc>
                <a:spcPct val="150000"/>
              </a:lnSpc>
              <a:buSzPct val="100000"/>
            </a:pPr>
            <a: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     SEIDOR, ATIC, CRAI</a:t>
            </a:r>
            <a:b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</a:br>
            <a:endParaRPr lang="es-ES" sz="1200" spc="-1" dirty="0">
              <a:uFill>
                <a:solidFill>
                  <a:srgbClr val="FFFFFF"/>
                </a:solidFill>
              </a:uFill>
              <a:latin typeface="Poppins Light"/>
              <a:cs typeface="Poppins Light"/>
              <a:sym typeface="Poppins Light"/>
            </a:endParaRPr>
          </a:p>
          <a:p>
            <a:pPr marL="255588" lvl="1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s-ES" sz="1200" spc="-1" dirty="0" err="1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Reunions</a:t>
            </a:r>
            <a: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 </a:t>
            </a:r>
            <a:r>
              <a:rPr lang="es-ES" sz="1200" spc="-1" dirty="0" err="1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tècniques</a:t>
            </a:r>
            <a: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 entre </a:t>
            </a:r>
            <a:r>
              <a:rPr lang="es-ES" sz="1200" spc="-1" dirty="0" err="1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unitats</a:t>
            </a:r>
            <a: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 UB </a:t>
            </a:r>
            <a:r>
              <a:rPr lang="es-ES" sz="1200" spc="-1" dirty="0" err="1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segons</a:t>
            </a:r>
            <a: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 </a:t>
            </a:r>
            <a:r>
              <a:rPr lang="es-ES" sz="1200" spc="-1" dirty="0" err="1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necessitats</a:t>
            </a:r>
            <a: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 del </a:t>
            </a:r>
            <a:r>
              <a:rPr lang="es-ES" sz="1200" spc="-1" dirty="0" err="1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projecte</a:t>
            </a:r>
            <a:b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</a:br>
            <a:endParaRPr lang="es-ES" sz="1200" spc="-1" dirty="0">
              <a:uFill>
                <a:solidFill>
                  <a:srgbClr val="FFFFFF"/>
                </a:solidFill>
              </a:uFill>
              <a:latin typeface="Poppins Light"/>
              <a:cs typeface="Poppins Light"/>
              <a:sym typeface="Poppins Light"/>
            </a:endParaRPr>
          </a:p>
          <a:p>
            <a:pPr marL="255588" lvl="1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s-ES" sz="1200" spc="-1" dirty="0" err="1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Reunions</a:t>
            </a:r>
            <a: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 </a:t>
            </a:r>
            <a:r>
              <a:rPr lang="es-ES" sz="1200" spc="-1" dirty="0" err="1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mensuals</a:t>
            </a:r>
            <a: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 </a:t>
            </a:r>
            <a:r>
              <a:rPr lang="es-ES" sz="1200" spc="-1" dirty="0" err="1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seguiment</a:t>
            </a:r>
            <a: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 VR-TD</a:t>
            </a:r>
            <a:b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</a:br>
            <a:endParaRPr lang="es-ES" sz="1200" spc="-1" dirty="0">
              <a:uFill>
                <a:solidFill>
                  <a:srgbClr val="FFFFFF"/>
                </a:solidFill>
              </a:uFill>
              <a:latin typeface="Poppins Light"/>
              <a:cs typeface="Poppins Light"/>
              <a:sym typeface="Poppins Light"/>
            </a:endParaRPr>
          </a:p>
          <a:p>
            <a:pPr marL="255588" lvl="1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s-ES" sz="1200" spc="-1" dirty="0" err="1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Reunions</a:t>
            </a:r>
            <a: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 </a:t>
            </a:r>
            <a:r>
              <a:rPr lang="es-ES" sz="1200" spc="-1" dirty="0" err="1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Direcció</a:t>
            </a:r>
            <a:r>
              <a:rPr lang="es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 presa de </a:t>
            </a:r>
            <a:r>
              <a:rPr lang="es-ES" sz="1200" spc="-1" dirty="0" err="1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decisions</a:t>
            </a:r>
            <a:endParaRPr lang="es-ES" sz="1200" spc="-1" dirty="0">
              <a:uFill>
                <a:solidFill>
                  <a:srgbClr val="FFFFFF"/>
                </a:solidFill>
              </a:uFill>
              <a:latin typeface="Poppins Light"/>
              <a:cs typeface="Poppins Light"/>
              <a:sym typeface="Poppins Light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6941CB-105E-441D-9EB1-0B9609216DD0}"/>
              </a:ext>
            </a:extLst>
          </p:cNvPr>
          <p:cNvSpPr/>
          <p:nvPr/>
        </p:nvSpPr>
        <p:spPr>
          <a:xfrm rot="16200000">
            <a:off x="5190053" y="1590426"/>
            <a:ext cx="2344047" cy="2359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4675286"/>
              </a:avLst>
            </a:prstTxWarp>
            <a:spAutoFit/>
          </a:bodyPr>
          <a:lstStyle/>
          <a:p>
            <a:pPr algn="ctr"/>
            <a:r>
              <a:rPr lang="es-ES" sz="1600" b="0" cap="none" spc="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 U M N A T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E450202A-8887-4EF1-BD2E-08250A043750}"/>
              </a:ext>
            </a:extLst>
          </p:cNvPr>
          <p:cNvSpPr/>
          <p:nvPr/>
        </p:nvSpPr>
        <p:spPr>
          <a:xfrm>
            <a:off x="5210407" y="1553535"/>
            <a:ext cx="2344047" cy="2359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1600" b="0" cap="none" spc="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R O F E S </a:t>
            </a:r>
            <a:r>
              <a:rPr lang="es-ES" sz="1600" b="0" cap="none" spc="0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" sz="1600" b="0" cap="none" spc="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R A T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E517B44D-1AFD-4495-8D7A-3652617BA9DC}"/>
              </a:ext>
            </a:extLst>
          </p:cNvPr>
          <p:cNvGrpSpPr/>
          <p:nvPr/>
        </p:nvGrpSpPr>
        <p:grpSpPr>
          <a:xfrm>
            <a:off x="4184135" y="3142447"/>
            <a:ext cx="891945" cy="732300"/>
            <a:chOff x="1935393" y="3103881"/>
            <a:chExt cx="891945" cy="732300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50" name="Google Shape;281;p25">
              <a:extLst>
                <a:ext uri="{FF2B5EF4-FFF2-40B4-BE49-F238E27FC236}">
                  <a16:creationId xmlns:a16="http://schemas.microsoft.com/office/drawing/2014/main" id="{C7C7A1DB-0FD9-4C20-97C9-D289BC8BED31}"/>
                </a:ext>
              </a:extLst>
            </p:cNvPr>
            <p:cNvSpPr/>
            <p:nvPr/>
          </p:nvSpPr>
          <p:spPr>
            <a:xfrm>
              <a:off x="2021366" y="3110031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1" name="Google Shape;279;p25">
              <a:extLst>
                <a:ext uri="{FF2B5EF4-FFF2-40B4-BE49-F238E27FC236}">
                  <a16:creationId xmlns:a16="http://schemas.microsoft.com/office/drawing/2014/main" id="{73DEF4D6-344D-42A9-AED1-03758D6C23DF}"/>
                </a:ext>
              </a:extLst>
            </p:cNvPr>
            <p:cNvSpPr txBox="1"/>
            <p:nvPr/>
          </p:nvSpPr>
          <p:spPr>
            <a:xfrm>
              <a:off x="1935393" y="3103881"/>
              <a:ext cx="891945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9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Àrea </a:t>
              </a:r>
              <a:r>
                <a:rPr lang="ca-ES" sz="900" dirty="0" err="1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acadèmicodocent</a:t>
              </a:r>
              <a:endParaRPr sz="9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56122821-6E6E-4508-A928-EC07F629F22E}"/>
              </a:ext>
            </a:extLst>
          </p:cNvPr>
          <p:cNvGrpSpPr/>
          <p:nvPr/>
        </p:nvGrpSpPr>
        <p:grpSpPr>
          <a:xfrm>
            <a:off x="6432935" y="4363228"/>
            <a:ext cx="891945" cy="732300"/>
            <a:chOff x="1935393" y="3103881"/>
            <a:chExt cx="891945" cy="732300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53" name="Google Shape;281;p25">
              <a:extLst>
                <a:ext uri="{FF2B5EF4-FFF2-40B4-BE49-F238E27FC236}">
                  <a16:creationId xmlns:a16="http://schemas.microsoft.com/office/drawing/2014/main" id="{0DB286AA-5941-4877-9B7F-B305524E6DD0}"/>
                </a:ext>
              </a:extLst>
            </p:cNvPr>
            <p:cNvSpPr/>
            <p:nvPr/>
          </p:nvSpPr>
          <p:spPr>
            <a:xfrm>
              <a:off x="2021366" y="3110031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" name="Google Shape;279;p25">
              <a:extLst>
                <a:ext uri="{FF2B5EF4-FFF2-40B4-BE49-F238E27FC236}">
                  <a16:creationId xmlns:a16="http://schemas.microsoft.com/office/drawing/2014/main" id="{F6D2E259-B6B3-4067-A676-11A5821C49AD}"/>
                </a:ext>
              </a:extLst>
            </p:cNvPr>
            <p:cNvSpPr txBox="1"/>
            <p:nvPr/>
          </p:nvSpPr>
          <p:spPr>
            <a:xfrm>
              <a:off x="1935393" y="3103881"/>
              <a:ext cx="891945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S</a:t>
              </a:r>
              <a:r>
                <a:rPr lang="ca-ES" sz="12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AE</a:t>
              </a:r>
              <a:endParaRPr sz="1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897</Words>
  <Application>Microsoft Office PowerPoint</Application>
  <PresentationFormat>On-screen Show (16:9)</PresentationFormat>
  <Paragraphs>224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Cymbeline template</vt:lpstr>
      <vt:lpstr> CAMPUS VIRTUAL</vt:lpstr>
      <vt:lpstr>Campus Virtual UB</vt:lpstr>
      <vt:lpstr>¿ Per què al</vt:lpstr>
      <vt:lpstr>Aspectes clau</vt:lpstr>
      <vt:lpstr>Aspectes clau</vt:lpstr>
      <vt:lpstr>Aspectes clau</vt:lpstr>
      <vt:lpstr>Aspectes clau</vt:lpstr>
      <vt:lpstr>ORGANITZACIÓ:  ÀREES IMPLICADES</vt:lpstr>
      <vt:lpstr>PowerPoint Presentation</vt:lpstr>
      <vt:lpstr>Full de ruta</vt:lpstr>
      <vt:lpstr>Com es  treballa</vt:lpstr>
      <vt:lpstr>Fase 1: prova pilot (febrer 19)</vt:lpstr>
      <vt:lpstr>PowerPoint Presentation</vt:lpstr>
      <vt:lpstr>PowerPoint Presentation</vt:lpstr>
      <vt:lpstr>Calendarització</vt:lpstr>
      <vt:lpstr>Uns 9500 cursos</vt:lpstr>
      <vt:lpstr>Concentrador  d’E-learning (CEL)</vt:lpstr>
      <vt:lpstr>PowerPoint Presentation</vt:lpstr>
      <vt:lpstr>PowerPoint Presentation</vt:lpstr>
      <vt:lpstr>Funcionalitats globals:</vt:lpstr>
      <vt:lpstr>Funcionalitats globals:</vt:lpstr>
      <vt:lpstr>PowerPoint Presentation</vt:lpstr>
      <vt:lpstr>PowerPoint Presentation</vt:lpstr>
      <vt:lpstr>PowerPoint Presentation</vt:lpstr>
      <vt:lpstr>Gràcies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VIRTUAL UB</dc:title>
  <dc:creator>Mireia Casas Escribano</dc:creator>
  <cp:lastModifiedBy>Mireia Casas Escribano</cp:lastModifiedBy>
  <cp:revision>84</cp:revision>
  <dcterms:modified xsi:type="dcterms:W3CDTF">2019-05-30T11:42:26Z</dcterms:modified>
</cp:coreProperties>
</file>