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1" r:id="rId2"/>
  </p:sldMasterIdLst>
  <p:notesMasterIdLst>
    <p:notesMasterId r:id="rId30"/>
  </p:notesMasterIdLst>
  <p:sldIdLst>
    <p:sldId id="282" r:id="rId3"/>
    <p:sldId id="298" r:id="rId4"/>
    <p:sldId id="299" r:id="rId5"/>
    <p:sldId id="321" r:id="rId6"/>
    <p:sldId id="300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297" r:id="rId15"/>
    <p:sldId id="304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19" r:id="rId26"/>
    <p:sldId id="340" r:id="rId27"/>
    <p:sldId id="341" r:id="rId28"/>
    <p:sldId id="286" r:id="rId29"/>
  </p:sldIdLst>
  <p:sldSz cx="6858000" cy="5143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94660"/>
  </p:normalViewPr>
  <p:slideViewPr>
    <p:cSldViewPr snapToGrid="0">
      <p:cViewPr varScale="1">
        <p:scale>
          <a:sx n="95" d="100"/>
          <a:sy n="95" d="100"/>
        </p:scale>
        <p:origin x="420" y="8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6800" cy="46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5197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3775" y="2150850"/>
            <a:ext cx="63904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half" idx="1"/>
          </p:nvPr>
        </p:nvSpPr>
        <p:spPr>
          <a:xfrm>
            <a:off x="342900" y="1200151"/>
            <a:ext cx="302895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galeria d'imatges 3"/>
          <p:cNvSpPr>
            <a:spLocks noGrp="1"/>
          </p:cNvSpPr>
          <p:nvPr>
            <p:ph type="clipArt" sz="half" idx="2"/>
          </p:nvPr>
        </p:nvSpPr>
        <p:spPr>
          <a:xfrm>
            <a:off x="3486150" y="1200151"/>
            <a:ext cx="3028950" cy="3394472"/>
          </a:xfrm>
          <a:prstGeom prst="rect">
            <a:avLst/>
          </a:prstGeom>
        </p:spPr>
        <p:txBody>
          <a:bodyPr/>
          <a:lstStyle/>
          <a:p>
            <a:pPr lvl="0"/>
            <a:endParaRPr lang="ca-ES" noProof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ABF6D-DF3E-44F5-ACE5-5BB334251CDF}" type="datetime1">
              <a:rPr lang="ca-ES"/>
              <a:pPr>
                <a:defRPr/>
              </a:pPr>
              <a:t>10/5/2020</a:t>
            </a:fld>
            <a:endParaRPr lang="es-E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741DA-0DD6-4182-94F0-5D49F1604A02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6"/>
            <a:ext cx="6858000" cy="8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68255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  <a:prstGeom prst="rect">
            <a:avLst/>
          </a:prstGeo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/>
              <a:t>Feu clic aquí per editar l'estil de subtítols del patró.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3982E-004F-46AC-808E-276701D67DCE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A08D3-31BA-4E39-8F39-BF1D47D98F31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2498410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38581-C0E1-499A-B7B2-56BB559D9CD0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3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4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EA452-0454-4B07-9906-9E96E3AD731E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467100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7FE7C-3801-48E4-8DE2-6E594E87BFF7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75BB9-530D-415F-A809-7BE53F0C6EDE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586787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B9544-4CB8-4D3B-8586-5D33987E095F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6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7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C5568-50F0-49FF-8DC1-FBA8805ECD35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2367484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3483769" y="1151335"/>
            <a:ext cx="3031331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3483769" y="1631156"/>
            <a:ext cx="3031331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940FD-576A-477F-8D03-ED546E3329A9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8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9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E3512-D155-4101-8E91-DE0DECECF39F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2500322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2615E-F819-4C9E-9586-2024431A1A52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4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5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39212-BD2A-42B4-BCE2-1E031DFB67EE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129586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EA8CA-C92A-4AC3-AA33-D36BDEDE33F6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3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4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6D75-46C4-4F05-BDA4-728F06300DA8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2971937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5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E9F94-AE78-4B9B-9E46-BDABCD9DF1EA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6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7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46736-548F-43FC-B2A7-89B27E3817EA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306243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ca-ES" noProof="0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5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2246B-3B73-4047-9FFA-8974C0717498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6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7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272B8-1AAE-4F70-9B88-1B6A5A777BEF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207807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33776" y="1152475"/>
            <a:ext cx="2999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624301" y="1152475"/>
            <a:ext cx="2999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0E9B1-F58D-454F-8445-23B6E08CE382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CD0CE-3549-4F29-8377-BF22ACCC7388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2085385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  <a:prstGeom prst="rect">
            <a:avLst/>
          </a:prstGeo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18944-09C7-404F-989E-A0C8C7434ED4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3E5DD-6491-41B8-8AA2-805DA0E7DAF5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424241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half" idx="1"/>
          </p:nvPr>
        </p:nvSpPr>
        <p:spPr>
          <a:xfrm>
            <a:off x="342900" y="1200151"/>
            <a:ext cx="302895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galeria d'imatges 3"/>
          <p:cNvSpPr>
            <a:spLocks noGrp="1"/>
          </p:cNvSpPr>
          <p:nvPr>
            <p:ph type="clipArt" sz="half" idx="2"/>
          </p:nvPr>
        </p:nvSpPr>
        <p:spPr>
          <a:xfrm>
            <a:off x="3486150" y="1200151"/>
            <a:ext cx="3028950" cy="3394472"/>
          </a:xfrm>
          <a:prstGeom prst="rect">
            <a:avLst/>
          </a:prstGeom>
        </p:spPr>
        <p:txBody>
          <a:bodyPr/>
          <a:lstStyle/>
          <a:p>
            <a:pPr lvl="0"/>
            <a:endParaRPr lang="ca-ES" noProof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ABF6D-DF3E-44F5-ACE5-5BB334251CDF}" type="datetime1">
              <a:rPr lang="ca-ES"/>
              <a:pPr>
                <a:defRPr/>
              </a:pPr>
              <a:t>10/5/2020</a:t>
            </a:fld>
            <a:endParaRPr lang="es-E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741DA-0DD6-4182-94F0-5D49F1604A02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6"/>
            <a:ext cx="6858000" cy="8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25376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half" idx="1"/>
          </p:nvPr>
        </p:nvSpPr>
        <p:spPr>
          <a:xfrm>
            <a:off x="342900" y="1200151"/>
            <a:ext cx="302895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galeria d'imatges 3"/>
          <p:cNvSpPr>
            <a:spLocks noGrp="1"/>
          </p:cNvSpPr>
          <p:nvPr>
            <p:ph type="clipArt" sz="half" idx="2"/>
          </p:nvPr>
        </p:nvSpPr>
        <p:spPr>
          <a:xfrm>
            <a:off x="3486150" y="1200151"/>
            <a:ext cx="3028950" cy="3394472"/>
          </a:xfrm>
          <a:prstGeom prst="rect">
            <a:avLst/>
          </a:prstGeom>
        </p:spPr>
        <p:txBody>
          <a:bodyPr/>
          <a:lstStyle/>
          <a:p>
            <a:pPr lvl="0"/>
            <a:endParaRPr lang="ca-ES" noProof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ABF6D-DF3E-44F5-ACE5-5BB334251CDF}" type="datetime1">
              <a:rPr lang="ca-ES"/>
              <a:pPr>
                <a:defRPr/>
              </a:pPr>
              <a:t>10/5/2020</a:t>
            </a:fld>
            <a:endParaRPr lang="es-E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741DA-0DD6-4182-94F0-5D49F1604A02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6"/>
            <a:ext cx="6858000" cy="8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06444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4CE4A-52E4-4AD9-AF73-38747674A3D0}" type="datetime1">
              <a:rPr lang="ca-ES"/>
              <a:pPr>
                <a:defRPr/>
              </a:pPr>
              <a:t>10/5/2020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es-ES" alt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545DC-3B4D-4860-959C-D94B3E6C4980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9132932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33775" y="555600"/>
            <a:ext cx="2106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33775" y="1389600"/>
            <a:ext cx="2106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1pPr>
            <a:lvl2pPr marL="685800" lvl="1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67688" y="450150"/>
            <a:ext cx="477585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125"/>
            <a:ext cx="3429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99125" y="1233175"/>
            <a:ext cx="30339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99125" y="2803075"/>
            <a:ext cx="3033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3704625" y="724075"/>
            <a:ext cx="287775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33775" y="4230575"/>
            <a:ext cx="44991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33775" y="1106125"/>
            <a:ext cx="639045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33775" y="3152225"/>
            <a:ext cx="639045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F88B1-DFC1-45F9-A8C9-C292CD8F3857}" type="datetime1">
              <a:rPr lang="ca-ES" smtClean="0"/>
              <a:t>10/5/2020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6620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750">
                <a:solidFill>
                  <a:schemeClr val="dk2"/>
                </a:solidFill>
              </a:defRPr>
            </a:lvl1pPr>
            <a:lvl2pPr lvl="1" algn="r">
              <a:buNone/>
              <a:defRPr sz="750">
                <a:solidFill>
                  <a:schemeClr val="dk2"/>
                </a:solidFill>
              </a:defRPr>
            </a:lvl2pPr>
            <a:lvl3pPr lvl="2" algn="r">
              <a:buNone/>
              <a:defRPr sz="750">
                <a:solidFill>
                  <a:schemeClr val="dk2"/>
                </a:solidFill>
              </a:defRPr>
            </a:lvl3pPr>
            <a:lvl4pPr lvl="3" algn="r">
              <a:buNone/>
              <a:defRPr sz="750">
                <a:solidFill>
                  <a:schemeClr val="dk2"/>
                </a:solidFill>
              </a:defRPr>
            </a:lvl4pPr>
            <a:lvl5pPr lvl="4" algn="r">
              <a:buNone/>
              <a:defRPr sz="750">
                <a:solidFill>
                  <a:schemeClr val="dk2"/>
                </a:solidFill>
              </a:defRPr>
            </a:lvl5pPr>
            <a:lvl6pPr lvl="5" algn="r">
              <a:buNone/>
              <a:defRPr sz="750">
                <a:solidFill>
                  <a:schemeClr val="dk2"/>
                </a:solidFill>
              </a:defRPr>
            </a:lvl6pPr>
            <a:lvl7pPr lvl="6" algn="r">
              <a:buNone/>
              <a:defRPr sz="750">
                <a:solidFill>
                  <a:schemeClr val="dk2"/>
                </a:solidFill>
              </a:defRPr>
            </a:lvl7pPr>
            <a:lvl8pPr lvl="7" algn="r">
              <a:buNone/>
              <a:defRPr sz="750">
                <a:solidFill>
                  <a:schemeClr val="dk2"/>
                </a:solidFill>
              </a:defRPr>
            </a:lvl8pPr>
            <a:lvl9pPr lvl="8" algn="r">
              <a:buNone/>
              <a:defRPr sz="7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95F08C3-2A92-4AA0-8784-6F1B035CA921}" type="datetime1">
              <a:rPr lang="ca-ES"/>
              <a:pPr>
                <a:defRPr/>
              </a:pPr>
              <a:t>10/5/2020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 altLang="es-ES"/>
              <a:t>Conèixer el CRAI Biblioteca de xxxx. Curs 20xx-xxConèixer el CRAI Biblioteca de xxxx. Curs 20XX-20XX</a:t>
            </a:r>
            <a:endParaRPr lang="ca-ES" alt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FB783F6-5380-4E7D-87FA-A727A17B11C9}" type="slidenum">
              <a:rPr lang="ca-ES" altLang="es-ES"/>
              <a:pPr>
                <a:defRPr/>
              </a:pPr>
              <a:t>‹#›</a:t>
            </a:fld>
            <a:endParaRPr lang="ca-ES" alt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6"/>
            <a:ext cx="6858000" cy="8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8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4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wakelet.com/extensions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akelet.com/abou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g"/><Relationship Id="rId5" Type="http://schemas.openxmlformats.org/officeDocument/2006/relationships/hyperlink" Target="http://bit.ly/2sO5WCQ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akelet.com/@craiublletr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00956" y="2048530"/>
            <a:ext cx="5784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Wakelet</a:t>
            </a:r>
          </a:p>
        </p:txBody>
      </p:sp>
      <p:sp>
        <p:nvSpPr>
          <p:cNvPr id="6" name="Google Shape;55;p13"/>
          <p:cNvSpPr txBox="1">
            <a:spLocks/>
          </p:cNvSpPr>
          <p:nvPr/>
        </p:nvSpPr>
        <p:spPr>
          <a:xfrm>
            <a:off x="1154791" y="2571750"/>
            <a:ext cx="5150852" cy="5944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ca-ES" sz="1800" b="1" dirty="0">
                <a:solidFill>
                  <a:schemeClr val="bg1"/>
                </a:solidFill>
              </a:rPr>
              <a:t>Eina de curació de continguts, difusió, col·laboració i de suport a l’ensenyament</a:t>
            </a:r>
            <a:endParaRPr lang="es-E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8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EE37CF5F-41C2-48D1-937A-47CE9CEF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819"/>
            <a:ext cx="6553200" cy="5524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10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5" y="872490"/>
            <a:ext cx="6472089" cy="419176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3" name="Cometes angulars 12"/>
          <p:cNvSpPr/>
          <p:nvPr/>
        </p:nvSpPr>
        <p:spPr>
          <a:xfrm rot="9759155">
            <a:off x="3641706" y="3941704"/>
            <a:ext cx="1012705" cy="340416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QuadreDeText 13"/>
          <p:cNvSpPr txBox="1"/>
          <p:nvPr/>
        </p:nvSpPr>
        <p:spPr>
          <a:xfrm rot="20540875">
            <a:off x="3776941" y="3914725"/>
            <a:ext cx="673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Editar i moure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8" name="QuadreDeText 7"/>
          <p:cNvSpPr txBox="1"/>
          <p:nvPr/>
        </p:nvSpPr>
        <p:spPr>
          <a:xfrm>
            <a:off x="0" y="574717"/>
            <a:ext cx="3443139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Edició de la col·lecció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Online Image Placeholder 5"/>
          <p:cNvPicPr>
            <a:picLocks noGrp="1" noChangeAspect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180" y="884255"/>
            <a:ext cx="1822520" cy="1085165"/>
          </a:xfrm>
        </p:spPr>
      </p:pic>
      <p:sp>
        <p:nvSpPr>
          <p:cNvPr id="9" name="QuadreDeText 8"/>
          <p:cNvSpPr txBox="1"/>
          <p:nvPr/>
        </p:nvSpPr>
        <p:spPr>
          <a:xfrm>
            <a:off x="5552746" y="1380744"/>
            <a:ext cx="819003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>
                <a:solidFill>
                  <a:schemeClr val="bg1"/>
                </a:solidFill>
              </a:rPr>
              <a:t>V</a:t>
            </a:r>
            <a:r>
              <a:rPr lang="ca-ES" sz="1100" b="1" dirty="0" smtClean="0">
                <a:solidFill>
                  <a:schemeClr val="bg1"/>
                </a:solidFill>
              </a:rPr>
              <a:t>isibilitat</a:t>
            </a:r>
            <a:endParaRPr lang="es-ES" sz="1100" b="1" dirty="0">
              <a:solidFill>
                <a:schemeClr val="bg1"/>
              </a:solidFill>
            </a:endParaRPr>
          </a:p>
        </p:txBody>
      </p:sp>
      <p:cxnSp>
        <p:nvCxnSpPr>
          <p:cNvPr id="10" name="Connector de fletxa recta 9"/>
          <p:cNvCxnSpPr/>
          <p:nvPr/>
        </p:nvCxnSpPr>
        <p:spPr>
          <a:xfrm flipH="1" flipV="1">
            <a:off x="5536642" y="1014883"/>
            <a:ext cx="261257" cy="36174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metes angulars 12"/>
          <p:cNvSpPr/>
          <p:nvPr/>
        </p:nvSpPr>
        <p:spPr>
          <a:xfrm rot="9759155">
            <a:off x="1403620" y="2068696"/>
            <a:ext cx="1131307" cy="340416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QuadreDeText 13"/>
          <p:cNvSpPr txBox="1"/>
          <p:nvPr/>
        </p:nvSpPr>
        <p:spPr>
          <a:xfrm rot="20540875">
            <a:off x="1415219" y="2019241"/>
            <a:ext cx="1055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Opcions de visualització</a:t>
            </a:r>
            <a:endParaRPr lang="es-E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111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11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5049" b="48219"/>
          <a:stretch/>
        </p:blipFill>
        <p:spPr>
          <a:xfrm>
            <a:off x="4146520" y="1136695"/>
            <a:ext cx="2624449" cy="3643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t="-1" b="40707"/>
          <a:stretch/>
        </p:blipFill>
        <p:spPr>
          <a:xfrm>
            <a:off x="84716" y="1136696"/>
            <a:ext cx="2383179" cy="3562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" b="67949"/>
          <a:stretch/>
        </p:blipFill>
        <p:spPr>
          <a:xfrm>
            <a:off x="2181984" y="1299115"/>
            <a:ext cx="2513081" cy="3573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QuadreDeText 6"/>
          <p:cNvSpPr txBox="1"/>
          <p:nvPr/>
        </p:nvSpPr>
        <p:spPr>
          <a:xfrm>
            <a:off x="0" y="562417"/>
            <a:ext cx="343852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Col·leccions: opcions de presentació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8" name="Imagen 1">
            <a:extLst>
              <a:ext uri="{FF2B5EF4-FFF2-40B4-BE49-F238E27FC236}">
                <a16:creationId xmlns="" xmlns:a16="http://schemas.microsoft.com/office/drawing/2014/main" id="{A8A83577-1005-43F5-B884-FD4E12938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85"/>
            <a:ext cx="65532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66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4">
            <a:extLst>
              <a:ext uri="{FF2B5EF4-FFF2-40B4-BE49-F238E27FC236}">
                <a16:creationId xmlns="" xmlns:a16="http://schemas.microsoft.com/office/drawing/2014/main" id="{9D1A10B2-E223-45A8-AECA-D1A01D418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623"/>
            <a:ext cx="6553200" cy="552450"/>
          </a:xfrm>
          <a:prstGeom prst="rect">
            <a:avLst/>
          </a:prstGeom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5103673" y="4819032"/>
            <a:ext cx="1600200" cy="273844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12</a:t>
            </a:fld>
            <a:endParaRPr lang="es-ES" altLang="es-ES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03"/>
          <a:stretch/>
        </p:blipFill>
        <p:spPr>
          <a:xfrm>
            <a:off x="572246" y="1229348"/>
            <a:ext cx="5528935" cy="386352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586365"/>
            <a:ext cx="3438525" cy="3077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Difusió de la col·lecció</a:t>
            </a:r>
            <a:endParaRPr lang="es-ES" b="1" dirty="0">
              <a:solidFill>
                <a:schemeClr val="bg1"/>
              </a:solidFill>
            </a:endParaRPr>
          </a:p>
        </p:txBody>
      </p:sp>
      <p:cxnSp>
        <p:nvCxnSpPr>
          <p:cNvPr id="9" name="Connector de fletxa recta 9"/>
          <p:cNvCxnSpPr>
            <a:stCxn id="13" idx="1"/>
          </p:cNvCxnSpPr>
          <p:nvPr/>
        </p:nvCxnSpPr>
        <p:spPr>
          <a:xfrm flipH="1">
            <a:off x="2525084" y="1118007"/>
            <a:ext cx="219244" cy="20148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QuadreDeText 8"/>
          <p:cNvSpPr txBox="1"/>
          <p:nvPr/>
        </p:nvSpPr>
        <p:spPr>
          <a:xfrm>
            <a:off x="2744328" y="987202"/>
            <a:ext cx="1657114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Opcions de difusió</a:t>
            </a:r>
            <a:endParaRPr lang="es-ES" sz="1100" b="1" dirty="0">
              <a:solidFill>
                <a:schemeClr val="bg1"/>
              </a:solidFill>
            </a:endParaRPr>
          </a:p>
        </p:txBody>
      </p:sp>
      <p:cxnSp>
        <p:nvCxnSpPr>
          <p:cNvPr id="16" name="Connector de fletxa recta 9"/>
          <p:cNvCxnSpPr/>
          <p:nvPr/>
        </p:nvCxnSpPr>
        <p:spPr>
          <a:xfrm flipH="1">
            <a:off x="2963572" y="1248812"/>
            <a:ext cx="160503" cy="24214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9781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4867275" y="4767263"/>
            <a:ext cx="1600200" cy="273844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13</a:t>
            </a:fld>
            <a:endParaRPr lang="es-ES" altLang="es-ES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0BCA13D-066D-4FF5-A391-C5075E894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907"/>
            <a:ext cx="6553200" cy="552450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4862" r="1953" b="1876"/>
          <a:stretch/>
        </p:blipFill>
        <p:spPr>
          <a:xfrm>
            <a:off x="301449" y="1085222"/>
            <a:ext cx="6069205" cy="395905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27" y="3186109"/>
            <a:ext cx="3053358" cy="785908"/>
          </a:xfrm>
          <a:prstGeom prst="rect">
            <a:avLst/>
          </a:prstGeom>
        </p:spPr>
      </p:pic>
      <p:sp>
        <p:nvSpPr>
          <p:cNvPr id="10" name="Cometes angulars 9"/>
          <p:cNvSpPr/>
          <p:nvPr/>
        </p:nvSpPr>
        <p:spPr>
          <a:xfrm rot="8992982">
            <a:off x="5662111" y="3389329"/>
            <a:ext cx="887846" cy="28928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5" name="QuadreDeText 14"/>
          <p:cNvSpPr txBox="1"/>
          <p:nvPr/>
        </p:nvSpPr>
        <p:spPr>
          <a:xfrm rot="19783211">
            <a:off x="5765354" y="3375350"/>
            <a:ext cx="74169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a-ES" sz="1100" b="1" dirty="0">
                <a:solidFill>
                  <a:schemeClr val="bg1"/>
                </a:solidFill>
              </a:rPr>
              <a:t>Edició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8" name="Cometes angulars 7"/>
          <p:cNvSpPr/>
          <p:nvPr/>
        </p:nvSpPr>
        <p:spPr>
          <a:xfrm rot="12365467">
            <a:off x="4913991" y="1919411"/>
            <a:ext cx="1089438" cy="28928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QuadreDeText 8"/>
          <p:cNvSpPr txBox="1"/>
          <p:nvPr/>
        </p:nvSpPr>
        <p:spPr>
          <a:xfrm rot="1555696">
            <a:off x="4917804" y="1956524"/>
            <a:ext cx="117534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a-ES" sz="1100" b="1" dirty="0">
                <a:solidFill>
                  <a:schemeClr val="bg1"/>
                </a:solidFill>
              </a:rPr>
              <a:t>Visualització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11" name="QuadreDeText 10"/>
          <p:cNvSpPr txBox="1"/>
          <p:nvPr/>
        </p:nvSpPr>
        <p:spPr>
          <a:xfrm>
            <a:off x="0" y="576614"/>
            <a:ext cx="345757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Bookmarks: gestió dels favorits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371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14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QuadreDeText 14"/>
          <p:cNvSpPr txBox="1"/>
          <p:nvPr/>
        </p:nvSpPr>
        <p:spPr>
          <a:xfrm rot="19783211">
            <a:off x="5612294" y="3439669"/>
            <a:ext cx="74169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a-ES" sz="1100" b="1" dirty="0">
                <a:solidFill>
                  <a:schemeClr val="bg1"/>
                </a:solidFill>
              </a:rPr>
              <a:t>edició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12" name="QuadreDeText 5"/>
          <p:cNvSpPr txBox="1"/>
          <p:nvPr/>
        </p:nvSpPr>
        <p:spPr>
          <a:xfrm>
            <a:off x="0" y="583735"/>
            <a:ext cx="343852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Extensió del navegador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9784" y="991193"/>
            <a:ext cx="5532076" cy="3784740"/>
            <a:chOff x="350435" y="547405"/>
            <a:chExt cx="6164663" cy="4380498"/>
          </a:xfrm>
        </p:grpSpPr>
        <p:pic>
          <p:nvPicPr>
            <p:cNvPr id="3" name="Imatg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52" b="7363"/>
            <a:stretch/>
          </p:blipFill>
          <p:spPr>
            <a:xfrm>
              <a:off x="350435" y="1197518"/>
              <a:ext cx="6164663" cy="373038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795"/>
            <a:stretch/>
          </p:blipFill>
          <p:spPr>
            <a:xfrm>
              <a:off x="350435" y="547405"/>
              <a:ext cx="6164663" cy="55824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652" b="15547"/>
          <a:stretch/>
        </p:blipFill>
        <p:spPr>
          <a:xfrm>
            <a:off x="5701734" y="1260340"/>
            <a:ext cx="364469" cy="262856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20000"/>
                <a:lumOff val="80000"/>
              </a:schemeClr>
            </a:outerShdw>
          </a:effectLst>
        </p:spPr>
      </p:pic>
      <p:cxnSp>
        <p:nvCxnSpPr>
          <p:cNvPr id="16" name="Connector de fletxa recta 9"/>
          <p:cNvCxnSpPr/>
          <p:nvPr/>
        </p:nvCxnSpPr>
        <p:spPr>
          <a:xfrm>
            <a:off x="5461114" y="862696"/>
            <a:ext cx="253886" cy="42501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31F6D4C-29F3-4A6D-B7CF-1F8A914BF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404"/>
            <a:ext cx="6553200" cy="552450"/>
          </a:xfrm>
          <a:prstGeom prst="rect">
            <a:avLst/>
          </a:prstGeom>
        </p:spPr>
      </p:pic>
      <p:sp>
        <p:nvSpPr>
          <p:cNvPr id="13" name="QuadreDeText 2">
            <a:extLst>
              <a:ext uri="{FF2B5EF4-FFF2-40B4-BE49-F238E27FC236}">
                <a16:creationId xmlns="" xmlns:a16="http://schemas.microsoft.com/office/drawing/2014/main" id="{A3BC9DDD-2C7C-41F3-8CEC-104E4D4E5A93}"/>
              </a:ext>
            </a:extLst>
          </p:cNvPr>
          <p:cNvSpPr txBox="1"/>
          <p:nvPr/>
        </p:nvSpPr>
        <p:spPr>
          <a:xfrm>
            <a:off x="4551903" y="684314"/>
            <a:ext cx="1788607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ca-ES" sz="1100" b="1" dirty="0">
                <a:hlinkClick r:id="rId5"/>
              </a:rPr>
              <a:t>wakelet.com/extensions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016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>
            <a:extLst>
              <a:ext uri="{FF2B5EF4-FFF2-40B4-BE49-F238E27FC236}">
                <a16:creationId xmlns="" xmlns:a16="http://schemas.microsoft.com/office/drawing/2014/main" id="{D9D9D2A8-79F7-461E-8FE1-0F04CE6D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979"/>
            <a:ext cx="6553200" cy="552450"/>
          </a:xfrm>
          <a:prstGeom prst="rect">
            <a:avLst/>
          </a:prstGeom>
        </p:spPr>
      </p:pic>
      <p:sp>
        <p:nvSpPr>
          <p:cNvPr id="6" name="QuadreDeText 5"/>
          <p:cNvSpPr txBox="1"/>
          <p:nvPr/>
        </p:nvSpPr>
        <p:spPr>
          <a:xfrm>
            <a:off x="0" y="580271"/>
            <a:ext cx="343852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Desar favorits amb l’app mòbil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90844" y="995422"/>
            <a:ext cx="2794443" cy="3968151"/>
            <a:chOff x="1916453" y="752354"/>
            <a:chExt cx="2991211" cy="41383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25" t="7364" r="20887" b="92"/>
            <a:stretch/>
          </p:blipFill>
          <p:spPr>
            <a:xfrm>
              <a:off x="1916453" y="752354"/>
              <a:ext cx="2991211" cy="41138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812"/>
            <a:stretch/>
          </p:blipFill>
          <p:spPr>
            <a:xfrm>
              <a:off x="1990845" y="1231159"/>
              <a:ext cx="2870522" cy="3659508"/>
            </a:xfrm>
            <a:prstGeom prst="rect">
              <a:avLst/>
            </a:prstGeom>
          </p:spPr>
        </p:pic>
      </p:grpSp>
      <p:sp>
        <p:nvSpPr>
          <p:cNvPr id="10" name="Cometes angulars 9"/>
          <p:cNvSpPr/>
          <p:nvPr/>
        </p:nvSpPr>
        <p:spPr>
          <a:xfrm rot="9695143">
            <a:off x="4598008" y="4018051"/>
            <a:ext cx="1533128" cy="50255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QuadreDeText 14"/>
          <p:cNvSpPr txBox="1"/>
          <p:nvPr/>
        </p:nvSpPr>
        <p:spPr>
          <a:xfrm rot="20494117">
            <a:off x="4683165" y="4053634"/>
            <a:ext cx="1347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200" b="1" dirty="0">
                <a:solidFill>
                  <a:schemeClr val="bg1"/>
                </a:solidFill>
              </a:rPr>
              <a:t>Triar </a:t>
            </a:r>
            <a:r>
              <a:rPr lang="ca-ES" sz="1200" b="1" dirty="0" smtClean="0">
                <a:solidFill>
                  <a:schemeClr val="bg1"/>
                </a:solidFill>
              </a:rPr>
              <a:t>compartir </a:t>
            </a:r>
          </a:p>
          <a:p>
            <a:pPr algn="ctr"/>
            <a:r>
              <a:rPr lang="ca-ES" sz="1200" b="1" dirty="0" smtClean="0">
                <a:solidFill>
                  <a:schemeClr val="bg1"/>
                </a:solidFill>
              </a:rPr>
              <a:t>via </a:t>
            </a:r>
            <a:r>
              <a:rPr lang="ca-ES" sz="1200" b="1" dirty="0">
                <a:solidFill>
                  <a:schemeClr val="bg1"/>
                </a:solidFill>
              </a:rPr>
              <a:t>Wakelet</a:t>
            </a:r>
            <a:endParaRPr lang="es-E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005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2">
            <a:extLst>
              <a:ext uri="{FF2B5EF4-FFF2-40B4-BE49-F238E27FC236}">
                <a16:creationId xmlns="" xmlns:a16="http://schemas.microsoft.com/office/drawing/2014/main" id="{C4B47BBF-BC78-47AB-A6B8-03BA8E65E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013"/>
            <a:ext cx="6553200" cy="552450"/>
          </a:xfrm>
          <a:prstGeom prst="rect">
            <a:avLst/>
          </a:prstGeom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16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1" y="894714"/>
            <a:ext cx="5882404" cy="4146393"/>
          </a:xfrm>
          <a:prstGeom prst="rect">
            <a:avLst/>
          </a:prstGeom>
        </p:spPr>
      </p:pic>
      <p:sp>
        <p:nvSpPr>
          <p:cNvPr id="6" name="QuadreDeText 5"/>
          <p:cNvSpPr txBox="1"/>
          <p:nvPr/>
        </p:nvSpPr>
        <p:spPr>
          <a:xfrm>
            <a:off x="0" y="565463"/>
            <a:ext cx="341947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Podem editar abans de desar 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5" name="Cometes angulars 9"/>
          <p:cNvSpPr/>
          <p:nvPr/>
        </p:nvSpPr>
        <p:spPr>
          <a:xfrm rot="9695143">
            <a:off x="5537873" y="3466427"/>
            <a:ext cx="1167689" cy="409545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QuadreDeText 14"/>
          <p:cNvSpPr txBox="1"/>
          <p:nvPr/>
        </p:nvSpPr>
        <p:spPr>
          <a:xfrm rot="20488637">
            <a:off x="5596297" y="3473847"/>
            <a:ext cx="10006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Desar a una col·lecció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12" name="Cometes angulars 9"/>
          <p:cNvSpPr/>
          <p:nvPr/>
        </p:nvSpPr>
        <p:spPr>
          <a:xfrm rot="1114524">
            <a:off x="1710931" y="2152104"/>
            <a:ext cx="1117084" cy="362443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QuadreDeText 14"/>
          <p:cNvSpPr txBox="1"/>
          <p:nvPr/>
        </p:nvSpPr>
        <p:spPr>
          <a:xfrm rot="1161732">
            <a:off x="1801256" y="2214449"/>
            <a:ext cx="10682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Edició prèvia</a:t>
            </a:r>
            <a:endParaRPr lang="es-ES" sz="1100" b="1" i="1" dirty="0">
              <a:solidFill>
                <a:schemeClr val="bg1"/>
              </a:solidFill>
            </a:endParaRPr>
          </a:p>
        </p:txBody>
      </p:sp>
      <p:sp>
        <p:nvSpPr>
          <p:cNvPr id="11" name="Cometes angulars 9"/>
          <p:cNvSpPr/>
          <p:nvPr/>
        </p:nvSpPr>
        <p:spPr>
          <a:xfrm rot="9695143">
            <a:off x="5508875" y="1797364"/>
            <a:ext cx="1278645" cy="50255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Cometes angulars 9"/>
          <p:cNvSpPr/>
          <p:nvPr/>
        </p:nvSpPr>
        <p:spPr>
          <a:xfrm rot="9695143">
            <a:off x="4409124" y="1444977"/>
            <a:ext cx="1117084" cy="409545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QuadreDeText 14"/>
          <p:cNvSpPr txBox="1"/>
          <p:nvPr/>
        </p:nvSpPr>
        <p:spPr>
          <a:xfrm rot="20488637">
            <a:off x="5660750" y="1731180"/>
            <a:ext cx="10006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Desar a una col·lecció de grup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9" name="QuadreDeText 14"/>
          <p:cNvSpPr txBox="1"/>
          <p:nvPr/>
        </p:nvSpPr>
        <p:spPr>
          <a:xfrm rot="20461018">
            <a:off x="4490290" y="1420015"/>
            <a:ext cx="10006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 smtClean="0">
                <a:solidFill>
                  <a:schemeClr val="bg1"/>
                </a:solidFill>
              </a:rPr>
              <a:t>Desar als </a:t>
            </a:r>
            <a:r>
              <a:rPr lang="ca-ES" sz="1100" b="1" i="1" dirty="0" smtClean="0">
                <a:solidFill>
                  <a:schemeClr val="bg1"/>
                </a:solidFill>
              </a:rPr>
              <a:t>bookmarks</a:t>
            </a:r>
            <a:endParaRPr lang="es-ES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022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2">
            <a:extLst>
              <a:ext uri="{FF2B5EF4-FFF2-40B4-BE49-F238E27FC236}">
                <a16:creationId xmlns="" xmlns:a16="http://schemas.microsoft.com/office/drawing/2014/main" id="{C4B47BBF-BC78-47AB-A6B8-03BA8E65E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983"/>
            <a:ext cx="6553200" cy="552450"/>
          </a:xfrm>
          <a:prstGeom prst="rect">
            <a:avLst/>
          </a:prstGeom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17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metes angulars 9"/>
          <p:cNvSpPr/>
          <p:nvPr/>
        </p:nvSpPr>
        <p:spPr>
          <a:xfrm rot="21148525">
            <a:off x="832456" y="1026667"/>
            <a:ext cx="1012705" cy="28928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5" name="QuadreDeText 14"/>
          <p:cNvSpPr txBox="1"/>
          <p:nvPr/>
        </p:nvSpPr>
        <p:spPr>
          <a:xfrm rot="21167709">
            <a:off x="919797" y="1040503"/>
            <a:ext cx="8380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convidar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7" name="QuadreDeText 5"/>
          <p:cNvSpPr txBox="1"/>
          <p:nvPr/>
        </p:nvSpPr>
        <p:spPr>
          <a:xfrm>
            <a:off x="0" y="552977"/>
            <a:ext cx="342900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Fer una col·lecció col·laborativa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8" name="Imat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"/>
          <a:stretch/>
        </p:blipFill>
        <p:spPr>
          <a:xfrm>
            <a:off x="529045" y="884492"/>
            <a:ext cx="5880294" cy="408373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9" name="Cometes angulars 9"/>
          <p:cNvSpPr/>
          <p:nvPr/>
        </p:nvSpPr>
        <p:spPr>
          <a:xfrm rot="21148525">
            <a:off x="842504" y="1201825"/>
            <a:ext cx="1012705" cy="28928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QuadreDeText 14"/>
          <p:cNvSpPr txBox="1"/>
          <p:nvPr/>
        </p:nvSpPr>
        <p:spPr>
          <a:xfrm rot="21167709">
            <a:off x="929845" y="1215661"/>
            <a:ext cx="8380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convidar</a:t>
            </a:r>
            <a:endParaRPr lang="es-E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90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2">
            <a:extLst>
              <a:ext uri="{FF2B5EF4-FFF2-40B4-BE49-F238E27FC236}">
                <a16:creationId xmlns="" xmlns:a16="http://schemas.microsoft.com/office/drawing/2014/main" id="{A70765A6-2170-4F5C-9490-71108B6E1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842"/>
            <a:ext cx="6553200" cy="552450"/>
          </a:xfrm>
          <a:prstGeom prst="rect">
            <a:avLst/>
          </a:prstGeom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18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13804" r="14465" b="14982"/>
          <a:stretch/>
        </p:blipFill>
        <p:spPr>
          <a:xfrm>
            <a:off x="904352" y="1175657"/>
            <a:ext cx="5154804" cy="3819150"/>
          </a:xfrm>
          <a:prstGeom prst="rect">
            <a:avLst/>
          </a:prstGeom>
        </p:spPr>
      </p:pic>
      <p:sp>
        <p:nvSpPr>
          <p:cNvPr id="6" name="QuadreDeText 5"/>
          <p:cNvSpPr txBox="1"/>
          <p:nvPr/>
        </p:nvSpPr>
        <p:spPr>
          <a:xfrm>
            <a:off x="0" y="576340"/>
            <a:ext cx="40005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Col·lecció col·laborativa: convidar amb un enllaç o codi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Cometes angulars 9"/>
          <p:cNvSpPr/>
          <p:nvPr/>
        </p:nvSpPr>
        <p:spPr>
          <a:xfrm rot="21148525">
            <a:off x="14579" y="1532186"/>
            <a:ext cx="1012705" cy="28928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QuadreDeText 14"/>
          <p:cNvSpPr txBox="1"/>
          <p:nvPr/>
        </p:nvSpPr>
        <p:spPr>
          <a:xfrm rot="21167709">
            <a:off x="149704" y="1539982"/>
            <a:ext cx="8380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 smtClean="0">
                <a:solidFill>
                  <a:schemeClr val="bg1"/>
                </a:solidFill>
              </a:rPr>
              <a:t>convidar</a:t>
            </a:r>
            <a:endParaRPr lang="es-E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778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>
            <a:extLst>
              <a:ext uri="{FF2B5EF4-FFF2-40B4-BE49-F238E27FC236}">
                <a16:creationId xmlns="" xmlns:a16="http://schemas.microsoft.com/office/drawing/2014/main" id="{2A6761DA-751D-4230-9797-084A4894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881"/>
            <a:ext cx="6553200" cy="552450"/>
          </a:xfrm>
          <a:prstGeom prst="rect">
            <a:avLst/>
          </a:prstGeom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19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4344" r="4791" b="5402"/>
          <a:stretch/>
        </p:blipFill>
        <p:spPr>
          <a:xfrm>
            <a:off x="795600" y="1161410"/>
            <a:ext cx="5269206" cy="3819600"/>
          </a:xfrm>
          <a:prstGeom prst="rect">
            <a:avLst/>
          </a:prstGeom>
        </p:spPr>
      </p:pic>
      <p:sp>
        <p:nvSpPr>
          <p:cNvPr id="6" name="QuadreDeText 5"/>
          <p:cNvSpPr txBox="1"/>
          <p:nvPr/>
        </p:nvSpPr>
        <p:spPr>
          <a:xfrm>
            <a:off x="0" y="577136"/>
            <a:ext cx="4038602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Col·lecció col·laborativa: convidar altres comptes directament o per correu-e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Cometes angulars 9"/>
          <p:cNvSpPr/>
          <p:nvPr/>
        </p:nvSpPr>
        <p:spPr>
          <a:xfrm rot="20996511">
            <a:off x="3931565" y="2335171"/>
            <a:ext cx="1372262" cy="39513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QuadreDeText 14"/>
          <p:cNvSpPr txBox="1"/>
          <p:nvPr/>
        </p:nvSpPr>
        <p:spPr>
          <a:xfrm rot="21015695">
            <a:off x="3943410" y="2313073"/>
            <a:ext cx="1379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Convidar perfils que seguim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8" name="Cometes angulars 9"/>
          <p:cNvSpPr/>
          <p:nvPr/>
        </p:nvSpPr>
        <p:spPr>
          <a:xfrm rot="20704998">
            <a:off x="1415260" y="1750650"/>
            <a:ext cx="1372262" cy="39513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QuadreDeText 14"/>
          <p:cNvSpPr txBox="1"/>
          <p:nvPr/>
        </p:nvSpPr>
        <p:spPr>
          <a:xfrm rot="20724182">
            <a:off x="1411484" y="1739042"/>
            <a:ext cx="1379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Convidar per correu-e</a:t>
            </a:r>
            <a:endParaRPr lang="es-E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639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36BCB82-D40C-4A20-B0CE-C8397F94B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608"/>
            <a:ext cx="6553200" cy="552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6420" y="1130201"/>
            <a:ext cx="5885161" cy="2883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rgbClr val="595959"/>
              </a:buClr>
              <a:buSzPts val="1800"/>
            </a:pPr>
            <a:r>
              <a:rPr lang="ca-ES" sz="1800" dirty="0">
                <a:solidFill>
                  <a:srgbClr val="595959"/>
                </a:solidFill>
              </a:rPr>
              <a:t>Eina de curació de continguts per capturar, organitzar i compartir recursos multimèdia d’una manera fàcil.</a:t>
            </a:r>
          </a:p>
          <a:p>
            <a:pPr lvl="0">
              <a:lnSpc>
                <a:spcPct val="115000"/>
              </a:lnSpc>
              <a:buClr>
                <a:srgbClr val="595959"/>
              </a:buClr>
              <a:buSzPts val="1800"/>
            </a:pPr>
            <a:endParaRPr lang="ca-ES" sz="1800" dirty="0">
              <a:solidFill>
                <a:srgbClr val="595959"/>
              </a:solidFill>
            </a:endParaRPr>
          </a:p>
          <a:p>
            <a:pPr lvl="0">
              <a:lnSpc>
                <a:spcPct val="115000"/>
              </a:lnSpc>
              <a:buClr>
                <a:srgbClr val="595959"/>
              </a:buClr>
              <a:buSzPts val="1800"/>
            </a:pPr>
            <a:r>
              <a:rPr lang="ca-ES" sz="1800" b="1" dirty="0">
                <a:solidFill>
                  <a:srgbClr val="595959"/>
                </a:solidFill>
              </a:rPr>
              <a:t>Utilitats principals:</a:t>
            </a:r>
          </a:p>
          <a:p>
            <a:pPr lvl="0">
              <a:lnSpc>
                <a:spcPct val="115000"/>
              </a:lnSpc>
              <a:buClr>
                <a:srgbClr val="595959"/>
              </a:buClr>
              <a:buSzPts val="1800"/>
            </a:pPr>
            <a:endParaRPr lang="ca-ES" sz="1000" dirty="0">
              <a:solidFill>
                <a:srgbClr val="595959"/>
              </a:solidFill>
            </a:endParaRPr>
          </a:p>
          <a:p>
            <a:pPr marL="285750" lvl="0" indent="-285750">
              <a:lnSpc>
                <a:spcPct val="115000"/>
              </a:lnSpc>
              <a:buClr>
                <a:srgbClr val="595959"/>
              </a:buClr>
              <a:buSzPts val="1800"/>
              <a:buFont typeface="Wingdings" panose="05000000000000000000" pitchFamily="2" charset="2"/>
              <a:buChar char="ü"/>
            </a:pPr>
            <a:r>
              <a:rPr lang="ca-ES" sz="1800" dirty="0">
                <a:solidFill>
                  <a:srgbClr val="595959"/>
                </a:solidFill>
              </a:rPr>
              <a:t>Desar els enllaços favorits (</a:t>
            </a:r>
            <a:r>
              <a:rPr lang="ca-ES" sz="1800" i="1" dirty="0">
                <a:solidFill>
                  <a:srgbClr val="595959"/>
                </a:solidFill>
              </a:rPr>
              <a:t>Bookmarks</a:t>
            </a:r>
            <a:r>
              <a:rPr lang="ca-ES" sz="1800" dirty="0">
                <a:solidFill>
                  <a:srgbClr val="595959"/>
                </a:solidFill>
              </a:rPr>
              <a:t>)</a:t>
            </a:r>
          </a:p>
          <a:p>
            <a:pPr lvl="0">
              <a:lnSpc>
                <a:spcPct val="115000"/>
              </a:lnSpc>
              <a:buClr>
                <a:srgbClr val="595959"/>
              </a:buClr>
              <a:buSzPts val="1800"/>
            </a:pPr>
            <a:endParaRPr lang="ca-ES" sz="1000" dirty="0">
              <a:solidFill>
                <a:srgbClr val="595959"/>
              </a:solidFill>
            </a:endParaRPr>
          </a:p>
          <a:p>
            <a:pPr marL="285750" lvl="0" indent="-285750">
              <a:lnSpc>
                <a:spcPct val="115000"/>
              </a:lnSpc>
              <a:buClr>
                <a:srgbClr val="595959"/>
              </a:buClr>
              <a:buSzPts val="1800"/>
              <a:buFont typeface="Wingdings" panose="05000000000000000000" pitchFamily="2" charset="2"/>
              <a:buChar char="ü"/>
            </a:pPr>
            <a:r>
              <a:rPr lang="ca-ES" sz="1800" dirty="0">
                <a:solidFill>
                  <a:srgbClr val="595959"/>
                </a:solidFill>
              </a:rPr>
              <a:t>Crear </a:t>
            </a:r>
            <a:r>
              <a:rPr lang="ca-ES" sz="1800" b="1" dirty="0">
                <a:solidFill>
                  <a:srgbClr val="595959"/>
                </a:solidFill>
              </a:rPr>
              <a:t>col·leccions</a:t>
            </a:r>
            <a:r>
              <a:rPr lang="ca-ES" sz="1800" dirty="0">
                <a:solidFill>
                  <a:srgbClr val="595959"/>
                </a:solidFill>
              </a:rPr>
              <a:t> amb continguts de diferent tipus:</a:t>
            </a:r>
          </a:p>
          <a:p>
            <a:pPr lvl="0">
              <a:lnSpc>
                <a:spcPct val="115000"/>
              </a:lnSpc>
              <a:buClr>
                <a:srgbClr val="595959"/>
              </a:buClr>
              <a:buSzPts val="1800"/>
            </a:pPr>
            <a:endParaRPr lang="ca-ES" sz="1800" dirty="0">
              <a:solidFill>
                <a:srgbClr val="595959"/>
              </a:solidFill>
            </a:endParaRPr>
          </a:p>
          <a:p>
            <a:pPr lvl="0">
              <a:lnSpc>
                <a:spcPct val="115000"/>
              </a:lnSpc>
              <a:spcBef>
                <a:spcPts val="1200"/>
              </a:spcBef>
              <a:buSzPts val="1100"/>
            </a:pPr>
            <a:endParaRPr lang="es-ES" sz="300" b="1" dirty="0">
              <a:solidFill>
                <a:srgbClr val="595959"/>
              </a:solidFill>
            </a:endParaRPr>
          </a:p>
        </p:txBody>
      </p:sp>
      <p:sp>
        <p:nvSpPr>
          <p:cNvPr id="4" name="QuadreDeText 3"/>
          <p:cNvSpPr txBox="1"/>
          <p:nvPr/>
        </p:nvSpPr>
        <p:spPr>
          <a:xfrm>
            <a:off x="674688" y="3431247"/>
            <a:ext cx="5830159" cy="235449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lvl="0" indent="-257175">
              <a:lnSpc>
                <a:spcPct val="150000"/>
              </a:lnSpc>
              <a:spcBef>
                <a:spcPts val="1200"/>
              </a:spcBef>
              <a:buClr>
                <a:srgbClr val="595959"/>
              </a:buClr>
              <a:buSzPts val="1800"/>
              <a:buFont typeface="Arial"/>
              <a:buChar char="●"/>
            </a:pPr>
            <a:r>
              <a:rPr lang="ca-ES" dirty="0">
                <a:solidFill>
                  <a:srgbClr val="595959"/>
                </a:solidFill>
              </a:rPr>
              <a:t>Enllaços</a:t>
            </a:r>
          </a:p>
          <a:p>
            <a:pPr marL="342900" lvl="0" indent="-257175">
              <a:lnSpc>
                <a:spcPct val="150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ca-ES" dirty="0">
                <a:solidFill>
                  <a:srgbClr val="595959"/>
                </a:solidFill>
              </a:rPr>
              <a:t>Text</a:t>
            </a:r>
          </a:p>
          <a:p>
            <a:pPr marL="342900" lvl="0" indent="-257175">
              <a:lnSpc>
                <a:spcPct val="150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ca-ES" dirty="0" err="1">
                <a:solidFill>
                  <a:srgbClr val="595959"/>
                </a:solidFill>
              </a:rPr>
              <a:t>Youtube</a:t>
            </a:r>
            <a:endParaRPr lang="ca-ES" dirty="0">
              <a:solidFill>
                <a:srgbClr val="595959"/>
              </a:solidFill>
            </a:endParaRPr>
          </a:p>
          <a:p>
            <a:pPr marL="342900" lvl="0" indent="-257175">
              <a:lnSpc>
                <a:spcPct val="150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ca-ES" dirty="0">
                <a:solidFill>
                  <a:srgbClr val="595959"/>
                </a:solidFill>
              </a:rPr>
              <a:t>Twitter</a:t>
            </a:r>
          </a:p>
          <a:p>
            <a:pPr marL="342900" lvl="0" indent="-257175">
              <a:lnSpc>
                <a:spcPct val="150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ca-ES" dirty="0">
                <a:solidFill>
                  <a:srgbClr val="595959"/>
                </a:solidFill>
              </a:rPr>
              <a:t>Bookmarks desats</a:t>
            </a:r>
          </a:p>
          <a:p>
            <a:pPr marL="85725" lvl="0">
              <a:lnSpc>
                <a:spcPct val="150000"/>
              </a:lnSpc>
              <a:buClr>
                <a:srgbClr val="595959"/>
              </a:buClr>
              <a:buSzPts val="1800"/>
            </a:pPr>
            <a:endParaRPr lang="ca-ES" dirty="0">
              <a:solidFill>
                <a:srgbClr val="595959"/>
              </a:solidFill>
            </a:endParaRPr>
          </a:p>
          <a:p>
            <a:pPr marL="342900" lvl="0" indent="-257175">
              <a:lnSpc>
                <a:spcPct val="150000"/>
              </a:lnSpc>
              <a:buClr>
                <a:srgbClr val="595959"/>
              </a:buClr>
              <a:buSzPts val="1800"/>
              <a:buFont typeface="Arial"/>
              <a:buChar char="●"/>
            </a:pPr>
            <a:endParaRPr lang="ca-ES" dirty="0">
              <a:solidFill>
                <a:srgbClr val="595959"/>
              </a:solidFill>
            </a:endParaRPr>
          </a:p>
          <a:p>
            <a:pPr marL="342900" lvl="0" indent="-257175">
              <a:lnSpc>
                <a:spcPct val="150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ca-ES" dirty="0">
                <a:solidFill>
                  <a:srgbClr val="595959"/>
                </a:solidFill>
              </a:rPr>
              <a:t>Imatges</a:t>
            </a:r>
          </a:p>
          <a:p>
            <a:pPr marL="342900" lvl="0" indent="-257175">
              <a:lnSpc>
                <a:spcPct val="150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ca-ES" dirty="0">
                <a:solidFill>
                  <a:srgbClr val="595959"/>
                </a:solidFill>
              </a:rPr>
              <a:t>PDF </a:t>
            </a:r>
          </a:p>
          <a:p>
            <a:pPr marL="342900" lvl="0" indent="-257175">
              <a:lnSpc>
                <a:spcPct val="150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ca-ES" dirty="0">
                <a:solidFill>
                  <a:srgbClr val="595959"/>
                </a:solidFill>
              </a:rPr>
              <a:t>Fitxers de Onedrive</a:t>
            </a:r>
          </a:p>
          <a:p>
            <a:pPr marL="342900" lvl="0" indent="-257175">
              <a:lnSpc>
                <a:spcPct val="150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ca-ES" dirty="0">
                <a:solidFill>
                  <a:srgbClr val="595959"/>
                </a:solidFill>
              </a:rPr>
              <a:t>Fitxers de Google Drive</a:t>
            </a:r>
          </a:p>
          <a:p>
            <a:pPr marL="342900" lvl="0" indent="-257175">
              <a:lnSpc>
                <a:spcPct val="150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ca-ES" dirty="0">
                <a:solidFill>
                  <a:srgbClr val="595959"/>
                </a:solidFill>
              </a:rPr>
              <a:t>Flipgrip videos</a:t>
            </a:r>
            <a:endParaRPr lang="ca-ES" dirty="0"/>
          </a:p>
        </p:txBody>
      </p:sp>
      <p:sp>
        <p:nvSpPr>
          <p:cNvPr id="5" name="QuadreDeText 2"/>
          <p:cNvSpPr txBox="1"/>
          <p:nvPr/>
        </p:nvSpPr>
        <p:spPr>
          <a:xfrm>
            <a:off x="0" y="597833"/>
            <a:ext cx="3446013" cy="400110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ca-ES" sz="2000" b="1" dirty="0">
                <a:solidFill>
                  <a:schemeClr val="bg1"/>
                </a:solidFill>
              </a:rPr>
              <a:t>Wakelet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2">
            <a:extLst>
              <a:ext uri="{FF2B5EF4-FFF2-40B4-BE49-F238E27FC236}">
                <a16:creationId xmlns="" xmlns:a16="http://schemas.microsoft.com/office/drawing/2014/main" id="{2A6761DA-751D-4230-9797-084A4894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38"/>
            <a:ext cx="6553200" cy="552450"/>
          </a:xfrm>
          <a:prstGeom prst="rect">
            <a:avLst/>
          </a:prstGeom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20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965" t="18649" r="20916" b="6723"/>
          <a:stretch/>
        </p:blipFill>
        <p:spPr>
          <a:xfrm>
            <a:off x="740781" y="1133460"/>
            <a:ext cx="5290760" cy="3819600"/>
          </a:xfrm>
          <a:prstGeom prst="rect">
            <a:avLst/>
          </a:prstGeom>
        </p:spPr>
      </p:pic>
      <p:sp>
        <p:nvSpPr>
          <p:cNvPr id="8" name="Cometes angulars 9"/>
          <p:cNvSpPr/>
          <p:nvPr/>
        </p:nvSpPr>
        <p:spPr>
          <a:xfrm rot="21148525">
            <a:off x="4178214" y="2368043"/>
            <a:ext cx="926298" cy="271144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QuadreDeText 14"/>
          <p:cNvSpPr txBox="1"/>
          <p:nvPr/>
        </p:nvSpPr>
        <p:spPr>
          <a:xfrm rot="21167709">
            <a:off x="4312047" y="2356388"/>
            <a:ext cx="7699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 smtClean="0">
                <a:solidFill>
                  <a:schemeClr val="bg1"/>
                </a:solidFill>
              </a:rPr>
              <a:t>revocar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0" y="564875"/>
            <a:ext cx="400050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Col·lecció col·laborativa: revocar contribuïdors</a:t>
            </a:r>
            <a:endParaRPr lang="ca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15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2">
            <a:extLst>
              <a:ext uri="{FF2B5EF4-FFF2-40B4-BE49-F238E27FC236}">
                <a16:creationId xmlns="" xmlns:a16="http://schemas.microsoft.com/office/drawing/2014/main" id="{2A6761DA-751D-4230-9797-084A4894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38"/>
            <a:ext cx="6553200" cy="552450"/>
          </a:xfrm>
          <a:prstGeom prst="rect">
            <a:avLst/>
          </a:prstGeom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21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13781" r="14049" b="14832"/>
          <a:stretch/>
        </p:blipFill>
        <p:spPr>
          <a:xfrm>
            <a:off x="729206" y="1095270"/>
            <a:ext cx="5210750" cy="3819600"/>
          </a:xfrm>
          <a:prstGeom prst="rect">
            <a:avLst/>
          </a:prstGeom>
        </p:spPr>
      </p:pic>
      <p:sp>
        <p:nvSpPr>
          <p:cNvPr id="8" name="Cometes angulars 9"/>
          <p:cNvSpPr/>
          <p:nvPr/>
        </p:nvSpPr>
        <p:spPr>
          <a:xfrm rot="21148525">
            <a:off x="2428545" y="3647759"/>
            <a:ext cx="1012705" cy="409433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QuadreDeText 14"/>
          <p:cNvSpPr txBox="1"/>
          <p:nvPr/>
        </p:nvSpPr>
        <p:spPr>
          <a:xfrm rot="21023750">
            <a:off x="2411442" y="3628339"/>
            <a:ext cx="10630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Canviar el codi / link</a:t>
            </a:r>
            <a:endParaRPr lang="ca-ES" sz="1100" b="1" dirty="0">
              <a:solidFill>
                <a:schemeClr val="bg1"/>
              </a:solidFill>
            </a:endParaRPr>
          </a:p>
        </p:txBody>
      </p:sp>
      <p:sp>
        <p:nvSpPr>
          <p:cNvPr id="9" name="QuadreDeText 5"/>
          <p:cNvSpPr txBox="1"/>
          <p:nvPr/>
        </p:nvSpPr>
        <p:spPr>
          <a:xfrm>
            <a:off x="0" y="579693"/>
            <a:ext cx="343852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Col·lecció </a:t>
            </a:r>
            <a:r>
              <a:rPr lang="ca-ES" b="1" dirty="0">
                <a:solidFill>
                  <a:schemeClr val="bg1"/>
                </a:solidFill>
              </a:rPr>
              <a:t>col·laborativa: </a:t>
            </a:r>
            <a:r>
              <a:rPr lang="ca-ES" b="1" dirty="0" smtClean="0">
                <a:solidFill>
                  <a:schemeClr val="bg1"/>
                </a:solidFill>
              </a:rPr>
              <a:t>reiniciar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557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2">
            <a:extLst>
              <a:ext uri="{FF2B5EF4-FFF2-40B4-BE49-F238E27FC236}">
                <a16:creationId xmlns="" xmlns:a16="http://schemas.microsoft.com/office/drawing/2014/main" id="{2A6761DA-751D-4230-9797-084A4894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38"/>
            <a:ext cx="6553200" cy="552450"/>
          </a:xfrm>
          <a:prstGeom prst="rect">
            <a:avLst/>
          </a:prstGeom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22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0" y="584364"/>
            <a:ext cx="400050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Col·laborar mitjançant un enllaç de convidat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5451" r="7956" b="10898"/>
          <a:stretch/>
        </p:blipFill>
        <p:spPr>
          <a:xfrm>
            <a:off x="1169043" y="995428"/>
            <a:ext cx="4876760" cy="3841200"/>
          </a:xfrm>
          <a:prstGeom prst="rect">
            <a:avLst/>
          </a:prstGeom>
        </p:spPr>
      </p:pic>
      <p:sp>
        <p:nvSpPr>
          <p:cNvPr id="11" name="Cometes angulars 9"/>
          <p:cNvSpPr/>
          <p:nvPr/>
        </p:nvSpPr>
        <p:spPr>
          <a:xfrm rot="21148525">
            <a:off x="1216901" y="3223064"/>
            <a:ext cx="1012705" cy="409433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QuadreDeText 14"/>
          <p:cNvSpPr txBox="1"/>
          <p:nvPr/>
        </p:nvSpPr>
        <p:spPr>
          <a:xfrm rot="21167709">
            <a:off x="1304243" y="3215305"/>
            <a:ext cx="838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2. Entrar </a:t>
            </a:r>
            <a:r>
              <a:rPr lang="ca-ES" sz="1100" b="1" dirty="0" smtClean="0">
                <a:solidFill>
                  <a:schemeClr val="bg1"/>
                </a:solidFill>
              </a:rPr>
              <a:t>un nom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12" name="Cometes angulars 9"/>
          <p:cNvSpPr/>
          <p:nvPr/>
        </p:nvSpPr>
        <p:spPr>
          <a:xfrm rot="21148525">
            <a:off x="249538" y="1069541"/>
            <a:ext cx="1012705" cy="409433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QuadreDeText 14"/>
          <p:cNvSpPr txBox="1"/>
          <p:nvPr/>
        </p:nvSpPr>
        <p:spPr>
          <a:xfrm rot="21167709">
            <a:off x="324176" y="1061781"/>
            <a:ext cx="838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1. Entrar </a:t>
            </a:r>
            <a:r>
              <a:rPr lang="ca-ES" sz="1100" b="1" dirty="0" smtClean="0">
                <a:solidFill>
                  <a:schemeClr val="bg1"/>
                </a:solidFill>
              </a:rPr>
              <a:t>l’enllaç</a:t>
            </a:r>
            <a:endParaRPr lang="es-E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756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2">
            <a:extLst>
              <a:ext uri="{FF2B5EF4-FFF2-40B4-BE49-F238E27FC236}">
                <a16:creationId xmlns="" xmlns:a16="http://schemas.microsoft.com/office/drawing/2014/main" id="{2A6761DA-751D-4230-9797-084A4894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38"/>
            <a:ext cx="6553200" cy="552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5395" r="10724" b="13063"/>
          <a:stretch/>
        </p:blipFill>
        <p:spPr>
          <a:xfrm>
            <a:off x="277794" y="949213"/>
            <a:ext cx="5995687" cy="381955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23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0" y="580190"/>
            <a:ext cx="344805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Col·laborar mitjançant un codi (I)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Cometes angulars 9"/>
          <p:cNvSpPr/>
          <p:nvPr/>
        </p:nvSpPr>
        <p:spPr>
          <a:xfrm rot="641305">
            <a:off x="3959664" y="1464632"/>
            <a:ext cx="1012705" cy="402491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QuadreDeText 14"/>
          <p:cNvSpPr txBox="1"/>
          <p:nvPr/>
        </p:nvSpPr>
        <p:spPr>
          <a:xfrm rot="624376">
            <a:off x="3993608" y="1417354"/>
            <a:ext cx="97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200" b="1" dirty="0" smtClean="0">
                <a:solidFill>
                  <a:schemeClr val="bg1"/>
                </a:solidFill>
              </a:rPr>
              <a:t>Accés amb codi</a:t>
            </a:r>
            <a:endParaRPr lang="es-E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951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24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0" y="572949"/>
            <a:ext cx="344805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Col·laborar mitjançant un </a:t>
            </a:r>
            <a:r>
              <a:rPr lang="ca-ES" b="1" dirty="0" smtClean="0">
                <a:solidFill>
                  <a:schemeClr val="bg1"/>
                </a:solidFill>
              </a:rPr>
              <a:t>codi (II)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0"/>
          <a:stretch/>
        </p:blipFill>
        <p:spPr>
          <a:xfrm>
            <a:off x="214394" y="982046"/>
            <a:ext cx="5353135" cy="36247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Cometes angulars 9"/>
          <p:cNvSpPr/>
          <p:nvPr/>
        </p:nvSpPr>
        <p:spPr>
          <a:xfrm rot="534074">
            <a:off x="334120" y="3078895"/>
            <a:ext cx="1012705" cy="409433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QuadreDeText 14"/>
          <p:cNvSpPr txBox="1"/>
          <p:nvPr/>
        </p:nvSpPr>
        <p:spPr>
          <a:xfrm rot="553258">
            <a:off x="421462" y="3065200"/>
            <a:ext cx="838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>
                <a:solidFill>
                  <a:schemeClr val="bg1"/>
                </a:solidFill>
              </a:rPr>
              <a:t>1. Entrar el codi</a:t>
            </a:r>
            <a:endParaRPr lang="es-ES" sz="11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t="30947" r="22294" b="19556"/>
          <a:stretch/>
        </p:blipFill>
        <p:spPr>
          <a:xfrm>
            <a:off x="4410408" y="3400425"/>
            <a:ext cx="2314242" cy="160780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ometes angulars 9"/>
          <p:cNvSpPr/>
          <p:nvPr/>
        </p:nvSpPr>
        <p:spPr>
          <a:xfrm rot="21148525">
            <a:off x="3676025" y="4213564"/>
            <a:ext cx="1012705" cy="409433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QuadreDeText 14"/>
          <p:cNvSpPr txBox="1"/>
          <p:nvPr/>
        </p:nvSpPr>
        <p:spPr>
          <a:xfrm rot="21167709">
            <a:off x="3779659" y="4205805"/>
            <a:ext cx="838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>
                <a:solidFill>
                  <a:schemeClr val="bg1"/>
                </a:solidFill>
              </a:rPr>
              <a:t>2. Entrar un nom</a:t>
            </a:r>
            <a:endParaRPr lang="es-ES" sz="1100" b="1" dirty="0">
              <a:solidFill>
                <a:schemeClr val="bg1"/>
              </a:solidFill>
            </a:endParaRPr>
          </a:p>
        </p:txBody>
      </p:sp>
      <p:pic>
        <p:nvPicPr>
          <p:cNvPr id="14" name="Imagen 2">
            <a:extLst>
              <a:ext uri="{FF2B5EF4-FFF2-40B4-BE49-F238E27FC236}">
                <a16:creationId xmlns="" xmlns:a16="http://schemas.microsoft.com/office/drawing/2014/main" id="{2A6761DA-751D-4230-9797-084A4894B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638"/>
            <a:ext cx="65532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930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/>
          <a:stretch/>
        </p:blipFill>
        <p:spPr>
          <a:xfrm>
            <a:off x="1020941" y="871802"/>
            <a:ext cx="4874543" cy="4103558"/>
          </a:xfrm>
          <a:prstGeom prst="rect">
            <a:avLst/>
          </a:prstGeom>
        </p:spPr>
      </p:pic>
      <p:pic>
        <p:nvPicPr>
          <p:cNvPr id="7" name="Imagen 1">
            <a:extLst>
              <a:ext uri="{FF2B5EF4-FFF2-40B4-BE49-F238E27FC236}">
                <a16:creationId xmlns="" xmlns:a16="http://schemas.microsoft.com/office/drawing/2014/main" id="{765290F0-92E4-4119-A113-3A50A7C6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575"/>
            <a:ext cx="6553200" cy="552450"/>
          </a:xfrm>
          <a:prstGeom prst="rect">
            <a:avLst/>
          </a:prstGeom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25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0" y="574073"/>
            <a:ext cx="344805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Editar la col·lecció: afegir ítem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Cometes angulars 9"/>
          <p:cNvSpPr/>
          <p:nvPr/>
        </p:nvSpPr>
        <p:spPr>
          <a:xfrm rot="21148525">
            <a:off x="663614" y="3939059"/>
            <a:ext cx="1012705" cy="28928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QuadreDeText 14"/>
          <p:cNvSpPr txBox="1"/>
          <p:nvPr/>
        </p:nvSpPr>
        <p:spPr>
          <a:xfrm rot="21123641">
            <a:off x="724100" y="3934933"/>
            <a:ext cx="944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Afegir ítem</a:t>
            </a:r>
            <a:endParaRPr lang="es-E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5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>
            <a:extLst>
              <a:ext uri="{FF2B5EF4-FFF2-40B4-BE49-F238E27FC236}">
                <a16:creationId xmlns="" xmlns:a16="http://schemas.microsoft.com/office/drawing/2014/main" id="{765290F0-92E4-4119-A113-3A50A7C6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575"/>
            <a:ext cx="6553200" cy="552450"/>
          </a:xfrm>
          <a:prstGeom prst="rect">
            <a:avLst/>
          </a:prstGeom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4914900" y="4767262"/>
            <a:ext cx="1600200" cy="298613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26</a:t>
            </a:fld>
            <a:endParaRPr lang="es-ES" altLang="es-ES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QuadreDeText 9"/>
          <p:cNvSpPr txBox="1"/>
          <p:nvPr/>
        </p:nvSpPr>
        <p:spPr>
          <a:xfrm>
            <a:off x="0" y="575117"/>
            <a:ext cx="3429000" cy="307777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Més Informació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1" y="1012785"/>
            <a:ext cx="5651733" cy="3870315"/>
          </a:xfrm>
          <a:prstGeom prst="rect">
            <a:avLst/>
          </a:prstGeom>
        </p:spPr>
      </p:pic>
      <p:sp>
        <p:nvSpPr>
          <p:cNvPr id="15" name="QuadreDeText 2">
            <a:extLst>
              <a:ext uri="{FF2B5EF4-FFF2-40B4-BE49-F238E27FC236}">
                <a16:creationId xmlns:a16="http://schemas.microsoft.com/office/drawing/2014/main" xmlns="" id="{A3BC9DDD-2C7C-41F3-8CEC-104E4D4E5A93}"/>
              </a:ext>
            </a:extLst>
          </p:cNvPr>
          <p:cNvSpPr txBox="1"/>
          <p:nvPr/>
        </p:nvSpPr>
        <p:spPr>
          <a:xfrm>
            <a:off x="4906047" y="736546"/>
            <a:ext cx="1291842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  <a:hlinkClick r:id="rId4"/>
              </a:rPr>
              <a:t>wakelet.com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151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545359" y="1914267"/>
            <a:ext cx="1847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a-ES" sz="27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14500" y="4590659"/>
            <a:ext cx="3429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altLang="ca-ES" sz="900" b="1" dirty="0">
                <a:solidFill>
                  <a:schemeClr val="bg1"/>
                </a:solidFill>
                <a:latin typeface="Verdana" panose="020B0604030504040204" pitchFamily="34" charset="0"/>
              </a:rPr>
              <a:t>© CRAI Universitat de Barcelona, curs 2019-20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088" y="4603196"/>
            <a:ext cx="594412" cy="205758"/>
          </a:xfrm>
          <a:prstGeom prst="rect">
            <a:avLst/>
          </a:prstGeom>
        </p:spPr>
      </p:pic>
      <p:sp>
        <p:nvSpPr>
          <p:cNvPr id="10" name="Google Shape;208;p36"/>
          <p:cNvSpPr txBox="1">
            <a:spLocks/>
          </p:cNvSpPr>
          <p:nvPr/>
        </p:nvSpPr>
        <p:spPr>
          <a:xfrm>
            <a:off x="233774" y="2267021"/>
            <a:ext cx="6390450" cy="42407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  <a:buSzPts val="1100"/>
              <a:buFontTx/>
            </a:pPr>
            <a:r>
              <a:rPr lang="ca-E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Moltes gràcies!</a:t>
            </a:r>
            <a:endParaRPr lang="ca-E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hlinkClick r:id="rId5"/>
            <a:extLst>
              <a:ext uri="{FF2B5EF4-FFF2-40B4-BE49-F238E27FC236}">
                <a16:creationId xmlns="" xmlns:a16="http://schemas.microsoft.com/office/drawing/2014/main" id="{233CC68A-748F-40E4-95BC-2EA67DEA2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4497" r="1973" b="5489"/>
          <a:stretch/>
        </p:blipFill>
        <p:spPr>
          <a:xfrm>
            <a:off x="1250067" y="3148314"/>
            <a:ext cx="4340506" cy="109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3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F5CB233-DC0C-48D3-9C53-9BD56D5B1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566"/>
            <a:ext cx="6553200" cy="552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548" y="1122367"/>
            <a:ext cx="6458905" cy="3914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buClr>
                <a:srgbClr val="595959"/>
              </a:buClr>
              <a:buSzPts val="1800"/>
              <a:buFont typeface="Wingdings" panose="05000000000000000000" pitchFamily="2" charset="2"/>
              <a:buChar char="ü"/>
            </a:pPr>
            <a:r>
              <a:rPr lang="ca-ES" sz="1800" b="1" dirty="0">
                <a:solidFill>
                  <a:srgbClr val="595959"/>
                </a:solidFill>
              </a:rPr>
              <a:t>Extensió</a:t>
            </a:r>
            <a:r>
              <a:rPr lang="ca-ES" sz="1800" dirty="0">
                <a:solidFill>
                  <a:srgbClr val="595959"/>
                </a:solidFill>
              </a:rPr>
              <a:t> per desar </a:t>
            </a:r>
            <a:r>
              <a:rPr lang="ca-ES" sz="1800" i="1" dirty="0">
                <a:solidFill>
                  <a:srgbClr val="595959"/>
                </a:solidFill>
              </a:rPr>
              <a:t>bookmarks</a:t>
            </a:r>
            <a:r>
              <a:rPr lang="ca-ES" sz="1800" dirty="0">
                <a:solidFill>
                  <a:srgbClr val="595959"/>
                </a:solidFill>
              </a:rPr>
              <a:t> des del navegador i </a:t>
            </a:r>
            <a:r>
              <a:rPr lang="ca-ES" sz="1800" b="1" dirty="0">
                <a:solidFill>
                  <a:srgbClr val="595959"/>
                </a:solidFill>
              </a:rPr>
              <a:t>app</a:t>
            </a:r>
            <a:r>
              <a:rPr lang="ca-ES" sz="1800" dirty="0">
                <a:solidFill>
                  <a:srgbClr val="595959"/>
                </a:solidFill>
              </a:rPr>
              <a:t> mòbil.</a:t>
            </a:r>
          </a:p>
          <a:p>
            <a:pPr marL="285750" lvl="0" indent="-285750">
              <a:lnSpc>
                <a:spcPct val="115000"/>
              </a:lnSpc>
              <a:buClr>
                <a:srgbClr val="595959"/>
              </a:buClr>
              <a:buSzPts val="1800"/>
              <a:buFont typeface="Wingdings" panose="05000000000000000000" pitchFamily="2" charset="2"/>
              <a:buChar char="ü"/>
            </a:pPr>
            <a:endParaRPr lang="ca-ES" sz="1800" b="1" dirty="0">
              <a:solidFill>
                <a:srgbClr val="595959"/>
              </a:solidFill>
            </a:endParaRPr>
          </a:p>
          <a:p>
            <a:pPr marL="285750" lvl="0" indent="-285750">
              <a:lnSpc>
                <a:spcPct val="115000"/>
              </a:lnSpc>
              <a:buClr>
                <a:srgbClr val="595959"/>
              </a:buClr>
              <a:buSzPts val="1800"/>
              <a:buFont typeface="Wingdings" panose="05000000000000000000" pitchFamily="2" charset="2"/>
              <a:buChar char="ü"/>
            </a:pPr>
            <a:r>
              <a:rPr lang="ca-ES" sz="1800" b="1" dirty="0">
                <a:solidFill>
                  <a:srgbClr val="595959"/>
                </a:solidFill>
              </a:rPr>
              <a:t>Integració</a:t>
            </a:r>
            <a:r>
              <a:rPr lang="ca-ES" sz="1800" dirty="0">
                <a:solidFill>
                  <a:srgbClr val="595959"/>
                </a:solidFill>
              </a:rPr>
              <a:t> amb altres plataformes (Twitter, Google Drive, </a:t>
            </a:r>
            <a:r>
              <a:rPr lang="ca-ES" sz="1800" dirty="0" smtClean="0">
                <a:solidFill>
                  <a:srgbClr val="595959"/>
                </a:solidFill>
              </a:rPr>
              <a:t>Onedrive, Teams...)</a:t>
            </a:r>
            <a:endParaRPr lang="ca-ES" sz="1800" dirty="0">
              <a:solidFill>
                <a:srgbClr val="595959"/>
              </a:solidFill>
            </a:endParaRPr>
          </a:p>
          <a:p>
            <a:pPr marL="285750" lvl="0" indent="-285750">
              <a:lnSpc>
                <a:spcPct val="115000"/>
              </a:lnSpc>
              <a:buClr>
                <a:srgbClr val="595959"/>
              </a:buClr>
              <a:buSzPts val="1800"/>
              <a:buFont typeface="Wingdings" panose="05000000000000000000" pitchFamily="2" charset="2"/>
              <a:buChar char="ü"/>
            </a:pPr>
            <a:endParaRPr lang="ca-ES" sz="1800" dirty="0">
              <a:solidFill>
                <a:srgbClr val="595959"/>
              </a:solidFill>
            </a:endParaRPr>
          </a:p>
          <a:p>
            <a:pPr marL="285750" lvl="0" indent="-285750">
              <a:lnSpc>
                <a:spcPct val="115000"/>
              </a:lnSpc>
              <a:buClr>
                <a:srgbClr val="595959"/>
              </a:buClr>
              <a:buSzPts val="1800"/>
              <a:buFont typeface="Wingdings" panose="05000000000000000000" pitchFamily="2" charset="2"/>
              <a:buChar char="ü"/>
            </a:pPr>
            <a:r>
              <a:rPr lang="ca-ES" sz="1800" b="1" dirty="0">
                <a:solidFill>
                  <a:srgbClr val="595959"/>
                </a:solidFill>
              </a:rPr>
              <a:t>Personalització:</a:t>
            </a:r>
          </a:p>
          <a:p>
            <a:pPr marL="447675" lvl="4" indent="-90488">
              <a:lnSpc>
                <a:spcPct val="150000"/>
              </a:lnSpc>
              <a:buClr>
                <a:srgbClr val="595959"/>
              </a:buClr>
              <a:buSzPts val="1800"/>
              <a:buFont typeface="Arial" panose="020B0604020202020204" pitchFamily="34" charset="0"/>
              <a:buChar char="•"/>
            </a:pPr>
            <a:r>
              <a:rPr lang="ca-ES" sz="1800" dirty="0" smtClean="0">
                <a:solidFill>
                  <a:srgbClr val="595959"/>
                </a:solidFill>
              </a:rPr>
              <a:t> </a:t>
            </a:r>
            <a:r>
              <a:rPr lang="ca-ES" sz="1800" dirty="0">
                <a:solidFill>
                  <a:srgbClr val="595959"/>
                </a:solidFill>
              </a:rPr>
              <a:t>Imatges de fons, capçalera i miniatura per cada ítem.</a:t>
            </a:r>
          </a:p>
          <a:p>
            <a:pPr marL="447675" lvl="4" indent="-90488">
              <a:lnSpc>
                <a:spcPct val="150000"/>
              </a:lnSpc>
              <a:buClr>
                <a:srgbClr val="595959"/>
              </a:buClr>
              <a:buSzPts val="1800"/>
              <a:buFont typeface="Arial" panose="020B0604020202020204" pitchFamily="34" charset="0"/>
              <a:buChar char="•"/>
              <a:tabLst>
                <a:tab pos="536575" algn="l"/>
              </a:tabLst>
            </a:pPr>
            <a:r>
              <a:rPr lang="ca-ES" sz="1800" dirty="0">
                <a:solidFill>
                  <a:srgbClr val="595959"/>
                </a:solidFill>
              </a:rPr>
              <a:t> Diferents opcions de visualització: mosaic, llista, etc.</a:t>
            </a:r>
          </a:p>
          <a:p>
            <a:pPr marL="542925" lvl="4" indent="-180975">
              <a:buClr>
                <a:srgbClr val="595959"/>
              </a:buClr>
              <a:buSzPts val="1800"/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ca-ES" sz="1800" dirty="0" smtClean="0">
                <a:solidFill>
                  <a:srgbClr val="595959"/>
                </a:solidFill>
              </a:rPr>
              <a:t>Es poden crear seccions al perfil públic per ordenar-hi les col·leccions.</a:t>
            </a:r>
          </a:p>
          <a:p>
            <a:pPr lvl="0">
              <a:lnSpc>
                <a:spcPct val="115000"/>
              </a:lnSpc>
              <a:spcBef>
                <a:spcPts val="1200"/>
              </a:spcBef>
              <a:buSzPts val="1100"/>
            </a:pPr>
            <a:endParaRPr lang="es-ES" sz="300" b="1" dirty="0">
              <a:solidFill>
                <a:srgbClr val="595959"/>
              </a:solidFill>
            </a:endParaRPr>
          </a:p>
        </p:txBody>
      </p:sp>
      <p:sp>
        <p:nvSpPr>
          <p:cNvPr id="4" name="QuadreDeText 2"/>
          <p:cNvSpPr txBox="1"/>
          <p:nvPr/>
        </p:nvSpPr>
        <p:spPr>
          <a:xfrm>
            <a:off x="0" y="591633"/>
            <a:ext cx="3446013" cy="400110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ca-ES" sz="2000" b="1" dirty="0">
                <a:solidFill>
                  <a:schemeClr val="bg1"/>
                </a:solidFill>
              </a:rPr>
              <a:t>Wakelet: funcionalitats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D37107-3FA5-43A5-A70E-7CAA9CC53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6553200" cy="552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782" y="1193399"/>
            <a:ext cx="6656436" cy="366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285750">
              <a:lnSpc>
                <a:spcPct val="115000"/>
              </a:lnSpc>
              <a:buClr>
                <a:srgbClr val="595959"/>
              </a:buClr>
              <a:buSzPts val="1800"/>
              <a:buFont typeface="Wingdings" panose="05000000000000000000" pitchFamily="2" charset="2"/>
              <a:buChar char="ü"/>
            </a:pPr>
            <a:r>
              <a:rPr lang="ca-ES" sz="1800" b="1" dirty="0">
                <a:solidFill>
                  <a:srgbClr val="595959"/>
                </a:solidFill>
              </a:rPr>
              <a:t>Difusió de les col·leccions:</a:t>
            </a:r>
          </a:p>
          <a:p>
            <a:pPr marL="71438" lvl="0">
              <a:lnSpc>
                <a:spcPct val="115000"/>
              </a:lnSpc>
              <a:buClr>
                <a:srgbClr val="595959"/>
              </a:buClr>
              <a:buSzPts val="1800"/>
            </a:pPr>
            <a:endParaRPr lang="ca-ES" sz="1000" b="1" dirty="0">
              <a:solidFill>
                <a:srgbClr val="595959"/>
              </a:solidFill>
            </a:endParaRPr>
          </a:p>
          <a:p>
            <a:pPr marL="450850" lvl="0" indent="-93663">
              <a:lnSpc>
                <a:spcPct val="150000"/>
              </a:lnSpc>
              <a:spcAft>
                <a:spcPts val="200"/>
              </a:spcAft>
              <a:buClr>
                <a:srgbClr val="595959"/>
              </a:buClr>
              <a:buSzPts val="1800"/>
              <a:buFont typeface="Arial" panose="020B0604020202020204" pitchFamily="34" charset="0"/>
              <a:buChar char="•"/>
            </a:pPr>
            <a:r>
              <a:rPr lang="ca-ES" sz="1600" dirty="0">
                <a:solidFill>
                  <a:srgbClr val="595959"/>
                </a:solidFill>
              </a:rPr>
              <a:t> </a:t>
            </a:r>
            <a:r>
              <a:rPr lang="ca-ES" sz="1800" dirty="0">
                <a:solidFill>
                  <a:srgbClr val="595959"/>
                </a:solidFill>
              </a:rPr>
              <a:t>Les col·leccions poden ser </a:t>
            </a:r>
            <a:r>
              <a:rPr lang="ca-ES" sz="1800" b="1" dirty="0">
                <a:solidFill>
                  <a:srgbClr val="595959"/>
                </a:solidFill>
              </a:rPr>
              <a:t>públiques</a:t>
            </a:r>
            <a:r>
              <a:rPr lang="ca-ES" sz="1800" dirty="0">
                <a:solidFill>
                  <a:srgbClr val="595959"/>
                </a:solidFill>
              </a:rPr>
              <a:t>, </a:t>
            </a:r>
            <a:r>
              <a:rPr lang="ca-ES" sz="1800" b="1" dirty="0">
                <a:solidFill>
                  <a:srgbClr val="595959"/>
                </a:solidFill>
              </a:rPr>
              <a:t>privades</a:t>
            </a:r>
            <a:r>
              <a:rPr lang="ca-ES" sz="1800" dirty="0">
                <a:solidFill>
                  <a:srgbClr val="595959"/>
                </a:solidFill>
              </a:rPr>
              <a:t> </a:t>
            </a:r>
            <a:r>
              <a:rPr lang="ca-ES" sz="1800" b="1" dirty="0">
                <a:solidFill>
                  <a:srgbClr val="595959"/>
                </a:solidFill>
              </a:rPr>
              <a:t>o    limitades</a:t>
            </a:r>
            <a:r>
              <a:rPr lang="ca-ES" sz="1800" dirty="0">
                <a:solidFill>
                  <a:srgbClr val="595959"/>
                </a:solidFill>
              </a:rPr>
              <a:t> a qui tingui l’enllaç.  </a:t>
            </a:r>
          </a:p>
          <a:p>
            <a:pPr marL="357187" lvl="0">
              <a:lnSpc>
                <a:spcPct val="150000"/>
              </a:lnSpc>
              <a:spcAft>
                <a:spcPts val="200"/>
              </a:spcAft>
              <a:buClr>
                <a:srgbClr val="595959"/>
              </a:buClr>
              <a:buSzPts val="1800"/>
            </a:pPr>
            <a:endParaRPr lang="ca-ES" sz="1000" dirty="0">
              <a:solidFill>
                <a:srgbClr val="595959"/>
              </a:solidFill>
            </a:endParaRPr>
          </a:p>
          <a:p>
            <a:pPr marL="450850" lvl="0" indent="-93663">
              <a:lnSpc>
                <a:spcPct val="150000"/>
              </a:lnSpc>
              <a:spcAft>
                <a:spcPts val="200"/>
              </a:spcAft>
              <a:buClr>
                <a:srgbClr val="595959"/>
              </a:buClr>
              <a:buSzPts val="1800"/>
              <a:buFont typeface="Arial" panose="020B0604020202020204" pitchFamily="34" charset="0"/>
              <a:buChar char="•"/>
            </a:pPr>
            <a:r>
              <a:rPr lang="ca-ES" sz="1800" dirty="0">
                <a:solidFill>
                  <a:srgbClr val="595959"/>
                </a:solidFill>
              </a:rPr>
              <a:t> Possibilitat de descarregar-les en format </a:t>
            </a:r>
            <a:r>
              <a:rPr lang="ca-ES" sz="1800" b="1" dirty="0">
                <a:solidFill>
                  <a:srgbClr val="595959"/>
                </a:solidFill>
              </a:rPr>
              <a:t>PDF</a:t>
            </a:r>
            <a:r>
              <a:rPr lang="ca-ES" sz="1800" dirty="0">
                <a:solidFill>
                  <a:srgbClr val="595959"/>
                </a:solidFill>
              </a:rPr>
              <a:t>.</a:t>
            </a:r>
          </a:p>
          <a:p>
            <a:pPr marL="357187" lvl="0">
              <a:lnSpc>
                <a:spcPct val="150000"/>
              </a:lnSpc>
              <a:spcAft>
                <a:spcPts val="200"/>
              </a:spcAft>
              <a:buClr>
                <a:srgbClr val="595959"/>
              </a:buClr>
              <a:buSzPts val="1800"/>
            </a:pPr>
            <a:endParaRPr lang="ca-ES" sz="1000" dirty="0">
              <a:solidFill>
                <a:srgbClr val="595959"/>
              </a:solidFill>
            </a:endParaRPr>
          </a:p>
          <a:p>
            <a:pPr marL="450850" lvl="0" indent="-93663">
              <a:lnSpc>
                <a:spcPct val="150000"/>
              </a:lnSpc>
              <a:spcAft>
                <a:spcPts val="200"/>
              </a:spcAft>
              <a:buClr>
                <a:srgbClr val="595959"/>
              </a:buClr>
              <a:buSzPts val="1800"/>
              <a:buFont typeface="Arial" panose="020B0604020202020204" pitchFamily="34" charset="0"/>
              <a:buChar char="•"/>
            </a:pPr>
            <a:r>
              <a:rPr lang="ca-ES" sz="1800" dirty="0">
                <a:solidFill>
                  <a:srgbClr val="595959"/>
                </a:solidFill>
              </a:rPr>
              <a:t> Opcions d’incrustació (</a:t>
            </a:r>
            <a:r>
              <a:rPr lang="ca-ES" sz="1800" i="1" dirty="0">
                <a:solidFill>
                  <a:srgbClr val="595959"/>
                </a:solidFill>
              </a:rPr>
              <a:t>embed</a:t>
            </a:r>
            <a:r>
              <a:rPr lang="ca-ES" sz="1800" dirty="0">
                <a:solidFill>
                  <a:srgbClr val="595959"/>
                </a:solidFill>
              </a:rPr>
              <a:t>) en pàgines web.</a:t>
            </a:r>
          </a:p>
          <a:p>
            <a:pPr marL="357187" lvl="0">
              <a:lnSpc>
                <a:spcPct val="150000"/>
              </a:lnSpc>
              <a:spcAft>
                <a:spcPts val="200"/>
              </a:spcAft>
              <a:buClr>
                <a:srgbClr val="595959"/>
              </a:buClr>
              <a:buSzPts val="1800"/>
            </a:pPr>
            <a:endParaRPr lang="ca-ES" sz="1000" dirty="0">
              <a:solidFill>
                <a:srgbClr val="595959"/>
              </a:solidFill>
            </a:endParaRPr>
          </a:p>
          <a:p>
            <a:pPr marL="542925" lvl="0" indent="-185738">
              <a:spcBef>
                <a:spcPts val="100"/>
              </a:spcBef>
              <a:spcAft>
                <a:spcPts val="200"/>
              </a:spcAft>
              <a:buClr>
                <a:srgbClr val="595959"/>
              </a:buClr>
              <a:buSzPts val="1800"/>
              <a:buFont typeface="Arial" panose="020B0604020202020204" pitchFamily="34" charset="0"/>
              <a:buChar char="•"/>
            </a:pPr>
            <a:r>
              <a:rPr lang="ca-ES" sz="1800" dirty="0" smtClean="0">
                <a:solidFill>
                  <a:srgbClr val="595959"/>
                </a:solidFill>
              </a:rPr>
              <a:t>Enviament </a:t>
            </a:r>
            <a:r>
              <a:rPr lang="ca-ES" sz="1800" dirty="0" smtClean="0">
                <a:solidFill>
                  <a:srgbClr val="595959"/>
                </a:solidFill>
              </a:rPr>
              <a:t>de </a:t>
            </a:r>
            <a:r>
              <a:rPr lang="ca-ES" sz="1800" b="1" dirty="0" smtClean="0">
                <a:solidFill>
                  <a:srgbClr val="595959"/>
                </a:solidFill>
              </a:rPr>
              <a:t>notificacions</a:t>
            </a:r>
            <a:r>
              <a:rPr lang="ca-ES" sz="1800" dirty="0" smtClean="0">
                <a:solidFill>
                  <a:srgbClr val="595959"/>
                </a:solidFill>
              </a:rPr>
              <a:t> als perfils de Twitter inclosos en una col·lecció (</a:t>
            </a:r>
            <a:r>
              <a:rPr lang="ca-ES" sz="1800" i="1" dirty="0" smtClean="0">
                <a:solidFill>
                  <a:srgbClr val="595959"/>
                </a:solidFill>
              </a:rPr>
              <a:t>notify</a:t>
            </a:r>
            <a:r>
              <a:rPr lang="ca-ES" sz="1800" dirty="0" smtClean="0">
                <a:solidFill>
                  <a:srgbClr val="595959"/>
                </a:solidFill>
              </a:rPr>
              <a:t>).</a:t>
            </a:r>
            <a:endParaRPr lang="es-ES" sz="1600" b="1" dirty="0">
              <a:solidFill>
                <a:srgbClr val="595959"/>
              </a:solidFill>
            </a:endParaRPr>
          </a:p>
        </p:txBody>
      </p:sp>
      <p:sp>
        <p:nvSpPr>
          <p:cNvPr id="4" name="QuadreDeText 2"/>
          <p:cNvSpPr txBox="1"/>
          <p:nvPr/>
        </p:nvSpPr>
        <p:spPr>
          <a:xfrm>
            <a:off x="0" y="603208"/>
            <a:ext cx="3446013" cy="400110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ca-ES" sz="2000" b="1" dirty="0">
                <a:solidFill>
                  <a:schemeClr val="bg1"/>
                </a:solidFill>
              </a:rPr>
              <a:t>Wakelet: funcionalitats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889" y="1255628"/>
            <a:ext cx="647546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buClr>
                <a:srgbClr val="595959"/>
              </a:buClr>
              <a:buSzPts val="1800"/>
              <a:buFont typeface="Wingdings" panose="05000000000000000000" pitchFamily="2" charset="2"/>
              <a:buChar char="ü"/>
            </a:pPr>
            <a:r>
              <a:rPr lang="ca-ES" sz="1800" b="1" dirty="0">
                <a:solidFill>
                  <a:srgbClr val="595959"/>
                </a:solidFill>
              </a:rPr>
              <a:t>Treball en grup</a:t>
            </a:r>
            <a:r>
              <a:rPr lang="ca-ES" sz="1800" dirty="0">
                <a:solidFill>
                  <a:srgbClr val="595959"/>
                </a:solidFill>
              </a:rPr>
              <a:t>: </a:t>
            </a:r>
          </a:p>
          <a:p>
            <a:pPr marL="285750" lvl="0" indent="-285750">
              <a:lnSpc>
                <a:spcPct val="115000"/>
              </a:lnSpc>
              <a:buClr>
                <a:srgbClr val="595959"/>
              </a:buClr>
              <a:buSzPts val="1800"/>
              <a:buFont typeface="Wingdings" panose="05000000000000000000" pitchFamily="2" charset="2"/>
              <a:buChar char="ü"/>
            </a:pPr>
            <a:endParaRPr lang="ca-ES" sz="1800" dirty="0">
              <a:solidFill>
                <a:srgbClr val="595959"/>
              </a:solidFill>
            </a:endParaRPr>
          </a:p>
          <a:p>
            <a:pPr marL="536575" lvl="0" indent="-179388">
              <a:lnSpc>
                <a:spcPct val="150000"/>
              </a:lnSpc>
              <a:buClr>
                <a:srgbClr val="595959"/>
              </a:buClr>
              <a:buSzPts val="1800"/>
              <a:buFont typeface="Arial" panose="020B0604020202020204" pitchFamily="34" charset="0"/>
              <a:buChar char="•"/>
            </a:pPr>
            <a:r>
              <a:rPr lang="ca-ES" sz="1800" dirty="0">
                <a:solidFill>
                  <a:srgbClr val="595959"/>
                </a:solidFill>
              </a:rPr>
              <a:t>Es poden enviar </a:t>
            </a:r>
            <a:r>
              <a:rPr lang="ca-ES" sz="1800" b="1" dirty="0">
                <a:solidFill>
                  <a:srgbClr val="595959"/>
                </a:solidFill>
              </a:rPr>
              <a:t>invitacions a col·laborar</a:t>
            </a:r>
            <a:r>
              <a:rPr lang="ca-ES" sz="1800" dirty="0">
                <a:solidFill>
                  <a:srgbClr val="595959"/>
                </a:solidFill>
              </a:rPr>
              <a:t> en una col·lecció mitjançant un codi, enllaç, codi QR o correu-e a qualsevol persona, sense que hagi de tenir un compte.</a:t>
            </a:r>
          </a:p>
          <a:p>
            <a:pPr marL="536575" lvl="0" indent="-179388">
              <a:lnSpc>
                <a:spcPct val="150000"/>
              </a:lnSpc>
              <a:buClr>
                <a:srgbClr val="595959"/>
              </a:buClr>
              <a:buSzPts val="1800"/>
              <a:buFont typeface="Arial" panose="020B0604020202020204" pitchFamily="34" charset="0"/>
              <a:buChar char="•"/>
            </a:pPr>
            <a:endParaRPr lang="ca-ES" sz="1800" dirty="0">
              <a:solidFill>
                <a:srgbClr val="595959"/>
              </a:solidFill>
            </a:endParaRPr>
          </a:p>
          <a:p>
            <a:pPr marL="536575" lvl="0" indent="-179388">
              <a:lnSpc>
                <a:spcPct val="150000"/>
              </a:lnSpc>
              <a:buClr>
                <a:srgbClr val="595959"/>
              </a:buClr>
              <a:buSzPts val="1800"/>
              <a:buFont typeface="Arial" panose="020B0604020202020204" pitchFamily="34" charset="0"/>
              <a:buChar char="•"/>
            </a:pPr>
            <a:r>
              <a:rPr lang="ca-ES" sz="1800" dirty="0">
                <a:solidFill>
                  <a:srgbClr val="595959"/>
                </a:solidFill>
              </a:rPr>
              <a:t>També es pot convidar a editar directament a altres perfils de Wakelet.</a:t>
            </a:r>
          </a:p>
        </p:txBody>
      </p:sp>
      <p:pic>
        <p:nvPicPr>
          <p:cNvPr id="6" name="Imagen 1">
            <a:extLst>
              <a:ext uri="{FF2B5EF4-FFF2-40B4-BE49-F238E27FC236}">
                <a16:creationId xmlns="" xmlns:a16="http://schemas.microsoft.com/office/drawing/2014/main" id="{A0D37107-3FA5-43A5-A70E-7CAA9CC53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566"/>
            <a:ext cx="6553200" cy="552450"/>
          </a:xfrm>
          <a:prstGeom prst="rect">
            <a:avLst/>
          </a:prstGeom>
        </p:spPr>
      </p:pic>
      <p:sp>
        <p:nvSpPr>
          <p:cNvPr id="8" name="QuadreDeText 2"/>
          <p:cNvSpPr txBox="1"/>
          <p:nvPr/>
        </p:nvSpPr>
        <p:spPr>
          <a:xfrm>
            <a:off x="0" y="603208"/>
            <a:ext cx="3446013" cy="400110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ca-ES" sz="2000" b="1" dirty="0">
                <a:solidFill>
                  <a:schemeClr val="bg1"/>
                </a:solidFill>
              </a:rPr>
              <a:t>Wakelet: funcionalitats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1">
            <a:extLst>
              <a:ext uri="{FF2B5EF4-FFF2-40B4-BE49-F238E27FC236}">
                <a16:creationId xmlns="" xmlns:a16="http://schemas.microsoft.com/office/drawing/2014/main" id="{0B3DA801-FDD3-40E9-9A1D-57AB9B55A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564"/>
            <a:ext cx="6553200" cy="552450"/>
          </a:xfrm>
          <a:prstGeom prst="rect">
            <a:avLst/>
          </a:prstGeom>
        </p:spPr>
      </p:pic>
      <p:sp>
        <p:nvSpPr>
          <p:cNvPr id="10" name="Online Image Placeholder 9"/>
          <p:cNvSpPr>
            <a:spLocks noGrp="1"/>
          </p:cNvSpPr>
          <p:nvPr>
            <p:ph type="clipArt" sz="half" idx="2"/>
          </p:nvPr>
        </p:nvSpPr>
        <p:spPr>
          <a:xfrm>
            <a:off x="3277842" y="1507927"/>
            <a:ext cx="3028950" cy="3394472"/>
          </a:xfrm>
        </p:spPr>
      </p:sp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4706592" y="5075039"/>
            <a:ext cx="1600200" cy="273844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6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587" r="1030" b="29850"/>
          <a:stretch/>
        </p:blipFill>
        <p:spPr>
          <a:xfrm>
            <a:off x="311499" y="906230"/>
            <a:ext cx="6240026" cy="417885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3" name="QuadreDeText 2"/>
          <p:cNvSpPr txBox="1"/>
          <p:nvPr/>
        </p:nvSpPr>
        <p:spPr>
          <a:xfrm>
            <a:off x="0" y="569653"/>
            <a:ext cx="3446013" cy="307777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Perfil públic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Cometes angulars 7"/>
          <p:cNvSpPr/>
          <p:nvPr/>
        </p:nvSpPr>
        <p:spPr>
          <a:xfrm rot="19980000">
            <a:off x="32213" y="4100483"/>
            <a:ext cx="988001" cy="33484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QuadreDeText 8"/>
          <p:cNvSpPr txBox="1"/>
          <p:nvPr/>
        </p:nvSpPr>
        <p:spPr>
          <a:xfrm rot="19980000">
            <a:off x="151152" y="4103516"/>
            <a:ext cx="847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 smtClean="0">
                <a:solidFill>
                  <a:schemeClr val="bg1"/>
                </a:solidFill>
              </a:rPr>
              <a:t>Seccions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7" name="Cometes angulars 7"/>
          <p:cNvSpPr/>
          <p:nvPr/>
        </p:nvSpPr>
        <p:spPr>
          <a:xfrm rot="10446918">
            <a:off x="5004665" y="3894459"/>
            <a:ext cx="1141536" cy="34444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QuadreDeText 8"/>
          <p:cNvSpPr txBox="1"/>
          <p:nvPr/>
        </p:nvSpPr>
        <p:spPr>
          <a:xfrm rot="21261156">
            <a:off x="5042146" y="3935874"/>
            <a:ext cx="104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 smtClean="0">
                <a:solidFill>
                  <a:schemeClr val="bg1"/>
                </a:solidFill>
              </a:rPr>
              <a:t>Col·leccions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9" name="QuadreDeText 2">
            <a:extLst>
              <a:ext uri="{FF2B5EF4-FFF2-40B4-BE49-F238E27FC236}">
                <a16:creationId xmlns:a16="http://schemas.microsoft.com/office/drawing/2014/main" xmlns="" id="{A3BC9DDD-2C7C-41F3-8CEC-104E4D4E5A93}"/>
              </a:ext>
            </a:extLst>
          </p:cNvPr>
          <p:cNvSpPr txBox="1"/>
          <p:nvPr/>
        </p:nvSpPr>
        <p:spPr>
          <a:xfrm>
            <a:off x="4532835" y="619302"/>
            <a:ext cx="2038788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ca-ES" sz="1100" b="1" dirty="0">
                <a:solidFill>
                  <a:schemeClr val="bg1"/>
                </a:solidFill>
                <a:hlinkClick r:id="rId4"/>
              </a:rPr>
              <a:t>wakelet.com/@craiublletres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711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5">
            <a:extLst>
              <a:ext uri="{FF2B5EF4-FFF2-40B4-BE49-F238E27FC236}">
                <a16:creationId xmlns="" xmlns:a16="http://schemas.microsoft.com/office/drawing/2014/main" id="{260DB928-40D3-4E53-A37E-562D6DFE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06"/>
            <a:ext cx="6553200" cy="552450"/>
          </a:xfrm>
          <a:prstGeom prst="rect">
            <a:avLst/>
          </a:prstGeom>
        </p:spPr>
      </p:pic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4949406" y="4869656"/>
            <a:ext cx="1600200" cy="273844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7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t="10430" r="7275"/>
          <a:stretch/>
        </p:blipFill>
        <p:spPr>
          <a:xfrm>
            <a:off x="293062" y="914400"/>
            <a:ext cx="6041986" cy="4207476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6" name="Group 5"/>
          <p:cNvGrpSpPr/>
          <p:nvPr/>
        </p:nvGrpSpPr>
        <p:grpSpPr>
          <a:xfrm rot="451572">
            <a:off x="297745" y="4446151"/>
            <a:ext cx="1298919" cy="422189"/>
            <a:chOff x="97265" y="4429978"/>
            <a:chExt cx="1298919" cy="422189"/>
          </a:xfrm>
        </p:grpSpPr>
        <p:sp>
          <p:nvSpPr>
            <p:cNvPr id="7" name="Cometes angulars 6"/>
            <p:cNvSpPr/>
            <p:nvPr/>
          </p:nvSpPr>
          <p:spPr>
            <a:xfrm rot="19955925">
              <a:off x="97265" y="4489289"/>
              <a:ext cx="1242997" cy="362878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8" name="QuadreDeText 7"/>
            <p:cNvSpPr txBox="1"/>
            <p:nvPr/>
          </p:nvSpPr>
          <p:spPr>
            <a:xfrm rot="3685515">
              <a:off x="626816" y="4014554"/>
              <a:ext cx="353943" cy="118479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a-ES" sz="1100" b="1" dirty="0">
                  <a:solidFill>
                    <a:schemeClr val="bg1"/>
                  </a:solidFill>
                </a:rPr>
                <a:t>C</a:t>
              </a:r>
              <a:r>
                <a:rPr lang="ca-ES" sz="1100" b="1" dirty="0" smtClean="0">
                  <a:solidFill>
                    <a:schemeClr val="bg1"/>
                  </a:solidFill>
                </a:rPr>
                <a:t>rear </a:t>
              </a:r>
              <a:r>
                <a:rPr lang="ca-ES" sz="1100" b="1" dirty="0">
                  <a:solidFill>
                    <a:schemeClr val="bg1"/>
                  </a:solidFill>
                </a:rPr>
                <a:t>seccions</a:t>
              </a:r>
              <a:endParaRPr lang="es-E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ometes angulars 12"/>
          <p:cNvSpPr/>
          <p:nvPr/>
        </p:nvSpPr>
        <p:spPr>
          <a:xfrm rot="9122696">
            <a:off x="5222038" y="3869032"/>
            <a:ext cx="1012705" cy="28928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QuadreDeText 13"/>
          <p:cNvSpPr txBox="1"/>
          <p:nvPr/>
        </p:nvSpPr>
        <p:spPr>
          <a:xfrm rot="19904416">
            <a:off x="5255923" y="3857316"/>
            <a:ext cx="9897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 smtClean="0">
                <a:solidFill>
                  <a:schemeClr val="bg1"/>
                </a:solidFill>
              </a:rPr>
              <a:t>Ordenació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16" name="Cometes angulars 6"/>
          <p:cNvSpPr/>
          <p:nvPr/>
        </p:nvSpPr>
        <p:spPr>
          <a:xfrm rot="9618195">
            <a:off x="4066545" y="2469147"/>
            <a:ext cx="1242997" cy="36287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QuadreDeText 9"/>
          <p:cNvSpPr txBox="1"/>
          <p:nvPr/>
        </p:nvSpPr>
        <p:spPr>
          <a:xfrm>
            <a:off x="0" y="586689"/>
            <a:ext cx="2752980" cy="307777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Editar perfil públic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QuadreDeText 11"/>
          <p:cNvSpPr txBox="1"/>
          <p:nvPr/>
        </p:nvSpPr>
        <p:spPr>
          <a:xfrm rot="20475273">
            <a:off x="4164582" y="2435142"/>
            <a:ext cx="104692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 smtClean="0">
                <a:solidFill>
                  <a:schemeClr val="bg1"/>
                </a:solidFill>
              </a:rPr>
              <a:t>Perfils de </a:t>
            </a:r>
            <a:r>
              <a:rPr lang="ca-ES" sz="1100" b="1" dirty="0" smtClean="0">
                <a:solidFill>
                  <a:schemeClr val="bg1"/>
                </a:solidFill>
              </a:rPr>
              <a:t>xarxes</a:t>
            </a:r>
            <a:endParaRPr lang="es-E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393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4943475" y="4767263"/>
            <a:ext cx="1600200" cy="273844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8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metes angulars 7"/>
          <p:cNvSpPr/>
          <p:nvPr/>
        </p:nvSpPr>
        <p:spPr>
          <a:xfrm rot="19799770">
            <a:off x="1119952" y="2775922"/>
            <a:ext cx="966965" cy="34444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QuadreDeText 8"/>
          <p:cNvSpPr txBox="1"/>
          <p:nvPr/>
        </p:nvSpPr>
        <p:spPr>
          <a:xfrm rot="19732936">
            <a:off x="1179679" y="2720170"/>
            <a:ext cx="847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>
                <a:solidFill>
                  <a:schemeClr val="bg1"/>
                </a:solidFill>
              </a:rPr>
              <a:t>c</a:t>
            </a:r>
            <a:r>
              <a:rPr lang="ca-ES" sz="1100" b="1" dirty="0" smtClean="0">
                <a:solidFill>
                  <a:schemeClr val="bg1"/>
                </a:solidFill>
              </a:rPr>
              <a:t>rear col·lecció</a:t>
            </a:r>
            <a:endParaRPr lang="es-ES" sz="1100" b="1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9550" y="986874"/>
            <a:ext cx="6443662" cy="4106386"/>
            <a:chOff x="205021" y="957983"/>
            <a:chExt cx="6443662" cy="4106386"/>
          </a:xfrm>
        </p:grpSpPr>
        <p:pic>
          <p:nvPicPr>
            <p:cNvPr id="2" name="Imatg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" t="1056" r="972" b="11472"/>
            <a:stretch/>
          </p:blipFill>
          <p:spPr>
            <a:xfrm>
              <a:off x="205021" y="957983"/>
              <a:ext cx="6443662" cy="4106386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747753" y="3560344"/>
              <a:ext cx="1614826" cy="1495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13" name="Cometes angulars 12"/>
          <p:cNvSpPr/>
          <p:nvPr/>
        </p:nvSpPr>
        <p:spPr>
          <a:xfrm rot="19815790">
            <a:off x="1422979" y="2945702"/>
            <a:ext cx="1012705" cy="343256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QuadreDeText 13"/>
          <p:cNvSpPr txBox="1"/>
          <p:nvPr/>
        </p:nvSpPr>
        <p:spPr>
          <a:xfrm rot="19798333">
            <a:off x="1389659" y="2900084"/>
            <a:ext cx="10469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>
                <a:solidFill>
                  <a:schemeClr val="bg1"/>
                </a:solidFill>
              </a:rPr>
              <a:t>C</a:t>
            </a:r>
            <a:r>
              <a:rPr lang="ca-ES" sz="1100" b="1" dirty="0" smtClean="0">
                <a:solidFill>
                  <a:schemeClr val="bg1"/>
                </a:solidFill>
              </a:rPr>
              <a:t>rear col·lecció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15" name="QuadreDeText 6"/>
          <p:cNvSpPr txBox="1"/>
          <p:nvPr/>
        </p:nvSpPr>
        <p:spPr>
          <a:xfrm>
            <a:off x="0" y="572550"/>
            <a:ext cx="348615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</a:rPr>
              <a:t>Home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85948199-3ED1-4A60-B814-8578070B9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572"/>
            <a:ext cx="65532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898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A7741DA-0DD6-4182-94F0-5D49F1604A02}" type="slidenum">
              <a:rPr lang="es-ES" altLang="es-E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9</a:t>
            </a:fld>
            <a:endParaRPr lang="es-ES" altLang="es-E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20" r="370" b="14283"/>
          <a:stretch/>
        </p:blipFill>
        <p:spPr>
          <a:xfrm>
            <a:off x="196770" y="1168273"/>
            <a:ext cx="6564056" cy="355711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3" name="Cometes angulars 12"/>
          <p:cNvSpPr/>
          <p:nvPr/>
        </p:nvSpPr>
        <p:spPr>
          <a:xfrm rot="20948200">
            <a:off x="588233" y="3203504"/>
            <a:ext cx="1012705" cy="289282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QuadreDeText 13"/>
          <p:cNvSpPr txBox="1"/>
          <p:nvPr/>
        </p:nvSpPr>
        <p:spPr>
          <a:xfrm rot="20930743">
            <a:off x="654202" y="3191557"/>
            <a:ext cx="1046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b="1" dirty="0" smtClean="0">
                <a:solidFill>
                  <a:schemeClr val="bg1"/>
                </a:solidFill>
              </a:rPr>
              <a:t>Afegir ítem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0" y="580013"/>
            <a:ext cx="342900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chemeClr val="bg1"/>
                </a:solidFill>
              </a:rPr>
              <a:t>Nova Col·lecció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2" name="QuadreDeText 21"/>
          <p:cNvSpPr txBox="1"/>
          <p:nvPr/>
        </p:nvSpPr>
        <p:spPr>
          <a:xfrm>
            <a:off x="249494" y="1755296"/>
            <a:ext cx="1168354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1100" b="1" dirty="0">
                <a:solidFill>
                  <a:schemeClr val="bg1"/>
                </a:solidFill>
              </a:rPr>
              <a:t>P</a:t>
            </a:r>
            <a:r>
              <a:rPr lang="ca-ES" sz="1100" b="1" dirty="0" smtClean="0">
                <a:solidFill>
                  <a:schemeClr val="bg1"/>
                </a:solidFill>
              </a:rPr>
              <a:t>ersonalitzar</a:t>
            </a:r>
            <a:endParaRPr lang="es-ES" sz="1100" b="1" dirty="0">
              <a:solidFill>
                <a:schemeClr val="bg1"/>
              </a:solidFill>
            </a:endParaRPr>
          </a:p>
        </p:txBody>
      </p:sp>
      <p:cxnSp>
        <p:nvCxnSpPr>
          <p:cNvPr id="5" name="Connector de fletxa recta 4"/>
          <p:cNvCxnSpPr/>
          <p:nvPr/>
        </p:nvCxnSpPr>
        <p:spPr>
          <a:xfrm flipV="1">
            <a:off x="875620" y="1376421"/>
            <a:ext cx="0" cy="38422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 de fletxa recta 16"/>
          <p:cNvCxnSpPr/>
          <p:nvPr/>
        </p:nvCxnSpPr>
        <p:spPr>
          <a:xfrm>
            <a:off x="1297015" y="1898083"/>
            <a:ext cx="479255" cy="916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5">
            <a:extLst>
              <a:ext uri="{FF2B5EF4-FFF2-40B4-BE49-F238E27FC236}">
                <a16:creationId xmlns="" xmlns:a16="http://schemas.microsoft.com/office/drawing/2014/main" id="{85948199-3ED1-4A60-B814-8578070B9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572"/>
            <a:ext cx="65532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42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Custom 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seny personalitzat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seny personalitza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seny personalitzat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9999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5255</TotalTime>
  <Words>462</Words>
  <Application>Microsoft Office PowerPoint</Application>
  <PresentationFormat>Custom</PresentationFormat>
  <Paragraphs>128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Verdana</vt:lpstr>
      <vt:lpstr>Wingdings</vt:lpstr>
      <vt:lpstr>Simple Light</vt:lpstr>
      <vt:lpstr>1_Disseny personalitzat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Universitat de Barcelona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Wakelet. Curs 2019-20</dc:title>
  <dc:creator>CRAI Biblioteca de Lletres</dc:creator>
  <cp:keywords>Formació d'usuaris, CRAI, curació de continguts, lletres, filologia, recursos multimèdia</cp:keywords>
  <cp:lastModifiedBy>Imma Marin Queral</cp:lastModifiedBy>
  <cp:revision>150</cp:revision>
  <dcterms:modified xsi:type="dcterms:W3CDTF">2020-05-10T17:28:33Z</dcterms:modified>
</cp:coreProperties>
</file>