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61" r:id="rId3"/>
    <p:sldId id="267" r:id="rId4"/>
    <p:sldId id="268" r:id="rId5"/>
    <p:sldId id="269" r:id="rId6"/>
    <p:sldId id="270" r:id="rId7"/>
    <p:sldId id="271" r:id="rId8"/>
    <p:sldId id="308" r:id="rId9"/>
    <p:sldId id="272" r:id="rId10"/>
    <p:sldId id="274" r:id="rId11"/>
    <p:sldId id="275" r:id="rId12"/>
    <p:sldId id="294" r:id="rId13"/>
    <p:sldId id="295" r:id="rId14"/>
    <p:sldId id="276" r:id="rId15"/>
    <p:sldId id="309" r:id="rId16"/>
    <p:sldId id="311" r:id="rId17"/>
    <p:sldId id="310" r:id="rId18"/>
    <p:sldId id="278" r:id="rId19"/>
    <p:sldId id="312" r:id="rId20"/>
    <p:sldId id="313" r:id="rId21"/>
    <p:sldId id="314" r:id="rId22"/>
    <p:sldId id="315" r:id="rId23"/>
    <p:sldId id="316" r:id="rId24"/>
    <p:sldId id="317" r:id="rId25"/>
    <p:sldId id="318" r:id="rId26"/>
    <p:sldId id="319" r:id="rId27"/>
    <p:sldId id="320" r:id="rId28"/>
    <p:sldId id="321" r:id="rId29"/>
    <p:sldId id="323" r:id="rId30"/>
    <p:sldId id="322" r:id="rId31"/>
    <p:sldId id="327" r:id="rId32"/>
    <p:sldId id="324" r:id="rId33"/>
    <p:sldId id="325" r:id="rId34"/>
    <p:sldId id="326" r:id="rId35"/>
    <p:sldId id="329" r:id="rId36"/>
    <p:sldId id="330" r:id="rId37"/>
    <p:sldId id="331" r:id="rId38"/>
    <p:sldId id="266" r:id="rId39"/>
    <p:sldId id="264" r:id="rId4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astan Garcia" initials="JCG" lastIdx="2" clrIdx="0">
    <p:extLst>
      <p:ext uri="{19B8F6BF-5375-455C-9EA6-DF929625EA0E}">
        <p15:presenceInfo xmlns:p15="http://schemas.microsoft.com/office/powerpoint/2012/main" userId="S-1-5-21-2417710379-2167436481-1749082152-299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C5E0B4"/>
    <a:srgbClr val="88C3F4"/>
    <a:srgbClr val="FF00FF"/>
    <a:srgbClr val="CC00CC"/>
    <a:srgbClr val="FF99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2" autoAdjust="0"/>
    <p:restoredTop sz="86538" autoAdjust="0"/>
  </p:normalViewPr>
  <p:slideViewPr>
    <p:cSldViewPr snapToGrid="0">
      <p:cViewPr varScale="1">
        <p:scale>
          <a:sx n="106" d="100"/>
          <a:sy n="106" d="100"/>
        </p:scale>
        <p:origin x="12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pPr/>
              <a:t>23/7/2020</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pPr/>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pPr/>
              <a:t>23/7/2020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pPr/>
              <a:t>23/7/2020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pPr/>
              <a:t>23/7/2020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196585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189872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4114800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62865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4648200" y="1825625"/>
            <a:ext cx="38671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BA7D1D9C-3F88-4E18-B268-EF7D3F40CB2D}" type="datetimeFigureOut">
              <a:rPr lang="ca-ES" smtClean="0"/>
              <a:pPr/>
              <a:t>23/7/2020</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48036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BA7D1D9C-3F88-4E18-B268-EF7D3F40CB2D}" type="datetimeFigureOut">
              <a:rPr lang="ca-ES" smtClean="0"/>
              <a:pPr/>
              <a:t>23/7/2020</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229617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BA7D1D9C-3F88-4E18-B268-EF7D3F40CB2D}" type="datetimeFigureOut">
              <a:rPr lang="ca-ES" smtClean="0"/>
              <a:pPr/>
              <a:t>23/7/2020</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42048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7D1D9C-3F88-4E18-B268-EF7D3F40CB2D}" type="datetimeFigureOut">
              <a:rPr lang="ca-ES" smtClean="0"/>
              <a:pPr/>
              <a:t>23/7/2020</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156474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A7D1D9C-3F88-4E18-B268-EF7D3F40CB2D}" type="datetimeFigureOut">
              <a:rPr lang="ca-ES" smtClean="0"/>
              <a:pPr/>
              <a:t>23/7/2020</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35278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pPr/>
              <a:t>23/7/2020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A7D1D9C-3F88-4E18-B268-EF7D3F40CB2D}" type="datetimeFigureOut">
              <a:rPr lang="ca-ES" smtClean="0"/>
              <a:pPr/>
              <a:t>23/7/2020</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809233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349563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pPr/>
              <a:t>‹#›</a:t>
            </a:fld>
            <a:endParaRPr lang="ca-ES"/>
          </a:p>
        </p:txBody>
      </p:sp>
    </p:spTree>
    <p:extLst>
      <p:ext uri="{BB962C8B-B14F-4D97-AF65-F5344CB8AC3E}">
        <p14:creationId xmlns:p14="http://schemas.microsoft.com/office/powerpoint/2010/main" val="8877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pPr/>
              <a:t>23/7/2020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pPr/>
              <a:t>23/7/2020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pPr/>
              <a:t>23/7/2020</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pPr/>
              <a:t>23/7/2020</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pPr/>
              <a:t>23/7/2020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pPr/>
              <a:t>23/7/2020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pPr/>
              <a:t>‹#›</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pPr/>
              <a:t>23/7/2020</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pPr/>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ca-ES"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D1D9C-3F88-4E18-B268-EF7D3F40CB2D}" type="datetimeFigureOut">
              <a:rPr lang="ca-ES" smtClean="0"/>
              <a:pPr/>
              <a:t>23/7/2020</a:t>
            </a:fld>
            <a:endParaRPr lang="ca-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D0F32-0F38-4F04-B63B-55884395593F}" type="slidenum">
              <a:rPr lang="ca-ES" smtClean="0"/>
              <a:pPr/>
              <a:t>‹#›</a:t>
            </a:fld>
            <a:endParaRPr lang="ca-ES"/>
          </a:p>
        </p:txBody>
      </p:sp>
    </p:spTree>
    <p:extLst>
      <p:ext uri="{BB962C8B-B14F-4D97-AF65-F5344CB8AC3E}">
        <p14:creationId xmlns:p14="http://schemas.microsoft.com/office/powerpoint/2010/main" val="3262540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roquest.libguides.com/eric/levels" TargetMode="External"/><Relationship Id="rId2" Type="http://schemas.openxmlformats.org/officeDocument/2006/relationships/hyperlink" Target="https://nces.ed.gov/programs/digest/d11/figures/fig_01.asp" TargetMode="Externa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26.xml"/><Relationship Id="rId17" Type="http://schemas.openxmlformats.org/officeDocument/2006/relationships/slide" Target="slide33.xml"/><Relationship Id="rId2" Type="http://schemas.openxmlformats.org/officeDocument/2006/relationships/slide" Target="slide3.xml"/><Relationship Id="rId16" Type="http://schemas.openxmlformats.org/officeDocument/2006/relationships/slide" Target="slide32.xml"/><Relationship Id="rId1" Type="http://schemas.openxmlformats.org/officeDocument/2006/relationships/slideLayout" Target="../slideLayouts/slideLayout6.xml"/><Relationship Id="rId6" Type="http://schemas.openxmlformats.org/officeDocument/2006/relationships/slide" Target="slide9.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31.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slide" Target="slide2.xml"/><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bib_mundet@ub.edu"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hyperlink" Target="http://bit.ly/2sO5WCQ"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cercabib.ub.edu/iii/encore/homepage?lang=cat&amp;suite=def"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ric.ed.gov/" TargetMode="Externa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468351" y="2971800"/>
            <a:ext cx="8218449" cy="892552"/>
          </a:xfrm>
          <a:prstGeom prst="rect">
            <a:avLst/>
          </a:prstGeom>
        </p:spPr>
        <p:txBody>
          <a:bodyPr wrap="square">
            <a:spAutoFit/>
          </a:bodyPr>
          <a:lstStyle/>
          <a:p>
            <a:pPr algn="ctr">
              <a:spcBef>
                <a:spcPct val="50000"/>
              </a:spcBef>
              <a:buFontTx/>
              <a:buNone/>
            </a:pPr>
            <a:r>
              <a:rPr lang="ca-ES" altLang="es-ES" sz="2800" b="1" dirty="0">
                <a:solidFill>
                  <a:schemeClr val="bg1"/>
                </a:solidFill>
                <a:latin typeface="Verdana" panose="020B0604030504040204" pitchFamily="34" charset="0"/>
              </a:rPr>
              <a:t>ERIC</a:t>
            </a:r>
          </a:p>
          <a:p>
            <a:pPr algn="ctr">
              <a:spcBef>
                <a:spcPct val="0"/>
              </a:spcBef>
            </a:pPr>
            <a:r>
              <a:rPr lang="es-ES" altLang="ca-ES" sz="2400" b="1" dirty="0">
                <a:solidFill>
                  <a:schemeClr val="bg1"/>
                </a:solidFill>
                <a:latin typeface="Verdana" panose="020B0604030504040204" pitchFamily="34" charset="0"/>
              </a:rPr>
              <a:t>(</a:t>
            </a:r>
            <a:r>
              <a:rPr lang="en-GB" altLang="ca-ES" sz="2400" b="1" dirty="0">
                <a:solidFill>
                  <a:schemeClr val="bg1"/>
                </a:solidFill>
                <a:latin typeface="Verdana" panose="020B0604030504040204" pitchFamily="34" charset="0"/>
              </a:rPr>
              <a:t>Education Resources Information </a:t>
            </a:r>
            <a:r>
              <a:rPr lang="en-GB" altLang="ca-ES" sz="2400" b="1" dirty="0" err="1">
                <a:solidFill>
                  <a:schemeClr val="bg1"/>
                </a:solidFill>
                <a:latin typeface="Verdana" panose="020B0604030504040204" pitchFamily="34" charset="0"/>
              </a:rPr>
              <a:t>Center</a:t>
            </a:r>
            <a:r>
              <a:rPr lang="es-ES" altLang="ca-ES" sz="2400" b="1" dirty="0">
                <a:solidFill>
                  <a:schemeClr val="bg1"/>
                </a:solidFill>
                <a:latin typeface="Verdana" panose="020B0604030504040204" pitchFamily="34" charset="0"/>
              </a:rPr>
              <a:t>)</a:t>
            </a: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58478" y="3068577"/>
            <a:ext cx="7772400" cy="2387600"/>
          </a:xfrm>
          <a:prstGeom prst="rect">
            <a:avLst/>
          </a:prstGeom>
          <a:noFill/>
          <a:ln w="9525">
            <a:noFill/>
            <a:miter lim="800000"/>
            <a:headEnd/>
            <a:tailEnd/>
          </a:ln>
        </p:spPr>
      </p:pic>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6. Cerca avançada a ERIC (1)</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430700" y="1305442"/>
            <a:ext cx="83069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ca-ES" altLang="ca-ES" sz="1800" dirty="0">
                <a:latin typeface="Verdana" panose="020B0604030504040204" pitchFamily="34" charset="0"/>
              </a:rPr>
              <a:t>A la cerca avançada podeu especificar els camps on voleu fer la cerca.</a:t>
            </a:r>
          </a:p>
          <a:p>
            <a:pPr algn="just" eaLnBrk="1" hangingPunct="1">
              <a:spcBef>
                <a:spcPct val="50000"/>
              </a:spcBef>
              <a:buFontTx/>
              <a:buNone/>
            </a:pPr>
            <a:r>
              <a:rPr lang="ca-ES" altLang="ca-ES" sz="1800" dirty="0">
                <a:latin typeface="Verdana" panose="020B0604030504040204" pitchFamily="34" charset="0"/>
              </a:rPr>
              <a:t>Es poden afegir més files de cerca, indicant el camp i l’operador booleà (AND, OR, NOT). També es pot escriure en una sola fila.</a:t>
            </a:r>
          </a:p>
          <a:p>
            <a:pPr algn="just" eaLnBrk="1" hangingPunct="1">
              <a:spcBef>
                <a:spcPct val="50000"/>
              </a:spcBef>
              <a:buFontTx/>
              <a:buNone/>
            </a:pPr>
            <a:r>
              <a:rPr lang="ca-ES" altLang="ca-ES" sz="1800" dirty="0">
                <a:latin typeface="Verdana" panose="020B0604030504040204" pitchFamily="34" charset="0"/>
              </a:rPr>
              <a:t>Si no se selecciona cap camp, es farà la cerca a tots els camps.</a:t>
            </a:r>
          </a:p>
        </p:txBody>
      </p:sp>
      <p:sp>
        <p:nvSpPr>
          <p:cNvPr id="7" name="Text Box 12"/>
          <p:cNvSpPr txBox="1">
            <a:spLocks noChangeArrowheads="1"/>
          </p:cNvSpPr>
          <p:nvPr/>
        </p:nvSpPr>
        <p:spPr bwMode="auto">
          <a:xfrm>
            <a:off x="2681580" y="5365637"/>
            <a:ext cx="22306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None/>
            </a:pPr>
            <a:r>
              <a:rPr lang="ca-ES" altLang="ca-ES" sz="1800" dirty="0">
                <a:latin typeface="Verdana" panose="020B0604030504040204" pitchFamily="34" charset="0"/>
              </a:rPr>
              <a:t>Afegir/treure files</a:t>
            </a:r>
          </a:p>
        </p:txBody>
      </p:sp>
      <p:cxnSp>
        <p:nvCxnSpPr>
          <p:cNvPr id="8" name="Connector de fletxa recta 7"/>
          <p:cNvCxnSpPr>
            <a:endCxn id="7" idx="1"/>
          </p:cNvCxnSpPr>
          <p:nvPr/>
        </p:nvCxnSpPr>
        <p:spPr>
          <a:xfrm>
            <a:off x="1366200" y="5360043"/>
            <a:ext cx="1315380" cy="1902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arrodonit 10"/>
          <p:cNvSpPr/>
          <p:nvPr/>
        </p:nvSpPr>
        <p:spPr>
          <a:xfrm>
            <a:off x="588573" y="5218109"/>
            <a:ext cx="777240" cy="2798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nector de fletxa recta 12"/>
          <p:cNvCxnSpPr/>
          <p:nvPr/>
        </p:nvCxnSpPr>
        <p:spPr>
          <a:xfrm flipH="1">
            <a:off x="5541982" y="4687747"/>
            <a:ext cx="372681" cy="14996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2"/>
          <p:cNvSpPr txBox="1">
            <a:spLocks noChangeArrowheads="1"/>
          </p:cNvSpPr>
          <p:nvPr/>
        </p:nvSpPr>
        <p:spPr bwMode="auto">
          <a:xfrm>
            <a:off x="3764281" y="6187440"/>
            <a:ext cx="2385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None/>
            </a:pPr>
            <a:r>
              <a:rPr lang="ca-ES" altLang="ca-ES" sz="1800" dirty="0">
                <a:latin typeface="Verdana" panose="020B0604030504040204" pitchFamily="34" charset="0"/>
              </a:rPr>
              <a:t>Seleccionar camps</a:t>
            </a:r>
          </a:p>
        </p:txBody>
      </p:sp>
      <p:sp>
        <p:nvSpPr>
          <p:cNvPr id="17" name="Rectangle arrodonit 16"/>
          <p:cNvSpPr/>
          <p:nvPr/>
        </p:nvSpPr>
        <p:spPr>
          <a:xfrm>
            <a:off x="577383" y="4800792"/>
            <a:ext cx="915751" cy="3615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nector de fletxa recta 17"/>
          <p:cNvCxnSpPr/>
          <p:nvPr/>
        </p:nvCxnSpPr>
        <p:spPr>
          <a:xfrm flipH="1">
            <a:off x="289367" y="4989654"/>
            <a:ext cx="293758" cy="8555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2"/>
          <p:cNvSpPr txBox="1">
            <a:spLocks noChangeArrowheads="1"/>
          </p:cNvSpPr>
          <p:nvPr/>
        </p:nvSpPr>
        <p:spPr bwMode="auto">
          <a:xfrm>
            <a:off x="216919" y="5861187"/>
            <a:ext cx="2630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dirty="0">
                <a:latin typeface="Verdana" panose="020B0604030504040204" pitchFamily="34" charset="0"/>
              </a:rPr>
              <a:t>Canviar operadors booleans de cada fila</a:t>
            </a:r>
          </a:p>
        </p:txBody>
      </p:sp>
      <p:sp>
        <p:nvSpPr>
          <p:cNvPr id="14" name="QuadreDeText 13"/>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pic>
        <p:nvPicPr>
          <p:cNvPr id="6147" name="Picture 3"/>
          <p:cNvPicPr>
            <a:picLocks noChangeAspect="1" noChangeArrowheads="1"/>
          </p:cNvPicPr>
          <p:nvPr/>
        </p:nvPicPr>
        <p:blipFill>
          <a:blip r:embed="rId4" cstate="print"/>
          <a:srcRect b="66408"/>
          <a:stretch>
            <a:fillRect/>
          </a:stretch>
        </p:blipFill>
        <p:spPr bwMode="auto">
          <a:xfrm>
            <a:off x="5936566" y="4868409"/>
            <a:ext cx="3055034" cy="1151800"/>
          </a:xfrm>
          <a:prstGeom prst="rect">
            <a:avLst/>
          </a:prstGeom>
          <a:noFill/>
          <a:ln w="9525">
            <a:noFill/>
            <a:miter lim="800000"/>
            <a:headEnd/>
            <a:tailEnd/>
          </a:ln>
        </p:spPr>
      </p:pic>
      <p:sp>
        <p:nvSpPr>
          <p:cNvPr id="12" name="Rectangle arrodonit 11"/>
          <p:cNvSpPr/>
          <p:nvPr/>
        </p:nvSpPr>
        <p:spPr>
          <a:xfrm>
            <a:off x="5927588" y="4321031"/>
            <a:ext cx="2232563" cy="4708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375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ca-ES" altLang="ca-ES" sz="1800" b="1" dirty="0">
                <a:solidFill>
                  <a:srgbClr val="346283"/>
                </a:solidFill>
                <a:latin typeface="Verdana" panose="020B0604030504040204" pitchFamily="34" charset="0"/>
              </a:rPr>
              <a:t>6. Cerca avançada a ERIC (2)</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182041" y="1488322"/>
            <a:ext cx="59683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ca-ES" altLang="ca-ES" sz="1800" dirty="0">
                <a:latin typeface="Verdana" panose="020B0604030504040204" pitchFamily="34" charset="0"/>
              </a:rPr>
              <a:t>Quan introduïu un terme de cerca, el sistema us suggerirà paraules relacionades.</a:t>
            </a:r>
          </a:p>
        </p:txBody>
      </p:sp>
      <p:sp>
        <p:nvSpPr>
          <p:cNvPr id="21" name="Rectangle 20"/>
          <p:cNvSpPr/>
          <p:nvPr/>
        </p:nvSpPr>
        <p:spPr>
          <a:xfrm>
            <a:off x="182041" y="2280138"/>
            <a:ext cx="8601635" cy="3139321"/>
          </a:xfrm>
          <a:prstGeom prst="rect">
            <a:avLst/>
          </a:prstGeom>
        </p:spPr>
        <p:txBody>
          <a:bodyPr wrap="square">
            <a:spAutoFit/>
          </a:bodyPr>
          <a:lstStyle/>
          <a:p>
            <a:pPr algn="just">
              <a:spcBef>
                <a:spcPct val="50000"/>
              </a:spcBef>
            </a:pPr>
            <a:r>
              <a:rPr lang="ca-ES" altLang="ca-ES" dirty="0">
                <a:latin typeface="Verdana" panose="020B0604030504040204" pitchFamily="34" charset="0"/>
              </a:rPr>
              <a:t>Podeu afegir altres bases de dades de ProQuest a la cerca amb l’opció </a:t>
            </a:r>
            <a:r>
              <a:rPr lang="es-ES" altLang="ca-ES" dirty="0">
                <a:latin typeface="Verdana" panose="020B0604030504040204" pitchFamily="34" charset="0"/>
              </a:rPr>
              <a:t>“Cambiar bases de datos”;</a:t>
            </a:r>
            <a:r>
              <a:rPr lang="ca-ES" altLang="ca-ES" dirty="0">
                <a:latin typeface="Verdana" panose="020B0604030504040204" pitchFamily="34" charset="0"/>
              </a:rPr>
              <a:t> n’hi ha d’altres que també estan relacionades amb l’educació. Però cal tenir en compte que diferents bases de dades tenen diferents característiques i camps, i no compartiran, per exemple, el mateix tesaurus de matèries. </a:t>
            </a:r>
          </a:p>
          <a:p>
            <a:pPr>
              <a:spcBef>
                <a:spcPct val="50000"/>
              </a:spcBef>
            </a:pPr>
            <a:endParaRPr lang="ca-ES" altLang="ca-ES" dirty="0">
              <a:latin typeface="Verdana" panose="020B0604030504040204" pitchFamily="34" charset="0"/>
            </a:endParaRPr>
          </a:p>
          <a:p>
            <a:pPr>
              <a:spcBef>
                <a:spcPct val="50000"/>
              </a:spcBef>
            </a:pPr>
            <a:endParaRPr lang="ca-ES" altLang="ca-ES" dirty="0">
              <a:latin typeface="Verdana" panose="020B0604030504040204" pitchFamily="34" charset="0"/>
            </a:endParaRPr>
          </a:p>
          <a:p>
            <a:pPr>
              <a:spcBef>
                <a:spcPct val="50000"/>
              </a:spcBef>
            </a:pPr>
            <a:endParaRPr lang="ca-ES" altLang="ca-ES" dirty="0">
              <a:latin typeface="Verdana" panose="020B0604030504040204" pitchFamily="34" charset="0"/>
            </a:endParaRPr>
          </a:p>
          <a:p>
            <a:pPr>
              <a:spcBef>
                <a:spcPct val="50000"/>
              </a:spcBef>
            </a:pPr>
            <a:endParaRPr lang="ca-ES" altLang="ca-ES" dirty="0">
              <a:latin typeface="Verdana" panose="020B0604030504040204" pitchFamily="34" charset="0"/>
            </a:endParaRPr>
          </a:p>
        </p:txBody>
      </p:sp>
      <p:sp>
        <p:nvSpPr>
          <p:cNvPr id="13" name="QuadreDeText 12"/>
          <p:cNvSpPr txBox="1"/>
          <p:nvPr/>
        </p:nvSpPr>
        <p:spPr>
          <a:xfrm>
            <a:off x="7515922" y="6488668"/>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4" name="Picture 2"/>
          <p:cNvPicPr>
            <a:picLocks noChangeAspect="1" noChangeArrowheads="1"/>
          </p:cNvPicPr>
          <p:nvPr/>
        </p:nvPicPr>
        <p:blipFill>
          <a:blip r:embed="rId3" cstate="print"/>
          <a:srcRect b="29805"/>
          <a:stretch>
            <a:fillRect/>
          </a:stretch>
        </p:blipFill>
        <p:spPr bwMode="auto">
          <a:xfrm>
            <a:off x="6450239" y="795111"/>
            <a:ext cx="2316163" cy="125140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14562" y="3816125"/>
            <a:ext cx="5548313" cy="922337"/>
          </a:xfrm>
          <a:prstGeom prst="rect">
            <a:avLst/>
          </a:prstGeom>
          <a:noFill/>
          <a:ln w="9525">
            <a:noFill/>
            <a:miter lim="800000"/>
            <a:headEnd/>
            <a:tailEnd/>
          </a:ln>
        </p:spPr>
      </p:pic>
      <p:sp>
        <p:nvSpPr>
          <p:cNvPr id="14" name="Rectangle arrodonit 13"/>
          <p:cNvSpPr/>
          <p:nvPr/>
        </p:nvSpPr>
        <p:spPr>
          <a:xfrm>
            <a:off x="4265811" y="4313404"/>
            <a:ext cx="1623360" cy="313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p:cNvPicPr>
            <a:picLocks noChangeAspect="1" noChangeArrowheads="1"/>
          </p:cNvPicPr>
          <p:nvPr/>
        </p:nvPicPr>
        <p:blipFill>
          <a:blip r:embed="rId5" cstate="print"/>
          <a:srcRect/>
          <a:stretch>
            <a:fillRect/>
          </a:stretch>
        </p:blipFill>
        <p:spPr bwMode="auto">
          <a:xfrm>
            <a:off x="460827" y="4931911"/>
            <a:ext cx="4367213" cy="388937"/>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682523" y="5372101"/>
            <a:ext cx="2903537" cy="533400"/>
          </a:xfrm>
          <a:prstGeom prst="rect">
            <a:avLst/>
          </a:prstGeom>
          <a:noFill/>
          <a:ln w="9525">
            <a:noFill/>
            <a:miter lim="800000"/>
            <a:headEnd/>
            <a:tailEnd/>
          </a:ln>
        </p:spPr>
      </p:pic>
      <p:pic>
        <p:nvPicPr>
          <p:cNvPr id="5" name="Picture 6"/>
          <p:cNvPicPr>
            <a:picLocks noChangeAspect="1" noChangeArrowheads="1"/>
          </p:cNvPicPr>
          <p:nvPr/>
        </p:nvPicPr>
        <p:blipFill>
          <a:blip r:embed="rId7" cstate="print"/>
          <a:srcRect r="3209" b="16666"/>
          <a:stretch>
            <a:fillRect/>
          </a:stretch>
        </p:blipFill>
        <p:spPr bwMode="auto">
          <a:xfrm>
            <a:off x="2724149" y="5878287"/>
            <a:ext cx="2544536" cy="381000"/>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2689223" y="6325283"/>
            <a:ext cx="1020763" cy="388937"/>
          </a:xfrm>
          <a:prstGeom prst="rect">
            <a:avLst/>
          </a:prstGeom>
          <a:noFill/>
          <a:ln w="9525">
            <a:noFill/>
            <a:miter lim="800000"/>
            <a:headEnd/>
            <a:tailEnd/>
          </a:ln>
        </p:spPr>
      </p:pic>
      <p:cxnSp>
        <p:nvCxnSpPr>
          <p:cNvPr id="20" name="Connector angular 19"/>
          <p:cNvCxnSpPr>
            <a:endCxn id="1029" idx="1"/>
          </p:cNvCxnSpPr>
          <p:nvPr/>
        </p:nvCxnSpPr>
        <p:spPr>
          <a:xfrm>
            <a:off x="979714" y="5268686"/>
            <a:ext cx="702809" cy="370115"/>
          </a:xfrm>
          <a:prstGeom prst="bentConnector3">
            <a:avLst>
              <a:gd name="adj1" fmla="val -266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or angular 25"/>
          <p:cNvCxnSpPr>
            <a:endCxn id="5" idx="1"/>
          </p:cNvCxnSpPr>
          <p:nvPr/>
        </p:nvCxnSpPr>
        <p:spPr>
          <a:xfrm>
            <a:off x="2209800" y="5812973"/>
            <a:ext cx="514349" cy="255814"/>
          </a:xfrm>
          <a:prstGeom prst="bentConnector3">
            <a:avLst>
              <a:gd name="adj1" fmla="val -291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or angular 30"/>
          <p:cNvCxnSpPr/>
          <p:nvPr/>
        </p:nvCxnSpPr>
        <p:spPr>
          <a:xfrm rot="16200000" flipH="1">
            <a:off x="2160813" y="6079672"/>
            <a:ext cx="478973" cy="402770"/>
          </a:xfrm>
          <a:prstGeom prst="bentConnector3">
            <a:avLst>
              <a:gd name="adj1" fmla="val 10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or angular 33"/>
          <p:cNvCxnSpPr/>
          <p:nvPr/>
        </p:nvCxnSpPr>
        <p:spPr>
          <a:xfrm flipV="1">
            <a:off x="3766456" y="5508173"/>
            <a:ext cx="2623457" cy="1045028"/>
          </a:xfrm>
          <a:prstGeom prst="bentConnector3">
            <a:avLst>
              <a:gd name="adj1" fmla="val 70747"/>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Text Box 12"/>
          <p:cNvSpPr txBox="1">
            <a:spLocks noChangeArrowheads="1"/>
          </p:cNvSpPr>
          <p:nvPr/>
        </p:nvSpPr>
        <p:spPr bwMode="auto">
          <a:xfrm>
            <a:off x="6400800" y="4525436"/>
            <a:ext cx="2590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a-ES" altLang="ca-ES" sz="1800" dirty="0">
                <a:solidFill>
                  <a:srgbClr val="FF0000"/>
                </a:solidFill>
                <a:latin typeface="Verdana" panose="020B0604030504040204" pitchFamily="34" charset="0"/>
              </a:rPr>
              <a:t>ERIC forma part de </a:t>
            </a:r>
            <a:r>
              <a:rPr lang="en-GB" altLang="ca-ES" sz="1800" dirty="0">
                <a:solidFill>
                  <a:srgbClr val="FF0000"/>
                </a:solidFill>
                <a:latin typeface="Verdana" panose="020B0604030504040204" pitchFamily="34" charset="0"/>
              </a:rPr>
              <a:t>Education Collection</a:t>
            </a:r>
            <a:r>
              <a:rPr lang="ca-ES" altLang="ca-ES" sz="1800" dirty="0">
                <a:solidFill>
                  <a:srgbClr val="FF0000"/>
                </a:solidFill>
                <a:latin typeface="Verdana" panose="020B0604030504040204" pitchFamily="34" charset="0"/>
              </a:rPr>
              <a:t>, que alhora forma part de Social </a:t>
            </a:r>
            <a:r>
              <a:rPr lang="en-GB" altLang="ca-ES" sz="1800" dirty="0">
                <a:solidFill>
                  <a:srgbClr val="FF0000"/>
                </a:solidFill>
                <a:latin typeface="Verdana" panose="020B0604030504040204" pitchFamily="34" charset="0"/>
              </a:rPr>
              <a:t>Science Premium Collection</a:t>
            </a:r>
          </a:p>
        </p:txBody>
      </p:sp>
    </p:spTree>
    <p:extLst>
      <p:ext uri="{BB962C8B-B14F-4D97-AF65-F5344CB8AC3E}">
        <p14:creationId xmlns:p14="http://schemas.microsoft.com/office/powerpoint/2010/main" val="37375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ca-ES" altLang="ca-ES" sz="1800" b="1" dirty="0">
                <a:solidFill>
                  <a:srgbClr val="346283"/>
                </a:solidFill>
                <a:latin typeface="Verdana" panose="020B0604030504040204" pitchFamily="34" charset="0"/>
              </a:rPr>
              <a:t>6. Cerca avançada a ERIC (3)</a:t>
            </a:r>
            <a:endParaRPr lang="ca-ES" altLang="ca-ES" sz="1800" dirty="0">
              <a:latin typeface="Verdana" panose="020B0604030504040204" pitchFamily="34" charset="0"/>
            </a:endParaRPr>
          </a:p>
        </p:txBody>
      </p:sp>
      <p:sp>
        <p:nvSpPr>
          <p:cNvPr id="11" name="Text Box 12"/>
          <p:cNvSpPr txBox="1">
            <a:spLocks noChangeArrowheads="1"/>
          </p:cNvSpPr>
          <p:nvPr/>
        </p:nvSpPr>
        <p:spPr bwMode="auto">
          <a:xfrm>
            <a:off x="487198" y="1401694"/>
            <a:ext cx="82910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ca-ES" altLang="ca-ES" sz="1800" dirty="0">
                <a:latin typeface="Verdana" panose="020B0604030504040204" pitchFamily="34" charset="0"/>
              </a:rPr>
              <a:t>Podeu consultar l’historial de les cerques que heu fet en cada sessió, i podeu consultar els resultats i utilitzar aquestes cerques en una nova cerca combinada, amb el número ID de la cerca (S1, S2, S3, etc.).</a:t>
            </a:r>
          </a:p>
        </p:txBody>
      </p:sp>
      <p:sp>
        <p:nvSpPr>
          <p:cNvPr id="7" name="QuadreDeText 6"/>
          <p:cNvSpPr txBox="1"/>
          <p:nvPr/>
        </p:nvSpPr>
        <p:spPr>
          <a:xfrm>
            <a:off x="7515922" y="6553984"/>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1027" name="Picture 3"/>
          <p:cNvPicPr>
            <a:picLocks noChangeAspect="1" noChangeArrowheads="1"/>
          </p:cNvPicPr>
          <p:nvPr/>
        </p:nvPicPr>
        <p:blipFill>
          <a:blip r:embed="rId3" cstate="print"/>
          <a:srcRect/>
          <a:stretch>
            <a:fillRect/>
          </a:stretch>
        </p:blipFill>
        <p:spPr bwMode="auto">
          <a:xfrm>
            <a:off x="1208314" y="2491344"/>
            <a:ext cx="6952480" cy="4127170"/>
          </a:xfrm>
          <a:prstGeom prst="rect">
            <a:avLst/>
          </a:prstGeom>
          <a:noFill/>
          <a:ln w="9525">
            <a:noFill/>
            <a:miter lim="800000"/>
            <a:headEnd/>
            <a:tailEnd/>
          </a:ln>
        </p:spPr>
      </p:pic>
      <p:sp>
        <p:nvSpPr>
          <p:cNvPr id="13" name="Rectangle arrodonit 12"/>
          <p:cNvSpPr/>
          <p:nvPr/>
        </p:nvSpPr>
        <p:spPr>
          <a:xfrm>
            <a:off x="6993161" y="2499333"/>
            <a:ext cx="266120" cy="31697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nector de fletxa recta 13"/>
          <p:cNvCxnSpPr/>
          <p:nvPr/>
        </p:nvCxnSpPr>
        <p:spPr>
          <a:xfrm flipH="1">
            <a:off x="2960914" y="2819400"/>
            <a:ext cx="4038601" cy="674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5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700" y="1343298"/>
            <a:ext cx="8012260" cy="923330"/>
          </a:xfrm>
          <a:prstGeom prst="rect">
            <a:avLst/>
          </a:prstGeom>
        </p:spPr>
        <p:txBody>
          <a:bodyPr wrap="square">
            <a:spAutoFit/>
          </a:bodyPr>
          <a:lstStyle/>
          <a:p>
            <a:pPr algn="just">
              <a:spcBef>
                <a:spcPct val="50000"/>
              </a:spcBef>
            </a:pPr>
            <a:r>
              <a:rPr lang="ca-ES" altLang="ca-ES" dirty="0">
                <a:latin typeface="Verdana" panose="020B0604030504040204" pitchFamily="34" charset="0"/>
              </a:rPr>
              <a:t>Podeu afegir filtres per limitar la cerca en la pantalla de visualització dels resultats. També hi ha alguns filtres disponibles en la pantalla de la cerca avançada.</a:t>
            </a:r>
          </a:p>
        </p:txBody>
      </p:sp>
      <p:sp>
        <p:nvSpPr>
          <p:cNvPr id="3"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7. Filtres de cerca (1)</a:t>
            </a:r>
            <a:endParaRPr lang="ca-ES" altLang="ca-ES" sz="1800" dirty="0">
              <a:latin typeface="Verdana" panose="020B0604030504040204" pitchFamily="34" charset="0"/>
            </a:endParaRPr>
          </a:p>
        </p:txBody>
      </p:sp>
      <p:sp>
        <p:nvSpPr>
          <p:cNvPr id="5" name="QuadreDeText 4"/>
          <p:cNvSpPr txBox="1"/>
          <p:nvPr/>
        </p:nvSpPr>
        <p:spPr>
          <a:xfrm>
            <a:off x="7515922" y="6488668"/>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6" name="Picture 3"/>
          <p:cNvPicPr>
            <a:picLocks noChangeAspect="1" noChangeArrowheads="1"/>
          </p:cNvPicPr>
          <p:nvPr/>
        </p:nvPicPr>
        <p:blipFill>
          <a:blip r:embed="rId3" cstate="print"/>
          <a:srcRect b="60180"/>
          <a:stretch>
            <a:fillRect/>
          </a:stretch>
        </p:blipFill>
        <p:spPr bwMode="auto">
          <a:xfrm>
            <a:off x="423306" y="2408237"/>
            <a:ext cx="2095500" cy="177187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958420" y="2498952"/>
            <a:ext cx="1920875" cy="92233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870857" y="6279017"/>
            <a:ext cx="5943600" cy="350837"/>
          </a:xfrm>
          <a:prstGeom prst="rect">
            <a:avLst/>
          </a:prstGeom>
          <a:noFill/>
          <a:ln w="9525">
            <a:noFill/>
            <a:miter lim="800000"/>
            <a:headEnd/>
            <a:tailEnd/>
          </a:ln>
        </p:spPr>
      </p:pic>
      <p:sp>
        <p:nvSpPr>
          <p:cNvPr id="9" name="Rectangle arrodonit 8"/>
          <p:cNvSpPr/>
          <p:nvPr/>
        </p:nvSpPr>
        <p:spPr>
          <a:xfrm>
            <a:off x="495616" y="2699059"/>
            <a:ext cx="1921013" cy="4708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nector de fletxa recta 9"/>
          <p:cNvCxnSpPr>
            <a:stCxn id="9" idx="3"/>
            <a:endCxn id="2050" idx="1"/>
          </p:cNvCxnSpPr>
          <p:nvPr/>
        </p:nvCxnSpPr>
        <p:spPr>
          <a:xfrm>
            <a:off x="2416629" y="2934503"/>
            <a:ext cx="541791" cy="256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16286" y="2682241"/>
            <a:ext cx="3685902" cy="646331"/>
          </a:xfrm>
          <a:prstGeom prst="rect">
            <a:avLst/>
          </a:prstGeom>
        </p:spPr>
        <p:txBody>
          <a:bodyPr wrap="square">
            <a:spAutoFit/>
          </a:bodyPr>
          <a:lstStyle/>
          <a:p>
            <a:pPr algn="just">
              <a:spcBef>
                <a:spcPct val="50000"/>
              </a:spcBef>
            </a:pPr>
            <a:r>
              <a:rPr lang="ca-ES" altLang="ca-ES" dirty="0">
                <a:latin typeface="Verdana" panose="020B0604030504040204" pitchFamily="34" charset="0"/>
              </a:rPr>
              <a:t>Per </a:t>
            </a:r>
            <a:r>
              <a:rPr lang="ca-ES" altLang="ca-ES" b="1" dirty="0">
                <a:latin typeface="Verdana" panose="020B0604030504040204" pitchFamily="34" charset="0"/>
              </a:rPr>
              <a:t>ordenar els documents </a:t>
            </a:r>
            <a:r>
              <a:rPr lang="ca-ES" altLang="ca-ES" dirty="0">
                <a:latin typeface="Verdana" panose="020B0604030504040204" pitchFamily="34" charset="0"/>
              </a:rPr>
              <a:t>a la pàgina de resultats</a:t>
            </a:r>
          </a:p>
        </p:txBody>
      </p:sp>
      <p:sp>
        <p:nvSpPr>
          <p:cNvPr id="14" name="Rectangle arrodonit 13"/>
          <p:cNvSpPr/>
          <p:nvPr/>
        </p:nvSpPr>
        <p:spPr>
          <a:xfrm>
            <a:off x="473845" y="3569916"/>
            <a:ext cx="1735955" cy="4708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Connector de fletxa recta 14"/>
          <p:cNvCxnSpPr/>
          <p:nvPr/>
        </p:nvCxnSpPr>
        <p:spPr>
          <a:xfrm>
            <a:off x="2209801" y="3816245"/>
            <a:ext cx="1001485" cy="699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33057" y="3672841"/>
            <a:ext cx="5573486" cy="1200329"/>
          </a:xfrm>
          <a:prstGeom prst="rect">
            <a:avLst/>
          </a:prstGeom>
        </p:spPr>
        <p:txBody>
          <a:bodyPr wrap="square">
            <a:spAutoFit/>
          </a:bodyPr>
          <a:lstStyle/>
          <a:p>
            <a:pPr algn="just">
              <a:spcBef>
                <a:spcPct val="50000"/>
              </a:spcBef>
            </a:pPr>
            <a:r>
              <a:rPr lang="ca-ES" altLang="ca-ES" dirty="0">
                <a:latin typeface="Verdana" panose="020B0604030504040204" pitchFamily="34" charset="0"/>
              </a:rPr>
              <a:t>Només els articles de revista que han estat sotmesos a una </a:t>
            </a:r>
            <a:r>
              <a:rPr lang="ca-ES" altLang="ca-ES" b="1" dirty="0">
                <a:latin typeface="Verdana" panose="020B0604030504040204" pitchFamily="34" charset="0"/>
              </a:rPr>
              <a:t>avaluació d’experts</a:t>
            </a:r>
            <a:r>
              <a:rPr lang="ca-ES" altLang="ca-ES" dirty="0">
                <a:latin typeface="Verdana" panose="020B0604030504040204" pitchFamily="34" charset="0"/>
              </a:rPr>
              <a:t>, és a dir, els que han estat comprovats per altres investigadors experts en la matèria </a:t>
            </a:r>
          </a:p>
        </p:txBody>
      </p:sp>
      <p:cxnSp>
        <p:nvCxnSpPr>
          <p:cNvPr id="18" name="Connector de fletxa recta 17"/>
          <p:cNvCxnSpPr/>
          <p:nvPr/>
        </p:nvCxnSpPr>
        <p:spPr>
          <a:xfrm>
            <a:off x="1328059" y="4055731"/>
            <a:ext cx="250370" cy="1125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72142" y="5218612"/>
            <a:ext cx="8327572" cy="923330"/>
          </a:xfrm>
          <a:prstGeom prst="rect">
            <a:avLst/>
          </a:prstGeom>
        </p:spPr>
        <p:txBody>
          <a:bodyPr wrap="square">
            <a:spAutoFit/>
          </a:bodyPr>
          <a:lstStyle/>
          <a:p>
            <a:pPr algn="just">
              <a:spcBef>
                <a:spcPct val="50000"/>
              </a:spcBef>
            </a:pPr>
            <a:r>
              <a:rPr lang="ca-ES" altLang="ca-ES" dirty="0">
                <a:latin typeface="Verdana" panose="020B0604030504040204" pitchFamily="34" charset="0"/>
              </a:rPr>
              <a:t>A la cerca avançada es poden aplicar més filtres similars, però el filtre de distingir entre articles de revista (</a:t>
            </a:r>
            <a:r>
              <a:rPr lang="es-ES" altLang="ca-ES" dirty="0">
                <a:latin typeface="Verdana" panose="020B0604030504040204" pitchFamily="34" charset="0"/>
              </a:rPr>
              <a:t>Solo revistas ERIC</a:t>
            </a:r>
            <a:r>
              <a:rPr lang="ca-ES" altLang="ca-ES" dirty="0">
                <a:latin typeface="Verdana" panose="020B0604030504040204" pitchFamily="34" charset="0"/>
              </a:rPr>
              <a:t>) i la resta de documents (</a:t>
            </a:r>
            <a:r>
              <a:rPr lang="es-ES" altLang="ca-ES" dirty="0">
                <a:latin typeface="Verdana" panose="020B0604030504040204" pitchFamily="34" charset="0"/>
              </a:rPr>
              <a:t>Solo documentos ERIC</a:t>
            </a:r>
            <a:r>
              <a:rPr lang="ca-ES" altLang="ca-ES" dirty="0">
                <a:latin typeface="Verdana" panose="020B0604030504040204" pitchFamily="34" charset="0"/>
              </a:rPr>
              <a:t>) no és molt acurat.</a:t>
            </a:r>
          </a:p>
        </p:txBody>
      </p:sp>
    </p:spTree>
    <p:extLst>
      <p:ext uri="{BB962C8B-B14F-4D97-AF65-F5344CB8AC3E}">
        <p14:creationId xmlns:p14="http://schemas.microsoft.com/office/powerpoint/2010/main" val="242777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41611"/>
          <a:stretch>
            <a:fillRect/>
          </a:stretch>
        </p:blipFill>
        <p:spPr bwMode="auto">
          <a:xfrm>
            <a:off x="375804" y="1506682"/>
            <a:ext cx="2095500" cy="2598161"/>
          </a:xfrm>
          <a:prstGeom prst="rect">
            <a:avLst/>
          </a:prstGeom>
          <a:noFill/>
          <a:ln w="9525">
            <a:noFill/>
            <a:miter lim="800000"/>
            <a:headEnd/>
            <a:tailEnd/>
          </a:ln>
        </p:spPr>
      </p:pic>
      <p:sp>
        <p:nvSpPr>
          <p:cNvPr id="5"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7. Filtres de cerca (2)</a:t>
            </a:r>
            <a:endParaRPr lang="ca-ES" altLang="ca-ES" sz="1800" dirty="0">
              <a:latin typeface="Verdana" panose="020B0604030504040204" pitchFamily="34" charset="0"/>
            </a:endParaRPr>
          </a:p>
        </p:txBody>
      </p:sp>
      <p:sp>
        <p:nvSpPr>
          <p:cNvPr id="6" name="Rectangle arrodonit 5"/>
          <p:cNvSpPr/>
          <p:nvPr/>
        </p:nvSpPr>
        <p:spPr>
          <a:xfrm>
            <a:off x="433270" y="1506681"/>
            <a:ext cx="1921013" cy="3740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nector de fletxa recta 6"/>
          <p:cNvCxnSpPr/>
          <p:nvPr/>
        </p:nvCxnSpPr>
        <p:spPr>
          <a:xfrm flipV="1">
            <a:off x="2343893" y="1662545"/>
            <a:ext cx="575952" cy="35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57500" y="1362596"/>
            <a:ext cx="5933209" cy="1477328"/>
          </a:xfrm>
          <a:prstGeom prst="rect">
            <a:avLst/>
          </a:prstGeom>
        </p:spPr>
        <p:txBody>
          <a:bodyPr wrap="square">
            <a:spAutoFit/>
          </a:bodyPr>
          <a:lstStyle/>
          <a:p>
            <a:pPr algn="just">
              <a:spcBef>
                <a:spcPct val="50000"/>
              </a:spcBef>
            </a:pPr>
            <a:r>
              <a:rPr lang="es-ES" altLang="ca-ES" b="1" dirty="0">
                <a:latin typeface="Verdana" panose="020B0604030504040204" pitchFamily="34" charset="0"/>
              </a:rPr>
              <a:t>Tipo de fuente</a:t>
            </a:r>
            <a:r>
              <a:rPr lang="ca-ES" altLang="ca-ES" b="1" dirty="0">
                <a:latin typeface="Verdana" panose="020B0604030504040204" pitchFamily="34" charset="0"/>
              </a:rPr>
              <a:t>: </a:t>
            </a:r>
            <a:r>
              <a:rPr lang="ca-ES" altLang="ca-ES" dirty="0">
                <a:latin typeface="Verdana" panose="020B0604030504040204" pitchFamily="34" charset="0"/>
              </a:rPr>
              <a:t>es refereix a l’origen  del document, de quina </a:t>
            </a:r>
            <a:r>
              <a:rPr lang="ca-ES" altLang="ca-ES" b="1" dirty="0">
                <a:latin typeface="Verdana" panose="020B0604030504040204" pitchFamily="34" charset="0"/>
              </a:rPr>
              <a:t>font</a:t>
            </a:r>
            <a:r>
              <a:rPr lang="ca-ES" altLang="ca-ES" dirty="0">
                <a:latin typeface="Verdana" panose="020B0604030504040204" pitchFamily="34" charset="0"/>
              </a:rPr>
              <a:t> s’ha extret. Per exemple, un article acadèmic vindrà d’una revista, però d’una revista també podrà venir una ressenya d’un llibre  </a:t>
            </a:r>
          </a:p>
        </p:txBody>
      </p:sp>
      <p:sp>
        <p:nvSpPr>
          <p:cNvPr id="11" name="Rectangle 10"/>
          <p:cNvSpPr/>
          <p:nvPr/>
        </p:nvSpPr>
        <p:spPr>
          <a:xfrm>
            <a:off x="5529943" y="5109334"/>
            <a:ext cx="3614057" cy="1477328"/>
          </a:xfrm>
          <a:prstGeom prst="rect">
            <a:avLst/>
          </a:prstGeom>
        </p:spPr>
        <p:txBody>
          <a:bodyPr wrap="square">
            <a:spAutoFit/>
          </a:bodyPr>
          <a:lstStyle/>
          <a:p>
            <a:pPr algn="just">
              <a:spcBef>
                <a:spcPct val="50000"/>
              </a:spcBef>
            </a:pPr>
            <a:r>
              <a:rPr lang="ca-ES" altLang="ca-ES" dirty="0">
                <a:solidFill>
                  <a:srgbClr val="FF0000"/>
                </a:solidFill>
                <a:latin typeface="Verdana" panose="020B0604030504040204" pitchFamily="34" charset="0"/>
              </a:rPr>
              <a:t>Si es fa clic a </a:t>
            </a:r>
            <a:r>
              <a:rPr lang="es-ES" altLang="ca-ES" b="1" dirty="0">
                <a:solidFill>
                  <a:srgbClr val="FF0000"/>
                </a:solidFill>
                <a:latin typeface="Verdana" panose="020B0604030504040204" pitchFamily="34" charset="0"/>
              </a:rPr>
              <a:t>Más</a:t>
            </a:r>
            <a:r>
              <a:rPr lang="ca-ES" altLang="ca-ES" b="1" dirty="0">
                <a:solidFill>
                  <a:srgbClr val="FF0000"/>
                </a:solidFill>
                <a:latin typeface="Verdana" panose="020B0604030504040204" pitchFamily="34" charset="0"/>
              </a:rPr>
              <a:t> </a:t>
            </a:r>
            <a:r>
              <a:rPr lang="ca-ES" altLang="ca-ES" dirty="0">
                <a:solidFill>
                  <a:srgbClr val="FF0000"/>
                </a:solidFill>
                <a:latin typeface="Verdana" panose="020B0604030504040204" pitchFamily="34" charset="0"/>
              </a:rPr>
              <a:t>es poden veure tots els tipus de fonts o documents en la cerca, i incloure o excloure tots els que es necessitin</a:t>
            </a:r>
          </a:p>
        </p:txBody>
      </p:sp>
      <p:sp>
        <p:nvSpPr>
          <p:cNvPr id="12" name="Rectangle arrodonit 11"/>
          <p:cNvSpPr/>
          <p:nvPr/>
        </p:nvSpPr>
        <p:spPr>
          <a:xfrm>
            <a:off x="429807" y="3706090"/>
            <a:ext cx="484594" cy="3740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nector de fletxa recta 12"/>
          <p:cNvCxnSpPr/>
          <p:nvPr/>
        </p:nvCxnSpPr>
        <p:spPr>
          <a:xfrm>
            <a:off x="937657" y="3835048"/>
            <a:ext cx="412172" cy="736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Agrupa 19"/>
          <p:cNvGrpSpPr/>
          <p:nvPr/>
        </p:nvGrpSpPr>
        <p:grpSpPr>
          <a:xfrm>
            <a:off x="238495" y="4577442"/>
            <a:ext cx="5030189" cy="4126881"/>
            <a:chOff x="4249882" y="2410691"/>
            <a:chExt cx="4717473" cy="4312227"/>
          </a:xfrm>
        </p:grpSpPr>
        <p:pic>
          <p:nvPicPr>
            <p:cNvPr id="1026" name="Picture 2"/>
            <p:cNvPicPr>
              <a:picLocks noChangeAspect="1" noChangeArrowheads="1"/>
            </p:cNvPicPr>
            <p:nvPr/>
          </p:nvPicPr>
          <p:blipFill>
            <a:blip r:embed="rId3" cstate="print"/>
            <a:srcRect/>
            <a:stretch>
              <a:fillRect/>
            </a:stretch>
          </p:blipFill>
          <p:spPr bwMode="auto">
            <a:xfrm>
              <a:off x="4353791" y="2467486"/>
              <a:ext cx="4573443" cy="4213868"/>
            </a:xfrm>
            <a:prstGeom prst="rect">
              <a:avLst/>
            </a:prstGeom>
            <a:noFill/>
            <a:ln w="9525">
              <a:noFill/>
              <a:miter lim="800000"/>
              <a:headEnd/>
              <a:tailEnd/>
            </a:ln>
          </p:spPr>
        </p:pic>
        <p:sp>
          <p:nvSpPr>
            <p:cNvPr id="15" name="Rectangle arrodonit 14"/>
            <p:cNvSpPr/>
            <p:nvPr/>
          </p:nvSpPr>
          <p:spPr>
            <a:xfrm>
              <a:off x="4249882" y="2410691"/>
              <a:ext cx="4717473" cy="4312227"/>
            </a:xfrm>
            <a:prstGeom prst="roundRect">
              <a:avLst>
                <a:gd name="adj" fmla="val 707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arrodonit 16"/>
            <p:cNvSpPr/>
            <p:nvPr/>
          </p:nvSpPr>
          <p:spPr>
            <a:xfrm>
              <a:off x="4354107" y="3058390"/>
              <a:ext cx="484594" cy="2043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arrodonit 17"/>
            <p:cNvSpPr/>
            <p:nvPr/>
          </p:nvSpPr>
          <p:spPr>
            <a:xfrm>
              <a:off x="5015661" y="3044536"/>
              <a:ext cx="484594" cy="2043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Rectangle 20"/>
          <p:cNvSpPr/>
          <p:nvPr/>
        </p:nvSpPr>
        <p:spPr>
          <a:xfrm>
            <a:off x="2884714" y="3175565"/>
            <a:ext cx="3597728" cy="923330"/>
          </a:xfrm>
          <a:prstGeom prst="rect">
            <a:avLst/>
          </a:prstGeom>
        </p:spPr>
        <p:txBody>
          <a:bodyPr wrap="square">
            <a:spAutoFit/>
          </a:bodyPr>
          <a:lstStyle/>
          <a:p>
            <a:pPr algn="r">
              <a:spcBef>
                <a:spcPct val="50000"/>
              </a:spcBef>
            </a:pPr>
            <a:r>
              <a:rPr lang="es-ES" altLang="ca-ES" b="1" dirty="0">
                <a:latin typeface="Verdana" panose="020B0604030504040204" pitchFamily="34" charset="0"/>
              </a:rPr>
              <a:t>Tipo de documento</a:t>
            </a:r>
            <a:r>
              <a:rPr lang="ca-ES" altLang="ca-ES" b="1" dirty="0">
                <a:latin typeface="Verdana" panose="020B0604030504040204" pitchFamily="34" charset="0"/>
              </a:rPr>
              <a:t>: </a:t>
            </a:r>
            <a:r>
              <a:rPr lang="ca-ES" altLang="ca-ES" dirty="0">
                <a:latin typeface="Verdana" panose="020B0604030504040204" pitchFamily="34" charset="0"/>
              </a:rPr>
              <a:t>es refereix al tipus de document (article, llibre, informe...)</a:t>
            </a:r>
          </a:p>
        </p:txBody>
      </p:sp>
      <p:grpSp>
        <p:nvGrpSpPr>
          <p:cNvPr id="28" name="Agrupa 27"/>
          <p:cNvGrpSpPr/>
          <p:nvPr/>
        </p:nvGrpSpPr>
        <p:grpSpPr>
          <a:xfrm>
            <a:off x="6379029" y="2840182"/>
            <a:ext cx="2634342" cy="2114263"/>
            <a:chOff x="6509658" y="3144982"/>
            <a:chExt cx="2634342" cy="2114263"/>
          </a:xfrm>
        </p:grpSpPr>
        <p:pic>
          <p:nvPicPr>
            <p:cNvPr id="2" name="Picture 3"/>
            <p:cNvPicPr>
              <a:picLocks noChangeAspect="1" noChangeArrowheads="1"/>
            </p:cNvPicPr>
            <p:nvPr/>
          </p:nvPicPr>
          <p:blipFill>
            <a:blip r:embed="rId4" cstate="print"/>
            <a:srcRect/>
            <a:stretch>
              <a:fillRect/>
            </a:stretch>
          </p:blipFill>
          <p:spPr bwMode="auto">
            <a:xfrm>
              <a:off x="6858000" y="3155808"/>
              <a:ext cx="2286000" cy="2103437"/>
            </a:xfrm>
            <a:prstGeom prst="rect">
              <a:avLst/>
            </a:prstGeom>
            <a:noFill/>
            <a:ln w="9525">
              <a:noFill/>
              <a:miter lim="800000"/>
              <a:headEnd/>
              <a:tailEnd/>
            </a:ln>
          </p:spPr>
        </p:pic>
        <p:sp>
          <p:nvSpPr>
            <p:cNvPr id="23" name="Rectangle arrodonit 22"/>
            <p:cNvSpPr/>
            <p:nvPr/>
          </p:nvSpPr>
          <p:spPr>
            <a:xfrm>
              <a:off x="6868391" y="3144982"/>
              <a:ext cx="2140527" cy="3740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Connector de fletxa recta 23"/>
            <p:cNvCxnSpPr/>
            <p:nvPr/>
          </p:nvCxnSpPr>
          <p:spPr>
            <a:xfrm flipH="1">
              <a:off x="6509658" y="3357067"/>
              <a:ext cx="381990" cy="2243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arrodonit 30"/>
          <p:cNvSpPr/>
          <p:nvPr/>
        </p:nvSpPr>
        <p:spPr>
          <a:xfrm>
            <a:off x="6754407" y="4642261"/>
            <a:ext cx="484594" cy="2454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nector de fletxa recta 31"/>
          <p:cNvCxnSpPr/>
          <p:nvPr/>
        </p:nvCxnSpPr>
        <p:spPr>
          <a:xfrm>
            <a:off x="6881257" y="4901847"/>
            <a:ext cx="42057" cy="2906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de fletxa recta 33"/>
          <p:cNvCxnSpPr/>
          <p:nvPr/>
        </p:nvCxnSpPr>
        <p:spPr>
          <a:xfrm>
            <a:off x="5270171" y="4923620"/>
            <a:ext cx="651658" cy="236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arrodonit 36"/>
          <p:cNvSpPr/>
          <p:nvPr/>
        </p:nvSpPr>
        <p:spPr>
          <a:xfrm>
            <a:off x="1762608" y="5184042"/>
            <a:ext cx="937049" cy="1935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arrodonit 37"/>
          <p:cNvSpPr/>
          <p:nvPr/>
        </p:nvSpPr>
        <p:spPr>
          <a:xfrm>
            <a:off x="4082143" y="5173157"/>
            <a:ext cx="642257" cy="2152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angle 38"/>
          <p:cNvSpPr/>
          <p:nvPr/>
        </p:nvSpPr>
        <p:spPr>
          <a:xfrm>
            <a:off x="1306286" y="6211669"/>
            <a:ext cx="1937657" cy="646331"/>
          </a:xfrm>
          <a:prstGeom prst="rect">
            <a:avLst/>
          </a:prstGeom>
          <a:solidFill>
            <a:srgbClr val="FFFFFF"/>
          </a:solidFill>
        </p:spPr>
        <p:txBody>
          <a:bodyPr wrap="square">
            <a:spAutoFit/>
          </a:bodyPr>
          <a:lstStyle/>
          <a:p>
            <a:pPr algn="just">
              <a:spcBef>
                <a:spcPct val="50000"/>
              </a:spcBef>
            </a:pPr>
            <a:r>
              <a:rPr lang="ca-ES" altLang="ca-ES" dirty="0">
                <a:solidFill>
                  <a:srgbClr val="FF0000"/>
                </a:solidFill>
                <a:latin typeface="Verdana" panose="020B0604030504040204" pitchFamily="34" charset="0"/>
              </a:rPr>
              <a:t>Ordenar alfabèticament</a:t>
            </a:r>
          </a:p>
        </p:txBody>
      </p:sp>
      <p:cxnSp>
        <p:nvCxnSpPr>
          <p:cNvPr id="40" name="Connector de fletxa recta 39"/>
          <p:cNvCxnSpPr/>
          <p:nvPr/>
        </p:nvCxnSpPr>
        <p:spPr>
          <a:xfrm flipV="1">
            <a:off x="1754085" y="5388429"/>
            <a:ext cx="52944" cy="885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43942" y="6211669"/>
            <a:ext cx="1905001" cy="646331"/>
          </a:xfrm>
          <a:prstGeom prst="rect">
            <a:avLst/>
          </a:prstGeom>
          <a:solidFill>
            <a:srgbClr val="FFFFFF"/>
          </a:solidFill>
        </p:spPr>
        <p:txBody>
          <a:bodyPr wrap="square">
            <a:spAutoFit/>
          </a:bodyPr>
          <a:lstStyle/>
          <a:p>
            <a:pPr algn="just">
              <a:spcBef>
                <a:spcPct val="50000"/>
              </a:spcBef>
            </a:pPr>
            <a:r>
              <a:rPr lang="ca-ES" altLang="ca-ES" dirty="0">
                <a:solidFill>
                  <a:srgbClr val="FF0000"/>
                </a:solidFill>
                <a:latin typeface="Verdana" panose="020B0604030504040204" pitchFamily="34" charset="0"/>
              </a:rPr>
              <a:t>Ordenar numèricament</a:t>
            </a:r>
          </a:p>
        </p:txBody>
      </p:sp>
      <p:cxnSp>
        <p:nvCxnSpPr>
          <p:cNvPr id="43" name="Connector de fletxa recta 42"/>
          <p:cNvCxnSpPr>
            <a:endCxn id="38" idx="1"/>
          </p:cNvCxnSpPr>
          <p:nvPr/>
        </p:nvCxnSpPr>
        <p:spPr>
          <a:xfrm flipV="1">
            <a:off x="3952999" y="5280793"/>
            <a:ext cx="129144" cy="9599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QuadreDeText 28"/>
          <p:cNvSpPr txBox="1"/>
          <p:nvPr/>
        </p:nvSpPr>
        <p:spPr>
          <a:xfrm>
            <a:off x="7515922" y="6488668"/>
            <a:ext cx="1628078" cy="369332"/>
          </a:xfrm>
          <a:prstGeom prst="rect">
            <a:avLst/>
          </a:prstGeom>
          <a:noFill/>
        </p:spPr>
        <p:txBody>
          <a:bodyPr wrap="square" rtlCol="0">
            <a:spAutoFit/>
          </a:bodyPr>
          <a:lstStyle/>
          <a:p>
            <a:r>
              <a:rPr lang="ca-ES" dirty="0">
                <a:hlinkClick r:id="rId5" action="ppaction://hlinksldjump"/>
              </a:rPr>
              <a:t>Torna al sumari</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79100" y="746125"/>
            <a:ext cx="2301875" cy="6111875"/>
          </a:xfrm>
          <a:prstGeom prst="rect">
            <a:avLst/>
          </a:prstGeom>
          <a:noFill/>
          <a:ln w="9525">
            <a:noFill/>
            <a:miter lim="800000"/>
            <a:headEnd/>
            <a:tailEnd/>
          </a:ln>
        </p:spPr>
      </p:pic>
      <p:sp>
        <p:nvSpPr>
          <p:cNvPr id="4" name="Text Box 12"/>
          <p:cNvSpPr txBox="1">
            <a:spLocks noChangeArrowheads="1"/>
          </p:cNvSpPr>
          <p:nvPr/>
        </p:nvSpPr>
        <p:spPr bwMode="auto">
          <a:xfrm>
            <a:off x="2695919" y="497047"/>
            <a:ext cx="3693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7. Filtres de cerca (3)</a:t>
            </a:r>
            <a:endParaRPr lang="ca-ES" altLang="ca-ES" sz="1800" dirty="0">
              <a:latin typeface="Verdana" panose="020B0604030504040204" pitchFamily="34" charset="0"/>
            </a:endParaRPr>
          </a:p>
        </p:txBody>
      </p:sp>
      <p:sp>
        <p:nvSpPr>
          <p:cNvPr id="7" name="Rectangle 6"/>
          <p:cNvSpPr/>
          <p:nvPr/>
        </p:nvSpPr>
        <p:spPr>
          <a:xfrm>
            <a:off x="2648199" y="1098100"/>
            <a:ext cx="6038601" cy="646331"/>
          </a:xfrm>
          <a:prstGeom prst="rect">
            <a:avLst/>
          </a:prstGeom>
        </p:spPr>
        <p:txBody>
          <a:bodyPr wrap="square">
            <a:spAutoFit/>
          </a:bodyPr>
          <a:lstStyle/>
          <a:p>
            <a:pPr indent="-285750" algn="just"/>
            <a:r>
              <a:rPr lang="es-ES" altLang="ca-ES" b="1" dirty="0">
                <a:latin typeface="Verdana" panose="020B0604030504040204" pitchFamily="34" charset="0"/>
              </a:rPr>
              <a:t>Fecha de publicación</a:t>
            </a:r>
            <a:r>
              <a:rPr lang="ca-ES" altLang="ca-ES" b="1" dirty="0">
                <a:latin typeface="Verdana" panose="020B0604030504040204" pitchFamily="34" charset="0"/>
              </a:rPr>
              <a:t>:</a:t>
            </a:r>
            <a:r>
              <a:rPr lang="ca-ES" altLang="ca-ES" dirty="0">
                <a:latin typeface="Verdana" panose="020B0604030504040204" pitchFamily="34" charset="0"/>
              </a:rPr>
              <a:t> filtrar segons l’any o rang d’anys de la data de publicació </a:t>
            </a:r>
          </a:p>
        </p:txBody>
      </p:sp>
      <p:sp>
        <p:nvSpPr>
          <p:cNvPr id="8" name="Rectangle arrodonit 7"/>
          <p:cNvSpPr/>
          <p:nvPr/>
        </p:nvSpPr>
        <p:spPr>
          <a:xfrm>
            <a:off x="204670" y="779317"/>
            <a:ext cx="2278757" cy="2826328"/>
          </a:xfrm>
          <a:prstGeom prst="roundRect">
            <a:avLst>
              <a:gd name="adj" fmla="val 572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nector de fletxa recta 8"/>
          <p:cNvCxnSpPr/>
          <p:nvPr/>
        </p:nvCxnSpPr>
        <p:spPr>
          <a:xfrm>
            <a:off x="2484914" y="1007238"/>
            <a:ext cx="334486" cy="135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arrodonit 10"/>
          <p:cNvSpPr/>
          <p:nvPr/>
        </p:nvSpPr>
        <p:spPr>
          <a:xfrm>
            <a:off x="0" y="4914900"/>
            <a:ext cx="2278757" cy="405246"/>
          </a:xfrm>
          <a:prstGeom prst="roundRect">
            <a:avLst>
              <a:gd name="adj" fmla="val 221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nector de fletxa recta 11"/>
          <p:cNvCxnSpPr/>
          <p:nvPr/>
        </p:nvCxnSpPr>
        <p:spPr>
          <a:xfrm flipV="1">
            <a:off x="2242457" y="2536372"/>
            <a:ext cx="511629" cy="2362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48199" y="2092436"/>
            <a:ext cx="6049487" cy="646331"/>
          </a:xfrm>
          <a:prstGeom prst="rect">
            <a:avLst/>
          </a:prstGeom>
        </p:spPr>
        <p:txBody>
          <a:bodyPr wrap="square">
            <a:spAutoFit/>
          </a:bodyPr>
          <a:lstStyle/>
          <a:p>
            <a:pPr indent="-285750" algn="just"/>
            <a:r>
              <a:rPr lang="es-ES" altLang="ca-ES" b="1" dirty="0">
                <a:latin typeface="Verdana" panose="020B0604030504040204" pitchFamily="34" charset="0"/>
              </a:rPr>
              <a:t>Asunto</a:t>
            </a:r>
            <a:r>
              <a:rPr lang="ca-ES" altLang="ca-ES" b="1" dirty="0">
                <a:latin typeface="Verdana" panose="020B0604030504040204" pitchFamily="34" charset="0"/>
              </a:rPr>
              <a:t>:</a:t>
            </a:r>
            <a:r>
              <a:rPr lang="ca-ES" altLang="ca-ES" dirty="0">
                <a:latin typeface="Verdana" panose="020B0604030504040204" pitchFamily="34" charset="0"/>
              </a:rPr>
              <a:t> matèries dels documents de la cerca, extretes del tesaurus</a:t>
            </a:r>
          </a:p>
        </p:txBody>
      </p:sp>
      <p:sp>
        <p:nvSpPr>
          <p:cNvPr id="15" name="Rectangle arrodonit 14"/>
          <p:cNvSpPr/>
          <p:nvPr/>
        </p:nvSpPr>
        <p:spPr>
          <a:xfrm>
            <a:off x="0" y="5379027"/>
            <a:ext cx="2278757" cy="405246"/>
          </a:xfrm>
          <a:prstGeom prst="roundRect">
            <a:avLst>
              <a:gd name="adj" fmla="val 221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arrodonit 15"/>
          <p:cNvSpPr/>
          <p:nvPr/>
        </p:nvSpPr>
        <p:spPr>
          <a:xfrm>
            <a:off x="0" y="5895109"/>
            <a:ext cx="2278757" cy="405246"/>
          </a:xfrm>
          <a:prstGeom prst="roundRect">
            <a:avLst>
              <a:gd name="adj" fmla="val 221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arrodonit 16"/>
          <p:cNvSpPr/>
          <p:nvPr/>
        </p:nvSpPr>
        <p:spPr>
          <a:xfrm>
            <a:off x="0" y="6369627"/>
            <a:ext cx="2278757" cy="405246"/>
          </a:xfrm>
          <a:prstGeom prst="roundRect">
            <a:avLst>
              <a:gd name="adj" fmla="val 221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Connector de fletxa recta 18"/>
          <p:cNvCxnSpPr>
            <a:stCxn id="15" idx="3"/>
          </p:cNvCxnSpPr>
          <p:nvPr/>
        </p:nvCxnSpPr>
        <p:spPr>
          <a:xfrm flipV="1">
            <a:off x="2278757" y="3570515"/>
            <a:ext cx="442672" cy="20111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48199" y="3086772"/>
            <a:ext cx="6161316" cy="646331"/>
          </a:xfrm>
          <a:prstGeom prst="rect">
            <a:avLst/>
          </a:prstGeom>
        </p:spPr>
        <p:txBody>
          <a:bodyPr wrap="square">
            <a:spAutoFit/>
          </a:bodyPr>
          <a:lstStyle/>
          <a:p>
            <a:pPr indent="-285750" algn="just"/>
            <a:r>
              <a:rPr lang="es-ES" altLang="ca-ES" b="1" dirty="0">
                <a:latin typeface="Verdana" panose="020B0604030504040204" pitchFamily="34" charset="0"/>
              </a:rPr>
              <a:t>Idioma</a:t>
            </a:r>
            <a:r>
              <a:rPr lang="ca-ES" altLang="ca-ES" b="1" dirty="0">
                <a:latin typeface="Verdana" panose="020B0604030504040204" pitchFamily="34" charset="0"/>
              </a:rPr>
              <a:t>:</a:t>
            </a:r>
            <a:r>
              <a:rPr lang="ca-ES" altLang="ca-ES" dirty="0">
                <a:latin typeface="Verdana" panose="020B0604030504040204" pitchFamily="34" charset="0"/>
              </a:rPr>
              <a:t> la immensa majoria de documents estan en anglès, però n’hi ha alguns en altres idiomes</a:t>
            </a:r>
          </a:p>
        </p:txBody>
      </p:sp>
      <p:sp>
        <p:nvSpPr>
          <p:cNvPr id="23" name="Rectangle 22"/>
          <p:cNvSpPr/>
          <p:nvPr/>
        </p:nvSpPr>
        <p:spPr>
          <a:xfrm>
            <a:off x="2648199" y="4081108"/>
            <a:ext cx="6161316" cy="923330"/>
          </a:xfrm>
          <a:prstGeom prst="rect">
            <a:avLst/>
          </a:prstGeom>
        </p:spPr>
        <p:txBody>
          <a:bodyPr wrap="square">
            <a:spAutoFit/>
          </a:bodyPr>
          <a:lstStyle/>
          <a:p>
            <a:pPr indent="-285750" algn="just"/>
            <a:r>
              <a:rPr lang="es-ES" altLang="ca-ES" b="1" dirty="0">
                <a:latin typeface="Verdana" panose="020B0604030504040204" pitchFamily="34" charset="0"/>
              </a:rPr>
              <a:t>Nivel educativo: </a:t>
            </a:r>
            <a:r>
              <a:rPr lang="ca-ES" altLang="ca-ES" dirty="0">
                <a:latin typeface="Verdana" panose="020B0604030504040204" pitchFamily="34" charset="0"/>
              </a:rPr>
              <a:t>per limitar els resultats segons el tipus d’ensenyament: primària, secundària, educació superior, educació infantil...</a:t>
            </a:r>
          </a:p>
        </p:txBody>
      </p:sp>
      <p:sp>
        <p:nvSpPr>
          <p:cNvPr id="24" name="Rectangle 23"/>
          <p:cNvSpPr/>
          <p:nvPr/>
        </p:nvSpPr>
        <p:spPr>
          <a:xfrm>
            <a:off x="2659084" y="5352442"/>
            <a:ext cx="6161316" cy="646331"/>
          </a:xfrm>
          <a:prstGeom prst="rect">
            <a:avLst/>
          </a:prstGeom>
        </p:spPr>
        <p:txBody>
          <a:bodyPr wrap="square">
            <a:spAutoFit/>
          </a:bodyPr>
          <a:lstStyle/>
          <a:p>
            <a:pPr indent="-285750" algn="just"/>
            <a:r>
              <a:rPr lang="es-ES" altLang="ca-ES" b="1" dirty="0">
                <a:latin typeface="Verdana" panose="020B0604030504040204" pitchFamily="34" charset="0"/>
              </a:rPr>
              <a:t>Audiencia: </a:t>
            </a:r>
            <a:r>
              <a:rPr lang="ca-ES" altLang="ca-ES" dirty="0">
                <a:latin typeface="Verdana" panose="020B0604030504040204" pitchFamily="34" charset="0"/>
              </a:rPr>
              <a:t>el tipus de públic al qual van destinats els documents (professorat, alumnat, famílies...)</a:t>
            </a:r>
          </a:p>
        </p:txBody>
      </p:sp>
      <p:sp>
        <p:nvSpPr>
          <p:cNvPr id="25" name="Rectangle 24"/>
          <p:cNvSpPr/>
          <p:nvPr/>
        </p:nvSpPr>
        <p:spPr>
          <a:xfrm>
            <a:off x="2797135" y="5956448"/>
            <a:ext cx="6089072" cy="646331"/>
          </a:xfrm>
          <a:prstGeom prst="rect">
            <a:avLst/>
          </a:prstGeom>
        </p:spPr>
        <p:txBody>
          <a:bodyPr wrap="square">
            <a:spAutoFit/>
          </a:bodyPr>
          <a:lstStyle/>
          <a:p>
            <a:r>
              <a:rPr lang="ca-ES" altLang="ca-ES" dirty="0">
                <a:solidFill>
                  <a:srgbClr val="FF0000"/>
                </a:solidFill>
                <a:latin typeface="Verdana" panose="020B0604030504040204" pitchFamily="34" charset="0"/>
              </a:rPr>
              <a:t>Compte amb aquest filtre; no tots els documents tenen un tipus d’audiència assignada</a:t>
            </a:r>
            <a:endParaRPr lang="es-ES" dirty="0">
              <a:solidFill>
                <a:srgbClr val="FF0000"/>
              </a:solidFill>
            </a:endParaRPr>
          </a:p>
        </p:txBody>
      </p:sp>
      <p:cxnSp>
        <p:nvCxnSpPr>
          <p:cNvPr id="37" name="Connector de fletxa recta 36"/>
          <p:cNvCxnSpPr/>
          <p:nvPr/>
        </p:nvCxnSpPr>
        <p:spPr>
          <a:xfrm flipV="1">
            <a:off x="2278757" y="4920343"/>
            <a:ext cx="420900" cy="1238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de fletxa recta 38"/>
          <p:cNvCxnSpPr>
            <a:endCxn id="24" idx="1"/>
          </p:cNvCxnSpPr>
          <p:nvPr/>
        </p:nvCxnSpPr>
        <p:spPr>
          <a:xfrm flipV="1">
            <a:off x="2235214" y="5675608"/>
            <a:ext cx="423870" cy="11034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QuadreDeText 19"/>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44" y="1423682"/>
            <a:ext cx="8334501" cy="4247317"/>
          </a:xfrm>
          <a:prstGeom prst="rect">
            <a:avLst/>
          </a:prstGeom>
        </p:spPr>
        <p:txBody>
          <a:bodyPr wrap="square">
            <a:spAutoFit/>
          </a:bodyPr>
          <a:lstStyle/>
          <a:p>
            <a:pPr indent="-285750" algn="just"/>
            <a:r>
              <a:rPr lang="ca-ES" altLang="ca-ES" dirty="0">
                <a:latin typeface="Verdana" panose="020B0604030504040204" pitchFamily="34" charset="0"/>
              </a:rPr>
              <a:t>El filtre </a:t>
            </a:r>
            <a:r>
              <a:rPr lang="es-ES" altLang="ca-ES" b="1" dirty="0">
                <a:latin typeface="Verdana" panose="020B0604030504040204" pitchFamily="34" charset="0"/>
              </a:rPr>
              <a:t>Nivel educativo</a:t>
            </a:r>
            <a:r>
              <a:rPr lang="es-ES" altLang="ca-ES" dirty="0">
                <a:latin typeface="Verdana" panose="020B0604030504040204" pitchFamily="34" charset="0"/>
              </a:rPr>
              <a:t> </a:t>
            </a:r>
            <a:r>
              <a:rPr lang="ca-ES" altLang="ca-ES" dirty="0">
                <a:latin typeface="Verdana" panose="020B0604030504040204" pitchFamily="34" charset="0"/>
              </a:rPr>
              <a:t>pot ser una mica confús d’utilitzar, perquè com que ERIC és d’origen nord-americà, està basat en el sistema educatiu dels EUA.</a:t>
            </a: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marL="720000" lvl="2" algn="just"/>
            <a:r>
              <a:rPr lang="ca-ES" altLang="ca-ES" dirty="0">
                <a:latin typeface="Verdana" panose="020B0604030504040204" pitchFamily="34" charset="0"/>
              </a:rPr>
              <a:t>Consulteu un gràfic que resumeix el sistema educatiu dels EUA en aquest </a:t>
            </a:r>
            <a:r>
              <a:rPr lang="ca-ES" altLang="ca-ES" dirty="0">
                <a:latin typeface="Verdana" panose="020B0604030504040204" pitchFamily="34" charset="0"/>
                <a:hlinkClick r:id="rId2"/>
              </a:rPr>
              <a:t>enllaç</a:t>
            </a:r>
            <a:r>
              <a:rPr lang="ca-ES" altLang="ca-ES" dirty="0">
                <a:latin typeface="Verdana" panose="020B0604030504040204" pitchFamily="34" charset="0"/>
              </a:rPr>
              <a:t>.</a:t>
            </a:r>
          </a:p>
          <a:p>
            <a:pPr marL="720000" lvl="2" algn="just"/>
            <a:endParaRPr lang="ca-ES" altLang="ca-ES" dirty="0">
              <a:latin typeface="Verdana" panose="020B0604030504040204" pitchFamily="34" charset="0"/>
            </a:endParaRPr>
          </a:p>
          <a:p>
            <a:pPr marL="720000" lvl="2" algn="just"/>
            <a:r>
              <a:rPr lang="ca-ES" altLang="ca-ES" dirty="0">
                <a:latin typeface="Verdana" panose="020B0604030504040204" pitchFamily="34" charset="0"/>
              </a:rPr>
              <a:t>Consulteu les explicacions de cada terme en aquest </a:t>
            </a:r>
            <a:r>
              <a:rPr lang="ca-ES" altLang="ca-ES" dirty="0">
                <a:latin typeface="Verdana" panose="020B0604030504040204" pitchFamily="34" charset="0"/>
                <a:hlinkClick r:id="rId3"/>
              </a:rPr>
              <a:t>enllaç</a:t>
            </a:r>
            <a:r>
              <a:rPr lang="ca-ES" altLang="ca-ES" dirty="0">
                <a:latin typeface="Verdana" panose="020B0604030504040204" pitchFamily="34" charset="0"/>
              </a:rPr>
              <a:t>.</a:t>
            </a: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r>
              <a:rPr lang="ca-ES" altLang="ca-ES" dirty="0">
                <a:latin typeface="Verdana" panose="020B0604030504040204" pitchFamily="34" charset="0"/>
              </a:rPr>
              <a:t>Es recomana aplicar aquest filtre en la pantalla de visualització dels resultats amb els termes en anglès, primer perquè la llista d’opcions es redueix força i segon perquè els termes traduïts al castellà que apareixen a la pantalla de la cerca avançada són una mica equívocs.</a:t>
            </a:r>
          </a:p>
        </p:txBody>
      </p:sp>
      <p:sp>
        <p:nvSpPr>
          <p:cNvPr id="6"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7. Filtres de cerca (4)</a:t>
            </a:r>
            <a:endParaRPr lang="ca-ES" altLang="ca-ES" sz="1800" dirty="0">
              <a:latin typeface="Verdana" panose="020B0604030504040204" pitchFamily="34" charset="0"/>
            </a:endParaRPr>
          </a:p>
        </p:txBody>
      </p:sp>
      <p:sp>
        <p:nvSpPr>
          <p:cNvPr id="8" name="Fletxa dreta 7"/>
          <p:cNvSpPr/>
          <p:nvPr/>
        </p:nvSpPr>
        <p:spPr>
          <a:xfrm>
            <a:off x="477981" y="2836719"/>
            <a:ext cx="654628"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9" name="Fletxa dreta 8"/>
          <p:cNvSpPr/>
          <p:nvPr/>
        </p:nvSpPr>
        <p:spPr>
          <a:xfrm>
            <a:off x="474517" y="3587831"/>
            <a:ext cx="654628"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QuadreDeText 6"/>
          <p:cNvSpPr txBox="1"/>
          <p:nvPr/>
        </p:nvSpPr>
        <p:spPr>
          <a:xfrm>
            <a:off x="7515922" y="6488668"/>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8. Tesaurus (1)</a:t>
            </a:r>
            <a:endParaRPr lang="ca-ES" altLang="ca-ES" sz="1800" dirty="0">
              <a:latin typeface="Verdana" panose="020B0604030504040204" pitchFamily="34" charset="0"/>
            </a:endParaRPr>
          </a:p>
        </p:txBody>
      </p:sp>
      <p:sp>
        <p:nvSpPr>
          <p:cNvPr id="3" name="Rectangle 2"/>
          <p:cNvSpPr/>
          <p:nvPr/>
        </p:nvSpPr>
        <p:spPr>
          <a:xfrm>
            <a:off x="378371" y="1277008"/>
            <a:ext cx="8418787" cy="1200329"/>
          </a:xfrm>
          <a:prstGeom prst="rect">
            <a:avLst/>
          </a:prstGeom>
        </p:spPr>
        <p:txBody>
          <a:bodyPr wrap="square">
            <a:spAutoFit/>
          </a:bodyPr>
          <a:lstStyle/>
          <a:p>
            <a:pPr algn="just">
              <a:spcBef>
                <a:spcPct val="50000"/>
              </a:spcBef>
            </a:pPr>
            <a:r>
              <a:rPr lang="ca-ES" altLang="ca-ES" dirty="0">
                <a:latin typeface="Verdana" panose="020B0604030504040204" pitchFamily="34" charset="0"/>
                <a:ea typeface="Verdana" panose="020B0604030504040204" pitchFamily="34" charset="0"/>
                <a:cs typeface="Verdana" panose="020B0604030504040204" pitchFamily="34" charset="0"/>
              </a:rPr>
              <a:t>El tesaurus de l’ERIC és un llenguatge controlat que ens permet buscar els termes acceptats per a cada matèria per poder construir cerques més efectives. Es pot accedir des de la cerca avançada, en el menú superior.</a:t>
            </a:r>
          </a:p>
        </p:txBody>
      </p:sp>
      <p:sp>
        <p:nvSpPr>
          <p:cNvPr id="6" name="QuadreDeText 5"/>
          <p:cNvSpPr txBox="1"/>
          <p:nvPr/>
        </p:nvSpPr>
        <p:spPr>
          <a:xfrm>
            <a:off x="7515922" y="6488668"/>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4" name="Picture 2"/>
          <p:cNvPicPr>
            <a:picLocks noChangeAspect="1" noChangeArrowheads="1"/>
          </p:cNvPicPr>
          <p:nvPr/>
        </p:nvPicPr>
        <p:blipFill>
          <a:blip r:embed="rId3" cstate="print"/>
          <a:srcRect/>
          <a:stretch>
            <a:fillRect/>
          </a:stretch>
        </p:blipFill>
        <p:spPr bwMode="auto">
          <a:xfrm>
            <a:off x="549243" y="2764971"/>
            <a:ext cx="8343478" cy="1089479"/>
          </a:xfrm>
          <a:prstGeom prst="rect">
            <a:avLst/>
          </a:prstGeom>
          <a:noFill/>
          <a:ln w="9525">
            <a:noFill/>
            <a:miter lim="800000"/>
            <a:headEnd/>
            <a:tailEnd/>
          </a:ln>
        </p:spPr>
      </p:pic>
      <p:sp>
        <p:nvSpPr>
          <p:cNvPr id="5" name="Rectangle arrodonit 4"/>
          <p:cNvSpPr/>
          <p:nvPr/>
        </p:nvSpPr>
        <p:spPr>
          <a:xfrm>
            <a:off x="1741714" y="3091543"/>
            <a:ext cx="1306286" cy="2798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arrodonit 7"/>
          <p:cNvSpPr/>
          <p:nvPr/>
        </p:nvSpPr>
        <p:spPr>
          <a:xfrm>
            <a:off x="5627914" y="3570515"/>
            <a:ext cx="620486" cy="2798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nector de fletxa recta 8"/>
          <p:cNvCxnSpPr/>
          <p:nvPr/>
        </p:nvCxnSpPr>
        <p:spPr>
          <a:xfrm flipH="1">
            <a:off x="5431971" y="3897086"/>
            <a:ext cx="217716" cy="348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75997" y="2635458"/>
            <a:ext cx="349489" cy="369332"/>
          </a:xfrm>
          <a:prstGeom prst="rect">
            <a:avLst/>
          </a:prstGeom>
          <a:solidFill>
            <a:srgbClr val="FFFFFF"/>
          </a:solidFill>
        </p:spPr>
        <p:txBody>
          <a:bodyPr wrap="square">
            <a:spAutoFit/>
          </a:bodyPr>
          <a:lstStyle/>
          <a:p>
            <a:r>
              <a:rPr lang="ca-ES" altLang="ca-ES" b="1" dirty="0">
                <a:solidFill>
                  <a:srgbClr val="FF0000"/>
                </a:solidFill>
                <a:latin typeface="Verdana" panose="020B0604030504040204" pitchFamily="34" charset="0"/>
              </a:rPr>
              <a:t>1</a:t>
            </a:r>
            <a:endParaRPr lang="es-ES" dirty="0">
              <a:solidFill>
                <a:srgbClr val="FF0000"/>
              </a:solidFill>
            </a:endParaRPr>
          </a:p>
        </p:txBody>
      </p:sp>
      <p:sp>
        <p:nvSpPr>
          <p:cNvPr id="11" name="Rectangle 10"/>
          <p:cNvSpPr/>
          <p:nvPr/>
        </p:nvSpPr>
        <p:spPr>
          <a:xfrm>
            <a:off x="5735626" y="3168857"/>
            <a:ext cx="349489" cy="369332"/>
          </a:xfrm>
          <a:prstGeom prst="rect">
            <a:avLst/>
          </a:prstGeom>
          <a:solidFill>
            <a:srgbClr val="FFFFFF"/>
          </a:solidFill>
        </p:spPr>
        <p:txBody>
          <a:bodyPr wrap="square">
            <a:spAutoFit/>
          </a:bodyPr>
          <a:lstStyle/>
          <a:p>
            <a:r>
              <a:rPr lang="ca-ES" b="1" dirty="0">
                <a:solidFill>
                  <a:srgbClr val="FF0000"/>
                </a:solidFill>
                <a:latin typeface="Verdana" panose="020B0604030504040204" pitchFamily="34" charset="0"/>
              </a:rPr>
              <a:t>2</a:t>
            </a:r>
            <a:endParaRPr lang="es-ES" dirty="0">
              <a:solidFill>
                <a:srgbClr val="FF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427945" y="4352018"/>
            <a:ext cx="7144517" cy="2244725"/>
          </a:xfrm>
          <a:prstGeom prst="rect">
            <a:avLst/>
          </a:prstGeom>
          <a:noFill/>
          <a:ln w="9525">
            <a:noFill/>
            <a:miter lim="800000"/>
            <a:headEnd/>
            <a:tailEnd/>
          </a:ln>
        </p:spPr>
      </p:pic>
      <p:sp>
        <p:nvSpPr>
          <p:cNvPr id="15" name="Rectangle arrodonit 14"/>
          <p:cNvSpPr/>
          <p:nvPr/>
        </p:nvSpPr>
        <p:spPr>
          <a:xfrm>
            <a:off x="400613" y="4310742"/>
            <a:ext cx="6947244" cy="1853045"/>
          </a:xfrm>
          <a:prstGeom prst="roundRect">
            <a:avLst>
              <a:gd name="adj" fmla="val 572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129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8. Tesaurus (2)</a:t>
            </a:r>
            <a:endParaRPr lang="ca-ES" altLang="ca-ES" sz="1800" dirty="0">
              <a:latin typeface="Verdana" panose="020B0604030504040204" pitchFamily="34" charset="0"/>
            </a:endParaRPr>
          </a:p>
        </p:txBody>
      </p:sp>
      <p:sp>
        <p:nvSpPr>
          <p:cNvPr id="4" name="Rectangle 3"/>
          <p:cNvSpPr/>
          <p:nvPr/>
        </p:nvSpPr>
        <p:spPr>
          <a:xfrm>
            <a:off x="445817" y="1371728"/>
            <a:ext cx="8334501" cy="1200329"/>
          </a:xfrm>
          <a:prstGeom prst="rect">
            <a:avLst/>
          </a:prstGeom>
        </p:spPr>
        <p:txBody>
          <a:bodyPr wrap="square">
            <a:spAutoFit/>
          </a:bodyPr>
          <a:lstStyle/>
          <a:p>
            <a:pPr indent="-285750" algn="just"/>
            <a:r>
              <a:rPr lang="ca-ES" altLang="ca-ES" dirty="0">
                <a:latin typeface="Verdana" panose="020B0604030504040204" pitchFamily="34" charset="0"/>
              </a:rPr>
              <a:t>Per utilitzar el tesaurus cal introduir el concepte que volem cercar en anglès (per exemple</a:t>
            </a:r>
            <a:r>
              <a:rPr lang="en-GB" altLang="ca-ES" dirty="0">
                <a:latin typeface="Verdana" panose="020B0604030504040204" pitchFamily="34" charset="0"/>
              </a:rPr>
              <a:t>: </a:t>
            </a:r>
            <a:r>
              <a:rPr lang="en-GB" altLang="ca-ES" i="1" dirty="0">
                <a:latin typeface="Verdana" panose="020B0604030504040204" pitchFamily="34" charset="0"/>
              </a:rPr>
              <a:t>educational innovation</a:t>
            </a:r>
            <a:r>
              <a:rPr lang="ca-ES" altLang="ca-ES" dirty="0">
                <a:latin typeface="Verdana" panose="020B0604030504040204" pitchFamily="34" charset="0"/>
              </a:rPr>
              <a:t>).</a:t>
            </a:r>
          </a:p>
          <a:p>
            <a:pPr indent="-285750" algn="just"/>
            <a:r>
              <a:rPr lang="ca-ES" altLang="ca-ES" dirty="0">
                <a:latin typeface="Verdana" panose="020B0604030504040204" pitchFamily="34" charset="0"/>
              </a:rPr>
              <a:t>També podem introduir un terme més genèric, per veure quines matèries ens proposa. Per exemple: </a:t>
            </a:r>
            <a:r>
              <a:rPr lang="en-GB" altLang="ca-ES" i="1" dirty="0">
                <a:latin typeface="Verdana" panose="020B0604030504040204" pitchFamily="34" charset="0"/>
              </a:rPr>
              <a:t>innovation.</a:t>
            </a:r>
          </a:p>
        </p:txBody>
      </p:sp>
      <p:pic>
        <p:nvPicPr>
          <p:cNvPr id="1026" name="Picture 2"/>
          <p:cNvPicPr>
            <a:picLocks noChangeAspect="1" noChangeArrowheads="1"/>
          </p:cNvPicPr>
          <p:nvPr/>
        </p:nvPicPr>
        <p:blipFill>
          <a:blip r:embed="rId2" cstate="print"/>
          <a:srcRect l="131" b="76818"/>
          <a:stretch>
            <a:fillRect/>
          </a:stretch>
        </p:blipFill>
        <p:spPr bwMode="auto">
          <a:xfrm>
            <a:off x="904009" y="2753590"/>
            <a:ext cx="6804602" cy="1059873"/>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580" t="65303" b="-758"/>
          <a:stretch>
            <a:fillRect/>
          </a:stretch>
        </p:blipFill>
        <p:spPr bwMode="auto">
          <a:xfrm>
            <a:off x="737755" y="4270663"/>
            <a:ext cx="6853093" cy="1620982"/>
          </a:xfrm>
          <a:prstGeom prst="rect">
            <a:avLst/>
          </a:prstGeom>
          <a:noFill/>
          <a:ln w="9525">
            <a:noFill/>
            <a:miter lim="800000"/>
            <a:headEnd/>
            <a:tailEnd/>
          </a:ln>
        </p:spPr>
      </p:pic>
      <p:sp>
        <p:nvSpPr>
          <p:cNvPr id="7" name="Rectangle arrodonit 6"/>
          <p:cNvSpPr/>
          <p:nvPr/>
        </p:nvSpPr>
        <p:spPr>
          <a:xfrm>
            <a:off x="6282542" y="3092533"/>
            <a:ext cx="762494" cy="4195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nector de fletxa recta 7"/>
          <p:cNvCxnSpPr/>
          <p:nvPr/>
        </p:nvCxnSpPr>
        <p:spPr>
          <a:xfrm flipH="1">
            <a:off x="2161309" y="3419104"/>
            <a:ext cx="4143007" cy="1090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QuadreDeText 8"/>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8. Tesaurus (3)</a:t>
            </a:r>
            <a:endParaRPr lang="ca-ES" altLang="ca-ES" sz="1800" dirty="0">
              <a:latin typeface="Verdana" panose="020B0604030504040204" pitchFamily="34" charset="0"/>
            </a:endParaRPr>
          </a:p>
        </p:txBody>
      </p:sp>
      <p:sp>
        <p:nvSpPr>
          <p:cNvPr id="3" name="Rectangle 2"/>
          <p:cNvSpPr/>
          <p:nvPr/>
        </p:nvSpPr>
        <p:spPr>
          <a:xfrm>
            <a:off x="445817" y="1371728"/>
            <a:ext cx="8334501" cy="5078313"/>
          </a:xfrm>
          <a:prstGeom prst="rect">
            <a:avLst/>
          </a:prstGeom>
        </p:spPr>
        <p:txBody>
          <a:bodyPr wrap="square">
            <a:spAutoFit/>
          </a:bodyPr>
          <a:lstStyle/>
          <a:p>
            <a:pPr indent="-285750" algn="just"/>
            <a:r>
              <a:rPr lang="ca-ES" altLang="ca-ES" dirty="0">
                <a:latin typeface="Verdana" panose="020B0604030504040204" pitchFamily="34" charset="0"/>
              </a:rPr>
              <a:t>Els termes que es poden seleccionar amb caixa de selecció i tenen la icona de notes són </a:t>
            </a:r>
            <a:r>
              <a:rPr lang="ca-ES" altLang="ca-ES" b="1" dirty="0">
                <a:latin typeface="Verdana" panose="020B0604030504040204" pitchFamily="34" charset="0"/>
              </a:rPr>
              <a:t>termes de matèria acceptats</a:t>
            </a:r>
            <a:r>
              <a:rPr lang="ca-ES" altLang="ca-ES" dirty="0">
                <a:latin typeface="Verdana" panose="020B0604030504040204" pitchFamily="34" charset="0"/>
              </a:rPr>
              <a:t>.</a:t>
            </a:r>
          </a:p>
          <a:p>
            <a:pPr indent="-285750" algn="just"/>
            <a:r>
              <a:rPr lang="ca-ES" altLang="ca-ES" dirty="0">
                <a:latin typeface="Verdana" panose="020B0604030504040204" pitchFamily="34" charset="0"/>
              </a:rPr>
              <a:t>Fent clic al text blau es poden veure els termes genèrics i específics d’aquest terme. Fent clic a la icona de notes es podrà consultar més informació sobre el terme (definició, sinònims no acceptats, termes relacionats...). </a:t>
            </a: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endParaRPr lang="ca-ES" altLang="ca-ES" dirty="0">
              <a:latin typeface="Verdana" panose="020B0604030504040204" pitchFamily="34" charset="0"/>
            </a:endParaRPr>
          </a:p>
          <a:p>
            <a:pPr indent="-285750" algn="just"/>
            <a:r>
              <a:rPr lang="ca-ES" altLang="ca-ES" dirty="0">
                <a:latin typeface="Verdana" panose="020B0604030504040204" pitchFamily="34" charset="0"/>
              </a:rPr>
              <a:t>Els termes que ens mostri sense caixa de selecció ni icona de notes són </a:t>
            </a:r>
            <a:r>
              <a:rPr lang="ca-ES" altLang="ca-ES" b="1" dirty="0">
                <a:latin typeface="Verdana" panose="020B0604030504040204" pitchFamily="34" charset="0"/>
              </a:rPr>
              <a:t>termes de matèria no acceptats</a:t>
            </a:r>
            <a:r>
              <a:rPr lang="ca-ES" altLang="ca-ES" dirty="0">
                <a:latin typeface="Verdana" panose="020B0604030504040204" pitchFamily="34" charset="0"/>
              </a:rPr>
              <a:t>. Si es fa clic a sobre, s’obrirà el terme acceptat al qual fa referència.</a:t>
            </a:r>
          </a:p>
        </p:txBody>
      </p:sp>
      <p:pic>
        <p:nvPicPr>
          <p:cNvPr id="2050" name="Picture 2"/>
          <p:cNvPicPr>
            <a:picLocks noChangeAspect="1" noChangeArrowheads="1"/>
          </p:cNvPicPr>
          <p:nvPr/>
        </p:nvPicPr>
        <p:blipFill>
          <a:blip r:embed="rId2" cstate="print"/>
          <a:srcRect t="16485" r="42806" b="6065"/>
          <a:stretch>
            <a:fillRect/>
          </a:stretch>
        </p:blipFill>
        <p:spPr bwMode="auto">
          <a:xfrm>
            <a:off x="3269387" y="3273136"/>
            <a:ext cx="3079458" cy="1724891"/>
          </a:xfrm>
          <a:prstGeom prst="rect">
            <a:avLst/>
          </a:prstGeom>
          <a:noFill/>
          <a:ln w="9525">
            <a:noFill/>
            <a:miter lim="800000"/>
            <a:headEnd/>
            <a:tailEnd/>
          </a:ln>
        </p:spPr>
      </p:pic>
      <p:sp>
        <p:nvSpPr>
          <p:cNvPr id="5" name="Rectangle 4"/>
          <p:cNvSpPr/>
          <p:nvPr/>
        </p:nvSpPr>
        <p:spPr>
          <a:xfrm>
            <a:off x="417966" y="3909351"/>
            <a:ext cx="2570768" cy="369332"/>
          </a:xfrm>
          <a:prstGeom prst="rect">
            <a:avLst/>
          </a:prstGeom>
        </p:spPr>
        <p:txBody>
          <a:bodyPr wrap="none">
            <a:spAutoFit/>
          </a:bodyPr>
          <a:lstStyle/>
          <a:p>
            <a:r>
              <a:rPr lang="ca-ES" altLang="ca-ES" dirty="0">
                <a:solidFill>
                  <a:srgbClr val="FF0000"/>
                </a:solidFill>
                <a:latin typeface="Verdana" panose="020B0604030504040204" pitchFamily="34" charset="0"/>
              </a:rPr>
              <a:t>Termes no acceptats</a:t>
            </a:r>
            <a:endParaRPr lang="es-ES" dirty="0">
              <a:solidFill>
                <a:srgbClr val="FF0000"/>
              </a:solidFill>
            </a:endParaRPr>
          </a:p>
        </p:txBody>
      </p:sp>
      <p:sp>
        <p:nvSpPr>
          <p:cNvPr id="7" name="Rectangle 6"/>
          <p:cNvSpPr/>
          <p:nvPr/>
        </p:nvSpPr>
        <p:spPr>
          <a:xfrm>
            <a:off x="6586702" y="3916279"/>
            <a:ext cx="2203680" cy="369332"/>
          </a:xfrm>
          <a:prstGeom prst="rect">
            <a:avLst/>
          </a:prstGeom>
        </p:spPr>
        <p:txBody>
          <a:bodyPr wrap="none">
            <a:spAutoFit/>
          </a:bodyPr>
          <a:lstStyle/>
          <a:p>
            <a:r>
              <a:rPr lang="ca-ES" altLang="ca-ES" dirty="0">
                <a:solidFill>
                  <a:srgbClr val="FF0000"/>
                </a:solidFill>
                <a:latin typeface="Verdana" panose="020B0604030504040204" pitchFamily="34" charset="0"/>
              </a:rPr>
              <a:t>Termes acceptats</a:t>
            </a:r>
            <a:endParaRPr lang="es-ES" dirty="0">
              <a:solidFill>
                <a:srgbClr val="FF0000"/>
              </a:solidFill>
            </a:endParaRPr>
          </a:p>
        </p:txBody>
      </p:sp>
      <p:cxnSp>
        <p:nvCxnSpPr>
          <p:cNvPr id="8" name="Connector de fletxa recta 7"/>
          <p:cNvCxnSpPr/>
          <p:nvPr/>
        </p:nvCxnSpPr>
        <p:spPr>
          <a:xfrm flipH="1">
            <a:off x="2930237" y="3501736"/>
            <a:ext cx="436418" cy="56110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flipH="1" flipV="1">
            <a:off x="2909455" y="4270663"/>
            <a:ext cx="457200" cy="59228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Clau de tancament 13"/>
          <p:cNvSpPr/>
          <p:nvPr/>
        </p:nvSpPr>
        <p:spPr>
          <a:xfrm>
            <a:off x="6109855" y="3636817"/>
            <a:ext cx="280555" cy="924791"/>
          </a:xfrm>
          <a:prstGeom prst="rightBrace">
            <a:avLst>
              <a:gd name="adj1" fmla="val 75000"/>
              <a:gd name="adj2" fmla="val 4763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QuadreDeText 9"/>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58422" y="1644990"/>
            <a:ext cx="8605093" cy="404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2" spcCol="324000"/>
          <a:lstStyle>
            <a:lvl1pPr marL="342900" indent="-342900">
              <a:defRPr>
                <a:solidFill>
                  <a:schemeClr val="tx1"/>
                </a:solidFill>
                <a:latin typeface="Calibri" panose="020F0502020204030204" pitchFamily="34" charset="0"/>
              </a:defRPr>
            </a:lvl1pPr>
            <a:lvl2pPr marL="7429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buFontTx/>
              <a:buAutoNum type="arabicPeriod"/>
              <a:defRPr/>
            </a:pPr>
            <a:r>
              <a:rPr lang="ca-ES" altLang="ca-ES" sz="1600" dirty="0">
                <a:latin typeface="Verdana" panose="020B0604030504040204" pitchFamily="34" charset="0"/>
                <a:hlinkClick r:id="rId2" action="ppaction://hlinksldjump"/>
              </a:rPr>
              <a:t>Què és ERIC?</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3" action="ppaction://hlinksldjump"/>
              </a:rPr>
              <a:t>Breu fitxa d’ERIC</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4" action="ppaction://hlinksldjump"/>
              </a:rPr>
              <a:t>Accedir a ERIC</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5" action="ppaction://hlinksldjump"/>
              </a:rPr>
              <a:t>Cerca bàsica a ERIC</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6" action="ppaction://hlinksldjump"/>
              </a:rPr>
              <a:t>Sintaxi de cerca</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7" action="ppaction://hlinksldjump"/>
              </a:rPr>
              <a:t>Cerca avançada a ERIC</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8" action="ppaction://hlinksldjump"/>
              </a:rPr>
              <a:t>Filtres de cerca</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9" action="ppaction://hlinksldjump"/>
              </a:rPr>
              <a:t>Tesaurus</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10" action="ppaction://hlinksldjump"/>
              </a:rPr>
              <a:t>Resultats de la cerca</a:t>
            </a:r>
            <a:endParaRPr lang="ca-ES" altLang="ca-ES" sz="1600" dirty="0">
              <a:latin typeface="Verdana" panose="020B0604030504040204" pitchFamily="34" charset="0"/>
            </a:endParaRPr>
          </a:p>
          <a:p>
            <a:pPr lvl="1" algn="just">
              <a:spcBef>
                <a:spcPct val="50000"/>
              </a:spcBef>
              <a:defRPr/>
            </a:pPr>
            <a:r>
              <a:rPr lang="ca-ES" altLang="ca-ES" sz="1600" dirty="0">
                <a:latin typeface="Verdana" panose="020B0604030504040204" pitchFamily="34" charset="0"/>
              </a:rPr>
              <a:t>9.1 </a:t>
            </a:r>
            <a:r>
              <a:rPr lang="ca-ES" altLang="ca-ES" sz="1600" dirty="0">
                <a:latin typeface="Verdana" panose="020B0604030504040204" pitchFamily="34" charset="0"/>
                <a:hlinkClick r:id="rId11" action="ppaction://hlinksldjump"/>
              </a:rPr>
              <a:t>Resultats de la cerca: registre detallat</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hlinkClick r:id="rId12" action="ppaction://hlinksldjump"/>
              </a:rPr>
              <a:t>Referències bibliogràfiques en format APA</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rPr>
              <a:t> </a:t>
            </a:r>
            <a:r>
              <a:rPr lang="ca-ES" altLang="ca-ES" sz="1600" dirty="0">
                <a:latin typeface="Verdana" panose="020B0604030504040204" pitchFamily="34" charset="0"/>
                <a:hlinkClick r:id="rId13" action="ppaction://hlinksldjump"/>
              </a:rPr>
              <a:t>Crear un compte d’usuari a ProQuest</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rPr>
              <a:t> </a:t>
            </a:r>
            <a:r>
              <a:rPr lang="ca-ES" altLang="ca-ES" sz="1600" dirty="0">
                <a:latin typeface="Verdana" panose="020B0604030504040204" pitchFamily="34" charset="0"/>
                <a:hlinkClick r:id="rId14" action="ppaction://hlinksldjump"/>
              </a:rPr>
              <a:t>Exportar referències</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rPr>
              <a:t> </a:t>
            </a:r>
            <a:r>
              <a:rPr lang="ca-ES" altLang="ca-ES" sz="1600" dirty="0">
                <a:latin typeface="Verdana" panose="020B0604030504040204" pitchFamily="34" charset="0"/>
                <a:hlinkClick r:id="rId15" action="ppaction://hlinksldjump"/>
              </a:rPr>
              <a:t>Guardar registres de documents</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rPr>
              <a:t> </a:t>
            </a:r>
            <a:r>
              <a:rPr lang="ca-ES" altLang="ca-ES" sz="1600" dirty="0">
                <a:latin typeface="Verdana" panose="020B0604030504040204" pitchFamily="34" charset="0"/>
                <a:hlinkClick r:id="rId16" action="ppaction://hlinksldjump"/>
              </a:rPr>
              <a:t>Guardar cerques, alertes i RSS</a:t>
            </a:r>
            <a:endParaRPr lang="ca-ES" altLang="ca-ES" sz="1600" dirty="0">
              <a:latin typeface="Verdana" panose="020B0604030504040204" pitchFamily="34" charset="0"/>
            </a:endParaRPr>
          </a:p>
          <a:p>
            <a:pPr algn="just">
              <a:spcBef>
                <a:spcPct val="50000"/>
              </a:spcBef>
              <a:buFontTx/>
              <a:buAutoNum type="arabicPeriod"/>
              <a:defRPr/>
            </a:pPr>
            <a:r>
              <a:rPr lang="ca-ES" altLang="ca-ES" sz="1600" dirty="0">
                <a:latin typeface="Verdana" panose="020B0604030504040204" pitchFamily="34" charset="0"/>
              </a:rPr>
              <a:t> </a:t>
            </a:r>
            <a:r>
              <a:rPr lang="ca-ES" altLang="ca-ES" sz="1600" dirty="0">
                <a:latin typeface="Verdana" panose="020B0604030504040204" pitchFamily="34" charset="0"/>
                <a:hlinkClick r:id="rId17" action="ppaction://hlinksldjump"/>
              </a:rPr>
              <a:t>Gestionar alertes i elements guardats</a:t>
            </a:r>
            <a:endParaRPr lang="ca-ES" altLang="ca-ES" sz="1600" dirty="0">
              <a:latin typeface="Verdana" panose="020B0604030504040204" pitchFamily="34" charset="0"/>
            </a:endParaRPr>
          </a:p>
          <a:p>
            <a:pPr algn="just" eaLnBrk="1" fontAlgn="auto" hangingPunct="1">
              <a:spcBef>
                <a:spcPct val="50000"/>
              </a:spcBef>
              <a:spcAft>
                <a:spcPts val="0"/>
              </a:spcAft>
              <a:buFontTx/>
              <a:buAutoNum type="arabicPeriod"/>
              <a:defRPr/>
            </a:pPr>
            <a:endParaRPr lang="ca-ES" altLang="ca-ES" dirty="0">
              <a:latin typeface="Verdana" panose="020B0604030504040204" pitchFamily="34" charset="0"/>
            </a:endParaRPr>
          </a:p>
          <a:p>
            <a:pPr algn="just" eaLnBrk="1" fontAlgn="auto" hangingPunct="1">
              <a:spcBef>
                <a:spcPct val="50000"/>
              </a:spcBef>
              <a:spcAft>
                <a:spcPts val="0"/>
              </a:spcAft>
              <a:buFontTx/>
              <a:buAutoNum type="arabicPeriod"/>
              <a:defRPr/>
            </a:pPr>
            <a:endParaRPr lang="ca-ES" altLang="ca-ES" dirty="0">
              <a:latin typeface="Verdana" panose="020B0604030504040204" pitchFamily="34" charset="0"/>
            </a:endParaRPr>
          </a:p>
        </p:txBody>
      </p:sp>
      <p:sp>
        <p:nvSpPr>
          <p:cNvPr id="3" name="Text Box 12"/>
          <p:cNvSpPr txBox="1">
            <a:spLocks noChangeArrowheads="1"/>
          </p:cNvSpPr>
          <p:nvPr/>
        </p:nvSpPr>
        <p:spPr bwMode="auto">
          <a:xfrm>
            <a:off x="381000" y="1096617"/>
            <a:ext cx="1194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ca-ES" altLang="ca-ES" sz="1800" b="1" dirty="0">
                <a:solidFill>
                  <a:srgbClr val="346283"/>
                </a:solidFill>
                <a:latin typeface="Verdana" panose="020B0604030504040204" pitchFamily="34" charset="0"/>
              </a:rPr>
              <a:t>Sumari</a:t>
            </a:r>
            <a:endParaRPr lang="ca-ES" altLang="ca-ES" sz="1800" dirty="0">
              <a:latin typeface="Verdana" panose="020B0604030504040204" pitchFamily="34" charset="0"/>
            </a:endParaRPr>
          </a:p>
        </p:txBody>
      </p:sp>
    </p:spTree>
    <p:extLst>
      <p:ext uri="{BB962C8B-B14F-4D97-AF65-F5344CB8AC3E}">
        <p14:creationId xmlns:p14="http://schemas.microsoft.com/office/powerpoint/2010/main" val="389098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8. Tesaurus (4)</a:t>
            </a:r>
            <a:endParaRPr lang="ca-ES" altLang="ca-ES" sz="1800" dirty="0">
              <a:latin typeface="Verdana" panose="020B0604030504040204" pitchFamily="34" charset="0"/>
            </a:endParaRPr>
          </a:p>
        </p:txBody>
      </p:sp>
      <p:sp>
        <p:nvSpPr>
          <p:cNvPr id="3" name="Rectangle 2"/>
          <p:cNvSpPr/>
          <p:nvPr/>
        </p:nvSpPr>
        <p:spPr>
          <a:xfrm>
            <a:off x="467590" y="1392382"/>
            <a:ext cx="8104909" cy="5232202"/>
          </a:xfrm>
          <a:prstGeom prst="rect">
            <a:avLst/>
          </a:prstGeom>
        </p:spPr>
        <p:txBody>
          <a:bodyPr wrap="square">
            <a:spAutoFit/>
          </a:bodyPr>
          <a:lstStyle/>
          <a:p>
            <a:pPr indent="-285750" algn="just"/>
            <a:r>
              <a:rPr lang="ca-ES" altLang="ca-ES" dirty="0">
                <a:latin typeface="Verdana" panose="020B0604030504040204" pitchFamily="34" charset="0"/>
              </a:rPr>
              <a:t>Per buscar el terme escollit podem:</a:t>
            </a:r>
          </a:p>
          <a:p>
            <a:pPr indent="-285750" algn="just"/>
            <a:endParaRPr lang="ca-ES" altLang="ca-ES" dirty="0">
              <a:latin typeface="Verdana" panose="020B0604030504040204" pitchFamily="34" charset="0"/>
            </a:endParaRPr>
          </a:p>
          <a:p>
            <a:pPr indent="-285750" algn="just"/>
            <a:r>
              <a:rPr lang="ca-ES" altLang="ca-ES" dirty="0">
                <a:latin typeface="Verdana" panose="020B0604030504040204" pitchFamily="34" charset="0"/>
              </a:rPr>
              <a:t>A) copiar-lo directament a la casella de cerca</a:t>
            </a:r>
          </a:p>
          <a:p>
            <a:pPr indent="-285750" algn="just">
              <a:buFont typeface="Arial" pitchFamily="34" charset="0"/>
              <a:buChar char="•"/>
            </a:pPr>
            <a:endParaRPr lang="ca-ES" altLang="ca-ES" sz="1000" dirty="0">
              <a:latin typeface="Verdana" panose="020B0604030504040204" pitchFamily="34" charset="0"/>
            </a:endParaRPr>
          </a:p>
          <a:p>
            <a:pPr indent="-285750" algn="just"/>
            <a:r>
              <a:rPr lang="ca-ES" altLang="ca-ES" dirty="0">
                <a:solidFill>
                  <a:srgbClr val="FF0000"/>
                </a:solidFill>
                <a:latin typeface="Verdana" panose="020B0604030504040204" pitchFamily="34" charset="0"/>
              </a:rPr>
              <a:t>Per fer una cerca per matèria correctament, s’hauria de buscar en els camps de matèria, i si és un terme compost per més d’una paraula, s’haurien de posar les paraules entre cometes. </a:t>
            </a:r>
          </a:p>
          <a:p>
            <a:pPr indent="-285750" algn="just"/>
            <a:endParaRPr lang="ca-ES" altLang="ca-ES" dirty="0">
              <a:solidFill>
                <a:srgbClr val="FF0000"/>
              </a:solidFill>
              <a:latin typeface="Verdana" panose="020B0604030504040204" pitchFamily="34" charset="0"/>
            </a:endParaRPr>
          </a:p>
          <a:p>
            <a:pPr indent="-285750" algn="just"/>
            <a:endParaRPr lang="ca-ES" altLang="ca-ES" dirty="0">
              <a:solidFill>
                <a:srgbClr val="FF0000"/>
              </a:solidFill>
              <a:latin typeface="Verdana" panose="020B0604030504040204" pitchFamily="34" charset="0"/>
            </a:endParaRPr>
          </a:p>
          <a:p>
            <a:pPr indent="-285750" algn="just"/>
            <a:r>
              <a:rPr lang="ca-ES" altLang="ca-ES" dirty="0">
                <a:latin typeface="Verdana" panose="020B0604030504040204" pitchFamily="34" charset="0"/>
              </a:rPr>
              <a:t>B) Seleccionar la caixa de selecció del terme,</a:t>
            </a:r>
          </a:p>
          <a:p>
            <a:pPr indent="-285750" algn="just">
              <a:buFont typeface="Arial" pitchFamily="34" charset="0"/>
              <a:buChar char="•"/>
            </a:pPr>
            <a:endParaRPr lang="ca-ES" altLang="ca-ES" dirty="0">
              <a:latin typeface="Verdana" panose="020B0604030504040204" pitchFamily="34" charset="0"/>
            </a:endParaRPr>
          </a:p>
          <a:p>
            <a:pPr indent="-285750" algn="just">
              <a:buFont typeface="Arial" pitchFamily="34" charset="0"/>
              <a:buChar char="•"/>
            </a:pPr>
            <a:endParaRPr lang="ca-ES" altLang="ca-ES" dirty="0">
              <a:latin typeface="Verdana" panose="020B0604030504040204" pitchFamily="34" charset="0"/>
            </a:endParaRPr>
          </a:p>
          <a:p>
            <a:pPr indent="-285750" algn="just"/>
            <a:r>
              <a:rPr lang="ca-ES" altLang="ca-ES" dirty="0">
                <a:latin typeface="Verdana" panose="020B0604030504040204" pitchFamily="34" charset="0"/>
              </a:rPr>
              <a:t>    triar un operador booleà</a:t>
            </a:r>
          </a:p>
          <a:p>
            <a:pPr indent="-285750" algn="just">
              <a:buFont typeface="Arial" pitchFamily="34" charset="0"/>
              <a:buChar char="•"/>
            </a:pPr>
            <a:endParaRPr lang="ca-ES" altLang="ca-ES" dirty="0">
              <a:latin typeface="Verdana" panose="020B0604030504040204" pitchFamily="34" charset="0"/>
            </a:endParaRPr>
          </a:p>
          <a:p>
            <a:pPr indent="-285750" algn="just">
              <a:buFont typeface="Arial" pitchFamily="34" charset="0"/>
              <a:buChar char="•"/>
            </a:pPr>
            <a:endParaRPr lang="ca-ES" altLang="ca-ES" dirty="0">
              <a:latin typeface="Verdana" panose="020B0604030504040204" pitchFamily="34" charset="0"/>
            </a:endParaRPr>
          </a:p>
          <a:p>
            <a:pPr indent="-285750" algn="just"/>
            <a:r>
              <a:rPr lang="ca-ES" altLang="ca-ES" dirty="0">
                <a:latin typeface="Verdana" panose="020B0604030504040204" pitchFamily="34" charset="0"/>
              </a:rPr>
              <a:t>    i després fer clic en el botó “</a:t>
            </a:r>
            <a:r>
              <a:rPr lang="ca-ES" altLang="ca-ES" dirty="0" err="1">
                <a:latin typeface="Verdana" panose="020B0604030504040204" pitchFamily="34" charset="0"/>
              </a:rPr>
              <a:t>Añadir</a:t>
            </a:r>
            <a:r>
              <a:rPr lang="ca-ES" altLang="ca-ES" dirty="0">
                <a:latin typeface="Verdana" panose="020B0604030504040204" pitchFamily="34" charset="0"/>
              </a:rPr>
              <a:t>”. </a:t>
            </a:r>
          </a:p>
          <a:p>
            <a:pPr indent="-285750" algn="just"/>
            <a:endParaRPr lang="ca-ES" altLang="ca-ES" dirty="0">
              <a:latin typeface="Verdana" panose="020B0604030504040204" pitchFamily="34" charset="0"/>
            </a:endParaRPr>
          </a:p>
          <a:p>
            <a:pPr indent="-285750" algn="just"/>
            <a:r>
              <a:rPr lang="ca-ES" altLang="ca-ES" dirty="0">
                <a:latin typeface="Verdana" panose="020B0604030504040204" pitchFamily="34" charset="0"/>
              </a:rPr>
              <a:t>En tots els casos es pot combinar la cerca amb altres termes i filtres.</a:t>
            </a:r>
          </a:p>
        </p:txBody>
      </p:sp>
      <p:pic>
        <p:nvPicPr>
          <p:cNvPr id="1026" name="Picture 2"/>
          <p:cNvPicPr>
            <a:picLocks noChangeAspect="1" noChangeArrowheads="1"/>
          </p:cNvPicPr>
          <p:nvPr/>
        </p:nvPicPr>
        <p:blipFill>
          <a:blip r:embed="rId2" cstate="print"/>
          <a:srcRect/>
          <a:stretch>
            <a:fillRect/>
          </a:stretch>
        </p:blipFill>
        <p:spPr bwMode="auto">
          <a:xfrm>
            <a:off x="5912426" y="3761510"/>
            <a:ext cx="2847109" cy="35257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72830"/>
          <a:stretch>
            <a:fillRect/>
          </a:stretch>
        </p:blipFill>
        <p:spPr bwMode="auto">
          <a:xfrm>
            <a:off x="5393522" y="5278582"/>
            <a:ext cx="2441223" cy="43641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t="27548" b="30835"/>
          <a:stretch>
            <a:fillRect/>
          </a:stretch>
        </p:blipFill>
        <p:spPr bwMode="auto">
          <a:xfrm>
            <a:off x="4766603" y="4350328"/>
            <a:ext cx="2441223" cy="668481"/>
          </a:xfrm>
          <a:prstGeom prst="rect">
            <a:avLst/>
          </a:prstGeom>
          <a:noFill/>
          <a:ln w="9525">
            <a:noFill/>
            <a:miter lim="800000"/>
            <a:headEnd/>
            <a:tailEnd/>
          </a:ln>
        </p:spPr>
      </p:pic>
      <p:sp>
        <p:nvSpPr>
          <p:cNvPr id="7" name="QuadreDeText 6"/>
          <p:cNvSpPr txBox="1"/>
          <p:nvPr/>
        </p:nvSpPr>
        <p:spPr>
          <a:xfrm>
            <a:off x="7515922" y="6488668"/>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8. Tesaurus (5)</a:t>
            </a:r>
            <a:endParaRPr lang="ca-ES" altLang="ca-ES" sz="1800" dirty="0">
              <a:latin typeface="Verdana" panose="020B0604030504040204" pitchFamily="34" charset="0"/>
            </a:endParaRPr>
          </a:p>
        </p:txBody>
      </p:sp>
      <p:sp>
        <p:nvSpPr>
          <p:cNvPr id="3" name="Rectangle 2"/>
          <p:cNvSpPr/>
          <p:nvPr/>
        </p:nvSpPr>
        <p:spPr>
          <a:xfrm>
            <a:off x="581890" y="1558636"/>
            <a:ext cx="8104909" cy="1477328"/>
          </a:xfrm>
          <a:prstGeom prst="rect">
            <a:avLst/>
          </a:prstGeom>
        </p:spPr>
        <p:txBody>
          <a:bodyPr wrap="square">
            <a:spAutoFit/>
          </a:bodyPr>
          <a:lstStyle/>
          <a:p>
            <a:pPr indent="-285750" algn="just"/>
            <a:r>
              <a:rPr lang="ca-ES" altLang="ca-ES" dirty="0">
                <a:latin typeface="Verdana" panose="020B0604030504040204" pitchFamily="34" charset="0"/>
              </a:rPr>
              <a:t>Amb l’opció B) el terme s’afegirà automàticament a una cerca avançada amb el codi de camp de matèria.</a:t>
            </a:r>
          </a:p>
          <a:p>
            <a:pPr indent="-285750" algn="just"/>
            <a:endParaRPr lang="ca-ES" altLang="ca-ES" dirty="0">
              <a:latin typeface="Verdana" panose="020B0604030504040204" pitchFamily="34" charset="0"/>
            </a:endParaRPr>
          </a:p>
          <a:p>
            <a:pPr indent="-285750" algn="just"/>
            <a:r>
              <a:rPr lang="ca-ES" altLang="ca-ES" dirty="0">
                <a:latin typeface="Verdana" panose="020B0604030504040204" pitchFamily="34" charset="0"/>
              </a:rPr>
              <a:t>Un mateix terme es pot seleccionar a través de diferents caselles, per buscar la matèria de diferents maneres.</a:t>
            </a:r>
          </a:p>
        </p:txBody>
      </p:sp>
      <p:sp>
        <p:nvSpPr>
          <p:cNvPr id="9" name="Text Box 12"/>
          <p:cNvSpPr txBox="1">
            <a:spLocks noChangeArrowheads="1"/>
          </p:cNvSpPr>
          <p:nvPr/>
        </p:nvSpPr>
        <p:spPr bwMode="auto">
          <a:xfrm>
            <a:off x="286641" y="4064896"/>
            <a:ext cx="2155223" cy="1200329"/>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dirty="0">
                <a:solidFill>
                  <a:srgbClr val="FF0000"/>
                </a:solidFill>
                <a:latin typeface="Verdana" panose="020B0604030504040204" pitchFamily="34" charset="0"/>
              </a:rPr>
              <a:t>Per buscar documents indexats amb aquesta matèria</a:t>
            </a:r>
            <a:r>
              <a:rPr lang="ca-ES" altLang="ca-ES" sz="1000" dirty="0">
                <a:solidFill>
                  <a:srgbClr val="FF0000"/>
                </a:solidFill>
                <a:latin typeface="Verdana" panose="020B0604030504040204" pitchFamily="34" charset="0"/>
              </a:rPr>
              <a:t>   </a:t>
            </a:r>
            <a:endParaRPr lang="ca-ES" altLang="ca-ES" sz="700" dirty="0">
              <a:solidFill>
                <a:srgbClr val="FF0000"/>
              </a:solidFill>
              <a:latin typeface="Verdana" panose="020B0604030504040204" pitchFamily="34" charset="0"/>
            </a:endParaRPr>
          </a:p>
        </p:txBody>
      </p:sp>
      <p:pic>
        <p:nvPicPr>
          <p:cNvPr id="2050" name="Picture 2"/>
          <p:cNvPicPr>
            <a:picLocks noChangeAspect="1" noChangeArrowheads="1"/>
          </p:cNvPicPr>
          <p:nvPr/>
        </p:nvPicPr>
        <p:blipFill>
          <a:blip r:embed="rId2" cstate="print"/>
          <a:srcRect r="53012" b="-4069"/>
          <a:stretch>
            <a:fillRect/>
          </a:stretch>
        </p:blipFill>
        <p:spPr bwMode="auto">
          <a:xfrm>
            <a:off x="288925" y="5352329"/>
            <a:ext cx="1820430" cy="352281"/>
          </a:xfrm>
          <a:prstGeom prst="rect">
            <a:avLst/>
          </a:prstGeom>
          <a:noFill/>
          <a:ln w="9525">
            <a:noFill/>
            <a:miter lim="800000"/>
            <a:headEnd/>
            <a:tailEnd/>
          </a:ln>
        </p:spPr>
      </p:pic>
      <p:sp>
        <p:nvSpPr>
          <p:cNvPr id="13" name="Text Box 12"/>
          <p:cNvSpPr txBox="1">
            <a:spLocks noChangeArrowheads="1"/>
          </p:cNvSpPr>
          <p:nvPr/>
        </p:nvSpPr>
        <p:spPr bwMode="auto">
          <a:xfrm>
            <a:off x="2639290" y="4072183"/>
            <a:ext cx="3075709" cy="1200329"/>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dirty="0">
                <a:solidFill>
                  <a:srgbClr val="FF0000"/>
                </a:solidFill>
                <a:latin typeface="Verdana" panose="020B0604030504040204" pitchFamily="34" charset="0"/>
              </a:rPr>
              <a:t>Documents amb aquesta matèria + AMB TOTES LES SUBMATÈRIES ESPECÍFIQUES </a:t>
            </a:r>
          </a:p>
        </p:txBody>
      </p:sp>
      <p:grpSp>
        <p:nvGrpSpPr>
          <p:cNvPr id="17" name="Agrupa 16"/>
          <p:cNvGrpSpPr/>
          <p:nvPr/>
        </p:nvGrpSpPr>
        <p:grpSpPr>
          <a:xfrm>
            <a:off x="1257300" y="3088574"/>
            <a:ext cx="6122226" cy="881743"/>
            <a:chOff x="1444336" y="3254828"/>
            <a:chExt cx="6122226" cy="881743"/>
          </a:xfrm>
        </p:grpSpPr>
        <p:pic>
          <p:nvPicPr>
            <p:cNvPr id="4" name="Picture 2"/>
            <p:cNvPicPr>
              <a:picLocks noChangeAspect="1" noChangeArrowheads="1"/>
            </p:cNvPicPr>
            <p:nvPr/>
          </p:nvPicPr>
          <p:blipFill>
            <a:blip r:embed="rId3" cstate="print"/>
            <a:srcRect t="5888" r="-12967" b="54521"/>
            <a:stretch>
              <a:fillRect/>
            </a:stretch>
          </p:blipFill>
          <p:spPr bwMode="auto">
            <a:xfrm>
              <a:off x="1484131" y="3254828"/>
              <a:ext cx="6082431" cy="881743"/>
            </a:xfrm>
            <a:prstGeom prst="rect">
              <a:avLst/>
            </a:prstGeom>
            <a:noFill/>
            <a:ln w="9525">
              <a:noFill/>
              <a:miter lim="800000"/>
              <a:headEnd/>
              <a:tailEnd/>
            </a:ln>
          </p:spPr>
        </p:pic>
        <p:sp>
          <p:nvSpPr>
            <p:cNvPr id="16" name="Rectangle 15"/>
            <p:cNvSpPr/>
            <p:nvPr/>
          </p:nvSpPr>
          <p:spPr>
            <a:xfrm>
              <a:off x="1444336" y="3501735"/>
              <a:ext cx="1963882" cy="3325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 name="Rectangle arrodonit 7"/>
          <p:cNvSpPr/>
          <p:nvPr/>
        </p:nvSpPr>
        <p:spPr>
          <a:xfrm>
            <a:off x="1402774" y="3638338"/>
            <a:ext cx="258910" cy="393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arrodonit 13"/>
          <p:cNvSpPr/>
          <p:nvPr/>
        </p:nvSpPr>
        <p:spPr>
          <a:xfrm>
            <a:off x="5347856" y="3562138"/>
            <a:ext cx="258910" cy="393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ext Box 12"/>
          <p:cNvSpPr txBox="1">
            <a:spLocks noChangeArrowheads="1"/>
          </p:cNvSpPr>
          <p:nvPr/>
        </p:nvSpPr>
        <p:spPr bwMode="auto">
          <a:xfrm>
            <a:off x="5922819" y="4081809"/>
            <a:ext cx="2924002" cy="1477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dirty="0">
                <a:solidFill>
                  <a:srgbClr val="FF0000"/>
                </a:solidFill>
                <a:latin typeface="Verdana" panose="020B0604030504040204" pitchFamily="34" charset="0"/>
              </a:rPr>
              <a:t>ÚNICAMENT  els documents amb aquesta matèria COM A CONCEPTE PRINCIPAL (no recomanable)*</a:t>
            </a:r>
          </a:p>
        </p:txBody>
      </p:sp>
      <p:sp>
        <p:nvSpPr>
          <p:cNvPr id="19" name="Rectangle arrodonit 18"/>
          <p:cNvSpPr/>
          <p:nvPr/>
        </p:nvSpPr>
        <p:spPr>
          <a:xfrm>
            <a:off x="6289965" y="3589847"/>
            <a:ext cx="258910" cy="393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nector de fletxa recta 19"/>
          <p:cNvCxnSpPr/>
          <p:nvPr/>
        </p:nvCxnSpPr>
        <p:spPr>
          <a:xfrm>
            <a:off x="6567055" y="3792682"/>
            <a:ext cx="103909" cy="280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r="45065" b="10439"/>
          <a:stretch>
            <a:fillRect/>
          </a:stretch>
        </p:blipFill>
        <p:spPr bwMode="auto">
          <a:xfrm>
            <a:off x="2696441" y="5352330"/>
            <a:ext cx="2638925" cy="310716"/>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l="54762" t="4445"/>
          <a:stretch>
            <a:fillRect/>
          </a:stretch>
        </p:blipFill>
        <p:spPr bwMode="auto">
          <a:xfrm>
            <a:off x="2763982" y="5621482"/>
            <a:ext cx="1809750" cy="276082"/>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l="54762" t="4445"/>
          <a:stretch>
            <a:fillRect/>
          </a:stretch>
        </p:blipFill>
        <p:spPr bwMode="auto">
          <a:xfrm>
            <a:off x="370610" y="5618019"/>
            <a:ext cx="1809750" cy="27608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r="1606" b="12387"/>
          <a:stretch>
            <a:fillRect/>
          </a:stretch>
        </p:blipFill>
        <p:spPr bwMode="auto">
          <a:xfrm>
            <a:off x="6035386" y="5535325"/>
            <a:ext cx="2152651" cy="293976"/>
          </a:xfrm>
          <a:prstGeom prst="rect">
            <a:avLst/>
          </a:prstGeom>
          <a:noFill/>
          <a:ln w="9525">
            <a:noFill/>
            <a:miter lim="800000"/>
            <a:headEnd/>
            <a:tailEnd/>
          </a:ln>
        </p:spPr>
      </p:pic>
      <p:pic>
        <p:nvPicPr>
          <p:cNvPr id="27" name="Picture 3"/>
          <p:cNvPicPr>
            <a:picLocks noChangeAspect="1" noChangeArrowheads="1"/>
          </p:cNvPicPr>
          <p:nvPr/>
        </p:nvPicPr>
        <p:blipFill>
          <a:blip r:embed="rId4" cstate="print"/>
          <a:srcRect l="54762" t="4445"/>
          <a:stretch>
            <a:fillRect/>
          </a:stretch>
        </p:blipFill>
        <p:spPr bwMode="auto">
          <a:xfrm>
            <a:off x="6096000" y="5805054"/>
            <a:ext cx="1809750" cy="276082"/>
          </a:xfrm>
          <a:prstGeom prst="rect">
            <a:avLst/>
          </a:prstGeom>
          <a:noFill/>
          <a:ln w="9525">
            <a:noFill/>
            <a:miter lim="800000"/>
            <a:headEnd/>
            <a:tailEnd/>
          </a:ln>
        </p:spPr>
      </p:pic>
      <p:sp>
        <p:nvSpPr>
          <p:cNvPr id="28" name="Rectangle 27"/>
          <p:cNvSpPr/>
          <p:nvPr/>
        </p:nvSpPr>
        <p:spPr>
          <a:xfrm>
            <a:off x="204354" y="6211669"/>
            <a:ext cx="8461664" cy="584775"/>
          </a:xfrm>
          <a:prstGeom prst="rect">
            <a:avLst/>
          </a:prstGeom>
        </p:spPr>
        <p:txBody>
          <a:bodyPr wrap="square">
            <a:spAutoFit/>
          </a:bodyPr>
          <a:lstStyle/>
          <a:p>
            <a:pPr indent="-285750" algn="just"/>
            <a:r>
              <a:rPr lang="ca-ES" altLang="ca-ES" sz="1600" dirty="0">
                <a:solidFill>
                  <a:srgbClr val="FF0000"/>
                </a:solidFill>
                <a:latin typeface="Verdana" panose="020B0604030504040204" pitchFamily="34" charset="0"/>
              </a:rPr>
              <a:t>*No és recomanable perquè la gran majoria de documents d’ERIC no distingeixen les matèries principals de la resta.</a:t>
            </a:r>
          </a:p>
        </p:txBody>
      </p:sp>
      <p:cxnSp>
        <p:nvCxnSpPr>
          <p:cNvPr id="29" name="Connector de fletxa recta 28"/>
          <p:cNvCxnSpPr/>
          <p:nvPr/>
        </p:nvCxnSpPr>
        <p:spPr>
          <a:xfrm flipH="1">
            <a:off x="5174673" y="3799609"/>
            <a:ext cx="173182" cy="263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de fletxa recta 30"/>
          <p:cNvCxnSpPr/>
          <p:nvPr/>
        </p:nvCxnSpPr>
        <p:spPr>
          <a:xfrm flipH="1">
            <a:off x="1222664" y="3785754"/>
            <a:ext cx="173182" cy="263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QuadreDeText 23"/>
          <p:cNvSpPr txBox="1"/>
          <p:nvPr/>
        </p:nvSpPr>
        <p:spPr>
          <a:xfrm>
            <a:off x="7515922" y="6488668"/>
            <a:ext cx="1628078" cy="369332"/>
          </a:xfrm>
          <a:prstGeom prst="rect">
            <a:avLst/>
          </a:prstGeom>
          <a:noFill/>
        </p:spPr>
        <p:txBody>
          <a:bodyPr wrap="square" rtlCol="0">
            <a:spAutoFit/>
          </a:bodyPr>
          <a:lstStyle/>
          <a:p>
            <a:r>
              <a:rPr lang="ca-ES" dirty="0">
                <a:hlinkClick r:id="rId6" action="ppaction://hlinksldjump"/>
              </a:rPr>
              <a:t>Torna al sumari</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12985" y="770766"/>
            <a:ext cx="39997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9. Resultats de la cerca (1)</a:t>
            </a:r>
            <a:endParaRPr lang="ca-ES" altLang="ca-ES" sz="1800" dirty="0">
              <a:latin typeface="Verdana" panose="020B0604030504040204"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038101" y="1502131"/>
            <a:ext cx="7273348" cy="4574909"/>
          </a:xfrm>
          <a:prstGeom prst="rect">
            <a:avLst/>
          </a:prstGeom>
          <a:noFill/>
          <a:ln w="9525">
            <a:noFill/>
            <a:miter lim="800000"/>
            <a:headEnd/>
            <a:tailEnd/>
          </a:ln>
        </p:spPr>
      </p:pic>
      <p:sp>
        <p:nvSpPr>
          <p:cNvPr id="5" name="Rectangle 4"/>
          <p:cNvSpPr/>
          <p:nvPr/>
        </p:nvSpPr>
        <p:spPr>
          <a:xfrm>
            <a:off x="2908463" y="3671546"/>
            <a:ext cx="3460173" cy="249174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nector de fletxa recta 5"/>
          <p:cNvCxnSpPr/>
          <p:nvPr/>
        </p:nvCxnSpPr>
        <p:spPr>
          <a:xfrm>
            <a:off x="4320828" y="6140827"/>
            <a:ext cx="3206" cy="36896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12"/>
          <p:cNvSpPr txBox="1">
            <a:spLocks noChangeArrowheads="1"/>
          </p:cNvSpPr>
          <p:nvPr/>
        </p:nvSpPr>
        <p:spPr bwMode="auto">
          <a:xfrm>
            <a:off x="3541532" y="6467539"/>
            <a:ext cx="1562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chemeClr val="accent6"/>
                </a:solidFill>
                <a:latin typeface="Verdana" panose="020B0604030504040204" pitchFamily="34" charset="0"/>
              </a:rPr>
              <a:t>Resultats</a:t>
            </a:r>
          </a:p>
        </p:txBody>
      </p:sp>
      <p:sp>
        <p:nvSpPr>
          <p:cNvPr id="8" name="Rectangle 7"/>
          <p:cNvSpPr/>
          <p:nvPr/>
        </p:nvSpPr>
        <p:spPr>
          <a:xfrm>
            <a:off x="1059285" y="3920928"/>
            <a:ext cx="1641361" cy="2419006"/>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nector de fletxa recta 8"/>
          <p:cNvCxnSpPr/>
          <p:nvPr/>
        </p:nvCxnSpPr>
        <p:spPr>
          <a:xfrm flipH="1">
            <a:off x="1636873" y="6321095"/>
            <a:ext cx="1603" cy="28947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auto">
          <a:xfrm>
            <a:off x="1064305" y="6488668"/>
            <a:ext cx="15477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chemeClr val="accent2"/>
                </a:solidFill>
                <a:latin typeface="Verdana" panose="020B0604030504040204" pitchFamily="34" charset="0"/>
              </a:rPr>
              <a:t>Filtres</a:t>
            </a:r>
          </a:p>
        </p:txBody>
      </p:sp>
      <p:cxnSp>
        <p:nvCxnSpPr>
          <p:cNvPr id="13" name="Connector de fletxa recta 12"/>
          <p:cNvCxnSpPr/>
          <p:nvPr/>
        </p:nvCxnSpPr>
        <p:spPr>
          <a:xfrm>
            <a:off x="6856759" y="6116415"/>
            <a:ext cx="3206" cy="36896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6333408" y="6411941"/>
            <a:ext cx="13791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FF00FF"/>
                </a:solidFill>
                <a:latin typeface="Verdana" panose="020B0604030504040204" pitchFamily="34" charset="0"/>
              </a:rPr>
              <a:t>Llibres</a:t>
            </a:r>
          </a:p>
        </p:txBody>
      </p:sp>
      <p:sp>
        <p:nvSpPr>
          <p:cNvPr id="15" name="Rectangle 14"/>
          <p:cNvSpPr/>
          <p:nvPr/>
        </p:nvSpPr>
        <p:spPr>
          <a:xfrm>
            <a:off x="6597238" y="3339038"/>
            <a:ext cx="1672936" cy="2774372"/>
          </a:xfrm>
          <a:prstGeom prst="rect">
            <a:avLst/>
          </a:prstGeom>
          <a:solidFill>
            <a:srgbClr val="FF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a:off x="1058883" y="2518155"/>
            <a:ext cx="6722918" cy="457200"/>
          </a:xfrm>
          <a:prstGeom prst="rect">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nector de fletxa recta 17"/>
          <p:cNvCxnSpPr/>
          <p:nvPr/>
        </p:nvCxnSpPr>
        <p:spPr>
          <a:xfrm flipV="1">
            <a:off x="3968336" y="1257300"/>
            <a:ext cx="551709" cy="130242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2"/>
          <p:cNvSpPr txBox="1">
            <a:spLocks noChangeArrowheads="1"/>
          </p:cNvSpPr>
          <p:nvPr/>
        </p:nvSpPr>
        <p:spPr bwMode="auto">
          <a:xfrm>
            <a:off x="4060804" y="644235"/>
            <a:ext cx="16749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chemeClr val="accent5"/>
                </a:solidFill>
                <a:latin typeface="Verdana" panose="020B0604030504040204" pitchFamily="34" charset="0"/>
              </a:rPr>
              <a:t>Cerca realitzada</a:t>
            </a:r>
          </a:p>
        </p:txBody>
      </p:sp>
      <p:sp>
        <p:nvSpPr>
          <p:cNvPr id="21" name="Rectangle 20"/>
          <p:cNvSpPr/>
          <p:nvPr/>
        </p:nvSpPr>
        <p:spPr>
          <a:xfrm>
            <a:off x="1057749" y="2966093"/>
            <a:ext cx="1620136" cy="917724"/>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ext Box 12"/>
          <p:cNvSpPr txBox="1">
            <a:spLocks noChangeArrowheads="1"/>
          </p:cNvSpPr>
          <p:nvPr/>
        </p:nvSpPr>
        <p:spPr bwMode="auto">
          <a:xfrm rot="16200000">
            <a:off x="-794656" y="2575438"/>
            <a:ext cx="2427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chemeClr val="accent4"/>
                </a:solidFill>
                <a:latin typeface="Verdana" panose="020B0604030504040204" pitchFamily="34" charset="0"/>
              </a:rPr>
              <a:t>Nre. de resultats i ordenació           </a:t>
            </a:r>
          </a:p>
        </p:txBody>
      </p:sp>
      <p:cxnSp>
        <p:nvCxnSpPr>
          <p:cNvPr id="23" name="Connector de fletxa recta 22"/>
          <p:cNvCxnSpPr/>
          <p:nvPr/>
        </p:nvCxnSpPr>
        <p:spPr>
          <a:xfrm flipH="1" flipV="1">
            <a:off x="664028" y="3341914"/>
            <a:ext cx="356389" cy="435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2"/>
          <p:cNvSpPr txBox="1">
            <a:spLocks noChangeArrowheads="1"/>
          </p:cNvSpPr>
          <p:nvPr/>
        </p:nvSpPr>
        <p:spPr bwMode="auto">
          <a:xfrm>
            <a:off x="6000351" y="630799"/>
            <a:ext cx="20564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None/>
            </a:pPr>
            <a:r>
              <a:rPr lang="ca-ES" altLang="ca-ES" sz="1800" b="1" dirty="0">
                <a:solidFill>
                  <a:schemeClr val="accent4"/>
                </a:solidFill>
                <a:latin typeface="Verdana" panose="020B0604030504040204" pitchFamily="34" charset="0"/>
              </a:rPr>
              <a:t>Opcions per citar i guardar</a:t>
            </a:r>
          </a:p>
        </p:txBody>
      </p:sp>
      <p:sp>
        <p:nvSpPr>
          <p:cNvPr id="27" name="Rectangle 26"/>
          <p:cNvSpPr/>
          <p:nvPr/>
        </p:nvSpPr>
        <p:spPr>
          <a:xfrm>
            <a:off x="5237017" y="3335482"/>
            <a:ext cx="1132609" cy="311727"/>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Connector de fletxa recta 29"/>
          <p:cNvCxnSpPr/>
          <p:nvPr/>
        </p:nvCxnSpPr>
        <p:spPr>
          <a:xfrm flipV="1">
            <a:off x="5963027" y="1288473"/>
            <a:ext cx="541682" cy="204155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031182" y="3044536"/>
            <a:ext cx="1257300" cy="27709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3" name="Connector de fletxa recta 32"/>
          <p:cNvCxnSpPr/>
          <p:nvPr/>
        </p:nvCxnSpPr>
        <p:spPr>
          <a:xfrm flipH="1" flipV="1">
            <a:off x="6920345" y="1257300"/>
            <a:ext cx="342901" cy="178723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422573" y="1555172"/>
            <a:ext cx="339436" cy="27709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1" name="Connector de fletxa recta 40"/>
          <p:cNvCxnSpPr/>
          <p:nvPr/>
        </p:nvCxnSpPr>
        <p:spPr>
          <a:xfrm flipH="1" flipV="1">
            <a:off x="7554191" y="1236518"/>
            <a:ext cx="10391" cy="28055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QuadreDeText 25"/>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27285" y="926629"/>
            <a:ext cx="39997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9. Resultats de la cerca (2)</a:t>
            </a:r>
            <a:endParaRPr lang="ca-ES" altLang="ca-ES" sz="1800" dirty="0">
              <a:latin typeface="Verdana" panose="020B0604030504040204" pitchFamily="34" charset="0"/>
            </a:endParaRPr>
          </a:p>
        </p:txBody>
      </p:sp>
      <p:sp>
        <p:nvSpPr>
          <p:cNvPr id="4" name="Rectangle 3"/>
          <p:cNvSpPr/>
          <p:nvPr/>
        </p:nvSpPr>
        <p:spPr>
          <a:xfrm>
            <a:off x="3514115" y="1208755"/>
            <a:ext cx="2788714" cy="646331"/>
          </a:xfrm>
          <a:prstGeom prst="rect">
            <a:avLst/>
          </a:prstGeom>
        </p:spPr>
        <p:txBody>
          <a:bodyPr wrap="square">
            <a:spAutoFit/>
          </a:bodyPr>
          <a:lstStyle/>
          <a:p>
            <a:pPr algn="ctr"/>
            <a:r>
              <a:rPr lang="ca-ES" altLang="ca-ES" b="1" dirty="0">
                <a:solidFill>
                  <a:schemeClr val="accent6"/>
                </a:solidFill>
                <a:latin typeface="Verdana" panose="020B0604030504040204" pitchFamily="34" charset="0"/>
              </a:rPr>
              <a:t>Títol + </a:t>
            </a:r>
          </a:p>
          <a:p>
            <a:pPr algn="ctr"/>
            <a:r>
              <a:rPr lang="ca-ES" altLang="ca-ES" b="1" dirty="0">
                <a:solidFill>
                  <a:schemeClr val="accent6"/>
                </a:solidFill>
                <a:latin typeface="Verdana" panose="020B0604030504040204" pitchFamily="34" charset="0"/>
              </a:rPr>
              <a:t>enllaç a més detalls</a:t>
            </a:r>
            <a:endParaRPr lang="es-ES" dirty="0">
              <a:solidFill>
                <a:schemeClr val="accent6"/>
              </a:solidFill>
            </a:endParaRPr>
          </a:p>
        </p:txBody>
      </p:sp>
      <p:sp>
        <p:nvSpPr>
          <p:cNvPr id="6" name="Rectangle 5"/>
          <p:cNvSpPr/>
          <p:nvPr/>
        </p:nvSpPr>
        <p:spPr>
          <a:xfrm>
            <a:off x="2453332" y="1892527"/>
            <a:ext cx="1282723" cy="369332"/>
          </a:xfrm>
          <a:prstGeom prst="rect">
            <a:avLst/>
          </a:prstGeom>
        </p:spPr>
        <p:txBody>
          <a:bodyPr wrap="none">
            <a:spAutoFit/>
          </a:bodyPr>
          <a:lstStyle/>
          <a:p>
            <a:r>
              <a:rPr lang="ca-ES" altLang="ca-ES" b="1" dirty="0">
                <a:solidFill>
                  <a:schemeClr val="accent6"/>
                </a:solidFill>
                <a:latin typeface="Verdana" panose="020B0604030504040204" pitchFamily="34" charset="0"/>
              </a:rPr>
              <a:t>Autor/s </a:t>
            </a:r>
            <a:endParaRPr lang="es-ES" dirty="0"/>
          </a:p>
        </p:txBody>
      </p:sp>
      <p:sp>
        <p:nvSpPr>
          <p:cNvPr id="18" name="Rectangle 17"/>
          <p:cNvSpPr/>
          <p:nvPr/>
        </p:nvSpPr>
        <p:spPr>
          <a:xfrm>
            <a:off x="6749143" y="1106824"/>
            <a:ext cx="2394857" cy="923330"/>
          </a:xfrm>
          <a:prstGeom prst="rect">
            <a:avLst/>
          </a:prstGeom>
        </p:spPr>
        <p:txBody>
          <a:bodyPr wrap="square">
            <a:spAutoFit/>
          </a:bodyPr>
          <a:lstStyle/>
          <a:p>
            <a:pPr algn="ctr"/>
            <a:r>
              <a:rPr lang="ca-ES" altLang="ca-ES" b="1" dirty="0">
                <a:solidFill>
                  <a:schemeClr val="accent6"/>
                </a:solidFill>
                <a:latin typeface="Verdana" panose="020B0604030504040204" pitchFamily="34" charset="0"/>
              </a:rPr>
              <a:t>Informació sobre la publicació/font</a:t>
            </a:r>
            <a:endParaRPr lang="es-ES" dirty="0">
              <a:solidFill>
                <a:schemeClr val="accent6"/>
              </a:solidFill>
            </a:endParaRPr>
          </a:p>
        </p:txBody>
      </p:sp>
      <p:cxnSp>
        <p:nvCxnSpPr>
          <p:cNvPr id="19" name="Connector de fletxa recta 18"/>
          <p:cNvCxnSpPr/>
          <p:nvPr/>
        </p:nvCxnSpPr>
        <p:spPr>
          <a:xfrm flipV="1">
            <a:off x="4383759" y="1763486"/>
            <a:ext cx="57612" cy="5661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72" name="Agrupa 71"/>
          <p:cNvGrpSpPr/>
          <p:nvPr/>
        </p:nvGrpSpPr>
        <p:grpSpPr>
          <a:xfrm>
            <a:off x="1043730" y="2302329"/>
            <a:ext cx="6735597" cy="1385454"/>
            <a:chOff x="205530" y="2324100"/>
            <a:chExt cx="6735597" cy="1385454"/>
          </a:xfrm>
        </p:grpSpPr>
        <p:pic>
          <p:nvPicPr>
            <p:cNvPr id="1026" name="Picture 2"/>
            <p:cNvPicPr>
              <a:picLocks noChangeAspect="1" noChangeArrowheads="1"/>
            </p:cNvPicPr>
            <p:nvPr/>
          </p:nvPicPr>
          <p:blipFill>
            <a:blip r:embed="rId2" cstate="print"/>
            <a:srcRect b="49041"/>
            <a:stretch>
              <a:fillRect/>
            </a:stretch>
          </p:blipFill>
          <p:spPr bwMode="auto">
            <a:xfrm>
              <a:off x="205530" y="2348346"/>
              <a:ext cx="6735597" cy="1361208"/>
            </a:xfrm>
            <a:prstGeom prst="rect">
              <a:avLst/>
            </a:prstGeom>
            <a:noFill/>
            <a:ln w="9525">
              <a:noFill/>
              <a:miter lim="800000"/>
              <a:headEnd/>
              <a:tailEnd/>
            </a:ln>
          </p:spPr>
        </p:pic>
        <p:sp>
          <p:nvSpPr>
            <p:cNvPr id="5" name="Rectangle arrodonit 4"/>
            <p:cNvSpPr/>
            <p:nvPr/>
          </p:nvSpPr>
          <p:spPr>
            <a:xfrm>
              <a:off x="1475508" y="2358736"/>
              <a:ext cx="5361710" cy="477982"/>
            </a:xfrm>
            <a:prstGeom prst="roundRect">
              <a:avLst>
                <a:gd name="adj" fmla="val 10082"/>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arrodonit 20"/>
            <p:cNvSpPr/>
            <p:nvPr/>
          </p:nvSpPr>
          <p:spPr>
            <a:xfrm>
              <a:off x="1523999" y="3075708"/>
              <a:ext cx="4326083" cy="187037"/>
            </a:xfrm>
            <a:prstGeom prst="roundRect">
              <a:avLst>
                <a:gd name="adj" fmla="val 10082"/>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arrodonit 30"/>
            <p:cNvSpPr/>
            <p:nvPr/>
          </p:nvSpPr>
          <p:spPr>
            <a:xfrm>
              <a:off x="270164" y="2324100"/>
              <a:ext cx="228600" cy="273627"/>
            </a:xfrm>
            <a:prstGeom prst="roundRect">
              <a:avLst>
                <a:gd name="adj" fmla="val 10082"/>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32" name="Connector de fletxa recta 31"/>
          <p:cNvCxnSpPr/>
          <p:nvPr/>
        </p:nvCxnSpPr>
        <p:spPr>
          <a:xfrm flipH="1" flipV="1">
            <a:off x="968830" y="1937658"/>
            <a:ext cx="130627" cy="34834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85057" y="1349773"/>
            <a:ext cx="2037104" cy="646331"/>
          </a:xfrm>
          <a:prstGeom prst="rect">
            <a:avLst/>
          </a:prstGeom>
        </p:spPr>
        <p:txBody>
          <a:bodyPr wrap="square">
            <a:spAutoFit/>
          </a:bodyPr>
          <a:lstStyle/>
          <a:p>
            <a:r>
              <a:rPr lang="ca-ES" altLang="ca-ES" b="1" dirty="0">
                <a:solidFill>
                  <a:schemeClr val="accent6"/>
                </a:solidFill>
                <a:latin typeface="Verdana" panose="020B0604030504040204" pitchFamily="34" charset="0"/>
              </a:rPr>
              <a:t>Seleccionar el resultat</a:t>
            </a:r>
            <a:endParaRPr lang="es-ES" dirty="0">
              <a:solidFill>
                <a:schemeClr val="accent6"/>
              </a:solidFill>
            </a:endParaRPr>
          </a:p>
        </p:txBody>
      </p:sp>
      <p:sp>
        <p:nvSpPr>
          <p:cNvPr id="37" name="Arc 36"/>
          <p:cNvSpPr/>
          <p:nvPr/>
        </p:nvSpPr>
        <p:spPr>
          <a:xfrm rot="13332571">
            <a:off x="2155373" y="2090058"/>
            <a:ext cx="1055914" cy="990600"/>
          </a:xfrm>
          <a:prstGeom prst="arc">
            <a:avLst>
              <a:gd name="adj1" fmla="val 16200000"/>
              <a:gd name="adj2" fmla="val 2114234"/>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1" name="Rectangle 40"/>
          <p:cNvSpPr/>
          <p:nvPr/>
        </p:nvSpPr>
        <p:spPr>
          <a:xfrm>
            <a:off x="0" y="3788670"/>
            <a:ext cx="2111829" cy="923330"/>
          </a:xfrm>
          <a:prstGeom prst="rect">
            <a:avLst/>
          </a:prstGeom>
        </p:spPr>
        <p:txBody>
          <a:bodyPr wrap="square">
            <a:spAutoFit/>
          </a:bodyPr>
          <a:lstStyle/>
          <a:p>
            <a:pPr algn="ctr"/>
            <a:r>
              <a:rPr lang="ca-ES" altLang="ca-ES" b="1" dirty="0">
                <a:solidFill>
                  <a:schemeClr val="accent6"/>
                </a:solidFill>
                <a:latin typeface="Verdana" panose="020B0604030504040204" pitchFamily="34" charset="0"/>
              </a:rPr>
              <a:t>Portada o icona del tipus de document</a:t>
            </a:r>
            <a:endParaRPr lang="es-ES" dirty="0">
              <a:solidFill>
                <a:schemeClr val="accent6"/>
              </a:solidFill>
            </a:endParaRPr>
          </a:p>
        </p:txBody>
      </p:sp>
      <p:cxnSp>
        <p:nvCxnSpPr>
          <p:cNvPr id="42" name="Connector de fletxa recta 41"/>
          <p:cNvCxnSpPr/>
          <p:nvPr/>
        </p:nvCxnSpPr>
        <p:spPr>
          <a:xfrm flipH="1">
            <a:off x="947057" y="3559629"/>
            <a:ext cx="468086" cy="3156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30629" y="5737213"/>
            <a:ext cx="3048001" cy="923330"/>
          </a:xfrm>
          <a:prstGeom prst="rect">
            <a:avLst/>
          </a:prstGeom>
        </p:spPr>
        <p:txBody>
          <a:bodyPr wrap="square">
            <a:spAutoFit/>
          </a:bodyPr>
          <a:lstStyle/>
          <a:p>
            <a:r>
              <a:rPr lang="ca-ES" altLang="ca-ES" dirty="0">
                <a:solidFill>
                  <a:srgbClr val="FF0000"/>
                </a:solidFill>
                <a:latin typeface="Verdana" panose="020B0604030504040204" pitchFamily="34" charset="0"/>
              </a:rPr>
              <a:t>Si es passa el ratolí per sobre, es veu el tipus de document</a:t>
            </a:r>
            <a:endParaRPr lang="es-ES" dirty="0">
              <a:solidFill>
                <a:srgbClr val="FF0000"/>
              </a:solidFill>
            </a:endParaRPr>
          </a:p>
        </p:txBody>
      </p:sp>
      <p:grpSp>
        <p:nvGrpSpPr>
          <p:cNvPr id="48" name="Agrupa 47"/>
          <p:cNvGrpSpPr/>
          <p:nvPr/>
        </p:nvGrpSpPr>
        <p:grpSpPr>
          <a:xfrm>
            <a:off x="357189" y="4624159"/>
            <a:ext cx="1558697" cy="1123496"/>
            <a:chOff x="378960" y="4624160"/>
            <a:chExt cx="1558697" cy="1123496"/>
          </a:xfrm>
        </p:grpSpPr>
        <p:pic>
          <p:nvPicPr>
            <p:cNvPr id="1027" name="Picture 3"/>
            <p:cNvPicPr>
              <a:picLocks noChangeAspect="1" noChangeArrowheads="1"/>
            </p:cNvPicPr>
            <p:nvPr/>
          </p:nvPicPr>
          <p:blipFill>
            <a:blip r:embed="rId3" cstate="print"/>
            <a:srcRect/>
            <a:stretch>
              <a:fillRect/>
            </a:stretch>
          </p:blipFill>
          <p:spPr bwMode="auto">
            <a:xfrm>
              <a:off x="378960" y="4624160"/>
              <a:ext cx="1446568" cy="1123496"/>
            </a:xfrm>
            <a:prstGeom prst="rect">
              <a:avLst/>
            </a:prstGeom>
            <a:noFill/>
            <a:ln w="9525">
              <a:noFill/>
              <a:miter lim="800000"/>
              <a:headEnd/>
              <a:tailEnd/>
            </a:ln>
          </p:spPr>
        </p:pic>
        <p:sp>
          <p:nvSpPr>
            <p:cNvPr id="47" name="Rectangle 46"/>
            <p:cNvSpPr/>
            <p:nvPr/>
          </p:nvSpPr>
          <p:spPr>
            <a:xfrm>
              <a:off x="1436914" y="4669971"/>
              <a:ext cx="500743" cy="7293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51" name="Connector de fletxa recta 50"/>
          <p:cNvCxnSpPr/>
          <p:nvPr/>
        </p:nvCxnSpPr>
        <p:spPr>
          <a:xfrm flipH="1">
            <a:off x="2732314" y="3581400"/>
            <a:ext cx="97972" cy="7620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990115" y="4278526"/>
            <a:ext cx="1754572" cy="646331"/>
          </a:xfrm>
          <a:prstGeom prst="rect">
            <a:avLst/>
          </a:prstGeom>
        </p:spPr>
        <p:txBody>
          <a:bodyPr wrap="square">
            <a:spAutoFit/>
          </a:bodyPr>
          <a:lstStyle/>
          <a:p>
            <a:pPr algn="ctr"/>
            <a:r>
              <a:rPr lang="ca-ES" altLang="ca-ES" b="1" dirty="0">
                <a:solidFill>
                  <a:schemeClr val="accent6"/>
                </a:solidFill>
                <a:latin typeface="Verdana" panose="020B0604030504040204" pitchFamily="34" charset="0"/>
              </a:rPr>
              <a:t>Enllaç a més detalls</a:t>
            </a:r>
            <a:endParaRPr lang="es-ES" dirty="0">
              <a:solidFill>
                <a:schemeClr val="accent6"/>
              </a:solidFill>
            </a:endParaRPr>
          </a:p>
        </p:txBody>
      </p:sp>
      <p:cxnSp>
        <p:nvCxnSpPr>
          <p:cNvPr id="55" name="Connector de fletxa recta 54"/>
          <p:cNvCxnSpPr/>
          <p:nvPr/>
        </p:nvCxnSpPr>
        <p:spPr>
          <a:xfrm>
            <a:off x="7271657" y="3722914"/>
            <a:ext cx="32657" cy="34834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738257" y="3991539"/>
            <a:ext cx="2405743" cy="923330"/>
          </a:xfrm>
          <a:prstGeom prst="rect">
            <a:avLst/>
          </a:prstGeom>
        </p:spPr>
        <p:txBody>
          <a:bodyPr wrap="square">
            <a:spAutoFit/>
          </a:bodyPr>
          <a:lstStyle/>
          <a:p>
            <a:r>
              <a:rPr lang="ca-ES" altLang="ca-ES" b="1" dirty="0">
                <a:solidFill>
                  <a:schemeClr val="accent6"/>
                </a:solidFill>
                <a:latin typeface="Verdana" panose="020B0604030504040204" pitchFamily="34" charset="0"/>
              </a:rPr>
              <a:t>Veure el resum i el llistat de matèries</a:t>
            </a:r>
            <a:endParaRPr lang="es-ES" dirty="0">
              <a:solidFill>
                <a:schemeClr val="accent6"/>
              </a:solidFill>
            </a:endParaRPr>
          </a:p>
        </p:txBody>
      </p:sp>
      <p:cxnSp>
        <p:nvCxnSpPr>
          <p:cNvPr id="61" name="Connector de fletxa recta 60"/>
          <p:cNvCxnSpPr/>
          <p:nvPr/>
        </p:nvCxnSpPr>
        <p:spPr>
          <a:xfrm>
            <a:off x="3864429" y="3690257"/>
            <a:ext cx="54428" cy="150222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114801" y="3860910"/>
            <a:ext cx="2405741" cy="1200329"/>
          </a:xfrm>
          <a:prstGeom prst="rect">
            <a:avLst/>
          </a:prstGeom>
        </p:spPr>
        <p:txBody>
          <a:bodyPr wrap="square">
            <a:spAutoFit/>
          </a:bodyPr>
          <a:lstStyle/>
          <a:p>
            <a:r>
              <a:rPr lang="ca-ES" altLang="ca-ES" b="1" dirty="0">
                <a:solidFill>
                  <a:schemeClr val="accent6"/>
                </a:solidFill>
                <a:latin typeface="Verdana" panose="020B0604030504040204" pitchFamily="34" charset="0"/>
              </a:rPr>
              <a:t>Nre. d’articles que el citen i/o referències bibliogràfiques</a:t>
            </a:r>
            <a:endParaRPr lang="es-ES" dirty="0">
              <a:solidFill>
                <a:schemeClr val="accent6"/>
              </a:solidFill>
            </a:endParaRPr>
          </a:p>
        </p:txBody>
      </p:sp>
      <p:sp>
        <p:nvSpPr>
          <p:cNvPr id="68" name="Rectangle 67"/>
          <p:cNvSpPr/>
          <p:nvPr/>
        </p:nvSpPr>
        <p:spPr>
          <a:xfrm>
            <a:off x="3444561" y="5295517"/>
            <a:ext cx="3172921" cy="923330"/>
          </a:xfrm>
          <a:prstGeom prst="rect">
            <a:avLst/>
          </a:prstGeom>
        </p:spPr>
        <p:txBody>
          <a:bodyPr wrap="square">
            <a:spAutoFit/>
          </a:bodyPr>
          <a:lstStyle/>
          <a:p>
            <a:pPr algn="ctr"/>
            <a:r>
              <a:rPr lang="ca-ES" altLang="ca-ES" b="1" dirty="0">
                <a:solidFill>
                  <a:schemeClr val="accent6"/>
                </a:solidFill>
                <a:latin typeface="Verdana" panose="020B0604030504040204" pitchFamily="34" charset="0"/>
              </a:rPr>
              <a:t>Enllaç per comprovar si la UB té accés al contingut</a:t>
            </a:r>
            <a:endParaRPr lang="es-ES" dirty="0">
              <a:solidFill>
                <a:schemeClr val="accent6"/>
              </a:solidFill>
            </a:endParaRPr>
          </a:p>
        </p:txBody>
      </p:sp>
      <p:pic>
        <p:nvPicPr>
          <p:cNvPr id="1028" name="Picture 4"/>
          <p:cNvPicPr>
            <a:picLocks noChangeAspect="1" noChangeArrowheads="1"/>
          </p:cNvPicPr>
          <p:nvPr/>
        </p:nvPicPr>
        <p:blipFill>
          <a:blip r:embed="rId4" cstate="print"/>
          <a:srcRect/>
          <a:stretch>
            <a:fillRect/>
          </a:stretch>
        </p:blipFill>
        <p:spPr bwMode="auto">
          <a:xfrm>
            <a:off x="4855008" y="3514581"/>
            <a:ext cx="1006475" cy="244475"/>
          </a:xfrm>
          <a:prstGeom prst="rect">
            <a:avLst/>
          </a:prstGeom>
          <a:noFill/>
          <a:ln w="9525">
            <a:noFill/>
            <a:miter lim="800000"/>
            <a:headEnd/>
            <a:tailEnd/>
          </a:ln>
        </p:spPr>
      </p:pic>
      <p:sp>
        <p:nvSpPr>
          <p:cNvPr id="71" name="Arc 70"/>
          <p:cNvSpPr/>
          <p:nvPr/>
        </p:nvSpPr>
        <p:spPr>
          <a:xfrm rot="5400000">
            <a:off x="5881815" y="747108"/>
            <a:ext cx="2348314" cy="2650009"/>
          </a:xfrm>
          <a:prstGeom prst="arc">
            <a:avLst>
              <a:gd name="adj1" fmla="val 15883677"/>
              <a:gd name="adj2" fmla="val 11595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029" name="Picture 5"/>
          <p:cNvPicPr>
            <a:picLocks noChangeAspect="1" noChangeArrowheads="1"/>
          </p:cNvPicPr>
          <p:nvPr/>
        </p:nvPicPr>
        <p:blipFill>
          <a:blip r:embed="rId5" cstate="print"/>
          <a:srcRect/>
          <a:stretch>
            <a:fillRect/>
          </a:stretch>
        </p:blipFill>
        <p:spPr bwMode="auto">
          <a:xfrm>
            <a:off x="6519817" y="5886605"/>
            <a:ext cx="2137543" cy="28239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519817" y="5652159"/>
            <a:ext cx="1970275" cy="249815"/>
          </a:xfrm>
          <a:prstGeom prst="rect">
            <a:avLst/>
          </a:prstGeom>
          <a:noFill/>
          <a:ln w="9525">
            <a:noFill/>
            <a:miter lim="800000"/>
            <a:headEnd/>
            <a:tailEnd/>
          </a:ln>
        </p:spPr>
      </p:pic>
      <p:cxnSp>
        <p:nvCxnSpPr>
          <p:cNvPr id="63" name="Connector de fletxa recta 62"/>
          <p:cNvCxnSpPr/>
          <p:nvPr/>
        </p:nvCxnSpPr>
        <p:spPr>
          <a:xfrm flipH="1">
            <a:off x="4987637" y="3688773"/>
            <a:ext cx="20781" cy="27016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416138" y="6211669"/>
            <a:ext cx="3727862" cy="646331"/>
          </a:xfrm>
          <a:prstGeom prst="rect">
            <a:avLst/>
          </a:prstGeom>
        </p:spPr>
        <p:txBody>
          <a:bodyPr wrap="square">
            <a:spAutoFit/>
          </a:bodyPr>
          <a:lstStyle/>
          <a:p>
            <a:r>
              <a:rPr lang="ca-ES" altLang="ca-ES" dirty="0">
                <a:solidFill>
                  <a:srgbClr val="FF0000"/>
                </a:solidFill>
                <a:latin typeface="Verdana" panose="020B0604030504040204" pitchFamily="34" charset="0"/>
              </a:rPr>
              <a:t>A vegades hi ha directament l’enllaç al text complet</a:t>
            </a:r>
            <a:endParaRPr lang="es-E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27285" y="926629"/>
            <a:ext cx="6135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9.1 Resultats de la cerca. Registre detallat (1)</a:t>
            </a:r>
            <a:endParaRPr lang="ca-ES" altLang="ca-ES" sz="1800" dirty="0">
              <a:latin typeface="Verdana" panose="020B060403050404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00916" y="1547668"/>
            <a:ext cx="7251016" cy="3928341"/>
          </a:xfrm>
          <a:prstGeom prst="rect">
            <a:avLst/>
          </a:prstGeom>
          <a:noFill/>
          <a:ln w="9525">
            <a:noFill/>
            <a:miter lim="800000"/>
            <a:headEnd/>
            <a:tailEnd/>
          </a:ln>
        </p:spPr>
      </p:pic>
      <p:sp>
        <p:nvSpPr>
          <p:cNvPr id="4" name="Rectangle arrodonit 3"/>
          <p:cNvSpPr/>
          <p:nvPr/>
        </p:nvSpPr>
        <p:spPr>
          <a:xfrm>
            <a:off x="540327" y="3430520"/>
            <a:ext cx="914399" cy="393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256309" y="5785641"/>
            <a:ext cx="2944092" cy="830997"/>
          </a:xfrm>
          <a:prstGeom prst="rect">
            <a:avLst/>
          </a:prstGeom>
        </p:spPr>
        <p:txBody>
          <a:bodyPr wrap="square">
            <a:spAutoFit/>
          </a:bodyPr>
          <a:lstStyle/>
          <a:p>
            <a:pPr indent="-285750" algn="just"/>
            <a:r>
              <a:rPr lang="ca-ES" altLang="ca-ES" sz="1600" dirty="0">
                <a:solidFill>
                  <a:srgbClr val="FF0000"/>
                </a:solidFill>
                <a:latin typeface="Verdana" panose="020B0604030504040204" pitchFamily="34" charset="0"/>
              </a:rPr>
              <a:t>Hi ha l’opció de fer una traducció automàtica del resum</a:t>
            </a:r>
          </a:p>
        </p:txBody>
      </p:sp>
      <p:cxnSp>
        <p:nvCxnSpPr>
          <p:cNvPr id="6" name="Connector de fletxa recta 5"/>
          <p:cNvCxnSpPr/>
          <p:nvPr/>
        </p:nvCxnSpPr>
        <p:spPr>
          <a:xfrm flipH="1">
            <a:off x="374073" y="3789218"/>
            <a:ext cx="183573" cy="2050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36819" y="5780782"/>
            <a:ext cx="4883727" cy="1077218"/>
          </a:xfrm>
          <a:prstGeom prst="rect">
            <a:avLst/>
          </a:prstGeom>
        </p:spPr>
        <p:txBody>
          <a:bodyPr wrap="square">
            <a:spAutoFit/>
          </a:bodyPr>
          <a:lstStyle/>
          <a:p>
            <a:pPr indent="-285750" algn="just"/>
            <a:r>
              <a:rPr lang="ca-ES" altLang="ca-ES" sz="1600" dirty="0">
                <a:solidFill>
                  <a:srgbClr val="FF0000"/>
                </a:solidFill>
                <a:latin typeface="Verdana" panose="020B0604030504040204" pitchFamily="34" charset="0"/>
              </a:rPr>
              <a:t>En alguns resultats es poden veure:</a:t>
            </a:r>
          </a:p>
          <a:p>
            <a:pPr indent="-285750" algn="just">
              <a:buFontTx/>
              <a:buChar char="-"/>
            </a:pPr>
            <a:r>
              <a:rPr lang="ca-ES" altLang="ca-ES" sz="1600" dirty="0">
                <a:solidFill>
                  <a:srgbClr val="FF0000"/>
                </a:solidFill>
                <a:latin typeface="Verdana" panose="020B0604030504040204" pitchFamily="34" charset="0"/>
              </a:rPr>
              <a:t>les referències bibliogràfiques</a:t>
            </a:r>
          </a:p>
          <a:p>
            <a:pPr indent="-285750" algn="just">
              <a:buFontTx/>
              <a:buChar char="-"/>
            </a:pPr>
            <a:r>
              <a:rPr lang="ca-ES" altLang="ca-ES" sz="1600" dirty="0">
                <a:solidFill>
                  <a:srgbClr val="FF0000"/>
                </a:solidFill>
                <a:latin typeface="Verdana" panose="020B0604030504040204" pitchFamily="34" charset="0"/>
              </a:rPr>
              <a:t>els documents que l’han citat</a:t>
            </a:r>
          </a:p>
          <a:p>
            <a:pPr indent="-285750" algn="just">
              <a:buFontTx/>
              <a:buChar char="-"/>
            </a:pPr>
            <a:r>
              <a:rPr lang="ca-ES" altLang="ca-ES" sz="1600" dirty="0">
                <a:solidFill>
                  <a:srgbClr val="FF0000"/>
                </a:solidFill>
                <a:latin typeface="Verdana" panose="020B0604030504040204" pitchFamily="34" charset="0"/>
              </a:rPr>
              <a:t>documents que comparteixen referències </a:t>
            </a:r>
          </a:p>
        </p:txBody>
      </p:sp>
      <p:sp>
        <p:nvSpPr>
          <p:cNvPr id="10" name="Rectangle arrodonit 9"/>
          <p:cNvSpPr/>
          <p:nvPr/>
        </p:nvSpPr>
        <p:spPr>
          <a:xfrm>
            <a:off x="6002483" y="3958935"/>
            <a:ext cx="699654" cy="339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nector de fletxa recta 10"/>
          <p:cNvCxnSpPr/>
          <p:nvPr/>
        </p:nvCxnSpPr>
        <p:spPr>
          <a:xfrm>
            <a:off x="6698673" y="4090554"/>
            <a:ext cx="543791" cy="138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221681" y="3471931"/>
            <a:ext cx="1752599" cy="1077218"/>
          </a:xfrm>
          <a:prstGeom prst="rect">
            <a:avLst/>
          </a:prstGeom>
          <a:solidFill>
            <a:srgbClr val="FFFFFF"/>
          </a:solidFill>
        </p:spPr>
        <p:txBody>
          <a:bodyPr wrap="square">
            <a:spAutoFit/>
          </a:bodyPr>
          <a:lstStyle/>
          <a:p>
            <a:pPr indent="-285750"/>
            <a:r>
              <a:rPr lang="it-IT" altLang="ca-ES" sz="1600" dirty="0">
                <a:solidFill>
                  <a:srgbClr val="FF0000"/>
                </a:solidFill>
                <a:latin typeface="Verdana" panose="020B0604030504040204" pitchFamily="34" charset="0"/>
              </a:rPr>
              <a:t>Enllaç per comprovar si la UB té accés al contingut</a:t>
            </a:r>
          </a:p>
        </p:txBody>
      </p:sp>
      <p:pic>
        <p:nvPicPr>
          <p:cNvPr id="3" name="Picture 2"/>
          <p:cNvPicPr>
            <a:picLocks noChangeAspect="1" noChangeArrowheads="1"/>
          </p:cNvPicPr>
          <p:nvPr/>
        </p:nvPicPr>
        <p:blipFill>
          <a:blip r:embed="rId3" cstate="print"/>
          <a:srcRect t="11217" r="14738"/>
          <a:stretch>
            <a:fillRect/>
          </a:stretch>
        </p:blipFill>
        <p:spPr bwMode="auto">
          <a:xfrm>
            <a:off x="5941580" y="5070764"/>
            <a:ext cx="1623002" cy="55399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98456" y="3000232"/>
            <a:ext cx="991393" cy="272905"/>
          </a:xfrm>
          <a:prstGeom prst="rect">
            <a:avLst/>
          </a:prstGeom>
          <a:noFill/>
          <a:ln w="9525">
            <a:noFill/>
            <a:miter lim="800000"/>
            <a:headEnd/>
            <a:tailEnd/>
          </a:ln>
        </p:spPr>
      </p:pic>
      <p:cxnSp>
        <p:nvCxnSpPr>
          <p:cNvPr id="9" name="Connector de fletxa recta 8"/>
          <p:cNvCxnSpPr/>
          <p:nvPr/>
        </p:nvCxnSpPr>
        <p:spPr>
          <a:xfrm flipH="1">
            <a:off x="5919356" y="5361709"/>
            <a:ext cx="55417" cy="4537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de fletxa recta 15"/>
          <p:cNvCxnSpPr/>
          <p:nvPr/>
        </p:nvCxnSpPr>
        <p:spPr>
          <a:xfrm>
            <a:off x="2119745" y="3293918"/>
            <a:ext cx="2909455" cy="2410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83135" y="1109731"/>
            <a:ext cx="1752599" cy="584775"/>
          </a:xfrm>
          <a:prstGeom prst="rect">
            <a:avLst/>
          </a:prstGeom>
          <a:solidFill>
            <a:srgbClr val="FFFFFF"/>
          </a:solidFill>
        </p:spPr>
        <p:txBody>
          <a:bodyPr wrap="square">
            <a:spAutoFit/>
          </a:bodyPr>
          <a:lstStyle/>
          <a:p>
            <a:pPr indent="-285750"/>
            <a:r>
              <a:rPr lang="it-IT" altLang="ca-ES" sz="1600" dirty="0">
                <a:solidFill>
                  <a:srgbClr val="FF0000"/>
                </a:solidFill>
                <a:latin typeface="Verdana" panose="020B0604030504040204" pitchFamily="34" charset="0"/>
              </a:rPr>
              <a:t>Citació del document</a:t>
            </a:r>
          </a:p>
        </p:txBody>
      </p:sp>
      <p:cxnSp>
        <p:nvCxnSpPr>
          <p:cNvPr id="20" name="Connector de fletxa recta 19"/>
          <p:cNvCxnSpPr>
            <a:endCxn id="19" idx="1"/>
          </p:cNvCxnSpPr>
          <p:nvPr/>
        </p:nvCxnSpPr>
        <p:spPr>
          <a:xfrm flipV="1">
            <a:off x="6175664" y="1402119"/>
            <a:ext cx="907471" cy="3885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 7"/>
          <p:cNvGrpSpPr/>
          <p:nvPr/>
        </p:nvGrpSpPr>
        <p:grpSpPr>
          <a:xfrm>
            <a:off x="477981" y="2213264"/>
            <a:ext cx="7886701" cy="2057400"/>
            <a:chOff x="800100" y="2379518"/>
            <a:chExt cx="7886701" cy="2057400"/>
          </a:xfrm>
        </p:grpSpPr>
        <p:pic>
          <p:nvPicPr>
            <p:cNvPr id="2050" name="Picture 2"/>
            <p:cNvPicPr>
              <a:picLocks noChangeAspect="1" noChangeArrowheads="1"/>
            </p:cNvPicPr>
            <p:nvPr/>
          </p:nvPicPr>
          <p:blipFill>
            <a:blip r:embed="rId2" cstate="print"/>
            <a:srcRect l="2103" t="473" r="29037" b="60302"/>
            <a:stretch>
              <a:fillRect/>
            </a:stretch>
          </p:blipFill>
          <p:spPr bwMode="auto">
            <a:xfrm>
              <a:off x="800100" y="2379518"/>
              <a:ext cx="5631873" cy="2057400"/>
            </a:xfrm>
            <a:prstGeom prst="rect">
              <a:avLst/>
            </a:prstGeom>
            <a:noFill/>
            <a:ln w="9525">
              <a:noFill/>
              <a:miter lim="800000"/>
              <a:headEnd/>
              <a:tailEnd/>
            </a:ln>
          </p:spPr>
        </p:pic>
        <p:sp>
          <p:nvSpPr>
            <p:cNvPr id="3" name="Rectangle 2"/>
            <p:cNvSpPr/>
            <p:nvPr/>
          </p:nvSpPr>
          <p:spPr>
            <a:xfrm>
              <a:off x="4042064" y="2775740"/>
              <a:ext cx="4644737" cy="584775"/>
            </a:xfrm>
            <a:prstGeom prst="rect">
              <a:avLst/>
            </a:prstGeom>
            <a:solidFill>
              <a:srgbClr val="FFFFFF"/>
            </a:solidFill>
          </p:spPr>
          <p:txBody>
            <a:bodyPr wrap="square">
              <a:spAutoFit/>
            </a:bodyPr>
            <a:lstStyle/>
            <a:p>
              <a:pPr indent="-285750"/>
              <a:r>
                <a:rPr lang="it-IT" altLang="ca-ES" sz="1600" dirty="0">
                  <a:solidFill>
                    <a:srgbClr val="FF0000"/>
                  </a:solidFill>
                  <a:latin typeface="Verdana" panose="020B0604030504040204" pitchFamily="34" charset="0"/>
                </a:rPr>
                <a:t>Si es fa clic, busca tots els documents indexats en aquesta matèria</a:t>
              </a:r>
            </a:p>
          </p:txBody>
        </p:sp>
        <p:cxnSp>
          <p:nvCxnSpPr>
            <p:cNvPr id="4" name="Connector de fletxa recta 3"/>
            <p:cNvCxnSpPr>
              <a:endCxn id="3" idx="1"/>
            </p:cNvCxnSpPr>
            <p:nvPr/>
          </p:nvCxnSpPr>
          <p:spPr>
            <a:xfrm flipV="1">
              <a:off x="3553691" y="3068128"/>
              <a:ext cx="488373" cy="256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436418" y="1402773"/>
            <a:ext cx="8104909" cy="646331"/>
          </a:xfrm>
          <a:prstGeom prst="rect">
            <a:avLst/>
          </a:prstGeom>
        </p:spPr>
        <p:txBody>
          <a:bodyPr wrap="square">
            <a:spAutoFit/>
          </a:bodyPr>
          <a:lstStyle/>
          <a:p>
            <a:pPr indent="-285750" algn="just"/>
            <a:r>
              <a:rPr lang="ca-ES" altLang="ca-ES" dirty="0">
                <a:latin typeface="Verdana" panose="020B0604030504040204" pitchFamily="34" charset="0"/>
              </a:rPr>
              <a:t>Hi ha molts més camps en el registre detallat. Aquí mencionem els més destacats</a:t>
            </a:r>
          </a:p>
        </p:txBody>
      </p:sp>
      <p:sp>
        <p:nvSpPr>
          <p:cNvPr id="7" name="Text Box 12"/>
          <p:cNvSpPr txBox="1">
            <a:spLocks noChangeArrowheads="1"/>
          </p:cNvSpPr>
          <p:nvPr/>
        </p:nvSpPr>
        <p:spPr bwMode="auto">
          <a:xfrm>
            <a:off x="327285" y="926629"/>
            <a:ext cx="6135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9.1 Resultats de la cerca. Registre detallat (2)</a:t>
            </a:r>
            <a:endParaRPr lang="ca-ES" altLang="ca-ES" sz="1800" dirty="0">
              <a:latin typeface="Verdana" panose="020B0604030504040204" pitchFamily="34" charset="0"/>
            </a:endParaRPr>
          </a:p>
        </p:txBody>
      </p:sp>
      <p:pic>
        <p:nvPicPr>
          <p:cNvPr id="9" name="Picture 2"/>
          <p:cNvPicPr>
            <a:picLocks noChangeAspect="1" noChangeArrowheads="1"/>
          </p:cNvPicPr>
          <p:nvPr/>
        </p:nvPicPr>
        <p:blipFill>
          <a:blip r:embed="rId3" cstate="print"/>
          <a:srcRect t="91500" r="41127"/>
          <a:stretch>
            <a:fillRect/>
          </a:stretch>
        </p:blipFill>
        <p:spPr bwMode="auto">
          <a:xfrm>
            <a:off x="476249" y="4592781"/>
            <a:ext cx="4688032" cy="41073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1819" t="41987" r="28695" b="37274"/>
          <a:stretch>
            <a:fillRect/>
          </a:stretch>
        </p:blipFill>
        <p:spPr bwMode="auto">
          <a:xfrm>
            <a:off x="405245" y="5320146"/>
            <a:ext cx="5611091" cy="457200"/>
          </a:xfrm>
          <a:prstGeom prst="rect">
            <a:avLst/>
          </a:prstGeom>
          <a:noFill/>
          <a:ln w="9525">
            <a:noFill/>
            <a:miter lim="800000"/>
            <a:headEnd/>
            <a:tailEnd/>
          </a:ln>
        </p:spPr>
      </p:pic>
      <p:sp>
        <p:nvSpPr>
          <p:cNvPr id="11" name="Rectangle 10"/>
          <p:cNvSpPr/>
          <p:nvPr/>
        </p:nvSpPr>
        <p:spPr>
          <a:xfrm>
            <a:off x="5721927" y="4081531"/>
            <a:ext cx="3183081" cy="1077218"/>
          </a:xfrm>
          <a:prstGeom prst="rect">
            <a:avLst/>
          </a:prstGeom>
          <a:solidFill>
            <a:srgbClr val="FFFFFF"/>
          </a:solidFill>
        </p:spPr>
        <p:txBody>
          <a:bodyPr wrap="square">
            <a:spAutoFit/>
          </a:bodyPr>
          <a:lstStyle/>
          <a:p>
            <a:pPr indent="-285750"/>
            <a:r>
              <a:rPr lang="it-IT" altLang="ca-ES" sz="1600" dirty="0">
                <a:solidFill>
                  <a:srgbClr val="FF0000"/>
                </a:solidFill>
                <a:latin typeface="Verdana" panose="020B0604030504040204" pitchFamily="34" charset="0"/>
              </a:rPr>
              <a:t>A vegades, si el botó “Consulta’l” no funciona, es pot provar d’accedir al contingut a través del DOI</a:t>
            </a:r>
          </a:p>
        </p:txBody>
      </p:sp>
      <p:cxnSp>
        <p:nvCxnSpPr>
          <p:cNvPr id="15" name="Connector de fletxa recta 14"/>
          <p:cNvCxnSpPr/>
          <p:nvPr/>
        </p:nvCxnSpPr>
        <p:spPr>
          <a:xfrm flipV="1">
            <a:off x="5233554" y="4755222"/>
            <a:ext cx="488374" cy="107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de fletxa recta 15"/>
          <p:cNvCxnSpPr/>
          <p:nvPr/>
        </p:nvCxnSpPr>
        <p:spPr>
          <a:xfrm>
            <a:off x="4429991" y="5583382"/>
            <a:ext cx="6926" cy="329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10145" y="5875695"/>
            <a:ext cx="6324600" cy="584775"/>
          </a:xfrm>
          <a:prstGeom prst="rect">
            <a:avLst/>
          </a:prstGeom>
          <a:solidFill>
            <a:srgbClr val="FFFFFF"/>
          </a:solidFill>
        </p:spPr>
        <p:txBody>
          <a:bodyPr wrap="square">
            <a:spAutoFit/>
          </a:bodyPr>
          <a:lstStyle/>
          <a:p>
            <a:pPr indent="-285750"/>
            <a:r>
              <a:rPr lang="it-IT" altLang="ca-ES" sz="1600" dirty="0">
                <a:solidFill>
                  <a:srgbClr val="FF0000"/>
                </a:solidFill>
                <a:latin typeface="Verdana" panose="020B0604030504040204" pitchFamily="34" charset="0"/>
              </a:rPr>
              <a:t>La URL és la mateixa que la del navegador, es pot copiar per accedir posteriorment al registre</a:t>
            </a:r>
          </a:p>
        </p:txBody>
      </p:sp>
      <p:sp>
        <p:nvSpPr>
          <p:cNvPr id="14" name="QuadreDeText 13"/>
          <p:cNvSpPr txBox="1"/>
          <p:nvPr/>
        </p:nvSpPr>
        <p:spPr>
          <a:xfrm>
            <a:off x="7515922" y="6488668"/>
            <a:ext cx="1628078" cy="369332"/>
          </a:xfrm>
          <a:prstGeom prst="rect">
            <a:avLst/>
          </a:prstGeom>
          <a:noFill/>
        </p:spPr>
        <p:txBody>
          <a:bodyPr wrap="square" rtlCol="0">
            <a:spAutoFit/>
          </a:bodyPr>
          <a:lstStyle/>
          <a:p>
            <a:r>
              <a:rPr lang="ca-ES" dirty="0">
                <a:hlinkClick r:id="rId5" action="ppaction://hlinksldjump"/>
              </a:rPr>
              <a:t>Torna al sumari</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327285" y="926629"/>
            <a:ext cx="7320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pPr>
            <a:r>
              <a:rPr lang="ca-ES" altLang="ca-ES" sz="1800" b="1" dirty="0">
                <a:solidFill>
                  <a:srgbClr val="346283"/>
                </a:solidFill>
                <a:latin typeface="Verdana" panose="020B0604030504040204" pitchFamily="34" charset="0"/>
              </a:rPr>
              <a:t>10. Referències bibliogràfiques en format APA (1)</a:t>
            </a:r>
            <a:endParaRPr lang="ca-ES" altLang="ca-ES" sz="1800" dirty="0">
              <a:latin typeface="Verdana" panose="020B0604030504040204" pitchFamily="34" charset="0"/>
            </a:endParaRPr>
          </a:p>
        </p:txBody>
      </p:sp>
      <p:sp>
        <p:nvSpPr>
          <p:cNvPr id="4" name="Rectangle 3"/>
          <p:cNvSpPr/>
          <p:nvPr/>
        </p:nvSpPr>
        <p:spPr>
          <a:xfrm>
            <a:off x="436418" y="1402773"/>
            <a:ext cx="8104909" cy="1200329"/>
          </a:xfrm>
          <a:prstGeom prst="rect">
            <a:avLst/>
          </a:prstGeom>
        </p:spPr>
        <p:txBody>
          <a:bodyPr wrap="square">
            <a:spAutoFit/>
          </a:bodyPr>
          <a:lstStyle/>
          <a:p>
            <a:pPr indent="-285750" algn="just"/>
            <a:r>
              <a:rPr lang="ca-ES" altLang="ca-ES" dirty="0">
                <a:latin typeface="Verdana" panose="020B0604030504040204" pitchFamily="34" charset="0"/>
              </a:rPr>
              <a:t>ERIC ofereix la possibilitat de generar automàticament les referències bibliogràfiques en format APA dels documents. Ho podem fer des de la llista de resultats, seleccionant-los i després fent clic a “Citar”. </a:t>
            </a:r>
          </a:p>
        </p:txBody>
      </p:sp>
      <p:pic>
        <p:nvPicPr>
          <p:cNvPr id="1026" name="Picture 2"/>
          <p:cNvPicPr>
            <a:picLocks noChangeAspect="1" noChangeArrowheads="1"/>
          </p:cNvPicPr>
          <p:nvPr/>
        </p:nvPicPr>
        <p:blipFill>
          <a:blip r:embed="rId2" cstate="print"/>
          <a:srcRect/>
          <a:stretch>
            <a:fillRect/>
          </a:stretch>
        </p:blipFill>
        <p:spPr bwMode="auto">
          <a:xfrm>
            <a:off x="231487" y="2818390"/>
            <a:ext cx="6085118" cy="309403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51217" y="3759460"/>
            <a:ext cx="4353791" cy="2828375"/>
          </a:xfrm>
          <a:prstGeom prst="rect">
            <a:avLst/>
          </a:prstGeom>
          <a:noFill/>
          <a:ln w="9525">
            <a:noFill/>
            <a:miter lim="800000"/>
            <a:headEnd/>
            <a:tailEnd/>
          </a:ln>
        </p:spPr>
      </p:pic>
      <p:sp>
        <p:nvSpPr>
          <p:cNvPr id="7" name="Rectangle arrodonit 6"/>
          <p:cNvSpPr/>
          <p:nvPr/>
        </p:nvSpPr>
        <p:spPr>
          <a:xfrm>
            <a:off x="4520045" y="3730336"/>
            <a:ext cx="4488873" cy="2878283"/>
          </a:xfrm>
          <a:prstGeom prst="roundRect">
            <a:avLst>
              <a:gd name="adj" fmla="val 444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arrodonit 7"/>
          <p:cNvSpPr/>
          <p:nvPr/>
        </p:nvSpPr>
        <p:spPr>
          <a:xfrm>
            <a:off x="384464" y="4759035"/>
            <a:ext cx="207818" cy="1766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arrodonit 8"/>
          <p:cNvSpPr/>
          <p:nvPr/>
        </p:nvSpPr>
        <p:spPr>
          <a:xfrm>
            <a:off x="381001" y="3456708"/>
            <a:ext cx="207818" cy="1766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arrodonit 9"/>
          <p:cNvSpPr/>
          <p:nvPr/>
        </p:nvSpPr>
        <p:spPr>
          <a:xfrm>
            <a:off x="4918363" y="2923308"/>
            <a:ext cx="329045" cy="3394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nector de fletxa recta 10"/>
          <p:cNvCxnSpPr/>
          <p:nvPr/>
        </p:nvCxnSpPr>
        <p:spPr>
          <a:xfrm flipV="1">
            <a:off x="592282" y="3065318"/>
            <a:ext cx="4291445" cy="405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de fletxa recta 12"/>
          <p:cNvCxnSpPr>
            <a:stCxn id="8" idx="3"/>
          </p:cNvCxnSpPr>
          <p:nvPr/>
        </p:nvCxnSpPr>
        <p:spPr>
          <a:xfrm flipV="1">
            <a:off x="592282" y="3231573"/>
            <a:ext cx="4281054" cy="1615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de fletxa recta 15"/>
          <p:cNvCxnSpPr/>
          <p:nvPr/>
        </p:nvCxnSpPr>
        <p:spPr>
          <a:xfrm>
            <a:off x="5247409" y="3262745"/>
            <a:ext cx="114300" cy="436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658" y="3322996"/>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21" name="Rectangle 20"/>
          <p:cNvSpPr/>
          <p:nvPr/>
        </p:nvSpPr>
        <p:spPr>
          <a:xfrm>
            <a:off x="0" y="4607510"/>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22" name="Rectangle 21"/>
          <p:cNvSpPr/>
          <p:nvPr/>
        </p:nvSpPr>
        <p:spPr>
          <a:xfrm>
            <a:off x="4855030" y="2539228"/>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2</a:t>
            </a:r>
          </a:p>
        </p:txBody>
      </p:sp>
      <p:sp>
        <p:nvSpPr>
          <p:cNvPr id="23" name="Rectangle 22"/>
          <p:cNvSpPr/>
          <p:nvPr/>
        </p:nvSpPr>
        <p:spPr>
          <a:xfrm>
            <a:off x="6574973" y="3268571"/>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3</a:t>
            </a:r>
          </a:p>
        </p:txBody>
      </p:sp>
      <p:sp>
        <p:nvSpPr>
          <p:cNvPr id="17" name="QuadreDeText 16"/>
          <p:cNvSpPr txBox="1"/>
          <p:nvPr/>
        </p:nvSpPr>
        <p:spPr>
          <a:xfrm>
            <a:off x="7515922" y="6553984"/>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370" y="1578370"/>
            <a:ext cx="8437915" cy="2031325"/>
          </a:xfrm>
          <a:prstGeom prst="rect">
            <a:avLst/>
          </a:prstGeom>
        </p:spPr>
        <p:txBody>
          <a:bodyPr wrap="square">
            <a:spAutoFit/>
          </a:bodyPr>
          <a:lstStyle/>
          <a:p>
            <a:r>
              <a:rPr lang="ca-ES" altLang="ca-ES" dirty="0">
                <a:latin typeface="Verdana" panose="020B0604030504040204" pitchFamily="34" charset="0"/>
              </a:rPr>
              <a:t>També podem generar les citacions des de dins de cada resultat individual.</a:t>
            </a:r>
          </a:p>
          <a:p>
            <a:endParaRPr lang="ca-ES" dirty="0">
              <a:latin typeface="Verdana" panose="020B0604030504040204" pitchFamily="34" charset="0"/>
            </a:endParaRPr>
          </a:p>
          <a:p>
            <a:pPr algn="just"/>
            <a:r>
              <a:rPr lang="ca-ES" dirty="0">
                <a:latin typeface="Verdana" panose="020B0604030504040204" pitchFamily="34" charset="0"/>
              </a:rPr>
              <a:t>La citació en </a:t>
            </a:r>
            <a:r>
              <a:rPr lang="ca-ES" b="1" dirty="0">
                <a:latin typeface="Verdana" panose="020B0604030504040204" pitchFamily="34" charset="0"/>
              </a:rPr>
              <a:t>format APA</a:t>
            </a:r>
            <a:r>
              <a:rPr lang="ca-ES" dirty="0">
                <a:latin typeface="Verdana" panose="020B0604030504040204" pitchFamily="34" charset="0"/>
              </a:rPr>
              <a:t> és l’opció per defecte, però hi ha molts altres estils de citació. De moment està disponible la 6a edició de l’APA, però és molt probable que en un futur proper la 7a edició també estigui disponible. </a:t>
            </a:r>
            <a:endParaRPr lang="es-ES" dirty="0"/>
          </a:p>
        </p:txBody>
      </p:sp>
      <p:sp>
        <p:nvSpPr>
          <p:cNvPr id="3" name="Rectangle 2"/>
          <p:cNvSpPr/>
          <p:nvPr/>
        </p:nvSpPr>
        <p:spPr>
          <a:xfrm>
            <a:off x="436417" y="1017262"/>
            <a:ext cx="7481455" cy="369332"/>
          </a:xfrm>
          <a:prstGeom prst="rect">
            <a:avLst/>
          </a:prstGeom>
        </p:spPr>
        <p:txBody>
          <a:bodyPr wrap="square">
            <a:spAutoFit/>
          </a:bodyPr>
          <a:lstStyle/>
          <a:p>
            <a:pPr>
              <a:lnSpc>
                <a:spcPct val="100000"/>
              </a:lnSpc>
              <a:spcBef>
                <a:spcPct val="50000"/>
              </a:spcBef>
              <a:buNone/>
            </a:pPr>
            <a:r>
              <a:rPr lang="ca-ES" altLang="ca-ES" b="1" dirty="0">
                <a:solidFill>
                  <a:srgbClr val="346283"/>
                </a:solidFill>
                <a:latin typeface="Verdana" panose="020B0604030504040204" pitchFamily="34" charset="0"/>
              </a:rPr>
              <a:t>10. Referències bibliogràfiques en format APA (2)</a:t>
            </a:r>
            <a:endParaRPr lang="ca-ES" altLang="ca-ES" dirty="0">
              <a:latin typeface="Verdana" panose="020B0604030504040204" pitchFamily="34" charset="0"/>
            </a:endParaRPr>
          </a:p>
        </p:txBody>
      </p:sp>
      <p:pic>
        <p:nvPicPr>
          <p:cNvPr id="2050" name="Picture 2"/>
          <p:cNvPicPr>
            <a:picLocks noChangeAspect="1" noChangeArrowheads="1"/>
          </p:cNvPicPr>
          <p:nvPr/>
        </p:nvPicPr>
        <p:blipFill>
          <a:blip r:embed="rId2" cstate="print"/>
          <a:srcRect l="3141" t="19323" b="31872"/>
          <a:stretch>
            <a:fillRect/>
          </a:stretch>
        </p:blipFill>
        <p:spPr bwMode="auto">
          <a:xfrm>
            <a:off x="166255" y="5039591"/>
            <a:ext cx="5410922" cy="1818409"/>
          </a:xfrm>
          <a:prstGeom prst="rect">
            <a:avLst/>
          </a:prstGeom>
          <a:noFill/>
          <a:ln w="9525">
            <a:noFill/>
            <a:miter lim="800000"/>
            <a:headEnd/>
            <a:tailEnd/>
          </a:ln>
        </p:spPr>
      </p:pic>
      <p:sp>
        <p:nvSpPr>
          <p:cNvPr id="10" name="Rectangle arrodonit 9"/>
          <p:cNvSpPr/>
          <p:nvPr/>
        </p:nvSpPr>
        <p:spPr>
          <a:xfrm>
            <a:off x="176645" y="4974771"/>
            <a:ext cx="5342412" cy="1883229"/>
          </a:xfrm>
          <a:prstGeom prst="roundRect">
            <a:avLst>
              <a:gd name="adj" fmla="val 444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1" name="Picture 3"/>
          <p:cNvPicPr>
            <a:picLocks noChangeAspect="1" noChangeArrowheads="1"/>
          </p:cNvPicPr>
          <p:nvPr/>
        </p:nvPicPr>
        <p:blipFill>
          <a:blip r:embed="rId3" cstate="print"/>
          <a:srcRect/>
          <a:stretch>
            <a:fillRect/>
          </a:stretch>
        </p:blipFill>
        <p:spPr bwMode="auto">
          <a:xfrm>
            <a:off x="152399" y="3657347"/>
            <a:ext cx="7784193" cy="1098349"/>
          </a:xfrm>
          <a:prstGeom prst="rect">
            <a:avLst/>
          </a:prstGeom>
          <a:noFill/>
          <a:ln w="9525">
            <a:noFill/>
            <a:miter lim="800000"/>
            <a:headEnd/>
            <a:tailEnd/>
          </a:ln>
        </p:spPr>
      </p:pic>
      <p:sp>
        <p:nvSpPr>
          <p:cNvPr id="9" name="Rectangle 8"/>
          <p:cNvSpPr/>
          <p:nvPr/>
        </p:nvSpPr>
        <p:spPr>
          <a:xfrm>
            <a:off x="5860473" y="4616073"/>
            <a:ext cx="3158836" cy="2031325"/>
          </a:xfrm>
          <a:prstGeom prst="rect">
            <a:avLst/>
          </a:prstGeom>
        </p:spPr>
        <p:txBody>
          <a:bodyPr wrap="square">
            <a:spAutoFit/>
          </a:bodyPr>
          <a:lstStyle/>
          <a:p>
            <a:pPr algn="just">
              <a:spcBef>
                <a:spcPct val="50000"/>
              </a:spcBef>
            </a:pPr>
            <a:r>
              <a:rPr lang="ca-ES" altLang="ca-ES" dirty="0">
                <a:solidFill>
                  <a:srgbClr val="FF0000"/>
                </a:solidFill>
                <a:latin typeface="Verdana" panose="020B0604030504040204" pitchFamily="34" charset="0"/>
              </a:rPr>
              <a:t>Es recomana sempre revisar la citació per adequar-la a l’idioma</a:t>
            </a:r>
          </a:p>
          <a:p>
            <a:pPr algn="just">
              <a:spcBef>
                <a:spcPct val="50000"/>
              </a:spcBef>
            </a:pPr>
            <a:r>
              <a:rPr lang="ca-ES" altLang="ca-ES" dirty="0">
                <a:solidFill>
                  <a:srgbClr val="FF0000"/>
                </a:solidFill>
                <a:latin typeface="Verdana" panose="020B0604030504040204" pitchFamily="34" charset="0"/>
              </a:rPr>
              <a:t>“&amp;”</a:t>
            </a:r>
            <a:r>
              <a:rPr lang="ca-ES" altLang="ca-ES" dirty="0">
                <a:solidFill>
                  <a:srgbClr val="FF0000"/>
                </a:solidFill>
                <a:latin typeface="Verdana" panose="020B0604030504040204" pitchFamily="34" charset="0"/>
                <a:sym typeface="Wingdings" pitchFamily="2" charset="2"/>
              </a:rPr>
              <a:t></a:t>
            </a:r>
            <a:r>
              <a:rPr lang="ca-ES" altLang="ca-ES" dirty="0">
                <a:solidFill>
                  <a:srgbClr val="FF0000"/>
                </a:solidFill>
                <a:latin typeface="Verdana" panose="020B0604030504040204" pitchFamily="34" charset="0"/>
              </a:rPr>
              <a:t> “i”</a:t>
            </a:r>
          </a:p>
          <a:p>
            <a:pPr>
              <a:spcBef>
                <a:spcPct val="50000"/>
              </a:spcBef>
            </a:pPr>
            <a:r>
              <a:rPr lang="en-US" altLang="ca-ES" dirty="0">
                <a:solidFill>
                  <a:srgbClr val="FF0000"/>
                </a:solidFill>
                <a:latin typeface="Verdana" panose="020B0604030504040204" pitchFamily="34" charset="0"/>
              </a:rPr>
              <a:t>“Retrieved from”                 </a:t>
            </a:r>
            <a:r>
              <a:rPr lang="en-US" altLang="ca-ES" dirty="0">
                <a:solidFill>
                  <a:srgbClr val="FF0000"/>
                </a:solidFill>
                <a:latin typeface="Verdana" panose="020B0604030504040204" pitchFamily="34" charset="0"/>
                <a:sym typeface="Wingdings" pitchFamily="2" charset="2"/>
              </a:rPr>
              <a:t> </a:t>
            </a:r>
            <a:r>
              <a:rPr lang="ca-ES" altLang="ca-ES" dirty="0">
                <a:solidFill>
                  <a:srgbClr val="FF0000"/>
                </a:solidFill>
                <a:latin typeface="Verdana" panose="020B0604030504040204" pitchFamily="34" charset="0"/>
                <a:sym typeface="Wingdings" pitchFamily="2" charset="2"/>
              </a:rPr>
              <a:t>“Recuperat de”</a:t>
            </a:r>
            <a:endParaRPr lang="es-ES" altLang="ca-ES" dirty="0">
              <a:solidFill>
                <a:srgbClr val="FF0000"/>
              </a:solidFill>
              <a:latin typeface="Verdana" panose="020B0604030504040204" pitchFamily="34" charset="0"/>
            </a:endParaRPr>
          </a:p>
        </p:txBody>
      </p:sp>
      <p:sp>
        <p:nvSpPr>
          <p:cNvPr id="14" name="Rectangle arrodonit 13"/>
          <p:cNvSpPr/>
          <p:nvPr/>
        </p:nvSpPr>
        <p:spPr>
          <a:xfrm>
            <a:off x="6368143" y="3794165"/>
            <a:ext cx="359228" cy="5383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nector de fletxa recta 10"/>
          <p:cNvCxnSpPr/>
          <p:nvPr/>
        </p:nvCxnSpPr>
        <p:spPr>
          <a:xfrm flipH="1">
            <a:off x="5203372" y="4321629"/>
            <a:ext cx="1132114" cy="6204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de fletxa recta 15"/>
          <p:cNvCxnSpPr/>
          <p:nvPr/>
        </p:nvCxnSpPr>
        <p:spPr>
          <a:xfrm flipH="1" flipV="1">
            <a:off x="892631" y="6346371"/>
            <a:ext cx="174169" cy="1088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or de fletxa recta 21"/>
          <p:cNvCxnSpPr/>
          <p:nvPr/>
        </p:nvCxnSpPr>
        <p:spPr>
          <a:xfrm flipH="1" flipV="1">
            <a:off x="3570518" y="6498772"/>
            <a:ext cx="849082" cy="1088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QuadreDeText 11"/>
          <p:cNvSpPr txBox="1"/>
          <p:nvPr/>
        </p:nvSpPr>
        <p:spPr>
          <a:xfrm>
            <a:off x="7515922" y="6532212"/>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90" y="767881"/>
            <a:ext cx="7481455" cy="369332"/>
          </a:xfrm>
          <a:prstGeom prst="rect">
            <a:avLst/>
          </a:prstGeom>
        </p:spPr>
        <p:txBody>
          <a:bodyPr wrap="square">
            <a:spAutoFit/>
          </a:bodyPr>
          <a:lstStyle/>
          <a:p>
            <a:pPr>
              <a:lnSpc>
                <a:spcPct val="100000"/>
              </a:lnSpc>
              <a:spcBef>
                <a:spcPct val="50000"/>
              </a:spcBef>
              <a:buNone/>
            </a:pPr>
            <a:r>
              <a:rPr lang="ca-ES" altLang="ca-ES" b="1" dirty="0">
                <a:solidFill>
                  <a:srgbClr val="346283"/>
                </a:solidFill>
                <a:latin typeface="Verdana" panose="020B0604030504040204" pitchFamily="34" charset="0"/>
              </a:rPr>
              <a:t>11. Crear un compte d’usuari a ProQuest</a:t>
            </a:r>
          </a:p>
        </p:txBody>
      </p:sp>
      <p:sp>
        <p:nvSpPr>
          <p:cNvPr id="3" name="Rectangle 2"/>
          <p:cNvSpPr/>
          <p:nvPr/>
        </p:nvSpPr>
        <p:spPr>
          <a:xfrm>
            <a:off x="426024" y="1277034"/>
            <a:ext cx="8437915" cy="2308324"/>
          </a:xfrm>
          <a:prstGeom prst="rect">
            <a:avLst/>
          </a:prstGeom>
        </p:spPr>
        <p:txBody>
          <a:bodyPr wrap="square">
            <a:spAutoFit/>
          </a:bodyPr>
          <a:lstStyle/>
          <a:p>
            <a:pPr algn="just"/>
            <a:r>
              <a:rPr lang="ca-ES" altLang="ca-ES" dirty="0">
                <a:latin typeface="Verdana" panose="020B0604030504040204" pitchFamily="34" charset="0"/>
              </a:rPr>
              <a:t>Una de les funcionalitats addicionals que ofereix el proveïdor ProQuest és la possibilitat de crear-nos gratuïtament un compte d’usuari per poder guardar cerques i llistes de referències i crear alertes de cerca.</a:t>
            </a:r>
          </a:p>
          <a:p>
            <a:pPr algn="just"/>
            <a:endParaRPr lang="ca-ES" altLang="ca-ES" dirty="0">
              <a:latin typeface="Verdana" panose="020B0604030504040204" pitchFamily="34" charset="0"/>
            </a:endParaRPr>
          </a:p>
          <a:p>
            <a:pPr algn="just"/>
            <a:r>
              <a:rPr lang="ca-ES" altLang="ca-ES" dirty="0">
                <a:latin typeface="Verdana" panose="020B0604030504040204" pitchFamily="34" charset="0"/>
              </a:rPr>
              <a:t>Per crear un compte, cal fer clic a la icona      de la part superior dreta de la pantalla i tot seguit seleccionar</a:t>
            </a:r>
          </a:p>
          <a:p>
            <a:pPr algn="just"/>
            <a:r>
              <a:rPr lang="ca-ES" altLang="ca-ES" dirty="0">
                <a:latin typeface="Verdana" panose="020B0604030504040204" pitchFamily="34" charset="0"/>
              </a:rPr>
              <a:t>Hauràs d’omplir un formulari amb el teu correu de la UB i crear una contrasenya.</a:t>
            </a:r>
          </a:p>
        </p:txBody>
      </p:sp>
      <p:pic>
        <p:nvPicPr>
          <p:cNvPr id="5" name="Picture 2"/>
          <p:cNvPicPr>
            <a:picLocks noChangeAspect="1" noChangeArrowheads="1"/>
          </p:cNvPicPr>
          <p:nvPr/>
        </p:nvPicPr>
        <p:blipFill>
          <a:blip r:embed="rId2" cstate="print"/>
          <a:srcRect l="48976" t="11702" r="31989" b="55394"/>
          <a:stretch>
            <a:fillRect/>
          </a:stretch>
        </p:blipFill>
        <p:spPr bwMode="auto">
          <a:xfrm>
            <a:off x="5441123" y="2452254"/>
            <a:ext cx="253093" cy="2286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7387"/>
          <a:stretch>
            <a:fillRect/>
          </a:stretch>
        </p:blipFill>
        <p:spPr bwMode="auto">
          <a:xfrm>
            <a:off x="966355" y="3911601"/>
            <a:ext cx="2392075" cy="269081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t="12285" b="24535"/>
          <a:stretch>
            <a:fillRect/>
          </a:stretch>
        </p:blipFill>
        <p:spPr bwMode="auto">
          <a:xfrm>
            <a:off x="4886180" y="2701637"/>
            <a:ext cx="2759075" cy="25977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998027" y="3560223"/>
            <a:ext cx="3822845" cy="3048395"/>
          </a:xfrm>
          <a:prstGeom prst="rect">
            <a:avLst/>
          </a:prstGeom>
          <a:noFill/>
          <a:ln w="9525">
            <a:noFill/>
            <a:miter lim="800000"/>
            <a:headEnd/>
            <a:tailEnd/>
          </a:ln>
        </p:spPr>
      </p:pic>
      <p:sp>
        <p:nvSpPr>
          <p:cNvPr id="9" name="Rectangle arrodonit 8"/>
          <p:cNvSpPr/>
          <p:nvPr/>
        </p:nvSpPr>
        <p:spPr>
          <a:xfrm>
            <a:off x="2495799" y="3891146"/>
            <a:ext cx="444830" cy="545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arrodonit 9"/>
          <p:cNvSpPr/>
          <p:nvPr/>
        </p:nvSpPr>
        <p:spPr>
          <a:xfrm>
            <a:off x="1027217" y="4822864"/>
            <a:ext cx="1861456" cy="2998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arrodonit 10"/>
          <p:cNvSpPr/>
          <p:nvPr/>
        </p:nvSpPr>
        <p:spPr>
          <a:xfrm>
            <a:off x="4930734" y="3582883"/>
            <a:ext cx="3943101" cy="2890654"/>
          </a:xfrm>
          <a:prstGeom prst="roundRect">
            <a:avLst>
              <a:gd name="adj" fmla="val 928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a:off x="2555175" y="3456098"/>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13" name="Rectangle 12"/>
          <p:cNvSpPr/>
          <p:nvPr/>
        </p:nvSpPr>
        <p:spPr>
          <a:xfrm>
            <a:off x="483921" y="4720325"/>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2</a:t>
            </a:r>
          </a:p>
        </p:txBody>
      </p:sp>
      <p:sp>
        <p:nvSpPr>
          <p:cNvPr id="14" name="Rectangle 13"/>
          <p:cNvSpPr/>
          <p:nvPr/>
        </p:nvSpPr>
        <p:spPr>
          <a:xfrm>
            <a:off x="4629893" y="3400679"/>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3</a:t>
            </a:r>
          </a:p>
        </p:txBody>
      </p:sp>
      <p:cxnSp>
        <p:nvCxnSpPr>
          <p:cNvPr id="15" name="Connector de fletxa recta 14"/>
          <p:cNvCxnSpPr/>
          <p:nvPr/>
        </p:nvCxnSpPr>
        <p:spPr>
          <a:xfrm flipV="1">
            <a:off x="2961409" y="3855027"/>
            <a:ext cx="1672936" cy="1105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de fletxa recta 16"/>
          <p:cNvCxnSpPr/>
          <p:nvPr/>
        </p:nvCxnSpPr>
        <p:spPr>
          <a:xfrm flipH="1">
            <a:off x="2722418" y="4468091"/>
            <a:ext cx="10391" cy="3013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QuadreDeText 15"/>
          <p:cNvSpPr txBox="1"/>
          <p:nvPr/>
        </p:nvSpPr>
        <p:spPr>
          <a:xfrm>
            <a:off x="7515922" y="6488668"/>
            <a:ext cx="1628078" cy="369332"/>
          </a:xfrm>
          <a:prstGeom prst="rect">
            <a:avLst/>
          </a:prstGeom>
          <a:noFill/>
        </p:spPr>
        <p:txBody>
          <a:bodyPr wrap="square" rtlCol="0">
            <a:spAutoFit/>
          </a:bodyPr>
          <a:lstStyle/>
          <a:p>
            <a:r>
              <a:rPr lang="ca-ES" dirty="0">
                <a:hlinkClick r:id="rId6" action="ppaction://hlinksldjump"/>
              </a:rPr>
              <a:t>Torna al sumari</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77383"/>
          <a:stretch>
            <a:fillRect/>
          </a:stretch>
        </p:blipFill>
        <p:spPr bwMode="auto">
          <a:xfrm>
            <a:off x="2015837" y="3795858"/>
            <a:ext cx="1854487" cy="2278063"/>
          </a:xfrm>
          <a:prstGeom prst="rect">
            <a:avLst/>
          </a:prstGeom>
          <a:noFill/>
          <a:ln w="9525">
            <a:noFill/>
            <a:miter lim="800000"/>
            <a:headEnd/>
            <a:tailEnd/>
          </a:ln>
        </p:spPr>
      </p:pic>
      <p:sp>
        <p:nvSpPr>
          <p:cNvPr id="2" name="Rectangle 1"/>
          <p:cNvSpPr/>
          <p:nvPr/>
        </p:nvSpPr>
        <p:spPr>
          <a:xfrm>
            <a:off x="477980" y="747099"/>
            <a:ext cx="7481455" cy="369332"/>
          </a:xfrm>
          <a:prstGeom prst="rect">
            <a:avLst/>
          </a:prstGeom>
        </p:spPr>
        <p:txBody>
          <a:bodyPr wrap="square">
            <a:spAutoFit/>
          </a:bodyPr>
          <a:lstStyle/>
          <a:p>
            <a:pPr>
              <a:lnSpc>
                <a:spcPct val="100000"/>
              </a:lnSpc>
              <a:spcBef>
                <a:spcPct val="50000"/>
              </a:spcBef>
              <a:buNone/>
            </a:pPr>
            <a:r>
              <a:rPr lang="ca-ES" altLang="ca-ES" b="1" dirty="0">
                <a:solidFill>
                  <a:srgbClr val="346283"/>
                </a:solidFill>
                <a:latin typeface="Verdana" panose="020B0604030504040204" pitchFamily="34" charset="0"/>
              </a:rPr>
              <a:t>12. Exportar referències (1)</a:t>
            </a:r>
            <a:endParaRPr lang="ca-ES" altLang="ca-ES" dirty="0">
              <a:latin typeface="Verdana" panose="020B0604030504040204" pitchFamily="34" charset="0"/>
            </a:endParaRPr>
          </a:p>
        </p:txBody>
      </p:sp>
      <p:sp>
        <p:nvSpPr>
          <p:cNvPr id="5" name="Rectangle 4"/>
          <p:cNvSpPr/>
          <p:nvPr/>
        </p:nvSpPr>
        <p:spPr>
          <a:xfrm>
            <a:off x="457197" y="1225080"/>
            <a:ext cx="8437915" cy="2031325"/>
          </a:xfrm>
          <a:prstGeom prst="rect">
            <a:avLst/>
          </a:prstGeom>
        </p:spPr>
        <p:txBody>
          <a:bodyPr wrap="square">
            <a:spAutoFit/>
          </a:bodyPr>
          <a:lstStyle/>
          <a:p>
            <a:pPr algn="just"/>
            <a:r>
              <a:rPr lang="ca-ES" altLang="ca-ES" dirty="0">
                <a:latin typeface="Verdana" panose="020B0604030504040204" pitchFamily="34" charset="0"/>
              </a:rPr>
              <a:t>Un cop executada una cerca, és possible exportar les referències dels resultats que ens interessen. </a:t>
            </a:r>
          </a:p>
          <a:p>
            <a:pPr algn="just"/>
            <a:r>
              <a:rPr lang="ca-ES" altLang="ca-ES" dirty="0">
                <a:latin typeface="Verdana" panose="020B0604030504040204" pitchFamily="34" charset="0"/>
              </a:rPr>
              <a:t>Només cal seleccionar els resultats que ens interessin i fer clic a la icona	 , situada a la dreta de la pantalla.</a:t>
            </a:r>
          </a:p>
          <a:p>
            <a:pPr algn="just"/>
            <a:endParaRPr lang="ca-ES" altLang="ca-ES" dirty="0">
              <a:latin typeface="Verdana" panose="020B0604030504040204" pitchFamily="34" charset="0"/>
            </a:endParaRPr>
          </a:p>
          <a:p>
            <a:pPr algn="just"/>
            <a:r>
              <a:rPr lang="ca-ES" altLang="ca-ES" dirty="0">
                <a:latin typeface="Verdana" panose="020B0604030504040204" pitchFamily="34" charset="0"/>
              </a:rPr>
              <a:t>Hi ha moltes opcions; recomanem exportar en </a:t>
            </a:r>
            <a:r>
              <a:rPr lang="ca-ES" altLang="ca-ES" b="1" dirty="0">
                <a:latin typeface="Verdana" panose="020B0604030504040204" pitchFamily="34" charset="0"/>
              </a:rPr>
              <a:t>format RIS </a:t>
            </a:r>
            <a:r>
              <a:rPr lang="ca-ES" altLang="ca-ES" dirty="0">
                <a:latin typeface="Verdana" panose="020B0604030504040204" pitchFamily="34" charset="0"/>
              </a:rPr>
              <a:t>perquè és compatible amb Mendeley i amb la majoria de gestors bibliogràfics.</a:t>
            </a:r>
          </a:p>
        </p:txBody>
      </p:sp>
      <p:pic>
        <p:nvPicPr>
          <p:cNvPr id="1027" name="Picture 3"/>
          <p:cNvPicPr>
            <a:picLocks noChangeAspect="1" noChangeArrowheads="1"/>
          </p:cNvPicPr>
          <p:nvPr/>
        </p:nvPicPr>
        <p:blipFill>
          <a:blip r:embed="rId3" cstate="print"/>
          <a:srcRect b="12235"/>
          <a:stretch>
            <a:fillRect/>
          </a:stretch>
        </p:blipFill>
        <p:spPr bwMode="auto">
          <a:xfrm>
            <a:off x="4779530" y="3354630"/>
            <a:ext cx="4364470" cy="350337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175616" y="2087853"/>
            <a:ext cx="376216" cy="416358"/>
          </a:xfrm>
          <a:prstGeom prst="rect">
            <a:avLst/>
          </a:prstGeom>
          <a:noFill/>
          <a:ln w="9525">
            <a:noFill/>
            <a:miter lim="800000"/>
            <a:headEnd/>
            <a:tailEnd/>
          </a:ln>
        </p:spPr>
      </p:pic>
      <p:pic>
        <p:nvPicPr>
          <p:cNvPr id="8" name="Picture 4"/>
          <p:cNvPicPr>
            <a:picLocks noChangeAspect="1" noChangeArrowheads="1"/>
          </p:cNvPicPr>
          <p:nvPr/>
        </p:nvPicPr>
        <p:blipFill>
          <a:blip r:embed="rId2" cstate="print"/>
          <a:srcRect l="1263" t="21907" r="84037"/>
          <a:stretch>
            <a:fillRect/>
          </a:stretch>
        </p:blipFill>
        <p:spPr bwMode="auto">
          <a:xfrm>
            <a:off x="249382" y="4021281"/>
            <a:ext cx="1205346" cy="1779013"/>
          </a:xfrm>
          <a:prstGeom prst="rect">
            <a:avLst/>
          </a:prstGeom>
          <a:noFill/>
          <a:ln w="9525">
            <a:noFill/>
            <a:miter lim="800000"/>
            <a:headEnd/>
            <a:tailEnd/>
          </a:ln>
        </p:spPr>
      </p:pic>
      <p:sp>
        <p:nvSpPr>
          <p:cNvPr id="9" name="Rectangle arrodonit 8"/>
          <p:cNvSpPr/>
          <p:nvPr/>
        </p:nvSpPr>
        <p:spPr>
          <a:xfrm>
            <a:off x="331025" y="4251365"/>
            <a:ext cx="198911" cy="216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arrodonit 9"/>
          <p:cNvSpPr/>
          <p:nvPr/>
        </p:nvSpPr>
        <p:spPr>
          <a:xfrm>
            <a:off x="4743697" y="3302330"/>
            <a:ext cx="4400303" cy="3430980"/>
          </a:xfrm>
          <a:prstGeom prst="roundRect">
            <a:avLst>
              <a:gd name="adj" fmla="val 58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arrodonit 10"/>
          <p:cNvSpPr/>
          <p:nvPr/>
        </p:nvSpPr>
        <p:spPr>
          <a:xfrm>
            <a:off x="3257798" y="3873828"/>
            <a:ext cx="389411" cy="4072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a:off x="206830" y="3508053"/>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13" name="Rectangle 12"/>
          <p:cNvSpPr/>
          <p:nvPr/>
        </p:nvSpPr>
        <p:spPr>
          <a:xfrm>
            <a:off x="2057402" y="3312110"/>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2</a:t>
            </a:r>
          </a:p>
        </p:txBody>
      </p:sp>
      <p:sp>
        <p:nvSpPr>
          <p:cNvPr id="14" name="Rectangle 13"/>
          <p:cNvSpPr/>
          <p:nvPr/>
        </p:nvSpPr>
        <p:spPr>
          <a:xfrm>
            <a:off x="4354288" y="3344767"/>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3</a:t>
            </a:r>
          </a:p>
        </p:txBody>
      </p:sp>
      <p:cxnSp>
        <p:nvCxnSpPr>
          <p:cNvPr id="15" name="Connector de fletxa recta 14"/>
          <p:cNvCxnSpPr>
            <a:stCxn id="9" idx="0"/>
          </p:cNvCxnSpPr>
          <p:nvPr/>
        </p:nvCxnSpPr>
        <p:spPr>
          <a:xfrm flipV="1">
            <a:off x="430481" y="3938155"/>
            <a:ext cx="2811483" cy="3132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de fletxa recta 17"/>
          <p:cNvCxnSpPr>
            <a:stCxn id="11" idx="3"/>
            <a:endCxn id="14" idx="2"/>
          </p:cNvCxnSpPr>
          <p:nvPr/>
        </p:nvCxnSpPr>
        <p:spPr>
          <a:xfrm flipV="1">
            <a:off x="3647209" y="3806432"/>
            <a:ext cx="906239" cy="271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arrodonit 20"/>
          <p:cNvSpPr/>
          <p:nvPr/>
        </p:nvSpPr>
        <p:spPr>
          <a:xfrm>
            <a:off x="6839198" y="4161310"/>
            <a:ext cx="538347" cy="743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p:cNvPicPr>
            <a:picLocks noChangeAspect="1" noChangeArrowheads="1"/>
          </p:cNvPicPr>
          <p:nvPr/>
        </p:nvPicPr>
        <p:blipFill>
          <a:blip r:embed="rId5" cstate="print"/>
          <a:srcRect t="3484" r="28788"/>
          <a:stretch>
            <a:fillRect/>
          </a:stretch>
        </p:blipFill>
        <p:spPr bwMode="auto">
          <a:xfrm>
            <a:off x="145473" y="5787736"/>
            <a:ext cx="488372" cy="603683"/>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l="15909"/>
          <a:stretch>
            <a:fillRect/>
          </a:stretch>
        </p:blipFill>
        <p:spPr bwMode="auto">
          <a:xfrm>
            <a:off x="862445" y="5834496"/>
            <a:ext cx="512619" cy="571500"/>
          </a:xfrm>
          <a:prstGeom prst="rect">
            <a:avLst/>
          </a:prstGeom>
          <a:noFill/>
          <a:ln w="9525">
            <a:noFill/>
            <a:miter lim="800000"/>
            <a:headEnd/>
            <a:tailEnd/>
          </a:ln>
        </p:spPr>
      </p:pic>
      <p:sp>
        <p:nvSpPr>
          <p:cNvPr id="19" name="QuadreDeText 18"/>
          <p:cNvSpPr txBox="1"/>
          <p:nvPr/>
        </p:nvSpPr>
        <p:spPr>
          <a:xfrm>
            <a:off x="3183408" y="6488668"/>
            <a:ext cx="1628078" cy="369332"/>
          </a:xfrm>
          <a:prstGeom prst="rect">
            <a:avLst/>
          </a:prstGeom>
          <a:noFill/>
        </p:spPr>
        <p:txBody>
          <a:bodyPr wrap="square" rtlCol="0">
            <a:spAutoFit/>
          </a:bodyPr>
          <a:lstStyle/>
          <a:p>
            <a:r>
              <a:rPr lang="ca-ES" dirty="0">
                <a:hlinkClick r:id="rId7" action="ppaction://hlinksldjump"/>
              </a:rPr>
              <a:t>Torna al sumari</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77102" y="948837"/>
            <a:ext cx="3731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1. Què és ERIC?</a:t>
            </a:r>
          </a:p>
        </p:txBody>
      </p:sp>
      <p:sp>
        <p:nvSpPr>
          <p:cNvPr id="3" name="Text Box 12"/>
          <p:cNvSpPr txBox="1">
            <a:spLocks noChangeArrowheads="1"/>
          </p:cNvSpPr>
          <p:nvPr/>
        </p:nvSpPr>
        <p:spPr bwMode="auto">
          <a:xfrm>
            <a:off x="387495" y="1603141"/>
            <a:ext cx="8347075" cy="23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50000"/>
              </a:spcBef>
              <a:buNone/>
            </a:pPr>
            <a:r>
              <a:rPr lang="ca-ES" altLang="ca-ES" sz="1800" b="1" dirty="0">
                <a:latin typeface="Verdana" panose="020B0604030504040204" pitchFamily="34" charset="0"/>
              </a:rPr>
              <a:t>ERIC </a:t>
            </a:r>
            <a:r>
              <a:rPr lang="en-GB" altLang="ca-ES" sz="1800" b="1" dirty="0">
                <a:latin typeface="Verdana" panose="020B0604030504040204" pitchFamily="34" charset="0"/>
              </a:rPr>
              <a:t>(Education Resources Information </a:t>
            </a:r>
            <a:r>
              <a:rPr lang="en-GB" altLang="ca-ES" sz="1800" b="1" dirty="0" err="1">
                <a:latin typeface="Verdana" panose="020B0604030504040204" pitchFamily="34" charset="0"/>
              </a:rPr>
              <a:t>Center</a:t>
            </a:r>
            <a:r>
              <a:rPr lang="en-GB" altLang="ca-ES" sz="1800" b="1" dirty="0">
                <a:latin typeface="Verdana" panose="020B0604030504040204" pitchFamily="34" charset="0"/>
              </a:rPr>
              <a:t>) </a:t>
            </a:r>
            <a:r>
              <a:rPr lang="ca-ES" altLang="ca-ES" sz="1800" dirty="0">
                <a:latin typeface="Verdana" panose="020B0604030504040204" pitchFamily="34" charset="0"/>
              </a:rPr>
              <a:t>és una base de dades especialitzada en educació impulsada per l’Institut de Ciències de l’Educació del Departament d’Educació dels Estats Units.</a:t>
            </a:r>
          </a:p>
          <a:p>
            <a:pPr algn="just">
              <a:spcBef>
                <a:spcPct val="50000"/>
              </a:spcBef>
              <a:buNone/>
            </a:pPr>
            <a:r>
              <a:rPr lang="ca-ES" altLang="ca-ES" sz="1800" dirty="0">
                <a:latin typeface="Verdana" panose="020B0604030504040204" pitchFamily="34" charset="0"/>
              </a:rPr>
              <a:t>Proporciona accés tant a informació bibliogràfica com a documents a text complet.</a:t>
            </a:r>
          </a:p>
          <a:p>
            <a:pPr algn="just">
              <a:spcBef>
                <a:spcPct val="50000"/>
              </a:spcBef>
              <a:buNone/>
            </a:pPr>
            <a:r>
              <a:rPr lang="ca-ES" altLang="ca-ES" sz="1800" dirty="0">
                <a:latin typeface="Verdana" panose="020B0604030504040204" pitchFamily="34" charset="0"/>
              </a:rPr>
              <a:t>Tot i que ERIC és d’accés lliure, des del CRAI UB es pot consultar a través del proveïdor de pagament </a:t>
            </a:r>
            <a:r>
              <a:rPr lang="ca-ES" altLang="ca-ES" sz="1800" b="1" dirty="0">
                <a:latin typeface="Verdana" panose="020B0604030504040204" pitchFamily="34" charset="0"/>
              </a:rPr>
              <a:t>ProQuest</a:t>
            </a:r>
            <a:r>
              <a:rPr lang="ca-ES" altLang="ca-ES" sz="1800" dirty="0">
                <a:latin typeface="Verdana" panose="020B0604030504040204" pitchFamily="34" charset="0"/>
              </a:rPr>
              <a:t>, cosa que permet gaudir d’una interfície de cerca més avançada i amb opcions addicionals.</a:t>
            </a:r>
          </a:p>
        </p:txBody>
      </p:sp>
      <p:sp>
        <p:nvSpPr>
          <p:cNvPr id="7" name="QuadreDeText 6"/>
          <p:cNvSpPr txBox="1"/>
          <p:nvPr/>
        </p:nvSpPr>
        <p:spPr>
          <a:xfrm>
            <a:off x="7259445" y="6311590"/>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645637" y="4132209"/>
            <a:ext cx="3068095" cy="12294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206939" y="4146096"/>
            <a:ext cx="3312531" cy="1146211"/>
          </a:xfrm>
          <a:prstGeom prst="rect">
            <a:avLst/>
          </a:prstGeom>
          <a:noFill/>
          <a:ln w="9525">
            <a:noFill/>
            <a:miter lim="800000"/>
            <a:headEnd/>
            <a:tailEnd/>
          </a:ln>
        </p:spPr>
      </p:pic>
      <p:sp>
        <p:nvSpPr>
          <p:cNvPr id="8" name="Text Box 12"/>
          <p:cNvSpPr txBox="1">
            <a:spLocks noChangeArrowheads="1"/>
          </p:cNvSpPr>
          <p:nvPr/>
        </p:nvSpPr>
        <p:spPr bwMode="auto">
          <a:xfrm>
            <a:off x="363249" y="5527440"/>
            <a:ext cx="8347075"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50000"/>
              </a:spcBef>
              <a:buNone/>
            </a:pPr>
            <a:r>
              <a:rPr lang="ca-ES" altLang="ca-ES" sz="1800" dirty="0">
                <a:latin typeface="Verdana" panose="020B0604030504040204" pitchFamily="34" charset="0"/>
              </a:rPr>
              <a:t>També es pot accedir a ERIC a través de la interfície d’</a:t>
            </a:r>
            <a:r>
              <a:rPr lang="ca-ES" altLang="ca-ES" sz="1800" b="1" dirty="0">
                <a:latin typeface="Verdana" panose="020B0604030504040204" pitchFamily="34" charset="0"/>
              </a:rPr>
              <a:t>EBSCO</a:t>
            </a:r>
            <a:r>
              <a:rPr lang="ca-ES" altLang="ca-ES" sz="1800" dirty="0">
                <a:latin typeface="Verdana" panose="020B0604030504040204" pitchFamily="34" charset="0"/>
              </a:rPr>
              <a:t>. En aquesta guia però, ens basarem només en la interfície de ProQuest.</a:t>
            </a:r>
          </a:p>
        </p:txBody>
      </p:sp>
    </p:spTree>
    <p:extLst>
      <p:ext uri="{BB962C8B-B14F-4D97-AF65-F5344CB8AC3E}">
        <p14:creationId xmlns:p14="http://schemas.microsoft.com/office/powerpoint/2010/main" val="1873005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0" y="747099"/>
            <a:ext cx="7481455" cy="369332"/>
          </a:xfrm>
          <a:prstGeom prst="rect">
            <a:avLst/>
          </a:prstGeom>
        </p:spPr>
        <p:txBody>
          <a:bodyPr wrap="square">
            <a:spAutoFit/>
          </a:bodyPr>
          <a:lstStyle/>
          <a:p>
            <a:pPr>
              <a:lnSpc>
                <a:spcPct val="100000"/>
              </a:lnSpc>
              <a:spcBef>
                <a:spcPct val="50000"/>
              </a:spcBef>
              <a:buNone/>
            </a:pPr>
            <a:r>
              <a:rPr lang="ca-ES" altLang="ca-ES" b="1" dirty="0">
                <a:solidFill>
                  <a:srgbClr val="346283"/>
                </a:solidFill>
                <a:latin typeface="Verdana" panose="020B0604030504040204" pitchFamily="34" charset="0"/>
              </a:rPr>
              <a:t>12. Exportar referències (2)</a:t>
            </a:r>
            <a:endParaRPr lang="ca-ES" altLang="ca-ES" dirty="0">
              <a:latin typeface="Verdana" panose="020B0604030504040204" pitchFamily="34" charset="0"/>
            </a:endParaRPr>
          </a:p>
        </p:txBody>
      </p:sp>
      <p:sp>
        <p:nvSpPr>
          <p:cNvPr id="3" name="Rectangle 2"/>
          <p:cNvSpPr/>
          <p:nvPr/>
        </p:nvSpPr>
        <p:spPr>
          <a:xfrm>
            <a:off x="468064" y="1373970"/>
            <a:ext cx="8194674" cy="646331"/>
          </a:xfrm>
          <a:prstGeom prst="rect">
            <a:avLst/>
          </a:prstGeom>
        </p:spPr>
        <p:txBody>
          <a:bodyPr wrap="square">
            <a:spAutoFit/>
          </a:bodyPr>
          <a:lstStyle/>
          <a:p>
            <a:r>
              <a:rPr lang="ca-ES" altLang="ca-ES" dirty="0">
                <a:latin typeface="Verdana" panose="020B0604030504040204" pitchFamily="34" charset="0"/>
              </a:rPr>
              <a:t>També es poden exportar les referències des de la carpeta personal, si tens la sessió iniciada .</a:t>
            </a:r>
          </a:p>
        </p:txBody>
      </p:sp>
      <p:pic>
        <p:nvPicPr>
          <p:cNvPr id="4" name="Imatge 3"/>
          <p:cNvPicPr>
            <a:picLocks noChangeAspect="1"/>
          </p:cNvPicPr>
          <p:nvPr/>
        </p:nvPicPr>
        <p:blipFill>
          <a:blip r:embed="rId2" cstate="print"/>
          <a:stretch>
            <a:fillRect/>
          </a:stretch>
        </p:blipFill>
        <p:spPr>
          <a:xfrm>
            <a:off x="3365907" y="1710292"/>
            <a:ext cx="231142" cy="243637"/>
          </a:xfrm>
          <a:prstGeom prst="rect">
            <a:avLst/>
          </a:prstGeom>
        </p:spPr>
      </p:pic>
      <p:pic>
        <p:nvPicPr>
          <p:cNvPr id="5" name="Imatge 4"/>
          <p:cNvPicPr>
            <a:picLocks noChangeAspect="1"/>
          </p:cNvPicPr>
          <p:nvPr/>
        </p:nvPicPr>
        <p:blipFill>
          <a:blip r:embed="rId3" cstate="print"/>
          <a:stretch>
            <a:fillRect/>
          </a:stretch>
        </p:blipFill>
        <p:spPr>
          <a:xfrm>
            <a:off x="3703496" y="1727348"/>
            <a:ext cx="1723810" cy="209524"/>
          </a:xfrm>
          <a:prstGeom prst="rect">
            <a:avLst/>
          </a:prstGeom>
        </p:spPr>
      </p:pic>
      <p:pic>
        <p:nvPicPr>
          <p:cNvPr id="6" name="Imatge 5"/>
          <p:cNvPicPr>
            <a:picLocks noChangeAspect="1"/>
          </p:cNvPicPr>
          <p:nvPr/>
        </p:nvPicPr>
        <p:blipFill>
          <a:blip r:embed="rId4" cstate="print"/>
          <a:stretch>
            <a:fillRect/>
          </a:stretch>
        </p:blipFill>
        <p:spPr>
          <a:xfrm>
            <a:off x="640267" y="2112077"/>
            <a:ext cx="6993038" cy="2789131"/>
          </a:xfrm>
          <a:prstGeom prst="rect">
            <a:avLst/>
          </a:prstGeom>
        </p:spPr>
      </p:pic>
      <p:sp>
        <p:nvSpPr>
          <p:cNvPr id="7" name="Rectangle arrodonit 6"/>
          <p:cNvSpPr/>
          <p:nvPr/>
        </p:nvSpPr>
        <p:spPr>
          <a:xfrm>
            <a:off x="5838171" y="3208409"/>
            <a:ext cx="538347" cy="1893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arrodonit 7"/>
          <p:cNvSpPr/>
          <p:nvPr/>
        </p:nvSpPr>
        <p:spPr>
          <a:xfrm>
            <a:off x="5813889" y="4061861"/>
            <a:ext cx="1819416" cy="1822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a:off x="279570" y="5565351"/>
            <a:ext cx="8571662" cy="369332"/>
          </a:xfrm>
          <a:prstGeom prst="rect">
            <a:avLst/>
          </a:prstGeom>
        </p:spPr>
        <p:txBody>
          <a:bodyPr wrap="square">
            <a:spAutoFit/>
          </a:bodyPr>
          <a:lstStyle/>
          <a:p>
            <a:r>
              <a:rPr lang="ca-ES" altLang="ca-ES" dirty="0">
                <a:latin typeface="Verdana" panose="020B0604030504040204" pitchFamily="34" charset="0"/>
              </a:rPr>
              <a:t>Després només caldrà arrossegar el fitxer RIS descarregat al Mendeley.</a:t>
            </a:r>
          </a:p>
        </p:txBody>
      </p:sp>
      <p:sp>
        <p:nvSpPr>
          <p:cNvPr id="10" name="QuadreDeText 9"/>
          <p:cNvSpPr txBox="1"/>
          <p:nvPr/>
        </p:nvSpPr>
        <p:spPr>
          <a:xfrm>
            <a:off x="7515922" y="6488668"/>
            <a:ext cx="1628078" cy="369332"/>
          </a:xfrm>
          <a:prstGeom prst="rect">
            <a:avLst/>
          </a:prstGeom>
          <a:noFill/>
        </p:spPr>
        <p:txBody>
          <a:bodyPr wrap="square" rtlCol="0">
            <a:spAutoFit/>
          </a:bodyPr>
          <a:lstStyle/>
          <a:p>
            <a:r>
              <a:rPr lang="ca-ES" dirty="0">
                <a:hlinkClick r:id="rId5" action="ppaction://hlinksldjump"/>
              </a:rPr>
              <a:t>Torna al sumari</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51" y="830377"/>
            <a:ext cx="7481455" cy="369332"/>
          </a:xfrm>
          <a:prstGeom prst="rect">
            <a:avLst/>
          </a:prstGeom>
        </p:spPr>
        <p:txBody>
          <a:bodyPr wrap="square">
            <a:spAutoFit/>
          </a:bodyPr>
          <a:lstStyle/>
          <a:p>
            <a:pPr>
              <a:lnSpc>
                <a:spcPct val="100000"/>
              </a:lnSpc>
              <a:spcBef>
                <a:spcPct val="50000"/>
              </a:spcBef>
              <a:buNone/>
            </a:pPr>
            <a:r>
              <a:rPr lang="ca-ES" altLang="ca-ES" b="1" dirty="0">
                <a:solidFill>
                  <a:srgbClr val="346283"/>
                </a:solidFill>
                <a:latin typeface="Verdana" panose="020B0604030504040204" pitchFamily="34" charset="0"/>
              </a:rPr>
              <a:t>13. Guardar registres de documents</a:t>
            </a:r>
            <a:endParaRPr lang="ca-ES" altLang="ca-ES" dirty="0">
              <a:latin typeface="Verdana" panose="020B0604030504040204" pitchFamily="34" charset="0"/>
            </a:endParaRPr>
          </a:p>
        </p:txBody>
      </p:sp>
      <p:sp>
        <p:nvSpPr>
          <p:cNvPr id="3" name="Rectangle 2"/>
          <p:cNvSpPr/>
          <p:nvPr/>
        </p:nvSpPr>
        <p:spPr>
          <a:xfrm>
            <a:off x="488370" y="1578370"/>
            <a:ext cx="8437915" cy="2031325"/>
          </a:xfrm>
          <a:prstGeom prst="rect">
            <a:avLst/>
          </a:prstGeom>
        </p:spPr>
        <p:txBody>
          <a:bodyPr wrap="square">
            <a:spAutoFit/>
          </a:bodyPr>
          <a:lstStyle/>
          <a:p>
            <a:pPr algn="just"/>
            <a:r>
              <a:rPr lang="ca-ES" altLang="ca-ES" dirty="0">
                <a:latin typeface="Verdana" panose="020B0604030504040204" pitchFamily="34" charset="0"/>
              </a:rPr>
              <a:t>Un cop executada una cerca és possible guardar els registres dels documents que ens interessen. Hem d’haver iniciat sessió amb la icona de la cantonada superior dreta</a:t>
            </a:r>
          </a:p>
          <a:p>
            <a:pPr algn="just"/>
            <a:endParaRPr lang="ca-ES" altLang="ca-ES" dirty="0">
              <a:latin typeface="Verdana" panose="020B0604030504040204" pitchFamily="34" charset="0"/>
            </a:endParaRPr>
          </a:p>
          <a:p>
            <a:pPr algn="just"/>
            <a:r>
              <a:rPr lang="ca-ES" altLang="ca-ES" dirty="0">
                <a:latin typeface="Verdana" panose="020B0604030504040204" pitchFamily="34" charset="0"/>
              </a:rPr>
              <a:t>Només cal seleccionar els resultats que ens interessin i fer clic a la icona    , que està a la part superior de la finestra de resultats. Després podrem seleccionar la carpeta on els volem guardar.</a:t>
            </a:r>
          </a:p>
        </p:txBody>
      </p:sp>
      <p:pic>
        <p:nvPicPr>
          <p:cNvPr id="4" name="Imatge 3"/>
          <p:cNvPicPr>
            <a:picLocks noChangeAspect="1"/>
          </p:cNvPicPr>
          <p:nvPr/>
        </p:nvPicPr>
        <p:blipFill>
          <a:blip r:embed="rId2" cstate="print"/>
          <a:stretch>
            <a:fillRect/>
          </a:stretch>
        </p:blipFill>
        <p:spPr>
          <a:xfrm>
            <a:off x="4164803" y="2191555"/>
            <a:ext cx="231142" cy="243637"/>
          </a:xfrm>
          <a:prstGeom prst="rect">
            <a:avLst/>
          </a:prstGeom>
        </p:spPr>
      </p:pic>
      <p:pic>
        <p:nvPicPr>
          <p:cNvPr id="5" name="Imatge 4"/>
          <p:cNvPicPr>
            <a:picLocks noChangeAspect="1"/>
          </p:cNvPicPr>
          <p:nvPr/>
        </p:nvPicPr>
        <p:blipFill>
          <a:blip r:embed="rId3" cstate="print"/>
          <a:stretch>
            <a:fillRect/>
          </a:stretch>
        </p:blipFill>
        <p:spPr>
          <a:xfrm>
            <a:off x="4502392" y="2208611"/>
            <a:ext cx="1723810" cy="209524"/>
          </a:xfrm>
          <a:prstGeom prst="rect">
            <a:avLst/>
          </a:prstGeom>
        </p:spPr>
      </p:pic>
      <p:pic>
        <p:nvPicPr>
          <p:cNvPr id="6" name="Imatge 5"/>
          <p:cNvPicPr>
            <a:picLocks noChangeAspect="1"/>
          </p:cNvPicPr>
          <p:nvPr/>
        </p:nvPicPr>
        <p:blipFill>
          <a:blip r:embed="rId4" cstate="print"/>
          <a:stretch>
            <a:fillRect/>
          </a:stretch>
        </p:blipFill>
        <p:spPr>
          <a:xfrm>
            <a:off x="690501" y="3916974"/>
            <a:ext cx="1123810" cy="1457143"/>
          </a:xfrm>
          <a:prstGeom prst="rect">
            <a:avLst/>
          </a:prstGeom>
        </p:spPr>
      </p:pic>
      <p:pic>
        <p:nvPicPr>
          <p:cNvPr id="7" name="Imatge 6"/>
          <p:cNvPicPr>
            <a:picLocks noChangeAspect="1"/>
          </p:cNvPicPr>
          <p:nvPr/>
        </p:nvPicPr>
        <p:blipFill>
          <a:blip r:embed="rId5" cstate="print"/>
          <a:stretch>
            <a:fillRect/>
          </a:stretch>
        </p:blipFill>
        <p:spPr>
          <a:xfrm>
            <a:off x="690501" y="5533293"/>
            <a:ext cx="1123810" cy="1123810"/>
          </a:xfrm>
          <a:prstGeom prst="rect">
            <a:avLst/>
          </a:prstGeom>
        </p:spPr>
      </p:pic>
      <p:pic>
        <p:nvPicPr>
          <p:cNvPr id="9" name="Imatge 8"/>
          <p:cNvPicPr>
            <a:picLocks noChangeAspect="1"/>
          </p:cNvPicPr>
          <p:nvPr/>
        </p:nvPicPr>
        <p:blipFill>
          <a:blip r:embed="rId6" cstate="print"/>
          <a:stretch>
            <a:fillRect/>
          </a:stretch>
        </p:blipFill>
        <p:spPr>
          <a:xfrm>
            <a:off x="4908884" y="4046950"/>
            <a:ext cx="3946319" cy="2416255"/>
          </a:xfrm>
          <a:prstGeom prst="rect">
            <a:avLst/>
          </a:prstGeom>
        </p:spPr>
      </p:pic>
      <p:pic>
        <p:nvPicPr>
          <p:cNvPr id="11" name="Imatge 10"/>
          <p:cNvPicPr>
            <a:picLocks noChangeAspect="1"/>
          </p:cNvPicPr>
          <p:nvPr/>
        </p:nvPicPr>
        <p:blipFill>
          <a:blip r:embed="rId7" cstate="print"/>
          <a:stretch>
            <a:fillRect/>
          </a:stretch>
        </p:blipFill>
        <p:spPr>
          <a:xfrm>
            <a:off x="2346085" y="3864593"/>
            <a:ext cx="1752381" cy="780952"/>
          </a:xfrm>
          <a:prstGeom prst="rect">
            <a:avLst/>
          </a:prstGeom>
        </p:spPr>
      </p:pic>
      <p:pic>
        <p:nvPicPr>
          <p:cNvPr id="12" name="Imatge 11"/>
          <p:cNvPicPr>
            <a:picLocks noChangeAspect="1"/>
          </p:cNvPicPr>
          <p:nvPr/>
        </p:nvPicPr>
        <p:blipFill>
          <a:blip r:embed="rId8" cstate="print"/>
          <a:stretch>
            <a:fillRect/>
          </a:stretch>
        </p:blipFill>
        <p:spPr>
          <a:xfrm>
            <a:off x="1252406" y="2951744"/>
            <a:ext cx="352381" cy="380952"/>
          </a:xfrm>
          <a:prstGeom prst="rect">
            <a:avLst/>
          </a:prstGeom>
        </p:spPr>
      </p:pic>
      <p:sp>
        <p:nvSpPr>
          <p:cNvPr id="13" name="Rectangle arrodonit 12"/>
          <p:cNvSpPr/>
          <p:nvPr/>
        </p:nvSpPr>
        <p:spPr>
          <a:xfrm>
            <a:off x="761426" y="3951402"/>
            <a:ext cx="198911" cy="216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arrodonit 13"/>
          <p:cNvSpPr/>
          <p:nvPr/>
        </p:nvSpPr>
        <p:spPr>
          <a:xfrm>
            <a:off x="4752607" y="3969718"/>
            <a:ext cx="4266265" cy="2493427"/>
          </a:xfrm>
          <a:prstGeom prst="roundRect">
            <a:avLst>
              <a:gd name="adj" fmla="val 58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arrodonit 14"/>
          <p:cNvSpPr/>
          <p:nvPr/>
        </p:nvSpPr>
        <p:spPr>
          <a:xfrm>
            <a:off x="3140740" y="3981737"/>
            <a:ext cx="389411" cy="4072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a:off x="206830" y="3508053"/>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17" name="Rectangle 16"/>
          <p:cNvSpPr/>
          <p:nvPr/>
        </p:nvSpPr>
        <p:spPr>
          <a:xfrm>
            <a:off x="3109191" y="3562063"/>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2</a:t>
            </a:r>
          </a:p>
        </p:txBody>
      </p:sp>
      <p:sp>
        <p:nvSpPr>
          <p:cNvPr id="18" name="Rectangle 17"/>
          <p:cNvSpPr/>
          <p:nvPr/>
        </p:nvSpPr>
        <p:spPr>
          <a:xfrm>
            <a:off x="4331648" y="3792896"/>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3</a:t>
            </a:r>
          </a:p>
        </p:txBody>
      </p:sp>
      <p:cxnSp>
        <p:nvCxnSpPr>
          <p:cNvPr id="19" name="Connector de fletxa recta 18"/>
          <p:cNvCxnSpPr>
            <a:stCxn id="13" idx="0"/>
          </p:cNvCxnSpPr>
          <p:nvPr/>
        </p:nvCxnSpPr>
        <p:spPr>
          <a:xfrm>
            <a:off x="860882" y="3951402"/>
            <a:ext cx="2214287" cy="77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de fletxa recta 19"/>
          <p:cNvCxnSpPr/>
          <p:nvPr/>
        </p:nvCxnSpPr>
        <p:spPr>
          <a:xfrm flipV="1">
            <a:off x="3496114" y="4310812"/>
            <a:ext cx="1211213" cy="36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QuadreDeText 20"/>
          <p:cNvSpPr txBox="1"/>
          <p:nvPr/>
        </p:nvSpPr>
        <p:spPr>
          <a:xfrm>
            <a:off x="7515922" y="6488668"/>
            <a:ext cx="1628078" cy="369332"/>
          </a:xfrm>
          <a:prstGeom prst="rect">
            <a:avLst/>
          </a:prstGeom>
          <a:noFill/>
        </p:spPr>
        <p:txBody>
          <a:bodyPr wrap="square" rtlCol="0">
            <a:spAutoFit/>
          </a:bodyPr>
          <a:lstStyle/>
          <a:p>
            <a:r>
              <a:rPr lang="ca-ES" dirty="0">
                <a:hlinkClick r:id="rId9" action="ppaction://hlinksldjump"/>
              </a:rPr>
              <a:t>Torna al sumari</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41" y="872883"/>
            <a:ext cx="7481455" cy="369332"/>
          </a:xfrm>
          <a:prstGeom prst="rect">
            <a:avLst/>
          </a:prstGeom>
        </p:spPr>
        <p:txBody>
          <a:bodyPr wrap="square">
            <a:spAutoFit/>
          </a:bodyPr>
          <a:lstStyle/>
          <a:p>
            <a:pPr>
              <a:spcBef>
                <a:spcPct val="50000"/>
              </a:spcBef>
            </a:pPr>
            <a:r>
              <a:rPr lang="ca-ES" altLang="ca-ES" b="1" dirty="0">
                <a:solidFill>
                  <a:srgbClr val="346283"/>
                </a:solidFill>
                <a:latin typeface="Verdana" panose="020B0604030504040204" pitchFamily="34" charset="0"/>
              </a:rPr>
              <a:t>14. </a:t>
            </a:r>
            <a:r>
              <a:rPr lang="pt-BR" altLang="ca-ES" b="1" dirty="0">
                <a:solidFill>
                  <a:srgbClr val="346283"/>
                </a:solidFill>
                <a:latin typeface="Verdana" panose="020B0604030504040204" pitchFamily="34" charset="0"/>
              </a:rPr>
              <a:t>Guardar cerques, alertes i RSS</a:t>
            </a:r>
          </a:p>
        </p:txBody>
      </p:sp>
      <p:sp>
        <p:nvSpPr>
          <p:cNvPr id="3" name="Rectangle 2"/>
          <p:cNvSpPr/>
          <p:nvPr/>
        </p:nvSpPr>
        <p:spPr>
          <a:xfrm>
            <a:off x="488370" y="1578370"/>
            <a:ext cx="8437915" cy="2031325"/>
          </a:xfrm>
          <a:prstGeom prst="rect">
            <a:avLst/>
          </a:prstGeom>
        </p:spPr>
        <p:txBody>
          <a:bodyPr wrap="square">
            <a:spAutoFit/>
          </a:bodyPr>
          <a:lstStyle/>
          <a:p>
            <a:pPr algn="just"/>
            <a:r>
              <a:rPr lang="ca-ES" altLang="ca-ES" dirty="0">
                <a:latin typeface="Verdana" panose="020B0604030504040204" pitchFamily="34" charset="0"/>
              </a:rPr>
              <a:t>ProQuest permet guardar cerques i configurar alertes (diàries, setmanals, mensuals o trimestrals) cada vegada que hi hagi nous resultats relacionats amb una cerca específica. Hem d’haver iniciat sessió amb la icona de la cantonada superior dreta</a:t>
            </a:r>
          </a:p>
          <a:p>
            <a:pPr algn="just"/>
            <a:endParaRPr lang="ca-ES" altLang="ca-ES" dirty="0">
              <a:latin typeface="Verdana" panose="020B0604030504040204" pitchFamily="34" charset="0"/>
            </a:endParaRPr>
          </a:p>
          <a:p>
            <a:pPr algn="just"/>
            <a:r>
              <a:rPr lang="ca-ES" altLang="ca-ES" dirty="0">
                <a:latin typeface="Verdana" panose="020B0604030504040204" pitchFamily="34" charset="0"/>
              </a:rPr>
              <a:t>Un cop executada una cerca, s’ha de seleccionar “Guardar </a:t>
            </a:r>
            <a:r>
              <a:rPr lang="ca-ES" altLang="ca-ES" dirty="0" err="1">
                <a:latin typeface="Verdana" panose="020B0604030504040204" pitchFamily="34" charset="0"/>
              </a:rPr>
              <a:t>búsqueda</a:t>
            </a:r>
            <a:r>
              <a:rPr lang="ca-ES" altLang="ca-ES" dirty="0">
                <a:latin typeface="Verdana" panose="020B0604030504040204" pitchFamily="34" charset="0"/>
              </a:rPr>
              <a:t>/alerta” a la dreta de la pantalla.</a:t>
            </a:r>
          </a:p>
        </p:txBody>
      </p:sp>
      <p:pic>
        <p:nvPicPr>
          <p:cNvPr id="4" name="Imatge 3"/>
          <p:cNvPicPr>
            <a:picLocks noChangeAspect="1"/>
          </p:cNvPicPr>
          <p:nvPr/>
        </p:nvPicPr>
        <p:blipFill>
          <a:blip r:embed="rId2" cstate="print"/>
          <a:stretch>
            <a:fillRect/>
          </a:stretch>
        </p:blipFill>
        <p:spPr>
          <a:xfrm>
            <a:off x="6542243" y="2461063"/>
            <a:ext cx="231142" cy="243637"/>
          </a:xfrm>
          <a:prstGeom prst="rect">
            <a:avLst/>
          </a:prstGeom>
        </p:spPr>
      </p:pic>
      <p:pic>
        <p:nvPicPr>
          <p:cNvPr id="5" name="Imatge 4"/>
          <p:cNvPicPr>
            <a:picLocks noChangeAspect="1"/>
          </p:cNvPicPr>
          <p:nvPr/>
        </p:nvPicPr>
        <p:blipFill>
          <a:blip r:embed="rId3" cstate="print"/>
          <a:stretch>
            <a:fillRect/>
          </a:stretch>
        </p:blipFill>
        <p:spPr>
          <a:xfrm>
            <a:off x="6879832" y="2478119"/>
            <a:ext cx="1723810" cy="209524"/>
          </a:xfrm>
          <a:prstGeom prst="rect">
            <a:avLst/>
          </a:prstGeom>
        </p:spPr>
      </p:pic>
      <p:pic>
        <p:nvPicPr>
          <p:cNvPr id="6" name="Imatge 5"/>
          <p:cNvPicPr>
            <a:picLocks noChangeAspect="1"/>
          </p:cNvPicPr>
          <p:nvPr/>
        </p:nvPicPr>
        <p:blipFill>
          <a:blip r:embed="rId4" cstate="print"/>
          <a:stretch>
            <a:fillRect/>
          </a:stretch>
        </p:blipFill>
        <p:spPr>
          <a:xfrm>
            <a:off x="743592" y="3945850"/>
            <a:ext cx="2266667" cy="1571429"/>
          </a:xfrm>
          <a:prstGeom prst="rect">
            <a:avLst/>
          </a:prstGeom>
        </p:spPr>
      </p:pic>
      <p:sp>
        <p:nvSpPr>
          <p:cNvPr id="7" name="Rectangle arrodonit 6"/>
          <p:cNvSpPr/>
          <p:nvPr/>
        </p:nvSpPr>
        <p:spPr>
          <a:xfrm>
            <a:off x="1212784" y="3945851"/>
            <a:ext cx="1722922" cy="2603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1212784" y="3546940"/>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1</a:t>
            </a:r>
          </a:p>
        </p:txBody>
      </p:sp>
      <p:sp>
        <p:nvSpPr>
          <p:cNvPr id="9" name="Rectangle 8"/>
          <p:cNvSpPr/>
          <p:nvPr/>
        </p:nvSpPr>
        <p:spPr>
          <a:xfrm>
            <a:off x="544432" y="4583802"/>
            <a:ext cx="398319" cy="461665"/>
          </a:xfrm>
          <a:prstGeom prst="rect">
            <a:avLst/>
          </a:prstGeom>
        </p:spPr>
        <p:txBody>
          <a:bodyPr wrap="square">
            <a:spAutoFit/>
          </a:bodyPr>
          <a:lstStyle/>
          <a:p>
            <a:pPr indent="-285750" algn="just"/>
            <a:r>
              <a:rPr lang="ca-ES" altLang="ca-ES" sz="2400" b="1" dirty="0">
                <a:solidFill>
                  <a:srgbClr val="FF0000"/>
                </a:solidFill>
                <a:latin typeface="Verdana" panose="020B0604030504040204" pitchFamily="34" charset="0"/>
              </a:rPr>
              <a:t>2</a:t>
            </a:r>
          </a:p>
        </p:txBody>
      </p:sp>
      <p:cxnSp>
        <p:nvCxnSpPr>
          <p:cNvPr id="10" name="Connector de fletxa recta 9"/>
          <p:cNvCxnSpPr>
            <a:endCxn id="12" idx="1"/>
          </p:cNvCxnSpPr>
          <p:nvPr/>
        </p:nvCxnSpPr>
        <p:spPr>
          <a:xfrm flipV="1">
            <a:off x="2330099" y="4218685"/>
            <a:ext cx="1207382" cy="2052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37481" y="3895519"/>
            <a:ext cx="5388804" cy="646331"/>
          </a:xfrm>
          <a:prstGeom prst="rect">
            <a:avLst/>
          </a:prstGeom>
        </p:spPr>
        <p:txBody>
          <a:bodyPr wrap="square">
            <a:spAutoFit/>
          </a:bodyPr>
          <a:lstStyle/>
          <a:p>
            <a:r>
              <a:rPr lang="ca-ES" altLang="ca-ES" dirty="0">
                <a:solidFill>
                  <a:srgbClr val="FF0000"/>
                </a:solidFill>
                <a:latin typeface="Verdana" panose="020B0604030504040204" pitchFamily="34" charset="0"/>
              </a:rPr>
              <a:t>Cal iniciar sessió per guardar les cerques a la carpeta personal</a:t>
            </a:r>
          </a:p>
        </p:txBody>
      </p:sp>
      <p:sp>
        <p:nvSpPr>
          <p:cNvPr id="13" name="Rectangle 12"/>
          <p:cNvSpPr/>
          <p:nvPr/>
        </p:nvSpPr>
        <p:spPr>
          <a:xfrm>
            <a:off x="3537481" y="4827675"/>
            <a:ext cx="5388804" cy="923330"/>
          </a:xfrm>
          <a:prstGeom prst="rect">
            <a:avLst/>
          </a:prstGeom>
        </p:spPr>
        <p:txBody>
          <a:bodyPr wrap="square">
            <a:spAutoFit/>
          </a:bodyPr>
          <a:lstStyle/>
          <a:p>
            <a:r>
              <a:rPr lang="ca-ES" altLang="ca-ES" dirty="0">
                <a:solidFill>
                  <a:srgbClr val="FF0000"/>
                </a:solidFill>
                <a:latin typeface="Verdana" panose="020B0604030504040204" pitchFamily="34" charset="0"/>
              </a:rPr>
              <a:t>Es pot crear una alerta sense identificar-se, però si s’inicia sessió es podran gestionar les alertes creades</a:t>
            </a:r>
          </a:p>
        </p:txBody>
      </p:sp>
      <p:sp>
        <p:nvSpPr>
          <p:cNvPr id="14" name="Rectangle 13"/>
          <p:cNvSpPr/>
          <p:nvPr/>
        </p:nvSpPr>
        <p:spPr>
          <a:xfrm>
            <a:off x="20308" y="5989169"/>
            <a:ext cx="3181590" cy="646331"/>
          </a:xfrm>
          <a:prstGeom prst="rect">
            <a:avLst/>
          </a:prstGeom>
        </p:spPr>
        <p:txBody>
          <a:bodyPr wrap="square">
            <a:spAutoFit/>
          </a:bodyPr>
          <a:lstStyle/>
          <a:p>
            <a:r>
              <a:rPr lang="ca-ES" altLang="ca-ES" dirty="0">
                <a:solidFill>
                  <a:srgbClr val="FF0000"/>
                </a:solidFill>
                <a:latin typeface="Verdana" panose="020B0604030504040204" pitchFamily="34" charset="0"/>
              </a:rPr>
              <a:t>També es pot crear un RSS (no cal iniciar sessió)</a:t>
            </a:r>
          </a:p>
        </p:txBody>
      </p:sp>
      <p:cxnSp>
        <p:nvCxnSpPr>
          <p:cNvPr id="17" name="Connector de fletxa recta 16"/>
          <p:cNvCxnSpPr/>
          <p:nvPr/>
        </p:nvCxnSpPr>
        <p:spPr>
          <a:xfrm>
            <a:off x="1816725" y="4742678"/>
            <a:ext cx="1720756" cy="318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de fletxa recta 18"/>
          <p:cNvCxnSpPr/>
          <p:nvPr/>
        </p:nvCxnSpPr>
        <p:spPr>
          <a:xfrm>
            <a:off x="2677103" y="5400006"/>
            <a:ext cx="932371" cy="520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de fletxa recta 20"/>
          <p:cNvCxnSpPr/>
          <p:nvPr/>
        </p:nvCxnSpPr>
        <p:spPr>
          <a:xfrm flipH="1">
            <a:off x="544432" y="5045467"/>
            <a:ext cx="479987" cy="10184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8578" y="5989170"/>
            <a:ext cx="5987329" cy="646331"/>
          </a:xfrm>
          <a:prstGeom prst="rect">
            <a:avLst/>
          </a:prstGeom>
        </p:spPr>
        <p:txBody>
          <a:bodyPr wrap="square">
            <a:spAutoFit/>
          </a:bodyPr>
          <a:lstStyle/>
          <a:p>
            <a:r>
              <a:rPr lang="ca-ES" altLang="ca-ES" dirty="0">
                <a:solidFill>
                  <a:srgbClr val="FF0000"/>
                </a:solidFill>
                <a:latin typeface="Verdana" panose="020B0604030504040204" pitchFamily="34" charset="0"/>
              </a:rPr>
              <a:t>La URL del navegador no serveix; per copiar l’enllaç de la cerca cal utilitzar aquesta opció</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74944" y="804212"/>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15. Gestionar alertes i elements guardats (1)</a:t>
            </a:r>
            <a:endParaRPr lang="ca-ES" altLang="ca-ES" sz="1800" dirty="0">
              <a:latin typeface="Verdana" panose="020B0604030504040204" pitchFamily="34" charset="0"/>
            </a:endParaRPr>
          </a:p>
        </p:txBody>
      </p:sp>
      <p:sp>
        <p:nvSpPr>
          <p:cNvPr id="3" name="Rectangle 2"/>
          <p:cNvSpPr/>
          <p:nvPr/>
        </p:nvSpPr>
        <p:spPr>
          <a:xfrm>
            <a:off x="373330" y="1686849"/>
            <a:ext cx="6125442" cy="2585323"/>
          </a:xfrm>
          <a:prstGeom prst="rect">
            <a:avLst/>
          </a:prstGeom>
        </p:spPr>
        <p:txBody>
          <a:bodyPr wrap="square">
            <a:spAutoFit/>
          </a:bodyPr>
          <a:lstStyle/>
          <a:p>
            <a:pPr algn="just">
              <a:spcBef>
                <a:spcPct val="50000"/>
              </a:spcBef>
            </a:pPr>
            <a:r>
              <a:rPr lang="ca-ES" altLang="ca-ES" dirty="0">
                <a:latin typeface="Verdana" panose="020B0604030504040204" pitchFamily="34" charset="0"/>
              </a:rPr>
              <a:t>Totes les alertes i els elements guardats (cerques, documents, RSS) es poden gestionar des de la icona “</a:t>
            </a:r>
            <a:r>
              <a:rPr lang="es-ES" altLang="ca-ES" dirty="0">
                <a:latin typeface="Verdana" panose="020B0604030504040204" pitchFamily="34" charset="0"/>
              </a:rPr>
              <a:t>Mi Cuenta</a:t>
            </a:r>
            <a:r>
              <a:rPr lang="ca-ES" altLang="ca-ES" dirty="0">
                <a:latin typeface="Verdana" panose="020B0604030504040204" pitchFamily="34" charset="0"/>
              </a:rPr>
              <a:t>”, un cop iniciada la sessió amb l’usuari ProQuest.</a:t>
            </a:r>
          </a:p>
          <a:p>
            <a:pPr algn="just">
              <a:spcBef>
                <a:spcPct val="50000"/>
              </a:spcBef>
            </a:pPr>
            <a:endParaRPr lang="ca-ES" altLang="ca-ES" dirty="0">
              <a:latin typeface="Verdana" panose="020B0604030504040204" pitchFamily="34" charset="0"/>
            </a:endParaRPr>
          </a:p>
          <a:p>
            <a:pPr algn="just">
              <a:spcBef>
                <a:spcPct val="50000"/>
              </a:spcBef>
            </a:pPr>
            <a:r>
              <a:rPr lang="ca-ES" altLang="ca-ES" dirty="0">
                <a:latin typeface="Verdana" panose="020B0604030504040204" pitchFamily="34" charset="0"/>
              </a:rPr>
              <a:t>Des d’aquesta icona també es poden modificar les dades del compte i preferències com l’idioma i la visualització de resultats.</a:t>
            </a:r>
          </a:p>
        </p:txBody>
      </p:sp>
      <p:sp>
        <p:nvSpPr>
          <p:cNvPr id="4" name="QuadreDeText 3"/>
          <p:cNvSpPr txBox="1"/>
          <p:nvPr/>
        </p:nvSpPr>
        <p:spPr>
          <a:xfrm>
            <a:off x="7515922" y="6488668"/>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1026" name="Picture 2" descr="C:\Users\Julia\Documents\Screenshots\screenshot.311.png"/>
          <p:cNvPicPr>
            <a:picLocks noChangeAspect="1" noChangeArrowheads="1"/>
          </p:cNvPicPr>
          <p:nvPr/>
        </p:nvPicPr>
        <p:blipFill>
          <a:blip r:embed="rId3" cstate="print"/>
          <a:srcRect/>
          <a:stretch>
            <a:fillRect/>
          </a:stretch>
        </p:blipFill>
        <p:spPr bwMode="auto">
          <a:xfrm>
            <a:off x="6972527" y="1377043"/>
            <a:ext cx="1752600" cy="416877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8716961" y="1377044"/>
            <a:ext cx="350837" cy="533400"/>
          </a:xfrm>
          <a:prstGeom prst="rect">
            <a:avLst/>
          </a:prstGeom>
          <a:noFill/>
          <a:ln w="9525">
            <a:noFill/>
            <a:miter lim="800000"/>
            <a:headEnd/>
            <a:tailEnd/>
          </a:ln>
        </p:spPr>
      </p:pic>
      <p:sp>
        <p:nvSpPr>
          <p:cNvPr id="10" name="Rectangle arrodonit 9"/>
          <p:cNvSpPr/>
          <p:nvPr/>
        </p:nvSpPr>
        <p:spPr>
          <a:xfrm>
            <a:off x="8327571" y="1357838"/>
            <a:ext cx="370116" cy="5145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nector de fletxa recta 10"/>
          <p:cNvCxnSpPr>
            <a:stCxn id="10" idx="2"/>
          </p:cNvCxnSpPr>
          <p:nvPr/>
        </p:nvCxnSpPr>
        <p:spPr>
          <a:xfrm flipH="1">
            <a:off x="8403771" y="1872343"/>
            <a:ext cx="108858" cy="4027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arrodonit 13"/>
          <p:cNvSpPr/>
          <p:nvPr/>
        </p:nvSpPr>
        <p:spPr>
          <a:xfrm>
            <a:off x="7130143" y="2318657"/>
            <a:ext cx="1676399" cy="1698172"/>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74944" y="804212"/>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15. Gestionar alertes i elements guardats (2)</a:t>
            </a:r>
            <a:endParaRPr lang="ca-ES" altLang="ca-ES" sz="1800" dirty="0">
              <a:latin typeface="Verdana" panose="020B0604030504040204" pitchFamily="34" charset="0"/>
            </a:endParaRPr>
          </a:p>
        </p:txBody>
      </p:sp>
      <p:pic>
        <p:nvPicPr>
          <p:cNvPr id="2050" name="Picture 2" descr="C:\Users\Julia\Documents\Screenshots\screenshot.314.png"/>
          <p:cNvPicPr>
            <a:picLocks noChangeAspect="1" noChangeArrowheads="1"/>
          </p:cNvPicPr>
          <p:nvPr/>
        </p:nvPicPr>
        <p:blipFill>
          <a:blip r:embed="rId2" cstate="print"/>
          <a:srcRect/>
          <a:stretch>
            <a:fillRect/>
          </a:stretch>
        </p:blipFill>
        <p:spPr bwMode="auto">
          <a:xfrm>
            <a:off x="1831068" y="2166525"/>
            <a:ext cx="5706132" cy="4171929"/>
          </a:xfrm>
          <a:prstGeom prst="rect">
            <a:avLst/>
          </a:prstGeom>
          <a:noFill/>
        </p:spPr>
      </p:pic>
      <p:sp>
        <p:nvSpPr>
          <p:cNvPr id="5" name="Rectangle 4"/>
          <p:cNvSpPr/>
          <p:nvPr/>
        </p:nvSpPr>
        <p:spPr>
          <a:xfrm>
            <a:off x="384463" y="1446845"/>
            <a:ext cx="7813964" cy="646331"/>
          </a:xfrm>
          <a:prstGeom prst="rect">
            <a:avLst/>
          </a:prstGeom>
        </p:spPr>
        <p:txBody>
          <a:bodyPr wrap="square">
            <a:spAutoFit/>
          </a:bodyPr>
          <a:lstStyle/>
          <a:p>
            <a:pPr algn="just">
              <a:spcBef>
                <a:spcPct val="50000"/>
              </a:spcBef>
            </a:pPr>
            <a:r>
              <a:rPr lang="ca-ES" altLang="ca-ES" dirty="0">
                <a:latin typeface="Verdana" panose="020B0604030504040204" pitchFamily="34" charset="0"/>
              </a:rPr>
              <a:t>Les </a:t>
            </a:r>
            <a:r>
              <a:rPr lang="ca-ES" altLang="ca-ES" b="1" dirty="0">
                <a:latin typeface="Verdana" panose="020B0604030504040204" pitchFamily="34" charset="0"/>
              </a:rPr>
              <a:t>alertes</a:t>
            </a:r>
            <a:r>
              <a:rPr lang="ca-ES" altLang="ca-ES" dirty="0">
                <a:latin typeface="Verdana" panose="020B0604030504040204" pitchFamily="34" charset="0"/>
              </a:rPr>
              <a:t> es poden modificar i eliminar, i es poden veure els resultats de la cerca d’aquesta alerta.</a:t>
            </a:r>
          </a:p>
        </p:txBody>
      </p:sp>
      <p:sp>
        <p:nvSpPr>
          <p:cNvPr id="6" name="Rectangle arrodonit 5"/>
          <p:cNvSpPr/>
          <p:nvPr/>
        </p:nvSpPr>
        <p:spPr>
          <a:xfrm>
            <a:off x="1861952" y="5891644"/>
            <a:ext cx="3655621" cy="431965"/>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QuadreDeText 7"/>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77981" y="2163053"/>
            <a:ext cx="6455960" cy="3832502"/>
          </a:xfrm>
          <a:prstGeom prst="rect">
            <a:avLst/>
          </a:prstGeom>
          <a:noFill/>
          <a:ln w="9525">
            <a:noFill/>
            <a:miter lim="800000"/>
            <a:headEnd/>
            <a:tailEnd/>
          </a:ln>
        </p:spPr>
      </p:pic>
      <p:sp>
        <p:nvSpPr>
          <p:cNvPr id="3" name="Text Box 12"/>
          <p:cNvSpPr txBox="1">
            <a:spLocks noChangeArrowheads="1"/>
          </p:cNvSpPr>
          <p:nvPr/>
        </p:nvSpPr>
        <p:spPr bwMode="auto">
          <a:xfrm>
            <a:off x="374944" y="804212"/>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15. Gestionar alertes i elements guardats (3)</a:t>
            </a:r>
            <a:endParaRPr lang="ca-ES" altLang="ca-ES" sz="1800" dirty="0">
              <a:latin typeface="Verdana" panose="020B0604030504040204" pitchFamily="34" charset="0"/>
            </a:endParaRPr>
          </a:p>
        </p:txBody>
      </p:sp>
      <p:sp>
        <p:nvSpPr>
          <p:cNvPr id="4" name="Rectangle 3"/>
          <p:cNvSpPr/>
          <p:nvPr/>
        </p:nvSpPr>
        <p:spPr>
          <a:xfrm>
            <a:off x="436418" y="1426064"/>
            <a:ext cx="7813964" cy="646331"/>
          </a:xfrm>
          <a:prstGeom prst="rect">
            <a:avLst/>
          </a:prstGeom>
        </p:spPr>
        <p:txBody>
          <a:bodyPr wrap="square">
            <a:spAutoFit/>
          </a:bodyPr>
          <a:lstStyle/>
          <a:p>
            <a:pPr algn="just">
              <a:spcBef>
                <a:spcPct val="50000"/>
              </a:spcBef>
            </a:pPr>
            <a:r>
              <a:rPr lang="ca-ES" altLang="ca-ES" dirty="0">
                <a:latin typeface="Verdana" panose="020B0604030504040204" pitchFamily="34" charset="0"/>
              </a:rPr>
              <a:t>Les </a:t>
            </a:r>
            <a:r>
              <a:rPr lang="ca-ES" altLang="ca-ES" b="1" dirty="0">
                <a:latin typeface="Verdana" panose="020B0604030504040204" pitchFamily="34" charset="0"/>
              </a:rPr>
              <a:t>cerques</a:t>
            </a:r>
            <a:r>
              <a:rPr lang="ca-ES" altLang="ca-ES" dirty="0">
                <a:latin typeface="Verdana" panose="020B0604030504040204" pitchFamily="34" charset="0"/>
              </a:rPr>
              <a:t> es poden modificar, eliminar i convertir en alertes o RSS. També es pot obtenir l’enllaç de la cerca per compartir-lo. </a:t>
            </a:r>
          </a:p>
        </p:txBody>
      </p:sp>
      <p:sp>
        <p:nvSpPr>
          <p:cNvPr id="5" name="Rectangle 4"/>
          <p:cNvSpPr/>
          <p:nvPr/>
        </p:nvSpPr>
        <p:spPr>
          <a:xfrm>
            <a:off x="464127" y="6015381"/>
            <a:ext cx="7813964" cy="646331"/>
          </a:xfrm>
          <a:prstGeom prst="rect">
            <a:avLst/>
          </a:prstGeom>
        </p:spPr>
        <p:txBody>
          <a:bodyPr wrap="square">
            <a:spAutoFit/>
          </a:bodyPr>
          <a:lstStyle/>
          <a:p>
            <a:pPr algn="just">
              <a:spcBef>
                <a:spcPct val="50000"/>
              </a:spcBef>
            </a:pPr>
            <a:r>
              <a:rPr lang="ca-ES" altLang="ca-ES" dirty="0">
                <a:latin typeface="Verdana" panose="020B0604030504040204" pitchFamily="34" charset="0"/>
              </a:rPr>
              <a:t>També es poden </a:t>
            </a:r>
            <a:r>
              <a:rPr lang="ca-ES" altLang="ca-ES" b="1" dirty="0">
                <a:latin typeface="Verdana" panose="020B0604030504040204" pitchFamily="34" charset="0"/>
              </a:rPr>
              <a:t>combinar cerques guardades</a:t>
            </a:r>
            <a:r>
              <a:rPr lang="ca-ES" altLang="ca-ES" dirty="0">
                <a:latin typeface="Verdana" panose="020B0604030504040204" pitchFamily="34" charset="0"/>
              </a:rPr>
              <a:t>, de la mateixa manera que a l’historial de cerca.</a:t>
            </a:r>
          </a:p>
        </p:txBody>
      </p:sp>
      <p:cxnSp>
        <p:nvCxnSpPr>
          <p:cNvPr id="6" name="Connector de fletxa recta 5"/>
          <p:cNvCxnSpPr/>
          <p:nvPr/>
        </p:nvCxnSpPr>
        <p:spPr>
          <a:xfrm flipH="1" flipV="1">
            <a:off x="3366655" y="5517573"/>
            <a:ext cx="127166" cy="573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arrodonit 7"/>
          <p:cNvSpPr/>
          <p:nvPr/>
        </p:nvSpPr>
        <p:spPr>
          <a:xfrm>
            <a:off x="1165761" y="4644736"/>
            <a:ext cx="4040084" cy="280556"/>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nector de fletxa recta 8"/>
          <p:cNvCxnSpPr/>
          <p:nvPr/>
        </p:nvCxnSpPr>
        <p:spPr>
          <a:xfrm flipH="1" flipV="1">
            <a:off x="5558641" y="4162799"/>
            <a:ext cx="482930" cy="2568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41571" y="4229492"/>
            <a:ext cx="3102429" cy="923330"/>
          </a:xfrm>
          <a:prstGeom prst="rect">
            <a:avLst/>
          </a:prstGeom>
        </p:spPr>
        <p:txBody>
          <a:bodyPr wrap="square">
            <a:spAutoFit/>
          </a:bodyPr>
          <a:lstStyle/>
          <a:p>
            <a:r>
              <a:rPr lang="ca-ES" altLang="ca-ES" dirty="0">
                <a:solidFill>
                  <a:srgbClr val="FF0000"/>
                </a:solidFill>
                <a:latin typeface="Verdana" panose="020B0604030504040204" pitchFamily="34" charset="0"/>
              </a:rPr>
              <a:t>Si es fa clic a l’expressió de cerca, es poden veure els resultats</a:t>
            </a:r>
            <a:endParaRPr lang="es-ES" dirty="0">
              <a:solidFill>
                <a:srgbClr val="FF0000"/>
              </a:solidFill>
            </a:endParaRPr>
          </a:p>
        </p:txBody>
      </p:sp>
      <p:sp>
        <p:nvSpPr>
          <p:cNvPr id="14" name="QuadreDeText 13"/>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74944" y="804212"/>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15. Gestionar alertes i elements guardats (4)</a:t>
            </a:r>
            <a:endParaRPr lang="ca-ES" altLang="ca-ES" sz="1800" dirty="0">
              <a:latin typeface="Verdana" panose="020B0604030504040204"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507856" y="2500705"/>
            <a:ext cx="6543429" cy="3541857"/>
          </a:xfrm>
          <a:prstGeom prst="rect">
            <a:avLst/>
          </a:prstGeom>
          <a:noFill/>
          <a:ln w="9525">
            <a:noFill/>
            <a:miter lim="800000"/>
            <a:headEnd/>
            <a:tailEnd/>
          </a:ln>
        </p:spPr>
      </p:pic>
      <p:sp>
        <p:nvSpPr>
          <p:cNvPr id="4" name="Rectangle 3"/>
          <p:cNvSpPr/>
          <p:nvPr/>
        </p:nvSpPr>
        <p:spPr>
          <a:xfrm>
            <a:off x="436418" y="1426064"/>
            <a:ext cx="7813964" cy="923330"/>
          </a:xfrm>
          <a:prstGeom prst="rect">
            <a:avLst/>
          </a:prstGeom>
        </p:spPr>
        <p:txBody>
          <a:bodyPr wrap="square">
            <a:spAutoFit/>
          </a:bodyPr>
          <a:lstStyle/>
          <a:p>
            <a:pPr algn="just">
              <a:spcBef>
                <a:spcPct val="50000"/>
              </a:spcBef>
            </a:pPr>
            <a:r>
              <a:rPr lang="ca-ES" altLang="ca-ES" dirty="0">
                <a:latin typeface="Verdana" panose="020B0604030504040204" pitchFamily="34" charset="0"/>
              </a:rPr>
              <a:t>Els </a:t>
            </a:r>
            <a:r>
              <a:rPr lang="ca-ES" altLang="ca-ES" b="1" dirty="0">
                <a:latin typeface="Verdana" panose="020B0604030504040204" pitchFamily="34" charset="0"/>
              </a:rPr>
              <a:t>registres de documents </a:t>
            </a:r>
            <a:r>
              <a:rPr lang="ca-ES" altLang="ca-ES" dirty="0">
                <a:latin typeface="Verdana" panose="020B0604030504040204" pitchFamily="34" charset="0"/>
              </a:rPr>
              <a:t>es poden consultar i eliminar, es poden moure a altres carpetes i se’n poden demanar les citacions.</a:t>
            </a:r>
          </a:p>
        </p:txBody>
      </p:sp>
      <p:cxnSp>
        <p:nvCxnSpPr>
          <p:cNvPr id="5" name="Connector de fletxa recta 4"/>
          <p:cNvCxnSpPr/>
          <p:nvPr/>
        </p:nvCxnSpPr>
        <p:spPr>
          <a:xfrm>
            <a:off x="7805057" y="2852057"/>
            <a:ext cx="130629" cy="1219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03371" y="2259178"/>
            <a:ext cx="3570516" cy="646331"/>
          </a:xfrm>
          <a:prstGeom prst="rect">
            <a:avLst/>
          </a:prstGeom>
        </p:spPr>
        <p:txBody>
          <a:bodyPr wrap="square">
            <a:spAutoFit/>
          </a:bodyPr>
          <a:lstStyle/>
          <a:p>
            <a:r>
              <a:rPr lang="ca-ES" altLang="ca-ES" dirty="0">
                <a:solidFill>
                  <a:srgbClr val="FF0000"/>
                </a:solidFill>
                <a:latin typeface="Verdana" panose="020B0604030504040204" pitchFamily="34" charset="0"/>
              </a:rPr>
              <a:t>Desplegable amb les diferents carpetes creades</a:t>
            </a:r>
            <a:endParaRPr lang="es-ES" dirty="0">
              <a:solidFill>
                <a:srgbClr val="FF0000"/>
              </a:solidFill>
            </a:endParaRPr>
          </a:p>
        </p:txBody>
      </p:sp>
      <p:pic>
        <p:nvPicPr>
          <p:cNvPr id="4099" name="Picture 3"/>
          <p:cNvPicPr>
            <a:picLocks noChangeAspect="1" noChangeArrowheads="1"/>
          </p:cNvPicPr>
          <p:nvPr/>
        </p:nvPicPr>
        <p:blipFill>
          <a:blip r:embed="rId3" cstate="print"/>
          <a:srcRect/>
          <a:stretch>
            <a:fillRect/>
          </a:stretch>
        </p:blipFill>
        <p:spPr bwMode="auto">
          <a:xfrm>
            <a:off x="6034315" y="4180342"/>
            <a:ext cx="2843213" cy="1196975"/>
          </a:xfrm>
          <a:prstGeom prst="rect">
            <a:avLst/>
          </a:prstGeom>
          <a:noFill/>
          <a:ln w="9525">
            <a:noFill/>
            <a:miter lim="800000"/>
            <a:headEnd/>
            <a:tailEnd/>
          </a:ln>
        </p:spPr>
      </p:pic>
      <p:sp>
        <p:nvSpPr>
          <p:cNvPr id="10" name="Rectangle arrodonit 9"/>
          <p:cNvSpPr/>
          <p:nvPr/>
        </p:nvSpPr>
        <p:spPr>
          <a:xfrm>
            <a:off x="1487878" y="3564081"/>
            <a:ext cx="5442857" cy="280556"/>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arrodonit 10"/>
          <p:cNvSpPr/>
          <p:nvPr/>
        </p:nvSpPr>
        <p:spPr>
          <a:xfrm>
            <a:off x="5538355" y="5507181"/>
            <a:ext cx="1143000" cy="446809"/>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arrodonit 11"/>
          <p:cNvSpPr/>
          <p:nvPr/>
        </p:nvSpPr>
        <p:spPr>
          <a:xfrm>
            <a:off x="1981200" y="5652655"/>
            <a:ext cx="2060864" cy="301336"/>
          </a:xfrm>
          <a:prstGeom prst="roundRect">
            <a:avLst>
              <a:gd name="adj" fmla="val 82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QuadreDeText 12"/>
          <p:cNvSpPr txBox="1"/>
          <p:nvPr/>
        </p:nvSpPr>
        <p:spPr>
          <a:xfrm>
            <a:off x="7515922" y="6488668"/>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355" y="2646866"/>
            <a:ext cx="6475863" cy="3139321"/>
          </a:xfrm>
          <a:prstGeom prst="rect">
            <a:avLst/>
          </a:prstGeom>
        </p:spPr>
        <p:txBody>
          <a:bodyPr wrap="square">
            <a:spAutoFit/>
          </a:bodyPr>
          <a:lstStyle/>
          <a:p>
            <a:pPr>
              <a:spcBef>
                <a:spcPct val="50000"/>
              </a:spcBef>
            </a:pPr>
            <a:r>
              <a:rPr lang="ca-ES" altLang="es-ES" dirty="0">
                <a:latin typeface="Verdana" panose="020B0604030504040204" pitchFamily="34" charset="0"/>
              </a:rPr>
              <a:t>Si teniu dubtes o suggeriments no dubteu a contactar amb nosaltres:</a:t>
            </a:r>
          </a:p>
          <a:p>
            <a:pPr>
              <a:spcBef>
                <a:spcPct val="50000"/>
              </a:spcBef>
            </a:pPr>
            <a:endParaRPr lang="es-ES" altLang="es-ES" dirty="0">
              <a:latin typeface="Verdana" panose="020B0604030504040204" pitchFamily="34" charset="0"/>
            </a:endParaRPr>
          </a:p>
          <a:p>
            <a:pPr>
              <a:spcBef>
                <a:spcPct val="50000"/>
              </a:spcBef>
            </a:pPr>
            <a:r>
              <a:rPr lang="es-ES" altLang="es-ES" dirty="0">
                <a:latin typeface="Verdana" panose="020B0604030504040204" pitchFamily="34" charset="0"/>
              </a:rPr>
              <a:t>CRAI Biblioteca del Campus de Mundet</a:t>
            </a:r>
          </a:p>
          <a:p>
            <a:pPr>
              <a:spcBef>
                <a:spcPct val="50000"/>
              </a:spcBef>
            </a:pPr>
            <a:r>
              <a:rPr lang="ca-ES" altLang="es-ES" dirty="0">
                <a:latin typeface="Verdana" panose="020B0604030504040204" pitchFamily="34" charset="0"/>
              </a:rPr>
              <a:t>Passeig de la Vall d'Hebron, 171, Edifici de Llevant </a:t>
            </a:r>
          </a:p>
          <a:p>
            <a:pPr>
              <a:spcBef>
                <a:spcPct val="50000"/>
              </a:spcBef>
            </a:pPr>
            <a:r>
              <a:rPr lang="ca-ES" altLang="es-ES" dirty="0">
                <a:latin typeface="Verdana" panose="020B0604030504040204" pitchFamily="34" charset="0"/>
              </a:rPr>
              <a:t>08035 Barcelona</a:t>
            </a:r>
          </a:p>
          <a:p>
            <a:pPr>
              <a:spcBef>
                <a:spcPct val="50000"/>
              </a:spcBef>
            </a:pPr>
            <a:r>
              <a:rPr lang="ca-ES" altLang="es-ES" dirty="0">
                <a:latin typeface="Verdana" panose="020B0604030504040204" pitchFamily="34" charset="0"/>
                <a:hlinkClick r:id="rId2"/>
              </a:rPr>
              <a:t>bib_mundet@ub.edu</a:t>
            </a:r>
            <a:endParaRPr lang="ca-ES" altLang="es-ES" dirty="0">
              <a:latin typeface="Verdana" panose="020B0604030504040204" pitchFamily="34" charset="0"/>
            </a:endParaRPr>
          </a:p>
          <a:p>
            <a:pPr>
              <a:spcBef>
                <a:spcPct val="50000"/>
              </a:spcBef>
            </a:pPr>
            <a:r>
              <a:rPr lang="es-ES" altLang="es-ES" dirty="0">
                <a:latin typeface="Verdana" panose="020B0604030504040204" pitchFamily="34" charset="0"/>
              </a:rPr>
              <a:t>93 402 10 35</a:t>
            </a:r>
            <a:endParaRPr lang="ca-ES" altLang="es-ES" dirty="0">
              <a:latin typeface="Verdana" panose="020B0604030504040204" pitchFamily="34" charset="0"/>
            </a:endParaRPr>
          </a:p>
        </p:txBody>
      </p:sp>
      <p:sp>
        <p:nvSpPr>
          <p:cNvPr id="3" name="Text Box 12"/>
          <p:cNvSpPr txBox="1">
            <a:spLocks noChangeArrowheads="1"/>
          </p:cNvSpPr>
          <p:nvPr/>
        </p:nvSpPr>
        <p:spPr bwMode="auto">
          <a:xfrm>
            <a:off x="612000" y="1306800"/>
            <a:ext cx="429963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Esperem que us hagi estat útil!</a:t>
            </a:r>
          </a:p>
          <a:p>
            <a:pPr eaLnBrk="1" hangingPunct="1">
              <a:lnSpc>
                <a:spcPct val="100000"/>
              </a:lnSpc>
              <a:spcBef>
                <a:spcPct val="50000"/>
              </a:spcBef>
              <a:buNone/>
            </a:pPr>
            <a:endParaRPr lang="ca-ES" altLang="ca-ES" sz="1800" dirty="0">
              <a:latin typeface="Verdana" panose="020B0604030504040204" pitchFamily="34" charset="0"/>
            </a:endParaRPr>
          </a:p>
        </p:txBody>
      </p:sp>
      <p:sp>
        <p:nvSpPr>
          <p:cNvPr id="4" name="QuadreDeText 3"/>
          <p:cNvSpPr txBox="1"/>
          <p:nvPr/>
        </p:nvSpPr>
        <p:spPr>
          <a:xfrm>
            <a:off x="7515922" y="6488668"/>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spTree>
    <p:extLst>
      <p:ext uri="{BB962C8B-B14F-4D97-AF65-F5344CB8AC3E}">
        <p14:creationId xmlns:p14="http://schemas.microsoft.com/office/powerpoint/2010/main" val="2583747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2949424" y="3545528"/>
            <a:ext cx="3235181" cy="523220"/>
          </a:xfrm>
          <a:prstGeom prst="rect">
            <a:avLst/>
          </a:prstGeom>
        </p:spPr>
        <p:txBody>
          <a:bodyPr wrap="none">
            <a:spAutoFit/>
          </a:bodyPr>
          <a:lstStyle/>
          <a:p>
            <a:r>
              <a:rPr lang="ca-ES" sz="2800" b="1" dirty="0">
                <a:solidFill>
                  <a:schemeClr val="bg1"/>
                </a:solidFill>
                <a:latin typeface="Verdana" panose="020B0604030504040204" pitchFamily="34" charset="0"/>
                <a:ea typeface="Verdana" panose="020B0604030504040204" pitchFamily="34" charset="0"/>
                <a:cs typeface="Verdana" panose="020B0604030504040204" pitchFamily="34" charset="0"/>
              </a:rPr>
              <a:t>Moltes gràcies!</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curs 2020-21</a:t>
            </a:r>
          </a:p>
        </p:txBody>
      </p:sp>
      <p:pic>
        <p:nvPicPr>
          <p:cNvPr id="8" name="Imagen 7"/>
          <p:cNvPicPr>
            <a:picLocks noChangeAspect="1"/>
          </p:cNvPicPr>
          <p:nvPr/>
        </p:nvPicPr>
        <p:blipFill>
          <a:blip r:embed="rId3" cstate="print"/>
          <a:stretch>
            <a:fillRect/>
          </a:stretch>
        </p:blipFill>
        <p:spPr>
          <a:xfrm>
            <a:off x="975325" y="6291482"/>
            <a:ext cx="792549" cy="274344"/>
          </a:xfrm>
          <a:prstGeom prst="rect">
            <a:avLst/>
          </a:prstGeom>
        </p:spPr>
      </p:pic>
      <p:pic>
        <p:nvPicPr>
          <p:cNvPr id="9" name="Imagen 8">
            <a:hlinkClick r:id="rId4"/>
          </p:cNvPr>
          <p:cNvPicPr>
            <a:picLocks noChangeAspect="1"/>
          </p:cNvPicPr>
          <p:nvPr/>
        </p:nvPicPr>
        <p:blipFill>
          <a:blip r:embed="rId5" cstate="print"/>
          <a:stretch>
            <a:fillRect/>
          </a:stretch>
        </p:blipFill>
        <p:spPr>
          <a:xfrm>
            <a:off x="2773755" y="4622721"/>
            <a:ext cx="3379001" cy="914480"/>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586937" y="907067"/>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2. Breu fitxa d’ERIC</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1171354" y="1631393"/>
            <a:ext cx="7396956"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600"/>
              </a:spcBef>
              <a:buFontTx/>
              <a:buNone/>
            </a:pPr>
            <a:r>
              <a:rPr lang="ca-ES" altLang="ca-ES" sz="1800" b="1" dirty="0">
                <a:latin typeface="Verdana" panose="020B0604030504040204" pitchFamily="34" charset="0"/>
              </a:rPr>
              <a:t>Àmbit temàtic: </a:t>
            </a:r>
            <a:r>
              <a:rPr lang="ca-ES" altLang="ca-ES" sz="1800" dirty="0">
                <a:latin typeface="Verdana" panose="020B0604030504040204" pitchFamily="34" charset="0"/>
              </a:rPr>
              <a:t>educació</a:t>
            </a:r>
          </a:p>
          <a:p>
            <a:pPr algn="just" eaLnBrk="1" hangingPunct="1">
              <a:spcBef>
                <a:spcPts val="600"/>
              </a:spcBef>
              <a:buFontTx/>
              <a:buNone/>
            </a:pPr>
            <a:endParaRPr lang="ca-ES" altLang="ca-ES" sz="1800" dirty="0">
              <a:latin typeface="Verdana" panose="020B0604030504040204" pitchFamily="34" charset="0"/>
            </a:endParaRPr>
          </a:p>
          <a:p>
            <a:pPr algn="just" eaLnBrk="1" hangingPunct="1">
              <a:spcBef>
                <a:spcPts val="600"/>
              </a:spcBef>
              <a:buFontTx/>
              <a:buNone/>
            </a:pPr>
            <a:r>
              <a:rPr lang="ca-ES" altLang="ca-ES" sz="1800" b="1" dirty="0">
                <a:latin typeface="Verdana" panose="020B0604030504040204" pitchFamily="34" charset="0"/>
              </a:rPr>
              <a:t>Abast geogràfic: </a:t>
            </a:r>
            <a:r>
              <a:rPr lang="ca-ES" altLang="ca-ES" sz="1800" dirty="0">
                <a:latin typeface="Verdana" panose="020B0604030504040204" pitchFamily="34" charset="0"/>
              </a:rPr>
              <a:t>internacional, molt centrada en EUA</a:t>
            </a:r>
          </a:p>
          <a:p>
            <a:pPr algn="just" eaLnBrk="1" hangingPunct="1">
              <a:spcBef>
                <a:spcPts val="600"/>
              </a:spcBef>
              <a:buFontTx/>
              <a:buNone/>
            </a:pPr>
            <a:endParaRPr lang="ca-ES" altLang="ca-ES" sz="1800" b="1" dirty="0">
              <a:latin typeface="Verdana" panose="020B0604030504040204" pitchFamily="34" charset="0"/>
            </a:endParaRPr>
          </a:p>
          <a:p>
            <a:pPr algn="just">
              <a:spcBef>
                <a:spcPts val="600"/>
              </a:spcBef>
              <a:buNone/>
            </a:pPr>
            <a:r>
              <a:rPr lang="ca-ES" altLang="ca-ES" sz="1800" b="1" dirty="0">
                <a:latin typeface="Verdana" panose="020B0604030504040204" pitchFamily="34" charset="0"/>
              </a:rPr>
              <a:t>Tipus d’accés: </a:t>
            </a:r>
            <a:r>
              <a:rPr lang="ca-ES" altLang="ca-ES" sz="1800" dirty="0">
                <a:latin typeface="Verdana" panose="020B0604030504040204" pitchFamily="34" charset="0"/>
              </a:rPr>
              <a:t>lliure, (amb funcionalitats addicionals depenent del proveïdor a través del qual es consulti)</a:t>
            </a:r>
          </a:p>
          <a:p>
            <a:pPr algn="just" eaLnBrk="1" hangingPunct="1">
              <a:spcBef>
                <a:spcPts val="600"/>
              </a:spcBef>
              <a:buFontTx/>
              <a:buNone/>
            </a:pPr>
            <a:endParaRPr lang="ca-ES" altLang="ca-ES" sz="1800" b="1" dirty="0">
              <a:latin typeface="Verdana" panose="020B0604030504040204" pitchFamily="34" charset="0"/>
            </a:endParaRPr>
          </a:p>
          <a:p>
            <a:pPr algn="just" eaLnBrk="1" hangingPunct="1">
              <a:spcBef>
                <a:spcPts val="600"/>
              </a:spcBef>
              <a:buFontTx/>
              <a:buNone/>
            </a:pPr>
            <a:r>
              <a:rPr lang="ca-ES" altLang="ca-ES" sz="1800" b="1" dirty="0">
                <a:latin typeface="Verdana" panose="020B0604030504040204" pitchFamily="34" charset="0"/>
              </a:rPr>
              <a:t>Idiomes dels continguts: </a:t>
            </a:r>
            <a:r>
              <a:rPr lang="ca-ES" altLang="ca-ES" sz="1800" dirty="0">
                <a:latin typeface="Verdana" panose="020B0604030504040204" pitchFamily="34" charset="0"/>
              </a:rPr>
              <a:t>anglès, i alguns continguts en altres idiomes</a:t>
            </a:r>
          </a:p>
          <a:p>
            <a:pPr algn="just" eaLnBrk="1" hangingPunct="1">
              <a:spcBef>
                <a:spcPts val="600"/>
              </a:spcBef>
              <a:buFontTx/>
              <a:buNone/>
            </a:pPr>
            <a:endParaRPr lang="ca-ES" altLang="ca-ES" sz="1800" b="1" dirty="0">
              <a:latin typeface="Verdana" panose="020B0604030504040204" pitchFamily="34" charset="0"/>
            </a:endParaRPr>
          </a:p>
          <a:p>
            <a:pPr algn="just" eaLnBrk="1" hangingPunct="1">
              <a:spcBef>
                <a:spcPts val="600"/>
              </a:spcBef>
              <a:buFontTx/>
              <a:buNone/>
            </a:pPr>
            <a:r>
              <a:rPr lang="ca-ES" altLang="ca-ES" sz="1800" b="1" dirty="0">
                <a:latin typeface="Verdana" panose="020B0604030504040204" pitchFamily="34" charset="0"/>
              </a:rPr>
              <a:t>Tesaurus o llista de matèries: </a:t>
            </a:r>
            <a:r>
              <a:rPr lang="ca-ES" altLang="ca-ES" sz="1800" dirty="0">
                <a:latin typeface="Verdana" panose="020B0604030504040204" pitchFamily="34" charset="0"/>
              </a:rPr>
              <a:t>sí</a:t>
            </a:r>
          </a:p>
          <a:p>
            <a:pPr algn="just" eaLnBrk="1" hangingPunct="1">
              <a:spcBef>
                <a:spcPts val="600"/>
              </a:spcBef>
              <a:buFontTx/>
              <a:buNone/>
            </a:pPr>
            <a:endParaRPr lang="ca-ES" altLang="ca-ES" sz="1800" dirty="0">
              <a:latin typeface="Verdana" panose="020B0604030504040204" pitchFamily="34" charset="0"/>
            </a:endParaRPr>
          </a:p>
          <a:p>
            <a:pPr algn="just" eaLnBrk="1" hangingPunct="1">
              <a:spcBef>
                <a:spcPts val="600"/>
              </a:spcBef>
              <a:buFontTx/>
              <a:buNone/>
            </a:pPr>
            <a:r>
              <a:rPr lang="ca-ES" altLang="ca-ES" sz="1800" b="1" dirty="0">
                <a:latin typeface="Verdana" panose="020B0604030504040204" pitchFamily="34" charset="0"/>
              </a:rPr>
              <a:t>Opcions de contingut: </a:t>
            </a:r>
            <a:r>
              <a:rPr lang="ca-ES" altLang="ca-ES" sz="1800" dirty="0">
                <a:latin typeface="Verdana" panose="020B0604030504040204" pitchFamily="34" charset="0"/>
              </a:rPr>
              <a:t>referències de documents, resums i enllaços directes a través de subscripcions de la UB</a:t>
            </a:r>
          </a:p>
        </p:txBody>
      </p:sp>
      <p:pic>
        <p:nvPicPr>
          <p:cNvPr id="4" name="Imat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64" y="3207018"/>
            <a:ext cx="7191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t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46" y="2553763"/>
            <a:ext cx="441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t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745" y="1692977"/>
            <a:ext cx="568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t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982" y="3896326"/>
            <a:ext cx="773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tg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65" y="4849098"/>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tg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005" y="5692066"/>
            <a:ext cx="51911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QuadreDeText 9"/>
          <p:cNvSpPr txBox="1"/>
          <p:nvPr/>
        </p:nvSpPr>
        <p:spPr>
          <a:xfrm>
            <a:off x="7373744" y="6332372"/>
            <a:ext cx="1628078" cy="369332"/>
          </a:xfrm>
          <a:prstGeom prst="rect">
            <a:avLst/>
          </a:prstGeom>
          <a:noFill/>
        </p:spPr>
        <p:txBody>
          <a:bodyPr wrap="square" rtlCol="0">
            <a:spAutoFit/>
          </a:bodyPr>
          <a:lstStyle/>
          <a:p>
            <a:r>
              <a:rPr lang="ca-ES" dirty="0">
                <a:hlinkClick r:id="rId8" action="ppaction://hlinksldjump"/>
              </a:rPr>
              <a:t>Torna al sumari</a:t>
            </a:r>
            <a:endParaRPr lang="es-ES" dirty="0"/>
          </a:p>
        </p:txBody>
      </p:sp>
    </p:spTree>
    <p:extLst>
      <p:ext uri="{BB962C8B-B14F-4D97-AF65-F5344CB8AC3E}">
        <p14:creationId xmlns:p14="http://schemas.microsoft.com/office/powerpoint/2010/main" val="319791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42228" y="962796"/>
            <a:ext cx="5702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3. Accedir a ERIC (1)</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363009" y="2273301"/>
            <a:ext cx="81523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None/>
            </a:pPr>
            <a:r>
              <a:rPr lang="ca-ES" altLang="ca-ES" sz="1800" dirty="0">
                <a:latin typeface="Verdana" panose="020B0604030504040204" pitchFamily="34" charset="0"/>
              </a:rPr>
              <a:t>Podeu accedir a ERIC a través del </a:t>
            </a:r>
            <a:r>
              <a:rPr lang="ca-ES" altLang="ca-ES" sz="1800" b="1" dirty="0">
                <a:solidFill>
                  <a:srgbClr val="346283"/>
                </a:solidFill>
                <a:latin typeface="Verdana" panose="020B0604030504040204" pitchFamily="34" charset="0"/>
                <a:hlinkClick r:id="rId2"/>
              </a:rPr>
              <a:t>Cercabib</a:t>
            </a:r>
            <a:r>
              <a:rPr lang="ca-ES" altLang="ca-ES" sz="1800" b="1" dirty="0">
                <a:solidFill>
                  <a:srgbClr val="346283"/>
                </a:solidFill>
                <a:latin typeface="Verdana" panose="020B0604030504040204" pitchFamily="34" charset="0"/>
              </a:rPr>
              <a:t> </a:t>
            </a:r>
            <a:r>
              <a:rPr lang="ca-ES" altLang="ca-ES" sz="1800" dirty="0">
                <a:latin typeface="Verdana" panose="020B0604030504040204" pitchFamily="34" charset="0"/>
              </a:rPr>
              <a:t>del CRAI de la UB.</a:t>
            </a:r>
          </a:p>
          <a:p>
            <a:pPr algn="just" eaLnBrk="1" hangingPunct="1">
              <a:lnSpc>
                <a:spcPct val="100000"/>
              </a:lnSpc>
              <a:spcBef>
                <a:spcPct val="50000"/>
              </a:spcBef>
              <a:buNone/>
            </a:pPr>
            <a:endParaRPr lang="ca-ES" altLang="ca-ES" sz="1800" dirty="0">
              <a:latin typeface="Verdana" panose="020B0604030504040204" pitchFamily="34" charset="0"/>
            </a:endParaRPr>
          </a:p>
          <a:p>
            <a:pPr algn="just" eaLnBrk="1" hangingPunct="1">
              <a:lnSpc>
                <a:spcPct val="100000"/>
              </a:lnSpc>
              <a:spcBef>
                <a:spcPct val="50000"/>
              </a:spcBef>
              <a:buNone/>
            </a:pPr>
            <a:r>
              <a:rPr lang="ca-ES" altLang="ca-ES" sz="1800" dirty="0">
                <a:latin typeface="Verdana" panose="020B0604030504040204" pitchFamily="34" charset="0"/>
              </a:rPr>
              <a:t>Només cal cercar </a:t>
            </a:r>
            <a:r>
              <a:rPr lang="ca-ES" altLang="ca-ES" sz="1800" b="1" dirty="0">
                <a:latin typeface="Verdana" panose="020B0604030504040204" pitchFamily="34" charset="0"/>
              </a:rPr>
              <a:t>ERIC</a:t>
            </a:r>
            <a:r>
              <a:rPr lang="ca-ES" altLang="ca-ES" sz="1800" dirty="0">
                <a:latin typeface="Verdana" panose="020B0604030504040204" pitchFamily="34" charset="0"/>
              </a:rPr>
              <a:t> a la casella de cerca...</a:t>
            </a:r>
          </a:p>
        </p:txBody>
      </p:sp>
      <p:sp>
        <p:nvSpPr>
          <p:cNvPr id="5" name="Text Box 12"/>
          <p:cNvSpPr txBox="1">
            <a:spLocks noChangeArrowheads="1"/>
          </p:cNvSpPr>
          <p:nvPr/>
        </p:nvSpPr>
        <p:spPr bwMode="auto">
          <a:xfrm>
            <a:off x="477302" y="5686443"/>
            <a:ext cx="81523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None/>
            </a:pPr>
            <a:r>
              <a:rPr lang="ca-ES" altLang="ca-ES" sz="1600" dirty="0">
                <a:solidFill>
                  <a:srgbClr val="FF0000"/>
                </a:solidFill>
                <a:latin typeface="Verdana" panose="020B0604030504040204" pitchFamily="34" charset="0"/>
              </a:rPr>
              <a:t>La cerca és indiferent a les majúscules</a:t>
            </a:r>
          </a:p>
        </p:txBody>
      </p:sp>
      <p:sp>
        <p:nvSpPr>
          <p:cNvPr id="7" name="QuadreDeText 6"/>
          <p:cNvSpPr txBox="1"/>
          <p:nvPr/>
        </p:nvSpPr>
        <p:spPr>
          <a:xfrm>
            <a:off x="7259445" y="6311590"/>
            <a:ext cx="1628078" cy="369332"/>
          </a:xfrm>
          <a:prstGeom prst="rect">
            <a:avLst/>
          </a:prstGeom>
          <a:noFill/>
        </p:spPr>
        <p:txBody>
          <a:bodyPr wrap="square" rtlCol="0">
            <a:spAutoFit/>
          </a:bodyPr>
          <a:lstStyle/>
          <a:p>
            <a:r>
              <a:rPr lang="ca-ES" dirty="0">
                <a:hlinkClick r:id="rId3" action="ppaction://hlinksldjump"/>
              </a:rPr>
              <a:t>Torna al sumari</a:t>
            </a:r>
            <a:endParaRPr lang="es-ES" dirty="0"/>
          </a:p>
        </p:txBody>
      </p:sp>
      <p:pic>
        <p:nvPicPr>
          <p:cNvPr id="2050" name="Picture 2"/>
          <p:cNvPicPr>
            <a:picLocks noChangeAspect="1" noChangeArrowheads="1"/>
          </p:cNvPicPr>
          <p:nvPr/>
        </p:nvPicPr>
        <p:blipFill>
          <a:blip r:embed="rId4" cstate="print"/>
          <a:srcRect/>
          <a:stretch>
            <a:fillRect/>
          </a:stretch>
        </p:blipFill>
        <p:spPr bwMode="auto">
          <a:xfrm>
            <a:off x="692305" y="3740692"/>
            <a:ext cx="8137568" cy="1779162"/>
          </a:xfrm>
          <a:prstGeom prst="rect">
            <a:avLst/>
          </a:prstGeom>
          <a:noFill/>
          <a:ln w="9525">
            <a:noFill/>
            <a:miter lim="800000"/>
            <a:headEnd/>
            <a:tailEnd/>
          </a:ln>
        </p:spPr>
      </p:pic>
      <p:sp>
        <p:nvSpPr>
          <p:cNvPr id="6" name="Rectangle arrodonit 5"/>
          <p:cNvSpPr/>
          <p:nvPr/>
        </p:nvSpPr>
        <p:spPr>
          <a:xfrm>
            <a:off x="7226710" y="3849329"/>
            <a:ext cx="1402933" cy="663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5947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6033" y="2025809"/>
            <a:ext cx="4365807" cy="1626723"/>
          </a:xfrm>
          <a:prstGeom prst="rect">
            <a:avLst/>
          </a:prstGeom>
          <a:noFill/>
          <a:ln w="9525">
            <a:noFill/>
            <a:miter lim="800000"/>
            <a:headEnd/>
            <a:tailEnd/>
          </a:ln>
        </p:spPr>
      </p:pic>
      <p:sp>
        <p:nvSpPr>
          <p:cNvPr id="4" name="Text Box 12"/>
          <p:cNvSpPr txBox="1">
            <a:spLocks noChangeArrowheads="1"/>
          </p:cNvSpPr>
          <p:nvPr/>
        </p:nvSpPr>
        <p:spPr bwMode="auto">
          <a:xfrm>
            <a:off x="331836" y="921232"/>
            <a:ext cx="5702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3. Accedir a ERIC (2)</a:t>
            </a:r>
            <a:endParaRPr lang="ca-ES" altLang="ca-ES" sz="1800" dirty="0">
              <a:latin typeface="Verdana" panose="020B0604030504040204" pitchFamily="34" charset="0"/>
            </a:endParaRPr>
          </a:p>
        </p:txBody>
      </p:sp>
      <p:sp>
        <p:nvSpPr>
          <p:cNvPr id="5" name="Text Box 12"/>
          <p:cNvSpPr txBox="1">
            <a:spLocks noChangeArrowheads="1"/>
          </p:cNvSpPr>
          <p:nvPr/>
        </p:nvSpPr>
        <p:spPr bwMode="auto">
          <a:xfrm>
            <a:off x="331836" y="1557935"/>
            <a:ext cx="81523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None/>
            </a:pPr>
            <a:r>
              <a:rPr lang="ca-ES" altLang="ca-ES" sz="1800" dirty="0">
                <a:latin typeface="Verdana" panose="020B0604030504040204" pitchFamily="34" charset="0"/>
              </a:rPr>
              <a:t>...fer clic a “Accés consorciat per als usuaris de la UB”...</a:t>
            </a:r>
          </a:p>
        </p:txBody>
      </p:sp>
      <p:pic>
        <p:nvPicPr>
          <p:cNvPr id="6" name="Imatge 5"/>
          <p:cNvPicPr>
            <a:picLocks noChangeAspect="1"/>
          </p:cNvPicPr>
          <p:nvPr/>
        </p:nvPicPr>
        <p:blipFill>
          <a:blip r:embed="rId3" cstate="print"/>
          <a:stretch>
            <a:fillRect/>
          </a:stretch>
        </p:blipFill>
        <p:spPr>
          <a:xfrm>
            <a:off x="3700168" y="3543952"/>
            <a:ext cx="5212393" cy="2657453"/>
          </a:xfrm>
          <a:prstGeom prst="rect">
            <a:avLst/>
          </a:prstGeom>
        </p:spPr>
      </p:pic>
      <p:sp>
        <p:nvSpPr>
          <p:cNvPr id="7" name="Rectangle arrodonit 6"/>
          <p:cNvSpPr/>
          <p:nvPr/>
        </p:nvSpPr>
        <p:spPr>
          <a:xfrm>
            <a:off x="612710" y="2820296"/>
            <a:ext cx="2500762" cy="2300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rc 7"/>
          <p:cNvSpPr/>
          <p:nvPr/>
        </p:nvSpPr>
        <p:spPr>
          <a:xfrm>
            <a:off x="2286916" y="2890007"/>
            <a:ext cx="1655267" cy="1563329"/>
          </a:xfrm>
          <a:prstGeom prst="arc">
            <a:avLst>
              <a:gd name="adj1" fmla="val 16200000"/>
              <a:gd name="adj2" fmla="val 21522988"/>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Text Box 12"/>
          <p:cNvSpPr txBox="1">
            <a:spLocks noChangeArrowheads="1"/>
          </p:cNvSpPr>
          <p:nvPr/>
        </p:nvSpPr>
        <p:spPr bwMode="auto">
          <a:xfrm>
            <a:off x="4836807" y="2991882"/>
            <a:ext cx="3750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None/>
            </a:pPr>
            <a:r>
              <a:rPr lang="ca-ES" altLang="ca-ES" sz="1800" dirty="0">
                <a:latin typeface="Verdana" panose="020B0604030504040204" pitchFamily="34" charset="0"/>
              </a:rPr>
              <a:t>... i autenticar-se</a:t>
            </a:r>
          </a:p>
        </p:txBody>
      </p:sp>
      <p:sp>
        <p:nvSpPr>
          <p:cNvPr id="10" name="QuadreDeText 9"/>
          <p:cNvSpPr txBox="1"/>
          <p:nvPr/>
        </p:nvSpPr>
        <p:spPr>
          <a:xfrm>
            <a:off x="7363354" y="6342763"/>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extLst>
      <p:ext uri="{BB962C8B-B14F-4D97-AF65-F5344CB8AC3E}">
        <p14:creationId xmlns:p14="http://schemas.microsoft.com/office/powerpoint/2010/main" val="312948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40706" y="1015510"/>
            <a:ext cx="5702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3. Accedir a ERIC (3)</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419525" y="1608621"/>
            <a:ext cx="8152341"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None/>
            </a:pPr>
            <a:r>
              <a:rPr lang="ca-ES" altLang="ca-ES" sz="1800" dirty="0">
                <a:latin typeface="Verdana" panose="020B0604030504040204" pitchFamily="34" charset="0"/>
              </a:rPr>
              <a:t>Opcionalment podeu escollir l’opció d’accés lliure o accedir-hi a través del web </a:t>
            </a:r>
            <a:r>
              <a:rPr lang="ca-ES" altLang="ca-ES" sz="1800" dirty="0">
                <a:latin typeface="Verdana" panose="020B0604030504040204" pitchFamily="34" charset="0"/>
                <a:hlinkClick r:id="rId2"/>
              </a:rPr>
              <a:t>https://www.eric.ed.gov/</a:t>
            </a:r>
            <a:r>
              <a:rPr lang="ca-ES" altLang="ca-ES" sz="1800" dirty="0">
                <a:latin typeface="Verdana" panose="020B0604030504040204" pitchFamily="34" charset="0"/>
              </a:rPr>
              <a:t> </a:t>
            </a:r>
          </a:p>
          <a:p>
            <a:pPr algn="just" eaLnBrk="1" hangingPunct="1">
              <a:lnSpc>
                <a:spcPct val="100000"/>
              </a:lnSpc>
              <a:spcBef>
                <a:spcPct val="50000"/>
              </a:spcBef>
              <a:buNone/>
            </a:pPr>
            <a:r>
              <a:rPr lang="ca-ES" altLang="ca-ES" sz="1800" dirty="0">
                <a:latin typeface="Verdana" panose="020B0604030504040204" pitchFamily="34" charset="0"/>
              </a:rPr>
              <a:t>Aquesta opció té els seus desavantatges, ja que la interfície no té massa opcions per fer una cerca una mica complexa i els resultats no tindran el botó de “Consulta’l” per comprovar si el CRAI de la UB té accés al contingut dels documents que no estan en accés obert.</a:t>
            </a:r>
          </a:p>
        </p:txBody>
      </p:sp>
      <p:pic>
        <p:nvPicPr>
          <p:cNvPr id="4098" name="Picture 2"/>
          <p:cNvPicPr>
            <a:picLocks noChangeAspect="1" noChangeArrowheads="1"/>
          </p:cNvPicPr>
          <p:nvPr/>
        </p:nvPicPr>
        <p:blipFill>
          <a:blip r:embed="rId3" cstate="print"/>
          <a:srcRect t="10449" b="10286"/>
          <a:stretch>
            <a:fillRect/>
          </a:stretch>
        </p:blipFill>
        <p:spPr bwMode="auto">
          <a:xfrm>
            <a:off x="1153410" y="3709554"/>
            <a:ext cx="6926535" cy="2722418"/>
          </a:xfrm>
          <a:prstGeom prst="rect">
            <a:avLst/>
          </a:prstGeom>
          <a:noFill/>
          <a:ln w="9525">
            <a:noFill/>
            <a:miter lim="800000"/>
            <a:headEnd/>
            <a:tailEnd/>
          </a:ln>
        </p:spPr>
      </p:pic>
      <p:sp>
        <p:nvSpPr>
          <p:cNvPr id="5" name="QuadreDeText 4"/>
          <p:cNvSpPr txBox="1"/>
          <p:nvPr/>
        </p:nvSpPr>
        <p:spPr>
          <a:xfrm>
            <a:off x="7363354" y="6342763"/>
            <a:ext cx="1628078" cy="369332"/>
          </a:xfrm>
          <a:prstGeom prst="rect">
            <a:avLst/>
          </a:prstGeom>
          <a:noFill/>
        </p:spPr>
        <p:txBody>
          <a:bodyPr wrap="square" rtlCol="0">
            <a:spAutoFit/>
          </a:bodyPr>
          <a:lstStyle/>
          <a:p>
            <a:r>
              <a:rPr lang="ca-ES" dirty="0">
                <a:hlinkClick r:id="rId4" action="ppaction://hlinksldjump"/>
              </a:rPr>
              <a:t>Torna al sumari</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4. Cerca bàsica a ERIC</a:t>
            </a:r>
            <a:endParaRPr lang="ca-ES" altLang="ca-ES" sz="1800" dirty="0">
              <a:latin typeface="Verdana" panose="020B0604030504040204" pitchFamily="34" charset="0"/>
            </a:endParaRPr>
          </a:p>
        </p:txBody>
      </p:sp>
      <p:sp>
        <p:nvSpPr>
          <p:cNvPr id="3" name="Text Box 12"/>
          <p:cNvSpPr txBox="1">
            <a:spLocks noChangeArrowheads="1"/>
          </p:cNvSpPr>
          <p:nvPr/>
        </p:nvSpPr>
        <p:spPr bwMode="auto">
          <a:xfrm>
            <a:off x="486699" y="1305442"/>
            <a:ext cx="825090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ca-ES" altLang="ca-ES" sz="1800" dirty="0">
                <a:latin typeface="Verdana" panose="020B0604030504040204" pitchFamily="34" charset="0"/>
              </a:rPr>
              <a:t>Per defecte, la pantalla inicial mostrarà la cerca bàsica, on es pot fer una cerca en tots els camps alhora en una sola casella de cerca.</a:t>
            </a:r>
          </a:p>
          <a:p>
            <a:pPr algn="just" eaLnBrk="1" hangingPunct="1">
              <a:spcBef>
                <a:spcPct val="50000"/>
              </a:spcBef>
              <a:buFontTx/>
              <a:buNone/>
            </a:pPr>
            <a:r>
              <a:rPr lang="ca-ES" altLang="ca-ES" sz="1800" dirty="0">
                <a:latin typeface="Verdana" panose="020B0604030504040204" pitchFamily="34" charset="0"/>
              </a:rPr>
              <a:t>Podeu utilitzar els operadors booleans i altres elements de sintaxi de cerca, aplicar un filtre per incloure només documents avaluats per experts, i consultar cerques recents o consells de cerca.</a:t>
            </a:r>
          </a:p>
        </p:txBody>
      </p:sp>
      <p:sp>
        <p:nvSpPr>
          <p:cNvPr id="8" name="QuadreDeText 7"/>
          <p:cNvSpPr txBox="1"/>
          <p:nvPr/>
        </p:nvSpPr>
        <p:spPr>
          <a:xfrm>
            <a:off x="7259445" y="6311590"/>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pic>
        <p:nvPicPr>
          <p:cNvPr id="5122" name="Picture 2"/>
          <p:cNvPicPr>
            <a:picLocks noChangeAspect="1" noChangeArrowheads="1"/>
          </p:cNvPicPr>
          <p:nvPr/>
        </p:nvPicPr>
        <p:blipFill>
          <a:blip r:embed="rId3" cstate="print"/>
          <a:srcRect t="2437" b="11746"/>
          <a:stretch>
            <a:fillRect/>
          </a:stretch>
        </p:blipFill>
        <p:spPr bwMode="auto">
          <a:xfrm>
            <a:off x="983848" y="3090271"/>
            <a:ext cx="7408420" cy="3160057"/>
          </a:xfrm>
          <a:prstGeom prst="rect">
            <a:avLst/>
          </a:prstGeom>
          <a:noFill/>
          <a:ln w="9525">
            <a:noFill/>
            <a:miter lim="800000"/>
            <a:headEnd/>
            <a:tailEnd/>
          </a:ln>
        </p:spPr>
      </p:pic>
    </p:spTree>
    <p:extLst>
      <p:ext uri="{BB962C8B-B14F-4D97-AF65-F5344CB8AC3E}">
        <p14:creationId xmlns:p14="http://schemas.microsoft.com/office/powerpoint/2010/main" val="2413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700" y="1691641"/>
            <a:ext cx="8290560" cy="4247317"/>
          </a:xfrm>
          <a:prstGeom prst="rect">
            <a:avLst/>
          </a:prstGeom>
        </p:spPr>
        <p:txBody>
          <a:bodyPr wrap="square">
            <a:spAutoFit/>
          </a:bodyPr>
          <a:lstStyle/>
          <a:p>
            <a:r>
              <a:rPr lang="ca-ES" altLang="ca-ES" dirty="0">
                <a:latin typeface="Verdana" panose="020B0604030504040204" pitchFamily="34" charset="0"/>
              </a:rPr>
              <a:t>Tant a la cerca simple com a la cerca avançada es poden utilitzar:</a:t>
            </a:r>
          </a:p>
          <a:p>
            <a:endParaRPr lang="ca-ES" altLang="ca-ES" dirty="0">
              <a:latin typeface="Verdana" panose="020B0604030504040204" pitchFamily="34" charset="0"/>
            </a:endParaRPr>
          </a:p>
          <a:p>
            <a:pPr marL="285750" indent="-285750">
              <a:buFont typeface="Arial" panose="020B0604020202020204" pitchFamily="34" charset="0"/>
              <a:buChar char="•"/>
            </a:pPr>
            <a:r>
              <a:rPr lang="ca-ES" altLang="ca-ES" dirty="0">
                <a:latin typeface="Verdana" panose="020B0604030504040204" pitchFamily="34" charset="0"/>
              </a:rPr>
              <a:t>Operadors booleans AND, OR, NOT, NEAR</a:t>
            </a:r>
          </a:p>
          <a:p>
            <a:endParaRPr lang="ca-ES" altLang="ca-ES" dirty="0">
              <a:latin typeface="Verdana" panose="020B0604030504040204" pitchFamily="34" charset="0"/>
            </a:endParaRPr>
          </a:p>
          <a:p>
            <a:pPr marL="285750" indent="-285750">
              <a:buFont typeface="Arial" panose="020B0604020202020204" pitchFamily="34" charset="0"/>
              <a:buChar char="•"/>
            </a:pPr>
            <a:r>
              <a:rPr lang="ca-ES" altLang="ca-ES" dirty="0">
                <a:latin typeface="Verdana" panose="020B0604030504040204" pitchFamily="34" charset="0"/>
              </a:rPr>
              <a:t>truncaments *</a:t>
            </a:r>
          </a:p>
          <a:p>
            <a:r>
              <a:rPr lang="ca-ES" altLang="ca-ES" dirty="0">
                <a:latin typeface="Verdana" panose="020B0604030504040204" pitchFamily="34" charset="0"/>
              </a:rPr>
              <a:t>	</a:t>
            </a:r>
          </a:p>
          <a:p>
            <a:pPr marL="285750" indent="-285750">
              <a:buFont typeface="Arial" panose="020B0604020202020204" pitchFamily="34" charset="0"/>
              <a:buChar char="•"/>
            </a:pPr>
            <a:r>
              <a:rPr lang="ca-ES" altLang="ca-ES" dirty="0">
                <a:latin typeface="Verdana" panose="020B0604030504040204" pitchFamily="34" charset="0"/>
              </a:rPr>
              <a:t>cometes “”</a:t>
            </a:r>
          </a:p>
          <a:p>
            <a:r>
              <a:rPr lang="ca-ES" altLang="ca-ES" dirty="0">
                <a:latin typeface="Verdana" panose="020B0604030504040204" pitchFamily="34" charset="0"/>
              </a:rPr>
              <a:t>	</a:t>
            </a:r>
          </a:p>
          <a:p>
            <a:pPr marL="285750" indent="-285750">
              <a:buFont typeface="Arial" panose="020B0604020202020204" pitchFamily="34" charset="0"/>
              <a:buChar char="•"/>
            </a:pPr>
            <a:r>
              <a:rPr lang="ca-ES" altLang="ca-ES" dirty="0">
                <a:latin typeface="Verdana" panose="020B0604030504040204" pitchFamily="34" charset="0"/>
              </a:rPr>
              <a:t>parèntesis ()</a:t>
            </a:r>
          </a:p>
          <a:p>
            <a:endParaRPr lang="ca-ES" altLang="ca-ES" dirty="0">
              <a:latin typeface="Verdana" panose="020B0604030504040204" pitchFamily="34" charset="0"/>
            </a:endParaRPr>
          </a:p>
          <a:p>
            <a:pPr marL="285750" indent="-285750">
              <a:buFont typeface="Arial" panose="020B0604020202020204" pitchFamily="34" charset="0"/>
              <a:buChar char="•"/>
            </a:pPr>
            <a:r>
              <a:rPr lang="ca-ES" altLang="ca-ES" dirty="0">
                <a:latin typeface="Verdana" panose="020B0604030504040204" pitchFamily="34" charset="0"/>
              </a:rPr>
              <a:t>codis de camp, </a:t>
            </a:r>
            <a:r>
              <a:rPr lang="ca-ES" altLang="ca-ES" dirty="0">
                <a:solidFill>
                  <a:srgbClr val="FF0000"/>
                </a:solidFill>
                <a:latin typeface="Verdana" panose="020B0604030504040204" pitchFamily="34" charset="0"/>
              </a:rPr>
              <a:t>per exemple </a:t>
            </a:r>
            <a:r>
              <a:rPr lang="ca-ES" altLang="ca-ES" b="1" dirty="0">
                <a:solidFill>
                  <a:srgbClr val="FF0000"/>
                </a:solidFill>
                <a:latin typeface="Verdana" panose="020B0604030504040204" pitchFamily="34" charset="0"/>
              </a:rPr>
              <a:t>au(</a:t>
            </a:r>
            <a:r>
              <a:rPr lang="ca-ES" altLang="ca-ES" dirty="0">
                <a:solidFill>
                  <a:srgbClr val="FF0000"/>
                </a:solidFill>
                <a:latin typeface="Verdana" panose="020B0604030504040204" pitchFamily="34" charset="0"/>
              </a:rPr>
              <a:t>cognom, nom autor</a:t>
            </a:r>
            <a:r>
              <a:rPr lang="ca-ES" altLang="ca-ES" b="1" dirty="0">
                <a:solidFill>
                  <a:srgbClr val="FF0000"/>
                </a:solidFill>
                <a:latin typeface="Verdana" panose="020B0604030504040204" pitchFamily="34" charset="0"/>
              </a:rPr>
              <a:t>)</a:t>
            </a:r>
          </a:p>
          <a:p>
            <a:endParaRPr lang="ca-ES" altLang="ca-ES" dirty="0">
              <a:latin typeface="Verdana" panose="020B0604030504040204" pitchFamily="34" charset="0"/>
            </a:endParaRPr>
          </a:p>
          <a:p>
            <a:endParaRPr lang="ca-ES" altLang="ca-ES" dirty="0">
              <a:latin typeface="Verdana" panose="020B0604030504040204" pitchFamily="34" charset="0"/>
            </a:endParaRPr>
          </a:p>
          <a:p>
            <a:r>
              <a:rPr lang="ca-ES" altLang="ca-ES" dirty="0">
                <a:latin typeface="Verdana" panose="020B0604030504040204" pitchFamily="34" charset="0"/>
              </a:rPr>
              <a:t>Podeu trobar més informació a l’opció </a:t>
            </a:r>
            <a:r>
              <a:rPr lang="ca-ES" altLang="ca-ES" b="1" dirty="0">
                <a:latin typeface="Verdana" panose="020B0604030504040204" pitchFamily="34" charset="0"/>
              </a:rPr>
              <a:t>“</a:t>
            </a:r>
            <a:r>
              <a:rPr lang="es-ES" altLang="ca-ES" b="1" dirty="0">
                <a:latin typeface="Verdana" panose="020B0604030504040204" pitchFamily="34" charset="0"/>
              </a:rPr>
              <a:t>Consejos de búsqueda</a:t>
            </a:r>
            <a:r>
              <a:rPr lang="ca-ES" altLang="ca-ES" b="1" dirty="0">
                <a:latin typeface="Verdana" panose="020B0604030504040204" pitchFamily="34" charset="0"/>
              </a:rPr>
              <a:t>” </a:t>
            </a:r>
            <a:r>
              <a:rPr lang="ca-ES" altLang="ca-ES" dirty="0">
                <a:latin typeface="Verdana" panose="020B0604030504040204" pitchFamily="34" charset="0"/>
              </a:rPr>
              <a:t>o a l’ajuda.</a:t>
            </a:r>
            <a:endParaRPr lang="es-ES" altLang="es-ES" dirty="0"/>
          </a:p>
        </p:txBody>
      </p:sp>
      <p:sp>
        <p:nvSpPr>
          <p:cNvPr id="3" name="Text Box 12"/>
          <p:cNvSpPr txBox="1">
            <a:spLocks noChangeArrowheads="1"/>
          </p:cNvSpPr>
          <p:nvPr/>
        </p:nvSpPr>
        <p:spPr bwMode="auto">
          <a:xfrm>
            <a:off x="430700" y="871120"/>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None/>
            </a:pPr>
            <a:r>
              <a:rPr lang="ca-ES" altLang="ca-ES" sz="1800" b="1" dirty="0">
                <a:solidFill>
                  <a:srgbClr val="346283"/>
                </a:solidFill>
                <a:latin typeface="Verdana" panose="020B0604030504040204" pitchFamily="34" charset="0"/>
              </a:rPr>
              <a:t>5. Sintaxi de cerca</a:t>
            </a:r>
            <a:endParaRPr lang="ca-ES" altLang="ca-ES" sz="1800" dirty="0">
              <a:latin typeface="Verdana" panose="020B0604030504040204" pitchFamily="34" charset="0"/>
            </a:endParaRPr>
          </a:p>
        </p:txBody>
      </p:sp>
      <p:sp>
        <p:nvSpPr>
          <p:cNvPr id="5" name="QuadreDeText 4"/>
          <p:cNvSpPr txBox="1"/>
          <p:nvPr/>
        </p:nvSpPr>
        <p:spPr>
          <a:xfrm>
            <a:off x="7515922" y="6488668"/>
            <a:ext cx="1628078" cy="369332"/>
          </a:xfrm>
          <a:prstGeom prst="rect">
            <a:avLst/>
          </a:prstGeom>
          <a:noFill/>
        </p:spPr>
        <p:txBody>
          <a:bodyPr wrap="square" rtlCol="0">
            <a:spAutoFit/>
          </a:bodyPr>
          <a:lstStyle/>
          <a:p>
            <a:r>
              <a:rPr lang="ca-ES" dirty="0">
                <a:hlinkClick r:id="rId2" action="ppaction://hlinksldjump"/>
              </a:rPr>
              <a:t>Torna al sumari</a:t>
            </a:r>
            <a:endParaRPr lang="es-ES" dirty="0"/>
          </a:p>
        </p:txBody>
      </p:sp>
    </p:spTree>
    <p:extLst>
      <p:ext uri="{BB962C8B-B14F-4D97-AF65-F5344CB8AC3E}">
        <p14:creationId xmlns:p14="http://schemas.microsoft.com/office/powerpoint/2010/main" val="33818152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76153987-C04F-4117-BC45-B24360E3F36B}"/>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2018_presentacio_CRAIgenerica</Template>
  <TotalTime>4159</TotalTime>
  <Words>2723</Words>
  <Application>Microsoft Office PowerPoint</Application>
  <PresentationFormat>Presentació en pantalla (4:3)</PresentationFormat>
  <Paragraphs>292</Paragraphs>
  <Slides>38</Slides>
  <Notes>0</Notes>
  <HiddenSlides>0</HiddenSlides>
  <MMClips>0</MMClips>
  <ScaleCrop>false</ScaleCrop>
  <HeadingPairs>
    <vt:vector size="6" baseType="variant">
      <vt:variant>
        <vt:lpstr>Tipus de lletra utilitzats</vt:lpstr>
      </vt:variant>
      <vt:variant>
        <vt:i4>5</vt:i4>
      </vt:variant>
      <vt:variant>
        <vt:lpstr>Tema</vt:lpstr>
      </vt:variant>
      <vt:variant>
        <vt:i4>2</vt:i4>
      </vt:variant>
      <vt:variant>
        <vt:lpstr>Títols de les diapositives</vt:lpstr>
      </vt:variant>
      <vt:variant>
        <vt:i4>38</vt:i4>
      </vt:variant>
    </vt:vector>
  </HeadingPairs>
  <TitlesOfParts>
    <vt:vector size="45" baseType="lpstr">
      <vt:lpstr>Arial</vt:lpstr>
      <vt:lpstr>Calibri</vt:lpstr>
      <vt:lpstr>Calibri Light</vt:lpstr>
      <vt:lpstr>Verdana</vt:lpstr>
      <vt:lpstr>Wingdings</vt:lpstr>
      <vt:lpstr>Tema de Office</vt:lpstr>
      <vt:lpstr>Diseño personalizado</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Universitat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ERIC: guia d'ús. Curs 2020-21</dc:title>
  <dc:creator>CRAI Biblioteca Campus de Mundet</dc:creator>
  <cp:keywords>Formació d'usuaris, CRAI, Universitat de Barcelona, biblioteques, psicologia, educació, pedagogia, guies, recursos, bases de dades, serveis</cp:keywords>
  <cp:lastModifiedBy>Rosa M. Manresa Novell</cp:lastModifiedBy>
  <cp:revision>132</cp:revision>
  <dcterms:created xsi:type="dcterms:W3CDTF">2018-05-24T13:23:12Z</dcterms:created>
  <dcterms:modified xsi:type="dcterms:W3CDTF">2020-07-23T06:27:09Z</dcterms:modified>
</cp:coreProperties>
</file>