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8" r:id="rId3"/>
    <p:sldMasterId id="2147483711" r:id="rId4"/>
    <p:sldMasterId id="2147483734" r:id="rId5"/>
  </p:sldMasterIdLst>
  <p:notesMasterIdLst>
    <p:notesMasterId r:id="rId41"/>
  </p:notesMasterIdLst>
  <p:sldIdLst>
    <p:sldId id="261" r:id="rId6"/>
    <p:sldId id="266" r:id="rId7"/>
    <p:sldId id="267" r:id="rId8"/>
    <p:sldId id="268" r:id="rId9"/>
    <p:sldId id="269" r:id="rId10"/>
    <p:sldId id="270" r:id="rId11"/>
    <p:sldId id="271" r:id="rId12"/>
    <p:sldId id="272" r:id="rId13"/>
    <p:sldId id="302" r:id="rId14"/>
    <p:sldId id="274" r:id="rId15"/>
    <p:sldId id="275" r:id="rId16"/>
    <p:sldId id="276" r:id="rId17"/>
    <p:sldId id="277" r:id="rId18"/>
    <p:sldId id="279" r:id="rId19"/>
    <p:sldId id="280" r:id="rId20"/>
    <p:sldId id="281" r:id="rId21"/>
    <p:sldId id="282" r:id="rId22"/>
    <p:sldId id="283" r:id="rId23"/>
    <p:sldId id="284" r:id="rId24"/>
    <p:sldId id="303" r:id="rId25"/>
    <p:sldId id="287" r:id="rId26"/>
    <p:sldId id="288" r:id="rId27"/>
    <p:sldId id="289" r:id="rId28"/>
    <p:sldId id="290" r:id="rId29"/>
    <p:sldId id="291" r:id="rId30"/>
    <p:sldId id="304" r:id="rId31"/>
    <p:sldId id="294" r:id="rId32"/>
    <p:sldId id="295" r:id="rId33"/>
    <p:sldId id="296" r:id="rId34"/>
    <p:sldId id="297" r:id="rId35"/>
    <p:sldId id="305" r:id="rId36"/>
    <p:sldId id="299" r:id="rId37"/>
    <p:sldId id="300" r:id="rId38"/>
    <p:sldId id="301" r:id="rId39"/>
    <p:sldId id="264" r:id="rId40"/>
  </p:sldIdLst>
  <p:sldSz cx="9144000" cy="6858000" type="screen4x3"/>
  <p:notesSz cx="6797675" cy="9928225"/>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94692" autoAdjust="0"/>
  </p:normalViewPr>
  <p:slideViewPr>
    <p:cSldViewPr snapToGrid="0">
      <p:cViewPr varScale="1">
        <p:scale>
          <a:sx n="102" d="100"/>
          <a:sy n="102" d="100"/>
        </p:scale>
        <p:origin x="25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3B50D86-583C-4469-912D-DDAC3905339F}" type="datetimeFigureOut">
              <a:rPr lang="ca-ES" smtClean="0"/>
              <a:t>27/7/2020</a:t>
            </a:fld>
            <a:endParaRPr lang="ca-ES"/>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D48AF53-E2AF-41DF-8365-9E0E95A6A932}" type="slidenum">
              <a:rPr lang="ca-ES" smtClean="0"/>
              <a:t>‹#›</a:t>
            </a:fld>
            <a:endParaRPr lang="ca-ES"/>
          </a:p>
        </p:txBody>
      </p:sp>
    </p:spTree>
    <p:extLst>
      <p:ext uri="{BB962C8B-B14F-4D97-AF65-F5344CB8AC3E}">
        <p14:creationId xmlns:p14="http://schemas.microsoft.com/office/powerpoint/2010/main" val="392459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3482117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4035417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2986322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txBox="1">
            <a:spLocks noGrp="1" noChangeArrowheads="1"/>
          </p:cNvSpPr>
          <p:nvPr/>
        </p:nvSpPr>
        <p:spPr bwMode="auto">
          <a:xfrm>
            <a:off x="0" y="10186773"/>
            <a:ext cx="2920483" cy="5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ca-ES">
                <a:solidFill>
                  <a:prstClr val="black"/>
                </a:solidFill>
                <a:latin typeface="Arial" panose="020B0604020202020204" pitchFamily="34" charset="0"/>
              </a:rPr>
              <a:t>Conèixer la Biblioteca de ........ (2005-2006) </a:t>
            </a:r>
          </a:p>
        </p:txBody>
      </p:sp>
      <p:sp>
        <p:nvSpPr>
          <p:cNvPr id="32771" name="Rectangle 7"/>
          <p:cNvSpPr txBox="1">
            <a:spLocks noGrp="1" noChangeArrowheads="1"/>
          </p:cNvSpPr>
          <p:nvPr/>
        </p:nvSpPr>
        <p:spPr bwMode="auto">
          <a:xfrm>
            <a:off x="3817398" y="10186773"/>
            <a:ext cx="2920483" cy="5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3EA5EFB9-D5C3-4F30-9706-F0CAF853E544}" type="slidenum">
              <a:rPr lang="en-GB" altLang="ca-ES">
                <a:solidFill>
                  <a:prstClr val="black"/>
                </a:solidFill>
                <a:latin typeface="Arial" panose="020B0604020202020204" pitchFamily="34" charset="0"/>
              </a:rPr>
              <a:pPr algn="r">
                <a:spcBef>
                  <a:spcPct val="0"/>
                </a:spcBef>
              </a:pPr>
              <a:t>16</a:t>
            </a:fld>
            <a:endParaRPr lang="en-GB" altLang="ca-ES">
              <a:solidFill>
                <a:prstClr val="black"/>
              </a:solidFill>
              <a:latin typeface="Arial" panose="020B0604020202020204" pitchFamily="34" charset="0"/>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2199607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txBox="1">
            <a:spLocks noGrp="1" noChangeArrowheads="1"/>
          </p:cNvSpPr>
          <p:nvPr/>
        </p:nvSpPr>
        <p:spPr bwMode="auto">
          <a:xfrm>
            <a:off x="0" y="10186773"/>
            <a:ext cx="2920483" cy="5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ca-ES">
                <a:solidFill>
                  <a:prstClr val="black"/>
                </a:solidFill>
                <a:latin typeface="Arial" panose="020B0604020202020204" pitchFamily="34" charset="0"/>
              </a:rPr>
              <a:t>Conèixer la Biblioteca de ........ (2005-2006) </a:t>
            </a:r>
          </a:p>
        </p:txBody>
      </p:sp>
      <p:sp>
        <p:nvSpPr>
          <p:cNvPr id="34819" name="Rectangle 7"/>
          <p:cNvSpPr txBox="1">
            <a:spLocks noGrp="1" noChangeArrowheads="1"/>
          </p:cNvSpPr>
          <p:nvPr/>
        </p:nvSpPr>
        <p:spPr bwMode="auto">
          <a:xfrm>
            <a:off x="3817398" y="10186773"/>
            <a:ext cx="2920483" cy="5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E68E86F3-A045-4A82-8267-BB1BD83E03EC}" type="slidenum">
              <a:rPr lang="en-GB" altLang="ca-ES">
                <a:solidFill>
                  <a:prstClr val="black"/>
                </a:solidFill>
                <a:latin typeface="Arial" panose="020B0604020202020204" pitchFamily="34" charset="0"/>
              </a:rPr>
              <a:pPr algn="r">
                <a:spcBef>
                  <a:spcPct val="0"/>
                </a:spcBef>
              </a:pPr>
              <a:t>17</a:t>
            </a:fld>
            <a:endParaRPr lang="en-GB" altLang="ca-ES">
              <a:solidFill>
                <a:prstClr val="black"/>
              </a:solidFill>
              <a:latin typeface="Arial" panose="020B0604020202020204" pitchFamily="34" charset="0"/>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2455300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ca-ES" altLang="ca-ES"/>
              <a:t>El CRAI és el </a:t>
            </a:r>
            <a:r>
              <a:rPr lang="ca-ES" altLang="ca-ES" i="1"/>
              <a:t>Centre de Recursos per a l’Aprenentatge i la Investigació</a:t>
            </a:r>
            <a:r>
              <a:rPr lang="ca-ES" altLang="ca-ES"/>
              <a:t>, una part del qual són totes la Biblioteques de la UB</a:t>
            </a:r>
          </a:p>
          <a:p>
            <a:pPr eaLnBrk="1" hangingPunct="1"/>
            <a:r>
              <a:rPr lang="ca-ES" altLang="ca-ES"/>
              <a:t>Hi podeu accedir des de:</a:t>
            </a:r>
          </a:p>
          <a:p>
            <a:pPr lvl="1" eaLnBrk="1" hangingPunct="1"/>
            <a:r>
              <a:rPr lang="ca-ES" altLang="ca-ES" b="1"/>
              <a:t>El web de la UB </a:t>
            </a:r>
            <a:r>
              <a:rPr lang="ca-ES" altLang="ca-ES" b="1">
                <a:sym typeface="Wingdings" panose="05000000000000000000" pitchFamily="2" charset="2"/>
              </a:rPr>
              <a:t> Informació sobre  Biblioteca</a:t>
            </a:r>
          </a:p>
          <a:p>
            <a:pPr lvl="1" eaLnBrk="1" hangingPunct="1"/>
            <a:r>
              <a:rPr lang="ca-ES" altLang="ca-ES" b="1">
                <a:sym typeface="Wingdings" panose="05000000000000000000" pitchFamily="2" charset="2"/>
              </a:rPr>
              <a:t>El web de la Facultat  Serveis  Biblioteca</a:t>
            </a:r>
            <a:endParaRPr lang="ca-ES" altLang="ca-ES" b="1"/>
          </a:p>
          <a:p>
            <a:pPr lvl="1" eaLnBrk="1" hangingPunct="1"/>
            <a:r>
              <a:rPr lang="ca-ES" altLang="ca-ES" b="1"/>
              <a:t>MonUB </a:t>
            </a:r>
            <a:r>
              <a:rPr lang="ca-ES" altLang="ca-ES" b="1">
                <a:sym typeface="Wingdings" panose="05000000000000000000" pitchFamily="2" charset="2"/>
              </a:rPr>
              <a:t> Beques i Serveis  Biblioteca</a:t>
            </a:r>
          </a:p>
          <a:p>
            <a:pPr lvl="1" eaLnBrk="1" hangingPunct="1"/>
            <a:r>
              <a:rPr lang="ca-ES" altLang="ca-ES" b="1">
                <a:sym typeface="Wingdings" panose="05000000000000000000" pitchFamily="2" charset="2"/>
              </a:rPr>
              <a:t>Directe des de Bookmarks/Favorits    </a:t>
            </a:r>
            <a:r>
              <a:rPr lang="ca-ES" altLang="ca-ES" sz="1000" b="1">
                <a:sym typeface="Wingdings" panose="05000000000000000000" pitchFamily="2" charset="2"/>
              </a:rPr>
              <a:t>http://www.bib.ub.es/bub/bub.htm</a:t>
            </a:r>
            <a:endParaRPr lang="es-ES" altLang="ca-ES" sz="1000" b="1">
              <a:sym typeface="Wingdings" panose="05000000000000000000" pitchFamily="2" charset="2"/>
            </a:endParaRPr>
          </a:p>
        </p:txBody>
      </p:sp>
    </p:spTree>
    <p:extLst>
      <p:ext uri="{BB962C8B-B14F-4D97-AF65-F5344CB8AC3E}">
        <p14:creationId xmlns:p14="http://schemas.microsoft.com/office/powerpoint/2010/main" val="750312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ca-ES" altLang="ca-ES"/>
              <a:t>El CRAI és el </a:t>
            </a:r>
            <a:r>
              <a:rPr lang="ca-ES" altLang="ca-ES" i="1"/>
              <a:t>Centre de Recursos per a l’Aprenentatge i la Investigació</a:t>
            </a:r>
            <a:r>
              <a:rPr lang="ca-ES" altLang="ca-ES"/>
              <a:t>, una part del qual són totes la Biblioteques de la UB</a:t>
            </a:r>
          </a:p>
          <a:p>
            <a:pPr eaLnBrk="1" hangingPunct="1"/>
            <a:r>
              <a:rPr lang="ca-ES" altLang="ca-ES"/>
              <a:t>Hi podeu accedir des de:</a:t>
            </a:r>
          </a:p>
          <a:p>
            <a:pPr lvl="1" eaLnBrk="1" hangingPunct="1"/>
            <a:r>
              <a:rPr lang="ca-ES" altLang="ca-ES" b="1"/>
              <a:t>El web de la UB </a:t>
            </a:r>
            <a:r>
              <a:rPr lang="ca-ES" altLang="ca-ES" b="1">
                <a:sym typeface="Wingdings" panose="05000000000000000000" pitchFamily="2" charset="2"/>
              </a:rPr>
              <a:t> Informació sobre  Biblioteca</a:t>
            </a:r>
          </a:p>
          <a:p>
            <a:pPr lvl="1" eaLnBrk="1" hangingPunct="1"/>
            <a:r>
              <a:rPr lang="ca-ES" altLang="ca-ES" b="1">
                <a:sym typeface="Wingdings" panose="05000000000000000000" pitchFamily="2" charset="2"/>
              </a:rPr>
              <a:t>El web de la Facultat  Serveis  Biblioteca</a:t>
            </a:r>
            <a:endParaRPr lang="ca-ES" altLang="ca-ES" b="1"/>
          </a:p>
          <a:p>
            <a:pPr lvl="1" eaLnBrk="1" hangingPunct="1"/>
            <a:r>
              <a:rPr lang="ca-ES" altLang="ca-ES" b="1"/>
              <a:t>MonUB </a:t>
            </a:r>
            <a:r>
              <a:rPr lang="ca-ES" altLang="ca-ES" b="1">
                <a:sym typeface="Wingdings" panose="05000000000000000000" pitchFamily="2" charset="2"/>
              </a:rPr>
              <a:t> Beques i Serveis  Biblioteca</a:t>
            </a:r>
          </a:p>
          <a:p>
            <a:pPr lvl="1" eaLnBrk="1" hangingPunct="1"/>
            <a:r>
              <a:rPr lang="ca-ES" altLang="ca-ES" b="1">
                <a:sym typeface="Wingdings" panose="05000000000000000000" pitchFamily="2" charset="2"/>
              </a:rPr>
              <a:t>Directe des de Bookmarks/Favorits    </a:t>
            </a:r>
            <a:r>
              <a:rPr lang="ca-ES" altLang="ca-ES" sz="1000" b="1">
                <a:sym typeface="Wingdings" panose="05000000000000000000" pitchFamily="2" charset="2"/>
              </a:rPr>
              <a:t>http://www.bib.ub.es/bub/bub.htm</a:t>
            </a:r>
            <a:endParaRPr lang="es-ES" altLang="ca-ES" sz="1000" b="1">
              <a:sym typeface="Wingdings" panose="05000000000000000000" pitchFamily="2" charset="2"/>
            </a:endParaRPr>
          </a:p>
        </p:txBody>
      </p:sp>
    </p:spTree>
    <p:extLst>
      <p:ext uri="{BB962C8B-B14F-4D97-AF65-F5344CB8AC3E}">
        <p14:creationId xmlns:p14="http://schemas.microsoft.com/office/powerpoint/2010/main" val="2026717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ca-ES" altLang="ca-ES"/>
              <a:t>El CRAI és el </a:t>
            </a:r>
            <a:r>
              <a:rPr lang="ca-ES" altLang="ca-ES" i="1"/>
              <a:t>Centre de Recursos per a l’Aprenentatge i la Investigació</a:t>
            </a:r>
            <a:r>
              <a:rPr lang="ca-ES" altLang="ca-ES"/>
              <a:t>, una part del qual són totes la Biblioteques de la UB</a:t>
            </a:r>
          </a:p>
          <a:p>
            <a:pPr eaLnBrk="1" hangingPunct="1"/>
            <a:r>
              <a:rPr lang="ca-ES" altLang="ca-ES"/>
              <a:t>Hi podeu accedir des de:</a:t>
            </a:r>
          </a:p>
          <a:p>
            <a:pPr lvl="1" eaLnBrk="1" hangingPunct="1"/>
            <a:r>
              <a:rPr lang="ca-ES" altLang="ca-ES" b="1"/>
              <a:t>El web de la UB </a:t>
            </a:r>
            <a:r>
              <a:rPr lang="ca-ES" altLang="ca-ES" b="1">
                <a:sym typeface="Wingdings" panose="05000000000000000000" pitchFamily="2" charset="2"/>
              </a:rPr>
              <a:t> Informació sobre  Biblioteca</a:t>
            </a:r>
          </a:p>
          <a:p>
            <a:pPr lvl="1" eaLnBrk="1" hangingPunct="1"/>
            <a:r>
              <a:rPr lang="ca-ES" altLang="ca-ES" b="1">
                <a:sym typeface="Wingdings" panose="05000000000000000000" pitchFamily="2" charset="2"/>
              </a:rPr>
              <a:t>El web de la Facultat  Serveis  Biblioteca</a:t>
            </a:r>
            <a:endParaRPr lang="ca-ES" altLang="ca-ES" b="1"/>
          </a:p>
          <a:p>
            <a:pPr lvl="1" eaLnBrk="1" hangingPunct="1"/>
            <a:r>
              <a:rPr lang="ca-ES" altLang="ca-ES" b="1"/>
              <a:t>MonUB </a:t>
            </a:r>
            <a:r>
              <a:rPr lang="ca-ES" altLang="ca-ES" b="1">
                <a:sym typeface="Wingdings" panose="05000000000000000000" pitchFamily="2" charset="2"/>
              </a:rPr>
              <a:t> Beques i Serveis  Biblioteca</a:t>
            </a:r>
          </a:p>
          <a:p>
            <a:pPr lvl="1" eaLnBrk="1" hangingPunct="1"/>
            <a:r>
              <a:rPr lang="ca-ES" altLang="ca-ES" b="1">
                <a:sym typeface="Wingdings" panose="05000000000000000000" pitchFamily="2" charset="2"/>
              </a:rPr>
              <a:t>Directe des de Bookmarks/Favorits    </a:t>
            </a:r>
            <a:r>
              <a:rPr lang="ca-ES" altLang="ca-ES" sz="1000" b="1">
                <a:sym typeface="Wingdings" panose="05000000000000000000" pitchFamily="2" charset="2"/>
              </a:rPr>
              <a:t>http://www.bib.ub.es/bub/bub.htm</a:t>
            </a:r>
            <a:endParaRPr lang="es-ES" altLang="ca-ES" sz="1000" b="1">
              <a:sym typeface="Wingdings" panose="05000000000000000000" pitchFamily="2" charset="2"/>
            </a:endParaRPr>
          </a:p>
        </p:txBody>
      </p:sp>
    </p:spTree>
    <p:extLst>
      <p:ext uri="{BB962C8B-B14F-4D97-AF65-F5344CB8AC3E}">
        <p14:creationId xmlns:p14="http://schemas.microsoft.com/office/powerpoint/2010/main" val="217929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txBox="1">
            <a:spLocks noGrp="1" noChangeArrowheads="1"/>
          </p:cNvSpPr>
          <p:nvPr/>
        </p:nvSpPr>
        <p:spPr bwMode="auto">
          <a:xfrm>
            <a:off x="0" y="10186773"/>
            <a:ext cx="2920483" cy="5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ca-ES">
                <a:solidFill>
                  <a:prstClr val="black"/>
                </a:solidFill>
                <a:latin typeface="Arial" panose="020B0604020202020204" pitchFamily="34" charset="0"/>
              </a:rPr>
              <a:t>Conèixer la Biblioteca de ........ (2005-2006) </a:t>
            </a:r>
          </a:p>
        </p:txBody>
      </p:sp>
      <p:sp>
        <p:nvSpPr>
          <p:cNvPr id="57347" name="Rectangle 7"/>
          <p:cNvSpPr txBox="1">
            <a:spLocks noGrp="1" noChangeArrowheads="1"/>
          </p:cNvSpPr>
          <p:nvPr/>
        </p:nvSpPr>
        <p:spPr bwMode="auto">
          <a:xfrm>
            <a:off x="3817398" y="10186773"/>
            <a:ext cx="2920483" cy="5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4AF1C952-F49F-432D-9BDA-846EE7BE0D0F}" type="slidenum">
              <a:rPr lang="en-GB" altLang="ca-ES">
                <a:solidFill>
                  <a:prstClr val="black"/>
                </a:solidFill>
                <a:latin typeface="Arial" panose="020B0604020202020204" pitchFamily="34" charset="0"/>
              </a:rPr>
              <a:pPr algn="r">
                <a:spcBef>
                  <a:spcPct val="0"/>
                </a:spcBef>
              </a:pPr>
              <a:t>29</a:t>
            </a:fld>
            <a:endParaRPr lang="en-GB" altLang="ca-ES">
              <a:solidFill>
                <a:prstClr val="black"/>
              </a:solidFill>
              <a:latin typeface="Arial" panose="020B0604020202020204" pitchFamily="34" charset="0"/>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p:spPr>
        <p:txBody>
          <a:bodyPr/>
          <a:lstStyle/>
          <a:p>
            <a:pPr eaLnBrk="1" hangingPunct="1"/>
            <a:r>
              <a:rPr lang="es-ES" altLang="ca-ES"/>
              <a:t>Què és?</a:t>
            </a:r>
          </a:p>
          <a:p>
            <a:pPr eaLnBrk="1" hangingPunct="1"/>
            <a:r>
              <a:rPr lang="es-ES" altLang="ca-ES"/>
              <a:t>A què respon?</a:t>
            </a:r>
          </a:p>
        </p:txBody>
      </p:sp>
    </p:spTree>
    <p:extLst>
      <p:ext uri="{BB962C8B-B14F-4D97-AF65-F5344CB8AC3E}">
        <p14:creationId xmlns:p14="http://schemas.microsoft.com/office/powerpoint/2010/main" val="2103018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txBox="1">
            <a:spLocks noGrp="1" noChangeArrowheads="1"/>
          </p:cNvSpPr>
          <p:nvPr/>
        </p:nvSpPr>
        <p:spPr bwMode="auto">
          <a:xfrm>
            <a:off x="0" y="10186773"/>
            <a:ext cx="2920483" cy="5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ca-ES">
                <a:solidFill>
                  <a:prstClr val="black"/>
                </a:solidFill>
                <a:latin typeface="Arial" panose="020B0604020202020204" pitchFamily="34" charset="0"/>
              </a:rPr>
              <a:t>Conèixer la Biblioteca de ........ (2005-2006) </a:t>
            </a:r>
          </a:p>
        </p:txBody>
      </p:sp>
      <p:sp>
        <p:nvSpPr>
          <p:cNvPr id="59395" name="Rectangle 7"/>
          <p:cNvSpPr txBox="1">
            <a:spLocks noGrp="1" noChangeArrowheads="1"/>
          </p:cNvSpPr>
          <p:nvPr/>
        </p:nvSpPr>
        <p:spPr bwMode="auto">
          <a:xfrm>
            <a:off x="3817398" y="10186773"/>
            <a:ext cx="2920483" cy="5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9655BE60-9130-42EE-B505-06B043B9516A}" type="slidenum">
              <a:rPr lang="en-GB" altLang="ca-ES">
                <a:solidFill>
                  <a:prstClr val="black"/>
                </a:solidFill>
                <a:latin typeface="Arial" panose="020B0604020202020204" pitchFamily="34" charset="0"/>
              </a:rPr>
              <a:pPr algn="r">
                <a:spcBef>
                  <a:spcPct val="0"/>
                </a:spcBef>
              </a:pPr>
              <a:t>30</a:t>
            </a:fld>
            <a:endParaRPr lang="en-GB" altLang="ca-ES">
              <a:solidFill>
                <a:prstClr val="black"/>
              </a:solidFill>
              <a:latin typeface="Arial" panose="020B0604020202020204" pitchFamily="34"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p:spPr>
        <p:txBody>
          <a:bodyPr/>
          <a:lstStyle/>
          <a:p>
            <a:pPr eaLnBrk="1" hangingPunct="1"/>
            <a:r>
              <a:rPr lang="es-ES" altLang="ca-ES"/>
              <a:t>Què és?</a:t>
            </a:r>
          </a:p>
          <a:p>
            <a:pPr eaLnBrk="1" hangingPunct="1"/>
            <a:r>
              <a:rPr lang="es-ES" altLang="ca-ES"/>
              <a:t>A què respon?</a:t>
            </a:r>
          </a:p>
        </p:txBody>
      </p:sp>
    </p:spTree>
    <p:extLst>
      <p:ext uri="{BB962C8B-B14F-4D97-AF65-F5344CB8AC3E}">
        <p14:creationId xmlns:p14="http://schemas.microsoft.com/office/powerpoint/2010/main" val="594749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txBox="1">
            <a:spLocks noGrp="1" noChangeArrowheads="1"/>
          </p:cNvSpPr>
          <p:nvPr/>
        </p:nvSpPr>
        <p:spPr bwMode="auto">
          <a:xfrm>
            <a:off x="1" y="8222354"/>
            <a:ext cx="4190750" cy="41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ca-ES">
                <a:solidFill>
                  <a:prstClr val="black"/>
                </a:solidFill>
                <a:latin typeface="Arial" panose="020B0604020202020204" pitchFamily="34" charset="0"/>
              </a:rPr>
              <a:t>Conèixer la Biblioteca de ........ (2005-2006) </a:t>
            </a:r>
          </a:p>
        </p:txBody>
      </p:sp>
      <p:sp>
        <p:nvSpPr>
          <p:cNvPr id="73731" name="Rectangle 7"/>
          <p:cNvSpPr txBox="1">
            <a:spLocks noGrp="1" noChangeArrowheads="1"/>
          </p:cNvSpPr>
          <p:nvPr/>
        </p:nvSpPr>
        <p:spPr bwMode="auto">
          <a:xfrm>
            <a:off x="5477779" y="8222354"/>
            <a:ext cx="4190750" cy="414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F7C444F3-5E65-457C-811B-33F54F8F8F24}" type="slidenum">
              <a:rPr lang="en-GB" altLang="ca-ES">
                <a:solidFill>
                  <a:prstClr val="black"/>
                </a:solidFill>
                <a:latin typeface="Arial" panose="020B0604020202020204" pitchFamily="34" charset="0"/>
              </a:rPr>
              <a:pPr algn="r">
                <a:spcBef>
                  <a:spcPct val="0"/>
                </a:spcBef>
              </a:pPr>
              <a:t>31</a:t>
            </a:fld>
            <a:endParaRPr lang="en-GB" altLang="ca-ES">
              <a:solidFill>
                <a:prstClr val="black"/>
              </a:solidFill>
              <a:latin typeface="Arial" panose="020B0604020202020204" pitchFamily="34"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p:spPr>
        <p:txBody>
          <a:bodyPr/>
          <a:lstStyle/>
          <a:p>
            <a:pPr eaLnBrk="1" hangingPunct="1"/>
            <a:r>
              <a:rPr lang="es-ES" altLang="ca-ES"/>
              <a:t>Què és?</a:t>
            </a:r>
          </a:p>
          <a:p>
            <a:pPr eaLnBrk="1" hangingPunct="1"/>
            <a:r>
              <a:rPr lang="es-ES" altLang="ca-ES"/>
              <a:t>A què respon?</a:t>
            </a:r>
          </a:p>
        </p:txBody>
      </p:sp>
    </p:spTree>
    <p:extLst>
      <p:ext uri="{BB962C8B-B14F-4D97-AF65-F5344CB8AC3E}">
        <p14:creationId xmlns:p14="http://schemas.microsoft.com/office/powerpoint/2010/main" val="1119789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927350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s-ES" altLang="ca-ES"/>
              <a:t>Què és?</a:t>
            </a:r>
          </a:p>
          <a:p>
            <a:pPr eaLnBrk="1" hangingPunct="1"/>
            <a:r>
              <a:rPr lang="es-ES" altLang="ca-ES"/>
              <a:t>A què respon?</a:t>
            </a:r>
          </a:p>
        </p:txBody>
      </p:sp>
    </p:spTree>
    <p:extLst>
      <p:ext uri="{BB962C8B-B14F-4D97-AF65-F5344CB8AC3E}">
        <p14:creationId xmlns:p14="http://schemas.microsoft.com/office/powerpoint/2010/main" val="2590598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s-ES" altLang="ca-ES"/>
              <a:t>Diapositiva optativa</a:t>
            </a:r>
          </a:p>
        </p:txBody>
      </p:sp>
    </p:spTree>
    <p:extLst>
      <p:ext uri="{BB962C8B-B14F-4D97-AF65-F5344CB8AC3E}">
        <p14:creationId xmlns:p14="http://schemas.microsoft.com/office/powerpoint/2010/main" val="229744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idor d'imatge de diapositiva 1"/>
          <p:cNvSpPr>
            <a:spLocks noGrp="1" noRot="1" noChangeAspect="1" noTextEdit="1"/>
          </p:cNvSpPr>
          <p:nvPr>
            <p:ph type="sldImg"/>
          </p:nvPr>
        </p:nvSpPr>
        <p:spPr>
          <a:ln/>
        </p:spPr>
      </p:sp>
      <p:sp>
        <p:nvSpPr>
          <p:cNvPr id="12291" name="Contenidor de notes 2"/>
          <p:cNvSpPr>
            <a:spLocks noGrp="1"/>
          </p:cNvSpPr>
          <p:nvPr>
            <p:ph type="body" idx="1"/>
          </p:nvPr>
        </p:nvSpPr>
        <p:spPr>
          <a:noFill/>
        </p:spPr>
        <p:txBody>
          <a:bodyPr/>
          <a:lstStyle/>
          <a:p>
            <a:endParaRPr lang="ca-ES" altLang="ca-ES"/>
          </a:p>
        </p:txBody>
      </p:sp>
      <p:sp>
        <p:nvSpPr>
          <p:cNvPr id="47108" name="Contenidor de peu de pàgina 3"/>
          <p:cNvSpPr>
            <a:spLocks noGrp="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Tree>
    <p:extLst>
      <p:ext uri="{BB962C8B-B14F-4D97-AF65-F5344CB8AC3E}">
        <p14:creationId xmlns:p14="http://schemas.microsoft.com/office/powerpoint/2010/main" val="373866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290914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s-ES" altLang="ca-ES"/>
              <a:t>Aules: explicar les normes d’ús</a:t>
            </a:r>
          </a:p>
        </p:txBody>
      </p:sp>
    </p:spTree>
    <p:extLst>
      <p:ext uri="{BB962C8B-B14F-4D97-AF65-F5344CB8AC3E}">
        <p14:creationId xmlns:p14="http://schemas.microsoft.com/office/powerpoint/2010/main" val="112308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txBox="1">
            <a:spLocks noGrp="1" noChangeArrowheads="1"/>
          </p:cNvSpPr>
          <p:nvPr/>
        </p:nvSpPr>
        <p:spPr bwMode="auto">
          <a:xfrm>
            <a:off x="0" y="10186773"/>
            <a:ext cx="2920483" cy="5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fr-FR" altLang="ca-ES">
                <a:solidFill>
                  <a:prstClr val="black"/>
                </a:solidFill>
                <a:latin typeface="Arial" panose="020B0604020202020204" pitchFamily="34" charset="0"/>
              </a:rPr>
              <a:t>Conèixer el CRAI Biblioteca de XXXX. Curs 20xx-xx</a:t>
            </a:r>
            <a:endParaRPr lang="en-GB" altLang="ca-ES">
              <a:solidFill>
                <a:prstClr val="black"/>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s-ES" altLang="ca-ES"/>
              <a:t>Aules: explicar les normes d’ús</a:t>
            </a:r>
          </a:p>
        </p:txBody>
      </p:sp>
    </p:spTree>
    <p:extLst>
      <p:ext uri="{BB962C8B-B14F-4D97-AF65-F5344CB8AC3E}">
        <p14:creationId xmlns:p14="http://schemas.microsoft.com/office/powerpoint/2010/main" val="91522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ca-ES" altLang="ca-ES" dirty="0"/>
              <a:t>El CRAI és el </a:t>
            </a:r>
            <a:r>
              <a:rPr lang="ca-ES" altLang="ca-ES" i="1" dirty="0"/>
              <a:t>Centre de Recursos per a l’Aprenentatge i la Investigació</a:t>
            </a:r>
            <a:r>
              <a:rPr lang="ca-ES" altLang="ca-ES" dirty="0"/>
              <a:t>, una part del qual són totes la Biblioteques de la UB</a:t>
            </a:r>
          </a:p>
          <a:p>
            <a:pPr eaLnBrk="1" hangingPunct="1"/>
            <a:r>
              <a:rPr lang="ca-ES" altLang="ca-ES" dirty="0"/>
              <a:t>Hi podeu accedir des de:</a:t>
            </a:r>
          </a:p>
          <a:p>
            <a:pPr lvl="1" eaLnBrk="1" hangingPunct="1"/>
            <a:r>
              <a:rPr lang="ca-ES" altLang="ca-ES" b="1" dirty="0"/>
              <a:t>El web de la UB </a:t>
            </a:r>
            <a:r>
              <a:rPr lang="ca-ES" altLang="ca-ES" b="1" dirty="0">
                <a:sym typeface="Wingdings" panose="05000000000000000000" pitchFamily="2" charset="2"/>
              </a:rPr>
              <a:t> Informació sobre  Biblioteca</a:t>
            </a:r>
          </a:p>
          <a:p>
            <a:pPr lvl="1" eaLnBrk="1" hangingPunct="1"/>
            <a:r>
              <a:rPr lang="ca-ES" altLang="ca-ES" b="1" dirty="0">
                <a:sym typeface="Wingdings" panose="05000000000000000000" pitchFamily="2" charset="2"/>
              </a:rPr>
              <a:t>El web de la Facultat  Serveis  Biblioteca</a:t>
            </a:r>
            <a:endParaRPr lang="ca-ES" altLang="ca-ES" b="1" dirty="0"/>
          </a:p>
          <a:p>
            <a:pPr lvl="1" eaLnBrk="1" hangingPunct="1"/>
            <a:r>
              <a:rPr lang="ca-ES" altLang="ca-ES" b="1" dirty="0" err="1"/>
              <a:t>MonUB</a:t>
            </a:r>
            <a:r>
              <a:rPr lang="ca-ES" altLang="ca-ES" b="1" dirty="0"/>
              <a:t> </a:t>
            </a:r>
            <a:r>
              <a:rPr lang="ca-ES" altLang="ca-ES" b="1" dirty="0">
                <a:sym typeface="Wingdings" panose="05000000000000000000" pitchFamily="2" charset="2"/>
              </a:rPr>
              <a:t> Beques i Serveis  Biblioteca</a:t>
            </a:r>
          </a:p>
          <a:p>
            <a:pPr lvl="1" eaLnBrk="1" hangingPunct="1"/>
            <a:r>
              <a:rPr lang="ca-ES" altLang="ca-ES" b="1" dirty="0">
                <a:sym typeface="Wingdings" panose="05000000000000000000" pitchFamily="2" charset="2"/>
              </a:rPr>
              <a:t>Directe des de </a:t>
            </a:r>
            <a:r>
              <a:rPr lang="ca-ES" altLang="ca-ES" b="1" dirty="0" err="1">
                <a:sym typeface="Wingdings" panose="05000000000000000000" pitchFamily="2" charset="2"/>
              </a:rPr>
              <a:t>Bookmarks</a:t>
            </a:r>
            <a:r>
              <a:rPr lang="ca-ES" altLang="ca-ES" b="1" dirty="0">
                <a:sym typeface="Wingdings" panose="05000000000000000000" pitchFamily="2" charset="2"/>
              </a:rPr>
              <a:t>/Favorits    </a:t>
            </a:r>
            <a:r>
              <a:rPr lang="ca-ES" altLang="ca-ES" sz="1000" b="1" dirty="0">
                <a:sym typeface="Wingdings" panose="05000000000000000000" pitchFamily="2" charset="2"/>
              </a:rPr>
              <a:t>http://www.bib.ub.es/bub/bub.htm</a:t>
            </a:r>
            <a:endParaRPr lang="es-ES" altLang="ca-ES" sz="1000" b="1" dirty="0">
              <a:sym typeface="Wingdings" panose="05000000000000000000" pitchFamily="2" charset="2"/>
            </a:endParaRPr>
          </a:p>
        </p:txBody>
      </p:sp>
    </p:spTree>
    <p:extLst>
      <p:ext uri="{BB962C8B-B14F-4D97-AF65-F5344CB8AC3E}">
        <p14:creationId xmlns:p14="http://schemas.microsoft.com/office/powerpoint/2010/main" val="490794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fr-FR" altLang="ca-ES">
                <a:solidFill>
                  <a:prstClr val="black"/>
                </a:solidFill>
                <a:latin typeface="Arial" charset="0"/>
              </a:rPr>
              <a:t>Conèixer el CRAI Biblioteca de XXXX. Curs 20xx-xx</a:t>
            </a:r>
            <a:endParaRPr lang="en-GB" altLang="ca-ES">
              <a:solidFill>
                <a:prstClr val="black"/>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ca-ES" altLang="ca-ES"/>
              <a:t>El CRAI és el </a:t>
            </a:r>
            <a:r>
              <a:rPr lang="ca-ES" altLang="ca-ES" i="1"/>
              <a:t>Centre de Recursos per a l’Aprenentatge i la Investigació</a:t>
            </a:r>
            <a:r>
              <a:rPr lang="ca-ES" altLang="ca-ES"/>
              <a:t>, una part del qual són totes la Biblioteques de la UB</a:t>
            </a:r>
          </a:p>
          <a:p>
            <a:pPr eaLnBrk="1" hangingPunct="1"/>
            <a:r>
              <a:rPr lang="ca-ES" altLang="ca-ES"/>
              <a:t>Hi podeu accedir des de:</a:t>
            </a:r>
          </a:p>
          <a:p>
            <a:pPr lvl="1" eaLnBrk="1" hangingPunct="1"/>
            <a:r>
              <a:rPr lang="ca-ES" altLang="ca-ES" b="1"/>
              <a:t>El web de la UB </a:t>
            </a:r>
            <a:r>
              <a:rPr lang="ca-ES" altLang="ca-ES" b="1">
                <a:sym typeface="Wingdings" panose="05000000000000000000" pitchFamily="2" charset="2"/>
              </a:rPr>
              <a:t> Informació sobre  Biblioteca</a:t>
            </a:r>
          </a:p>
          <a:p>
            <a:pPr lvl="1" eaLnBrk="1" hangingPunct="1"/>
            <a:r>
              <a:rPr lang="ca-ES" altLang="ca-ES" b="1">
                <a:sym typeface="Wingdings" panose="05000000000000000000" pitchFamily="2" charset="2"/>
              </a:rPr>
              <a:t>El web de la Facultat  Serveis  Biblioteca</a:t>
            </a:r>
            <a:endParaRPr lang="ca-ES" altLang="ca-ES" b="1"/>
          </a:p>
          <a:p>
            <a:pPr lvl="1" eaLnBrk="1" hangingPunct="1"/>
            <a:r>
              <a:rPr lang="ca-ES" altLang="ca-ES" b="1"/>
              <a:t>MonUB </a:t>
            </a:r>
            <a:r>
              <a:rPr lang="ca-ES" altLang="ca-ES" b="1">
                <a:sym typeface="Wingdings" panose="05000000000000000000" pitchFamily="2" charset="2"/>
              </a:rPr>
              <a:t> Beques i Serveis  Biblioteca</a:t>
            </a:r>
          </a:p>
          <a:p>
            <a:pPr lvl="1" eaLnBrk="1" hangingPunct="1"/>
            <a:r>
              <a:rPr lang="ca-ES" altLang="ca-ES" b="1">
                <a:sym typeface="Wingdings" panose="05000000000000000000" pitchFamily="2" charset="2"/>
              </a:rPr>
              <a:t>Directe des de Bookmarks/Favorits    </a:t>
            </a:r>
            <a:r>
              <a:rPr lang="ca-ES" altLang="ca-ES" sz="1000" b="1">
                <a:sym typeface="Wingdings" panose="05000000000000000000" pitchFamily="2" charset="2"/>
              </a:rPr>
              <a:t>http://www.bib.ub.es/bub/bub.htm</a:t>
            </a:r>
            <a:endParaRPr lang="es-ES" altLang="ca-ES" sz="1000" b="1">
              <a:sym typeface="Wingdings" panose="05000000000000000000" pitchFamily="2" charset="2"/>
            </a:endParaRPr>
          </a:p>
        </p:txBody>
      </p:sp>
    </p:spTree>
    <p:extLst>
      <p:ext uri="{BB962C8B-B14F-4D97-AF65-F5344CB8AC3E}">
        <p14:creationId xmlns:p14="http://schemas.microsoft.com/office/powerpoint/2010/main" val="279264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1" y="7572875"/>
            <a:ext cx="4227940" cy="38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fr-FR" altLang="ca-ES">
                <a:solidFill>
                  <a:prstClr val="black"/>
                </a:solidFill>
                <a:latin typeface="Arial" panose="020B0604020202020204" pitchFamily="34" charset="0"/>
              </a:rPr>
              <a:t>Conèixer el CRAI Biblioteca de XXXX. Curs 20xx-xx</a:t>
            </a:r>
            <a:endParaRPr lang="en-GB" altLang="ca-ES">
              <a:solidFill>
                <a:prstClr val="black"/>
              </a:solidFill>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s-ES" altLang="ca-ES"/>
          </a:p>
        </p:txBody>
      </p:sp>
    </p:spTree>
    <p:extLst>
      <p:ext uri="{BB962C8B-B14F-4D97-AF65-F5344CB8AC3E}">
        <p14:creationId xmlns:p14="http://schemas.microsoft.com/office/powerpoint/2010/main" val="3514419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04EAC1-E807-46CC-BC95-F1726FDF775C}" type="datetime1">
              <a:rPr lang="ca-ES" smtClean="0"/>
              <a:t>27/7/2020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99806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03FAC2-643E-4B51-A9A9-0BF21F39A75F}" type="datetime1">
              <a:rPr lang="ca-ES" smtClean="0"/>
              <a:t>27/7/2020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412991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A4A95A-7CFF-4E6D-BE05-B062D97F539F}" type="datetime1">
              <a:rPr lang="ca-ES" smtClean="0"/>
              <a:t>27/7/2020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42324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04EAC1-E807-46CC-BC95-F1726FDF775C}"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630790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495083-2BEF-4AB5-8468-FDA7A5D50F8C}"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22861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336F0D-4877-4CB1-9F16-B70BDF6D6CBE}"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508291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6560D6-806C-40E2-AC58-C9E511C887CA}" type="datetime1">
              <a:rPr lang="ca-ES" smtClean="0">
                <a:solidFill>
                  <a:prstClr val="black">
                    <a:tint val="75000"/>
                  </a:prstClr>
                </a:solidFill>
              </a:rPr>
              <a:pPr/>
              <a:t>27/7/2020</a:t>
            </a:fld>
            <a:endParaRPr lang="ca-ES">
              <a:solidFill>
                <a:prstClr val="black">
                  <a:tint val="75000"/>
                </a:prstClr>
              </a:solidFill>
            </a:endParaRPr>
          </a:p>
        </p:txBody>
      </p:sp>
      <p:sp>
        <p:nvSpPr>
          <p:cNvPr id="6" name="Footer Placeholder 5"/>
          <p:cNvSpPr>
            <a:spLocks noGrp="1"/>
          </p:cNvSpPr>
          <p:nvPr>
            <p:ph type="ftr" sz="quarter" idx="11"/>
          </p:nvPr>
        </p:nvSpPr>
        <p:spPr/>
        <p:txBody>
          <a:bodyPr/>
          <a:lstStyle/>
          <a:p>
            <a:endParaRPr lang="ca-ES">
              <a:solidFill>
                <a:prstClr val="black">
                  <a:tint val="75000"/>
                </a:prstClr>
              </a:solidFill>
            </a:endParaRPr>
          </a:p>
        </p:txBody>
      </p:sp>
      <p:sp>
        <p:nvSpPr>
          <p:cNvPr id="7" name="Slide Number Placeholder 6"/>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136536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167577-0E50-4682-8E68-0C962A97F9BF}" type="datetime1">
              <a:rPr lang="ca-ES" smtClean="0">
                <a:solidFill>
                  <a:prstClr val="black">
                    <a:tint val="75000"/>
                  </a:prstClr>
                </a:solidFill>
              </a:rPr>
              <a:pPr/>
              <a:t>27/7/2020</a:t>
            </a:fld>
            <a:endParaRPr lang="ca-ES">
              <a:solidFill>
                <a:prstClr val="black">
                  <a:tint val="75000"/>
                </a:prstClr>
              </a:solidFill>
            </a:endParaRPr>
          </a:p>
        </p:txBody>
      </p:sp>
      <p:sp>
        <p:nvSpPr>
          <p:cNvPr id="8" name="Footer Placeholder 7"/>
          <p:cNvSpPr>
            <a:spLocks noGrp="1"/>
          </p:cNvSpPr>
          <p:nvPr>
            <p:ph type="ftr" sz="quarter" idx="11"/>
          </p:nvPr>
        </p:nvSpPr>
        <p:spPr/>
        <p:txBody>
          <a:bodyPr/>
          <a:lstStyle/>
          <a:p>
            <a:endParaRPr lang="ca-ES">
              <a:solidFill>
                <a:prstClr val="black">
                  <a:tint val="75000"/>
                </a:prstClr>
              </a:solidFill>
            </a:endParaRPr>
          </a:p>
        </p:txBody>
      </p:sp>
      <p:sp>
        <p:nvSpPr>
          <p:cNvPr id="9" name="Slide Number Placeholder 8"/>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555405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895543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F88B1-DFC1-45F9-A8C9-C292CD8F3857}" type="datetime1">
              <a:rPr lang="ca-ES" smtClean="0">
                <a:solidFill>
                  <a:prstClr val="black">
                    <a:tint val="75000"/>
                  </a:prstClr>
                </a:solidFill>
              </a:rPr>
              <a:pPr/>
              <a:t>27/7/2020</a:t>
            </a:fld>
            <a:endParaRPr lang="ca-ES">
              <a:solidFill>
                <a:prstClr val="black">
                  <a:tint val="75000"/>
                </a:prstClr>
              </a:solidFill>
            </a:endParaRPr>
          </a:p>
        </p:txBody>
      </p:sp>
      <p:sp>
        <p:nvSpPr>
          <p:cNvPr id="3" name="Footer Placeholder 2"/>
          <p:cNvSpPr>
            <a:spLocks noGrp="1"/>
          </p:cNvSpPr>
          <p:nvPr>
            <p:ph type="ftr" sz="quarter" idx="11"/>
          </p:nvPr>
        </p:nvSpPr>
        <p:spPr/>
        <p:txBody>
          <a:bodyPr/>
          <a:lstStyle/>
          <a:p>
            <a:endParaRPr lang="ca-ES">
              <a:solidFill>
                <a:prstClr val="black">
                  <a:tint val="75000"/>
                </a:prstClr>
              </a:solidFill>
            </a:endParaRPr>
          </a:p>
        </p:txBody>
      </p:sp>
      <p:sp>
        <p:nvSpPr>
          <p:cNvPr id="4" name="Slide Number Placeholder 3"/>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238520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BC8B5E0-7BD1-4A61-B63B-F1873C86CA6B}" type="datetime1">
              <a:rPr lang="ca-ES" smtClean="0">
                <a:solidFill>
                  <a:prstClr val="black">
                    <a:tint val="75000"/>
                  </a:prstClr>
                </a:solidFill>
              </a:rPr>
              <a:pPr/>
              <a:t>27/7/2020</a:t>
            </a:fld>
            <a:endParaRPr lang="ca-ES">
              <a:solidFill>
                <a:prstClr val="black">
                  <a:tint val="75000"/>
                </a:prstClr>
              </a:solidFill>
            </a:endParaRPr>
          </a:p>
        </p:txBody>
      </p:sp>
      <p:sp>
        <p:nvSpPr>
          <p:cNvPr id="6" name="Footer Placeholder 5"/>
          <p:cNvSpPr>
            <a:spLocks noGrp="1"/>
          </p:cNvSpPr>
          <p:nvPr>
            <p:ph type="ftr" sz="quarter" idx="11"/>
          </p:nvPr>
        </p:nvSpPr>
        <p:spPr/>
        <p:txBody>
          <a:bodyPr/>
          <a:lstStyle/>
          <a:p>
            <a:endParaRPr lang="ca-ES">
              <a:solidFill>
                <a:prstClr val="black">
                  <a:tint val="75000"/>
                </a:prstClr>
              </a:solidFill>
            </a:endParaRPr>
          </a:p>
        </p:txBody>
      </p:sp>
      <p:sp>
        <p:nvSpPr>
          <p:cNvPr id="7" name="Slide Number Placeholder 6"/>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72129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495083-2BEF-4AB5-8468-FDA7A5D50F8C}" type="datetime1">
              <a:rPr lang="ca-ES" smtClean="0"/>
              <a:t>27/7/2020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548980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3F2CBC3-EBA3-4983-BBFB-F9326D6CDAED}" type="datetime1">
              <a:rPr lang="ca-ES" smtClean="0">
                <a:solidFill>
                  <a:prstClr val="black">
                    <a:tint val="75000"/>
                  </a:prstClr>
                </a:solidFill>
              </a:rPr>
              <a:pPr/>
              <a:t>27/7/2020</a:t>
            </a:fld>
            <a:endParaRPr lang="ca-ES">
              <a:solidFill>
                <a:prstClr val="black">
                  <a:tint val="75000"/>
                </a:prstClr>
              </a:solidFill>
            </a:endParaRPr>
          </a:p>
        </p:txBody>
      </p:sp>
      <p:sp>
        <p:nvSpPr>
          <p:cNvPr id="6" name="Footer Placeholder 5"/>
          <p:cNvSpPr>
            <a:spLocks noGrp="1"/>
          </p:cNvSpPr>
          <p:nvPr>
            <p:ph type="ftr" sz="quarter" idx="11"/>
          </p:nvPr>
        </p:nvSpPr>
        <p:spPr/>
        <p:txBody>
          <a:bodyPr/>
          <a:lstStyle/>
          <a:p>
            <a:endParaRPr lang="ca-ES">
              <a:solidFill>
                <a:prstClr val="black">
                  <a:tint val="75000"/>
                </a:prstClr>
              </a:solidFill>
            </a:endParaRPr>
          </a:p>
        </p:txBody>
      </p:sp>
      <p:sp>
        <p:nvSpPr>
          <p:cNvPr id="7" name="Slide Number Placeholder 6"/>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551222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03FAC2-643E-4B51-A9A9-0BF21F39A75F}"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757629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A4A95A-7CFF-4E6D-BE05-B062D97F539F}"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040716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ítol i objectes">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457200" y="1600200"/>
            <a:ext cx="8229600" cy="4525963"/>
          </a:xfrm>
          <a:prstGeom prst="rect">
            <a:avLst/>
          </a:prstGeo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Rectangle 4"/>
          <p:cNvSpPr>
            <a:spLocks noGrp="1" noChangeArrowheads="1"/>
          </p:cNvSpPr>
          <p:nvPr>
            <p:ph type="dt" sz="half" idx="10"/>
          </p:nvPr>
        </p:nvSpPr>
        <p:spPr>
          <a:ln/>
        </p:spPr>
        <p:txBody>
          <a:bodyPr/>
          <a:lstStyle>
            <a:lvl1pPr>
              <a:defRPr/>
            </a:lvl1pPr>
          </a:lstStyle>
          <a:p>
            <a:pPr>
              <a:defRPr/>
            </a:pPr>
            <a:fld id="{C976E7AF-1019-4DCA-B02F-0A3E1AA225CE}" type="datetime1">
              <a:rPr lang="es-ES" altLang="es-ES">
                <a:solidFill>
                  <a:prstClr val="black">
                    <a:tint val="75000"/>
                  </a:prstClr>
                </a:solidFill>
              </a:rPr>
              <a:pPr>
                <a:defRPr/>
              </a:pPr>
              <a:t>27/07/2020</a:t>
            </a:fld>
            <a:endParaRPr lang="es-ES" altLang="es-ES">
              <a:solidFill>
                <a:prstClr val="black">
                  <a:tint val="75000"/>
                </a:prst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6D328FB-0592-4A78-BE0B-4DAD502E364D}"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828204407"/>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a:prstGeom prst="rect">
            <a:avLst/>
          </a:prstGeom>
        </p:spPr>
        <p:txBody>
          <a:bodyPr/>
          <a:lstStyle/>
          <a:p>
            <a:r>
              <a:rPr lang="ca-ES"/>
              <a:t>Feu clic aquí per editar l'estil</a:t>
            </a:r>
          </a:p>
        </p:txBody>
      </p:sp>
      <p:sp>
        <p:nvSpPr>
          <p:cNvPr id="3" name="Rectangle 4"/>
          <p:cNvSpPr>
            <a:spLocks noGrp="1" noChangeArrowheads="1"/>
          </p:cNvSpPr>
          <p:nvPr>
            <p:ph type="dt" sz="half" idx="10"/>
          </p:nvPr>
        </p:nvSpPr>
        <p:spPr>
          <a:ln/>
        </p:spPr>
        <p:txBody>
          <a:bodyPr/>
          <a:lstStyle>
            <a:lvl1pPr>
              <a:defRPr/>
            </a:lvl1pPr>
          </a:lstStyle>
          <a:p>
            <a:pPr>
              <a:defRPr/>
            </a:pPr>
            <a:fld id="{63DD5074-8C5C-4D46-ABE6-36ADEA7D89D8}" type="datetime1">
              <a:rPr lang="es-ES" altLang="es-ES">
                <a:solidFill>
                  <a:prstClr val="black">
                    <a:tint val="75000"/>
                  </a:prstClr>
                </a:solidFill>
              </a:rPr>
              <a:pPr>
                <a:defRPr/>
              </a:pPr>
              <a:t>27/07/2020</a:t>
            </a:fld>
            <a:endParaRPr lang="es-ES" altLang="es-ES">
              <a:solidFill>
                <a:prstClr val="black">
                  <a:tint val="75000"/>
                </a:prst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9E5AE230-3378-4CBC-A6BA-D5D1F8BA6792}"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305933426"/>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ítol, text i galeria d'imatges">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a:prstGeom prst="rect">
            <a:avLst/>
          </a:prstGeom>
        </p:spPr>
        <p:txBody>
          <a:bodyPr/>
          <a:lstStyle/>
          <a:p>
            <a:r>
              <a:rPr lang="ca-ES"/>
              <a:t>Feu clic aquí per editar l'estil</a:t>
            </a:r>
          </a:p>
        </p:txBody>
      </p:sp>
      <p:sp>
        <p:nvSpPr>
          <p:cNvPr id="3" name="Contenidor de text 2"/>
          <p:cNvSpPr>
            <a:spLocks noGrp="1"/>
          </p:cNvSpPr>
          <p:nvPr>
            <p:ph type="body" sz="half" idx="1"/>
          </p:nvPr>
        </p:nvSpPr>
        <p:spPr>
          <a:xfrm>
            <a:off x="457200" y="1600200"/>
            <a:ext cx="4038600" cy="4525963"/>
          </a:xfrm>
          <a:prstGeom prst="rect">
            <a:avLst/>
          </a:prstGeo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galeria d'imatges 3"/>
          <p:cNvSpPr>
            <a:spLocks noGrp="1"/>
          </p:cNvSpPr>
          <p:nvPr>
            <p:ph type="clipArt" sz="half" idx="2"/>
          </p:nvPr>
        </p:nvSpPr>
        <p:spPr>
          <a:xfrm>
            <a:off x="4648200" y="1600200"/>
            <a:ext cx="4038600" cy="4525963"/>
          </a:xfrm>
          <a:prstGeom prst="rect">
            <a:avLst/>
          </a:prstGeom>
        </p:spPr>
        <p:txBody>
          <a:bodyPr/>
          <a:lstStyle/>
          <a:p>
            <a:pPr lvl="0"/>
            <a:endParaRPr lang="ca-ES" noProof="0"/>
          </a:p>
        </p:txBody>
      </p:sp>
      <p:sp>
        <p:nvSpPr>
          <p:cNvPr id="5" name="Rectangle 4"/>
          <p:cNvSpPr>
            <a:spLocks noGrp="1" noChangeArrowheads="1"/>
          </p:cNvSpPr>
          <p:nvPr>
            <p:ph type="dt" sz="half" idx="10"/>
          </p:nvPr>
        </p:nvSpPr>
        <p:spPr>
          <a:ln/>
        </p:spPr>
        <p:txBody>
          <a:bodyPr/>
          <a:lstStyle>
            <a:lvl1pPr>
              <a:defRPr/>
            </a:lvl1pPr>
          </a:lstStyle>
          <a:p>
            <a:pPr>
              <a:defRPr/>
            </a:pPr>
            <a:fld id="{C01E1CC3-E035-43E2-B2DB-6CF5EF195EF0}" type="datetime1">
              <a:rPr lang="es-ES" altLang="es-ES">
                <a:solidFill>
                  <a:prstClr val="black">
                    <a:tint val="75000"/>
                  </a:prstClr>
                </a:solidFill>
              </a:rPr>
              <a:pPr>
                <a:defRPr/>
              </a:pPr>
              <a:t>27/07/2020</a:t>
            </a:fld>
            <a:endParaRPr lang="es-ES" altLang="es-ES">
              <a:solidFill>
                <a:prstClr val="black">
                  <a:tint val="75000"/>
                </a:prstClr>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7F467BB-2388-4C70-BAB7-D7F9597B5728}"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693506111"/>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04EAC1-E807-46CC-BC95-F1726FDF775C}"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387635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495083-2BEF-4AB5-8468-FDA7A5D50F8C}"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156775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336F0D-4877-4CB1-9F16-B70BDF6D6CBE}"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53613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6560D6-806C-40E2-AC58-C9E511C887CA}" type="datetime1">
              <a:rPr lang="ca-ES" smtClean="0">
                <a:solidFill>
                  <a:prstClr val="black">
                    <a:tint val="75000"/>
                  </a:prstClr>
                </a:solidFill>
              </a:rPr>
              <a:pPr/>
              <a:t>27/7/2020</a:t>
            </a:fld>
            <a:endParaRPr lang="ca-ES">
              <a:solidFill>
                <a:prstClr val="black">
                  <a:tint val="75000"/>
                </a:prstClr>
              </a:solidFill>
            </a:endParaRPr>
          </a:p>
        </p:txBody>
      </p:sp>
      <p:sp>
        <p:nvSpPr>
          <p:cNvPr id="6" name="Footer Placeholder 5"/>
          <p:cNvSpPr>
            <a:spLocks noGrp="1"/>
          </p:cNvSpPr>
          <p:nvPr>
            <p:ph type="ftr" sz="quarter" idx="11"/>
          </p:nvPr>
        </p:nvSpPr>
        <p:spPr/>
        <p:txBody>
          <a:bodyPr/>
          <a:lstStyle/>
          <a:p>
            <a:endParaRPr lang="ca-ES">
              <a:solidFill>
                <a:prstClr val="black">
                  <a:tint val="75000"/>
                </a:prstClr>
              </a:solidFill>
            </a:endParaRPr>
          </a:p>
        </p:txBody>
      </p:sp>
      <p:sp>
        <p:nvSpPr>
          <p:cNvPr id="7" name="Slide Number Placeholder 6"/>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77297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336F0D-4877-4CB1-9F16-B70BDF6D6CBE}" type="datetime1">
              <a:rPr lang="ca-ES" smtClean="0"/>
              <a:t>27/7/2020</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928352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167577-0E50-4682-8E68-0C962A97F9BF}" type="datetime1">
              <a:rPr lang="ca-ES" smtClean="0">
                <a:solidFill>
                  <a:prstClr val="black">
                    <a:tint val="75000"/>
                  </a:prstClr>
                </a:solidFill>
              </a:rPr>
              <a:pPr/>
              <a:t>27/7/2020</a:t>
            </a:fld>
            <a:endParaRPr lang="ca-ES">
              <a:solidFill>
                <a:prstClr val="black">
                  <a:tint val="75000"/>
                </a:prstClr>
              </a:solidFill>
            </a:endParaRPr>
          </a:p>
        </p:txBody>
      </p:sp>
      <p:sp>
        <p:nvSpPr>
          <p:cNvPr id="8" name="Footer Placeholder 7"/>
          <p:cNvSpPr>
            <a:spLocks noGrp="1"/>
          </p:cNvSpPr>
          <p:nvPr>
            <p:ph type="ftr" sz="quarter" idx="11"/>
          </p:nvPr>
        </p:nvSpPr>
        <p:spPr/>
        <p:txBody>
          <a:bodyPr/>
          <a:lstStyle/>
          <a:p>
            <a:endParaRPr lang="ca-ES">
              <a:solidFill>
                <a:prstClr val="black">
                  <a:tint val="75000"/>
                </a:prstClr>
              </a:solidFill>
            </a:endParaRPr>
          </a:p>
        </p:txBody>
      </p:sp>
      <p:sp>
        <p:nvSpPr>
          <p:cNvPr id="9" name="Slide Number Placeholder 8"/>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026661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248323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F88B1-DFC1-45F9-A8C9-C292CD8F3857}" type="datetime1">
              <a:rPr lang="ca-ES" smtClean="0">
                <a:solidFill>
                  <a:prstClr val="black">
                    <a:tint val="75000"/>
                  </a:prstClr>
                </a:solidFill>
              </a:rPr>
              <a:pPr/>
              <a:t>27/7/2020</a:t>
            </a:fld>
            <a:endParaRPr lang="ca-ES">
              <a:solidFill>
                <a:prstClr val="black">
                  <a:tint val="75000"/>
                </a:prstClr>
              </a:solidFill>
            </a:endParaRPr>
          </a:p>
        </p:txBody>
      </p:sp>
      <p:sp>
        <p:nvSpPr>
          <p:cNvPr id="3" name="Footer Placeholder 2"/>
          <p:cNvSpPr>
            <a:spLocks noGrp="1"/>
          </p:cNvSpPr>
          <p:nvPr>
            <p:ph type="ftr" sz="quarter" idx="11"/>
          </p:nvPr>
        </p:nvSpPr>
        <p:spPr/>
        <p:txBody>
          <a:bodyPr/>
          <a:lstStyle/>
          <a:p>
            <a:endParaRPr lang="ca-ES">
              <a:solidFill>
                <a:prstClr val="black">
                  <a:tint val="75000"/>
                </a:prstClr>
              </a:solidFill>
            </a:endParaRPr>
          </a:p>
        </p:txBody>
      </p:sp>
      <p:sp>
        <p:nvSpPr>
          <p:cNvPr id="4" name="Slide Number Placeholder 3"/>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487080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BC8B5E0-7BD1-4A61-B63B-F1873C86CA6B}" type="datetime1">
              <a:rPr lang="ca-ES" smtClean="0">
                <a:solidFill>
                  <a:prstClr val="black">
                    <a:tint val="75000"/>
                  </a:prstClr>
                </a:solidFill>
              </a:rPr>
              <a:pPr/>
              <a:t>27/7/2020</a:t>
            </a:fld>
            <a:endParaRPr lang="ca-ES">
              <a:solidFill>
                <a:prstClr val="black">
                  <a:tint val="75000"/>
                </a:prstClr>
              </a:solidFill>
            </a:endParaRPr>
          </a:p>
        </p:txBody>
      </p:sp>
      <p:sp>
        <p:nvSpPr>
          <p:cNvPr id="6" name="Footer Placeholder 5"/>
          <p:cNvSpPr>
            <a:spLocks noGrp="1"/>
          </p:cNvSpPr>
          <p:nvPr>
            <p:ph type="ftr" sz="quarter" idx="11"/>
          </p:nvPr>
        </p:nvSpPr>
        <p:spPr/>
        <p:txBody>
          <a:bodyPr/>
          <a:lstStyle/>
          <a:p>
            <a:endParaRPr lang="ca-ES">
              <a:solidFill>
                <a:prstClr val="black">
                  <a:tint val="75000"/>
                </a:prstClr>
              </a:solidFill>
            </a:endParaRPr>
          </a:p>
        </p:txBody>
      </p:sp>
      <p:sp>
        <p:nvSpPr>
          <p:cNvPr id="7" name="Slide Number Placeholder 6"/>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060264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3F2CBC3-EBA3-4983-BBFB-F9326D6CDAED}" type="datetime1">
              <a:rPr lang="ca-ES" smtClean="0">
                <a:solidFill>
                  <a:prstClr val="black">
                    <a:tint val="75000"/>
                  </a:prstClr>
                </a:solidFill>
              </a:rPr>
              <a:pPr/>
              <a:t>27/7/2020</a:t>
            </a:fld>
            <a:endParaRPr lang="ca-ES">
              <a:solidFill>
                <a:prstClr val="black">
                  <a:tint val="75000"/>
                </a:prstClr>
              </a:solidFill>
            </a:endParaRPr>
          </a:p>
        </p:txBody>
      </p:sp>
      <p:sp>
        <p:nvSpPr>
          <p:cNvPr id="6" name="Footer Placeholder 5"/>
          <p:cNvSpPr>
            <a:spLocks noGrp="1"/>
          </p:cNvSpPr>
          <p:nvPr>
            <p:ph type="ftr" sz="quarter" idx="11"/>
          </p:nvPr>
        </p:nvSpPr>
        <p:spPr/>
        <p:txBody>
          <a:bodyPr/>
          <a:lstStyle/>
          <a:p>
            <a:endParaRPr lang="ca-ES">
              <a:solidFill>
                <a:prstClr val="black">
                  <a:tint val="75000"/>
                </a:prstClr>
              </a:solidFill>
            </a:endParaRPr>
          </a:p>
        </p:txBody>
      </p:sp>
      <p:sp>
        <p:nvSpPr>
          <p:cNvPr id="7" name="Slide Number Placeholder 6"/>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7699291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03FAC2-643E-4B51-A9A9-0BF21F39A75F}"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965411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A4A95A-7CFF-4E6D-BE05-B062D97F539F}"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6832274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93A98F61-3328-4F0A-89CE-1A81E7C94E72}"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9AF427B-4520-4430-99B5-7C0D38C61095}"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394124395"/>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E63137AE-A3ED-4551-B28A-2060AC3876F8}" type="datetime1">
              <a:rPr lang="ca-ES">
                <a:solidFill>
                  <a:srgbClr val="000000">
                    <a:tint val="75000"/>
                  </a:srgbClr>
                </a:solidFill>
              </a:rPr>
              <a:pPr>
                <a:defRPr/>
              </a:pPr>
              <a:t>27/7/2020</a:t>
            </a:fld>
            <a:endParaRPr lang="es-ES">
              <a:solidFill>
                <a:srgbClr val="000000">
                  <a:tint val="75000"/>
                </a:srgb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srgbClr val="000000">
                    <a:tint val="75000"/>
                  </a:srgbClr>
                </a:solidFill>
              </a:rPr>
              <a:t>Conèixer el CRAI Biblioteca de xxxx. Curs 20xx-xxConèixer el CRAI Biblioteca de xxxx. Curs 20XX-20XX</a:t>
            </a:r>
            <a:endParaRPr lang="es-ES" altLang="es-ES">
              <a:solidFill>
                <a:srgbClr val="000000">
                  <a:tint val="75000"/>
                </a:srgb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263EB99-730A-4785-AEA8-5C4E982C463B}" type="slidenum">
              <a:rPr lang="es-ES" altLang="en-US">
                <a:solidFill>
                  <a:srgbClr val="000000">
                    <a:tint val="75000"/>
                  </a:srgbClr>
                </a:solidFill>
              </a:rPr>
              <a:pPr>
                <a:defRPr/>
              </a:pPr>
              <a:t>‹#›</a:t>
            </a:fld>
            <a:endParaRPr lang="es-ES" altLang="en-US">
              <a:solidFill>
                <a:srgbClr val="000000">
                  <a:tint val="75000"/>
                </a:srgbClr>
              </a:solidFill>
            </a:endParaRPr>
          </a:p>
        </p:txBody>
      </p:sp>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66597571"/>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76A859DF-4FDC-4618-9CB1-11BB1B9D06EE}"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609B9B43-F497-4D87-9501-B78B86356444}"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33985549"/>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6560D6-806C-40E2-AC58-C9E511C887CA}" type="datetime1">
              <a:rPr lang="ca-ES" smtClean="0"/>
              <a:t>27/7/2020</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232176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a:xfrm>
            <a:off x="457199" y="982849"/>
            <a:ext cx="8229600" cy="1143000"/>
          </a:xfrm>
          <a:prstGeom prst="rect">
            <a:avLst/>
          </a:prstGeom>
        </p:spPr>
        <p:txBody>
          <a:bodyPr/>
          <a:lstStyle/>
          <a:p>
            <a:r>
              <a:rPr lang="ca-ES"/>
              <a:t>Feu clic aquí per editar l'estil</a:t>
            </a:r>
          </a:p>
        </p:txBody>
      </p:sp>
      <p:sp>
        <p:nvSpPr>
          <p:cNvPr id="3" name="Contenidor de data 3"/>
          <p:cNvSpPr>
            <a:spLocks noGrp="1"/>
          </p:cNvSpPr>
          <p:nvPr>
            <p:ph type="dt" sz="half" idx="10"/>
          </p:nvPr>
        </p:nvSpPr>
        <p:spPr/>
        <p:txBody>
          <a:bodyPr/>
          <a:lstStyle>
            <a:lvl1pPr>
              <a:defRPr/>
            </a:lvl1pPr>
          </a:lstStyle>
          <a:p>
            <a:pPr>
              <a:defRPr/>
            </a:pPr>
            <a:fld id="{E9118DEF-5EF7-4859-B850-CC30D618ADB1}" type="datetime1">
              <a:rPr lang="ca-ES">
                <a:solidFill>
                  <a:prstClr val="black">
                    <a:tint val="75000"/>
                  </a:prstClr>
                </a:solidFill>
              </a:rPr>
              <a:pPr>
                <a:defRPr/>
              </a:pPr>
              <a:t>27/7/2020</a:t>
            </a:fld>
            <a:endParaRPr lang="ca-ES">
              <a:solidFill>
                <a:prstClr val="black">
                  <a:tint val="75000"/>
                </a:prstClr>
              </a:solidFill>
            </a:endParaRPr>
          </a:p>
        </p:txBody>
      </p:sp>
      <p:sp>
        <p:nvSpPr>
          <p:cNvPr id="4" name="Contenidor de peu de pàgina 4"/>
          <p:cNvSpPr>
            <a:spLocks noGrp="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ca-ES" altLang="es-ES">
              <a:solidFill>
                <a:prstClr val="black">
                  <a:tint val="75000"/>
                </a:prstClr>
              </a:solidFill>
            </a:endParaRPr>
          </a:p>
        </p:txBody>
      </p:sp>
      <p:sp>
        <p:nvSpPr>
          <p:cNvPr id="5" name="Contenidor de número de diapositiva 5"/>
          <p:cNvSpPr>
            <a:spLocks noGrp="1"/>
          </p:cNvSpPr>
          <p:nvPr>
            <p:ph type="sldNum" sz="quarter" idx="12"/>
          </p:nvPr>
        </p:nvSpPr>
        <p:spPr/>
        <p:txBody>
          <a:bodyPr/>
          <a:lstStyle>
            <a:lvl1pPr>
              <a:defRPr/>
            </a:lvl1pPr>
          </a:lstStyle>
          <a:p>
            <a:pPr>
              <a:defRPr/>
            </a:pPr>
            <a:fld id="{E7340708-317D-4A96-BF86-362F3D53F49E}" type="slidenum">
              <a:rPr lang="ca-ES" altLang="en-US">
                <a:solidFill>
                  <a:prstClr val="black">
                    <a:tint val="75000"/>
                  </a:prstClr>
                </a:solidFill>
              </a:rPr>
              <a:pPr>
                <a:defRPr/>
              </a:pPr>
              <a:t>‹#›</a:t>
            </a:fld>
            <a:endParaRPr lang="ca-ES" altLang="en-US">
              <a:solidFill>
                <a:prstClr val="black">
                  <a:tint val="75000"/>
                </a:prstClr>
              </a:solidFill>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52" y="108766"/>
            <a:ext cx="9027459" cy="1243713"/>
          </a:xfrm>
          <a:prstGeom prst="rect">
            <a:avLst/>
          </a:prstGeom>
        </p:spPr>
      </p:pic>
    </p:spTree>
    <p:extLst>
      <p:ext uri="{BB962C8B-B14F-4D97-AF65-F5344CB8AC3E}">
        <p14:creationId xmlns:p14="http://schemas.microsoft.com/office/powerpoint/2010/main" val="2057039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Nou">
    <p:spTree>
      <p:nvGrpSpPr>
        <p:cNvPr id="1" name=""/>
        <p:cNvGrpSpPr/>
        <p:nvPr/>
      </p:nvGrpSpPr>
      <p:grpSpPr>
        <a:xfrm>
          <a:off x="0" y="0"/>
          <a:ext cx="0" cy="0"/>
          <a:chOff x="0" y="0"/>
          <a:chExt cx="0" cy="0"/>
        </a:xfrm>
      </p:grpSpPr>
      <p:sp>
        <p:nvSpPr>
          <p:cNvPr id="3" name="Contenidor de text 2"/>
          <p:cNvSpPr>
            <a:spLocks noGrp="1"/>
          </p:cNvSpPr>
          <p:nvPr>
            <p:ph type="body" sz="half" idx="1"/>
          </p:nvPr>
        </p:nvSpPr>
        <p:spPr>
          <a:xfrm>
            <a:off x="457200" y="1600200"/>
            <a:ext cx="4038600" cy="4525963"/>
          </a:xfrm>
          <a:prstGeom prst="rect">
            <a:avLst/>
          </a:prstGeo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galeria d'imatges 3"/>
          <p:cNvSpPr>
            <a:spLocks noGrp="1"/>
          </p:cNvSpPr>
          <p:nvPr>
            <p:ph type="clipArt" sz="half" idx="2"/>
          </p:nvPr>
        </p:nvSpPr>
        <p:spPr>
          <a:xfrm>
            <a:off x="4648200" y="1600200"/>
            <a:ext cx="4038600" cy="4525963"/>
          </a:xfrm>
          <a:prstGeom prst="rect">
            <a:avLst/>
          </a:prstGeom>
        </p:spPr>
        <p:txBody>
          <a:bodyPr/>
          <a:lstStyle/>
          <a:p>
            <a:pPr lvl="0"/>
            <a:endParaRPr lang="ca-ES" noProof="0"/>
          </a:p>
        </p:txBody>
      </p:sp>
      <p:sp>
        <p:nvSpPr>
          <p:cNvPr id="6" name="Rectangle 7"/>
          <p:cNvSpPr>
            <a:spLocks noGrp="1" noChangeArrowheads="1"/>
          </p:cNvSpPr>
          <p:nvPr>
            <p:ph type="dt" sz="half" idx="10"/>
          </p:nvPr>
        </p:nvSpPr>
        <p:spPr/>
        <p:txBody>
          <a:bodyPr/>
          <a:lstStyle>
            <a:lvl1pPr>
              <a:defRPr/>
            </a:lvl1pPr>
          </a:lstStyle>
          <a:p>
            <a:pPr>
              <a:defRPr/>
            </a:pPr>
            <a:fld id="{86F6A128-C7C5-4697-9172-AB1863DDF8F3}" type="datetime1">
              <a:rPr lang="ca-ES">
                <a:solidFill>
                  <a:prstClr val="black">
                    <a:tint val="75000"/>
                  </a:prstClr>
                </a:solidFill>
              </a:rPr>
              <a:pPr>
                <a:defRPr/>
              </a:pPr>
              <a:t>27/7/2020</a:t>
            </a:fld>
            <a:endParaRPr lang="es-ES">
              <a:solidFill>
                <a:prstClr val="black">
                  <a:tint val="75000"/>
                </a:prstClr>
              </a:solidFill>
            </a:endParaRPr>
          </a:p>
        </p:txBody>
      </p:sp>
      <p:sp>
        <p:nvSpPr>
          <p:cNvPr id="7" name="Rectangle 8"/>
          <p:cNvSpPr>
            <a:spLocks noGrp="1" noChangeArrowheads="1"/>
          </p:cNvSpPr>
          <p:nvPr>
            <p:ph type="sldNum" sz="quarter" idx="11"/>
          </p:nvPr>
        </p:nvSpPr>
        <p:spPr/>
        <p:txBody>
          <a:bodyPr/>
          <a:lstStyle>
            <a:lvl1pPr>
              <a:defRPr/>
            </a:lvl1pPr>
          </a:lstStyle>
          <a:p>
            <a:pPr>
              <a:defRPr/>
            </a:pPr>
            <a:fld id="{8F361B92-C2A6-491B-BA54-C30C4EDD6CF0}"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308640456"/>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662D621-ED4F-48CA-B1A8-867AF237B02D}"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24D69C7-FF1B-4868-A7D1-6EF043F99738}"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468406205"/>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A15CD8ED-7B4E-48E1-89A1-373B45C4D21B}"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0E89B5A-FFE9-4214-94A0-3D49F2CF88F2}"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185495448"/>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3A3C7B6-928A-45CB-BE05-8263923B6BFB}"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987F0A0-5320-469F-BF2A-F89E9452E50C}"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350872001"/>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DEFBD143-0DB9-49BB-A339-CD7C4BDEFF93}"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70DE8353-AA2F-4777-A764-4107BD7ADFF1}"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08803159"/>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9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4F3CF356-53C1-47CA-A914-CA884ABC6790}"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D39EE760-6D00-4349-AD4C-E63837D80DD8}"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050341544"/>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0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7052C51-A826-4399-9FDB-864057F230C8}"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A8614D3E-9893-42A1-A3B0-D5BA8AE8F3A2}"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893633839"/>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04EAC1-E807-46CC-BC95-F1726FDF775C}"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7641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495083-2BEF-4AB5-8468-FDA7A5D50F8C}"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92119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167577-0E50-4682-8E68-0C962A97F9BF}" type="datetime1">
              <a:rPr lang="ca-ES" smtClean="0"/>
              <a:t>27/7/2020</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1626576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336F0D-4877-4CB1-9F16-B70BDF6D6CBE}"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6703527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6560D6-806C-40E2-AC58-C9E511C887CA}" type="datetime1">
              <a:rPr lang="ca-ES" smtClean="0">
                <a:solidFill>
                  <a:prstClr val="black">
                    <a:tint val="75000"/>
                  </a:prstClr>
                </a:solidFill>
              </a:rPr>
              <a:pPr/>
              <a:t>27/7/2020</a:t>
            </a:fld>
            <a:endParaRPr lang="ca-ES">
              <a:solidFill>
                <a:prstClr val="black">
                  <a:tint val="75000"/>
                </a:prstClr>
              </a:solidFill>
            </a:endParaRPr>
          </a:p>
        </p:txBody>
      </p:sp>
      <p:sp>
        <p:nvSpPr>
          <p:cNvPr id="6" name="Footer Placeholder 5"/>
          <p:cNvSpPr>
            <a:spLocks noGrp="1"/>
          </p:cNvSpPr>
          <p:nvPr>
            <p:ph type="ftr" sz="quarter" idx="11"/>
          </p:nvPr>
        </p:nvSpPr>
        <p:spPr/>
        <p:txBody>
          <a:bodyPr/>
          <a:lstStyle/>
          <a:p>
            <a:endParaRPr lang="ca-ES">
              <a:solidFill>
                <a:prstClr val="black">
                  <a:tint val="75000"/>
                </a:prstClr>
              </a:solidFill>
            </a:endParaRPr>
          </a:p>
        </p:txBody>
      </p:sp>
      <p:sp>
        <p:nvSpPr>
          <p:cNvPr id="7" name="Slide Number Placeholder 6"/>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0539981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167577-0E50-4682-8E68-0C962A97F9BF}" type="datetime1">
              <a:rPr lang="ca-ES" smtClean="0">
                <a:solidFill>
                  <a:prstClr val="black">
                    <a:tint val="75000"/>
                  </a:prstClr>
                </a:solidFill>
              </a:rPr>
              <a:pPr/>
              <a:t>27/7/2020</a:t>
            </a:fld>
            <a:endParaRPr lang="ca-ES">
              <a:solidFill>
                <a:prstClr val="black">
                  <a:tint val="75000"/>
                </a:prstClr>
              </a:solidFill>
            </a:endParaRPr>
          </a:p>
        </p:txBody>
      </p:sp>
      <p:sp>
        <p:nvSpPr>
          <p:cNvPr id="8" name="Footer Placeholder 7"/>
          <p:cNvSpPr>
            <a:spLocks noGrp="1"/>
          </p:cNvSpPr>
          <p:nvPr>
            <p:ph type="ftr" sz="quarter" idx="11"/>
          </p:nvPr>
        </p:nvSpPr>
        <p:spPr/>
        <p:txBody>
          <a:bodyPr/>
          <a:lstStyle/>
          <a:p>
            <a:endParaRPr lang="ca-ES">
              <a:solidFill>
                <a:prstClr val="black">
                  <a:tint val="75000"/>
                </a:prstClr>
              </a:solidFill>
            </a:endParaRPr>
          </a:p>
        </p:txBody>
      </p:sp>
      <p:sp>
        <p:nvSpPr>
          <p:cNvPr id="9" name="Slide Number Placeholder 8"/>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1710530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332533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F88B1-DFC1-45F9-A8C9-C292CD8F3857}" type="datetime1">
              <a:rPr lang="ca-ES" smtClean="0">
                <a:solidFill>
                  <a:prstClr val="black">
                    <a:tint val="75000"/>
                  </a:prstClr>
                </a:solidFill>
              </a:rPr>
              <a:pPr/>
              <a:t>27/7/2020</a:t>
            </a:fld>
            <a:endParaRPr lang="ca-ES">
              <a:solidFill>
                <a:prstClr val="black">
                  <a:tint val="75000"/>
                </a:prstClr>
              </a:solidFill>
            </a:endParaRPr>
          </a:p>
        </p:txBody>
      </p:sp>
      <p:sp>
        <p:nvSpPr>
          <p:cNvPr id="3" name="Footer Placeholder 2"/>
          <p:cNvSpPr>
            <a:spLocks noGrp="1"/>
          </p:cNvSpPr>
          <p:nvPr>
            <p:ph type="ftr" sz="quarter" idx="11"/>
          </p:nvPr>
        </p:nvSpPr>
        <p:spPr/>
        <p:txBody>
          <a:bodyPr/>
          <a:lstStyle/>
          <a:p>
            <a:endParaRPr lang="ca-ES">
              <a:solidFill>
                <a:prstClr val="black">
                  <a:tint val="75000"/>
                </a:prstClr>
              </a:solidFill>
            </a:endParaRPr>
          </a:p>
        </p:txBody>
      </p:sp>
      <p:sp>
        <p:nvSpPr>
          <p:cNvPr id="4" name="Slide Number Placeholder 3"/>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1511958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BC8B5E0-7BD1-4A61-B63B-F1873C86CA6B}" type="datetime1">
              <a:rPr lang="ca-ES" smtClean="0">
                <a:solidFill>
                  <a:prstClr val="black">
                    <a:tint val="75000"/>
                  </a:prstClr>
                </a:solidFill>
              </a:rPr>
              <a:pPr/>
              <a:t>27/7/2020</a:t>
            </a:fld>
            <a:endParaRPr lang="ca-ES">
              <a:solidFill>
                <a:prstClr val="black">
                  <a:tint val="75000"/>
                </a:prstClr>
              </a:solidFill>
            </a:endParaRPr>
          </a:p>
        </p:txBody>
      </p:sp>
      <p:sp>
        <p:nvSpPr>
          <p:cNvPr id="6" name="Footer Placeholder 5"/>
          <p:cNvSpPr>
            <a:spLocks noGrp="1"/>
          </p:cNvSpPr>
          <p:nvPr>
            <p:ph type="ftr" sz="quarter" idx="11"/>
          </p:nvPr>
        </p:nvSpPr>
        <p:spPr/>
        <p:txBody>
          <a:bodyPr/>
          <a:lstStyle/>
          <a:p>
            <a:endParaRPr lang="ca-ES">
              <a:solidFill>
                <a:prstClr val="black">
                  <a:tint val="75000"/>
                </a:prstClr>
              </a:solidFill>
            </a:endParaRPr>
          </a:p>
        </p:txBody>
      </p:sp>
      <p:sp>
        <p:nvSpPr>
          <p:cNvPr id="7" name="Slide Number Placeholder 6"/>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62726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3F2CBC3-EBA3-4983-BBFB-F9326D6CDAED}" type="datetime1">
              <a:rPr lang="ca-ES" smtClean="0">
                <a:solidFill>
                  <a:prstClr val="black">
                    <a:tint val="75000"/>
                  </a:prstClr>
                </a:solidFill>
              </a:rPr>
              <a:pPr/>
              <a:t>27/7/2020</a:t>
            </a:fld>
            <a:endParaRPr lang="ca-ES">
              <a:solidFill>
                <a:prstClr val="black">
                  <a:tint val="75000"/>
                </a:prstClr>
              </a:solidFill>
            </a:endParaRPr>
          </a:p>
        </p:txBody>
      </p:sp>
      <p:sp>
        <p:nvSpPr>
          <p:cNvPr id="6" name="Footer Placeholder 5"/>
          <p:cNvSpPr>
            <a:spLocks noGrp="1"/>
          </p:cNvSpPr>
          <p:nvPr>
            <p:ph type="ftr" sz="quarter" idx="11"/>
          </p:nvPr>
        </p:nvSpPr>
        <p:spPr/>
        <p:txBody>
          <a:bodyPr/>
          <a:lstStyle/>
          <a:p>
            <a:endParaRPr lang="ca-ES">
              <a:solidFill>
                <a:prstClr val="black">
                  <a:tint val="75000"/>
                </a:prstClr>
              </a:solidFill>
            </a:endParaRPr>
          </a:p>
        </p:txBody>
      </p:sp>
      <p:sp>
        <p:nvSpPr>
          <p:cNvPr id="7" name="Slide Number Placeholder 6"/>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8282235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03FAC2-643E-4B51-A9A9-0BF21F39A75F}"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7063323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A4A95A-7CFF-4E6D-BE05-B062D97F539F}"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7149747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93A98F61-3328-4F0A-89CE-1A81E7C94E72}"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9AF427B-4520-4430-99B5-7C0D38C61095}"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731996055"/>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0211115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E63137AE-A3ED-4551-B28A-2060AC3876F8}" type="datetime1">
              <a:rPr lang="ca-ES">
                <a:solidFill>
                  <a:srgbClr val="000000">
                    <a:tint val="75000"/>
                  </a:srgbClr>
                </a:solidFill>
              </a:rPr>
              <a:pPr>
                <a:defRPr/>
              </a:pPr>
              <a:t>27/7/2020</a:t>
            </a:fld>
            <a:endParaRPr lang="es-ES">
              <a:solidFill>
                <a:srgbClr val="000000">
                  <a:tint val="75000"/>
                </a:srgb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srgbClr val="000000">
                    <a:tint val="75000"/>
                  </a:srgbClr>
                </a:solidFill>
              </a:rPr>
              <a:t>Conèixer el CRAI Biblioteca de xxxx. Curs 20xx-xxConèixer el CRAI Biblioteca de xxxx. Curs 20XX-20XX</a:t>
            </a:r>
            <a:endParaRPr lang="es-ES" altLang="es-ES">
              <a:solidFill>
                <a:srgbClr val="000000">
                  <a:tint val="75000"/>
                </a:srgb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263EB99-730A-4785-AEA8-5C4E982C463B}" type="slidenum">
              <a:rPr lang="es-ES" altLang="en-US">
                <a:solidFill>
                  <a:srgbClr val="000000">
                    <a:tint val="75000"/>
                  </a:srgbClr>
                </a:solidFill>
              </a:rPr>
              <a:pPr>
                <a:defRPr/>
              </a:pPr>
              <a:t>‹#›</a:t>
            </a:fld>
            <a:endParaRPr lang="es-ES" altLang="en-US">
              <a:solidFill>
                <a:srgbClr val="000000">
                  <a:tint val="75000"/>
                </a:srgbClr>
              </a:solidFill>
            </a:endParaRPr>
          </a:p>
        </p:txBody>
      </p:sp>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813104427"/>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76A859DF-4FDC-4618-9CB1-11BB1B9D06EE}"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609B9B43-F497-4D87-9501-B78B86356444}"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148133900"/>
      </p:ext>
    </p:extLst>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a:xfrm>
            <a:off x="457199" y="982849"/>
            <a:ext cx="8229600" cy="1143000"/>
          </a:xfrm>
          <a:prstGeom prst="rect">
            <a:avLst/>
          </a:prstGeom>
        </p:spPr>
        <p:txBody>
          <a:bodyPr/>
          <a:lstStyle/>
          <a:p>
            <a:r>
              <a:rPr lang="ca-ES"/>
              <a:t>Feu clic aquí per editar l'estil</a:t>
            </a:r>
          </a:p>
        </p:txBody>
      </p:sp>
      <p:sp>
        <p:nvSpPr>
          <p:cNvPr id="3" name="Contenidor de data 3"/>
          <p:cNvSpPr>
            <a:spLocks noGrp="1"/>
          </p:cNvSpPr>
          <p:nvPr>
            <p:ph type="dt" sz="half" idx="10"/>
          </p:nvPr>
        </p:nvSpPr>
        <p:spPr/>
        <p:txBody>
          <a:bodyPr/>
          <a:lstStyle>
            <a:lvl1pPr>
              <a:defRPr/>
            </a:lvl1pPr>
          </a:lstStyle>
          <a:p>
            <a:pPr>
              <a:defRPr/>
            </a:pPr>
            <a:fld id="{E9118DEF-5EF7-4859-B850-CC30D618ADB1}" type="datetime1">
              <a:rPr lang="ca-ES">
                <a:solidFill>
                  <a:prstClr val="black">
                    <a:tint val="75000"/>
                  </a:prstClr>
                </a:solidFill>
              </a:rPr>
              <a:pPr>
                <a:defRPr/>
              </a:pPr>
              <a:t>27/7/2020</a:t>
            </a:fld>
            <a:endParaRPr lang="ca-ES">
              <a:solidFill>
                <a:prstClr val="black">
                  <a:tint val="75000"/>
                </a:prstClr>
              </a:solidFill>
            </a:endParaRPr>
          </a:p>
        </p:txBody>
      </p:sp>
      <p:sp>
        <p:nvSpPr>
          <p:cNvPr id="4" name="Contenidor de peu de pàgina 4"/>
          <p:cNvSpPr>
            <a:spLocks noGrp="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ca-ES" altLang="es-ES">
              <a:solidFill>
                <a:prstClr val="black">
                  <a:tint val="75000"/>
                </a:prstClr>
              </a:solidFill>
            </a:endParaRPr>
          </a:p>
        </p:txBody>
      </p:sp>
      <p:sp>
        <p:nvSpPr>
          <p:cNvPr id="5" name="Contenidor de número de diapositiva 5"/>
          <p:cNvSpPr>
            <a:spLocks noGrp="1"/>
          </p:cNvSpPr>
          <p:nvPr>
            <p:ph type="sldNum" sz="quarter" idx="12"/>
          </p:nvPr>
        </p:nvSpPr>
        <p:spPr/>
        <p:txBody>
          <a:bodyPr/>
          <a:lstStyle>
            <a:lvl1pPr>
              <a:defRPr/>
            </a:lvl1pPr>
          </a:lstStyle>
          <a:p>
            <a:pPr>
              <a:defRPr/>
            </a:pPr>
            <a:fld id="{E7340708-317D-4A96-BF86-362F3D53F49E}" type="slidenum">
              <a:rPr lang="ca-ES" altLang="en-US">
                <a:solidFill>
                  <a:prstClr val="black">
                    <a:tint val="75000"/>
                  </a:prstClr>
                </a:solidFill>
              </a:rPr>
              <a:pPr>
                <a:defRPr/>
              </a:pPr>
              <a:t>‹#›</a:t>
            </a:fld>
            <a:endParaRPr lang="ca-ES" altLang="en-US">
              <a:solidFill>
                <a:prstClr val="black">
                  <a:tint val="75000"/>
                </a:prstClr>
              </a:solidFill>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52" y="108766"/>
            <a:ext cx="9027459" cy="1243713"/>
          </a:xfrm>
          <a:prstGeom prst="rect">
            <a:avLst/>
          </a:prstGeom>
        </p:spPr>
      </p:pic>
    </p:spTree>
    <p:extLst>
      <p:ext uri="{BB962C8B-B14F-4D97-AF65-F5344CB8AC3E}">
        <p14:creationId xmlns:p14="http://schemas.microsoft.com/office/powerpoint/2010/main" val="3770272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Nou">
    <p:spTree>
      <p:nvGrpSpPr>
        <p:cNvPr id="1" name=""/>
        <p:cNvGrpSpPr/>
        <p:nvPr/>
      </p:nvGrpSpPr>
      <p:grpSpPr>
        <a:xfrm>
          <a:off x="0" y="0"/>
          <a:ext cx="0" cy="0"/>
          <a:chOff x="0" y="0"/>
          <a:chExt cx="0" cy="0"/>
        </a:xfrm>
      </p:grpSpPr>
      <p:sp>
        <p:nvSpPr>
          <p:cNvPr id="3" name="Contenidor de text 2"/>
          <p:cNvSpPr>
            <a:spLocks noGrp="1"/>
          </p:cNvSpPr>
          <p:nvPr>
            <p:ph type="body" sz="half" idx="1"/>
          </p:nvPr>
        </p:nvSpPr>
        <p:spPr>
          <a:xfrm>
            <a:off x="457200" y="1600200"/>
            <a:ext cx="4038600" cy="4525963"/>
          </a:xfrm>
          <a:prstGeom prst="rect">
            <a:avLst/>
          </a:prstGeo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galeria d'imatges 3"/>
          <p:cNvSpPr>
            <a:spLocks noGrp="1"/>
          </p:cNvSpPr>
          <p:nvPr>
            <p:ph type="clipArt" sz="half" idx="2"/>
          </p:nvPr>
        </p:nvSpPr>
        <p:spPr>
          <a:xfrm>
            <a:off x="4648200" y="1600200"/>
            <a:ext cx="4038600" cy="4525963"/>
          </a:xfrm>
          <a:prstGeom prst="rect">
            <a:avLst/>
          </a:prstGeom>
        </p:spPr>
        <p:txBody>
          <a:bodyPr/>
          <a:lstStyle/>
          <a:p>
            <a:pPr lvl="0"/>
            <a:endParaRPr lang="ca-ES" noProof="0"/>
          </a:p>
        </p:txBody>
      </p:sp>
      <p:sp>
        <p:nvSpPr>
          <p:cNvPr id="6" name="Rectangle 7"/>
          <p:cNvSpPr>
            <a:spLocks noGrp="1" noChangeArrowheads="1"/>
          </p:cNvSpPr>
          <p:nvPr>
            <p:ph type="dt" sz="half" idx="10"/>
          </p:nvPr>
        </p:nvSpPr>
        <p:spPr/>
        <p:txBody>
          <a:bodyPr/>
          <a:lstStyle>
            <a:lvl1pPr>
              <a:defRPr/>
            </a:lvl1pPr>
          </a:lstStyle>
          <a:p>
            <a:pPr>
              <a:defRPr/>
            </a:pPr>
            <a:fld id="{86F6A128-C7C5-4697-9172-AB1863DDF8F3}" type="datetime1">
              <a:rPr lang="ca-ES">
                <a:solidFill>
                  <a:prstClr val="black">
                    <a:tint val="75000"/>
                  </a:prstClr>
                </a:solidFill>
              </a:rPr>
              <a:pPr>
                <a:defRPr/>
              </a:pPr>
              <a:t>27/7/2020</a:t>
            </a:fld>
            <a:endParaRPr lang="es-ES">
              <a:solidFill>
                <a:prstClr val="black">
                  <a:tint val="75000"/>
                </a:prstClr>
              </a:solidFill>
            </a:endParaRPr>
          </a:p>
        </p:txBody>
      </p:sp>
      <p:sp>
        <p:nvSpPr>
          <p:cNvPr id="7" name="Rectangle 8"/>
          <p:cNvSpPr>
            <a:spLocks noGrp="1" noChangeArrowheads="1"/>
          </p:cNvSpPr>
          <p:nvPr>
            <p:ph type="sldNum" sz="quarter" idx="11"/>
          </p:nvPr>
        </p:nvSpPr>
        <p:spPr/>
        <p:txBody>
          <a:bodyPr/>
          <a:lstStyle>
            <a:lvl1pPr>
              <a:defRPr/>
            </a:lvl1pPr>
          </a:lstStyle>
          <a:p>
            <a:pPr>
              <a:defRPr/>
            </a:pPr>
            <a:fld id="{8F361B92-C2A6-491B-BA54-C30C4EDD6CF0}"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549311952"/>
      </p:ext>
    </p:extLst>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662D621-ED4F-48CA-B1A8-867AF237B02D}"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24D69C7-FF1B-4868-A7D1-6EF043F99738}"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70090328"/>
      </p:ext>
    </p:extLst>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A15CD8ED-7B4E-48E1-89A1-373B45C4D21B}"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0E89B5A-FFE9-4214-94A0-3D49F2CF88F2}"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469835782"/>
      </p:ext>
    </p:extLst>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3A3C7B6-928A-45CB-BE05-8263923B6BFB}"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987F0A0-5320-469F-BF2A-F89E9452E50C}"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351894317"/>
      </p:ext>
    </p:extLst>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8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DEFBD143-0DB9-49BB-A339-CD7C4BDEFF93}"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70DE8353-AA2F-4777-A764-4107BD7ADFF1}"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681099363"/>
      </p:ext>
    </p:extLst>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9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4F3CF356-53C1-47CA-A914-CA884ABC6790}"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D39EE760-6D00-4349-AD4C-E63837D80DD8}"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083149107"/>
      </p:ext>
    </p:extLst>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0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7052C51-A826-4399-9FDB-864057F230C8}"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A8614D3E-9893-42A1-A3B0-D5BA8AE8F3A2}"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85348955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F88B1-DFC1-45F9-A8C9-C292CD8F3857}" type="datetime1">
              <a:rPr lang="ca-ES" smtClean="0"/>
              <a:t>27/7/2020</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8205479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04EAC1-E807-46CC-BC95-F1726FDF775C}"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057587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495083-2BEF-4AB5-8468-FDA7A5D50F8C}"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315700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336F0D-4877-4CB1-9F16-B70BDF6D6CBE}"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0987785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6560D6-806C-40E2-AC58-C9E511C887CA}" type="datetime1">
              <a:rPr lang="ca-ES" smtClean="0">
                <a:solidFill>
                  <a:prstClr val="black">
                    <a:tint val="75000"/>
                  </a:prstClr>
                </a:solidFill>
              </a:rPr>
              <a:pPr/>
              <a:t>27/7/2020</a:t>
            </a:fld>
            <a:endParaRPr lang="ca-ES">
              <a:solidFill>
                <a:prstClr val="black">
                  <a:tint val="75000"/>
                </a:prstClr>
              </a:solidFill>
            </a:endParaRPr>
          </a:p>
        </p:txBody>
      </p:sp>
      <p:sp>
        <p:nvSpPr>
          <p:cNvPr id="6" name="Footer Placeholder 5"/>
          <p:cNvSpPr>
            <a:spLocks noGrp="1"/>
          </p:cNvSpPr>
          <p:nvPr>
            <p:ph type="ftr" sz="quarter" idx="11"/>
          </p:nvPr>
        </p:nvSpPr>
        <p:spPr/>
        <p:txBody>
          <a:bodyPr/>
          <a:lstStyle/>
          <a:p>
            <a:endParaRPr lang="ca-ES">
              <a:solidFill>
                <a:prstClr val="black">
                  <a:tint val="75000"/>
                </a:prstClr>
              </a:solidFill>
            </a:endParaRPr>
          </a:p>
        </p:txBody>
      </p:sp>
      <p:sp>
        <p:nvSpPr>
          <p:cNvPr id="7" name="Slide Number Placeholder 6"/>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3796762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167577-0E50-4682-8E68-0C962A97F9BF}" type="datetime1">
              <a:rPr lang="ca-ES" smtClean="0">
                <a:solidFill>
                  <a:prstClr val="black">
                    <a:tint val="75000"/>
                  </a:prstClr>
                </a:solidFill>
              </a:rPr>
              <a:pPr/>
              <a:t>27/7/2020</a:t>
            </a:fld>
            <a:endParaRPr lang="ca-ES">
              <a:solidFill>
                <a:prstClr val="black">
                  <a:tint val="75000"/>
                </a:prstClr>
              </a:solidFill>
            </a:endParaRPr>
          </a:p>
        </p:txBody>
      </p:sp>
      <p:sp>
        <p:nvSpPr>
          <p:cNvPr id="8" name="Footer Placeholder 7"/>
          <p:cNvSpPr>
            <a:spLocks noGrp="1"/>
          </p:cNvSpPr>
          <p:nvPr>
            <p:ph type="ftr" sz="quarter" idx="11"/>
          </p:nvPr>
        </p:nvSpPr>
        <p:spPr/>
        <p:txBody>
          <a:bodyPr/>
          <a:lstStyle/>
          <a:p>
            <a:endParaRPr lang="ca-ES">
              <a:solidFill>
                <a:prstClr val="black">
                  <a:tint val="75000"/>
                </a:prstClr>
              </a:solidFill>
            </a:endParaRPr>
          </a:p>
        </p:txBody>
      </p:sp>
      <p:sp>
        <p:nvSpPr>
          <p:cNvPr id="9" name="Slide Number Placeholder 8"/>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737228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2839992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F88B1-DFC1-45F9-A8C9-C292CD8F3857}" type="datetime1">
              <a:rPr lang="ca-ES" smtClean="0">
                <a:solidFill>
                  <a:prstClr val="black">
                    <a:tint val="75000"/>
                  </a:prstClr>
                </a:solidFill>
              </a:rPr>
              <a:pPr/>
              <a:t>27/7/2020</a:t>
            </a:fld>
            <a:endParaRPr lang="ca-ES">
              <a:solidFill>
                <a:prstClr val="black">
                  <a:tint val="75000"/>
                </a:prstClr>
              </a:solidFill>
            </a:endParaRPr>
          </a:p>
        </p:txBody>
      </p:sp>
      <p:sp>
        <p:nvSpPr>
          <p:cNvPr id="3" name="Footer Placeholder 2"/>
          <p:cNvSpPr>
            <a:spLocks noGrp="1"/>
          </p:cNvSpPr>
          <p:nvPr>
            <p:ph type="ftr" sz="quarter" idx="11"/>
          </p:nvPr>
        </p:nvSpPr>
        <p:spPr/>
        <p:txBody>
          <a:bodyPr/>
          <a:lstStyle/>
          <a:p>
            <a:endParaRPr lang="ca-ES">
              <a:solidFill>
                <a:prstClr val="black">
                  <a:tint val="75000"/>
                </a:prstClr>
              </a:solidFill>
            </a:endParaRPr>
          </a:p>
        </p:txBody>
      </p:sp>
      <p:sp>
        <p:nvSpPr>
          <p:cNvPr id="4" name="Slide Number Placeholder 3"/>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3438100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BC8B5E0-7BD1-4A61-B63B-F1873C86CA6B}" type="datetime1">
              <a:rPr lang="ca-ES" smtClean="0">
                <a:solidFill>
                  <a:prstClr val="black">
                    <a:tint val="75000"/>
                  </a:prstClr>
                </a:solidFill>
              </a:rPr>
              <a:pPr/>
              <a:t>27/7/2020</a:t>
            </a:fld>
            <a:endParaRPr lang="ca-ES">
              <a:solidFill>
                <a:prstClr val="black">
                  <a:tint val="75000"/>
                </a:prstClr>
              </a:solidFill>
            </a:endParaRPr>
          </a:p>
        </p:txBody>
      </p:sp>
      <p:sp>
        <p:nvSpPr>
          <p:cNvPr id="6" name="Footer Placeholder 5"/>
          <p:cNvSpPr>
            <a:spLocks noGrp="1"/>
          </p:cNvSpPr>
          <p:nvPr>
            <p:ph type="ftr" sz="quarter" idx="11"/>
          </p:nvPr>
        </p:nvSpPr>
        <p:spPr/>
        <p:txBody>
          <a:bodyPr/>
          <a:lstStyle/>
          <a:p>
            <a:endParaRPr lang="ca-ES">
              <a:solidFill>
                <a:prstClr val="black">
                  <a:tint val="75000"/>
                </a:prstClr>
              </a:solidFill>
            </a:endParaRPr>
          </a:p>
        </p:txBody>
      </p:sp>
      <p:sp>
        <p:nvSpPr>
          <p:cNvPr id="7" name="Slide Number Placeholder 6"/>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474318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3F2CBC3-EBA3-4983-BBFB-F9326D6CDAED}" type="datetime1">
              <a:rPr lang="ca-ES" smtClean="0">
                <a:solidFill>
                  <a:prstClr val="black">
                    <a:tint val="75000"/>
                  </a:prstClr>
                </a:solidFill>
              </a:rPr>
              <a:pPr/>
              <a:t>27/7/2020</a:t>
            </a:fld>
            <a:endParaRPr lang="ca-ES">
              <a:solidFill>
                <a:prstClr val="black">
                  <a:tint val="75000"/>
                </a:prstClr>
              </a:solidFill>
            </a:endParaRPr>
          </a:p>
        </p:txBody>
      </p:sp>
      <p:sp>
        <p:nvSpPr>
          <p:cNvPr id="6" name="Footer Placeholder 5"/>
          <p:cNvSpPr>
            <a:spLocks noGrp="1"/>
          </p:cNvSpPr>
          <p:nvPr>
            <p:ph type="ftr" sz="quarter" idx="11"/>
          </p:nvPr>
        </p:nvSpPr>
        <p:spPr/>
        <p:txBody>
          <a:bodyPr/>
          <a:lstStyle/>
          <a:p>
            <a:endParaRPr lang="ca-ES">
              <a:solidFill>
                <a:prstClr val="black">
                  <a:tint val="75000"/>
                </a:prstClr>
              </a:solidFill>
            </a:endParaRPr>
          </a:p>
        </p:txBody>
      </p:sp>
      <p:sp>
        <p:nvSpPr>
          <p:cNvPr id="7" name="Slide Number Placeholder 6"/>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6179963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03FAC2-643E-4B51-A9A9-0BF21F39A75F}"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92162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BC8B5E0-7BD1-4A61-B63B-F1873C86CA6B}" type="datetime1">
              <a:rPr lang="ca-ES" smtClean="0"/>
              <a:t>27/7/2020</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42480672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A4A95A-7CFF-4E6D-BE05-B062D97F539F}"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11"/>
          </p:nvPr>
        </p:nvSpPr>
        <p:spPr/>
        <p:txBody>
          <a:bodyPr/>
          <a:lstStyle/>
          <a:p>
            <a:endParaRPr lang="ca-ES">
              <a:solidFill>
                <a:prstClr val="black">
                  <a:tint val="75000"/>
                </a:prstClr>
              </a:solidFill>
            </a:endParaRPr>
          </a:p>
        </p:txBody>
      </p:sp>
      <p:sp>
        <p:nvSpPr>
          <p:cNvPr id="6" name="Slide Number Placeholder 5"/>
          <p:cNvSpPr>
            <a:spLocks noGrp="1"/>
          </p:cNvSpPr>
          <p:nvPr>
            <p:ph type="sldNum" sz="quarter" idx="12"/>
          </p:nvPr>
        </p:nvSpPr>
        <p:spPr/>
        <p:txBody>
          <a:body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7762191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93A98F61-3328-4F0A-89CE-1A81E7C94E72}"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9AF427B-4520-4430-99B5-7C0D38C61095}"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097244085"/>
      </p:ext>
    </p:extLst>
  </p:cSld>
  <p:clrMapOvr>
    <a:masterClrMapping/>
  </p:clrMapOvr>
  <p:transitio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E63137AE-A3ED-4551-B28A-2060AC3876F8}" type="datetime1">
              <a:rPr lang="ca-ES">
                <a:solidFill>
                  <a:srgbClr val="000000">
                    <a:tint val="75000"/>
                  </a:srgbClr>
                </a:solidFill>
              </a:rPr>
              <a:pPr>
                <a:defRPr/>
              </a:pPr>
              <a:t>27/7/2020</a:t>
            </a:fld>
            <a:endParaRPr lang="es-ES">
              <a:solidFill>
                <a:srgbClr val="000000">
                  <a:tint val="75000"/>
                </a:srgb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srgbClr val="000000">
                    <a:tint val="75000"/>
                  </a:srgbClr>
                </a:solidFill>
              </a:rPr>
              <a:t>Conèixer el CRAI Biblioteca de xxxx. Curs 20xx-xxConèixer el CRAI Biblioteca de xxxx. Curs 20XX-20XX</a:t>
            </a:r>
            <a:endParaRPr lang="es-ES" altLang="es-ES">
              <a:solidFill>
                <a:srgbClr val="000000">
                  <a:tint val="75000"/>
                </a:srgb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263EB99-730A-4785-AEA8-5C4E982C463B}" type="slidenum">
              <a:rPr lang="es-ES" altLang="en-US">
                <a:solidFill>
                  <a:srgbClr val="000000">
                    <a:tint val="75000"/>
                  </a:srgbClr>
                </a:solidFill>
              </a:rPr>
              <a:pPr>
                <a:defRPr/>
              </a:pPr>
              <a:t>‹#›</a:t>
            </a:fld>
            <a:endParaRPr lang="es-ES" altLang="en-US">
              <a:solidFill>
                <a:srgbClr val="000000">
                  <a:tint val="75000"/>
                </a:srgbClr>
              </a:solidFill>
            </a:endParaRPr>
          </a:p>
        </p:txBody>
      </p:sp>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016018420"/>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76A859DF-4FDC-4618-9CB1-11BB1B9D06EE}"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609B9B43-F497-4D87-9501-B78B86356444}"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478657093"/>
      </p:ext>
    </p:extLst>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a:xfrm>
            <a:off x="457199" y="982849"/>
            <a:ext cx="8229600" cy="1143000"/>
          </a:xfrm>
          <a:prstGeom prst="rect">
            <a:avLst/>
          </a:prstGeom>
        </p:spPr>
        <p:txBody>
          <a:bodyPr/>
          <a:lstStyle/>
          <a:p>
            <a:r>
              <a:rPr lang="ca-ES"/>
              <a:t>Feu clic aquí per editar l'estil</a:t>
            </a:r>
          </a:p>
        </p:txBody>
      </p:sp>
      <p:sp>
        <p:nvSpPr>
          <p:cNvPr id="3" name="Contenidor de data 3"/>
          <p:cNvSpPr>
            <a:spLocks noGrp="1"/>
          </p:cNvSpPr>
          <p:nvPr>
            <p:ph type="dt" sz="half" idx="10"/>
          </p:nvPr>
        </p:nvSpPr>
        <p:spPr/>
        <p:txBody>
          <a:bodyPr/>
          <a:lstStyle>
            <a:lvl1pPr>
              <a:defRPr/>
            </a:lvl1pPr>
          </a:lstStyle>
          <a:p>
            <a:pPr>
              <a:defRPr/>
            </a:pPr>
            <a:fld id="{E9118DEF-5EF7-4859-B850-CC30D618ADB1}" type="datetime1">
              <a:rPr lang="ca-ES">
                <a:solidFill>
                  <a:prstClr val="black">
                    <a:tint val="75000"/>
                  </a:prstClr>
                </a:solidFill>
              </a:rPr>
              <a:pPr>
                <a:defRPr/>
              </a:pPr>
              <a:t>27/7/2020</a:t>
            </a:fld>
            <a:endParaRPr lang="ca-ES">
              <a:solidFill>
                <a:prstClr val="black">
                  <a:tint val="75000"/>
                </a:prstClr>
              </a:solidFill>
            </a:endParaRPr>
          </a:p>
        </p:txBody>
      </p:sp>
      <p:sp>
        <p:nvSpPr>
          <p:cNvPr id="4" name="Contenidor de peu de pàgina 4"/>
          <p:cNvSpPr>
            <a:spLocks noGrp="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ca-ES" altLang="es-ES">
              <a:solidFill>
                <a:prstClr val="black">
                  <a:tint val="75000"/>
                </a:prstClr>
              </a:solidFill>
            </a:endParaRPr>
          </a:p>
        </p:txBody>
      </p:sp>
      <p:sp>
        <p:nvSpPr>
          <p:cNvPr id="5" name="Contenidor de número de diapositiva 5"/>
          <p:cNvSpPr>
            <a:spLocks noGrp="1"/>
          </p:cNvSpPr>
          <p:nvPr>
            <p:ph type="sldNum" sz="quarter" idx="12"/>
          </p:nvPr>
        </p:nvSpPr>
        <p:spPr/>
        <p:txBody>
          <a:bodyPr/>
          <a:lstStyle>
            <a:lvl1pPr>
              <a:defRPr/>
            </a:lvl1pPr>
          </a:lstStyle>
          <a:p>
            <a:pPr>
              <a:defRPr/>
            </a:pPr>
            <a:fld id="{E7340708-317D-4A96-BF86-362F3D53F49E}" type="slidenum">
              <a:rPr lang="ca-ES" altLang="en-US">
                <a:solidFill>
                  <a:prstClr val="black">
                    <a:tint val="75000"/>
                  </a:prstClr>
                </a:solidFill>
              </a:rPr>
              <a:pPr>
                <a:defRPr/>
              </a:pPr>
              <a:t>‹#›</a:t>
            </a:fld>
            <a:endParaRPr lang="ca-ES" altLang="en-US">
              <a:solidFill>
                <a:prstClr val="black">
                  <a:tint val="75000"/>
                </a:prstClr>
              </a:solidFill>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52" y="108766"/>
            <a:ext cx="9027459" cy="1243713"/>
          </a:xfrm>
          <a:prstGeom prst="rect">
            <a:avLst/>
          </a:prstGeom>
        </p:spPr>
      </p:pic>
    </p:spTree>
    <p:extLst>
      <p:ext uri="{BB962C8B-B14F-4D97-AF65-F5344CB8AC3E}">
        <p14:creationId xmlns:p14="http://schemas.microsoft.com/office/powerpoint/2010/main" val="29434644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Nou">
    <p:spTree>
      <p:nvGrpSpPr>
        <p:cNvPr id="1" name=""/>
        <p:cNvGrpSpPr/>
        <p:nvPr/>
      </p:nvGrpSpPr>
      <p:grpSpPr>
        <a:xfrm>
          <a:off x="0" y="0"/>
          <a:ext cx="0" cy="0"/>
          <a:chOff x="0" y="0"/>
          <a:chExt cx="0" cy="0"/>
        </a:xfrm>
      </p:grpSpPr>
      <p:sp>
        <p:nvSpPr>
          <p:cNvPr id="3" name="Contenidor de text 2"/>
          <p:cNvSpPr>
            <a:spLocks noGrp="1"/>
          </p:cNvSpPr>
          <p:nvPr>
            <p:ph type="body" sz="half" idx="1"/>
          </p:nvPr>
        </p:nvSpPr>
        <p:spPr>
          <a:xfrm>
            <a:off x="457200" y="1600200"/>
            <a:ext cx="4038600" cy="4525963"/>
          </a:xfrm>
          <a:prstGeom prst="rect">
            <a:avLst/>
          </a:prstGeo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galeria d'imatges 3"/>
          <p:cNvSpPr>
            <a:spLocks noGrp="1"/>
          </p:cNvSpPr>
          <p:nvPr>
            <p:ph type="clipArt" sz="half" idx="2"/>
          </p:nvPr>
        </p:nvSpPr>
        <p:spPr>
          <a:xfrm>
            <a:off x="4648200" y="1600200"/>
            <a:ext cx="4038600" cy="4525963"/>
          </a:xfrm>
          <a:prstGeom prst="rect">
            <a:avLst/>
          </a:prstGeom>
        </p:spPr>
        <p:txBody>
          <a:bodyPr/>
          <a:lstStyle/>
          <a:p>
            <a:pPr lvl="0"/>
            <a:endParaRPr lang="ca-ES" noProof="0"/>
          </a:p>
        </p:txBody>
      </p:sp>
      <p:sp>
        <p:nvSpPr>
          <p:cNvPr id="6" name="Rectangle 7"/>
          <p:cNvSpPr>
            <a:spLocks noGrp="1" noChangeArrowheads="1"/>
          </p:cNvSpPr>
          <p:nvPr>
            <p:ph type="dt" sz="half" idx="10"/>
          </p:nvPr>
        </p:nvSpPr>
        <p:spPr/>
        <p:txBody>
          <a:bodyPr/>
          <a:lstStyle>
            <a:lvl1pPr>
              <a:defRPr/>
            </a:lvl1pPr>
          </a:lstStyle>
          <a:p>
            <a:pPr>
              <a:defRPr/>
            </a:pPr>
            <a:fld id="{86F6A128-C7C5-4697-9172-AB1863DDF8F3}" type="datetime1">
              <a:rPr lang="ca-ES">
                <a:solidFill>
                  <a:prstClr val="black">
                    <a:tint val="75000"/>
                  </a:prstClr>
                </a:solidFill>
              </a:rPr>
              <a:pPr>
                <a:defRPr/>
              </a:pPr>
              <a:t>27/7/2020</a:t>
            </a:fld>
            <a:endParaRPr lang="es-ES">
              <a:solidFill>
                <a:prstClr val="black">
                  <a:tint val="75000"/>
                </a:prstClr>
              </a:solidFill>
            </a:endParaRPr>
          </a:p>
        </p:txBody>
      </p:sp>
      <p:sp>
        <p:nvSpPr>
          <p:cNvPr id="7" name="Rectangle 8"/>
          <p:cNvSpPr>
            <a:spLocks noGrp="1" noChangeArrowheads="1"/>
          </p:cNvSpPr>
          <p:nvPr>
            <p:ph type="sldNum" sz="quarter" idx="11"/>
          </p:nvPr>
        </p:nvSpPr>
        <p:spPr/>
        <p:txBody>
          <a:bodyPr/>
          <a:lstStyle>
            <a:lvl1pPr>
              <a:defRPr/>
            </a:lvl1pPr>
          </a:lstStyle>
          <a:p>
            <a:pPr>
              <a:defRPr/>
            </a:pPr>
            <a:fld id="{8F361B92-C2A6-491B-BA54-C30C4EDD6CF0}"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77949697"/>
      </p:ext>
    </p:extLst>
  </p:cSld>
  <p:clrMapOvr>
    <a:masterClrMapping/>
  </p:clrMapOvr>
  <p:transition>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662D621-ED4F-48CA-B1A8-867AF237B02D}"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24D69C7-FF1B-4868-A7D1-6EF043F99738}"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593359206"/>
      </p:ext>
    </p:extLst>
  </p:cSld>
  <p:clrMapOvr>
    <a:masterClrMapping/>
  </p:clrMapOvr>
  <p:transition>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A15CD8ED-7B4E-48E1-89A1-373B45C4D21B}"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0E89B5A-FFE9-4214-94A0-3D49F2CF88F2}"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870694785"/>
      </p:ext>
    </p:extLst>
  </p:cSld>
  <p:clrMapOvr>
    <a:masterClrMapping/>
  </p:clrMapOvr>
  <p:transition>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3A3C7B6-928A-45CB-BE05-8263923B6BFB}"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987F0A0-5320-469F-BF2A-F89E9452E50C}"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943675038"/>
      </p:ext>
    </p:extLst>
  </p:cSld>
  <p:clrMapOvr>
    <a:masterClrMapping/>
  </p:clrMapOvr>
  <p:transition>
    <p:fade thruBlk="1"/>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DEFBD143-0DB9-49BB-A339-CD7C4BDEFF93}"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70DE8353-AA2F-4777-A764-4107BD7ADFF1}"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883592805"/>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3F2CBC3-EBA3-4983-BBFB-F9326D6CDAED}" type="datetime1">
              <a:rPr lang="ca-ES" smtClean="0"/>
              <a:t>27/7/2020</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a:t>
            </a:fld>
            <a:endParaRPr lang="ca-ES"/>
          </a:p>
        </p:txBody>
      </p:sp>
    </p:spTree>
    <p:extLst>
      <p:ext uri="{BB962C8B-B14F-4D97-AF65-F5344CB8AC3E}">
        <p14:creationId xmlns:p14="http://schemas.microsoft.com/office/powerpoint/2010/main" val="17050667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9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4F3CF356-53C1-47CA-A914-CA884ABC6790}"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D39EE760-6D00-4349-AD4C-E63837D80DD8}"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3641368809"/>
      </p:ext>
    </p:extLst>
  </p:cSld>
  <p:clrMapOvr>
    <a:masterClrMapping/>
  </p:clrMapOvr>
  <p:transition>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0_Títol i object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7052C51-A826-4399-9FDB-864057F230C8}" type="datetime1">
              <a:rPr lang="ca-ES">
                <a:solidFill>
                  <a:prstClr val="black">
                    <a:tint val="75000"/>
                  </a:prstClr>
                </a:solidFill>
              </a:rPr>
              <a:pPr>
                <a:defRPr/>
              </a:pPr>
              <a:t>27/7/2020</a:t>
            </a:fld>
            <a:endParaRPr lang="es-E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fr-FR" altLang="es-ES">
                <a:solidFill>
                  <a:prstClr val="black">
                    <a:tint val="75000"/>
                  </a:prstClr>
                </a:solidFill>
              </a:rPr>
              <a:t>Conèixer el CRAI Biblioteca de xxxx. Curs 20xx-xxConèixer el CRAI Biblioteca de xxxx. Curs 20XX-20XX</a:t>
            </a:r>
            <a:endParaRPr lang="es-ES" altLang="es-E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A8614D3E-9893-42A1-A3B0-D5BA8AE8F3A2}" type="slidenum">
              <a:rPr lang="es-ES" altLang="en-US">
                <a:solidFill>
                  <a:prstClr val="black">
                    <a:tint val="75000"/>
                  </a:prstClr>
                </a:solidFill>
              </a:rPr>
              <a:pPr>
                <a:defRPr/>
              </a:pPr>
              <a:t>‹#›</a:t>
            </a:fld>
            <a:endParaRPr lang="es-ES" altLang="en-US">
              <a:solidFill>
                <a:prstClr val="black">
                  <a:tint val="75000"/>
                </a:prstClr>
              </a:solidFill>
            </a:endParaRPr>
          </a:p>
        </p:txBody>
      </p:sp>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107228158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theme" Target="../theme/theme4.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theme" Target="../theme/theme5.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4518-C8D6-4A22-ADB0-38CAA77BE472}" type="datetime1">
              <a:rPr lang="ca-ES" smtClean="0"/>
              <a:t>27/7/2020</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7D8FF-E13C-4852-9C48-BBAC7A8E0B1D}" type="slidenum">
              <a:rPr lang="ca-ES" smtClean="0"/>
              <a:t>‹#›</a:t>
            </a:fld>
            <a:endParaRPr lang="ca-ES"/>
          </a:p>
        </p:txBody>
      </p:sp>
    </p:spTree>
    <p:extLst>
      <p:ext uri="{BB962C8B-B14F-4D97-AF65-F5344CB8AC3E}">
        <p14:creationId xmlns:p14="http://schemas.microsoft.com/office/powerpoint/2010/main" val="1337697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4518-C8D6-4A22-ADB0-38CAA77BE472}"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9355644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4518-C8D6-4A22-ADB0-38CAA77BE472}"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33995494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4518-C8D6-4A22-ADB0-38CAA77BE472}"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246569977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4518-C8D6-4A22-ADB0-38CAA77BE472}" type="datetime1">
              <a:rPr lang="ca-ES" smtClean="0">
                <a:solidFill>
                  <a:prstClr val="black">
                    <a:tint val="75000"/>
                  </a:prstClr>
                </a:solidFill>
              </a:rPr>
              <a:pPr/>
              <a:t>27/7/2020</a:t>
            </a:fld>
            <a:endParaRPr lang="ca-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7D8FF-E13C-4852-9C48-BBAC7A8E0B1D}"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173060525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www.ub.edu/carnet/en/index.html"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crai.ub.edu/en/crai-services/loans/loansUB"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hyperlink" Target="http://diposit.ub.edu/dspace/bitstream/2445/127127/6/reglamentprestec_2019.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ai.ub.edu/en/crai-services/loans/loansUB"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diposit.ub.edu/dspace/handle/2445/65203"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hyperlink" Target="https://crai.ub.edu/en/crai-services/loans/loansUB" TargetMode="External"/><Relationship Id="rId4" Type="http://schemas.openxmlformats.org/officeDocument/2006/relationships/hyperlink" Target="http://diposit.ub.edu/dspace/handle/2445/6520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8" Type="http://schemas.openxmlformats.org/officeDocument/2006/relationships/hyperlink" Target="https://crai.ub.edu/sites/default/files/imatges/serveis/cartell_sales_de_treball_definitiu.pdf" TargetMode="External"/><Relationship Id="rId3" Type="http://schemas.openxmlformats.org/officeDocument/2006/relationships/hyperlink" Target="https://cataleg.ub.edu/iii/cas/login?service=https://cercabib.ub.edu:443/iii/encore/j_acegi_cas_security_check&amp;lang=eng" TargetMode="External"/><Relationship Id="rId7" Type="http://schemas.openxmlformats.org/officeDocument/2006/relationships/hyperlink" Target="http://diposit.ub.edu/dspace/bitstream/2445/127127/6/reglamentprestec_2019.pdf#page=26" TargetMode="External"/><Relationship Id="rId2" Type="http://schemas.openxmlformats.org/officeDocument/2006/relationships/hyperlink" Target="https://crai.ub.edu/en/crai-services/loans/ub-equipment" TargetMode="External"/><Relationship Id="rId1" Type="http://schemas.openxmlformats.org/officeDocument/2006/relationships/slideLayout" Target="../slideLayouts/slideLayout18.xml"/><Relationship Id="rId6" Type="http://schemas.openxmlformats.org/officeDocument/2006/relationships/hyperlink" Target="http://crai.ub.edu/sites/default/files/reglaments/reglamentprestecnou.pdf#page=24" TargetMode="External"/><Relationship Id="rId5" Type="http://schemas.openxmlformats.org/officeDocument/2006/relationships/hyperlink" Target="http://hdl.handle.net/2445/65493" TargetMode="External"/><Relationship Id="rId4" Type="http://schemas.openxmlformats.org/officeDocument/2006/relationships/hyperlink" Target="http://diposit.ub.edu/dspace/handle/2445/65493" TargetMode="External"/><Relationship Id="rId9" Type="http://schemas.openxmlformats.org/officeDocument/2006/relationships/hyperlink" Target="http://diposit.ub.edu/dspace/bitstream/2445/127127/6/reglamentprestec_2019.pdf#page=1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ai.ub.edu/en/about-crai/libraries/pharmacy"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hyperlink" Target="http://crai.ub.edu/e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ataleg.ub.edu/iii/cas/login?service=https%3A%2F%2Fcercabib.ub.edu%3A443%2Fiii%2Fencore%2Fj_acegi_cas_security_check&amp;lang=eng" TargetMode="External"/><Relationship Id="rId1" Type="http://schemas.openxmlformats.org/officeDocument/2006/relationships/slideLayout" Target="../slideLayouts/slideLayout4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hyperlink" Target="https://crai.ub.edu/en/crai-services/loans/loans-puc" TargetMode="External"/><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diposit.ub.edu/dspace/handle/2445/63868" TargetMode="External"/><Relationship Id="rId9" Type="http://schemas.openxmlformats.org/officeDocument/2006/relationships/image" Target="../media/image23.png"/><Relationship Id="rId1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hyperlink" Target="https://crai.ub.edu/en/crai-services/loans/loans-puc"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ccuc.csuc.cat/search*en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crai.ub.edu/en/crai-services/loans/loans-puc" TargetMode="External"/><Relationship Id="rId2" Type="http://schemas.openxmlformats.org/officeDocument/2006/relationships/hyperlink" Target="https://crai.ub.edu/en/crai-services/loans/inter-library-loans" TargetMode="External"/><Relationship Id="rId1" Type="http://schemas.openxmlformats.org/officeDocument/2006/relationships/slideLayout" Target="../slideLayouts/slideLayout18.xml"/><Relationship Id="rId4" Type="http://schemas.openxmlformats.org/officeDocument/2006/relationships/hyperlink" Target="https://crai.ub.edu/en/about-crai/regulations-framework/fees-paymen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diposit.ub.edu/dspace/handle/2445/68287" TargetMode="External"/><Relationship Id="rId2" Type="http://schemas.openxmlformats.org/officeDocument/2006/relationships/hyperlink" Target="https://crai.ub.edu/en/crai-services/resources-online/proxy"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campusvirtual2.ub.edu/" TargetMode="External"/><Relationship Id="rId2" Type="http://schemas.openxmlformats.org/officeDocument/2006/relationships/image" Target="../media/image29.jpeg"/><Relationship Id="rId1" Type="http://schemas.openxmlformats.org/officeDocument/2006/relationships/slideLayout" Target="../slideLayouts/slideLayout54.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hyperlink" Target="https://campusvirtual.ub.ed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ai.ub.edu/en/information-resources" TargetMode="External"/><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diposit.ub.edu/dspace/handle/2445/66751" TargetMode="External"/><Relationship Id="rId2" Type="http://schemas.openxmlformats.org/officeDocument/2006/relationships/hyperlink" Target="https://crai.ub.edu/en/crai-services/resources-online/authentication" TargetMode="Externa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hyperlink" Target="https://crai.ub.edu/en/crai-services/sau"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1.xml"/><Relationship Id="rId18" Type="http://schemas.openxmlformats.org/officeDocument/2006/relationships/slide" Target="slide28.xml"/><Relationship Id="rId3" Type="http://schemas.openxmlformats.org/officeDocument/2006/relationships/slide" Target="slide4.xml"/><Relationship Id="rId21" Type="http://schemas.openxmlformats.org/officeDocument/2006/relationships/slide" Target="slide31.xml"/><Relationship Id="rId7" Type="http://schemas.openxmlformats.org/officeDocument/2006/relationships/slide" Target="slide8.xml"/><Relationship Id="rId12" Type="http://schemas.openxmlformats.org/officeDocument/2006/relationships/slide" Target="slide20.xml"/><Relationship Id="rId17" Type="http://schemas.openxmlformats.org/officeDocument/2006/relationships/slide" Target="slide27.xml"/><Relationship Id="rId2" Type="http://schemas.openxmlformats.org/officeDocument/2006/relationships/notesSlide" Target="../notesSlides/notesSlide2.xml"/><Relationship Id="rId16" Type="http://schemas.openxmlformats.org/officeDocument/2006/relationships/slide" Target="slide26.xml"/><Relationship Id="rId20" Type="http://schemas.openxmlformats.org/officeDocument/2006/relationships/slide" Target="slide30.xml"/><Relationship Id="rId1" Type="http://schemas.openxmlformats.org/officeDocument/2006/relationships/slideLayout" Target="../slideLayouts/slideLayout23.xml"/><Relationship Id="rId6" Type="http://schemas.openxmlformats.org/officeDocument/2006/relationships/slide" Target="slide7.xml"/><Relationship Id="rId11" Type="http://schemas.openxmlformats.org/officeDocument/2006/relationships/slide" Target="slide19.xml"/><Relationship Id="rId24" Type="http://schemas.openxmlformats.org/officeDocument/2006/relationships/slide" Target="slide34.xml"/><Relationship Id="rId5" Type="http://schemas.openxmlformats.org/officeDocument/2006/relationships/slide" Target="slide6.xml"/><Relationship Id="rId15" Type="http://schemas.openxmlformats.org/officeDocument/2006/relationships/slide" Target="slide25.xml"/><Relationship Id="rId23" Type="http://schemas.openxmlformats.org/officeDocument/2006/relationships/slide" Target="slide33.xml"/><Relationship Id="rId10" Type="http://schemas.openxmlformats.org/officeDocument/2006/relationships/slide" Target="slide15.xml"/><Relationship Id="rId19" Type="http://schemas.openxmlformats.org/officeDocument/2006/relationships/slide" Target="slide29.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32.xml"/></Relationships>
</file>

<file path=ppt/slides/_rels/slide30.xml.rels><?xml version="1.0" encoding="UTF-8" standalone="yes"?>
<Relationships xmlns="http://schemas.openxmlformats.org/package/2006/relationships"><Relationship Id="rId3" Type="http://schemas.openxmlformats.org/officeDocument/2006/relationships/hyperlink" Target="https://crai.ub.edu/en/crai-services/user-training"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hyperlink" Target="https://crai.ub.edu/ca/que-ofereix-el-crai/formacio-usuaris/demana-curs-personalitza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6.xml"/><Relationship Id="rId4" Type="http://schemas.openxmlformats.org/officeDocument/2006/relationships/hyperlink" Target="https://crai.ub.edu/en/about-crai/librarie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rai.ub.edu/en/crai-services/resources-online/wifi-eduroam" TargetMode="External"/><Relationship Id="rId7" Type="http://schemas.openxmlformats.org/officeDocument/2006/relationships/hyperlink" Target="http://www.ub.edu/iub/eduroam/inici.html"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hyperlink" Target="https://www.ub.edu/portal/web/iub/credencials" TargetMode="External"/><Relationship Id="rId5" Type="http://schemas.openxmlformats.org/officeDocument/2006/relationships/hyperlink" Target="https://www.ub.edu/portal/web/iub/wifi-o-eduroam" TargetMode="External"/><Relationship Id="rId4" Type="http://schemas.openxmlformats.org/officeDocument/2006/relationships/hyperlink" Target="http://www.bib.ub.edu/serveis/zona-wi-fi-i-xarxa-eduroam/"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facebook.com/craiubfcca" TargetMode="External"/><Relationship Id="rId3" Type="http://schemas.openxmlformats.org/officeDocument/2006/relationships/hyperlink" Target="https://crai.ub.edu/ca/coneix-el-crai/difusio-marqueting/blogs-i-xarxes-socials" TargetMode="External"/><Relationship Id="rId7" Type="http://schemas.openxmlformats.org/officeDocument/2006/relationships/hyperlink" Target="https://www.instagram.com/craifcca"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38.png"/><Relationship Id="rId4" Type="http://schemas.openxmlformats.org/officeDocument/2006/relationships/hyperlink" Target="https://crai.ub.edu/en/coneix-el-crai/difusio-marqueting/exposicions-virtuals?field_expo_virt_unitat_tid=105" TargetMode="External"/><Relationship Id="rId9" Type="http://schemas.openxmlformats.org/officeDocument/2006/relationships/hyperlink" Target="https://twitter.com/craiubfcca"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crai.ub.edu/en/crai-services/sau"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hyperlink" Target="http://bit.ly/2sO5WCQ"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bib.nhid@ub.edu" TargetMode="External"/><Relationship Id="rId7" Type="http://schemas.openxmlformats.org/officeDocument/2006/relationships/hyperlink" Target="https://crai.ub.edu/en/about-crai/quality-strategies/service-charter"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hyperlink" Target="https://crai.ub.edu/sites/default/files/reglaments/reglament_serveis.pdf" TargetMode="External"/><Relationship Id="rId5" Type="http://schemas.openxmlformats.org/officeDocument/2006/relationships/hyperlink" Target="https://crai.ub.edu/coneix-el-crai/horaris" TargetMode="External"/><Relationship Id="rId4" Type="http://schemas.openxmlformats.org/officeDocument/2006/relationships/hyperlink" Target="https://crai.ub.edu/en/about-crai/librar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https://crai.ub.edu/ca/recursos-d-informacio/patrimoni-bibliografic/colleccions-tematiques/grewe"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s://crai.ub.edu/sites/default/files/desiderates/desiderate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crai.ub.edu/en/about-crai/get-started-in-the-crai"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diposit.ub.edu/dspace/handle/2445/132226" TargetMode="External"/><Relationship Id="rId4" Type="http://schemas.openxmlformats.org/officeDocument/2006/relationships/hyperlink" Target="https://cercabib.ub.edu/iii/encore/?lang=e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1129004" y="3172408"/>
            <a:ext cx="7268547" cy="1384995"/>
          </a:xfrm>
          <a:prstGeom prst="rect">
            <a:avLst/>
          </a:prstGeom>
        </p:spPr>
        <p:txBody>
          <a:bodyPr wrap="square">
            <a:spAutoFit/>
          </a:bodyPr>
          <a:lstStyle/>
          <a:p>
            <a:pPr algn="ctr"/>
            <a:r>
              <a:rPr lang="en-GB" altLang="ca-ES" sz="2400" b="1" dirty="0">
                <a:solidFill>
                  <a:schemeClr val="bg1"/>
                </a:solidFill>
                <a:latin typeface="Verdana" panose="020B0604030504040204" pitchFamily="34" charset="0"/>
              </a:rPr>
              <a:t>Get to know the Pharmacy and Food Science CRAI Library Torribera Campus</a:t>
            </a:r>
            <a:endParaRPr lang="ca-ES" altLang="ca-ES" sz="2400" b="1" dirty="0">
              <a:solidFill>
                <a:schemeClr val="bg1"/>
              </a:solidFill>
              <a:latin typeface="Verdana" panose="020B0604030504040204" pitchFamily="34" charset="0"/>
            </a:endParaRPr>
          </a:p>
          <a:p>
            <a:pPr algn="ctr">
              <a:spcBef>
                <a:spcPct val="50000"/>
              </a:spcBef>
            </a:pPr>
            <a:r>
              <a:rPr lang="en-GB" altLang="ca-ES" sz="2400" b="1" dirty="0">
                <a:solidFill>
                  <a:schemeClr val="bg1"/>
                </a:solidFill>
                <a:latin typeface="Verdana" panose="020B0604030504040204" pitchFamily="34" charset="0"/>
              </a:rPr>
              <a:t>Academic year 2020-21</a:t>
            </a:r>
          </a:p>
        </p:txBody>
      </p:sp>
    </p:spTree>
    <p:extLst>
      <p:ext uri="{BB962C8B-B14F-4D97-AF65-F5344CB8AC3E}">
        <p14:creationId xmlns:p14="http://schemas.microsoft.com/office/powerpoint/2010/main" val="34050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Imatge 2"/>
          <p:cNvPicPr>
            <a:picLocks noChangeAspect="1"/>
          </p:cNvPicPr>
          <p:nvPr/>
        </p:nvPicPr>
        <p:blipFill>
          <a:blip r:embed="rId3"/>
          <a:stretch>
            <a:fillRect/>
          </a:stretch>
        </p:blipFill>
        <p:spPr>
          <a:xfrm>
            <a:off x="791308" y="1916386"/>
            <a:ext cx="8130601" cy="4222296"/>
          </a:xfrm>
          <a:prstGeom prst="rect">
            <a:avLst/>
          </a:prstGeom>
        </p:spPr>
      </p:pic>
      <p:sp>
        <p:nvSpPr>
          <p:cNvPr id="59395" name="Rectangle 2"/>
          <p:cNvSpPr>
            <a:spLocks noGrp="1" noChangeArrowheads="1"/>
          </p:cNvSpPr>
          <p:nvPr>
            <p:ph type="ctrTitle"/>
          </p:nvPr>
        </p:nvSpPr>
        <p:spPr bwMode="auto">
          <a:xfrm>
            <a:off x="621652" y="1052510"/>
            <a:ext cx="7772400" cy="369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a:r>
              <a:rPr lang="ca-ES" altLang="ca-ES" sz="2000" b="1" dirty="0">
                <a:solidFill>
                  <a:srgbClr val="336699"/>
                </a:solidFill>
                <a:latin typeface="Verdana" panose="020B0604030504040204" pitchFamily="34" charset="0"/>
              </a:rPr>
              <a:t>Cercabib: quick search</a:t>
            </a:r>
            <a:endParaRPr lang="ca-ES" altLang="ca-ES" sz="1600" dirty="0">
              <a:latin typeface="Verdana" panose="020B0604030504040204" pitchFamily="34" charset="0"/>
            </a:endParaRPr>
          </a:p>
        </p:txBody>
      </p:sp>
      <p:sp>
        <p:nvSpPr>
          <p:cNvPr id="59397"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E38D9D-416B-41CB-A04E-00C7D825B6CB}" type="slidenum">
              <a:rPr lang="ca-ES" altLang="en-US" smtClean="0">
                <a:solidFill>
                  <a:srgbClr val="898989"/>
                </a:solidFill>
              </a:rPr>
              <a:pPr/>
              <a:t>10</a:t>
            </a:fld>
            <a:endParaRPr lang="ca-ES" altLang="en-US">
              <a:solidFill>
                <a:srgbClr val="898989"/>
              </a:solidFill>
            </a:endParaRPr>
          </a:p>
        </p:txBody>
      </p:sp>
      <p:sp>
        <p:nvSpPr>
          <p:cNvPr id="9" name="Rectangle arrodonit 10"/>
          <p:cNvSpPr/>
          <p:nvPr/>
        </p:nvSpPr>
        <p:spPr>
          <a:xfrm>
            <a:off x="860313" y="3287495"/>
            <a:ext cx="1487233" cy="2851187"/>
          </a:xfrm>
          <a:prstGeom prst="roundRect">
            <a:avLst>
              <a:gd name="adj" fmla="val 3713"/>
            </a:avLst>
          </a:prstGeom>
          <a:noFill/>
          <a:ln w="19050">
            <a:solidFill>
              <a:srgbClr val="FF33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ca-ES">
              <a:solidFill>
                <a:prstClr val="black"/>
              </a:solidFill>
            </a:endParaRPr>
          </a:p>
        </p:txBody>
      </p:sp>
      <p:pic>
        <p:nvPicPr>
          <p:cNvPr id="2" name="Imagen 1"/>
          <p:cNvPicPr>
            <a:picLocks noChangeAspect="1"/>
          </p:cNvPicPr>
          <p:nvPr/>
        </p:nvPicPr>
        <p:blipFill>
          <a:blip r:embed="rId4"/>
          <a:stretch>
            <a:fillRect/>
          </a:stretch>
        </p:blipFill>
        <p:spPr>
          <a:xfrm>
            <a:off x="271895" y="3213743"/>
            <a:ext cx="519413" cy="292170"/>
          </a:xfrm>
          <a:prstGeom prst="rect">
            <a:avLst/>
          </a:prstGeom>
        </p:spPr>
      </p:pic>
    </p:spTree>
    <p:extLst>
      <p:ext uri="{BB962C8B-B14F-4D97-AF65-F5344CB8AC3E}">
        <p14:creationId xmlns:p14="http://schemas.microsoft.com/office/powerpoint/2010/main" val="23181133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3"/>
          <a:stretch>
            <a:fillRect/>
          </a:stretch>
        </p:blipFill>
        <p:spPr>
          <a:xfrm>
            <a:off x="379877" y="1776046"/>
            <a:ext cx="8471293" cy="3982916"/>
          </a:xfrm>
          <a:prstGeom prst="rect">
            <a:avLst/>
          </a:prstGeom>
        </p:spPr>
      </p:pic>
      <p:sp>
        <p:nvSpPr>
          <p:cNvPr id="35842"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216766-CF07-4F45-9390-26596A532869}" type="slidenum">
              <a:rPr lang="ca-ES" altLang="en-US" smtClean="0">
                <a:solidFill>
                  <a:srgbClr val="898989"/>
                </a:solidFill>
              </a:rPr>
              <a:pPr/>
              <a:t>11</a:t>
            </a:fld>
            <a:endParaRPr lang="ca-ES" altLang="en-US">
              <a:solidFill>
                <a:srgbClr val="898989"/>
              </a:solidFill>
            </a:endParaRPr>
          </a:p>
        </p:txBody>
      </p:sp>
      <p:sp>
        <p:nvSpPr>
          <p:cNvPr id="35843" name="Rectangle 5"/>
          <p:cNvSpPr>
            <a:spLocks noChangeArrowheads="1"/>
          </p:cNvSpPr>
          <p:nvPr/>
        </p:nvSpPr>
        <p:spPr bwMode="auto">
          <a:xfrm>
            <a:off x="485385" y="958913"/>
            <a:ext cx="6172200" cy="396875"/>
          </a:xfrm>
          <a:prstGeom prst="rect">
            <a:avLst/>
          </a:prstGeom>
          <a:noFill/>
          <a:ln>
            <a:noFill/>
          </a:ln>
          <a:effectLst/>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rPr>
              <a:t>Where do I find it? (I)</a:t>
            </a:r>
          </a:p>
        </p:txBody>
      </p:sp>
      <p:sp>
        <p:nvSpPr>
          <p:cNvPr id="3" name="CuadroTexto 2"/>
          <p:cNvSpPr txBox="1"/>
          <p:nvPr/>
        </p:nvSpPr>
        <p:spPr>
          <a:xfrm>
            <a:off x="701387" y="1837592"/>
            <a:ext cx="392664" cy="196361"/>
          </a:xfrm>
          <a:prstGeom prst="rect">
            <a:avLst/>
          </a:prstGeom>
          <a:noFill/>
          <a:ln w="19050">
            <a:solidFill>
              <a:srgbClr val="FF0000"/>
            </a:solidFill>
          </a:ln>
        </p:spPr>
        <p:txBody>
          <a:bodyPr wrap="square" rtlCol="0">
            <a:spAutoFit/>
          </a:bodyPr>
          <a:lstStyle/>
          <a:p>
            <a:endParaRPr lang="ca-ES" dirty="0">
              <a:solidFill>
                <a:prstClr val="black"/>
              </a:solidFill>
            </a:endParaRPr>
          </a:p>
        </p:txBody>
      </p:sp>
      <p:sp>
        <p:nvSpPr>
          <p:cNvPr id="4" name="CuadroTexto 3"/>
          <p:cNvSpPr txBox="1"/>
          <p:nvPr/>
        </p:nvSpPr>
        <p:spPr>
          <a:xfrm>
            <a:off x="485384" y="2903257"/>
            <a:ext cx="824669" cy="147673"/>
          </a:xfrm>
          <a:prstGeom prst="rect">
            <a:avLst/>
          </a:prstGeom>
          <a:noFill/>
          <a:ln w="19050">
            <a:solidFill>
              <a:srgbClr val="FF0000"/>
            </a:solidFill>
          </a:ln>
        </p:spPr>
        <p:txBody>
          <a:bodyPr wrap="square" rtlCol="0">
            <a:spAutoFit/>
          </a:bodyPr>
          <a:lstStyle/>
          <a:p>
            <a:endParaRPr lang="ca-ES" dirty="0">
              <a:solidFill>
                <a:prstClr val="black"/>
              </a:solidFill>
            </a:endParaRPr>
          </a:p>
        </p:txBody>
      </p:sp>
    </p:spTree>
    <p:extLst>
      <p:ext uri="{BB962C8B-B14F-4D97-AF65-F5344CB8AC3E}">
        <p14:creationId xmlns:p14="http://schemas.microsoft.com/office/powerpoint/2010/main" val="37275253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tge 1"/>
          <p:cNvPicPr>
            <a:picLocks noChangeAspect="1"/>
          </p:cNvPicPr>
          <p:nvPr/>
        </p:nvPicPr>
        <p:blipFill>
          <a:blip r:embed="rId2"/>
          <a:stretch>
            <a:fillRect/>
          </a:stretch>
        </p:blipFill>
        <p:spPr>
          <a:xfrm>
            <a:off x="607468" y="1543105"/>
            <a:ext cx="7681413" cy="3488348"/>
          </a:xfrm>
          <a:prstGeom prst="rect">
            <a:avLst/>
          </a:prstGeom>
        </p:spPr>
      </p:pic>
      <p:sp>
        <p:nvSpPr>
          <p:cNvPr id="37890"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701E1D-A4F8-4E0E-A91F-C93ABFE0A4A7}" type="slidenum">
              <a:rPr lang="ca-ES" altLang="en-US" smtClean="0">
                <a:solidFill>
                  <a:srgbClr val="898989"/>
                </a:solidFill>
              </a:rPr>
              <a:pPr/>
              <a:t>12</a:t>
            </a:fld>
            <a:endParaRPr lang="ca-ES" altLang="en-US">
              <a:solidFill>
                <a:srgbClr val="898989"/>
              </a:solidFill>
            </a:endParaRPr>
          </a:p>
        </p:txBody>
      </p:sp>
      <p:sp>
        <p:nvSpPr>
          <p:cNvPr id="37892" name="Line 17"/>
          <p:cNvSpPr>
            <a:spLocks noChangeShapeType="1"/>
          </p:cNvSpPr>
          <p:nvPr/>
        </p:nvSpPr>
        <p:spPr bwMode="auto">
          <a:xfrm flipV="1">
            <a:off x="5212617" y="4205287"/>
            <a:ext cx="617538" cy="431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solidFill>
                <a:prstClr val="black"/>
              </a:solidFill>
            </a:endParaRPr>
          </a:p>
        </p:txBody>
      </p:sp>
      <p:sp>
        <p:nvSpPr>
          <p:cNvPr id="37893" name="Line 18"/>
          <p:cNvSpPr>
            <a:spLocks noChangeShapeType="1"/>
          </p:cNvSpPr>
          <p:nvPr/>
        </p:nvSpPr>
        <p:spPr bwMode="auto">
          <a:xfrm flipH="1" flipV="1">
            <a:off x="6546118" y="3855427"/>
            <a:ext cx="720725" cy="431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a-ES">
              <a:solidFill>
                <a:prstClr val="black"/>
              </a:solidFill>
            </a:endParaRPr>
          </a:p>
        </p:txBody>
      </p:sp>
      <p:sp>
        <p:nvSpPr>
          <p:cNvPr id="37894" name="Rectangle 6"/>
          <p:cNvSpPr>
            <a:spLocks noChangeArrowheads="1"/>
          </p:cNvSpPr>
          <p:nvPr/>
        </p:nvSpPr>
        <p:spPr bwMode="auto">
          <a:xfrm>
            <a:off x="533627" y="888261"/>
            <a:ext cx="6172200" cy="396875"/>
          </a:xfrm>
          <a:prstGeom prst="rect">
            <a:avLst/>
          </a:prstGeom>
          <a:noFill/>
          <a:ln>
            <a:noFill/>
          </a:ln>
          <a:effectLst/>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rPr>
              <a:t>Where do I find it? (II)</a:t>
            </a:r>
          </a:p>
        </p:txBody>
      </p:sp>
      <p:sp>
        <p:nvSpPr>
          <p:cNvPr id="13" name="Rectangle arrodonit 12"/>
          <p:cNvSpPr/>
          <p:nvPr/>
        </p:nvSpPr>
        <p:spPr>
          <a:xfrm>
            <a:off x="3631223" y="3481754"/>
            <a:ext cx="940045" cy="747346"/>
          </a:xfrm>
          <a:prstGeom prst="roundRect">
            <a:avLst/>
          </a:prstGeom>
          <a:noFill/>
          <a:ln w="19050">
            <a:solidFill>
              <a:srgbClr val="FF33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ca-ES">
              <a:solidFill>
                <a:prstClr val="black"/>
              </a:solidFill>
            </a:endParaRPr>
          </a:p>
        </p:txBody>
      </p:sp>
    </p:spTree>
    <p:extLst>
      <p:ext uri="{BB962C8B-B14F-4D97-AF65-F5344CB8AC3E}">
        <p14:creationId xmlns:p14="http://schemas.microsoft.com/office/powerpoint/2010/main" val="8073610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0A5F8D-8DFD-46DB-B946-54BBA8B12903}" type="slidenum">
              <a:rPr lang="ca-ES" altLang="en-US" smtClean="0">
                <a:solidFill>
                  <a:srgbClr val="898989"/>
                </a:solidFill>
              </a:rPr>
              <a:pPr/>
              <a:t>13</a:t>
            </a:fld>
            <a:endParaRPr lang="ca-ES" altLang="en-US">
              <a:solidFill>
                <a:srgbClr val="898989"/>
              </a:solidFill>
            </a:endParaRPr>
          </a:p>
        </p:txBody>
      </p:sp>
      <p:sp>
        <p:nvSpPr>
          <p:cNvPr id="38915" name="Rectangle 6"/>
          <p:cNvSpPr>
            <a:spLocks noChangeArrowheads="1"/>
          </p:cNvSpPr>
          <p:nvPr/>
        </p:nvSpPr>
        <p:spPr bwMode="auto">
          <a:xfrm>
            <a:off x="486973" y="920933"/>
            <a:ext cx="6172200" cy="396875"/>
          </a:xfrm>
          <a:prstGeom prst="rect">
            <a:avLst/>
          </a:prstGeom>
          <a:noFill/>
          <a:ln>
            <a:noFill/>
          </a:ln>
          <a:effectLst/>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a-ES" altLang="ca-ES" sz="2000" b="1" dirty="0">
                <a:solidFill>
                  <a:srgbClr val="336699"/>
                </a:solidFill>
                <a:latin typeface="Verdana" panose="020B0604030504040204" pitchFamily="34" charset="0"/>
              </a:rPr>
              <a:t>Cercabib: advanced search</a:t>
            </a:r>
          </a:p>
        </p:txBody>
      </p:sp>
      <p:pic>
        <p:nvPicPr>
          <p:cNvPr id="38916"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3098" y="1975678"/>
            <a:ext cx="6623043" cy="442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1 CuadroTexto"/>
          <p:cNvSpPr txBox="1">
            <a:spLocks noChangeArrowheads="1"/>
          </p:cNvSpPr>
          <p:nvPr/>
        </p:nvSpPr>
        <p:spPr bwMode="auto">
          <a:xfrm>
            <a:off x="486973" y="1477466"/>
            <a:ext cx="52355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1600" dirty="0">
                <a:solidFill>
                  <a:srgbClr val="646464"/>
                </a:solidFill>
                <a:latin typeface="Verdana" panose="020B0604030504040204" pitchFamily="34" charset="0"/>
              </a:rPr>
              <a:t>Combine search fields and/or refine your search.</a:t>
            </a:r>
          </a:p>
        </p:txBody>
      </p:sp>
      <p:sp>
        <p:nvSpPr>
          <p:cNvPr id="38918" name="AutoShape 6"/>
          <p:cNvSpPr>
            <a:spLocks noChangeArrowheads="1"/>
          </p:cNvSpPr>
          <p:nvPr/>
        </p:nvSpPr>
        <p:spPr bwMode="auto">
          <a:xfrm>
            <a:off x="2768600" y="2242343"/>
            <a:ext cx="431800" cy="719138"/>
          </a:xfrm>
          <a:prstGeom prst="downArrow">
            <a:avLst>
              <a:gd name="adj1" fmla="val 50000"/>
              <a:gd name="adj2" fmla="val 58306"/>
            </a:avLst>
          </a:prstGeom>
          <a:solidFill>
            <a:srgbClr val="3366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38919" name="AutoShape 7"/>
          <p:cNvSpPr>
            <a:spLocks noChangeArrowheads="1"/>
          </p:cNvSpPr>
          <p:nvPr/>
        </p:nvSpPr>
        <p:spPr bwMode="auto">
          <a:xfrm>
            <a:off x="1828800" y="3709194"/>
            <a:ext cx="666750" cy="358775"/>
          </a:xfrm>
          <a:prstGeom prst="rightArrow">
            <a:avLst>
              <a:gd name="adj1" fmla="val 50000"/>
              <a:gd name="adj2" fmla="val 75352"/>
            </a:avLst>
          </a:prstGeom>
          <a:solidFill>
            <a:srgbClr val="3366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38920" name="AutoShape 7"/>
          <p:cNvSpPr>
            <a:spLocks noChangeArrowheads="1"/>
          </p:cNvSpPr>
          <p:nvPr/>
        </p:nvSpPr>
        <p:spPr bwMode="auto">
          <a:xfrm>
            <a:off x="1833283" y="4680295"/>
            <a:ext cx="666750" cy="360362"/>
          </a:xfrm>
          <a:prstGeom prst="rightArrow">
            <a:avLst>
              <a:gd name="adj1" fmla="val 50000"/>
              <a:gd name="adj2" fmla="val 75020"/>
            </a:avLst>
          </a:prstGeom>
          <a:solidFill>
            <a:srgbClr val="3366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pic>
        <p:nvPicPr>
          <p:cNvPr id="2" name="Imagen 1"/>
          <p:cNvPicPr>
            <a:picLocks noChangeAspect="1"/>
          </p:cNvPicPr>
          <p:nvPr/>
        </p:nvPicPr>
        <p:blipFill>
          <a:blip r:embed="rId3"/>
          <a:stretch>
            <a:fillRect/>
          </a:stretch>
        </p:blipFill>
        <p:spPr>
          <a:xfrm>
            <a:off x="1812739" y="5652983"/>
            <a:ext cx="682811" cy="384081"/>
          </a:xfrm>
          <a:prstGeom prst="rect">
            <a:avLst/>
          </a:prstGeom>
        </p:spPr>
      </p:pic>
    </p:spTree>
    <p:extLst>
      <p:ext uri="{BB962C8B-B14F-4D97-AF65-F5344CB8AC3E}">
        <p14:creationId xmlns:p14="http://schemas.microsoft.com/office/powerpoint/2010/main" val="38451598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6E49F3-54F8-4285-B4D7-DDCA04D0ABAA}" type="slidenum">
              <a:rPr lang="es-ES" altLang="en-US" smtClean="0">
                <a:solidFill>
                  <a:prstClr val="black"/>
                </a:solidFill>
                <a:latin typeface="Verdana" panose="020B0604030504040204" pitchFamily="34" charset="0"/>
              </a:rPr>
              <a:pPr/>
              <a:t>14</a:t>
            </a:fld>
            <a:endParaRPr lang="es-ES" altLang="en-US">
              <a:solidFill>
                <a:prstClr val="black"/>
              </a:solidFill>
              <a:latin typeface="Verdana" panose="020B0604030504040204" pitchFamily="34" charset="0"/>
            </a:endParaRPr>
          </a:p>
        </p:txBody>
      </p:sp>
      <p:sp>
        <p:nvSpPr>
          <p:cNvPr id="27651" name="Rectangle 14"/>
          <p:cNvSpPr>
            <a:spLocks noGrp="1" noChangeArrowheads="1"/>
          </p:cNvSpPr>
          <p:nvPr>
            <p:ph type="title"/>
          </p:nvPr>
        </p:nvSpPr>
        <p:spPr bwMode="auto">
          <a:xfrm>
            <a:off x="572456" y="919905"/>
            <a:ext cx="8207375"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eaLnBrk="1" hangingPunct="1"/>
            <a:r>
              <a:rPr lang="en-GB" altLang="ca-ES" sz="2000" b="1" dirty="0">
                <a:solidFill>
                  <a:srgbClr val="336699"/>
                </a:solidFill>
                <a:latin typeface="Verdana" panose="020B0604030504040204" pitchFamily="34" charset="0"/>
              </a:rPr>
              <a:t>How do I take books out? UB Card</a:t>
            </a:r>
          </a:p>
        </p:txBody>
      </p:sp>
      <p:sp>
        <p:nvSpPr>
          <p:cNvPr id="27652" name="Rectangle 15"/>
          <p:cNvSpPr>
            <a:spLocks noGrp="1" noChangeArrowheads="1"/>
          </p:cNvSpPr>
          <p:nvPr>
            <p:ph type="body" sz="half" idx="1"/>
          </p:nvPr>
        </p:nvSpPr>
        <p:spPr bwMode="auto">
          <a:xfrm>
            <a:off x="758137" y="2133943"/>
            <a:ext cx="4033837" cy="18158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533400" indent="-533400" eaLnBrk="1" hangingPunct="1">
              <a:spcBef>
                <a:spcPct val="100000"/>
              </a:spcBef>
              <a:buClr>
                <a:schemeClr val="tx1"/>
              </a:buClr>
              <a:buSzPct val="75000"/>
              <a:buFontTx/>
              <a:buAutoNum type="arabicPeriod"/>
            </a:pPr>
            <a:r>
              <a:rPr lang="en-GB" altLang="ca-ES" sz="2000" dirty="0">
                <a:solidFill>
                  <a:srgbClr val="646464"/>
                </a:solidFill>
                <a:latin typeface="Verdana" panose="020B0604030504040204" pitchFamily="34" charset="0"/>
              </a:rPr>
              <a:t>You need a </a:t>
            </a:r>
            <a:r>
              <a:rPr lang="en-GB" altLang="ca-ES" sz="2000" u="sng" dirty="0">
                <a:solidFill>
                  <a:srgbClr val="3C8C93"/>
                </a:solidFill>
                <a:latin typeface="Verdana" panose="020B0604030504040204" pitchFamily="34" charset="0"/>
                <a:hlinkClick r:id="rId3"/>
              </a:rPr>
              <a:t>UB Card</a:t>
            </a:r>
            <a:endParaRPr lang="en-GB" altLang="ca-ES" sz="2000" u="sng" dirty="0">
              <a:solidFill>
                <a:srgbClr val="3C8C93"/>
              </a:solidFill>
              <a:latin typeface="Verdana" panose="020B0604030504040204" pitchFamily="34" charset="0"/>
            </a:endParaRPr>
          </a:p>
          <a:p>
            <a:pPr marL="533400" indent="-533400" eaLnBrk="1" hangingPunct="1">
              <a:spcBef>
                <a:spcPct val="100000"/>
              </a:spcBef>
              <a:buClr>
                <a:schemeClr val="tx1"/>
              </a:buClr>
              <a:buSzPct val="75000"/>
              <a:buFontTx/>
              <a:buAutoNum type="arabicPeriod"/>
            </a:pPr>
            <a:r>
              <a:rPr lang="en-GB" altLang="ca-ES" sz="2000" dirty="0">
                <a:solidFill>
                  <a:srgbClr val="646464"/>
                </a:solidFill>
                <a:latin typeface="Verdana" panose="020B0604030504040204" pitchFamily="34" charset="0"/>
              </a:rPr>
              <a:t>Validate it in any library</a:t>
            </a:r>
          </a:p>
          <a:p>
            <a:pPr marL="533400" indent="-533400" eaLnBrk="1" hangingPunct="1">
              <a:spcBef>
                <a:spcPct val="100000"/>
              </a:spcBef>
              <a:buClr>
                <a:schemeClr val="tx1"/>
              </a:buClr>
              <a:buSzPct val="75000"/>
              <a:buFontTx/>
              <a:buAutoNum type="arabicPeriod"/>
            </a:pPr>
            <a:r>
              <a:rPr lang="en-GB" altLang="ca-ES" sz="2000" dirty="0">
                <a:solidFill>
                  <a:srgbClr val="646464"/>
                </a:solidFill>
                <a:latin typeface="Verdana" panose="020B0604030504040204" pitchFamily="34" charset="0"/>
              </a:rPr>
              <a:t>You can then take items out on loan</a:t>
            </a:r>
          </a:p>
        </p:txBody>
      </p:sp>
      <p:pic>
        <p:nvPicPr>
          <p:cNvPr id="27653"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795838" y="1857344"/>
            <a:ext cx="3071812" cy="19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788111" y="3811588"/>
            <a:ext cx="3074566"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AutoShape 18"/>
          <p:cNvSpPr>
            <a:spLocks noChangeArrowheads="1"/>
          </p:cNvSpPr>
          <p:nvPr/>
        </p:nvSpPr>
        <p:spPr bwMode="auto">
          <a:xfrm>
            <a:off x="839755" y="4861800"/>
            <a:ext cx="3563192" cy="914400"/>
          </a:xfrm>
          <a:prstGeom prst="wedgeRoundRectCallout">
            <a:avLst>
              <a:gd name="adj1" fmla="val 70370"/>
              <a:gd name="adj2" fmla="val 9375"/>
              <a:gd name="adj3" fmla="val 16667"/>
            </a:avLst>
          </a:prstGeom>
          <a:solidFill>
            <a:srgbClr val="336699"/>
          </a:solidFill>
          <a:ln w="9525">
            <a:solidFill>
              <a:schemeClr val="hlink"/>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ca-ES" sz="2000" b="1">
                <a:solidFill>
                  <a:prstClr val="white"/>
                </a:solidFill>
                <a:latin typeface="Verdana" panose="020B0604030504040204" pitchFamily="34" charset="0"/>
              </a:rPr>
              <a:t>UB user number</a:t>
            </a:r>
          </a:p>
          <a:p>
            <a:pPr algn="ctr"/>
            <a:r>
              <a:rPr lang="en-GB" altLang="ca-ES" sz="2000" b="1">
                <a:solidFill>
                  <a:prstClr val="white"/>
                </a:solidFill>
                <a:latin typeface="Verdana" panose="020B0604030504040204" pitchFamily="34" charset="0"/>
              </a:rPr>
              <a:t>(card barcode)</a:t>
            </a:r>
          </a:p>
        </p:txBody>
      </p:sp>
    </p:spTree>
    <p:extLst>
      <p:ext uri="{BB962C8B-B14F-4D97-AF65-F5344CB8AC3E}">
        <p14:creationId xmlns:p14="http://schemas.microsoft.com/office/powerpoint/2010/main" val="30700402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D162B0-1855-4C47-8E50-FD70B096114E}" type="slidenum">
              <a:rPr lang="es-ES" altLang="en-US" smtClean="0">
                <a:solidFill>
                  <a:prstClr val="black"/>
                </a:solidFill>
                <a:latin typeface="Verdana" panose="020B0604030504040204" pitchFamily="34" charset="0"/>
              </a:rPr>
              <a:pPr/>
              <a:t>15</a:t>
            </a:fld>
            <a:endParaRPr lang="es-ES" altLang="en-US">
              <a:solidFill>
                <a:prstClr val="black"/>
              </a:solidFill>
              <a:latin typeface="Verdana" panose="020B0604030504040204" pitchFamily="34" charset="0"/>
            </a:endParaRPr>
          </a:p>
        </p:txBody>
      </p:sp>
      <p:sp>
        <p:nvSpPr>
          <p:cNvPr id="29699" name="Rectangle 7"/>
          <p:cNvSpPr>
            <a:spLocks noGrp="1" noChangeArrowheads="1"/>
          </p:cNvSpPr>
          <p:nvPr>
            <p:ph type="title" idx="4294967295"/>
          </p:nvPr>
        </p:nvSpPr>
        <p:spPr bwMode="auto">
          <a:xfrm>
            <a:off x="522708" y="783987"/>
            <a:ext cx="822960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GB" altLang="ca-ES" sz="2000" b="1" dirty="0">
                <a:solidFill>
                  <a:srgbClr val="336699"/>
                </a:solidFill>
                <a:latin typeface="Verdana" panose="020B0604030504040204" pitchFamily="34" charset="0"/>
              </a:rPr>
              <a:t>Document loans (I)</a:t>
            </a:r>
          </a:p>
        </p:txBody>
      </p:sp>
      <p:sp>
        <p:nvSpPr>
          <p:cNvPr id="29700" name="Rectangle 4"/>
          <p:cNvSpPr>
            <a:spLocks noChangeArrowheads="1"/>
          </p:cNvSpPr>
          <p:nvPr/>
        </p:nvSpPr>
        <p:spPr bwMode="auto">
          <a:xfrm>
            <a:off x="560032" y="1007578"/>
            <a:ext cx="54429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s-ES" sz="1600" dirty="0">
                <a:solidFill>
                  <a:srgbClr val="C0C0C0"/>
                </a:solidFill>
                <a:latin typeface="Verdana" panose="020B0604030504040204" pitchFamily="34" charset="0"/>
                <a:hlinkClick r:id="rId3"/>
              </a:rPr>
              <a:t>https://crai.ub.edu/en/crai-services/loans/loansUB</a:t>
            </a:r>
            <a:endParaRPr lang="en-GB" altLang="es-ES" sz="1600" dirty="0">
              <a:solidFill>
                <a:srgbClr val="C0C0C0"/>
              </a:solidFill>
              <a:latin typeface="Verdana" panose="020B0604030504040204" pitchFamily="34" charset="0"/>
            </a:endParaRPr>
          </a:p>
          <a:p>
            <a:endParaRPr lang="en-GB" altLang="es-ES" sz="1600" dirty="0">
              <a:solidFill>
                <a:srgbClr val="C0C0C0"/>
              </a:solidFill>
              <a:latin typeface="Verdana" panose="020B0604030504040204" pitchFamily="34" charset="0"/>
            </a:endParaRPr>
          </a:p>
        </p:txBody>
      </p:sp>
      <p:sp>
        <p:nvSpPr>
          <p:cNvPr id="29701" name="Rectangle 3"/>
          <p:cNvSpPr>
            <a:spLocks noChangeArrowheads="1"/>
          </p:cNvSpPr>
          <p:nvPr/>
        </p:nvSpPr>
        <p:spPr bwMode="auto">
          <a:xfrm>
            <a:off x="569356" y="1396604"/>
            <a:ext cx="7744214" cy="539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GB" altLang="es-ES" sz="800" dirty="0">
              <a:solidFill>
                <a:srgbClr val="646464"/>
              </a:solidFill>
              <a:latin typeface="Verdana" panose="020B0604030504040204" pitchFamily="34" charset="0"/>
            </a:endParaRPr>
          </a:p>
          <a:p>
            <a:pPr algn="just"/>
            <a:r>
              <a:rPr lang="en-GB" altLang="es-ES" sz="1700" dirty="0">
                <a:solidFill>
                  <a:srgbClr val="646464"/>
                </a:solidFill>
                <a:latin typeface="Verdana" panose="020B0604030504040204" pitchFamily="34" charset="0"/>
              </a:rPr>
              <a:t>Document loans allow you to consult CRAI resources off library premises for a specified period of time.</a:t>
            </a:r>
          </a:p>
          <a:p>
            <a:pPr algn="just"/>
            <a:endParaRPr lang="en-GB" altLang="es-ES" sz="1700" dirty="0">
              <a:solidFill>
                <a:srgbClr val="646464"/>
              </a:solidFill>
              <a:latin typeface="Verdana" panose="020B0604030504040204" pitchFamily="34" charset="0"/>
            </a:endParaRPr>
          </a:p>
          <a:p>
            <a:pPr algn="just"/>
            <a:r>
              <a:rPr lang="en-GB" altLang="es-ES" sz="1700" dirty="0">
                <a:solidFill>
                  <a:srgbClr val="646464"/>
                </a:solidFill>
                <a:latin typeface="Verdana" panose="020B0604030504040204" pitchFamily="34" charset="0"/>
              </a:rPr>
              <a:t>You must have a </a:t>
            </a:r>
            <a:r>
              <a:rPr lang="en-GB" altLang="es-ES" sz="1700" b="1" dirty="0">
                <a:solidFill>
                  <a:srgbClr val="646464"/>
                </a:solidFill>
                <a:latin typeface="Verdana" panose="020B0604030504040204" pitchFamily="34" charset="0"/>
              </a:rPr>
              <a:t>UB Card </a:t>
            </a:r>
            <a:r>
              <a:rPr lang="en-GB" altLang="es-ES" sz="1700" dirty="0">
                <a:solidFill>
                  <a:srgbClr val="646464"/>
                </a:solidFill>
                <a:latin typeface="Verdana" panose="020B0604030504040204" pitchFamily="34" charset="0"/>
              </a:rPr>
              <a:t>or </a:t>
            </a:r>
            <a:r>
              <a:rPr lang="en-GB" altLang="es-ES" sz="1700" b="1" dirty="0">
                <a:solidFill>
                  <a:srgbClr val="646464"/>
                </a:solidFill>
                <a:latin typeface="Verdana" panose="020B0604030504040204" pitchFamily="34" charset="0"/>
              </a:rPr>
              <a:t>ID</a:t>
            </a:r>
            <a:r>
              <a:rPr lang="en-GB" altLang="es-ES" sz="1700" dirty="0">
                <a:solidFill>
                  <a:srgbClr val="646464"/>
                </a:solidFill>
                <a:latin typeface="Verdana" panose="020B0604030504040204" pitchFamily="34" charset="0"/>
              </a:rPr>
              <a:t> that provides you are entitled to take out loans. </a:t>
            </a:r>
          </a:p>
          <a:p>
            <a:pPr algn="just"/>
            <a:endParaRPr lang="en-GB" altLang="es-ES" sz="1700" u="sng" dirty="0">
              <a:solidFill>
                <a:srgbClr val="3C8C93"/>
              </a:solidFill>
              <a:latin typeface="Verdana" panose="020B0604030504040204" pitchFamily="34" charset="0"/>
            </a:endParaRPr>
          </a:p>
          <a:p>
            <a:pPr algn="just"/>
            <a:r>
              <a:rPr lang="en-GB" altLang="es-ES" sz="1700" u="sng" dirty="0">
                <a:solidFill>
                  <a:srgbClr val="3C8C93"/>
                </a:solidFill>
                <a:latin typeface="Verdana" panose="020B0604030504040204" pitchFamily="34" charset="0"/>
                <a:hlinkClick r:id="rId4"/>
              </a:rPr>
              <a:t>Loan service regulations</a:t>
            </a:r>
            <a:r>
              <a:rPr lang="en-GB" altLang="es-ES" sz="1700" dirty="0">
                <a:solidFill>
                  <a:srgbClr val="3C8C93"/>
                </a:solidFill>
                <a:latin typeface="Verdana" panose="020B0604030504040204" pitchFamily="34" charset="0"/>
                <a:hlinkClick r:id="rId4"/>
              </a:rPr>
              <a:t> </a:t>
            </a:r>
            <a:r>
              <a:rPr lang="en-GB" altLang="es-ES" sz="1700" dirty="0">
                <a:solidFill>
                  <a:srgbClr val="3C8C93"/>
                </a:solidFill>
                <a:latin typeface="Verdana" panose="020B0604030504040204" pitchFamily="34" charset="0"/>
              </a:rPr>
              <a:t>(in Catalan)</a:t>
            </a:r>
          </a:p>
          <a:p>
            <a:pPr algn="just"/>
            <a:endParaRPr lang="en-GB" altLang="es-ES" sz="1700" dirty="0">
              <a:solidFill>
                <a:srgbClr val="646464"/>
              </a:solidFill>
              <a:latin typeface="Verdana" panose="020B0604030504040204" pitchFamily="34" charset="0"/>
            </a:endParaRPr>
          </a:p>
          <a:p>
            <a:pPr algn="just">
              <a:buFont typeface="Wingdings" panose="05000000000000000000" pitchFamily="2" charset="2"/>
              <a:buChar char="q"/>
            </a:pPr>
            <a:r>
              <a:rPr lang="en-GB" altLang="es-ES" sz="1700" dirty="0">
                <a:solidFill>
                  <a:srgbClr val="646464"/>
                </a:solidFill>
                <a:latin typeface="Verdana" panose="020B0604030504040204" pitchFamily="34" charset="0"/>
              </a:rPr>
              <a:t> Documents that cannot be taken out on loan:</a:t>
            </a:r>
          </a:p>
          <a:p>
            <a:pPr lvl="1" algn="just">
              <a:buFontTx/>
              <a:buChar char="–"/>
            </a:pPr>
            <a:r>
              <a:rPr lang="en-GB" altLang="es-ES" sz="1700" dirty="0">
                <a:solidFill>
                  <a:srgbClr val="646464"/>
                </a:solidFill>
                <a:latin typeface="Verdana" panose="020B0604030504040204" pitchFamily="34" charset="0"/>
              </a:rPr>
              <a:t>Journals and works of reference (encyclopaedias, dictionaries, etc.). If digital versions are available online you can consult them off UB premises.</a:t>
            </a:r>
          </a:p>
          <a:p>
            <a:pPr lvl="1" algn="just">
              <a:buFontTx/>
              <a:buChar char="–"/>
            </a:pPr>
            <a:r>
              <a:rPr lang="en-GB" altLang="es-ES" sz="1700" dirty="0">
                <a:solidFill>
                  <a:srgbClr val="646464"/>
                </a:solidFill>
                <a:latin typeface="Verdana" panose="020B0604030504040204" pitchFamily="34" charset="0"/>
              </a:rPr>
              <a:t>Rare books and manuscripts.</a:t>
            </a:r>
          </a:p>
          <a:p>
            <a:pPr lvl="1" algn="just">
              <a:buFontTx/>
              <a:buChar char="–"/>
            </a:pPr>
            <a:r>
              <a:rPr lang="en-GB" altLang="es-ES" sz="1700" dirty="0">
                <a:solidFill>
                  <a:srgbClr val="646464"/>
                </a:solidFill>
                <a:latin typeface="Verdana" panose="020B0604030504040204" pitchFamily="34" charset="0"/>
              </a:rPr>
              <a:t>Books with a red dot.</a:t>
            </a:r>
          </a:p>
          <a:p>
            <a:pPr algn="just">
              <a:spcBef>
                <a:spcPct val="20000"/>
              </a:spcBef>
              <a:buFont typeface="Wingdings" panose="05000000000000000000" pitchFamily="2" charset="2"/>
              <a:buChar char="q"/>
            </a:pPr>
            <a:r>
              <a:rPr lang="en-GB" altLang="es-ES" sz="1700" dirty="0">
                <a:solidFill>
                  <a:srgbClr val="646464"/>
                </a:solidFill>
                <a:latin typeface="Verdana" panose="020B0604030504040204" pitchFamily="34" charset="0"/>
              </a:rPr>
              <a:t> Recommended reading list: </a:t>
            </a:r>
          </a:p>
          <a:p>
            <a:pPr lvl="1" algn="just">
              <a:spcBef>
                <a:spcPct val="20000"/>
              </a:spcBef>
              <a:buFontTx/>
              <a:buChar char="–"/>
            </a:pPr>
            <a:r>
              <a:rPr lang="en-GB" altLang="es-ES" sz="1700" dirty="0">
                <a:solidFill>
                  <a:srgbClr val="646464"/>
                </a:solidFill>
                <a:latin typeface="Verdana" panose="020B0604030504040204" pitchFamily="34" charset="0"/>
              </a:rPr>
              <a:t>Loan for up to </a:t>
            </a:r>
            <a:r>
              <a:rPr lang="es-ES" altLang="es-ES" sz="1700" dirty="0">
                <a:solidFill>
                  <a:srgbClr val="646464"/>
                </a:solidFill>
                <a:latin typeface="Verdana" panose="020B0604030504040204" pitchFamily="34" charset="0"/>
              </a:rPr>
              <a:t>10</a:t>
            </a:r>
            <a:r>
              <a:rPr lang="en-GB" altLang="es-ES" sz="1700" dirty="0">
                <a:solidFill>
                  <a:srgbClr val="646464"/>
                </a:solidFill>
                <a:latin typeface="Verdana" panose="020B0604030504040204" pitchFamily="34" charset="0"/>
              </a:rPr>
              <a:t> days.</a:t>
            </a:r>
          </a:p>
          <a:p>
            <a:pPr lvl="1" algn="just">
              <a:spcBef>
                <a:spcPct val="20000"/>
              </a:spcBef>
              <a:buFontTx/>
              <a:buChar char="–"/>
            </a:pPr>
            <a:r>
              <a:rPr lang="en-GB" altLang="es-ES" sz="1700" dirty="0">
                <a:solidFill>
                  <a:srgbClr val="646464"/>
                </a:solidFill>
                <a:latin typeface="Verdana" panose="020B0604030504040204" pitchFamily="34" charset="0"/>
              </a:rPr>
              <a:t>These items can only be reserved at the loan desks in CRAI libraries. </a:t>
            </a:r>
          </a:p>
          <a:p>
            <a:pPr lvl="1" algn="just">
              <a:spcBef>
                <a:spcPct val="20000"/>
              </a:spcBef>
              <a:buFontTx/>
              <a:buChar char="–"/>
            </a:pPr>
            <a:r>
              <a:rPr lang="en-GB" altLang="es-ES" sz="1700" dirty="0">
                <a:solidFill>
                  <a:srgbClr val="646464"/>
                </a:solidFill>
                <a:latin typeface="Verdana" panose="020B0604030504040204" pitchFamily="34" charset="0"/>
              </a:rPr>
              <a:t>Books with a green dot.</a:t>
            </a:r>
          </a:p>
        </p:txBody>
      </p:sp>
    </p:spTree>
    <p:extLst>
      <p:ext uri="{BB962C8B-B14F-4D97-AF65-F5344CB8AC3E}">
        <p14:creationId xmlns:p14="http://schemas.microsoft.com/office/powerpoint/2010/main" val="18466596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B0DECC-5973-4972-98ED-1F11FF49FAD5}" type="slidenum">
              <a:rPr lang="es-ES" altLang="en-US" smtClean="0">
                <a:solidFill>
                  <a:prstClr val="black"/>
                </a:solidFill>
                <a:latin typeface="Verdana" panose="020B0604030504040204" pitchFamily="34" charset="0"/>
              </a:rPr>
              <a:pPr/>
              <a:t>16</a:t>
            </a:fld>
            <a:endParaRPr lang="es-ES" altLang="en-US">
              <a:solidFill>
                <a:prstClr val="black"/>
              </a:solidFill>
              <a:latin typeface="Verdana" panose="020B0604030504040204" pitchFamily="34" charset="0"/>
            </a:endParaRPr>
          </a:p>
        </p:txBody>
      </p:sp>
      <p:sp>
        <p:nvSpPr>
          <p:cNvPr id="31747" name="Contenidor de número de diapositiva 5"/>
          <p:cNvSpPr txBox="1">
            <a:spLocks noGrp="1"/>
          </p:cNvSpPr>
          <p:nvPr/>
        </p:nvSpPr>
        <p:spPr bwMode="auto">
          <a:xfrm>
            <a:off x="8088313" y="6554241"/>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31749" name="Text Box 46"/>
          <p:cNvSpPr txBox="1">
            <a:spLocks noChangeArrowheads="1"/>
          </p:cNvSpPr>
          <p:nvPr/>
        </p:nvSpPr>
        <p:spPr bwMode="auto">
          <a:xfrm>
            <a:off x="581137" y="5932240"/>
            <a:ext cx="7781407" cy="516763"/>
          </a:xfrm>
          <a:prstGeom prst="rect">
            <a:avLst/>
          </a:prstGeom>
          <a:noFill/>
          <a:ln w="9525" algn="ctr">
            <a:solidFill>
              <a:srgbClr val="336699"/>
            </a:solidFill>
            <a:miter lim="800000"/>
            <a:headEnd/>
            <a:tailEnd/>
          </a:ln>
          <a:effectLst/>
          <a:extLst>
            <a:ext uri="{909E8E84-426E-40DD-AFC4-6F175D3DCCD1}">
              <a14:hiddenFill xmlns:a14="http://schemas.microsoft.com/office/drawing/2010/main">
                <a:solidFill>
                  <a:srgbClr val="B0C0E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GB" altLang="ca-ES" sz="1200" b="1" dirty="0">
                <a:solidFill>
                  <a:srgbClr val="336699"/>
                </a:solidFill>
                <a:latin typeface="Verdana" panose="020B0604030504040204" pitchFamily="34" charset="0"/>
              </a:rPr>
              <a:t>Recommended reading list: </a:t>
            </a:r>
            <a:r>
              <a:rPr lang="ca-ES" altLang="ca-ES" sz="1200" b="1" dirty="0">
                <a:solidFill>
                  <a:srgbClr val="336699"/>
                </a:solidFill>
                <a:latin typeface="Verdana" panose="020B0604030504040204" pitchFamily="34" charset="0"/>
              </a:rPr>
              <a:t>10</a:t>
            </a:r>
            <a:r>
              <a:rPr lang="en-GB" altLang="ca-ES" sz="1200" b="1" dirty="0">
                <a:solidFill>
                  <a:srgbClr val="336699"/>
                </a:solidFill>
                <a:latin typeface="Verdana" panose="020B0604030504040204" pitchFamily="34" charset="0"/>
              </a:rPr>
              <a:t> days</a:t>
            </a:r>
          </a:p>
          <a:p>
            <a:pPr algn="ctr">
              <a:spcBef>
                <a:spcPct val="20000"/>
              </a:spcBef>
            </a:pPr>
            <a:r>
              <a:rPr lang="en-GB" altLang="ca-ES" sz="1200" b="1" dirty="0">
                <a:solidFill>
                  <a:srgbClr val="336699"/>
                </a:solidFill>
                <a:latin typeface="Verdana" panose="020B0604030504040204" pitchFamily="34" charset="0"/>
              </a:rPr>
              <a:t>Recommended weekend reading list (from Friday to Monday): 3 days</a:t>
            </a:r>
          </a:p>
        </p:txBody>
      </p:sp>
      <p:sp>
        <p:nvSpPr>
          <p:cNvPr id="31750" name="Text Box 45"/>
          <p:cNvSpPr txBox="1">
            <a:spLocks noChangeArrowheads="1"/>
          </p:cNvSpPr>
          <p:nvPr/>
        </p:nvSpPr>
        <p:spPr bwMode="auto">
          <a:xfrm>
            <a:off x="581137" y="5636518"/>
            <a:ext cx="7800069" cy="276999"/>
          </a:xfrm>
          <a:prstGeom prst="rect">
            <a:avLst/>
          </a:prstGeom>
          <a:solidFill>
            <a:srgbClr val="B0C0E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GB" altLang="ca-ES" sz="1200" b="1" dirty="0">
                <a:solidFill>
                  <a:prstClr val="white"/>
                </a:solidFill>
                <a:latin typeface="Verdana" panose="020B0604030504040204" pitchFamily="34" charset="0"/>
              </a:rPr>
              <a:t>Audiovisual material: 7 days</a:t>
            </a:r>
          </a:p>
        </p:txBody>
      </p:sp>
      <p:graphicFrame>
        <p:nvGraphicFramePr>
          <p:cNvPr id="18490" name="Group 58"/>
          <p:cNvGraphicFramePr>
            <a:graphicFrameLocks noGrp="1"/>
          </p:cNvGraphicFramePr>
          <p:nvPr>
            <p:extLst>
              <p:ext uri="{D42A27DB-BD31-4B8C-83A1-F6EECF244321}">
                <p14:modId xmlns:p14="http://schemas.microsoft.com/office/powerpoint/2010/main" val="392430936"/>
              </p:ext>
            </p:extLst>
          </p:nvPr>
        </p:nvGraphicFramePr>
        <p:xfrm>
          <a:off x="581138" y="1102090"/>
          <a:ext cx="7800068" cy="4506374"/>
        </p:xfrm>
        <a:graphic>
          <a:graphicData uri="http://schemas.openxmlformats.org/drawingml/2006/table">
            <a:tbl>
              <a:tblPr/>
              <a:tblGrid>
                <a:gridCol w="5614027">
                  <a:extLst>
                    <a:ext uri="{9D8B030D-6E8A-4147-A177-3AD203B41FA5}">
                      <a16:colId xmlns:a16="http://schemas.microsoft.com/office/drawing/2014/main" val="20000"/>
                    </a:ext>
                  </a:extLst>
                </a:gridCol>
                <a:gridCol w="1141754">
                  <a:extLst>
                    <a:ext uri="{9D8B030D-6E8A-4147-A177-3AD203B41FA5}">
                      <a16:colId xmlns:a16="http://schemas.microsoft.com/office/drawing/2014/main" val="20001"/>
                    </a:ext>
                  </a:extLst>
                </a:gridCol>
                <a:gridCol w="1044287">
                  <a:extLst>
                    <a:ext uri="{9D8B030D-6E8A-4147-A177-3AD203B41FA5}">
                      <a16:colId xmlns:a16="http://schemas.microsoft.com/office/drawing/2014/main" val="20002"/>
                    </a:ext>
                  </a:extLst>
                </a:gridCol>
              </a:tblGrid>
              <a:tr h="490369">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dirty="0" err="1">
                          <a:ln>
                            <a:noFill/>
                          </a:ln>
                          <a:solidFill>
                            <a:schemeClr val="bg1"/>
                          </a:solidFill>
                          <a:effectLst/>
                          <a:latin typeface="Verdana" pitchFamily="34" charset="0"/>
                        </a:rPr>
                        <a:t>Users</a:t>
                      </a:r>
                      <a:endParaRPr kumimoji="0" lang="ca-ES" altLang="ca-ES" sz="1000" b="1" i="0" u="none" strike="noStrike" cap="none" normalizeH="0" baseline="0" dirty="0">
                        <a:ln>
                          <a:noFill/>
                        </a:ln>
                        <a:solidFill>
                          <a:schemeClr val="bg1"/>
                        </a:solidFill>
                        <a:effectLst/>
                        <a:latin typeface="Verdana" pitchFamily="34" charset="0"/>
                      </a:endParaRPr>
                    </a:p>
                  </a:txBody>
                  <a:tcPr marL="89113" marR="89113" marT="44543" marB="44543"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a:ln>
                            <a:noFill/>
                          </a:ln>
                          <a:solidFill>
                            <a:schemeClr val="bg1"/>
                          </a:solidFill>
                          <a:effectLst/>
                          <a:latin typeface="Verdana" pitchFamily="34" charset="0"/>
                        </a:rPr>
                        <a:t>Documents</a:t>
                      </a:r>
                    </a:p>
                  </a:txBody>
                  <a:tcPr marL="89113" marR="89113" marT="44543" marB="44543"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dirty="0">
                          <a:ln>
                            <a:noFill/>
                          </a:ln>
                          <a:solidFill>
                            <a:schemeClr val="bg1"/>
                          </a:solidFill>
                          <a:effectLst/>
                          <a:latin typeface="Verdana" pitchFamily="34" charset="0"/>
                        </a:rPr>
                        <a:t>Normal </a:t>
                      </a:r>
                      <a:r>
                        <a:rPr kumimoji="0" lang="ca-ES" altLang="ca-ES" sz="1000" b="1" i="0" u="none" strike="noStrike" cap="none" normalizeH="0" baseline="0" dirty="0" err="1">
                          <a:ln>
                            <a:noFill/>
                          </a:ln>
                          <a:solidFill>
                            <a:schemeClr val="bg1"/>
                          </a:solidFill>
                          <a:effectLst/>
                          <a:latin typeface="Verdana" pitchFamily="34" charset="0"/>
                        </a:rPr>
                        <a:t>loan</a:t>
                      </a:r>
                      <a:r>
                        <a:rPr kumimoji="0" lang="ca-ES" altLang="ca-ES" sz="1000" b="1" i="0" u="none" strike="noStrike" cap="none" normalizeH="0" baseline="0" dirty="0">
                          <a:ln>
                            <a:noFill/>
                          </a:ln>
                          <a:solidFill>
                            <a:schemeClr val="bg1"/>
                          </a:solidFill>
                          <a:effectLst/>
                          <a:latin typeface="Verdana" pitchFamily="34" charset="0"/>
                        </a:rPr>
                        <a:t> </a:t>
                      </a:r>
                      <a:r>
                        <a:rPr kumimoji="0" lang="ca-ES" altLang="ca-ES" sz="1000" b="1" i="0" u="none" strike="noStrike" cap="none" normalizeH="0" baseline="0" dirty="0" err="1">
                          <a:ln>
                            <a:noFill/>
                          </a:ln>
                          <a:solidFill>
                            <a:schemeClr val="bg1"/>
                          </a:solidFill>
                          <a:effectLst/>
                          <a:latin typeface="Verdana" pitchFamily="34" charset="0"/>
                        </a:rPr>
                        <a:t>period</a:t>
                      </a:r>
                      <a:endParaRPr kumimoji="0" lang="ca-ES" altLang="ca-ES" sz="1000" b="1" i="0" u="none" strike="noStrike" cap="none" normalizeH="0" baseline="0" dirty="0">
                        <a:ln>
                          <a:noFill/>
                        </a:ln>
                        <a:solidFill>
                          <a:schemeClr val="bg1"/>
                        </a:solidFill>
                        <a:effectLst/>
                        <a:latin typeface="Verdana" pitchFamily="34" charset="0"/>
                      </a:endParaRPr>
                    </a:p>
                  </a:txBody>
                  <a:tcPr marL="89113" marR="89113" marT="44543" marB="44543" horzOverflow="overflow">
                    <a:lnL>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336699"/>
                    </a:solidFill>
                  </a:tcPr>
                </a:tc>
                <a:extLst>
                  <a:ext uri="{0D108BD9-81ED-4DB2-BD59-A6C34878D82A}">
                    <a16:rowId xmlns:a16="http://schemas.microsoft.com/office/drawing/2014/main" val="10000"/>
                  </a:ext>
                </a:extLst>
              </a:tr>
              <a:tr h="912671">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 typeface="Wingdings" pitchFamily="2" charset="2"/>
                        <a:buNone/>
                        <a:tabLst/>
                      </a:pPr>
                      <a:r>
                        <a:rPr kumimoji="0" lang="en-US" altLang="ca-ES" sz="1000" b="1" i="0" u="none" strike="noStrike" cap="none" normalizeH="0" baseline="0">
                          <a:ln>
                            <a:noFill/>
                          </a:ln>
                          <a:solidFill>
                            <a:srgbClr val="336699"/>
                          </a:solidFill>
                          <a:effectLst/>
                          <a:latin typeface="Verdana" pitchFamily="34" charset="0"/>
                        </a:rPr>
                        <a:t>UB teaching and research staff (PDI): current, retired and emeritus staff of the UB, of affiliated with venia docendi, of the School of Modern Languages (EIM), the Hispanic Studies unit and Language Services (SL), guest and visiting teaching and research staff, departmental researchers and members of UB research groups, and researchers affiliated to the Jaume Almera Institute of Earth Sciences</a:t>
                      </a:r>
                      <a:endParaRPr kumimoji="0" lang="ca-ES" altLang="ca-ES" sz="1000" b="1" i="0" u="none" strike="noStrike" cap="none" normalizeH="0" baseline="0">
                        <a:ln>
                          <a:noFill/>
                        </a:ln>
                        <a:solidFill>
                          <a:srgbClr val="336699"/>
                        </a:solidFill>
                        <a:effectLst/>
                        <a:latin typeface="Verdana" pitchFamily="34" charset="0"/>
                      </a:endParaRPr>
                    </a:p>
                  </a:txBody>
                  <a:tcPr marL="89113" marR="89113" marT="44543" marB="44543"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altLang="ca-ES" sz="1000" b="1" i="0" u="none" strike="noStrike" cap="none" normalizeH="0" baseline="0">
                        <a:ln>
                          <a:noFill/>
                        </a:ln>
                        <a:solidFill>
                          <a:srgbClr val="336699"/>
                        </a:solidFill>
                        <a:effectLst/>
                        <a:latin typeface="Verdan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a:ln>
                            <a:noFill/>
                          </a:ln>
                          <a:solidFill>
                            <a:srgbClr val="336699"/>
                          </a:solidFill>
                          <a:effectLst/>
                          <a:latin typeface="Verdana" pitchFamily="34" charset="0"/>
                        </a:rPr>
                        <a:t>40</a:t>
                      </a:r>
                    </a:p>
                  </a:txBody>
                  <a:tcPr marL="89113" marR="89113" marT="44543" marB="4454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1CEDD"/>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altLang="ca-ES" sz="1000" b="1" i="0" u="none" strike="noStrike" cap="none" normalizeH="0" baseline="0">
                        <a:ln>
                          <a:noFill/>
                        </a:ln>
                        <a:solidFill>
                          <a:srgbClr val="336699"/>
                        </a:solidFill>
                        <a:effectLst/>
                        <a:latin typeface="Verdan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a:ln>
                            <a:noFill/>
                          </a:ln>
                          <a:solidFill>
                            <a:srgbClr val="336699"/>
                          </a:solidFill>
                          <a:effectLst/>
                          <a:latin typeface="Verdana" pitchFamily="34" charset="0"/>
                        </a:rPr>
                        <a:t>60</a:t>
                      </a:r>
                    </a:p>
                  </a:txBody>
                  <a:tcPr marL="89113" marR="89113" marT="44543" marB="44543"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1CEDD"/>
                    </a:solidFill>
                  </a:tcPr>
                </a:tc>
                <a:extLst>
                  <a:ext uri="{0D108BD9-81ED-4DB2-BD59-A6C34878D82A}">
                    <a16:rowId xmlns:a16="http://schemas.microsoft.com/office/drawing/2014/main" val="10001"/>
                  </a:ext>
                </a:extLst>
              </a:tr>
              <a:tr h="70074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 typeface="Wingdings" pitchFamily="2" charset="2"/>
                        <a:buNone/>
                        <a:tabLst/>
                      </a:pPr>
                      <a:r>
                        <a:rPr kumimoji="0" lang="en-US" altLang="ca-ES" sz="1000" b="1" i="0" u="none" strike="noStrike" cap="none" normalizeH="0" baseline="0">
                          <a:ln>
                            <a:noFill/>
                          </a:ln>
                          <a:solidFill>
                            <a:srgbClr val="336699"/>
                          </a:solidFill>
                          <a:effectLst/>
                          <a:latin typeface="Verdana" pitchFamily="34" charset="0"/>
                        </a:rPr>
                        <a:t>Postgraduate students and administrative and service staff (PAS): PhD students, postdoctoral fellows with teaching responsibilities, university master’s degree, inter-university master’s degree and UB-specific master’s degree students, and current or retired PAS</a:t>
                      </a:r>
                      <a:endParaRPr kumimoji="0" lang="ca-ES" altLang="ca-ES" sz="1000" b="1" i="0" u="none" strike="noStrike" cap="none" normalizeH="0" baseline="0">
                        <a:ln>
                          <a:noFill/>
                        </a:ln>
                        <a:solidFill>
                          <a:srgbClr val="336699"/>
                        </a:solidFill>
                        <a:effectLst/>
                        <a:latin typeface="Verdana" pitchFamily="34" charset="0"/>
                      </a:endParaRPr>
                    </a:p>
                  </a:txBody>
                  <a:tcPr marL="89113" marR="89113" marT="44543" marB="44543"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a:ln>
                            <a:noFill/>
                          </a:ln>
                          <a:solidFill>
                            <a:srgbClr val="336699"/>
                          </a:solidFill>
                          <a:effectLst/>
                          <a:latin typeface="Verdana" pitchFamily="34" charset="0"/>
                        </a:rPr>
                        <a:t>20</a:t>
                      </a:r>
                      <a:endParaRPr kumimoji="0" lang="es-ES" altLang="ca-ES" sz="1000" b="1" i="0" u="none" strike="noStrike" cap="none" normalizeH="0" baseline="0">
                        <a:ln>
                          <a:noFill/>
                        </a:ln>
                        <a:solidFill>
                          <a:srgbClr val="336699"/>
                        </a:solidFill>
                        <a:effectLst/>
                        <a:latin typeface="Verdana" pitchFamily="34" charset="0"/>
                      </a:endParaRPr>
                    </a:p>
                  </a:txBody>
                  <a:tcPr marL="89113" marR="89113" marT="44543" marB="4454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1CEDD"/>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a:ln>
                            <a:noFill/>
                          </a:ln>
                          <a:solidFill>
                            <a:srgbClr val="336699"/>
                          </a:solidFill>
                          <a:effectLst/>
                          <a:latin typeface="Verdana" pitchFamily="34" charset="0"/>
                        </a:rPr>
                        <a:t>3</a:t>
                      </a:r>
                      <a:r>
                        <a:rPr kumimoji="0" lang="es-ES" altLang="ca-ES" sz="1000" b="1" i="0" u="none" strike="noStrike" cap="none" normalizeH="0" baseline="0">
                          <a:ln>
                            <a:noFill/>
                          </a:ln>
                          <a:solidFill>
                            <a:srgbClr val="336699"/>
                          </a:solidFill>
                          <a:effectLst/>
                          <a:latin typeface="Verdana" pitchFamily="34" charset="0"/>
                        </a:rPr>
                        <a:t>0</a:t>
                      </a:r>
                      <a:endParaRPr kumimoji="0" lang="ca-ES" altLang="ca-ES" sz="1000" b="1" i="0" u="none" strike="noStrike" cap="none" normalizeH="0" baseline="0">
                        <a:ln>
                          <a:noFill/>
                        </a:ln>
                        <a:solidFill>
                          <a:srgbClr val="336699"/>
                        </a:solidFill>
                        <a:effectLst/>
                        <a:latin typeface="Verdana" pitchFamily="34" charset="0"/>
                      </a:endParaRPr>
                    </a:p>
                  </a:txBody>
                  <a:tcPr marL="89113" marR="89113" marT="44543" marB="44543"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1CEDD"/>
                    </a:solidFill>
                  </a:tcPr>
                </a:tc>
                <a:extLst>
                  <a:ext uri="{0D108BD9-81ED-4DB2-BD59-A6C34878D82A}">
                    <a16:rowId xmlns:a16="http://schemas.microsoft.com/office/drawing/2014/main" val="10002"/>
                  </a:ext>
                </a:extLst>
              </a:tr>
              <a:tr h="84491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 typeface="Wingdings" pitchFamily="2" charset="2"/>
                        <a:buNone/>
                        <a:tabLst/>
                      </a:pPr>
                      <a:r>
                        <a:rPr kumimoji="0" lang="en-US" altLang="ca-ES" sz="1000" b="1" i="0" u="none" strike="noStrike" cap="none" normalizeH="0" baseline="0">
                          <a:ln>
                            <a:noFill/>
                          </a:ln>
                          <a:solidFill>
                            <a:srgbClr val="336699"/>
                          </a:solidFill>
                          <a:effectLst/>
                          <a:latin typeface="Verdana" pitchFamily="34" charset="0"/>
                        </a:rPr>
                        <a:t>Bachelor's degree, postgraduate and university extension students: bachelor’s degree students at the UB or affiliated centres, interuniversity students, national or international mobility students, IL3 students taking courses, and students enrolled in UB-specific postgraduate courses, university extension courses and University of Experience courses</a:t>
                      </a:r>
                      <a:endParaRPr kumimoji="0" lang="ca-ES" altLang="ca-ES" sz="1000" b="1" i="0" u="none" strike="noStrike" cap="none" normalizeH="0" baseline="0">
                        <a:ln>
                          <a:noFill/>
                        </a:ln>
                        <a:solidFill>
                          <a:srgbClr val="336699"/>
                        </a:solidFill>
                        <a:effectLst/>
                        <a:latin typeface="Verdana" pitchFamily="34" charset="0"/>
                      </a:endParaRPr>
                    </a:p>
                  </a:txBody>
                  <a:tcPr marL="89113" marR="89113" marT="44543" marB="44543"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altLang="ca-ES" sz="1000" b="1" i="0" u="none" strike="noStrike" cap="none" normalizeH="0" baseline="0">
                          <a:ln>
                            <a:noFill/>
                          </a:ln>
                          <a:solidFill>
                            <a:srgbClr val="336699"/>
                          </a:solidFill>
                          <a:effectLst/>
                          <a:latin typeface="Verdana" pitchFamily="34" charset="0"/>
                        </a:rPr>
                        <a:t>10</a:t>
                      </a:r>
                      <a:endParaRPr kumimoji="0" lang="ca-ES" altLang="ca-ES" sz="1000" b="1" i="0" u="none" strike="noStrike" cap="none" normalizeH="0" baseline="0">
                        <a:ln>
                          <a:noFill/>
                        </a:ln>
                        <a:solidFill>
                          <a:srgbClr val="336699"/>
                        </a:solidFill>
                        <a:effectLst/>
                        <a:latin typeface="Verdana" pitchFamily="34" charset="0"/>
                      </a:endParaRPr>
                    </a:p>
                  </a:txBody>
                  <a:tcPr marL="89113" marR="89113" marT="44543" marB="4454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1CEDD"/>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altLang="ca-ES" sz="1000" b="1" i="0" u="none" strike="noStrike" cap="none" normalizeH="0" baseline="0">
                          <a:ln>
                            <a:noFill/>
                          </a:ln>
                          <a:solidFill>
                            <a:srgbClr val="336699"/>
                          </a:solidFill>
                          <a:effectLst/>
                          <a:latin typeface="Verdana" pitchFamily="34" charset="0"/>
                        </a:rPr>
                        <a:t>21</a:t>
                      </a:r>
                      <a:endParaRPr kumimoji="0" lang="ca-ES" altLang="ca-ES" sz="1000" b="1" i="0" u="none" strike="noStrike" cap="none" normalizeH="0" baseline="0">
                        <a:ln>
                          <a:noFill/>
                        </a:ln>
                        <a:solidFill>
                          <a:srgbClr val="336699"/>
                        </a:solidFill>
                        <a:effectLst/>
                        <a:latin typeface="Verdana" pitchFamily="34" charset="0"/>
                      </a:endParaRPr>
                    </a:p>
                  </a:txBody>
                  <a:tcPr marL="89113" marR="89113" marT="44543" marB="44543"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1CEDD"/>
                    </a:solidFill>
                  </a:tcPr>
                </a:tc>
                <a:extLst>
                  <a:ext uri="{0D108BD9-81ED-4DB2-BD59-A6C34878D82A}">
                    <a16:rowId xmlns:a16="http://schemas.microsoft.com/office/drawing/2014/main" val="10003"/>
                  </a:ext>
                </a:extLst>
              </a:tr>
              <a:tr h="129841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altLang="ca-ES" sz="1000" b="1" i="0" u="none" strike="noStrike" cap="none" normalizeH="0" baseline="0" dirty="0">
                          <a:ln>
                            <a:noFill/>
                          </a:ln>
                          <a:solidFill>
                            <a:srgbClr val="336699"/>
                          </a:solidFill>
                          <a:effectLst/>
                          <a:latin typeface="Verdana" pitchFamily="34" charset="0"/>
                        </a:rPr>
                        <a:t>Health professionals at university hospitals (Hospital </a:t>
                      </a:r>
                      <a:r>
                        <a:rPr kumimoji="0" lang="en-US" altLang="ca-ES" sz="1000" b="1" i="0" u="none" strike="noStrike" cap="none" normalizeH="0" baseline="0" dirty="0" err="1">
                          <a:ln>
                            <a:noFill/>
                          </a:ln>
                          <a:solidFill>
                            <a:srgbClr val="336699"/>
                          </a:solidFill>
                          <a:effectLst/>
                          <a:latin typeface="Verdana" pitchFamily="34" charset="0"/>
                        </a:rPr>
                        <a:t>Clínic</a:t>
                      </a:r>
                      <a:r>
                        <a:rPr kumimoji="0" lang="en-US" altLang="ca-ES" sz="1000" b="1" i="0" u="none" strike="noStrike" cap="none" normalizeH="0" baseline="0" dirty="0">
                          <a:ln>
                            <a:noFill/>
                          </a:ln>
                          <a:solidFill>
                            <a:srgbClr val="336699"/>
                          </a:solidFill>
                          <a:effectLst/>
                          <a:latin typeface="Verdana" pitchFamily="34" charset="0"/>
                        </a:rPr>
                        <a:t>, Hospital de </a:t>
                      </a:r>
                      <a:r>
                        <a:rPr kumimoji="0" lang="en-US" altLang="ca-ES" sz="1000" b="1" i="0" u="none" strike="noStrike" cap="none" normalizeH="0" baseline="0" dirty="0" err="1">
                          <a:ln>
                            <a:noFill/>
                          </a:ln>
                          <a:solidFill>
                            <a:srgbClr val="336699"/>
                          </a:solidFill>
                          <a:effectLst/>
                          <a:latin typeface="Verdana" pitchFamily="34" charset="0"/>
                        </a:rPr>
                        <a:t>Bellvitge</a:t>
                      </a:r>
                      <a:r>
                        <a:rPr kumimoji="0" lang="en-US" altLang="ca-ES" sz="1000" b="1" i="0" u="none" strike="noStrike" cap="none" normalizeH="0" baseline="0" dirty="0">
                          <a:ln>
                            <a:noFill/>
                          </a:ln>
                          <a:solidFill>
                            <a:srgbClr val="336699"/>
                          </a:solidFill>
                          <a:effectLst/>
                          <a:latin typeface="Verdana" pitchFamily="34" charset="0"/>
                        </a:rPr>
                        <a:t>, Hospital de </a:t>
                      </a:r>
                      <a:r>
                        <a:rPr kumimoji="0" lang="en-US" altLang="ca-ES" sz="1000" b="1" i="0" u="none" strike="noStrike" cap="none" normalizeH="0" baseline="0" dirty="0" err="1">
                          <a:ln>
                            <a:noFill/>
                          </a:ln>
                          <a:solidFill>
                            <a:srgbClr val="336699"/>
                          </a:solidFill>
                          <a:effectLst/>
                          <a:latin typeface="Verdana" pitchFamily="34" charset="0"/>
                        </a:rPr>
                        <a:t>Sant</a:t>
                      </a:r>
                      <a:r>
                        <a:rPr kumimoji="0" lang="en-US" altLang="ca-ES" sz="1000" b="1" i="0" u="none" strike="noStrike" cap="none" normalizeH="0" baseline="0" dirty="0">
                          <a:ln>
                            <a:noFill/>
                          </a:ln>
                          <a:solidFill>
                            <a:srgbClr val="336699"/>
                          </a:solidFill>
                          <a:effectLst/>
                          <a:latin typeface="Verdana" pitchFamily="34" charset="0"/>
                        </a:rPr>
                        <a:t> Joan de </a:t>
                      </a:r>
                      <a:r>
                        <a:rPr kumimoji="0" lang="en-US" altLang="ca-ES" sz="1000" b="1" i="0" u="none" strike="noStrike" cap="none" normalizeH="0" baseline="0" dirty="0" err="1">
                          <a:ln>
                            <a:noFill/>
                          </a:ln>
                          <a:solidFill>
                            <a:srgbClr val="336699"/>
                          </a:solidFill>
                          <a:effectLst/>
                          <a:latin typeface="Verdana" pitchFamily="34" charset="0"/>
                        </a:rPr>
                        <a:t>Déu</a:t>
                      </a:r>
                      <a:r>
                        <a:rPr kumimoji="0" lang="en-US" altLang="ca-ES" sz="1000" b="1" i="0" u="none" strike="noStrike" cap="none" normalizeH="0" baseline="0" dirty="0">
                          <a:ln>
                            <a:noFill/>
                          </a:ln>
                          <a:solidFill>
                            <a:srgbClr val="336699"/>
                          </a:solidFill>
                          <a:effectLst/>
                          <a:latin typeface="Verdana" pitchFamily="34" charset="0"/>
                        </a:rPr>
                        <a:t>), UB teaching and research staff (PDI) affiliated to </a:t>
                      </a:r>
                      <a:r>
                        <a:rPr kumimoji="0" lang="en-US" altLang="ca-ES" sz="1000" b="1" i="0" u="none" strike="noStrike" cap="none" normalizeH="0" baseline="0" dirty="0" err="1">
                          <a:ln>
                            <a:noFill/>
                          </a:ln>
                          <a:solidFill>
                            <a:srgbClr val="336699"/>
                          </a:solidFill>
                          <a:effectLst/>
                          <a:latin typeface="Verdana" pitchFamily="34" charset="0"/>
                        </a:rPr>
                        <a:t>centres</a:t>
                      </a:r>
                      <a:r>
                        <a:rPr kumimoji="0" lang="en-US" altLang="ca-ES" sz="1000" b="1" i="0" u="none" strike="noStrike" cap="none" normalizeH="0" baseline="0" dirty="0">
                          <a:ln>
                            <a:noFill/>
                          </a:ln>
                          <a:solidFill>
                            <a:srgbClr val="336699"/>
                          </a:solidFill>
                          <a:effectLst/>
                          <a:latin typeface="Verdana" pitchFamily="34" charset="0"/>
                        </a:rPr>
                        <a:t> with specific collaboration agreements with the UB or that belong to the UB Group (including teaching staff of Institute of Education Sciences with UB contracts and research fellows from the </a:t>
                      </a:r>
                      <a:r>
                        <a:rPr kumimoji="0" lang="en-US" altLang="ca-ES" sz="1000" b="1" i="0" u="none" strike="noStrike" cap="none" normalizeH="0" baseline="0" dirty="0" err="1">
                          <a:ln>
                            <a:noFill/>
                          </a:ln>
                          <a:solidFill>
                            <a:srgbClr val="336699"/>
                          </a:solidFill>
                          <a:effectLst/>
                          <a:latin typeface="Verdana" pitchFamily="34" charset="0"/>
                        </a:rPr>
                        <a:t>Jaume</a:t>
                      </a:r>
                      <a:r>
                        <a:rPr kumimoji="0" lang="en-US" altLang="ca-ES" sz="1000" b="1" i="0" u="none" strike="noStrike" cap="none" normalizeH="0" baseline="0" dirty="0">
                          <a:ln>
                            <a:noFill/>
                          </a:ln>
                          <a:solidFill>
                            <a:srgbClr val="336699"/>
                          </a:solidFill>
                          <a:effectLst/>
                          <a:latin typeface="Verdana" pitchFamily="34" charset="0"/>
                        </a:rPr>
                        <a:t> </a:t>
                      </a:r>
                      <a:r>
                        <a:rPr kumimoji="0" lang="en-US" altLang="ca-ES" sz="1000" b="1" i="0" u="none" strike="noStrike" cap="none" normalizeH="0" baseline="0" dirty="0" err="1">
                          <a:ln>
                            <a:noFill/>
                          </a:ln>
                          <a:solidFill>
                            <a:srgbClr val="336699"/>
                          </a:solidFill>
                          <a:effectLst/>
                          <a:latin typeface="Verdana" pitchFamily="34" charset="0"/>
                        </a:rPr>
                        <a:t>Almera</a:t>
                      </a:r>
                      <a:r>
                        <a:rPr kumimoji="0" lang="en-US" altLang="ca-ES" sz="1000" b="1" i="0" u="none" strike="noStrike" cap="none" normalizeH="0" baseline="0" dirty="0">
                          <a:ln>
                            <a:noFill/>
                          </a:ln>
                          <a:solidFill>
                            <a:srgbClr val="336699"/>
                          </a:solidFill>
                          <a:effectLst/>
                          <a:latin typeface="Verdana" pitchFamily="34" charset="0"/>
                        </a:rPr>
                        <a:t> Institute of Earth Sciences) and researchers at affiliated or associated research institutes, research institutes in which the UB participates, and research institutes with specific collaboration agreements with the UB or that are members of the UB Group</a:t>
                      </a:r>
                      <a:endParaRPr kumimoji="0" lang="ca-ES" altLang="ca-ES" sz="1000" b="1" i="0" u="none" strike="noStrike" cap="none" normalizeH="0" baseline="0" dirty="0">
                        <a:ln>
                          <a:noFill/>
                        </a:ln>
                        <a:solidFill>
                          <a:srgbClr val="336699"/>
                        </a:solidFill>
                        <a:effectLst/>
                        <a:latin typeface="Verdana" pitchFamily="34" charset="0"/>
                      </a:endParaRPr>
                    </a:p>
                  </a:txBody>
                  <a:tcPr marL="89113" marR="89113" marT="44543" marB="44543" horzOverflow="overflow">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a:noFill/>
                    </a:lnTlToBr>
                    <a:lnBlToTr>
                      <a:noFill/>
                    </a:lnBlToTr>
                    <a:solidFill>
                      <a:srgbClr val="C0C0C0"/>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a:ln>
                            <a:noFill/>
                          </a:ln>
                          <a:solidFill>
                            <a:srgbClr val="336699"/>
                          </a:solidFill>
                          <a:effectLst/>
                          <a:latin typeface="Verdana" pitchFamily="34" charset="0"/>
                        </a:rPr>
                        <a:t>15</a:t>
                      </a:r>
                    </a:p>
                  </a:txBody>
                  <a:tcPr marL="89113" marR="89113" marT="44543" marB="4454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a:noFill/>
                    </a:lnTlToBr>
                    <a:lnBlToTr>
                      <a:noFill/>
                    </a:lnBlToTr>
                    <a:solidFill>
                      <a:srgbClr val="C1CEDD"/>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ca-ES" altLang="ca-ES" sz="1000" b="1" i="0" u="none" strike="noStrike" cap="none" normalizeH="0" baseline="0" dirty="0">
                          <a:ln>
                            <a:noFill/>
                          </a:ln>
                          <a:solidFill>
                            <a:srgbClr val="336699"/>
                          </a:solidFill>
                          <a:effectLst/>
                          <a:latin typeface="Verdana" pitchFamily="34" charset="0"/>
                        </a:rPr>
                        <a:t>2</a:t>
                      </a:r>
                      <a:r>
                        <a:rPr kumimoji="0" lang="es-ES" altLang="ca-ES" sz="1000" b="1" i="0" u="none" strike="noStrike" cap="none" normalizeH="0" baseline="0">
                          <a:ln>
                            <a:noFill/>
                          </a:ln>
                          <a:solidFill>
                            <a:srgbClr val="336699"/>
                          </a:solidFill>
                          <a:effectLst/>
                          <a:latin typeface="Verdana" pitchFamily="34" charset="0"/>
                        </a:rPr>
                        <a:t>1</a:t>
                      </a:r>
                      <a:endParaRPr kumimoji="0" lang="ca-ES" altLang="ca-ES" sz="1000" b="1" i="0" u="none" strike="noStrike" cap="none" normalizeH="0" baseline="0" dirty="0">
                        <a:ln>
                          <a:noFill/>
                        </a:ln>
                        <a:solidFill>
                          <a:srgbClr val="336699"/>
                        </a:solidFill>
                        <a:effectLst/>
                        <a:latin typeface="Verdana" pitchFamily="34" charset="0"/>
                      </a:endParaRPr>
                    </a:p>
                  </a:txBody>
                  <a:tcPr marL="89113" marR="89113" marT="44543" marB="44543" horzOverflow="overflow">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a:noFill/>
                    </a:lnB>
                    <a:lnTlToBr>
                      <a:noFill/>
                    </a:lnTlToBr>
                    <a:lnBlToTr>
                      <a:noFill/>
                    </a:lnBlToTr>
                    <a:solidFill>
                      <a:srgbClr val="C1CEDD"/>
                    </a:solidFill>
                  </a:tcPr>
                </a:tc>
                <a:extLst>
                  <a:ext uri="{0D108BD9-81ED-4DB2-BD59-A6C34878D82A}">
                    <a16:rowId xmlns:a16="http://schemas.microsoft.com/office/drawing/2014/main" val="10004"/>
                  </a:ext>
                </a:extLst>
              </a:tr>
            </a:tbl>
          </a:graphicData>
        </a:graphic>
      </p:graphicFrame>
      <p:sp>
        <p:nvSpPr>
          <p:cNvPr id="8" name="Rectangle 7"/>
          <p:cNvSpPr txBox="1">
            <a:spLocks noChangeArrowheads="1"/>
          </p:cNvSpPr>
          <p:nvPr/>
        </p:nvSpPr>
        <p:spPr bwMode="auto">
          <a:xfrm>
            <a:off x="494708" y="546794"/>
            <a:ext cx="822960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ca-ES" sz="2000" b="1" dirty="0">
                <a:solidFill>
                  <a:srgbClr val="336699"/>
                </a:solidFill>
                <a:latin typeface="Verdana" panose="020B0604030504040204" pitchFamily="34" charset="0"/>
              </a:rPr>
              <a:t>Document loans (II)</a:t>
            </a:r>
          </a:p>
        </p:txBody>
      </p:sp>
      <p:sp>
        <p:nvSpPr>
          <p:cNvPr id="9" name="Rectangle 4"/>
          <p:cNvSpPr>
            <a:spLocks noChangeArrowheads="1"/>
          </p:cNvSpPr>
          <p:nvPr/>
        </p:nvSpPr>
        <p:spPr bwMode="auto">
          <a:xfrm>
            <a:off x="513370" y="779870"/>
            <a:ext cx="54429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s-ES" sz="1600" dirty="0">
                <a:solidFill>
                  <a:srgbClr val="C0C0C0"/>
                </a:solidFill>
                <a:latin typeface="Verdana" panose="020B0604030504040204" pitchFamily="34" charset="0"/>
                <a:hlinkClick r:id="rId3"/>
              </a:rPr>
              <a:t>https://crai.ub.edu/en/crai-services/loans/loansUB</a:t>
            </a:r>
            <a:endParaRPr lang="en-GB" altLang="es-ES" sz="1600" dirty="0">
              <a:solidFill>
                <a:srgbClr val="C0C0C0"/>
              </a:solidFill>
              <a:latin typeface="Verdana" panose="020B0604030504040204" pitchFamily="34" charset="0"/>
            </a:endParaRPr>
          </a:p>
          <a:p>
            <a:endParaRPr lang="en-GB" altLang="es-ES" sz="1600" dirty="0">
              <a:solidFill>
                <a:srgbClr val="C0C0C0"/>
              </a:solidFill>
              <a:latin typeface="Verdana" panose="020B0604030504040204" pitchFamily="34" charset="0"/>
            </a:endParaRPr>
          </a:p>
        </p:txBody>
      </p:sp>
    </p:spTree>
    <p:extLst>
      <p:ext uri="{BB962C8B-B14F-4D97-AF65-F5344CB8AC3E}">
        <p14:creationId xmlns:p14="http://schemas.microsoft.com/office/powerpoint/2010/main" val="15878833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1B7A65-8B03-4B7D-BE24-C127E4046255}" type="slidenum">
              <a:rPr lang="es-ES" altLang="en-US" smtClean="0">
                <a:solidFill>
                  <a:prstClr val="black"/>
                </a:solidFill>
                <a:latin typeface="Verdana" panose="020B0604030504040204" pitchFamily="34" charset="0"/>
              </a:rPr>
              <a:pPr/>
              <a:t>17</a:t>
            </a:fld>
            <a:endParaRPr lang="es-ES" altLang="en-US">
              <a:solidFill>
                <a:prstClr val="black"/>
              </a:solidFill>
              <a:latin typeface="Verdana" panose="020B0604030504040204" pitchFamily="34" charset="0"/>
            </a:endParaRPr>
          </a:p>
        </p:txBody>
      </p:sp>
      <p:sp>
        <p:nvSpPr>
          <p:cNvPr id="33795" name="Contenidor de número de diapositiva 5"/>
          <p:cNvSpPr txBox="1">
            <a:spLocks noGrp="1"/>
          </p:cNvSpPr>
          <p:nvPr/>
        </p:nvSpPr>
        <p:spPr bwMode="auto">
          <a:xfrm>
            <a:off x="8101013" y="6245225"/>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33796" name="Rectangle 9"/>
          <p:cNvSpPr>
            <a:spLocks noChangeArrowheads="1"/>
          </p:cNvSpPr>
          <p:nvPr/>
        </p:nvSpPr>
        <p:spPr bwMode="auto">
          <a:xfrm>
            <a:off x="5003800" y="3651129"/>
            <a:ext cx="1071563"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1700" b="1" dirty="0">
                <a:solidFill>
                  <a:srgbClr val="336699"/>
                </a:solidFill>
                <a:latin typeface="Verdana" panose="020B0604030504040204" pitchFamily="34" charset="0"/>
              </a:rPr>
              <a:t>History</a:t>
            </a:r>
          </a:p>
        </p:txBody>
      </p:sp>
      <p:sp>
        <p:nvSpPr>
          <p:cNvPr id="33797" name="Rectangle 6"/>
          <p:cNvSpPr>
            <a:spLocks noChangeArrowheads="1"/>
          </p:cNvSpPr>
          <p:nvPr/>
        </p:nvSpPr>
        <p:spPr bwMode="auto">
          <a:xfrm>
            <a:off x="5003800" y="4055059"/>
            <a:ext cx="38354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ca-ES" sz="1700" dirty="0">
                <a:solidFill>
                  <a:srgbClr val="646464"/>
                </a:solidFill>
                <a:latin typeface="Verdana" panose="020B0604030504040204" pitchFamily="34" charset="0"/>
              </a:rPr>
              <a:t>In </a:t>
            </a:r>
            <a:r>
              <a:rPr lang="en-GB" altLang="ca-ES" sz="1700" b="1" i="1" dirty="0">
                <a:solidFill>
                  <a:srgbClr val="7F7F7F"/>
                </a:solidFill>
                <a:latin typeface="Verdana" panose="020B0604030504040204" pitchFamily="34" charset="0"/>
              </a:rPr>
              <a:t>My account </a:t>
            </a:r>
            <a:r>
              <a:rPr lang="en-GB" altLang="ca-ES" sz="1700" dirty="0">
                <a:solidFill>
                  <a:srgbClr val="646464"/>
                </a:solidFill>
                <a:latin typeface="Verdana" panose="020B0604030504040204" pitchFamily="34" charset="0"/>
              </a:rPr>
              <a:t>you could see the </a:t>
            </a:r>
            <a:r>
              <a:rPr lang="en-GB" altLang="ca-ES" sz="1700" b="1" dirty="0">
                <a:solidFill>
                  <a:srgbClr val="646464"/>
                </a:solidFill>
                <a:latin typeface="Verdana" panose="020B0604030504040204" pitchFamily="34" charset="0"/>
              </a:rPr>
              <a:t>list of the items </a:t>
            </a:r>
            <a:r>
              <a:rPr lang="en-GB" altLang="ca-ES" sz="1700" dirty="0">
                <a:solidFill>
                  <a:srgbClr val="646464"/>
                </a:solidFill>
                <a:latin typeface="Verdana" panose="020B0604030504040204" pitchFamily="34" charset="0"/>
              </a:rPr>
              <a:t>you have taken out on loan during your time at the UB.</a:t>
            </a:r>
            <a:endParaRPr lang="en-GB" altLang="ca-ES" sz="1500" u="sng" dirty="0">
              <a:solidFill>
                <a:srgbClr val="3C8C93"/>
              </a:solidFill>
              <a:latin typeface="Verdana" panose="020B0604030504040204" pitchFamily="34" charset="0"/>
            </a:endParaRPr>
          </a:p>
        </p:txBody>
      </p:sp>
      <p:sp>
        <p:nvSpPr>
          <p:cNvPr id="33798" name="Rectangle 10"/>
          <p:cNvSpPr>
            <a:spLocks noChangeArrowheads="1"/>
          </p:cNvSpPr>
          <p:nvPr/>
        </p:nvSpPr>
        <p:spPr bwMode="auto">
          <a:xfrm>
            <a:off x="4949825" y="1672551"/>
            <a:ext cx="3889375"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ca-ES" sz="1700" dirty="0">
                <a:solidFill>
                  <a:srgbClr val="646464"/>
                </a:solidFill>
                <a:latin typeface="Verdana" panose="020B0604030504040204" pitchFamily="34" charset="0"/>
              </a:rPr>
              <a:t>You can reserve a maximum of </a:t>
            </a:r>
            <a:r>
              <a:rPr lang="en-GB" altLang="ca-ES" sz="1700" b="1" dirty="0">
                <a:solidFill>
                  <a:srgbClr val="7F7F7F"/>
                </a:solidFill>
                <a:latin typeface="Verdana" panose="020B0604030504040204" pitchFamily="34" charset="0"/>
              </a:rPr>
              <a:t>8</a:t>
            </a:r>
            <a:r>
              <a:rPr lang="en-GB" altLang="ca-ES" sz="1700" dirty="0">
                <a:solidFill>
                  <a:srgbClr val="646464"/>
                </a:solidFill>
                <a:latin typeface="Verdana" panose="020B0604030504040204" pitchFamily="34" charset="0"/>
              </a:rPr>
              <a:t> items, through </a:t>
            </a:r>
            <a:r>
              <a:rPr lang="en-GB" altLang="ca-ES" sz="1700" b="1" dirty="0">
                <a:solidFill>
                  <a:srgbClr val="7F7F7F"/>
                </a:solidFill>
                <a:latin typeface="Verdana" panose="020B0604030504040204" pitchFamily="34" charset="0"/>
              </a:rPr>
              <a:t>My account</a:t>
            </a:r>
            <a:r>
              <a:rPr lang="en-GB" altLang="ca-ES" sz="1700" dirty="0">
                <a:solidFill>
                  <a:srgbClr val="7F7F7F"/>
                </a:solidFill>
                <a:latin typeface="Verdana" panose="020B0604030504040204" pitchFamily="34" charset="0"/>
              </a:rPr>
              <a:t> </a:t>
            </a:r>
            <a:r>
              <a:rPr lang="en-GB" altLang="ca-ES" sz="1700" dirty="0">
                <a:solidFill>
                  <a:srgbClr val="646464"/>
                </a:solidFill>
                <a:latin typeface="Verdana" panose="020B0604030504040204" pitchFamily="34" charset="0"/>
              </a:rPr>
              <a:t>or from the loan desks. </a:t>
            </a:r>
            <a:r>
              <a:rPr lang="en-GB" altLang="ca-ES" sz="1500" dirty="0">
                <a:solidFill>
                  <a:srgbClr val="646464"/>
                </a:solidFill>
                <a:latin typeface="Verdana" panose="020B0604030504040204" pitchFamily="34" charset="0"/>
              </a:rPr>
              <a:t>Watch the </a:t>
            </a:r>
            <a:r>
              <a:rPr lang="en-GB" altLang="ca-ES" sz="1500" u="sng" dirty="0">
                <a:solidFill>
                  <a:srgbClr val="3C8C93"/>
                </a:solidFill>
                <a:latin typeface="Verdana" panose="020B0604030504040204" pitchFamily="34" charset="0"/>
                <a:hlinkClick r:id="rId3"/>
              </a:rPr>
              <a:t>video</a:t>
            </a:r>
            <a:endParaRPr lang="en-GB" altLang="ca-ES" sz="1500" u="sng" dirty="0">
              <a:solidFill>
                <a:srgbClr val="3C8C93"/>
              </a:solidFill>
              <a:latin typeface="Verdana" panose="020B0604030504040204" pitchFamily="34" charset="0"/>
            </a:endParaRPr>
          </a:p>
          <a:p>
            <a:pPr algn="just"/>
            <a:endParaRPr lang="en-GB" altLang="ca-ES" sz="1700" dirty="0">
              <a:solidFill>
                <a:srgbClr val="646464"/>
              </a:solidFill>
              <a:latin typeface="Verdana" panose="020B0604030504040204" pitchFamily="34" charset="0"/>
            </a:endParaRPr>
          </a:p>
        </p:txBody>
      </p:sp>
      <p:sp>
        <p:nvSpPr>
          <p:cNvPr id="33799" name="Rectangle 9"/>
          <p:cNvSpPr>
            <a:spLocks noChangeArrowheads="1"/>
          </p:cNvSpPr>
          <p:nvPr/>
        </p:nvSpPr>
        <p:spPr bwMode="auto">
          <a:xfrm>
            <a:off x="4949825" y="1339491"/>
            <a:ext cx="1776412"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1700" b="1" dirty="0">
                <a:solidFill>
                  <a:srgbClr val="336699"/>
                </a:solidFill>
                <a:latin typeface="Verdana" panose="020B0604030504040204" pitchFamily="34" charset="0"/>
              </a:rPr>
              <a:t>Reservations</a:t>
            </a:r>
          </a:p>
        </p:txBody>
      </p:sp>
      <p:sp>
        <p:nvSpPr>
          <p:cNvPr id="33800" name="Rectangle 8"/>
          <p:cNvSpPr>
            <a:spLocks noChangeArrowheads="1"/>
          </p:cNvSpPr>
          <p:nvPr/>
        </p:nvSpPr>
        <p:spPr bwMode="auto">
          <a:xfrm>
            <a:off x="715735" y="4068699"/>
            <a:ext cx="3991591"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ca-ES" sz="1700" dirty="0">
                <a:solidFill>
                  <a:srgbClr val="646464"/>
                </a:solidFill>
                <a:latin typeface="Verdana" panose="020B0604030504040204" pitchFamily="34" charset="0"/>
              </a:rPr>
              <a:t>If you do not return books in time, you will be barred from using the service </a:t>
            </a:r>
            <a:r>
              <a:rPr lang="en-GB" altLang="ca-ES" sz="1700" b="1" dirty="0">
                <a:solidFill>
                  <a:srgbClr val="7F7F7F"/>
                </a:solidFill>
                <a:latin typeface="Verdana" panose="020B0604030504040204" pitchFamily="34" charset="0"/>
              </a:rPr>
              <a:t>for 1-6 days, depending on the item and the number of days overdue</a:t>
            </a:r>
            <a:r>
              <a:rPr lang="en-GB" altLang="ca-ES" sz="1700" dirty="0">
                <a:solidFill>
                  <a:srgbClr val="646464"/>
                </a:solidFill>
                <a:latin typeface="Verdana" panose="020B0604030504040204" pitchFamily="34" charset="0"/>
              </a:rPr>
              <a:t>:</a:t>
            </a:r>
            <a:endParaRPr lang="en-GB" altLang="ca-ES" dirty="0">
              <a:solidFill>
                <a:srgbClr val="336699"/>
              </a:solidFill>
              <a:latin typeface="Verdana" panose="020B0604030504040204" pitchFamily="34" charset="0"/>
            </a:endParaRPr>
          </a:p>
          <a:p>
            <a:r>
              <a:rPr lang="en-GB" altLang="ca-ES" sz="1400" dirty="0">
                <a:solidFill>
                  <a:srgbClr val="336699"/>
                </a:solidFill>
                <a:latin typeface="Verdana" panose="020B0604030504040204" pitchFamily="34" charset="0"/>
              </a:rPr>
              <a:t>Normal loan and </a:t>
            </a:r>
            <a:r>
              <a:rPr lang="en-GB" altLang="ca-ES" sz="1400" dirty="0" err="1">
                <a:solidFill>
                  <a:srgbClr val="336699"/>
                </a:solidFill>
                <a:latin typeface="Verdana" panose="020B0604030504040204" pitchFamily="34" charset="0"/>
              </a:rPr>
              <a:t>audiovisual</a:t>
            </a:r>
            <a:r>
              <a:rPr lang="en-GB" altLang="ca-ES" sz="1400" dirty="0">
                <a:solidFill>
                  <a:srgbClr val="336699"/>
                </a:solidFill>
                <a:latin typeface="Verdana" panose="020B0604030504040204" pitchFamily="34" charset="0"/>
              </a:rPr>
              <a:t> material:</a:t>
            </a:r>
            <a:r>
              <a:rPr lang="en-GB" altLang="ca-ES" sz="1400" b="1" dirty="0">
                <a:solidFill>
                  <a:prstClr val="black"/>
                </a:solidFill>
                <a:latin typeface="Verdana" panose="020B0604030504040204" pitchFamily="34" charset="0"/>
              </a:rPr>
              <a:t> </a:t>
            </a:r>
            <a:r>
              <a:rPr lang="en-GB" altLang="ca-ES" sz="1400" b="1" dirty="0">
                <a:solidFill>
                  <a:srgbClr val="7F7F7F"/>
                </a:solidFill>
                <a:latin typeface="Verdana" panose="020B0604030504040204" pitchFamily="34" charset="0"/>
              </a:rPr>
              <a:t>1 day</a:t>
            </a:r>
            <a:r>
              <a:rPr lang="en-GB" altLang="ca-ES" sz="1400" dirty="0">
                <a:solidFill>
                  <a:srgbClr val="7F7F7F"/>
                </a:solidFill>
                <a:latin typeface="Verdana" panose="020B0604030504040204" pitchFamily="34" charset="0"/>
              </a:rPr>
              <a:t> </a:t>
            </a:r>
          </a:p>
          <a:p>
            <a:r>
              <a:rPr lang="en-GB" altLang="ca-ES" sz="1400" dirty="0">
                <a:solidFill>
                  <a:srgbClr val="336699"/>
                </a:solidFill>
                <a:latin typeface="Verdana" panose="020B0604030504040204" pitchFamily="34" charset="0"/>
              </a:rPr>
              <a:t>Recommended reading list:</a:t>
            </a:r>
            <a:r>
              <a:rPr lang="en-GB" altLang="ca-ES" sz="1400" dirty="0">
                <a:solidFill>
                  <a:prstClr val="black"/>
                </a:solidFill>
                <a:latin typeface="Verdana" panose="020B0604030504040204" pitchFamily="34" charset="0"/>
              </a:rPr>
              <a:t> </a:t>
            </a:r>
            <a:r>
              <a:rPr lang="en-GB" altLang="ca-ES" sz="1400" b="1" dirty="0">
                <a:solidFill>
                  <a:srgbClr val="7F7F7F"/>
                </a:solidFill>
                <a:latin typeface="Verdana" panose="020B0604030504040204" pitchFamily="34" charset="0"/>
              </a:rPr>
              <a:t>4 days</a:t>
            </a:r>
            <a:r>
              <a:rPr lang="en-GB" altLang="ca-ES" sz="1400" dirty="0">
                <a:solidFill>
                  <a:srgbClr val="7F7F7F"/>
                </a:solidFill>
                <a:latin typeface="Verdana" panose="020B0604030504040204" pitchFamily="34" charset="0"/>
              </a:rPr>
              <a:t> </a:t>
            </a:r>
          </a:p>
          <a:p>
            <a:r>
              <a:rPr lang="en-GB" altLang="ca-ES" sz="1400" dirty="0">
                <a:solidFill>
                  <a:srgbClr val="336699"/>
                </a:solidFill>
                <a:latin typeface="Verdana" panose="020B0604030504040204" pitchFamily="34" charset="0"/>
              </a:rPr>
              <a:t>Weekend recommended reading list:</a:t>
            </a:r>
            <a:r>
              <a:rPr lang="en-GB" altLang="ca-ES" sz="1400" b="1" dirty="0">
                <a:solidFill>
                  <a:srgbClr val="336699"/>
                </a:solidFill>
                <a:latin typeface="Verdana" panose="020B0604030504040204" pitchFamily="34" charset="0"/>
              </a:rPr>
              <a:t> </a:t>
            </a:r>
            <a:r>
              <a:rPr lang="en-GB" altLang="ca-ES" sz="1400" b="1" dirty="0">
                <a:solidFill>
                  <a:srgbClr val="7F7F7F"/>
                </a:solidFill>
                <a:latin typeface="Verdana" panose="020B0604030504040204" pitchFamily="34" charset="0"/>
              </a:rPr>
              <a:t>6 days</a:t>
            </a:r>
          </a:p>
        </p:txBody>
      </p:sp>
      <p:sp>
        <p:nvSpPr>
          <p:cNvPr id="33801" name="Rectangle 7"/>
          <p:cNvSpPr>
            <a:spLocks noChangeArrowheads="1"/>
          </p:cNvSpPr>
          <p:nvPr/>
        </p:nvSpPr>
        <p:spPr bwMode="auto">
          <a:xfrm>
            <a:off x="715735" y="3651129"/>
            <a:ext cx="131127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1700" b="1" dirty="0">
                <a:solidFill>
                  <a:srgbClr val="336699"/>
                </a:solidFill>
                <a:latin typeface="Verdana" panose="020B0604030504040204" pitchFamily="34" charset="0"/>
              </a:rPr>
              <a:t>Penalties</a:t>
            </a:r>
          </a:p>
        </p:txBody>
      </p:sp>
      <p:sp>
        <p:nvSpPr>
          <p:cNvPr id="33802" name="Rectangle 5"/>
          <p:cNvSpPr>
            <a:spLocks noChangeArrowheads="1"/>
          </p:cNvSpPr>
          <p:nvPr/>
        </p:nvSpPr>
        <p:spPr bwMode="auto">
          <a:xfrm>
            <a:off x="715734" y="1351739"/>
            <a:ext cx="14351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1700" b="1" dirty="0">
                <a:solidFill>
                  <a:srgbClr val="336699"/>
                </a:solidFill>
                <a:latin typeface="Verdana" panose="020B0604030504040204" pitchFamily="34" charset="0"/>
              </a:rPr>
              <a:t>Renewals </a:t>
            </a:r>
          </a:p>
        </p:txBody>
      </p:sp>
      <p:sp>
        <p:nvSpPr>
          <p:cNvPr id="33803" name="Rectangle 6"/>
          <p:cNvSpPr>
            <a:spLocks noChangeArrowheads="1"/>
          </p:cNvSpPr>
          <p:nvPr/>
        </p:nvSpPr>
        <p:spPr bwMode="auto">
          <a:xfrm>
            <a:off x="715734" y="1664499"/>
            <a:ext cx="3991591"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ca-ES" sz="1700" b="1" dirty="0">
                <a:solidFill>
                  <a:srgbClr val="7F7F7F"/>
                </a:solidFill>
                <a:latin typeface="Verdana" panose="020B0604030504040204" pitchFamily="34" charset="0"/>
              </a:rPr>
              <a:t>You can renew loans as often as you need</a:t>
            </a:r>
            <a:r>
              <a:rPr lang="en-GB" altLang="ca-ES" sz="1700" dirty="0">
                <a:solidFill>
                  <a:srgbClr val="646464"/>
                </a:solidFill>
                <a:latin typeface="Verdana" panose="020B0604030504040204" pitchFamily="34" charset="0"/>
              </a:rPr>
              <a:t>, as long as the item in question has not been reserved by another user. You can renew documents at the </a:t>
            </a:r>
            <a:r>
              <a:rPr lang="en-GB" altLang="ca-ES" sz="1700" b="1" dirty="0">
                <a:solidFill>
                  <a:srgbClr val="646464"/>
                </a:solidFill>
                <a:latin typeface="Verdana" panose="020B0604030504040204" pitchFamily="34" charset="0"/>
              </a:rPr>
              <a:t>loan </a:t>
            </a:r>
            <a:r>
              <a:rPr lang="en-GB" altLang="ca-ES" sz="1700" b="1" dirty="0">
                <a:solidFill>
                  <a:srgbClr val="7F7F7F"/>
                </a:solidFill>
                <a:latin typeface="Verdana" panose="020B0604030504040204" pitchFamily="34" charset="0"/>
              </a:rPr>
              <a:t>desk</a:t>
            </a:r>
            <a:r>
              <a:rPr lang="en-GB" altLang="ca-ES" sz="1700" dirty="0">
                <a:solidFill>
                  <a:srgbClr val="646464"/>
                </a:solidFill>
                <a:latin typeface="Verdana" panose="020B0604030504040204" pitchFamily="34" charset="0"/>
              </a:rPr>
              <a:t>, by </a:t>
            </a:r>
            <a:r>
              <a:rPr lang="en-GB" altLang="ca-ES" sz="1700" b="1" dirty="0">
                <a:solidFill>
                  <a:srgbClr val="7F7F7F"/>
                </a:solidFill>
                <a:latin typeface="Verdana" panose="020B0604030504040204" pitchFamily="34" charset="0"/>
              </a:rPr>
              <a:t>telephone</a:t>
            </a:r>
            <a:r>
              <a:rPr lang="en-GB" altLang="ca-ES" sz="1700" dirty="0">
                <a:solidFill>
                  <a:srgbClr val="7F7F7F"/>
                </a:solidFill>
                <a:latin typeface="Verdana" panose="020B0604030504040204" pitchFamily="34" charset="0"/>
              </a:rPr>
              <a:t>, </a:t>
            </a:r>
            <a:r>
              <a:rPr lang="en-GB" altLang="ca-ES" sz="1700" dirty="0">
                <a:solidFill>
                  <a:srgbClr val="646464"/>
                </a:solidFill>
                <a:latin typeface="Verdana" panose="020B0604030504040204" pitchFamily="34" charset="0"/>
              </a:rPr>
              <a:t>or via </a:t>
            </a:r>
            <a:r>
              <a:rPr lang="en-GB" altLang="ca-ES" sz="1700" b="1" dirty="0">
                <a:solidFill>
                  <a:srgbClr val="7F7F7F"/>
                </a:solidFill>
                <a:latin typeface="Verdana" panose="020B0604030504040204" pitchFamily="34" charset="0"/>
              </a:rPr>
              <a:t>My account</a:t>
            </a:r>
            <a:r>
              <a:rPr lang="en-GB" altLang="ca-ES" sz="1700" b="1" dirty="0">
                <a:solidFill>
                  <a:srgbClr val="646464"/>
                </a:solidFill>
                <a:latin typeface="Verdana" panose="020B0604030504040204" pitchFamily="34" charset="0"/>
              </a:rPr>
              <a:t> on the CRAI website</a:t>
            </a:r>
            <a:r>
              <a:rPr lang="en-GB" altLang="ca-ES" sz="1700" dirty="0">
                <a:solidFill>
                  <a:srgbClr val="646464"/>
                </a:solidFill>
                <a:latin typeface="Verdana" panose="020B0604030504040204" pitchFamily="34" charset="0"/>
              </a:rPr>
              <a:t>.</a:t>
            </a:r>
            <a:r>
              <a:rPr lang="en-GB" altLang="ca-ES" sz="1700" b="1" dirty="0">
                <a:solidFill>
                  <a:srgbClr val="646464"/>
                </a:solidFill>
                <a:latin typeface="Verdana" panose="020B0604030504040204" pitchFamily="34" charset="0"/>
              </a:rPr>
              <a:t> </a:t>
            </a:r>
            <a:r>
              <a:rPr lang="en-GB" altLang="ca-ES" sz="1500" dirty="0">
                <a:solidFill>
                  <a:srgbClr val="646464"/>
                </a:solidFill>
                <a:latin typeface="Verdana" panose="020B0604030504040204" pitchFamily="34" charset="0"/>
              </a:rPr>
              <a:t>Watch the </a:t>
            </a:r>
            <a:r>
              <a:rPr lang="en-GB" altLang="ca-ES" sz="1500" u="sng" dirty="0">
                <a:solidFill>
                  <a:srgbClr val="3C8C93"/>
                </a:solidFill>
                <a:latin typeface="Verdana" panose="020B0604030504040204" pitchFamily="34" charset="0"/>
                <a:hlinkClick r:id="rId4"/>
              </a:rPr>
              <a:t>video</a:t>
            </a:r>
            <a:endParaRPr lang="en-GB" altLang="ca-ES" sz="1500" u="sng" dirty="0">
              <a:solidFill>
                <a:srgbClr val="3C8C93"/>
              </a:solidFill>
              <a:latin typeface="Verdana" panose="020B0604030504040204" pitchFamily="34" charset="0"/>
            </a:endParaRPr>
          </a:p>
        </p:txBody>
      </p:sp>
      <p:sp>
        <p:nvSpPr>
          <p:cNvPr id="12" name="Rectangle 7"/>
          <p:cNvSpPr txBox="1">
            <a:spLocks noChangeArrowheads="1"/>
          </p:cNvSpPr>
          <p:nvPr/>
        </p:nvSpPr>
        <p:spPr bwMode="auto">
          <a:xfrm>
            <a:off x="693394" y="686477"/>
            <a:ext cx="822960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ca-ES" sz="2000" b="1" dirty="0">
                <a:solidFill>
                  <a:srgbClr val="336699"/>
                </a:solidFill>
                <a:latin typeface="Verdana" panose="020B0604030504040204" pitchFamily="34" charset="0"/>
              </a:rPr>
              <a:t>Document loans (III)</a:t>
            </a:r>
          </a:p>
        </p:txBody>
      </p:sp>
      <p:sp>
        <p:nvSpPr>
          <p:cNvPr id="13" name="Rectangle 4"/>
          <p:cNvSpPr>
            <a:spLocks noChangeArrowheads="1"/>
          </p:cNvSpPr>
          <p:nvPr/>
        </p:nvSpPr>
        <p:spPr bwMode="auto">
          <a:xfrm>
            <a:off x="693394" y="940846"/>
            <a:ext cx="54429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s-ES" sz="1600" dirty="0">
                <a:solidFill>
                  <a:srgbClr val="C0C0C0"/>
                </a:solidFill>
                <a:latin typeface="Verdana" panose="020B0604030504040204" pitchFamily="34" charset="0"/>
                <a:hlinkClick r:id="rId5"/>
              </a:rPr>
              <a:t>https://crai.ub.edu/en/crai-services/loans/loansUB</a:t>
            </a:r>
            <a:endParaRPr lang="en-GB" altLang="es-ES" sz="1600" dirty="0">
              <a:solidFill>
                <a:srgbClr val="C0C0C0"/>
              </a:solidFill>
              <a:latin typeface="Verdana" panose="020B0604030504040204" pitchFamily="34" charset="0"/>
            </a:endParaRPr>
          </a:p>
          <a:p>
            <a:endParaRPr lang="en-GB" altLang="es-ES" sz="1600" dirty="0">
              <a:solidFill>
                <a:srgbClr val="C0C0C0"/>
              </a:solidFill>
              <a:latin typeface="Verdana" panose="020B0604030504040204" pitchFamily="34" charset="0"/>
            </a:endParaRPr>
          </a:p>
        </p:txBody>
      </p:sp>
    </p:spTree>
    <p:extLst>
      <p:ext uri="{BB962C8B-B14F-4D97-AF65-F5344CB8AC3E}">
        <p14:creationId xmlns:p14="http://schemas.microsoft.com/office/powerpoint/2010/main" val="6780116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CC949D-EAD6-4202-833C-EF40A544E363}" type="slidenum">
              <a:rPr lang="es-ES" altLang="en-US" smtClean="0">
                <a:solidFill>
                  <a:prstClr val="black"/>
                </a:solidFill>
                <a:latin typeface="Verdana" panose="020B0604030504040204" pitchFamily="34" charset="0"/>
              </a:rPr>
              <a:pPr/>
              <a:t>18</a:t>
            </a:fld>
            <a:endParaRPr lang="es-ES" altLang="en-US">
              <a:solidFill>
                <a:prstClr val="black"/>
              </a:solidFill>
              <a:latin typeface="Verdana" panose="020B0604030504040204" pitchFamily="34" charset="0"/>
            </a:endParaRPr>
          </a:p>
        </p:txBody>
      </p:sp>
      <p:sp>
        <p:nvSpPr>
          <p:cNvPr id="35843" name="AutoShape 2"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35844" name="AutoShape 4"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35845" name="AutoShape 6"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35846" name="Rectangle 7"/>
          <p:cNvSpPr>
            <a:spLocks noGrp="1" noChangeArrowheads="1"/>
          </p:cNvSpPr>
          <p:nvPr>
            <p:ph type="title" idx="4294967295"/>
          </p:nvPr>
        </p:nvSpPr>
        <p:spPr bwMode="auto">
          <a:xfrm>
            <a:off x="693896" y="879078"/>
            <a:ext cx="82296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GB" altLang="ca-ES" sz="2000" b="1" dirty="0">
                <a:solidFill>
                  <a:srgbClr val="336699"/>
                </a:solidFill>
                <a:latin typeface="Verdana" panose="020B0604030504040204" pitchFamily="34" charset="0"/>
              </a:rPr>
              <a:t>Loan from other UB libraries</a:t>
            </a:r>
          </a:p>
        </p:txBody>
      </p:sp>
      <p:sp>
        <p:nvSpPr>
          <p:cNvPr id="15369" name="Rectangle 11"/>
          <p:cNvSpPr>
            <a:spLocks noChangeArrowheads="1"/>
          </p:cNvSpPr>
          <p:nvPr/>
        </p:nvSpPr>
        <p:spPr bwMode="auto">
          <a:xfrm>
            <a:off x="740551" y="1594044"/>
            <a:ext cx="48244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GB"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rPr>
              <a:t>If you need an item from </a:t>
            </a:r>
            <a:r>
              <a:rPr lang="en-GB" altLang="ca-ES" sz="1900" b="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another UB library</a:t>
            </a:r>
            <a:r>
              <a:rPr lang="en-GB" altLang="ca-ES" sz="1900"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 </a:t>
            </a:r>
            <a:r>
              <a:rPr lang="en-GB"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rPr>
              <a:t>you can: </a:t>
            </a:r>
          </a:p>
          <a:p>
            <a:pPr algn="just" eaLnBrk="1" hangingPunct="1">
              <a:defRPr/>
            </a:pPr>
            <a:endParaRPr lang="en-GB"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defRPr/>
            </a:pPr>
            <a:r>
              <a:rPr lang="en-GB" altLang="ca-ES" sz="1900" i="1" dirty="0">
                <a:solidFill>
                  <a:srgbClr val="336699"/>
                </a:solidFill>
                <a:latin typeface="Verdana" panose="020B0604030504040204" pitchFamily="34" charset="0"/>
                <a:ea typeface="Verdana" panose="020B0604030504040204" pitchFamily="34" charset="0"/>
                <a:cs typeface="Verdana" panose="020B0604030504040204" pitchFamily="34" charset="0"/>
              </a:rPr>
              <a:t>a</a:t>
            </a:r>
            <a:r>
              <a:rPr lang="en-GB" altLang="ca-ES" sz="1900" dirty="0">
                <a:solidFill>
                  <a:srgbClr val="336699"/>
                </a:solidFill>
                <a:latin typeface="Verdana" panose="020B0604030504040204" pitchFamily="34" charset="0"/>
                <a:ea typeface="Verdana" panose="020B0604030504040204" pitchFamily="34" charset="0"/>
                <a:cs typeface="Verdana" panose="020B0604030504040204" pitchFamily="34" charset="0"/>
              </a:rPr>
              <a:t>)</a:t>
            </a:r>
            <a:r>
              <a:rPr lang="en-GB" altLang="ca-ES" sz="1900" dirty="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n-GB" altLang="ca-ES" sz="1900" b="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go to the library where the item is held </a:t>
            </a:r>
            <a:r>
              <a:rPr lang="en-GB"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rPr>
              <a:t>and take it out on loan, or </a:t>
            </a:r>
          </a:p>
          <a:p>
            <a:pPr algn="just" eaLnBrk="1" hangingPunct="1">
              <a:defRPr/>
            </a:pPr>
            <a:endParaRPr lang="en-GB"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defRPr/>
            </a:pPr>
            <a:r>
              <a:rPr lang="en-GB" altLang="ca-ES" sz="1900" i="1" dirty="0">
                <a:solidFill>
                  <a:srgbClr val="336699"/>
                </a:solidFill>
                <a:latin typeface="Verdana" panose="020B0604030504040204" pitchFamily="34" charset="0"/>
                <a:ea typeface="Verdana" panose="020B0604030504040204" pitchFamily="34" charset="0"/>
                <a:cs typeface="Verdana" panose="020B0604030504040204" pitchFamily="34" charset="0"/>
              </a:rPr>
              <a:t>b</a:t>
            </a:r>
            <a:r>
              <a:rPr lang="en-GB" altLang="ca-ES" sz="1900" dirty="0">
                <a:solidFill>
                  <a:srgbClr val="336699"/>
                </a:solidFill>
                <a:latin typeface="Verdana" panose="020B0604030504040204" pitchFamily="34" charset="0"/>
                <a:ea typeface="Verdana" panose="020B0604030504040204" pitchFamily="34" charset="0"/>
                <a:cs typeface="Verdana" panose="020B0604030504040204" pitchFamily="34" charset="0"/>
              </a:rPr>
              <a:t>)</a:t>
            </a:r>
            <a:r>
              <a:rPr lang="en-GB" altLang="ca-ES" sz="1900" dirty="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n-GB"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rPr>
              <a:t>ask the loans desk in your library </a:t>
            </a:r>
            <a:r>
              <a:rPr lang="en-GB" altLang="ca-ES" sz="1900" b="1" dirty="0">
                <a:solidFill>
                  <a:prstClr val="white">
                    <a:lumMod val="50000"/>
                  </a:prstClr>
                </a:solidFill>
                <a:latin typeface="Verdana" panose="020B0604030504040204" pitchFamily="34" charset="0"/>
                <a:ea typeface="Verdana" panose="020B0604030504040204" pitchFamily="34" charset="0"/>
                <a:cs typeface="Verdana" panose="020B0604030504040204" pitchFamily="34" charset="0"/>
              </a:rPr>
              <a:t>to transfer the item </a:t>
            </a:r>
            <a:r>
              <a:rPr lang="en-GB" altLang="ca-ES" sz="1900" dirty="0">
                <a:solidFill>
                  <a:srgbClr val="646464"/>
                </a:solidFill>
                <a:latin typeface="Verdana" panose="020B0604030504040204" pitchFamily="34" charset="0"/>
                <a:ea typeface="Verdana" panose="020B0604030504040204" pitchFamily="34" charset="0"/>
                <a:cs typeface="Verdana" panose="020B0604030504040204" pitchFamily="34" charset="0"/>
              </a:rPr>
              <a:t>from its home library. You will receive it in 2 to 3 days.</a:t>
            </a:r>
          </a:p>
          <a:p>
            <a:pPr algn="just" eaLnBrk="1" hangingPunct="1">
              <a:defRPr/>
            </a:pPr>
            <a:endParaRPr lang="en-GB" altLang="ca-ES" sz="1900" dirty="0">
              <a:solidFill>
                <a:prstClr val="black"/>
              </a:solidFill>
              <a:latin typeface="Verdana" pitchFamily="34" charset="0"/>
              <a:ea typeface="Verdana" panose="020B0604030504040204" pitchFamily="34" charset="0"/>
              <a:cs typeface="Verdana" panose="020B0604030504040204" pitchFamily="34" charset="0"/>
            </a:endParaRPr>
          </a:p>
        </p:txBody>
      </p:sp>
      <p:pic>
        <p:nvPicPr>
          <p:cNvPr id="3" name="Imatge 2"/>
          <p:cNvPicPr>
            <a:picLocks noChangeAspect="1"/>
          </p:cNvPicPr>
          <p:nvPr/>
        </p:nvPicPr>
        <p:blipFill>
          <a:blip r:embed="rId2"/>
          <a:stretch>
            <a:fillRect/>
          </a:stretch>
        </p:blipFill>
        <p:spPr>
          <a:xfrm>
            <a:off x="6391275" y="1275953"/>
            <a:ext cx="2124075" cy="4448175"/>
          </a:xfrm>
          <a:prstGeom prst="rect">
            <a:avLst/>
          </a:prstGeom>
        </p:spPr>
      </p:pic>
    </p:spTree>
    <p:extLst>
      <p:ext uri="{BB962C8B-B14F-4D97-AF65-F5344CB8AC3E}">
        <p14:creationId xmlns:p14="http://schemas.microsoft.com/office/powerpoint/2010/main" val="40476792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A3B45F-57F6-4F61-91C2-591F12261C6E}" type="slidenum">
              <a:rPr lang="es-ES" altLang="en-US" smtClean="0">
                <a:solidFill>
                  <a:prstClr val="black"/>
                </a:solidFill>
                <a:latin typeface="Verdana" panose="020B0604030504040204" pitchFamily="34" charset="0"/>
              </a:rPr>
              <a:pPr/>
              <a:t>19</a:t>
            </a:fld>
            <a:endParaRPr lang="es-ES" altLang="en-US">
              <a:solidFill>
                <a:prstClr val="black"/>
              </a:solidFill>
              <a:latin typeface="Verdana" panose="020B0604030504040204" pitchFamily="34" charset="0"/>
            </a:endParaRPr>
          </a:p>
        </p:txBody>
      </p:sp>
      <p:sp>
        <p:nvSpPr>
          <p:cNvPr id="36867" name="Contenidor de número de diapositiva 4"/>
          <p:cNvSpPr txBox="1">
            <a:spLocks noGrp="1"/>
          </p:cNvSpPr>
          <p:nvPr/>
        </p:nvSpPr>
        <p:spPr bwMode="auto">
          <a:xfrm>
            <a:off x="8101013" y="6245225"/>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36868" name="AutoShape 2"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36869" name="AutoShape 4"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36870" name="AutoShape 6"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36871" name="Rectangle 7"/>
          <p:cNvSpPr>
            <a:spLocks noGrp="1" noChangeArrowheads="1"/>
          </p:cNvSpPr>
          <p:nvPr>
            <p:ph type="title" idx="4294967295"/>
          </p:nvPr>
        </p:nvSpPr>
        <p:spPr bwMode="auto">
          <a:xfrm>
            <a:off x="777875" y="800561"/>
            <a:ext cx="8677275" cy="1034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ca-ES" sz="2000" b="1" dirty="0">
                <a:solidFill>
                  <a:srgbClr val="336699"/>
                </a:solidFill>
                <a:latin typeface="Verdana" panose="020B0604030504040204" pitchFamily="34" charset="0"/>
              </a:rPr>
              <a:t>Using study room loans </a:t>
            </a:r>
            <a:br>
              <a:rPr lang="en-GB" altLang="ca-ES" sz="2000" b="1" dirty="0">
                <a:solidFill>
                  <a:srgbClr val="336699"/>
                </a:solidFill>
                <a:latin typeface="Verdana" panose="020B0604030504040204" pitchFamily="34" charset="0"/>
              </a:rPr>
            </a:br>
            <a:r>
              <a:rPr lang="en-GB" altLang="ca-ES" sz="1600" dirty="0">
                <a:solidFill>
                  <a:srgbClr val="336699"/>
                </a:solidFill>
                <a:latin typeface="Verdana" panose="020B0604030504040204" pitchFamily="34" charset="0"/>
                <a:hlinkClick r:id="rId2"/>
              </a:rPr>
              <a:t>https://crai.ub.edu/en/crai-services/loans/ub-equipment</a:t>
            </a:r>
            <a:br>
              <a:rPr lang="en-GB" altLang="ca-ES" sz="1600" dirty="0">
                <a:solidFill>
                  <a:srgbClr val="336699"/>
                </a:solidFill>
                <a:latin typeface="Verdana" panose="020B0604030504040204" pitchFamily="34" charset="0"/>
                <a:hlinkClick r:id="rId2"/>
              </a:rPr>
            </a:br>
            <a:r>
              <a:rPr lang="en-GB" altLang="ca-ES" sz="1600" dirty="0">
                <a:solidFill>
                  <a:srgbClr val="336699"/>
                </a:solidFill>
                <a:latin typeface="Verdana" panose="020B0604030504040204" pitchFamily="34" charset="0"/>
                <a:hlinkClick r:id="rId2"/>
              </a:rPr>
              <a:t/>
            </a:r>
            <a:br>
              <a:rPr lang="en-GB" altLang="ca-ES" sz="1600" dirty="0">
                <a:solidFill>
                  <a:srgbClr val="336699"/>
                </a:solidFill>
                <a:latin typeface="Verdana" panose="020B0604030504040204" pitchFamily="34" charset="0"/>
                <a:hlinkClick r:id="rId2"/>
              </a:rPr>
            </a:br>
            <a:endParaRPr lang="en-GB" altLang="ca-ES" sz="1600" dirty="0">
              <a:solidFill>
                <a:srgbClr val="336699"/>
              </a:solidFill>
              <a:latin typeface="Verdana" panose="020B0604030504040204" pitchFamily="34" charset="0"/>
            </a:endParaRPr>
          </a:p>
        </p:txBody>
      </p:sp>
      <p:sp>
        <p:nvSpPr>
          <p:cNvPr id="36872" name="Rectangle 11"/>
          <p:cNvSpPr>
            <a:spLocks noChangeArrowheads="1"/>
          </p:cNvSpPr>
          <p:nvPr/>
        </p:nvSpPr>
        <p:spPr bwMode="auto">
          <a:xfrm>
            <a:off x="777875" y="1552576"/>
            <a:ext cx="821848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ca-ES" sz="1600" dirty="0">
                <a:solidFill>
                  <a:srgbClr val="646464"/>
                </a:solidFill>
                <a:latin typeface="Verdana" panose="020B0604030504040204" pitchFamily="34" charset="0"/>
              </a:rPr>
              <a:t>This loan service is designed to make it easier to use CRAI library work rooms for individual or group work. You can reserve documents from the </a:t>
            </a:r>
            <a:r>
              <a:rPr lang="en-GB" altLang="ca-ES" sz="1600" dirty="0" err="1">
                <a:solidFill>
                  <a:srgbClr val="646464"/>
                </a:solidFill>
                <a:latin typeface="Verdana" panose="020B0604030504040204" pitchFamily="34" charset="0"/>
              </a:rPr>
              <a:t>Cercabib</a:t>
            </a:r>
            <a:r>
              <a:rPr lang="en-GB" altLang="ca-ES" sz="1600" dirty="0">
                <a:solidFill>
                  <a:srgbClr val="646464"/>
                </a:solidFill>
                <a:latin typeface="Verdana" panose="020B0604030504040204" pitchFamily="34" charset="0"/>
              </a:rPr>
              <a:t> using the option in </a:t>
            </a:r>
            <a:r>
              <a:rPr lang="en-GB" altLang="ca-ES" sz="1600" u="sng" dirty="0">
                <a:solidFill>
                  <a:srgbClr val="3C8C93"/>
                </a:solidFill>
                <a:latin typeface="Verdana" panose="020B0604030504040204" pitchFamily="34" charset="0"/>
                <a:hlinkClick r:id="rId3"/>
              </a:rPr>
              <a:t>My account</a:t>
            </a:r>
            <a:r>
              <a:rPr lang="en-GB" altLang="ca-ES" sz="1600" dirty="0">
                <a:solidFill>
                  <a:srgbClr val="646464"/>
                </a:solidFill>
                <a:latin typeface="Verdana" panose="020B0604030504040204" pitchFamily="34" charset="0"/>
              </a:rPr>
              <a:t>. </a:t>
            </a:r>
            <a:r>
              <a:rPr lang="en-GB" altLang="ca-ES" sz="1500" dirty="0">
                <a:solidFill>
                  <a:srgbClr val="646464"/>
                </a:solidFill>
                <a:latin typeface="Verdana" panose="020B0604030504040204" pitchFamily="34" charset="0"/>
              </a:rPr>
              <a:t>Watch the </a:t>
            </a:r>
            <a:r>
              <a:rPr lang="en-GB" altLang="ca-ES" sz="1500" u="sng" dirty="0">
                <a:solidFill>
                  <a:srgbClr val="3C8C93"/>
                </a:solidFill>
                <a:latin typeface="Verdana" panose="020B0604030504040204" pitchFamily="34" charset="0"/>
                <a:hlinkClick r:id="rId4"/>
              </a:rPr>
              <a:t>video</a:t>
            </a:r>
            <a:r>
              <a:rPr lang="en-GB" altLang="ca-ES" sz="1600" dirty="0">
                <a:solidFill>
                  <a:srgbClr val="3C8C93"/>
                </a:solidFill>
                <a:latin typeface="Verdana" panose="020B0604030504040204" pitchFamily="34" charset="0"/>
                <a:hlinkClick r:id="rId5"/>
              </a:rPr>
              <a:t> </a:t>
            </a:r>
            <a:endParaRPr lang="en-GB" altLang="ca-ES" sz="1600" dirty="0">
              <a:solidFill>
                <a:srgbClr val="3C8C93"/>
              </a:solidFill>
              <a:latin typeface="Verdana" panose="020B0604030504040204" pitchFamily="34" charset="0"/>
            </a:endParaRPr>
          </a:p>
          <a:p>
            <a:pPr algn="just"/>
            <a:endParaRPr lang="en-GB" altLang="ca-ES" sz="1600" dirty="0">
              <a:solidFill>
                <a:srgbClr val="646464"/>
              </a:solidFill>
              <a:latin typeface="Verdana" panose="020B0604030504040204" pitchFamily="34" charset="0"/>
              <a:hlinkClick r:id="rId6" tooltip="Instruccions d'ús de les sales de treball"/>
            </a:endParaRPr>
          </a:p>
          <a:p>
            <a:pPr algn="just"/>
            <a:r>
              <a:rPr lang="en-GB" altLang="ca-ES" sz="1600" u="sng" dirty="0">
                <a:solidFill>
                  <a:schemeClr val="accent1">
                    <a:lumMod val="75000"/>
                  </a:schemeClr>
                </a:solidFill>
                <a:latin typeface="Verdana" panose="020B0604030504040204" pitchFamily="34" charset="0"/>
                <a:hlinkClick r:id="rId7">
                  <a:extLst>
                    <a:ext uri="{A12FA001-AC4F-418D-AE19-62706E023703}">
                      <ahyp:hlinkClr xmlns:ahyp="http://schemas.microsoft.com/office/drawing/2018/hyperlinkcolor" xmlns="" val="tx"/>
                    </a:ext>
                  </a:extLst>
                </a:hlinkClick>
              </a:rPr>
              <a:t>How to use the study rooms</a:t>
            </a:r>
            <a:r>
              <a:rPr lang="en-GB" altLang="ca-ES" sz="1600" dirty="0">
                <a:solidFill>
                  <a:schemeClr val="accent1">
                    <a:lumMod val="75000"/>
                  </a:schemeClr>
                </a:solidFill>
                <a:latin typeface="Verdana" panose="020B0604030504040204" pitchFamily="34" charset="0"/>
                <a:hlinkClick r:id="rId7">
                  <a:extLst>
                    <a:ext uri="{A12FA001-AC4F-418D-AE19-62706E023703}">
                      <ahyp:hlinkClr xmlns:ahyp="http://schemas.microsoft.com/office/drawing/2018/hyperlinkcolor" xmlns="" val="tx"/>
                    </a:ext>
                  </a:extLst>
                </a:hlinkClick>
              </a:rPr>
              <a:t> </a:t>
            </a:r>
            <a:r>
              <a:rPr lang="en-GB" altLang="ca-ES" sz="1600" dirty="0">
                <a:solidFill>
                  <a:srgbClr val="646464"/>
                </a:solidFill>
                <a:latin typeface="Verdana" panose="020B0604030504040204" pitchFamily="34" charset="0"/>
              </a:rPr>
              <a:t>and </a:t>
            </a:r>
            <a:r>
              <a:rPr lang="en-GB" altLang="ca-ES" sz="1600" dirty="0">
                <a:solidFill>
                  <a:srgbClr val="646464"/>
                </a:solidFill>
                <a:latin typeface="Verdana" panose="020B0604030504040204" pitchFamily="34" charset="0"/>
                <a:hlinkClick r:id="rId8"/>
              </a:rPr>
              <a:t>Rules of use the study rooms</a:t>
            </a:r>
            <a:endParaRPr lang="en-GB" altLang="ca-ES" sz="1600" u="sng" dirty="0">
              <a:solidFill>
                <a:srgbClr val="3C8C93"/>
              </a:solidFill>
              <a:latin typeface="Verdana" panose="020B0604030504040204" pitchFamily="34" charset="0"/>
            </a:endParaRPr>
          </a:p>
        </p:txBody>
      </p:sp>
      <p:sp>
        <p:nvSpPr>
          <p:cNvPr id="36873" name="Rectangle 7"/>
          <p:cNvSpPr>
            <a:spLocks noChangeArrowheads="1"/>
          </p:cNvSpPr>
          <p:nvPr/>
        </p:nvSpPr>
        <p:spPr bwMode="auto">
          <a:xfrm>
            <a:off x="777874" y="3360982"/>
            <a:ext cx="8677275"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rPr>
              <a:t>Laptop loans </a:t>
            </a:r>
          </a:p>
          <a:p>
            <a:r>
              <a:rPr lang="en-GB" altLang="ca-ES" sz="1600" dirty="0">
                <a:solidFill>
                  <a:srgbClr val="336699"/>
                </a:solidFill>
                <a:latin typeface="Verdana" panose="020B0604030504040204" pitchFamily="34" charset="0"/>
                <a:hlinkClick r:id="rId2"/>
              </a:rPr>
              <a:t>https://crai.ub.edu/en/crai-services/loans/ub-equipment</a:t>
            </a:r>
            <a:r>
              <a:rPr lang="en-GB" altLang="ca-ES" sz="1600" dirty="0">
                <a:solidFill>
                  <a:srgbClr val="336699"/>
                </a:solidFill>
                <a:latin typeface="Verdana" panose="020B0604030504040204" pitchFamily="34" charset="0"/>
              </a:rPr>
              <a:t/>
            </a:r>
            <a:br>
              <a:rPr lang="en-GB" altLang="ca-ES" sz="1600" dirty="0">
                <a:solidFill>
                  <a:srgbClr val="336699"/>
                </a:solidFill>
                <a:latin typeface="Verdana" panose="020B0604030504040204" pitchFamily="34" charset="0"/>
              </a:rPr>
            </a:br>
            <a:endParaRPr lang="en-GB" altLang="ca-ES" sz="1600" dirty="0">
              <a:solidFill>
                <a:srgbClr val="336699"/>
              </a:solidFill>
              <a:latin typeface="Verdana" panose="020B0604030504040204" pitchFamily="34" charset="0"/>
            </a:endParaRPr>
          </a:p>
        </p:txBody>
      </p:sp>
      <p:sp>
        <p:nvSpPr>
          <p:cNvPr id="36874" name="Text Box 6"/>
          <p:cNvSpPr txBox="1">
            <a:spLocks noChangeArrowheads="1"/>
          </p:cNvSpPr>
          <p:nvPr/>
        </p:nvSpPr>
        <p:spPr bwMode="auto">
          <a:xfrm>
            <a:off x="777874" y="4040585"/>
            <a:ext cx="8135938"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en-GB" altLang="ca-ES" sz="1600" dirty="0">
                <a:solidFill>
                  <a:srgbClr val="646464"/>
                </a:solidFill>
                <a:latin typeface="Verdana" panose="020B0604030504040204" pitchFamily="34" charset="0"/>
              </a:rPr>
              <a:t>You can choose to use either Windows</a:t>
            </a:r>
          </a:p>
          <a:p>
            <a:pPr algn="just">
              <a:buFont typeface="Wingdings" panose="05000000000000000000" pitchFamily="2" charset="2"/>
              <a:buChar char="q"/>
            </a:pPr>
            <a:r>
              <a:rPr lang="en-GB" altLang="ca-ES" sz="1600" dirty="0">
                <a:solidFill>
                  <a:srgbClr val="646464"/>
                </a:solidFill>
                <a:latin typeface="Verdana" panose="020B0604030504040204" pitchFamily="34" charset="0"/>
              </a:rPr>
              <a:t>Request and return laptops at the loans desk</a:t>
            </a:r>
          </a:p>
          <a:p>
            <a:pPr algn="just">
              <a:buFont typeface="Wingdings" panose="05000000000000000000" pitchFamily="2" charset="2"/>
              <a:buChar char="q"/>
            </a:pPr>
            <a:r>
              <a:rPr lang="en-GB" altLang="ca-ES" sz="1600" dirty="0">
                <a:solidFill>
                  <a:srgbClr val="646464"/>
                </a:solidFill>
                <a:latin typeface="Verdana" panose="020B0604030504040204" pitchFamily="34" charset="0"/>
              </a:rPr>
              <a:t>Read, complete and sign the loan agreement form   </a:t>
            </a:r>
          </a:p>
          <a:p>
            <a:pPr algn="just">
              <a:buFont typeface="Wingdings" panose="05000000000000000000" pitchFamily="2" charset="2"/>
              <a:buChar char="q"/>
            </a:pPr>
            <a:r>
              <a:rPr lang="en-GB" altLang="ca-ES" sz="1600" dirty="0">
                <a:solidFill>
                  <a:srgbClr val="646464"/>
                </a:solidFill>
                <a:latin typeface="Verdana" panose="020B0604030504040204" pitchFamily="34" charset="0"/>
              </a:rPr>
              <a:t>Service not available to users currently under a late returns penalty</a:t>
            </a:r>
          </a:p>
          <a:p>
            <a:pPr algn="just">
              <a:buFont typeface="Wingdings" panose="05000000000000000000" pitchFamily="2" charset="2"/>
              <a:buChar char="q"/>
            </a:pPr>
            <a:r>
              <a:rPr lang="en-GB" altLang="ca-ES" sz="1600" dirty="0">
                <a:solidFill>
                  <a:srgbClr val="646464"/>
                </a:solidFill>
                <a:latin typeface="Verdana" panose="020B0604030504040204" pitchFamily="34" charset="0"/>
              </a:rPr>
              <a:t>Laptops loans available for up to 4 hours</a:t>
            </a:r>
          </a:p>
          <a:p>
            <a:pPr algn="just">
              <a:buFont typeface="Wingdings" panose="05000000000000000000" pitchFamily="2" charset="2"/>
              <a:buChar char="q"/>
            </a:pPr>
            <a:r>
              <a:rPr lang="en-GB" altLang="ca-ES" sz="1600" dirty="0">
                <a:solidFill>
                  <a:srgbClr val="646464"/>
                </a:solidFill>
                <a:latin typeface="Verdana" panose="020B0604030504040204" pitchFamily="34" charset="0"/>
              </a:rPr>
              <a:t>No reservations</a:t>
            </a:r>
          </a:p>
          <a:p>
            <a:pPr algn="just">
              <a:buFont typeface="Wingdings" panose="05000000000000000000" pitchFamily="2" charset="2"/>
              <a:buChar char="q"/>
            </a:pPr>
            <a:r>
              <a:rPr lang="en-GB" altLang="ca-ES" sz="1600" dirty="0">
                <a:solidFill>
                  <a:srgbClr val="646464"/>
                </a:solidFill>
                <a:latin typeface="Verdana" panose="020B0604030504040204" pitchFamily="34" charset="0"/>
              </a:rPr>
              <a:t>Laptops can only be used on library premises </a:t>
            </a:r>
          </a:p>
          <a:p>
            <a:pPr algn="just">
              <a:buFont typeface="Wingdings" panose="05000000000000000000" pitchFamily="2" charset="2"/>
              <a:buChar char="q"/>
            </a:pPr>
            <a:r>
              <a:rPr lang="ca-ES" altLang="ca-ES" sz="1600" dirty="0" err="1">
                <a:solidFill>
                  <a:schemeClr val="accent1">
                    <a:lumMod val="75000"/>
                  </a:schemeClr>
                </a:solidFill>
                <a:latin typeface="Verdana" panose="020B0604030504040204" pitchFamily="34" charset="0"/>
                <a:hlinkClick r:id="rId9">
                  <a:extLst>
                    <a:ext uri="{A12FA001-AC4F-418D-AE19-62706E023703}">
                      <ahyp:hlinkClr xmlns:ahyp="http://schemas.microsoft.com/office/drawing/2018/hyperlinkcolor" xmlns="" val="tx"/>
                    </a:ext>
                  </a:extLst>
                </a:hlinkClick>
              </a:rPr>
              <a:t>Regulations</a:t>
            </a:r>
            <a:endParaRPr lang="en-GB" altLang="ca-ES" sz="1600" dirty="0">
              <a:solidFill>
                <a:schemeClr val="accent1">
                  <a:lumMod val="75000"/>
                </a:schemeClr>
              </a:solidFill>
              <a:latin typeface="Verdana" panose="020B0604030504040204" pitchFamily="34" charset="0"/>
            </a:endParaRPr>
          </a:p>
        </p:txBody>
      </p:sp>
    </p:spTree>
    <p:extLst>
      <p:ext uri="{BB962C8B-B14F-4D97-AF65-F5344CB8AC3E}">
        <p14:creationId xmlns:p14="http://schemas.microsoft.com/office/powerpoint/2010/main" val="41085382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2F0746-2BA4-41F3-B286-888BAAD65888}" type="slidenum">
              <a:rPr lang="es-ES" altLang="en-US" smtClean="0">
                <a:solidFill>
                  <a:prstClr val="black"/>
                </a:solidFill>
                <a:latin typeface="Verdana" panose="020B0604030504040204" pitchFamily="34" charset="0"/>
              </a:rPr>
              <a:pPr/>
              <a:t>2</a:t>
            </a:fld>
            <a:endParaRPr lang="es-ES" altLang="en-US">
              <a:solidFill>
                <a:prstClr val="black"/>
              </a:solidFill>
              <a:latin typeface="Verdana" panose="020B0604030504040204" pitchFamily="34" charset="0"/>
            </a:endParaRPr>
          </a:p>
        </p:txBody>
      </p:sp>
      <p:sp>
        <p:nvSpPr>
          <p:cNvPr id="7171" name="Rectangle 13"/>
          <p:cNvSpPr>
            <a:spLocks noGrp="1" noChangeArrowheads="1"/>
          </p:cNvSpPr>
          <p:nvPr>
            <p:ph type="title" idx="4294967295"/>
          </p:nvPr>
        </p:nvSpPr>
        <p:spPr bwMode="auto">
          <a:xfrm>
            <a:off x="511969" y="878438"/>
            <a:ext cx="81534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GB" altLang="ca-ES" sz="2000" b="1" dirty="0">
                <a:solidFill>
                  <a:srgbClr val="336699"/>
                </a:solidFill>
                <a:latin typeface="Verdana" panose="020B0604030504040204" pitchFamily="34" charset="0"/>
              </a:rPr>
              <a:t>What's the aim of this session?</a:t>
            </a:r>
          </a:p>
        </p:txBody>
      </p:sp>
      <p:sp>
        <p:nvSpPr>
          <p:cNvPr id="7172" name="Rectangle 14"/>
          <p:cNvSpPr>
            <a:spLocks noGrp="1" noChangeArrowheads="1"/>
          </p:cNvSpPr>
          <p:nvPr>
            <p:ph type="body" idx="1"/>
          </p:nvPr>
        </p:nvSpPr>
        <p:spPr bwMode="auto">
          <a:xfrm>
            <a:off x="250825" y="2276475"/>
            <a:ext cx="8675688" cy="32624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eaLnBrk="1" hangingPunct="1">
              <a:spcBef>
                <a:spcPct val="100000"/>
              </a:spcBef>
              <a:buClr>
                <a:schemeClr val="accent2"/>
              </a:buClr>
              <a:buSzPct val="75000"/>
              <a:buFontTx/>
              <a:buNone/>
            </a:pPr>
            <a:r>
              <a:rPr lang="en-GB" altLang="ca-ES" sz="2000" dirty="0">
                <a:solidFill>
                  <a:srgbClr val="646464"/>
                </a:solidFill>
                <a:latin typeface="Verdana" panose="020B0604030504040204" pitchFamily="34" charset="0"/>
              </a:rPr>
              <a:t>To present the Pharmacy and Food Science CRAI Library Torribera Campus and its services</a:t>
            </a:r>
          </a:p>
          <a:p>
            <a:pPr algn="ctr">
              <a:spcBef>
                <a:spcPct val="100000"/>
              </a:spcBef>
              <a:buClr>
                <a:srgbClr val="3366CC"/>
              </a:buClr>
              <a:buSzPct val="75000"/>
              <a:buNone/>
            </a:pPr>
            <a:r>
              <a:rPr lang="en-GB" altLang="ca-ES" sz="2000" dirty="0">
                <a:solidFill>
                  <a:srgbClr val="646464"/>
                </a:solidFill>
                <a:latin typeface="Verdana" panose="020B0604030504040204" pitchFamily="34" charset="0"/>
                <a:hlinkClick r:id="rId3"/>
              </a:rPr>
              <a:t>https://crai.ub.edu/en/about-crai/libraries/pharmacy</a:t>
            </a:r>
            <a:endParaRPr lang="en-GB" altLang="ca-ES" sz="2000" dirty="0">
              <a:solidFill>
                <a:srgbClr val="646464"/>
              </a:solidFill>
              <a:latin typeface="Verdana" panose="020B0604030504040204" pitchFamily="34" charset="0"/>
            </a:endParaRPr>
          </a:p>
          <a:p>
            <a:pPr algn="ctr" eaLnBrk="1" hangingPunct="1">
              <a:spcBef>
                <a:spcPct val="100000"/>
              </a:spcBef>
              <a:buClr>
                <a:srgbClr val="3366CC"/>
              </a:buClr>
              <a:buSzPct val="75000"/>
              <a:buFontTx/>
              <a:buNone/>
            </a:pPr>
            <a:r>
              <a:rPr lang="en-GB" altLang="ca-ES" sz="2000" dirty="0">
                <a:solidFill>
                  <a:srgbClr val="646464"/>
                </a:solidFill>
                <a:latin typeface="Verdana" panose="020B0604030504040204" pitchFamily="34" charset="0"/>
              </a:rPr>
              <a:t>To present the general services and resources offered by the Learning and Research Resources Centre (CRAI)</a:t>
            </a:r>
          </a:p>
          <a:p>
            <a:pPr algn="ctr" eaLnBrk="1" hangingPunct="1">
              <a:spcBef>
                <a:spcPct val="100000"/>
              </a:spcBef>
              <a:buClr>
                <a:srgbClr val="3366CC"/>
              </a:buClr>
              <a:buSzPct val="75000"/>
              <a:buFontTx/>
              <a:buNone/>
            </a:pPr>
            <a:r>
              <a:rPr lang="en-GB" altLang="ca-ES" sz="2000" dirty="0">
                <a:solidFill>
                  <a:srgbClr val="646464"/>
                </a:solidFill>
                <a:latin typeface="Verdana" panose="020B0604030504040204" pitchFamily="34" charset="0"/>
                <a:hlinkClick r:id="rId4"/>
              </a:rPr>
              <a:t>crai.ub.edu/</a:t>
            </a:r>
            <a:r>
              <a:rPr lang="en-GB" altLang="ca-ES" sz="2000" dirty="0" err="1">
                <a:solidFill>
                  <a:srgbClr val="646464"/>
                </a:solidFill>
                <a:latin typeface="Verdana" panose="020B0604030504040204" pitchFamily="34" charset="0"/>
                <a:hlinkClick r:id="rId4"/>
              </a:rPr>
              <a:t>en</a:t>
            </a:r>
            <a:endParaRPr lang="en-GB" altLang="ca-ES" sz="2000" dirty="0">
              <a:solidFill>
                <a:srgbClr val="646464"/>
              </a:solidFill>
              <a:latin typeface="Verdana" panose="020B0604030504040204" pitchFamily="34" charset="0"/>
            </a:endParaRPr>
          </a:p>
          <a:p>
            <a:pPr algn="ctr" eaLnBrk="1" hangingPunct="1">
              <a:spcBef>
                <a:spcPct val="100000"/>
              </a:spcBef>
              <a:buClr>
                <a:srgbClr val="3366CC"/>
              </a:buClr>
              <a:buSzPct val="75000"/>
              <a:buFontTx/>
              <a:buNone/>
            </a:pPr>
            <a:endParaRPr lang="en-GB" altLang="ca-ES" sz="2000" dirty="0">
              <a:solidFill>
                <a:srgbClr val="646464"/>
              </a:solidFill>
              <a:latin typeface="Verdana" panose="020B0604030504040204" pitchFamily="34" charset="0"/>
            </a:endParaRPr>
          </a:p>
        </p:txBody>
      </p:sp>
    </p:spTree>
    <p:extLst>
      <p:ext uri="{BB962C8B-B14F-4D97-AF65-F5344CB8AC3E}">
        <p14:creationId xmlns:p14="http://schemas.microsoft.com/office/powerpoint/2010/main" val="587466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E9DDFE-0367-4966-BCF8-DC4692717881}" type="slidenum">
              <a:rPr lang="es-ES" altLang="en-US" smtClean="0">
                <a:solidFill>
                  <a:srgbClr val="898989"/>
                </a:solidFill>
              </a:rPr>
              <a:pPr/>
              <a:t>20</a:t>
            </a:fld>
            <a:endParaRPr lang="es-ES" altLang="en-US">
              <a:solidFill>
                <a:srgbClr val="898989"/>
              </a:solidFill>
            </a:endParaRPr>
          </a:p>
        </p:txBody>
      </p:sp>
      <p:sp>
        <p:nvSpPr>
          <p:cNvPr id="50180" name="Rectangle 5"/>
          <p:cNvSpPr>
            <a:spLocks noGrp="1" noChangeArrowheads="1"/>
          </p:cNvSpPr>
          <p:nvPr>
            <p:ph type="title" idx="4294967295"/>
          </p:nvPr>
        </p:nvSpPr>
        <p:spPr bwMode="auto">
          <a:xfrm>
            <a:off x="634477" y="957287"/>
            <a:ext cx="7231224" cy="9233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ca-ES" sz="2000" b="1" dirty="0">
                <a:solidFill>
                  <a:srgbClr val="336699"/>
                </a:solidFill>
                <a:latin typeface="Verdana" panose="020B0604030504040204" pitchFamily="34" charset="0"/>
              </a:rPr>
              <a:t>What do I have on loan? </a:t>
            </a:r>
            <a:r>
              <a:rPr lang="en-GB" altLang="ca-ES" sz="2000" b="1" i="1" dirty="0">
                <a:solidFill>
                  <a:srgbClr val="336699"/>
                </a:solidFill>
                <a:latin typeface="Verdana" panose="020B0604030504040204" pitchFamily="34" charset="0"/>
                <a:hlinkClick r:id="rId2"/>
              </a:rPr>
              <a:t>My account</a:t>
            </a:r>
            <a:r>
              <a:rPr lang="ca-ES" altLang="es-ES" sz="1600" dirty="0">
                <a:solidFill>
                  <a:srgbClr val="C0C0C0"/>
                </a:solidFill>
                <a:latin typeface="Verdana" panose="020B0604030504040204" pitchFamily="34" charset="0"/>
              </a:rPr>
              <a:t/>
            </a:r>
            <a:br>
              <a:rPr lang="ca-ES" altLang="es-ES" sz="1600" dirty="0">
                <a:solidFill>
                  <a:srgbClr val="C0C0C0"/>
                </a:solidFill>
                <a:latin typeface="Verdana" panose="020B0604030504040204" pitchFamily="34" charset="0"/>
              </a:rPr>
            </a:br>
            <a:r>
              <a:rPr lang="es-ES" altLang="es-ES" sz="2000" dirty="0">
                <a:solidFill>
                  <a:srgbClr val="646464"/>
                </a:solidFill>
                <a:latin typeface="Verdana" panose="020B0604030504040204" pitchFamily="34" charset="0"/>
              </a:rPr>
              <a:t/>
            </a:r>
            <a:br>
              <a:rPr lang="es-ES" altLang="es-ES" sz="2000" dirty="0">
                <a:solidFill>
                  <a:srgbClr val="646464"/>
                </a:solidFill>
                <a:latin typeface="Verdana" panose="020B0604030504040204" pitchFamily="34" charset="0"/>
              </a:rPr>
            </a:br>
            <a:endParaRPr lang="ca-ES" altLang="ca-ES" sz="2000" b="1" dirty="0">
              <a:solidFill>
                <a:srgbClr val="336699"/>
              </a:solidFill>
              <a:latin typeface="Verdana" panose="020B0604030504040204" pitchFamily="34" charset="0"/>
            </a:endParaRPr>
          </a:p>
        </p:txBody>
      </p:sp>
      <p:sp>
        <p:nvSpPr>
          <p:cNvPr id="6" name="Rectangle 4"/>
          <p:cNvSpPr>
            <a:spLocks noChangeArrowheads="1"/>
          </p:cNvSpPr>
          <p:nvPr/>
        </p:nvSpPr>
        <p:spPr bwMode="auto">
          <a:xfrm>
            <a:off x="4132770" y="1835600"/>
            <a:ext cx="43825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s-ES" sz="1600" dirty="0">
                <a:solidFill>
                  <a:srgbClr val="646464"/>
                </a:solidFill>
                <a:latin typeface="Verdana" panose="020B0604030504040204" pitchFamily="34" charset="0"/>
                <a:cs typeface="Arial" panose="020B0604020202020204" pitchFamily="34" charset="0"/>
              </a:rPr>
              <a:t>This service allows you to access your CRAI </a:t>
            </a:r>
            <a:r>
              <a:rPr lang="en-US" altLang="es-ES" sz="1600" b="1" dirty="0">
                <a:solidFill>
                  <a:srgbClr val="646464"/>
                </a:solidFill>
                <a:latin typeface="Verdana" panose="020B0604030504040204" pitchFamily="34" charset="0"/>
                <a:cs typeface="Arial" panose="020B0604020202020204" pitchFamily="34" charset="0"/>
              </a:rPr>
              <a:t>user registration</a:t>
            </a:r>
            <a:r>
              <a:rPr lang="en-US" altLang="es-ES" sz="1600" dirty="0">
                <a:solidFill>
                  <a:srgbClr val="646464"/>
                </a:solidFill>
                <a:latin typeface="Verdana" panose="020B0604030504040204" pitchFamily="34" charset="0"/>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s-ES" sz="1600" dirty="0">
                <a:solidFill>
                  <a:srgbClr val="646464"/>
                </a:solidFill>
                <a:latin typeface="Verdana" panose="020B0604030504040204" pitchFamily="34"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s-ES" sz="1600" dirty="0">
                <a:solidFill>
                  <a:srgbClr val="646464"/>
                </a:solidFill>
                <a:latin typeface="Verdana" panose="020B0604030504040204" pitchFamily="34" charset="0"/>
                <a:cs typeface="Arial" panose="020B0604020202020204" pitchFamily="34" charset="0"/>
              </a:rPr>
              <a:t>Once identified, you can view and renew your loans, reserve documents or get lists of bibliographic records, among other services. </a:t>
            </a:r>
          </a:p>
        </p:txBody>
      </p:sp>
      <p:pic>
        <p:nvPicPr>
          <p:cNvPr id="10" name="Imatge 9"/>
          <p:cNvPicPr>
            <a:picLocks noChangeAspect="1"/>
          </p:cNvPicPr>
          <p:nvPr/>
        </p:nvPicPr>
        <p:blipFill>
          <a:blip r:embed="rId3"/>
          <a:stretch>
            <a:fillRect/>
          </a:stretch>
        </p:blipFill>
        <p:spPr>
          <a:xfrm>
            <a:off x="672534" y="1667590"/>
            <a:ext cx="3361896" cy="2633821"/>
          </a:xfrm>
          <a:prstGeom prst="rect">
            <a:avLst/>
          </a:prstGeom>
          <a:ln>
            <a:solidFill>
              <a:schemeClr val="accent1"/>
            </a:solidFill>
          </a:ln>
        </p:spPr>
      </p:pic>
      <p:sp>
        <p:nvSpPr>
          <p:cNvPr id="7" name="7 Flecha derecha"/>
          <p:cNvSpPr/>
          <p:nvPr/>
        </p:nvSpPr>
        <p:spPr>
          <a:xfrm rot="1934992">
            <a:off x="1918300" y="3324310"/>
            <a:ext cx="707399" cy="244704"/>
          </a:xfrm>
          <a:prstGeom prst="rightArrow">
            <a:avLst>
              <a:gd name="adj1" fmla="val 52625"/>
              <a:gd name="adj2" fmla="val 50000"/>
            </a:avLst>
          </a:prstGeom>
          <a:solidFill>
            <a:srgbClr val="3366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arrodonit 16"/>
          <p:cNvSpPr/>
          <p:nvPr/>
        </p:nvSpPr>
        <p:spPr>
          <a:xfrm>
            <a:off x="2603761" y="3503220"/>
            <a:ext cx="531846" cy="270588"/>
          </a:xfrm>
          <a:prstGeom prst="roundRect">
            <a:avLst/>
          </a:prstGeom>
          <a:noFill/>
          <a:ln w="25400">
            <a:solidFill>
              <a:srgbClr val="FF33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ca-ES">
              <a:solidFill>
                <a:prstClr val="black"/>
              </a:solidFill>
            </a:endParaRPr>
          </a:p>
        </p:txBody>
      </p:sp>
      <p:sp>
        <p:nvSpPr>
          <p:cNvPr id="4" name="Rectangle arrodonit 3"/>
          <p:cNvSpPr/>
          <p:nvPr/>
        </p:nvSpPr>
        <p:spPr>
          <a:xfrm>
            <a:off x="1114072" y="3886557"/>
            <a:ext cx="410341" cy="396192"/>
          </a:xfrm>
          <a:prstGeom prst="roundRect">
            <a:avLst/>
          </a:prstGeom>
          <a:noFill/>
          <a:ln w="25400">
            <a:solidFill>
              <a:srgbClr val="FF33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ca-ES">
              <a:solidFill>
                <a:prstClr val="black"/>
              </a:solidFill>
            </a:endParaRPr>
          </a:p>
        </p:txBody>
      </p:sp>
      <p:pic>
        <p:nvPicPr>
          <p:cNvPr id="2" name="Imatge 1"/>
          <p:cNvPicPr>
            <a:picLocks noChangeAspect="1"/>
          </p:cNvPicPr>
          <p:nvPr/>
        </p:nvPicPr>
        <p:blipFill>
          <a:blip r:embed="rId4"/>
          <a:stretch>
            <a:fillRect/>
          </a:stretch>
        </p:blipFill>
        <p:spPr>
          <a:xfrm>
            <a:off x="4567650" y="3717733"/>
            <a:ext cx="3684013" cy="2638618"/>
          </a:xfrm>
          <a:prstGeom prst="rect">
            <a:avLst/>
          </a:prstGeom>
        </p:spPr>
      </p:pic>
    </p:spTree>
    <p:extLst>
      <p:ext uri="{BB962C8B-B14F-4D97-AF65-F5344CB8AC3E}">
        <p14:creationId xmlns:p14="http://schemas.microsoft.com/office/powerpoint/2010/main" val="254908340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bwMode="auto">
          <a:xfrm>
            <a:off x="728663" y="924719"/>
            <a:ext cx="7781925" cy="1255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a:r>
              <a:rPr lang="en-GB" altLang="ca-ES" sz="2000" b="1" dirty="0">
                <a:solidFill>
                  <a:srgbClr val="336699"/>
                </a:solidFill>
                <a:latin typeface="Verdana" panose="020B0604030504040204" pitchFamily="34" charset="0"/>
              </a:rPr>
              <a:t>Library consortium loans (PUC) </a:t>
            </a:r>
            <a:br>
              <a:rPr lang="en-GB" altLang="ca-ES" sz="2000" b="1" dirty="0">
                <a:solidFill>
                  <a:srgbClr val="336699"/>
                </a:solidFill>
                <a:latin typeface="Verdana" panose="020B0604030504040204" pitchFamily="34" charset="0"/>
              </a:rPr>
            </a:br>
            <a:r>
              <a:rPr lang="en-GB" altLang="ca-ES" sz="1600" dirty="0">
                <a:solidFill>
                  <a:srgbClr val="336699"/>
                </a:solidFill>
                <a:latin typeface="Verdana" panose="020B0604030504040204" pitchFamily="34" charset="0"/>
                <a:hlinkClick r:id="rId3"/>
              </a:rPr>
              <a:t>https://crai.ub.edu/en/crai-services/loans/loans-puc</a:t>
            </a:r>
            <a:r>
              <a:rPr lang="en-GB" altLang="ca-ES" sz="1600" dirty="0">
                <a:solidFill>
                  <a:srgbClr val="336699"/>
                </a:solidFill>
                <a:latin typeface="Verdana" panose="020B0604030504040204" pitchFamily="34" charset="0"/>
              </a:rPr>
              <a:t/>
            </a:r>
            <a:br>
              <a:rPr lang="en-GB" altLang="ca-ES" sz="1600" dirty="0">
                <a:solidFill>
                  <a:srgbClr val="336699"/>
                </a:solidFill>
                <a:latin typeface="Verdana" panose="020B0604030504040204" pitchFamily="34" charset="0"/>
              </a:rPr>
            </a:br>
            <a:r>
              <a:rPr lang="en-GB" altLang="ca-ES" sz="1600" dirty="0">
                <a:solidFill>
                  <a:srgbClr val="336699"/>
                </a:solidFill>
                <a:latin typeface="Verdana" panose="020B0604030504040204" pitchFamily="34" charset="0"/>
              </a:rPr>
              <a:t/>
            </a:r>
            <a:br>
              <a:rPr lang="en-GB" altLang="ca-ES" sz="1600" dirty="0">
                <a:solidFill>
                  <a:srgbClr val="336699"/>
                </a:solidFill>
                <a:latin typeface="Verdana" panose="020B0604030504040204" pitchFamily="34" charset="0"/>
              </a:rPr>
            </a:br>
            <a:r>
              <a:rPr lang="en-GB" altLang="ca-ES" sz="1600" dirty="0">
                <a:solidFill>
                  <a:srgbClr val="336699"/>
                </a:solidFill>
                <a:latin typeface="Verdana" panose="020B0604030504040204" pitchFamily="34" charset="0"/>
              </a:rPr>
              <a:t/>
            </a:r>
            <a:br>
              <a:rPr lang="en-GB" altLang="ca-ES" sz="1600" dirty="0">
                <a:solidFill>
                  <a:srgbClr val="336699"/>
                </a:solidFill>
                <a:latin typeface="Verdana" panose="020B0604030504040204" pitchFamily="34" charset="0"/>
              </a:rPr>
            </a:br>
            <a:endParaRPr lang="en-GB" altLang="ca-ES" sz="1600" dirty="0">
              <a:solidFill>
                <a:srgbClr val="336699"/>
              </a:solidFill>
              <a:latin typeface="Verdana" panose="020B0604030504040204" pitchFamily="34" charset="0"/>
            </a:endParaRPr>
          </a:p>
        </p:txBody>
      </p:sp>
      <p:sp>
        <p:nvSpPr>
          <p:cNvPr id="23558" name="4 Subtítulo"/>
          <p:cNvSpPr>
            <a:spLocks/>
          </p:cNvSpPr>
          <p:nvPr/>
        </p:nvSpPr>
        <p:spPr bwMode="auto">
          <a:xfrm>
            <a:off x="747325" y="1809630"/>
            <a:ext cx="6337300" cy="391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marL="0" indent="0" algn="just" eaLnBrk="1" hangingPunct="1">
              <a:defRPr/>
            </a:pPr>
            <a:r>
              <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The PUC is a </a:t>
            </a:r>
            <a:r>
              <a:rPr lang="en-GB"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free</a:t>
            </a:r>
            <a:r>
              <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 loan service through which users can request and borrow items from another library in the Consortium of University Services of Catalonia (CSUC). </a:t>
            </a:r>
          </a:p>
          <a:p>
            <a:pPr algn="just" eaLnBrk="1" hangingPunct="1">
              <a:spcBef>
                <a:spcPct val="20000"/>
              </a:spcBef>
              <a:defRPr/>
            </a:pPr>
            <a:endPar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spcBef>
                <a:spcPct val="20000"/>
              </a:spcBef>
              <a:defRPr/>
            </a:pPr>
            <a:r>
              <a:rPr lang="en-GB"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How to request an item:</a:t>
            </a:r>
          </a:p>
          <a:p>
            <a:pPr algn="just" eaLnBrk="1" hangingPunct="1">
              <a:spcBef>
                <a:spcPct val="20000"/>
              </a:spcBef>
              <a:buFontTx/>
              <a:buAutoNum type="alphaLcParenR"/>
              <a:defRPr/>
            </a:pPr>
            <a:r>
              <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In person, at the library that holds the item: </a:t>
            </a:r>
            <a:r>
              <a:rPr lang="en-GB"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PUC in situ</a:t>
            </a:r>
            <a:r>
              <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a:t>
            </a:r>
          </a:p>
          <a:p>
            <a:pPr algn="just" eaLnBrk="1" hangingPunct="1">
              <a:spcBef>
                <a:spcPct val="20000"/>
              </a:spcBef>
              <a:buFontTx/>
              <a:buAutoNum type="alphaLcParenR"/>
              <a:defRPr/>
            </a:pPr>
            <a:r>
              <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Online, using the </a:t>
            </a:r>
            <a:r>
              <a:rPr lang="en-GB"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PUC web portal</a:t>
            </a:r>
            <a:r>
              <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a:t>
            </a:r>
            <a:r>
              <a:rPr lang="en-GB"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 </a:t>
            </a:r>
            <a:r>
              <a:rPr lang="en-GB" altLang="ca-ES" sz="1500" dirty="0">
                <a:solidFill>
                  <a:srgbClr val="646464"/>
                </a:solidFill>
                <a:latin typeface="Verdana" panose="020B0604030504040204" pitchFamily="34" charset="0"/>
                <a:ea typeface="Verdana" panose="020B0604030504040204" pitchFamily="34" charset="0"/>
                <a:cs typeface="Verdana" panose="020B0604030504040204" pitchFamily="34" charset="0"/>
              </a:rPr>
              <a:t>Watch the </a:t>
            </a:r>
            <a:r>
              <a:rPr lang="en-GB" altLang="ca-ES" sz="1500" u="sng" dirty="0">
                <a:solidFill>
                  <a:srgbClr val="5B9BD5">
                    <a:lumMod val="50000"/>
                  </a:srgbClr>
                </a:solidFill>
                <a:latin typeface="Verdana" panose="020B0604030504040204" pitchFamily="34" charset="0"/>
                <a:ea typeface="Verdana" panose="020B0604030504040204" pitchFamily="34" charset="0"/>
                <a:cs typeface="Verdana" panose="020B0604030504040204" pitchFamily="34" charset="0"/>
                <a:hlinkClick r:id="rId4"/>
              </a:rPr>
              <a:t>video</a:t>
            </a:r>
            <a:endParaRPr lang="en-GB" altLang="ca-ES" sz="1500" b="1"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spcBef>
                <a:spcPct val="20000"/>
              </a:spcBef>
              <a:buFontTx/>
              <a:buAutoNum type="alphaLcParenR"/>
              <a:defRPr/>
            </a:pPr>
            <a:endParaRPr lang="en-GB"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spcBef>
                <a:spcPct val="20000"/>
              </a:spcBef>
              <a:defRPr/>
            </a:pPr>
            <a:r>
              <a:rPr lang="en-GB" altLang="ca-ES" sz="1700" b="1" dirty="0">
                <a:solidFill>
                  <a:srgbClr val="646464"/>
                </a:solidFill>
                <a:latin typeface="Verdana" panose="020B0604030504040204" pitchFamily="34" charset="0"/>
                <a:ea typeface="Verdana" panose="020B0604030504040204" pitchFamily="34" charset="0"/>
                <a:cs typeface="Verdana" panose="020B0604030504040204" pitchFamily="34" charset="0"/>
              </a:rPr>
              <a:t>Where to return items:</a:t>
            </a:r>
          </a:p>
          <a:p>
            <a:pPr algn="just" eaLnBrk="1" hangingPunct="1">
              <a:spcBef>
                <a:spcPct val="20000"/>
              </a:spcBef>
              <a:buFontTx/>
              <a:buAutoNum type="alphaLcParenR"/>
              <a:defRPr/>
            </a:pPr>
            <a:r>
              <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To any CRAI library.</a:t>
            </a:r>
          </a:p>
          <a:p>
            <a:pPr algn="just" eaLnBrk="1" hangingPunct="1">
              <a:spcBef>
                <a:spcPct val="20000"/>
              </a:spcBef>
              <a:buFontTx/>
              <a:buAutoNum type="alphaLcParenR"/>
              <a:defRPr/>
            </a:pPr>
            <a:r>
              <a:rPr lang="en-GB" altLang="ca-ES" sz="1700" dirty="0">
                <a:solidFill>
                  <a:srgbClr val="646464"/>
                </a:solidFill>
                <a:latin typeface="Verdana" panose="020B0604030504040204" pitchFamily="34" charset="0"/>
                <a:ea typeface="Verdana" panose="020B0604030504040204" pitchFamily="34" charset="0"/>
                <a:cs typeface="Verdana" panose="020B0604030504040204" pitchFamily="34" charset="0"/>
              </a:rPr>
              <a:t>To any of the libraries linked to the institution that holds the item.</a:t>
            </a:r>
          </a:p>
        </p:txBody>
      </p:sp>
      <p:pic>
        <p:nvPicPr>
          <p:cNvPr id="39940" name="Picture 14" descr="Logo U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7288" y="1687573"/>
            <a:ext cx="10572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6" descr="http://www.upf.edu/marca/_img/_marca/simbol.png"/>
          <p:cNvPicPr>
            <a:picLocks noChangeAspect="1" noChangeArrowheads="1"/>
          </p:cNvPicPr>
          <p:nvPr/>
        </p:nvPicPr>
        <p:blipFill>
          <a:blip r:embed="rId6" cstate="print">
            <a:extLst>
              <a:ext uri="{28A0092B-C50C-407E-A947-70E740481C1C}">
                <a14:useLocalDpi xmlns:a14="http://schemas.microsoft.com/office/drawing/2010/main" val="0"/>
              </a:ext>
            </a:extLst>
          </a:blip>
          <a:srcRect l="17815" t="17960" r="15746" b="12088"/>
          <a:stretch>
            <a:fillRect/>
          </a:stretch>
        </p:blipFill>
        <p:spPr bwMode="auto">
          <a:xfrm>
            <a:off x="8177213" y="2224088"/>
            <a:ext cx="47148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8" descr="https://upload.wikimedia.org/wikipedia/ca/thumb/b/b5/Logo_upc.svg/1024px-Logo_upc.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7275" y="2300288"/>
            <a:ext cx="506413"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0" descr="https://static.udg.edu/0/media/noticies/d384933b-f267-4b96-936e-9ac5777876d1_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0538" y="2955925"/>
            <a:ext cx="6064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2" descr="https://upload.wikimedia.org/wikipedia/ca/thumb/4/48/Logo_UdL.svg/1280px-Logo_UdL.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9392" y="3144627"/>
            <a:ext cx="520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24" descr="http://www.urv.cat/media/upload/arxius/logos/A-color.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89900" y="3765550"/>
            <a:ext cx="6588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30" descr="http://www.uoc.edu/portal/_resources/common/imatges/marca_UOC/marca_UOC_negre_pape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6625" y="3967163"/>
            <a:ext cx="69532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32" descr="http://www.recercat.cat/bitstream/id/48588/?sequence=-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2600" y="4598988"/>
            <a:ext cx="6286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36" descr="http://uvic-ucc.cat/sites/all/themes/zen/UVic1/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64413" y="4719638"/>
            <a:ext cx="5810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38" descr="http://www.cccb.org/rcs_gene/Logo_Biblio_Cat_web_CCCB.png"/>
          <p:cNvPicPr>
            <a:picLocks noChangeAspect="1" noChangeArrowheads="1"/>
          </p:cNvPicPr>
          <p:nvPr/>
        </p:nvPicPr>
        <p:blipFill>
          <a:blip r:embed="rId14" cstate="print">
            <a:extLst>
              <a:ext uri="{28A0092B-C50C-407E-A947-70E740481C1C}">
                <a14:useLocalDpi xmlns:a14="http://schemas.microsoft.com/office/drawing/2010/main" val="0"/>
              </a:ext>
            </a:extLst>
          </a:blip>
          <a:srcRect l="-2097" t="18971" r="2097" b="24113"/>
          <a:stretch>
            <a:fillRect/>
          </a:stretch>
        </p:blipFill>
        <p:spPr bwMode="auto">
          <a:xfrm>
            <a:off x="7507288" y="5567363"/>
            <a:ext cx="10795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0" name="Marcador de número de diapositiva 1"/>
          <p:cNvSpPr>
            <a:spLocks noGrp="1"/>
          </p:cNvSpPr>
          <p:nvPr>
            <p:ph type="sldNum" sz="quarter" idx="11"/>
          </p:nvPr>
        </p:nvSpPr>
        <p:spPr>
          <a:xfrm>
            <a:off x="5419724" y="6305550"/>
            <a:ext cx="3090864" cy="349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E456DD6-32DA-42BF-9B0E-7B39CC5CE1C2}" type="slidenum">
              <a:rPr lang="es-ES" altLang="en-US" smtClean="0">
                <a:solidFill>
                  <a:prstClr val="black"/>
                </a:solidFill>
                <a:latin typeface="Verdana" panose="020B0604030504040204" pitchFamily="34" charset="0"/>
              </a:rPr>
              <a:pPr algn="r"/>
              <a:t>21</a:t>
            </a:fld>
            <a:endParaRPr lang="es-ES" altLang="en-US" dirty="0">
              <a:solidFill>
                <a:prstClr val="black"/>
              </a:solidFill>
              <a:latin typeface="Verdana" panose="020B0604030504040204" pitchFamily="34" charset="0"/>
            </a:endParaRPr>
          </a:p>
        </p:txBody>
      </p:sp>
    </p:spTree>
    <p:extLst>
      <p:ext uri="{BB962C8B-B14F-4D97-AF65-F5344CB8AC3E}">
        <p14:creationId xmlns:p14="http://schemas.microsoft.com/office/powerpoint/2010/main" val="354490221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bwMode="auto">
          <a:xfrm>
            <a:off x="552450" y="778815"/>
            <a:ext cx="7772400" cy="590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a:r>
              <a:rPr lang="en-GB" altLang="ca-ES" sz="2000" b="1" dirty="0" err="1">
                <a:solidFill>
                  <a:srgbClr val="336699"/>
                </a:solidFill>
                <a:latin typeface="Verdana" panose="020B0604030504040204" pitchFamily="34" charset="0"/>
              </a:rPr>
              <a:t>Puc</a:t>
            </a:r>
            <a:r>
              <a:rPr lang="en-GB" altLang="ca-ES" sz="2000" b="1" dirty="0">
                <a:solidFill>
                  <a:srgbClr val="336699"/>
                </a:solidFill>
                <a:latin typeface="Verdana" panose="020B0604030504040204" pitchFamily="34" charset="0"/>
              </a:rPr>
              <a:t> online </a:t>
            </a:r>
            <a:br>
              <a:rPr lang="en-GB" altLang="ca-ES" sz="2000" b="1" dirty="0">
                <a:solidFill>
                  <a:srgbClr val="336699"/>
                </a:solidFill>
                <a:latin typeface="Verdana" panose="020B0604030504040204" pitchFamily="34" charset="0"/>
              </a:rPr>
            </a:br>
            <a:r>
              <a:rPr lang="en-GB" altLang="ca-ES" sz="1600" dirty="0">
                <a:solidFill>
                  <a:srgbClr val="336699"/>
                </a:solidFill>
                <a:latin typeface="Verdana" panose="020B0604030504040204" pitchFamily="34" charset="0"/>
                <a:hlinkClick r:id="rId3"/>
              </a:rPr>
              <a:t>https://crai.ub.edu/en/crai-services/loans/loans-puc</a:t>
            </a:r>
            <a:endParaRPr lang="en-GB" altLang="ca-ES" sz="1600" dirty="0">
              <a:solidFill>
                <a:srgbClr val="336699"/>
              </a:solidFill>
              <a:latin typeface="Verdana" panose="020B0604030504040204" pitchFamily="34" charset="0"/>
            </a:endParaRPr>
          </a:p>
        </p:txBody>
      </p:sp>
      <p:sp>
        <p:nvSpPr>
          <p:cNvPr id="41987" name="4 Marcador de contenido"/>
          <p:cNvSpPr>
            <a:spLocks/>
          </p:cNvSpPr>
          <p:nvPr/>
        </p:nvSpPr>
        <p:spPr bwMode="auto">
          <a:xfrm>
            <a:off x="630010" y="1485732"/>
            <a:ext cx="814705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5275" indent="-2857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buClr>
                <a:prstClr val="black"/>
              </a:buClr>
              <a:buFont typeface="Wingdings" panose="05000000000000000000" pitchFamily="2" charset="2"/>
              <a:buChar char="q"/>
            </a:pPr>
            <a:r>
              <a:rPr lang="en-GB" altLang="ca-ES" sz="1700" dirty="0">
                <a:solidFill>
                  <a:srgbClr val="646464"/>
                </a:solidFill>
                <a:latin typeface="Verdana" panose="020B0604030504040204" pitchFamily="34" charset="0"/>
              </a:rPr>
              <a:t>Requirements:</a:t>
            </a:r>
          </a:p>
          <a:p>
            <a:pPr lvl="1" algn="just">
              <a:spcBef>
                <a:spcPts val="600"/>
              </a:spcBef>
              <a:spcAft>
                <a:spcPts val="600"/>
              </a:spcAft>
              <a:buClr>
                <a:prstClr val="black"/>
              </a:buClr>
            </a:pPr>
            <a:r>
              <a:rPr lang="en-GB" altLang="ca-ES" sz="1700" dirty="0">
                <a:solidFill>
                  <a:srgbClr val="646464"/>
                </a:solidFill>
                <a:latin typeface="Verdana" panose="020B0604030504040204" pitchFamily="34" charset="0"/>
              </a:rPr>
              <a:t>- You must be </a:t>
            </a:r>
            <a:r>
              <a:rPr lang="en-GB" altLang="ca-ES" sz="1700" b="1" dirty="0">
                <a:solidFill>
                  <a:srgbClr val="646464"/>
                </a:solidFill>
                <a:latin typeface="Verdana" panose="020B0604030504040204" pitchFamily="34" charset="0"/>
              </a:rPr>
              <a:t>registered </a:t>
            </a:r>
            <a:r>
              <a:rPr lang="en-GB" altLang="ca-ES" sz="1700" dirty="0">
                <a:solidFill>
                  <a:srgbClr val="646464"/>
                </a:solidFill>
                <a:latin typeface="Verdana" panose="020B0604030504040204" pitchFamily="34" charset="0"/>
              </a:rPr>
              <a:t>in your institution's library user database.</a:t>
            </a:r>
          </a:p>
          <a:p>
            <a:pPr lvl="1" algn="just">
              <a:spcBef>
                <a:spcPts val="600"/>
              </a:spcBef>
              <a:spcAft>
                <a:spcPts val="600"/>
              </a:spcAft>
              <a:buClr>
                <a:prstClr val="black"/>
              </a:buClr>
            </a:pPr>
            <a:r>
              <a:rPr lang="en-GB" altLang="ca-ES" sz="1700" dirty="0">
                <a:solidFill>
                  <a:srgbClr val="646464"/>
                </a:solidFill>
                <a:latin typeface="Verdana" panose="020B0604030504040204" pitchFamily="34" charset="0"/>
              </a:rPr>
              <a:t>- You MUST NOT have any </a:t>
            </a:r>
            <a:r>
              <a:rPr lang="en-GB" altLang="ca-ES" sz="1700" b="1" dirty="0">
                <a:solidFill>
                  <a:srgbClr val="646464"/>
                </a:solidFill>
                <a:latin typeface="Verdana" panose="020B0604030504040204" pitchFamily="34" charset="0"/>
              </a:rPr>
              <a:t>overdue</a:t>
            </a:r>
            <a:r>
              <a:rPr lang="en-GB" altLang="ca-ES" sz="1700" dirty="0">
                <a:solidFill>
                  <a:srgbClr val="646464"/>
                </a:solidFill>
                <a:latin typeface="Verdana" panose="020B0604030504040204" pitchFamily="34" charset="0"/>
              </a:rPr>
              <a:t> loans at your institution.</a:t>
            </a:r>
          </a:p>
          <a:p>
            <a:pPr lvl="1" algn="just">
              <a:spcBef>
                <a:spcPts val="600"/>
              </a:spcBef>
              <a:spcAft>
                <a:spcPts val="600"/>
              </a:spcAft>
              <a:buClr>
                <a:prstClr val="black"/>
              </a:buClr>
            </a:pPr>
            <a:r>
              <a:rPr lang="en-GB" altLang="ca-ES" sz="1700" dirty="0">
                <a:solidFill>
                  <a:srgbClr val="646464"/>
                </a:solidFill>
                <a:latin typeface="Verdana" panose="020B0604030504040204" pitchFamily="34" charset="0"/>
              </a:rPr>
              <a:t>- You MUST NOT be </a:t>
            </a:r>
            <a:r>
              <a:rPr lang="en-GB" altLang="ca-ES" sz="1700" b="1" dirty="0">
                <a:solidFill>
                  <a:srgbClr val="646464"/>
                </a:solidFill>
                <a:latin typeface="Verdana" panose="020B0604030504040204" pitchFamily="34" charset="0"/>
              </a:rPr>
              <a:t>blocked </a:t>
            </a:r>
            <a:r>
              <a:rPr lang="en-GB" altLang="ca-ES" sz="1700" dirty="0">
                <a:solidFill>
                  <a:srgbClr val="646464"/>
                </a:solidFill>
                <a:latin typeface="Verdana" panose="020B0604030504040204" pitchFamily="34" charset="0"/>
              </a:rPr>
              <a:t>from using your library account by your institution.</a:t>
            </a:r>
          </a:p>
          <a:p>
            <a:pPr algn="just">
              <a:spcBef>
                <a:spcPts val="600"/>
              </a:spcBef>
              <a:spcAft>
                <a:spcPts val="600"/>
              </a:spcAft>
              <a:buClr>
                <a:prstClr val="black"/>
              </a:buClr>
              <a:buFont typeface="Wingdings" panose="05000000000000000000" pitchFamily="2" charset="2"/>
              <a:buChar char="q"/>
            </a:pPr>
            <a:r>
              <a:rPr lang="en-GB" altLang="ca-ES" sz="1700" dirty="0">
                <a:solidFill>
                  <a:srgbClr val="646464"/>
                </a:solidFill>
                <a:latin typeface="Verdana" panose="020B0604030504040204" pitchFamily="34" charset="0"/>
              </a:rPr>
              <a:t>Access University Union </a:t>
            </a:r>
            <a:r>
              <a:rPr lang="en-GB" altLang="ca-ES" sz="1700" dirty="0" err="1">
                <a:solidFill>
                  <a:srgbClr val="646464"/>
                </a:solidFill>
                <a:latin typeface="Verdana" panose="020B0604030504040204" pitchFamily="34" charset="0"/>
              </a:rPr>
              <a:t>Catalog</a:t>
            </a:r>
            <a:r>
              <a:rPr lang="en-GB" altLang="ca-ES" sz="1700" dirty="0">
                <a:solidFill>
                  <a:srgbClr val="646464"/>
                </a:solidFill>
                <a:latin typeface="Verdana" panose="020B0604030504040204" pitchFamily="34" charset="0"/>
              </a:rPr>
              <a:t> of Catalonia (CCUC): </a:t>
            </a:r>
            <a:r>
              <a:rPr lang="en-GB" altLang="ca-ES" sz="1700" dirty="0">
                <a:solidFill>
                  <a:srgbClr val="646464"/>
                </a:solidFill>
                <a:latin typeface="Verdana" panose="020B0604030504040204" pitchFamily="34" charset="0"/>
                <a:hlinkClick r:id="rId4"/>
              </a:rPr>
              <a:t>https://ccuc.csuc.cat/search*eng</a:t>
            </a:r>
            <a:endParaRPr lang="en-GB" altLang="ca-ES" sz="1700" dirty="0">
              <a:solidFill>
                <a:srgbClr val="646464"/>
              </a:solidFill>
              <a:latin typeface="Verdana" panose="020B0604030504040204" pitchFamily="34" charset="0"/>
            </a:endParaRPr>
          </a:p>
          <a:p>
            <a:pPr algn="just">
              <a:spcBef>
                <a:spcPts val="600"/>
              </a:spcBef>
              <a:spcAft>
                <a:spcPts val="600"/>
              </a:spcAft>
              <a:buClr>
                <a:prstClr val="black"/>
              </a:buClr>
              <a:buFont typeface="Wingdings" panose="05000000000000000000" pitchFamily="2" charset="2"/>
              <a:buChar char="q"/>
            </a:pPr>
            <a:r>
              <a:rPr lang="en-GB" altLang="ca-ES" sz="1700" dirty="0">
                <a:solidFill>
                  <a:srgbClr val="646464"/>
                </a:solidFill>
                <a:latin typeface="Verdana" panose="020B0604030504040204" pitchFamily="34" charset="0"/>
              </a:rPr>
              <a:t>Check availability and request the</a:t>
            </a:r>
            <a:r>
              <a:rPr lang="en-GB" altLang="ca-ES" sz="1700" b="1" dirty="0">
                <a:solidFill>
                  <a:srgbClr val="646464"/>
                </a:solidFill>
                <a:latin typeface="Verdana" panose="020B0604030504040204" pitchFamily="34" charset="0"/>
              </a:rPr>
              <a:t> item</a:t>
            </a:r>
            <a:r>
              <a:rPr lang="en-GB" altLang="ca-ES" sz="1700" dirty="0">
                <a:solidFill>
                  <a:srgbClr val="646464"/>
                </a:solidFill>
                <a:latin typeface="Verdana" panose="020B0604030504040204" pitchFamily="34" charset="0"/>
              </a:rPr>
              <a:t>.</a:t>
            </a:r>
            <a:r>
              <a:rPr lang="en-GB" altLang="ca-ES" sz="1700" b="1" dirty="0">
                <a:solidFill>
                  <a:srgbClr val="646464"/>
                </a:solidFill>
                <a:latin typeface="Verdana" panose="020B0604030504040204" pitchFamily="34" charset="0"/>
              </a:rPr>
              <a:t> </a:t>
            </a:r>
            <a:r>
              <a:rPr lang="en-GB" altLang="ca-ES" sz="1700" dirty="0">
                <a:solidFill>
                  <a:srgbClr val="646464"/>
                </a:solidFill>
                <a:latin typeface="Verdana" panose="020B0604030504040204" pitchFamily="34" charset="0"/>
              </a:rPr>
              <a:t>Choose where you would like to pick it up.</a:t>
            </a:r>
          </a:p>
          <a:p>
            <a:pPr algn="just">
              <a:spcBef>
                <a:spcPts val="600"/>
              </a:spcBef>
              <a:spcAft>
                <a:spcPts val="600"/>
              </a:spcAft>
              <a:buClr>
                <a:prstClr val="black"/>
              </a:buClr>
              <a:buFont typeface="Wingdings" panose="05000000000000000000" pitchFamily="2" charset="2"/>
              <a:buChar char="q"/>
            </a:pPr>
            <a:r>
              <a:rPr lang="en-GB" altLang="ca-ES" sz="1700" dirty="0">
                <a:solidFill>
                  <a:srgbClr val="646464"/>
                </a:solidFill>
                <a:latin typeface="Verdana" panose="020B0604030504040204" pitchFamily="34" charset="0"/>
              </a:rPr>
              <a:t>When your item arrives at the chosen library you will receive</a:t>
            </a:r>
            <a:r>
              <a:rPr lang="en-GB" altLang="ca-ES" sz="1700" b="1" dirty="0">
                <a:solidFill>
                  <a:srgbClr val="646464"/>
                </a:solidFill>
                <a:latin typeface="Verdana" panose="020B0604030504040204" pitchFamily="34" charset="0"/>
              </a:rPr>
              <a:t> email notification</a:t>
            </a:r>
            <a:r>
              <a:rPr lang="en-GB" altLang="ca-ES" sz="1700" dirty="0">
                <a:solidFill>
                  <a:srgbClr val="646464"/>
                </a:solidFill>
                <a:latin typeface="Verdana" panose="020B0604030504040204" pitchFamily="34" charset="0"/>
              </a:rPr>
              <a:t>.</a:t>
            </a:r>
          </a:p>
          <a:p>
            <a:pPr algn="just">
              <a:spcBef>
                <a:spcPts val="600"/>
              </a:spcBef>
              <a:spcAft>
                <a:spcPts val="600"/>
              </a:spcAft>
              <a:buClr>
                <a:prstClr val="black"/>
              </a:buClr>
              <a:buFont typeface="Wingdings" panose="05000000000000000000" pitchFamily="2" charset="2"/>
              <a:buChar char="q"/>
            </a:pPr>
            <a:r>
              <a:rPr lang="en-GB" altLang="ca-ES" sz="1700" dirty="0">
                <a:solidFill>
                  <a:srgbClr val="646464"/>
                </a:solidFill>
                <a:latin typeface="Verdana" panose="020B0604030504040204" pitchFamily="34" charset="0"/>
              </a:rPr>
              <a:t>You can </a:t>
            </a:r>
            <a:r>
              <a:rPr lang="en-GB" altLang="ca-ES" sz="1700" b="1" dirty="0">
                <a:solidFill>
                  <a:srgbClr val="646464"/>
                </a:solidFill>
                <a:latin typeface="Verdana" panose="020B0604030504040204" pitchFamily="34" charset="0"/>
              </a:rPr>
              <a:t>return the item</a:t>
            </a:r>
            <a:r>
              <a:rPr lang="en-GB" altLang="ca-ES" sz="1700" dirty="0">
                <a:solidFill>
                  <a:srgbClr val="646464"/>
                </a:solidFill>
                <a:latin typeface="Verdana" panose="020B0604030504040204" pitchFamily="34" charset="0"/>
              </a:rPr>
              <a:t> to any of the libraries at your university or at the institution that owns the item.</a:t>
            </a:r>
          </a:p>
        </p:txBody>
      </p:sp>
      <p:sp>
        <p:nvSpPr>
          <p:cNvPr id="41988" name="Marcador de número de diapositiva 1"/>
          <p:cNvSpPr>
            <a:spLocks noGrp="1"/>
          </p:cNvSpPr>
          <p:nvPr>
            <p:ph type="sldNum" sz="quarter" idx="11"/>
          </p:nvPr>
        </p:nvSpPr>
        <p:spPr>
          <a:xfrm>
            <a:off x="4438650" y="6172200"/>
            <a:ext cx="4029074" cy="368302"/>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C87B859-D0AA-405D-9728-ADC925968E64}" type="slidenum">
              <a:rPr lang="es-ES" altLang="en-US" smtClean="0">
                <a:solidFill>
                  <a:prstClr val="black"/>
                </a:solidFill>
                <a:latin typeface="Verdana" panose="020B0604030504040204" pitchFamily="34" charset="0"/>
              </a:rPr>
              <a:pPr algn="r"/>
              <a:t>22</a:t>
            </a:fld>
            <a:endParaRPr lang="es-ES" altLang="en-US" dirty="0">
              <a:solidFill>
                <a:prstClr val="black"/>
              </a:solidFill>
              <a:latin typeface="Verdana" panose="020B0604030504040204" pitchFamily="34" charset="0"/>
            </a:endParaRPr>
          </a:p>
        </p:txBody>
      </p:sp>
    </p:spTree>
    <p:extLst>
      <p:ext uri="{BB962C8B-B14F-4D97-AF65-F5344CB8AC3E}">
        <p14:creationId xmlns:p14="http://schemas.microsoft.com/office/powerpoint/2010/main" val="58046239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bwMode="auto">
          <a:xfrm>
            <a:off x="527778" y="806218"/>
            <a:ext cx="8135937"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eaLnBrk="1" hangingPunct="1"/>
            <a:r>
              <a:rPr lang="en-GB" altLang="ca-ES" sz="2000" b="1" dirty="0">
                <a:solidFill>
                  <a:srgbClr val="336699"/>
                </a:solidFill>
                <a:latin typeface="Verdana" panose="020B0604030504040204" pitchFamily="34" charset="0"/>
              </a:rPr>
              <a:t>PUC loan conditions</a:t>
            </a:r>
          </a:p>
        </p:txBody>
      </p:sp>
      <p:sp>
        <p:nvSpPr>
          <p:cNvPr id="44079" name="Marcador de número de diapositiva 1"/>
          <p:cNvSpPr>
            <a:spLocks noGrp="1"/>
          </p:cNvSpPr>
          <p:nvPr>
            <p:ph type="sldNum" sz="quarter" idx="11"/>
          </p:nvPr>
        </p:nvSpPr>
        <p:spPr>
          <a:xfrm>
            <a:off x="3028949" y="6427789"/>
            <a:ext cx="5503863" cy="293687"/>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22163D4E-8DA6-4A98-AAE0-012B930B688A}" type="slidenum">
              <a:rPr lang="es-ES" altLang="en-US" smtClean="0">
                <a:solidFill>
                  <a:prstClr val="black"/>
                </a:solidFill>
                <a:latin typeface="Verdana" panose="020B0604030504040204" pitchFamily="34" charset="0"/>
              </a:rPr>
              <a:pPr algn="r"/>
              <a:t>23</a:t>
            </a:fld>
            <a:endParaRPr lang="es-ES" altLang="en-US" dirty="0">
              <a:solidFill>
                <a:prstClr val="black"/>
              </a:solidFill>
              <a:latin typeface="Verdana" panose="020B0604030504040204" pitchFamily="34" charset="0"/>
            </a:endParaRPr>
          </a:p>
        </p:txBody>
      </p:sp>
      <p:graphicFrame>
        <p:nvGraphicFramePr>
          <p:cNvPr id="6" name="Group 247"/>
          <p:cNvGraphicFramePr>
            <a:graphicFrameLocks noGrp="1"/>
          </p:cNvGraphicFramePr>
          <p:nvPr>
            <p:extLst>
              <p:ext uri="{D42A27DB-BD31-4B8C-83A1-F6EECF244321}">
                <p14:modId xmlns:p14="http://schemas.microsoft.com/office/powerpoint/2010/main" val="318261562"/>
              </p:ext>
            </p:extLst>
          </p:nvPr>
        </p:nvGraphicFramePr>
        <p:xfrm>
          <a:off x="673586" y="1204481"/>
          <a:ext cx="7639048" cy="4656840"/>
        </p:xfrm>
        <a:graphic>
          <a:graphicData uri="http://schemas.openxmlformats.org/drawingml/2006/table">
            <a:tbl>
              <a:tblPr/>
              <a:tblGrid>
                <a:gridCol w="2648368">
                  <a:extLst>
                    <a:ext uri="{9D8B030D-6E8A-4147-A177-3AD203B41FA5}">
                      <a16:colId xmlns:a16="http://schemas.microsoft.com/office/drawing/2014/main" val="20000"/>
                    </a:ext>
                  </a:extLst>
                </a:gridCol>
                <a:gridCol w="1285734">
                  <a:extLst>
                    <a:ext uri="{9D8B030D-6E8A-4147-A177-3AD203B41FA5}">
                      <a16:colId xmlns:a16="http://schemas.microsoft.com/office/drawing/2014/main" val="20001"/>
                    </a:ext>
                  </a:extLst>
                </a:gridCol>
                <a:gridCol w="1285734">
                  <a:extLst>
                    <a:ext uri="{9D8B030D-6E8A-4147-A177-3AD203B41FA5}">
                      <a16:colId xmlns:a16="http://schemas.microsoft.com/office/drawing/2014/main" val="20002"/>
                    </a:ext>
                  </a:extLst>
                </a:gridCol>
                <a:gridCol w="1208837">
                  <a:extLst>
                    <a:ext uri="{9D8B030D-6E8A-4147-A177-3AD203B41FA5}">
                      <a16:colId xmlns:a16="http://schemas.microsoft.com/office/drawing/2014/main" val="20003"/>
                    </a:ext>
                  </a:extLst>
                </a:gridCol>
                <a:gridCol w="1210375">
                  <a:extLst>
                    <a:ext uri="{9D8B030D-6E8A-4147-A177-3AD203B41FA5}">
                      <a16:colId xmlns:a16="http://schemas.microsoft.com/office/drawing/2014/main" val="20004"/>
                    </a:ext>
                  </a:extLst>
                </a:gridCol>
              </a:tblGrid>
              <a:tr h="877320">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1" i="0" u="none" strike="noStrike" cap="none" normalizeH="0" baseline="0" dirty="0">
                          <a:ln>
                            <a:noFill/>
                          </a:ln>
                          <a:solidFill>
                            <a:schemeClr val="bg1"/>
                          </a:solidFill>
                          <a:effectLst/>
                          <a:latin typeface="Verdana" pitchFamily="34" charset="0"/>
                          <a:ea typeface="Calibri" pitchFamily="34" charset="0"/>
                          <a:cs typeface="Times New Roman" pitchFamily="18" charset="0"/>
                        </a:rPr>
                        <a:t>Users</a:t>
                      </a:r>
                      <a:endParaRPr kumimoji="0" lang="en-US" altLang="es-ES" sz="1400" b="0" i="0" u="none" strike="noStrike" cap="none" normalizeH="0" baseline="0" dirty="0">
                        <a:ln>
                          <a:noFill/>
                        </a:ln>
                        <a:solidFill>
                          <a:schemeClr val="bg1"/>
                        </a:solidFill>
                        <a:effectLst/>
                        <a:latin typeface="Verdana" pitchFamily="34" charset="0"/>
                        <a:ea typeface="Calibri" pitchFamily="34" charset="0"/>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1" i="0" u="none" strike="noStrike" cap="none" normalizeH="0" baseline="0">
                          <a:ln>
                            <a:noFill/>
                          </a:ln>
                          <a:solidFill>
                            <a:schemeClr val="bg1"/>
                          </a:solidFill>
                          <a:effectLst/>
                          <a:latin typeface="Verdana" pitchFamily="34" charset="0"/>
                          <a:ea typeface="Calibri" pitchFamily="34" charset="0"/>
                          <a:cs typeface="Times New Roman" pitchFamily="18" charset="0"/>
                        </a:rPr>
                        <a:t>Items</a:t>
                      </a:r>
                      <a:endParaRPr kumimoji="0" lang="en-US" altLang="es-ES" sz="1400" b="0" i="0" u="none" strike="noStrike" cap="none" normalizeH="0" baseline="0">
                        <a:ln>
                          <a:noFill/>
                        </a:ln>
                        <a:solidFill>
                          <a:schemeClr val="bg1"/>
                        </a:solidFill>
                        <a:effectLst/>
                        <a:latin typeface="Verdana" pitchFamily="34" charset="0"/>
                        <a:ea typeface="Calibri" pitchFamily="34" charset="0"/>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1" i="0" u="none" strike="noStrike" cap="none" normalizeH="0" baseline="0">
                          <a:ln>
                            <a:noFill/>
                          </a:ln>
                          <a:solidFill>
                            <a:schemeClr val="bg1"/>
                          </a:solidFill>
                          <a:effectLst/>
                          <a:latin typeface="Verdana" pitchFamily="34" charset="0"/>
                          <a:ea typeface="Calibri" pitchFamily="34" charset="0"/>
                          <a:cs typeface="Times New Roman" pitchFamily="18" charset="0"/>
                        </a:rPr>
                        <a:t>Renewals</a:t>
                      </a:r>
                      <a:endParaRPr kumimoji="0" lang="en-US" altLang="es-ES" sz="1400" b="0" i="0" u="none" strike="noStrike" cap="none" normalizeH="0" baseline="0">
                        <a:ln>
                          <a:noFill/>
                        </a:ln>
                        <a:solidFill>
                          <a:schemeClr val="bg1"/>
                        </a:solidFill>
                        <a:effectLst/>
                        <a:latin typeface="Verdana" pitchFamily="34" charset="0"/>
                        <a:ea typeface="Calibri" pitchFamily="34" charset="0"/>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1" i="0" u="none" strike="noStrike" cap="none" normalizeH="0" baseline="0" dirty="0">
                          <a:ln>
                            <a:noFill/>
                          </a:ln>
                          <a:solidFill>
                            <a:schemeClr val="bg1"/>
                          </a:solidFill>
                          <a:effectLst/>
                          <a:latin typeface="Verdana" pitchFamily="34" charset="0"/>
                          <a:ea typeface="Calibri" pitchFamily="34" charset="0"/>
                          <a:cs typeface="Times New Roman" pitchFamily="18" charset="0"/>
                        </a:rPr>
                        <a:t>Loan period:  </a:t>
                      </a:r>
                      <a:endParaRPr kumimoji="0" lang="ca-ES" altLang="es-ES" sz="1400" b="0" i="0" u="none" strike="noStrike" cap="none" normalizeH="0" baseline="0" dirty="0">
                        <a:ln>
                          <a:noFill/>
                        </a:ln>
                        <a:solidFill>
                          <a:schemeClr val="bg1"/>
                        </a:solidFill>
                        <a:effectLst/>
                        <a:latin typeface="Verdana" pitchFamily="34" charset="0"/>
                        <a:ea typeface="Calibri"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1" i="0" u="none" strike="noStrike" cap="none" normalizeH="0" baseline="0" dirty="0">
                          <a:ln>
                            <a:noFill/>
                          </a:ln>
                          <a:solidFill>
                            <a:schemeClr val="bg1"/>
                          </a:solidFill>
                          <a:effectLst/>
                          <a:latin typeface="Verdana" pitchFamily="34" charset="0"/>
                          <a:ea typeface="Calibri" pitchFamily="34" charset="0"/>
                          <a:cs typeface="Times New Roman" pitchFamily="18" charset="0"/>
                        </a:rPr>
                        <a:t>printed docs.</a:t>
                      </a:r>
                      <a:endParaRPr kumimoji="0" lang="en-US" altLang="es-ES" sz="1400" b="0" i="0" u="none" strike="noStrike" cap="none" normalizeH="0" baseline="0" dirty="0">
                        <a:ln>
                          <a:noFill/>
                        </a:ln>
                        <a:solidFill>
                          <a:schemeClr val="bg1"/>
                        </a:solidFill>
                        <a:effectLst/>
                        <a:latin typeface="Verdana"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1" i="0" u="none" strike="noStrike" cap="none" normalizeH="0" baseline="0" dirty="0">
                          <a:ln>
                            <a:noFill/>
                          </a:ln>
                          <a:solidFill>
                            <a:schemeClr val="bg1"/>
                          </a:solidFill>
                          <a:effectLst/>
                          <a:latin typeface="Verdana" pitchFamily="34" charset="0"/>
                          <a:ea typeface="Calibri" pitchFamily="34" charset="0"/>
                          <a:cs typeface="Times New Roman" pitchFamily="18" charset="0"/>
                        </a:rPr>
                        <a:t>Loan period:</a:t>
                      </a:r>
                      <a:endParaRPr kumimoji="0" lang="ca-ES" altLang="es-ES" sz="1400" b="0" i="0" u="none" strike="noStrike" cap="none" normalizeH="0" baseline="0" dirty="0">
                        <a:ln>
                          <a:noFill/>
                        </a:ln>
                        <a:solidFill>
                          <a:schemeClr val="bg1"/>
                        </a:solidFill>
                        <a:effectLst/>
                        <a:latin typeface="Verdana" pitchFamily="34" charset="0"/>
                        <a:ea typeface="Calibri"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1" i="0" u="none" strike="noStrike" cap="none" normalizeH="0" baseline="0" dirty="0" err="1">
                          <a:ln>
                            <a:noFill/>
                          </a:ln>
                          <a:solidFill>
                            <a:schemeClr val="bg1"/>
                          </a:solidFill>
                          <a:effectLst/>
                          <a:latin typeface="Verdana" pitchFamily="34" charset="0"/>
                          <a:ea typeface="Calibri" pitchFamily="34" charset="0"/>
                          <a:cs typeface="Times New Roman" pitchFamily="18" charset="0"/>
                        </a:rPr>
                        <a:t>audiov</a:t>
                      </a:r>
                      <a:r>
                        <a:rPr kumimoji="0" lang="en-US" altLang="es-ES" sz="1400" b="1" i="0" u="none" strike="noStrike" cap="none" normalizeH="0" baseline="0" dirty="0">
                          <a:ln>
                            <a:noFill/>
                          </a:ln>
                          <a:solidFill>
                            <a:schemeClr val="bg1"/>
                          </a:solidFill>
                          <a:effectLst/>
                          <a:latin typeface="Verdana" pitchFamily="34" charset="0"/>
                          <a:ea typeface="Calibri" pitchFamily="34" charset="0"/>
                          <a:cs typeface="Times New Roman" pitchFamily="18" charset="0"/>
                        </a:rPr>
                        <a:t>. material</a:t>
                      </a:r>
                      <a:endParaRPr kumimoji="0" lang="en-US" altLang="es-ES" sz="1400" b="0" i="0" u="none" strike="noStrike" cap="none" normalizeH="0" baseline="0" dirty="0">
                        <a:ln>
                          <a:noFill/>
                        </a:ln>
                        <a:solidFill>
                          <a:schemeClr val="bg1"/>
                        </a:solidFill>
                        <a:effectLst/>
                        <a:latin typeface="Verdana"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extLst>
                  <a:ext uri="{0D108BD9-81ED-4DB2-BD59-A6C34878D82A}">
                    <a16:rowId xmlns:a16="http://schemas.microsoft.com/office/drawing/2014/main" val="10000"/>
                  </a:ext>
                </a:extLst>
              </a:tr>
              <a:tr h="877320">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Bachelor’s degree students, authorized Alumni UB</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10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6</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21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10001"/>
                  </a:ext>
                </a:extLst>
              </a:tr>
              <a:tr h="679216">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Postgraduate, master’s degree and doctoral students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10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6</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21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0002"/>
                  </a:ext>
                </a:extLst>
              </a:tr>
              <a:tr h="1075425">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University </a:t>
                      </a:r>
                      <a:r>
                        <a:rPr kumimoji="0" lang="ca-ES" altLang="es-ES" sz="14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teaching</a:t>
                      </a:r>
                      <a:r>
                        <a:rPr kumimoji="0" lang="ca-E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ca-ES" altLang="es-ES" sz="14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and</a:t>
                      </a:r>
                      <a:r>
                        <a:rPr kumimoji="0" lang="ca-E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ca-ES" altLang="es-ES" sz="14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research</a:t>
                      </a:r>
                      <a:r>
                        <a:rPr kumimoji="0" lang="ca-E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staff (PDI) </a:t>
                      </a:r>
                      <a:r>
                        <a:rPr kumimoji="0" lang="ca-ES" altLang="es-ES" sz="14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and</a:t>
                      </a:r>
                      <a:r>
                        <a:rPr kumimoji="0" lang="ca-E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ca-ES" altLang="es-ES" sz="14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registered</a:t>
                      </a:r>
                      <a:r>
                        <a:rPr kumimoji="0" lang="ca-E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ca-ES" altLang="es-ES" sz="14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users</a:t>
                      </a:r>
                      <a:r>
                        <a:rPr kumimoji="0" lang="ca-E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of </a:t>
                      </a:r>
                      <a:r>
                        <a:rPr kumimoji="0" lang="ca-ES" altLang="es-ES" sz="14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the</a:t>
                      </a:r>
                      <a:r>
                        <a:rPr kumimoji="0" lang="ca-E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ca-ES" altLang="es-ES" sz="14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National</a:t>
                      </a:r>
                      <a:r>
                        <a:rPr kumimoji="0" lang="ca-E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a:t>
                      </a:r>
                      <a:r>
                        <a:rPr kumimoji="0" lang="ca-ES" altLang="es-ES" sz="1400" b="0" i="0" u="none" strike="noStrike" cap="none" normalizeH="0" baseline="0" dirty="0" err="1">
                          <a:ln>
                            <a:noFill/>
                          </a:ln>
                          <a:solidFill>
                            <a:schemeClr val="tx1"/>
                          </a:solidFill>
                          <a:effectLst/>
                          <a:latin typeface="Verdana" pitchFamily="34" charset="0"/>
                          <a:ea typeface="Calibri" pitchFamily="34" charset="0"/>
                          <a:cs typeface="Times New Roman" pitchFamily="18" charset="0"/>
                        </a:rPr>
                        <a:t>Library</a:t>
                      </a:r>
                      <a:r>
                        <a:rPr kumimoji="0" lang="ca-E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 of </a:t>
                      </a:r>
                      <a:r>
                        <a:rPr kumimoji="0" lang="ca-E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Catalonia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10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6</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21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10003"/>
                  </a:ext>
                </a:extLst>
              </a:tr>
              <a:tr h="877320">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University administrative and service staff (PAS) and staff of the National Library of Catalonia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10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6</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a:ln>
                            <a:noFill/>
                          </a:ln>
                          <a:solidFill>
                            <a:schemeClr val="tx1"/>
                          </a:solidFill>
                          <a:effectLst/>
                          <a:latin typeface="Verdana" pitchFamily="34" charset="0"/>
                          <a:ea typeface="Calibri" pitchFamily="34" charset="0"/>
                          <a:cs typeface="Times New Roman" pitchFamily="18" charset="0"/>
                        </a:rPr>
                        <a:t>21</a:t>
                      </a:r>
                      <a:endPar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charset="0"/>
                        </a:defRPr>
                      </a:lvl1pPr>
                      <a:lvl2pPr eaLnBrk="0" hangingPunct="0">
                        <a:spcBef>
                          <a:spcPct val="20000"/>
                        </a:spcBef>
                        <a:defRPr sz="2400">
                          <a:solidFill>
                            <a:schemeClr val="tx1"/>
                          </a:solidFill>
                          <a:latin typeface="Arial" charset="0"/>
                        </a:defRPr>
                      </a:lvl2pPr>
                      <a:lvl3pPr eaLnBrk="0" hangingPunct="0">
                        <a:spcBef>
                          <a:spcPct val="20000"/>
                        </a:spcBef>
                        <a:defRPr sz="2000">
                          <a:solidFill>
                            <a:schemeClr val="tx1"/>
                          </a:solidFill>
                          <a:latin typeface="Arial" charset="0"/>
                        </a:defRPr>
                      </a:lvl3pPr>
                      <a:lvl4pPr eaLnBrk="0" hangingPunct="0">
                        <a:spcBef>
                          <a:spcPct val="20000"/>
                        </a:spcBef>
                        <a:defRPr>
                          <a:solidFill>
                            <a:schemeClr val="tx1"/>
                          </a:solidFill>
                          <a:latin typeface="Arial" charset="0"/>
                        </a:defRPr>
                      </a:lvl4pPr>
                      <a:lvl5pPr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s-ES" sz="1400" b="0" i="0" u="none" strike="noStrike" cap="none" normalizeH="0" baseline="0" dirty="0">
                          <a:ln>
                            <a:noFill/>
                          </a:ln>
                          <a:solidFill>
                            <a:schemeClr val="tx1"/>
                          </a:solidFill>
                          <a:effectLst/>
                          <a:latin typeface="Verdana" pitchFamily="34" charset="0"/>
                          <a:ea typeface="Calibri" pitchFamily="34" charset="0"/>
                          <a:cs typeface="Times New Roman" pitchFamily="18" charset="0"/>
                        </a:rPr>
                        <a:t>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002643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26A817-81E7-4D97-9E1B-31EF827623E9}" type="slidenum">
              <a:rPr lang="es-ES" altLang="en-US" smtClean="0">
                <a:solidFill>
                  <a:prstClr val="black"/>
                </a:solidFill>
                <a:latin typeface="Verdana" panose="020B0604030504040204" pitchFamily="34" charset="0"/>
              </a:rPr>
              <a:pPr/>
              <a:t>24</a:t>
            </a:fld>
            <a:endParaRPr lang="es-ES" altLang="en-US">
              <a:solidFill>
                <a:prstClr val="black"/>
              </a:solidFill>
              <a:latin typeface="Verdana" panose="020B0604030504040204" pitchFamily="34" charset="0"/>
            </a:endParaRPr>
          </a:p>
        </p:txBody>
      </p:sp>
      <p:sp>
        <p:nvSpPr>
          <p:cNvPr id="46083" name="Contenidor de número de diapositiva 4"/>
          <p:cNvSpPr txBox="1">
            <a:spLocks noGrp="1"/>
          </p:cNvSpPr>
          <p:nvPr/>
        </p:nvSpPr>
        <p:spPr bwMode="auto">
          <a:xfrm>
            <a:off x="8101013" y="6245225"/>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46084" name="AutoShape 2"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46085" name="AutoShape 4"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46086" name="AutoShape 6" descr="https://mail-attachment.googleusercontent.com/attachment/?ui=2&amp;ik=85f28c904c&amp;view=att&amp;th=14111dfdec0e1532&amp;attid=0.1&amp;disp=inline&amp;safe=1&amp;zw&amp;saduie=AG9B_P-ZQDHWvFpiA_Hxpb2vDqTU&amp;sadet=1378998869777&amp;sads=WdZmcVl5UGRuyw7acasT7TpovtQ&amp;sadssc=1"/>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ca-ES" altLang="ca-ES">
              <a:solidFill>
                <a:prstClr val="black"/>
              </a:solidFill>
            </a:endParaRPr>
          </a:p>
        </p:txBody>
      </p:sp>
      <p:sp>
        <p:nvSpPr>
          <p:cNvPr id="46087" name="Rectangle 7"/>
          <p:cNvSpPr>
            <a:spLocks noGrp="1" noChangeArrowheads="1"/>
          </p:cNvSpPr>
          <p:nvPr>
            <p:ph type="title" idx="4294967295"/>
          </p:nvPr>
        </p:nvSpPr>
        <p:spPr bwMode="auto">
          <a:xfrm>
            <a:off x="547721" y="802459"/>
            <a:ext cx="8677275" cy="812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ca-ES" sz="2000" b="1" dirty="0">
                <a:solidFill>
                  <a:srgbClr val="336699"/>
                </a:solidFill>
                <a:latin typeface="Verdana" panose="020B0604030504040204" pitchFamily="34" charset="0"/>
              </a:rPr>
              <a:t>Interlibrary loans </a:t>
            </a:r>
            <a:br>
              <a:rPr lang="en-GB" altLang="ca-ES" sz="2000" b="1" dirty="0">
                <a:solidFill>
                  <a:srgbClr val="336699"/>
                </a:solidFill>
                <a:latin typeface="Verdana" panose="020B0604030504040204" pitchFamily="34" charset="0"/>
              </a:rPr>
            </a:br>
            <a:r>
              <a:rPr lang="en-GB" altLang="ca-ES" sz="1600" dirty="0">
                <a:solidFill>
                  <a:srgbClr val="336699"/>
                </a:solidFill>
                <a:latin typeface="Verdana" panose="020B0604030504040204" pitchFamily="34" charset="0"/>
                <a:ea typeface="Verdana" panose="020B0604030504040204" pitchFamily="34" charset="0"/>
                <a:cs typeface="Verdana" panose="020B0604030504040204" pitchFamily="34" charset="0"/>
                <a:hlinkClick r:id="rId2"/>
              </a:rPr>
              <a:t>https://crai.ub.edu/en/crai-services/loans/inter-library-loans</a:t>
            </a:r>
            <a:r>
              <a:rPr lang="en-GB" altLang="ca-ES" sz="1600" dirty="0">
                <a:solidFill>
                  <a:srgbClr val="336699"/>
                </a:solidFill>
                <a:latin typeface="Verdana" panose="020B0604030504040204" pitchFamily="34" charset="0"/>
                <a:ea typeface="Verdana" panose="020B0604030504040204" pitchFamily="34" charset="0"/>
                <a:cs typeface="Verdana" panose="020B0604030504040204" pitchFamily="34" charset="0"/>
              </a:rPr>
              <a:t/>
            </a:r>
            <a:br>
              <a:rPr lang="en-GB" altLang="ca-ES" sz="1600" dirty="0">
                <a:solidFill>
                  <a:srgbClr val="336699"/>
                </a:solidFill>
                <a:latin typeface="Verdana" panose="020B0604030504040204" pitchFamily="34" charset="0"/>
                <a:ea typeface="Verdana" panose="020B0604030504040204" pitchFamily="34" charset="0"/>
                <a:cs typeface="Verdana" panose="020B0604030504040204" pitchFamily="34" charset="0"/>
              </a:rPr>
            </a:br>
            <a:endParaRPr lang="en-GB" altLang="ca-ES" sz="1600" dirty="0">
              <a:solidFill>
                <a:srgbClr val="336699"/>
              </a:solidFill>
            </a:endParaRPr>
          </a:p>
        </p:txBody>
      </p:sp>
      <p:sp>
        <p:nvSpPr>
          <p:cNvPr id="26631" name="Rectangle 11"/>
          <p:cNvSpPr>
            <a:spLocks noChangeArrowheads="1"/>
          </p:cNvSpPr>
          <p:nvPr/>
        </p:nvSpPr>
        <p:spPr bwMode="auto">
          <a:xfrm>
            <a:off x="625475" y="1719806"/>
            <a:ext cx="82073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defRPr/>
            </a:pPr>
            <a:r>
              <a:rPr lang="en-GB" altLang="ca-ES" sz="1800" dirty="0">
                <a:solidFill>
                  <a:srgbClr val="646464"/>
                </a:solidFill>
                <a:latin typeface="Verdana" pitchFamily="34" charset="0"/>
              </a:rPr>
              <a:t>The interlibrary loan service enables users to locate and obtain the original or a copy of any item that is not held by the CRAI and is not available from other Catalan universities through the </a:t>
            </a:r>
            <a:r>
              <a:rPr lang="en-GB" altLang="ca-ES" sz="1800" u="sng" dirty="0">
                <a:solidFill>
                  <a:srgbClr val="5B9BD5">
                    <a:lumMod val="50000"/>
                  </a:srgbClr>
                </a:solidFill>
                <a:latin typeface="Verdana" pitchFamily="34" charset="0"/>
                <a:hlinkClick r:id="rId3"/>
              </a:rPr>
              <a:t>PUC</a:t>
            </a:r>
            <a:r>
              <a:rPr lang="en-GB" altLang="ca-ES" sz="1800" dirty="0">
                <a:solidFill>
                  <a:srgbClr val="646464"/>
                </a:solidFill>
                <a:latin typeface="Verdana" pitchFamily="34" charset="0"/>
              </a:rPr>
              <a:t>. It also centralizes the loan of CRAI collection items to other institutions. This is a </a:t>
            </a:r>
            <a:r>
              <a:rPr lang="en-GB" altLang="ca-ES" sz="1800" u="sng" dirty="0">
                <a:solidFill>
                  <a:srgbClr val="5B9BD5">
                    <a:lumMod val="50000"/>
                  </a:srgbClr>
                </a:solidFill>
                <a:latin typeface="Verdana" pitchFamily="34" charset="0"/>
                <a:hlinkClick r:id="rId4"/>
              </a:rPr>
              <a:t>paid service</a:t>
            </a:r>
            <a:r>
              <a:rPr lang="en-GB" altLang="ca-ES" sz="1800" dirty="0">
                <a:solidFill>
                  <a:srgbClr val="646464"/>
                </a:solidFill>
                <a:latin typeface="Verdana" pitchFamily="34" charset="0"/>
              </a:rPr>
              <a:t>.</a:t>
            </a:r>
          </a:p>
          <a:p>
            <a:pPr algn="just" eaLnBrk="1" hangingPunct="1">
              <a:spcBef>
                <a:spcPct val="0"/>
              </a:spcBef>
              <a:buFontTx/>
              <a:buNone/>
              <a:defRPr/>
            </a:pPr>
            <a:r>
              <a:rPr lang="en-GB" altLang="ca-ES" sz="1800" dirty="0">
                <a:solidFill>
                  <a:srgbClr val="646464"/>
                </a:solidFill>
                <a:latin typeface="Verdana" pitchFamily="34" charset="0"/>
              </a:rPr>
              <a:t> </a:t>
            </a:r>
          </a:p>
        </p:txBody>
      </p:sp>
    </p:spTree>
    <p:extLst>
      <p:ext uri="{BB962C8B-B14F-4D97-AF65-F5344CB8AC3E}">
        <p14:creationId xmlns:p14="http://schemas.microsoft.com/office/powerpoint/2010/main" val="34356374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B9B2E2-DD6C-4A7C-8574-C3E9B9D27767}" type="slidenum">
              <a:rPr lang="es-ES" altLang="en-US" smtClean="0">
                <a:solidFill>
                  <a:prstClr val="black"/>
                </a:solidFill>
                <a:latin typeface="Verdana" panose="020B0604030504040204" pitchFamily="34" charset="0"/>
              </a:rPr>
              <a:pPr/>
              <a:t>25</a:t>
            </a:fld>
            <a:endParaRPr lang="es-ES" altLang="en-US">
              <a:solidFill>
                <a:prstClr val="black"/>
              </a:solidFill>
              <a:latin typeface="Verdana" panose="020B0604030504040204" pitchFamily="34" charset="0"/>
            </a:endParaRPr>
          </a:p>
        </p:txBody>
      </p:sp>
      <p:sp>
        <p:nvSpPr>
          <p:cNvPr id="51203" name="Contenidor de número de diapositiva 5"/>
          <p:cNvSpPr txBox="1">
            <a:spLocks noGrp="1"/>
          </p:cNvSpPr>
          <p:nvPr/>
        </p:nvSpPr>
        <p:spPr bwMode="auto">
          <a:xfrm>
            <a:off x="7996238" y="6240464"/>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51204" name="Rectangle 2"/>
          <p:cNvSpPr>
            <a:spLocks noChangeArrowheads="1"/>
          </p:cNvSpPr>
          <p:nvPr/>
        </p:nvSpPr>
        <p:spPr bwMode="auto">
          <a:xfrm>
            <a:off x="517022" y="810815"/>
            <a:ext cx="856773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rPr>
              <a:t>Access to online resources </a:t>
            </a:r>
          </a:p>
          <a:p>
            <a:r>
              <a:rPr lang="en-GB" altLang="ca-ES" sz="1600" dirty="0">
                <a:solidFill>
                  <a:srgbClr val="000000"/>
                </a:solidFill>
                <a:latin typeface="Verdana" panose="020B0604030504040204" pitchFamily="34" charset="0"/>
                <a:hlinkClick r:id="rId2"/>
              </a:rPr>
              <a:t>https://crai.ub.edu/en/crai-services/resources-online/proxy</a:t>
            </a:r>
            <a:endParaRPr lang="en-GB" altLang="ca-ES" sz="1600" dirty="0">
              <a:solidFill>
                <a:srgbClr val="000000"/>
              </a:solidFill>
              <a:latin typeface="Verdana" panose="020B0604030504040204" pitchFamily="34" charset="0"/>
            </a:endParaRPr>
          </a:p>
          <a:p>
            <a:endParaRPr lang="en-GB" altLang="ca-ES" sz="1600" dirty="0">
              <a:solidFill>
                <a:srgbClr val="000000"/>
              </a:solidFill>
              <a:latin typeface="Verdana" panose="020B0604030504040204" pitchFamily="34" charset="0"/>
            </a:endParaRPr>
          </a:p>
        </p:txBody>
      </p:sp>
      <p:sp>
        <p:nvSpPr>
          <p:cNvPr id="51205" name="2 CuadroTexto"/>
          <p:cNvSpPr txBox="1">
            <a:spLocks noChangeArrowheads="1"/>
          </p:cNvSpPr>
          <p:nvPr/>
        </p:nvSpPr>
        <p:spPr bwMode="auto">
          <a:xfrm>
            <a:off x="517022" y="1752311"/>
            <a:ext cx="8201025"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ca-ES" dirty="0">
                <a:solidFill>
                  <a:srgbClr val="646464"/>
                </a:solidFill>
                <a:latin typeface="Verdana" panose="020B0604030504040204" pitchFamily="34" charset="0"/>
              </a:rPr>
              <a:t>Use the E-Resources Access Service (SIRE) to consult the electronic information resources to which the CRAI subscribes from a computer or device within or outside the UB network. </a:t>
            </a:r>
          </a:p>
          <a:p>
            <a:pPr algn="just"/>
            <a:endParaRPr lang="en-GB" altLang="ca-ES" dirty="0">
              <a:solidFill>
                <a:srgbClr val="646464"/>
              </a:solidFill>
              <a:latin typeface="Verdana" panose="020B0604030504040204" pitchFamily="34" charset="0"/>
            </a:endParaRPr>
          </a:p>
          <a:p>
            <a:pPr algn="just"/>
            <a:r>
              <a:rPr lang="en-GB" altLang="ca-ES" dirty="0">
                <a:solidFill>
                  <a:srgbClr val="646464"/>
                </a:solidFill>
                <a:latin typeface="Verdana" panose="020B0604030504040204" pitchFamily="34" charset="0"/>
              </a:rPr>
              <a:t>To access SIRE, you will need the </a:t>
            </a:r>
            <a:r>
              <a:rPr lang="en-GB" altLang="ca-ES" b="1" dirty="0">
                <a:solidFill>
                  <a:srgbClr val="646464"/>
                </a:solidFill>
                <a:latin typeface="Verdana" panose="020B0604030504040204" pitchFamily="34" charset="0"/>
              </a:rPr>
              <a:t>UB username</a:t>
            </a:r>
            <a:r>
              <a:rPr lang="en-GB" altLang="ca-ES" dirty="0">
                <a:solidFill>
                  <a:srgbClr val="646464"/>
                </a:solidFill>
                <a:latin typeface="Verdana" panose="020B0604030504040204" pitchFamily="34" charset="0"/>
              </a:rPr>
              <a:t> and </a:t>
            </a:r>
            <a:r>
              <a:rPr lang="en-GB" altLang="ca-ES" b="1" dirty="0">
                <a:solidFill>
                  <a:srgbClr val="646464"/>
                </a:solidFill>
                <a:latin typeface="Verdana" panose="020B0604030504040204" pitchFamily="34" charset="0"/>
              </a:rPr>
              <a:t>password</a:t>
            </a:r>
            <a:r>
              <a:rPr lang="en-GB" altLang="ca-ES" dirty="0">
                <a:solidFill>
                  <a:srgbClr val="646464"/>
                </a:solidFill>
                <a:latin typeface="Verdana" panose="020B0604030504040204" pitchFamily="34" charset="0"/>
              </a:rPr>
              <a:t> that you use to access UB intranets (PDI, PAS or </a:t>
            </a:r>
            <a:r>
              <a:rPr lang="en-GB" altLang="ca-ES" dirty="0" err="1">
                <a:solidFill>
                  <a:srgbClr val="646464"/>
                </a:solidFill>
                <a:latin typeface="Verdana" panose="020B0604030504040204" pitchFamily="34" charset="0"/>
              </a:rPr>
              <a:t>MónUB</a:t>
            </a:r>
            <a:r>
              <a:rPr lang="en-GB" altLang="ca-ES" dirty="0">
                <a:solidFill>
                  <a:srgbClr val="646464"/>
                </a:solidFill>
                <a:latin typeface="Verdana" panose="020B0604030504040204" pitchFamily="34" charset="0"/>
              </a:rPr>
              <a:t>).</a:t>
            </a:r>
          </a:p>
          <a:p>
            <a:pPr algn="just"/>
            <a:endParaRPr lang="en-GB" altLang="ca-ES" dirty="0">
              <a:solidFill>
                <a:srgbClr val="646464"/>
              </a:solidFill>
              <a:latin typeface="Verdana" panose="020B0604030504040204" pitchFamily="34" charset="0"/>
            </a:endParaRPr>
          </a:p>
          <a:p>
            <a:pPr algn="just"/>
            <a:r>
              <a:rPr lang="en-GB" altLang="ca-ES" sz="1600" dirty="0">
                <a:solidFill>
                  <a:srgbClr val="646464"/>
                </a:solidFill>
                <a:latin typeface="Verdana" panose="020B0604030504040204" pitchFamily="34" charset="0"/>
              </a:rPr>
              <a:t>Watch the </a:t>
            </a:r>
            <a:r>
              <a:rPr lang="en-GB" altLang="ca-ES" sz="1600" u="sng" dirty="0">
                <a:solidFill>
                  <a:srgbClr val="3C8C93"/>
                </a:solidFill>
                <a:latin typeface="Verdana" panose="020B0604030504040204" pitchFamily="34" charset="0"/>
                <a:hlinkClick r:id="rId3"/>
              </a:rPr>
              <a:t>video</a:t>
            </a:r>
            <a:endParaRPr lang="en-GB" altLang="ca-ES" sz="1600" u="sng" dirty="0">
              <a:solidFill>
                <a:srgbClr val="3C8C93"/>
              </a:solidFill>
              <a:latin typeface="Verdana" panose="020B0604030504040204" pitchFamily="34" charset="0"/>
            </a:endParaRPr>
          </a:p>
        </p:txBody>
      </p:sp>
    </p:spTree>
    <p:extLst>
      <p:ext uri="{BB962C8B-B14F-4D97-AF65-F5344CB8AC3E}">
        <p14:creationId xmlns:p14="http://schemas.microsoft.com/office/powerpoint/2010/main" val="76187504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5184" y="1897900"/>
            <a:ext cx="2974574" cy="2324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5"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AD6CBE-C156-456A-AF15-24E1C8D3CC64}" type="slidenum">
              <a:rPr lang="ca-ES" altLang="en-US" smtClean="0">
                <a:solidFill>
                  <a:srgbClr val="898989"/>
                </a:solidFill>
              </a:rPr>
              <a:pPr/>
              <a:t>26</a:t>
            </a:fld>
            <a:endParaRPr lang="ca-ES" altLang="en-US">
              <a:solidFill>
                <a:srgbClr val="898989"/>
              </a:solidFill>
            </a:endParaRPr>
          </a:p>
        </p:txBody>
      </p:sp>
      <p:sp>
        <p:nvSpPr>
          <p:cNvPr id="64516" name="4 Título"/>
          <p:cNvSpPr>
            <a:spLocks/>
          </p:cNvSpPr>
          <p:nvPr/>
        </p:nvSpPr>
        <p:spPr bwMode="auto">
          <a:xfrm>
            <a:off x="591445" y="979284"/>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2000" b="1" dirty="0">
                <a:solidFill>
                  <a:srgbClr val="336699"/>
                </a:solidFill>
                <a:latin typeface="Verdana" panose="020B0604030504040204" pitchFamily="34" charset="0"/>
              </a:rPr>
              <a:t> Campus Virtual </a:t>
            </a:r>
            <a:br>
              <a:rPr lang="es-ES" altLang="ca-ES" sz="2000" b="1" dirty="0">
                <a:solidFill>
                  <a:srgbClr val="336699"/>
                </a:solidFill>
                <a:latin typeface="Verdana" panose="020B0604030504040204" pitchFamily="34" charset="0"/>
              </a:rPr>
            </a:br>
            <a:r>
              <a:rPr lang="es-ES" altLang="ca-ES" sz="2000" dirty="0">
                <a:solidFill>
                  <a:srgbClr val="336699"/>
                </a:solidFill>
                <a:latin typeface="Verdana" panose="020B0604030504040204" pitchFamily="34" charset="0"/>
              </a:rPr>
              <a:t/>
            </a:r>
            <a:br>
              <a:rPr lang="es-ES" altLang="ca-ES" sz="2000" dirty="0">
                <a:solidFill>
                  <a:srgbClr val="336699"/>
                </a:solidFill>
                <a:latin typeface="Verdana" panose="020B0604030504040204" pitchFamily="34" charset="0"/>
              </a:rPr>
            </a:br>
            <a:endParaRPr lang="ca-ES" altLang="ca-ES" sz="2000" dirty="0">
              <a:solidFill>
                <a:srgbClr val="336699"/>
              </a:solidFill>
              <a:latin typeface="Verdana" panose="020B0604030504040204" pitchFamily="34" charset="0"/>
            </a:endParaRPr>
          </a:p>
        </p:txBody>
      </p:sp>
      <p:sp>
        <p:nvSpPr>
          <p:cNvPr id="64517" name="QuadreDeText 1">
            <a:hlinkClick r:id="rId3"/>
          </p:cNvPr>
          <p:cNvSpPr txBox="1">
            <a:spLocks noChangeArrowheads="1"/>
          </p:cNvSpPr>
          <p:nvPr/>
        </p:nvSpPr>
        <p:spPr bwMode="auto">
          <a:xfrm>
            <a:off x="679988" y="1316875"/>
            <a:ext cx="6911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a-ES" altLang="ca-ES" sz="1600" dirty="0">
                <a:solidFill>
                  <a:prstClr val="black"/>
                </a:solidFill>
                <a:latin typeface="Verdana" panose="020B0604030504040204" pitchFamily="34" charset="0"/>
                <a:hlinkClick r:id="rId4"/>
              </a:rPr>
              <a:t>https://campusvirtual.ub.edu</a:t>
            </a:r>
            <a:endParaRPr lang="ca-ES" altLang="ca-ES" sz="1600" dirty="0">
              <a:solidFill>
                <a:prstClr val="black"/>
              </a:solidFill>
              <a:latin typeface="Verdana" panose="020B0604030504040204" pitchFamily="34" charset="0"/>
            </a:endParaRPr>
          </a:p>
          <a:p>
            <a:endParaRPr lang="ca-ES" altLang="ca-ES" sz="1600" dirty="0">
              <a:solidFill>
                <a:prstClr val="black"/>
              </a:solidFill>
            </a:endParaRPr>
          </a:p>
        </p:txBody>
      </p:sp>
      <p:sp>
        <p:nvSpPr>
          <p:cNvPr id="64518" name="AutoShape 6"/>
          <p:cNvSpPr>
            <a:spLocks noChangeArrowheads="1"/>
          </p:cNvSpPr>
          <p:nvPr/>
        </p:nvSpPr>
        <p:spPr bwMode="auto">
          <a:xfrm rot="-2154584">
            <a:off x="1728587" y="3212268"/>
            <a:ext cx="1691864" cy="640009"/>
          </a:xfrm>
          <a:prstGeom prst="leftArrow">
            <a:avLst>
              <a:gd name="adj1" fmla="val 50000"/>
              <a:gd name="adj2" fmla="val 83344"/>
            </a:avLst>
          </a:prstGeom>
          <a:solidFill>
            <a:srgbClr val="336699"/>
          </a:solidFill>
          <a:ln w="9525">
            <a:solidFill>
              <a:srgbClr val="000000"/>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ES" altLang="ca-ES" sz="1200" dirty="0">
                <a:solidFill>
                  <a:prstClr val="white"/>
                </a:solidFill>
                <a:latin typeface="Verdana" panose="020B0604030504040204" pitchFamily="34" charset="0"/>
              </a:rPr>
              <a:t>Campus Virtual</a:t>
            </a:r>
          </a:p>
        </p:txBody>
      </p:sp>
      <p:pic>
        <p:nvPicPr>
          <p:cNvPr id="64519" name="3 Imagen"/>
          <p:cNvPicPr>
            <a:picLocks noChangeAspect="1"/>
          </p:cNvPicPr>
          <p:nvPr/>
        </p:nvPicPr>
        <p:blipFill>
          <a:blip r:embed="rId5">
            <a:extLst>
              <a:ext uri="{28A0092B-C50C-407E-A947-70E740481C1C}">
                <a14:useLocalDpi xmlns:a14="http://schemas.microsoft.com/office/drawing/2010/main" val="0"/>
              </a:ext>
            </a:extLst>
          </a:blip>
          <a:srcRect t="22820"/>
          <a:stretch>
            <a:fillRect/>
          </a:stretch>
        </p:blipFill>
        <p:spPr bwMode="auto">
          <a:xfrm>
            <a:off x="770094" y="4049479"/>
            <a:ext cx="10350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2C033838-C672-4B13-A4E4-0674A00C66FF}"/>
              </a:ext>
            </a:extLst>
          </p:cNvPr>
          <p:cNvSpPr/>
          <p:nvPr/>
        </p:nvSpPr>
        <p:spPr>
          <a:xfrm>
            <a:off x="3908546" y="1878500"/>
            <a:ext cx="4255740" cy="2086725"/>
          </a:xfrm>
          <a:prstGeom prst="rect">
            <a:avLst/>
          </a:prstGeom>
        </p:spPr>
        <p:txBody>
          <a:bodyPr wrap="square">
            <a:spAutoFit/>
          </a:bodyPr>
          <a:lstStyle/>
          <a:p>
            <a:pPr algn="just">
              <a:spcBef>
                <a:spcPct val="20000"/>
              </a:spcBef>
            </a:pPr>
            <a:r>
              <a:rPr lang="en-US" altLang="es-ES" dirty="0">
                <a:solidFill>
                  <a:srgbClr val="646464"/>
                </a:solidFill>
                <a:latin typeface="Verdana" panose="020B0604030504040204" pitchFamily="34" charset="0"/>
                <a:cs typeface="Arial" panose="020B0604020202020204" pitchFamily="34" charset="0"/>
              </a:rPr>
              <a:t>It is the work tool with which you access your subjects and visualize the recommended bibliography, teaching materials and activities.</a:t>
            </a:r>
          </a:p>
          <a:p>
            <a:pPr algn="just">
              <a:spcBef>
                <a:spcPct val="20000"/>
              </a:spcBef>
            </a:pPr>
            <a:r>
              <a:rPr lang="en-US" altLang="ca-ES" sz="1600" dirty="0">
                <a:solidFill>
                  <a:srgbClr val="646464"/>
                </a:solidFill>
                <a:latin typeface="Verdana" panose="020B0604030504040204" pitchFamily="34" charset="0"/>
              </a:rPr>
              <a:t> </a:t>
            </a:r>
          </a:p>
          <a:p>
            <a:pPr algn="just">
              <a:spcBef>
                <a:spcPct val="20000"/>
              </a:spcBef>
            </a:pPr>
            <a:endParaRPr lang="ca-ES" altLang="ca-ES" sz="1600" dirty="0">
              <a:solidFill>
                <a:srgbClr val="646464"/>
              </a:solidFill>
              <a:latin typeface="Verdana" panose="020B0604030504040204" pitchFamily="34" charset="0"/>
            </a:endParaRPr>
          </a:p>
          <a:p>
            <a:pPr algn="just">
              <a:spcBef>
                <a:spcPct val="20000"/>
              </a:spcBef>
            </a:pPr>
            <a:endParaRPr lang="ca-ES" altLang="ca-ES" sz="1600" dirty="0">
              <a:solidFill>
                <a:srgbClr val="646464"/>
              </a:solidFill>
              <a:latin typeface="Verdana" panose="020B0604030504040204" pitchFamily="34" charset="0"/>
            </a:endParaRPr>
          </a:p>
        </p:txBody>
      </p:sp>
      <p:pic>
        <p:nvPicPr>
          <p:cNvPr id="2" name="Imat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0943" y="3532272"/>
            <a:ext cx="3987053" cy="2681916"/>
          </a:xfrm>
          <a:prstGeom prst="rect">
            <a:avLst/>
          </a:prstGeom>
          <a:ln>
            <a:solidFill>
              <a:schemeClr val="bg1">
                <a:lumMod val="85000"/>
              </a:schemeClr>
            </a:solidFill>
          </a:ln>
        </p:spPr>
      </p:pic>
      <p:sp>
        <p:nvSpPr>
          <p:cNvPr id="11" name="AutoShape 5"/>
          <p:cNvSpPr>
            <a:spLocks noChangeArrowheads="1"/>
          </p:cNvSpPr>
          <p:nvPr/>
        </p:nvSpPr>
        <p:spPr bwMode="auto">
          <a:xfrm>
            <a:off x="6832621" y="4747570"/>
            <a:ext cx="1646560" cy="562488"/>
          </a:xfrm>
          <a:prstGeom prst="wedgeRoundRectCallout">
            <a:avLst>
              <a:gd name="adj1" fmla="val 80"/>
              <a:gd name="adj2" fmla="val -216210"/>
              <a:gd name="adj3" fmla="val 16667"/>
            </a:avLst>
          </a:prstGeom>
          <a:solidFill>
            <a:srgbClr val="336699"/>
          </a:solidFill>
          <a:ln w="9525">
            <a:solidFill>
              <a:schemeClr val="tx1"/>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a-ES" altLang="ca-ES" sz="1400" b="1" dirty="0">
                <a:solidFill>
                  <a:prstClr val="white"/>
                </a:solidFill>
                <a:latin typeface="Verdana" panose="020B0604030504040204" pitchFamily="34" charset="0"/>
              </a:rPr>
              <a:t>Identifier </a:t>
            </a:r>
          </a:p>
          <a:p>
            <a:pPr algn="ctr"/>
            <a:r>
              <a:rPr lang="ca-ES" altLang="ca-ES" sz="1400" b="1" dirty="0">
                <a:solidFill>
                  <a:prstClr val="white"/>
                </a:solidFill>
                <a:latin typeface="Verdana" panose="020B0604030504040204" pitchFamily="34" charset="0"/>
              </a:rPr>
              <a:t>and password</a:t>
            </a:r>
          </a:p>
          <a:p>
            <a:pPr algn="ctr"/>
            <a:endParaRPr lang="ca-ES" altLang="ca-ES" sz="2000" b="1" dirty="0">
              <a:solidFill>
                <a:prstClr val="white"/>
              </a:solidFill>
              <a:latin typeface="Verdana" panose="020B0604030504040204" pitchFamily="34" charset="0"/>
            </a:endParaRPr>
          </a:p>
        </p:txBody>
      </p:sp>
      <p:sp>
        <p:nvSpPr>
          <p:cNvPr id="5" name="Rectangle arrodonit 4"/>
          <p:cNvSpPr/>
          <p:nvPr/>
        </p:nvSpPr>
        <p:spPr>
          <a:xfrm>
            <a:off x="7471488" y="3486748"/>
            <a:ext cx="356283" cy="234462"/>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a-ES">
              <a:solidFill>
                <a:prstClr val="black"/>
              </a:solidFill>
            </a:endParaRPr>
          </a:p>
        </p:txBody>
      </p:sp>
    </p:spTree>
    <p:extLst>
      <p:ext uri="{BB962C8B-B14F-4D97-AF65-F5344CB8AC3E}">
        <p14:creationId xmlns:p14="http://schemas.microsoft.com/office/powerpoint/2010/main" val="237508359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0295" y="1677987"/>
            <a:ext cx="6095737" cy="485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Rectangle 2"/>
          <p:cNvSpPr>
            <a:spLocks noChangeArrowheads="1"/>
          </p:cNvSpPr>
          <p:nvPr/>
        </p:nvSpPr>
        <p:spPr bwMode="auto">
          <a:xfrm>
            <a:off x="505635" y="704547"/>
            <a:ext cx="8229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rPr>
              <a:t>Information resources</a:t>
            </a:r>
          </a:p>
          <a:p>
            <a:r>
              <a:rPr lang="en-GB" altLang="ca-ES" sz="1600" dirty="0">
                <a:solidFill>
                  <a:srgbClr val="336699"/>
                </a:solidFill>
                <a:latin typeface="Verdana" panose="020B0604030504040204" pitchFamily="34" charset="0"/>
                <a:hlinkClick r:id="rId3"/>
              </a:rPr>
              <a:t>https://crai.ub.edu/en/information-resources</a:t>
            </a:r>
            <a:endParaRPr lang="en-GB" altLang="ca-ES" sz="1600" dirty="0">
              <a:solidFill>
                <a:srgbClr val="336699"/>
              </a:solidFill>
              <a:latin typeface="Verdana" panose="020B0604030504040204" pitchFamily="34" charset="0"/>
            </a:endParaRPr>
          </a:p>
          <a:p>
            <a:endParaRPr lang="en-GB" altLang="ca-ES" sz="1600" dirty="0">
              <a:solidFill>
                <a:srgbClr val="336699"/>
              </a:solidFill>
              <a:latin typeface="Verdana" panose="020B0604030504040204" pitchFamily="34" charset="0"/>
            </a:endParaRPr>
          </a:p>
        </p:txBody>
      </p:sp>
      <p:sp>
        <p:nvSpPr>
          <p:cNvPr id="9" name="Rectangle arrodonit 8"/>
          <p:cNvSpPr/>
          <p:nvPr/>
        </p:nvSpPr>
        <p:spPr>
          <a:xfrm>
            <a:off x="1296988" y="2732316"/>
            <a:ext cx="1309557" cy="19621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solidFill>
                <a:prstClr val="white"/>
              </a:solidFill>
            </a:endParaRPr>
          </a:p>
        </p:txBody>
      </p:sp>
      <p:sp>
        <p:nvSpPr>
          <p:cNvPr id="54277" name="Marcador de número de diapositiva 1"/>
          <p:cNvSpPr>
            <a:spLocks noGrp="1"/>
          </p:cNvSpPr>
          <p:nvPr>
            <p:ph type="sldNum" sz="quarter" idx="11"/>
          </p:nvPr>
        </p:nvSpPr>
        <p:spPr>
          <a:xfrm>
            <a:off x="5305425" y="6315075"/>
            <a:ext cx="3105150" cy="444501"/>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D71ACC6B-5715-49B5-A8D4-BEBC992B3CEF}" type="slidenum">
              <a:rPr lang="es-ES" altLang="en-US" smtClean="0">
                <a:solidFill>
                  <a:prstClr val="black"/>
                </a:solidFill>
                <a:latin typeface="Verdana" panose="020B0604030504040204" pitchFamily="34" charset="0"/>
              </a:rPr>
              <a:pPr algn="r"/>
              <a:t>27</a:t>
            </a:fld>
            <a:endParaRPr lang="es-ES" altLang="en-US" dirty="0">
              <a:solidFill>
                <a:prstClr val="black"/>
              </a:solidFill>
              <a:latin typeface="Verdana" panose="020B0604030504040204" pitchFamily="34" charset="0"/>
            </a:endParaRPr>
          </a:p>
        </p:txBody>
      </p:sp>
    </p:spTree>
    <p:extLst>
      <p:ext uri="{BB962C8B-B14F-4D97-AF65-F5344CB8AC3E}">
        <p14:creationId xmlns:p14="http://schemas.microsoft.com/office/powerpoint/2010/main" val="321052305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CC03D5-7FAC-4B96-A068-1927E7BDCA54}" type="slidenum">
              <a:rPr lang="es-ES" altLang="en-US" smtClean="0">
                <a:solidFill>
                  <a:prstClr val="black"/>
                </a:solidFill>
                <a:latin typeface="Verdana" panose="020B0604030504040204" pitchFamily="34" charset="0"/>
              </a:rPr>
              <a:pPr/>
              <a:t>28</a:t>
            </a:fld>
            <a:endParaRPr lang="es-ES" altLang="en-US">
              <a:solidFill>
                <a:prstClr val="black"/>
              </a:solidFill>
              <a:latin typeface="Verdana" panose="020B0604030504040204" pitchFamily="34" charset="0"/>
            </a:endParaRPr>
          </a:p>
        </p:txBody>
      </p:sp>
      <p:sp>
        <p:nvSpPr>
          <p:cNvPr id="55299" name="Contenidor de número de diapositiva 5"/>
          <p:cNvSpPr txBox="1">
            <a:spLocks noGrp="1"/>
          </p:cNvSpPr>
          <p:nvPr/>
        </p:nvSpPr>
        <p:spPr bwMode="auto">
          <a:xfrm>
            <a:off x="8101013" y="6245225"/>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55300" name="Rectangle 2"/>
          <p:cNvSpPr>
            <a:spLocks noChangeArrowheads="1"/>
          </p:cNvSpPr>
          <p:nvPr/>
        </p:nvSpPr>
        <p:spPr bwMode="auto">
          <a:xfrm>
            <a:off x="457200" y="564634"/>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rPr>
              <a:t>Usernames and passwords</a:t>
            </a:r>
          </a:p>
          <a:p>
            <a:r>
              <a:rPr lang="en-GB" altLang="ca-ES" sz="1400" dirty="0">
                <a:solidFill>
                  <a:srgbClr val="336699"/>
                </a:solidFill>
                <a:latin typeface="Verdana" panose="020B0604030504040204" pitchFamily="34" charset="0"/>
                <a:hlinkClick r:id="rId2"/>
              </a:rPr>
              <a:t>https://crai.ub.edu/en/crai-services/resources-online/authentication</a:t>
            </a:r>
            <a:endParaRPr lang="en-GB" altLang="ca-ES" sz="1400" dirty="0">
              <a:solidFill>
                <a:srgbClr val="336699"/>
              </a:solidFill>
              <a:latin typeface="Verdana" panose="020B0604030504040204" pitchFamily="34" charset="0"/>
            </a:endParaRPr>
          </a:p>
          <a:p>
            <a:endParaRPr lang="en-GB" altLang="ca-ES" sz="1400" dirty="0">
              <a:solidFill>
                <a:srgbClr val="336699"/>
              </a:solidFill>
              <a:latin typeface="Verdana" panose="020B0604030504040204" pitchFamily="34" charset="0"/>
            </a:endParaRPr>
          </a:p>
        </p:txBody>
      </p:sp>
      <p:sp>
        <p:nvSpPr>
          <p:cNvPr id="33798" name="2 CuadroTexto"/>
          <p:cNvSpPr txBox="1">
            <a:spLocks noChangeArrowheads="1"/>
          </p:cNvSpPr>
          <p:nvPr/>
        </p:nvSpPr>
        <p:spPr bwMode="auto">
          <a:xfrm>
            <a:off x="457200" y="6305712"/>
            <a:ext cx="785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GB" altLang="ca-ES" sz="1200" dirty="0">
                <a:solidFill>
                  <a:srgbClr val="646464"/>
                </a:solidFill>
                <a:latin typeface="Verdana" pitchFamily="34" charset="0"/>
              </a:rPr>
              <a:t>Watch the </a:t>
            </a:r>
            <a:r>
              <a:rPr lang="en-GB" altLang="ca-ES" sz="1200" u="sng" dirty="0">
                <a:solidFill>
                  <a:srgbClr val="5B9BD5">
                    <a:lumMod val="50000"/>
                  </a:srgbClr>
                </a:solidFill>
                <a:latin typeface="Verdana" pitchFamily="34" charset="0"/>
                <a:hlinkClick r:id="rId3"/>
              </a:rPr>
              <a:t>video</a:t>
            </a:r>
            <a:endParaRPr lang="en-GB" altLang="ca-ES" sz="1500" dirty="0">
              <a:solidFill>
                <a:srgbClr val="646464"/>
              </a:solidFill>
              <a:latin typeface="Verdana" pitchFamily="34" charset="0"/>
            </a:endParaRPr>
          </a:p>
        </p:txBody>
      </p:sp>
      <p:pic>
        <p:nvPicPr>
          <p:cNvPr id="2" name="Imatge 1"/>
          <p:cNvPicPr>
            <a:picLocks noChangeAspect="1"/>
          </p:cNvPicPr>
          <p:nvPr/>
        </p:nvPicPr>
        <p:blipFill>
          <a:blip r:embed="rId4"/>
          <a:stretch>
            <a:fillRect/>
          </a:stretch>
        </p:blipFill>
        <p:spPr>
          <a:xfrm>
            <a:off x="2411400" y="1244873"/>
            <a:ext cx="4156454" cy="5111478"/>
          </a:xfrm>
          <a:prstGeom prst="rect">
            <a:avLst/>
          </a:prstGeom>
        </p:spPr>
      </p:pic>
    </p:spTree>
    <p:extLst>
      <p:ext uri="{BB962C8B-B14F-4D97-AF65-F5344CB8AC3E}">
        <p14:creationId xmlns:p14="http://schemas.microsoft.com/office/powerpoint/2010/main" val="232466162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120590-61BA-406A-87EC-FF9FC24EA830}" type="slidenum">
              <a:rPr lang="es-ES" altLang="en-US" smtClean="0">
                <a:solidFill>
                  <a:prstClr val="black"/>
                </a:solidFill>
                <a:latin typeface="Verdana" panose="020B0604030504040204" pitchFamily="34" charset="0"/>
              </a:rPr>
              <a:pPr/>
              <a:t>29</a:t>
            </a:fld>
            <a:endParaRPr lang="es-ES" altLang="en-US">
              <a:solidFill>
                <a:prstClr val="black"/>
              </a:solidFill>
              <a:latin typeface="Verdana" panose="020B0604030504040204" pitchFamily="34" charset="0"/>
            </a:endParaRPr>
          </a:p>
        </p:txBody>
      </p:sp>
      <p:sp>
        <p:nvSpPr>
          <p:cNvPr id="56323" name="Text Box 14"/>
          <p:cNvSpPr txBox="1">
            <a:spLocks noChangeArrowheads="1"/>
          </p:cNvSpPr>
          <p:nvPr/>
        </p:nvSpPr>
        <p:spPr bwMode="auto">
          <a:xfrm>
            <a:off x="642032" y="1856986"/>
            <a:ext cx="4608513"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GB" altLang="ca-ES" dirty="0">
                <a:solidFill>
                  <a:srgbClr val="646464"/>
                </a:solidFill>
                <a:latin typeface="Verdana" panose="020B0604030504040204" pitchFamily="34" charset="0"/>
              </a:rPr>
              <a:t>A 24x7 online information and reference service manned by specialized librarians, who can answer any doubts you have about the CRAI libraries and the full range of services and resources. </a:t>
            </a:r>
          </a:p>
          <a:p>
            <a:pPr algn="just">
              <a:spcBef>
                <a:spcPct val="50000"/>
              </a:spcBef>
            </a:pPr>
            <a:r>
              <a:rPr lang="en-GB" altLang="ca-ES" dirty="0">
                <a:solidFill>
                  <a:srgbClr val="646464"/>
                </a:solidFill>
                <a:latin typeface="Verdana" panose="020B0604030504040204" pitchFamily="34" charset="0"/>
              </a:rPr>
              <a:t>S@U is also the channel for delivering your complaints, suggestions and messages of thanks!</a:t>
            </a:r>
          </a:p>
        </p:txBody>
      </p:sp>
      <p:pic>
        <p:nvPicPr>
          <p:cNvPr id="56324" name="Imat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8155" y="2133600"/>
            <a:ext cx="2874358" cy="1085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2"/>
          <p:cNvSpPr>
            <a:spLocks noChangeArrowheads="1"/>
          </p:cNvSpPr>
          <p:nvPr/>
        </p:nvSpPr>
        <p:spPr bwMode="auto">
          <a:xfrm>
            <a:off x="558056" y="887769"/>
            <a:ext cx="82296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rPr>
              <a:t>S@U, User Support Service </a:t>
            </a:r>
            <a:br>
              <a:rPr lang="en-GB" altLang="ca-ES" sz="2000" b="1" dirty="0">
                <a:solidFill>
                  <a:srgbClr val="336699"/>
                </a:solidFill>
                <a:latin typeface="Verdana" panose="020B0604030504040204" pitchFamily="34" charset="0"/>
              </a:rPr>
            </a:br>
            <a:r>
              <a:rPr lang="en-GB" altLang="ca-ES" sz="1600" dirty="0">
                <a:solidFill>
                  <a:srgbClr val="336699"/>
                </a:solidFill>
                <a:latin typeface="Verdana" panose="020B0604030504040204" pitchFamily="34" charset="0"/>
                <a:hlinkClick r:id="rId4"/>
              </a:rPr>
              <a:t>https://crai.ub.edu/en/crai-services/sau</a:t>
            </a:r>
            <a:endParaRPr lang="en-GB" altLang="ca-ES" sz="1600" dirty="0">
              <a:solidFill>
                <a:srgbClr val="336699"/>
              </a:solidFill>
              <a:latin typeface="Verdana" panose="020B0604030504040204" pitchFamily="34" charset="0"/>
            </a:endParaRPr>
          </a:p>
          <a:p>
            <a:endParaRPr lang="en-GB" altLang="ca-ES" sz="1600" dirty="0">
              <a:solidFill>
                <a:srgbClr val="336699"/>
              </a:solidFill>
              <a:latin typeface="Verdana" panose="020B0604030504040204" pitchFamily="34" charset="0"/>
            </a:endParaRPr>
          </a:p>
        </p:txBody>
      </p:sp>
    </p:spTree>
    <p:extLst>
      <p:ext uri="{BB962C8B-B14F-4D97-AF65-F5344CB8AC3E}">
        <p14:creationId xmlns:p14="http://schemas.microsoft.com/office/powerpoint/2010/main" val="305243730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F5C457-9122-4DE6-8C12-5F812C6C3337}" type="slidenum">
              <a:rPr lang="es-ES" altLang="en-US" smtClean="0">
                <a:solidFill>
                  <a:prstClr val="black"/>
                </a:solidFill>
                <a:latin typeface="Verdana" panose="020B0604030504040204" pitchFamily="34" charset="0"/>
              </a:rPr>
              <a:pPr/>
              <a:t>3</a:t>
            </a:fld>
            <a:endParaRPr lang="es-ES" altLang="en-US">
              <a:solidFill>
                <a:prstClr val="black"/>
              </a:solidFill>
              <a:latin typeface="Verdana" panose="020B0604030504040204" pitchFamily="34" charset="0"/>
            </a:endParaRPr>
          </a:p>
        </p:txBody>
      </p:sp>
      <p:sp>
        <p:nvSpPr>
          <p:cNvPr id="9219" name="Rectangle 17"/>
          <p:cNvSpPr>
            <a:spLocks noGrp="1" noChangeArrowheads="1"/>
          </p:cNvSpPr>
          <p:nvPr>
            <p:ph type="title" idx="4294967295"/>
          </p:nvPr>
        </p:nvSpPr>
        <p:spPr bwMode="auto">
          <a:xfrm>
            <a:off x="495819" y="892209"/>
            <a:ext cx="3870907"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r>
              <a:rPr lang="en-GB" altLang="ca-ES" sz="2000" b="1" dirty="0">
                <a:solidFill>
                  <a:srgbClr val="336699"/>
                </a:solidFill>
                <a:latin typeface="Verdana" panose="020B0604030504040204" pitchFamily="34" charset="0"/>
              </a:rPr>
              <a:t>How to borrow books?</a:t>
            </a:r>
          </a:p>
        </p:txBody>
      </p:sp>
      <p:sp>
        <p:nvSpPr>
          <p:cNvPr id="9220" name="Rectangle 18"/>
          <p:cNvSpPr>
            <a:spLocks noGrp="1" noChangeArrowheads="1"/>
          </p:cNvSpPr>
          <p:nvPr>
            <p:ph type="body" idx="1"/>
          </p:nvPr>
        </p:nvSpPr>
        <p:spPr bwMode="auto">
          <a:xfrm>
            <a:off x="617596" y="1614614"/>
            <a:ext cx="3887787"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 typeface="Wingdings" panose="05000000000000000000" pitchFamily="2" charset="2"/>
              <a:buChar char="q"/>
            </a:pPr>
            <a:r>
              <a:rPr lang="en-GB" altLang="ca-ES" sz="1600" dirty="0">
                <a:latin typeface="Verdana" panose="020B0604030504040204" pitchFamily="34" charset="0"/>
                <a:hlinkClick r:id="rId3" action="ppaction://hlinksldjump"/>
              </a:rPr>
              <a:t>Where are we</a:t>
            </a:r>
            <a:r>
              <a:rPr lang="ca-ES" altLang="ca-ES" sz="1600" dirty="0">
                <a:latin typeface="Verdana" panose="020B0604030504040204" pitchFamily="34" charset="0"/>
                <a:hlinkClick r:id="rId3" action="ppaction://hlinksldjump"/>
              </a:rPr>
              <a:t>? </a:t>
            </a:r>
            <a:r>
              <a:rPr lang="ca-ES" altLang="ca-ES" sz="1600" dirty="0" err="1">
                <a:latin typeface="Verdana" panose="020B0604030504040204" pitchFamily="34" charset="0"/>
                <a:hlinkClick r:id="rId3" action="ppaction://hlinksldjump"/>
              </a:rPr>
              <a:t>When</a:t>
            </a:r>
            <a:r>
              <a:rPr lang="en-GB" altLang="ca-ES" sz="1600" dirty="0">
                <a:latin typeface="Verdana" panose="020B0604030504040204" pitchFamily="34" charset="0"/>
                <a:hlinkClick r:id="rId3" action="ppaction://hlinksldjump"/>
              </a:rPr>
              <a:t> we're open</a:t>
            </a:r>
            <a:endParaRPr lang="en-GB" altLang="ca-ES" sz="1600" dirty="0">
              <a:latin typeface="Verdana" panose="020B0604030504040204" pitchFamily="34" charset="0"/>
            </a:endParaRPr>
          </a:p>
          <a:p>
            <a:pPr eaLnBrk="1" hangingPunct="1">
              <a:lnSpc>
                <a:spcPct val="80000"/>
              </a:lnSpc>
              <a:buFont typeface="Wingdings" panose="05000000000000000000" pitchFamily="2" charset="2"/>
              <a:buChar char="q"/>
            </a:pPr>
            <a:r>
              <a:rPr lang="en-GB" altLang="ca-ES" sz="1600" dirty="0">
                <a:latin typeface="Verdana" panose="020B0604030504040204" pitchFamily="34" charset="0"/>
                <a:hlinkClick r:id="rId4" action="ppaction://hlinksldjump"/>
              </a:rPr>
              <a:t>Library map</a:t>
            </a:r>
            <a:endParaRPr lang="en-GB" altLang="ca-ES" sz="1600" dirty="0">
              <a:latin typeface="Verdana" panose="020B0604030504040204" pitchFamily="34" charset="0"/>
            </a:endParaRPr>
          </a:p>
          <a:p>
            <a:pPr eaLnBrk="1" hangingPunct="1">
              <a:lnSpc>
                <a:spcPct val="80000"/>
              </a:lnSpc>
              <a:buFont typeface="Wingdings" panose="05000000000000000000" pitchFamily="2" charset="2"/>
              <a:buChar char="q"/>
            </a:pPr>
            <a:r>
              <a:rPr lang="en-GB" altLang="ca-ES" sz="1600" dirty="0">
                <a:latin typeface="Verdana" panose="020B0604030504040204" pitchFamily="34" charset="0"/>
                <a:hlinkClick r:id="rId5" action="ppaction://hlinksldjump"/>
              </a:rPr>
              <a:t>Equipment</a:t>
            </a:r>
            <a:r>
              <a:rPr lang="ca-ES" altLang="ca-ES" sz="1600" dirty="0">
                <a:latin typeface="Verdana" panose="020B0604030504040204" pitchFamily="34" charset="0"/>
                <a:hlinkClick r:id="rId5" action="ppaction://hlinksldjump"/>
              </a:rPr>
              <a:t> and </a:t>
            </a:r>
            <a:r>
              <a:rPr lang="ca-ES" altLang="ca-ES" sz="1600" dirty="0" err="1">
                <a:latin typeface="Verdana" panose="020B0604030504040204" pitchFamily="34" charset="0"/>
                <a:hlinkClick r:id="rId5" action="ppaction://hlinksldjump"/>
              </a:rPr>
              <a:t>facilities</a:t>
            </a:r>
            <a:r>
              <a:rPr lang="en-GB" altLang="ca-ES" sz="1600" dirty="0">
                <a:latin typeface="Verdana" panose="020B0604030504040204" pitchFamily="34" charset="0"/>
                <a:hlinkClick r:id="rId5" action="ppaction://hlinksldjump"/>
              </a:rPr>
              <a:t> </a:t>
            </a:r>
            <a:endParaRPr lang="en-GB" altLang="ca-ES" sz="1600" dirty="0">
              <a:latin typeface="Verdana" panose="020B0604030504040204" pitchFamily="34" charset="0"/>
            </a:endParaRPr>
          </a:p>
          <a:p>
            <a:pPr eaLnBrk="1" hangingPunct="1">
              <a:lnSpc>
                <a:spcPct val="80000"/>
              </a:lnSpc>
              <a:buFont typeface="Wingdings" panose="05000000000000000000" pitchFamily="2" charset="2"/>
              <a:buChar char="q"/>
            </a:pPr>
            <a:r>
              <a:rPr lang="en-GB" altLang="ca-ES" sz="1600" dirty="0">
                <a:latin typeface="Verdana" panose="020B0604030504040204" pitchFamily="34" charset="0"/>
                <a:hlinkClick r:id="rId6" action="ppaction://hlinksldjump"/>
              </a:rPr>
              <a:t>The collection: books, journals, etc. </a:t>
            </a:r>
            <a:endParaRPr lang="en-GB" altLang="ca-ES" sz="1600" dirty="0">
              <a:latin typeface="Verdana" panose="020B0604030504040204" pitchFamily="34" charset="0"/>
            </a:endParaRPr>
          </a:p>
          <a:p>
            <a:pPr eaLnBrk="1" hangingPunct="1">
              <a:lnSpc>
                <a:spcPct val="80000"/>
              </a:lnSpc>
              <a:buFont typeface="Wingdings" panose="05000000000000000000" pitchFamily="2" charset="2"/>
              <a:buChar char="q"/>
            </a:pPr>
            <a:r>
              <a:rPr lang="en-GB" altLang="ca-ES" sz="1600" dirty="0">
                <a:latin typeface="Verdana" panose="020B0604030504040204" pitchFamily="34" charset="0"/>
                <a:hlinkClick r:id="rId7" action="ppaction://hlinksldjump"/>
              </a:rPr>
              <a:t>Start using CRAI</a:t>
            </a:r>
            <a:endParaRPr lang="en-GB" altLang="ca-ES" sz="1600" dirty="0">
              <a:latin typeface="Verdana" panose="020B0604030504040204" pitchFamily="34" charset="0"/>
            </a:endParaRPr>
          </a:p>
          <a:p>
            <a:pPr eaLnBrk="1" hangingPunct="1">
              <a:lnSpc>
                <a:spcPct val="80000"/>
              </a:lnSpc>
              <a:buFont typeface="Wingdings" panose="05000000000000000000" pitchFamily="2" charset="2"/>
              <a:buChar char="q"/>
            </a:pPr>
            <a:r>
              <a:rPr lang="en-GB" altLang="ca-ES" sz="1600" dirty="0" err="1">
                <a:latin typeface="Verdana" panose="020B0604030504040204" pitchFamily="34" charset="0"/>
                <a:hlinkClick r:id="rId8" action="ppaction://hlinksldjump"/>
              </a:rPr>
              <a:t>Cercabib</a:t>
            </a:r>
            <a:r>
              <a:rPr lang="en-GB" altLang="ca-ES" sz="1600" dirty="0">
                <a:latin typeface="Verdana" panose="020B0604030504040204" pitchFamily="34" charset="0"/>
              </a:rPr>
              <a:t> </a:t>
            </a:r>
          </a:p>
          <a:p>
            <a:pPr eaLnBrk="1" hangingPunct="1">
              <a:lnSpc>
                <a:spcPct val="80000"/>
              </a:lnSpc>
              <a:buFont typeface="Wingdings" panose="05000000000000000000" pitchFamily="2" charset="2"/>
              <a:buChar char="q"/>
            </a:pPr>
            <a:r>
              <a:rPr lang="en-GB" altLang="ca-ES" sz="1600" dirty="0">
                <a:latin typeface="Verdana" panose="020B0604030504040204" pitchFamily="34" charset="0"/>
                <a:hlinkClick r:id="rId9" action="ppaction://hlinksldjump"/>
              </a:rPr>
              <a:t>How to borrow books? UB Card</a:t>
            </a:r>
            <a:endParaRPr lang="en-GB" altLang="ca-ES" sz="1600" dirty="0">
              <a:latin typeface="Verdana" panose="020B0604030504040204" pitchFamily="34" charset="0"/>
            </a:endParaRPr>
          </a:p>
          <a:p>
            <a:pPr eaLnBrk="1" hangingPunct="1">
              <a:lnSpc>
                <a:spcPct val="80000"/>
              </a:lnSpc>
              <a:buFont typeface="Wingdings" panose="05000000000000000000" pitchFamily="2" charset="2"/>
              <a:buChar char="q"/>
            </a:pPr>
            <a:r>
              <a:rPr lang="en-GB" altLang="ca-ES" sz="1600" dirty="0">
                <a:latin typeface="Verdana" panose="020B0604030504040204" pitchFamily="34" charset="0"/>
                <a:hlinkClick r:id="rId10" action="ppaction://hlinksldjump"/>
              </a:rPr>
              <a:t>Document loans Service</a:t>
            </a:r>
            <a:endParaRPr lang="en-GB" altLang="ca-ES" sz="1600" dirty="0">
              <a:latin typeface="Verdana" panose="020B0604030504040204" pitchFamily="34" charset="0"/>
            </a:endParaRPr>
          </a:p>
          <a:p>
            <a:pPr eaLnBrk="1" hangingPunct="1">
              <a:lnSpc>
                <a:spcPct val="80000"/>
              </a:lnSpc>
              <a:buFont typeface="Wingdings" panose="05000000000000000000" pitchFamily="2" charset="2"/>
              <a:buChar char="q"/>
            </a:pPr>
            <a:r>
              <a:rPr lang="en-GB" altLang="ca-ES" sz="1600" dirty="0">
                <a:latin typeface="Verdana" panose="020B0604030504040204" pitchFamily="34" charset="0"/>
                <a:hlinkClick r:id="rId11" action="ppaction://hlinksldjump"/>
              </a:rPr>
              <a:t>Study rooms and laptop loans</a:t>
            </a:r>
            <a:endParaRPr lang="en-GB" altLang="ca-ES" sz="1600" dirty="0">
              <a:latin typeface="Verdana" panose="020B0604030504040204" pitchFamily="34" charset="0"/>
            </a:endParaRPr>
          </a:p>
          <a:p>
            <a:pPr eaLnBrk="1" hangingPunct="1">
              <a:lnSpc>
                <a:spcPct val="80000"/>
              </a:lnSpc>
              <a:buFont typeface="Wingdings" panose="05000000000000000000" pitchFamily="2" charset="2"/>
              <a:buChar char="q"/>
            </a:pPr>
            <a:r>
              <a:rPr lang="en-GB" altLang="ca-ES" sz="1600" dirty="0">
                <a:latin typeface="Verdana" panose="020B0604030504040204" pitchFamily="34" charset="0"/>
                <a:hlinkClick r:id="rId12" action="ppaction://hlinksldjump"/>
              </a:rPr>
              <a:t>What do I have on loan? My account</a:t>
            </a:r>
            <a:endParaRPr lang="en-GB" altLang="ca-ES" sz="1600" dirty="0">
              <a:latin typeface="Verdana" panose="020B0604030504040204" pitchFamily="34" charset="0"/>
            </a:endParaRPr>
          </a:p>
        </p:txBody>
      </p:sp>
      <p:sp>
        <p:nvSpPr>
          <p:cNvPr id="9221" name="Rectangle 18"/>
          <p:cNvSpPr txBox="1">
            <a:spLocks noChangeArrowheads="1"/>
          </p:cNvSpPr>
          <p:nvPr/>
        </p:nvSpPr>
        <p:spPr bwMode="auto">
          <a:xfrm>
            <a:off x="4627562" y="1614614"/>
            <a:ext cx="3887788"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13" action="ppaction://hlinksldjump"/>
              </a:rPr>
              <a:t>Library consortium loans (PUC)</a:t>
            </a:r>
            <a:endParaRPr lang="en-GB" altLang="ca-ES" sz="1600" dirty="0">
              <a:solidFill>
                <a:prstClr val="black"/>
              </a:solidFill>
              <a:latin typeface="Verdana" panose="020B0604030504040204" pitchFamily="34" charset="0"/>
              <a:hlinkClick r:id="rId14" action="ppaction://hlinksldjump"/>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14" action="ppaction://hlinksldjump"/>
              </a:rPr>
              <a:t>Interlibrary loans</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15" action="ppaction://hlinksldjump"/>
              </a:rPr>
              <a:t>Access to online resources</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16" action="ppaction://hlinksldjump"/>
              </a:rPr>
              <a:t>Virtual Campus</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17" action="ppaction://hlinksldjump"/>
              </a:rPr>
              <a:t>Information resources</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18" action="ppaction://hlinksldjump"/>
              </a:rPr>
              <a:t>Usernames and passwords</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19" action="ppaction://hlinksldjump"/>
              </a:rPr>
              <a:t>S@U, User Support Service</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20" action="ppaction://hlinksldjump"/>
              </a:rPr>
              <a:t>User training</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21" action="ppaction://hlinksldjump"/>
              </a:rPr>
              <a:t>Collections</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22" action="ppaction://hlinksldjump"/>
              </a:rPr>
              <a:t>Wi-Fi and access to Faculty computers</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23" action="ppaction://hlinksldjump"/>
              </a:rPr>
              <a:t>Follows us on social networks and in virtual exhibitions</a:t>
            </a:r>
            <a:endParaRPr lang="en-GB" altLang="ca-ES" sz="1600" dirty="0">
              <a:solidFill>
                <a:prstClr val="black"/>
              </a:solidFill>
              <a:latin typeface="Verdana" panose="020B0604030504040204" pitchFamily="34" charset="0"/>
            </a:endParaRPr>
          </a:p>
          <a:p>
            <a:pPr>
              <a:lnSpc>
                <a:spcPct val="80000"/>
              </a:lnSpc>
              <a:spcBef>
                <a:spcPct val="20000"/>
              </a:spcBef>
              <a:buFont typeface="Wingdings" panose="05000000000000000000" pitchFamily="2" charset="2"/>
              <a:buChar char="q"/>
            </a:pPr>
            <a:r>
              <a:rPr lang="en-GB" altLang="ca-ES" sz="1600" dirty="0">
                <a:solidFill>
                  <a:prstClr val="black"/>
                </a:solidFill>
                <a:latin typeface="Verdana" panose="020B0604030504040204" pitchFamily="34" charset="0"/>
                <a:hlinkClick r:id="rId24" action="ppaction://hlinksldjump"/>
              </a:rPr>
              <a:t>And if you still have questions... </a:t>
            </a:r>
            <a:endParaRPr lang="en-GB" altLang="ca-ES" sz="1600" dirty="0">
              <a:solidFill>
                <a:prstClr val="black"/>
              </a:solidFill>
              <a:latin typeface="Verdana" panose="020B0604030504040204" pitchFamily="34" charset="0"/>
            </a:endParaRPr>
          </a:p>
        </p:txBody>
      </p:sp>
    </p:spTree>
    <p:extLst>
      <p:ext uri="{BB962C8B-B14F-4D97-AF65-F5344CB8AC3E}">
        <p14:creationId xmlns:p14="http://schemas.microsoft.com/office/powerpoint/2010/main" val="381803636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A138D1-A1A4-4E9D-9FCA-A885E5FF91C1}" type="slidenum">
              <a:rPr lang="es-ES" altLang="en-US" smtClean="0">
                <a:solidFill>
                  <a:prstClr val="black"/>
                </a:solidFill>
                <a:latin typeface="Verdana" panose="020B0604030504040204" pitchFamily="34" charset="0"/>
              </a:rPr>
              <a:pPr/>
              <a:t>30</a:t>
            </a:fld>
            <a:endParaRPr lang="es-ES" altLang="en-US">
              <a:solidFill>
                <a:prstClr val="black"/>
              </a:solidFill>
              <a:latin typeface="Verdana" panose="020B0604030504040204" pitchFamily="34" charset="0"/>
            </a:endParaRPr>
          </a:p>
        </p:txBody>
      </p:sp>
      <p:sp>
        <p:nvSpPr>
          <p:cNvPr id="58371" name="Contenidor de número de diapositiva 5"/>
          <p:cNvSpPr txBox="1">
            <a:spLocks noGrp="1"/>
          </p:cNvSpPr>
          <p:nvPr/>
        </p:nvSpPr>
        <p:spPr bwMode="auto">
          <a:xfrm>
            <a:off x="8222456" y="6245226"/>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58372" name="Rectangle 2"/>
          <p:cNvSpPr>
            <a:spLocks noGrp="1" noChangeArrowheads="1"/>
          </p:cNvSpPr>
          <p:nvPr>
            <p:ph type="title" idx="4294967295"/>
          </p:nvPr>
        </p:nvSpPr>
        <p:spPr bwMode="auto">
          <a:xfrm>
            <a:off x="681718" y="810086"/>
            <a:ext cx="8229600" cy="1034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ca-ES" sz="2000" b="1" dirty="0">
                <a:solidFill>
                  <a:srgbClr val="336699"/>
                </a:solidFill>
                <a:latin typeface="Verdana" panose="020B0604030504040204" pitchFamily="34" charset="0"/>
              </a:rPr>
              <a:t>User training </a:t>
            </a:r>
            <a:br>
              <a:rPr lang="en-GB" altLang="ca-ES" sz="2000" b="1" dirty="0">
                <a:solidFill>
                  <a:srgbClr val="336699"/>
                </a:solidFill>
                <a:latin typeface="Verdana" panose="020B0604030504040204" pitchFamily="34" charset="0"/>
              </a:rPr>
            </a:br>
            <a:r>
              <a:rPr lang="en-GB" altLang="ca-ES" sz="1600" dirty="0">
                <a:solidFill>
                  <a:srgbClr val="336699"/>
                </a:solidFill>
                <a:latin typeface="Verdana" panose="020B0604030504040204" pitchFamily="34" charset="0"/>
                <a:hlinkClick r:id="rId3"/>
              </a:rPr>
              <a:t>https://crai.ub.edu/en/crai-services/user-training</a:t>
            </a:r>
            <a:r>
              <a:rPr lang="en-GB" altLang="ca-ES" sz="1600" dirty="0">
                <a:solidFill>
                  <a:srgbClr val="336699"/>
                </a:solidFill>
                <a:latin typeface="Verdana" panose="020B0604030504040204" pitchFamily="34" charset="0"/>
              </a:rPr>
              <a:t/>
            </a:r>
            <a:br>
              <a:rPr lang="en-GB" altLang="ca-ES" sz="1600" dirty="0">
                <a:solidFill>
                  <a:srgbClr val="336699"/>
                </a:solidFill>
                <a:latin typeface="Verdana" panose="020B0604030504040204" pitchFamily="34" charset="0"/>
              </a:rPr>
            </a:br>
            <a:r>
              <a:rPr lang="en-GB" altLang="ca-ES" sz="1600" dirty="0">
                <a:solidFill>
                  <a:srgbClr val="336699"/>
                </a:solidFill>
                <a:latin typeface="Verdana" panose="020B0604030504040204" pitchFamily="34" charset="0"/>
              </a:rPr>
              <a:t/>
            </a:r>
            <a:br>
              <a:rPr lang="en-GB" altLang="ca-ES" sz="1600" dirty="0">
                <a:solidFill>
                  <a:srgbClr val="336699"/>
                </a:solidFill>
                <a:latin typeface="Verdana" panose="020B0604030504040204" pitchFamily="34" charset="0"/>
              </a:rPr>
            </a:br>
            <a:endParaRPr lang="en-GB" altLang="ca-ES" sz="1600" dirty="0">
              <a:solidFill>
                <a:srgbClr val="336699"/>
              </a:solidFill>
              <a:latin typeface="Verdana" panose="020B0604030504040204" pitchFamily="34" charset="0"/>
            </a:endParaRPr>
          </a:p>
        </p:txBody>
      </p:sp>
      <p:sp>
        <p:nvSpPr>
          <p:cNvPr id="35844" name="Text Box 9"/>
          <p:cNvSpPr txBox="1">
            <a:spLocks noChangeArrowheads="1"/>
          </p:cNvSpPr>
          <p:nvPr/>
        </p:nvSpPr>
        <p:spPr bwMode="auto">
          <a:xfrm>
            <a:off x="681718" y="1698593"/>
            <a:ext cx="764932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spcAft>
                <a:spcPts val="600"/>
              </a:spcAft>
              <a:buFontTx/>
              <a:buNone/>
              <a:defRPr/>
            </a:pPr>
            <a:r>
              <a:rPr lang="en-GB" altLang="ca-ES" sz="1800" dirty="0">
                <a:solidFill>
                  <a:srgbClr val="646464"/>
                </a:solidFill>
                <a:latin typeface="Verdana" pitchFamily="34" charset="0"/>
              </a:rPr>
              <a:t>Advanced training courses are available to users who wish to improve their knowledge and search skills; for example, courses on specialized databases or the </a:t>
            </a:r>
            <a:r>
              <a:rPr lang="en-GB" altLang="ca-ES" sz="1800" dirty="0" err="1">
                <a:solidFill>
                  <a:srgbClr val="646464"/>
                </a:solidFill>
                <a:latin typeface="Verdana" pitchFamily="34" charset="0"/>
              </a:rPr>
              <a:t>Mendeley</a:t>
            </a:r>
            <a:r>
              <a:rPr lang="en-GB" altLang="ca-ES" sz="1800" dirty="0">
                <a:solidFill>
                  <a:srgbClr val="646464"/>
                </a:solidFill>
                <a:latin typeface="Verdana" pitchFamily="34" charset="0"/>
              </a:rPr>
              <a:t> reference manager.</a:t>
            </a:r>
          </a:p>
          <a:p>
            <a:pPr algn="just" eaLnBrk="1" hangingPunct="1">
              <a:spcBef>
                <a:spcPct val="0"/>
              </a:spcBef>
              <a:spcAft>
                <a:spcPts val="600"/>
              </a:spcAft>
              <a:buFontTx/>
              <a:buNone/>
              <a:defRPr/>
            </a:pPr>
            <a:endParaRPr lang="en-GB" altLang="ca-ES" sz="1800" dirty="0">
              <a:solidFill>
                <a:srgbClr val="646464"/>
              </a:solidFill>
              <a:latin typeface="Verdana" pitchFamily="34" charset="0"/>
            </a:endParaRPr>
          </a:p>
          <a:p>
            <a:pPr algn="just" eaLnBrk="1" hangingPunct="1">
              <a:spcBef>
                <a:spcPct val="0"/>
              </a:spcBef>
              <a:spcAft>
                <a:spcPts val="600"/>
              </a:spcAft>
              <a:buFontTx/>
              <a:buNone/>
              <a:defRPr/>
            </a:pPr>
            <a:r>
              <a:rPr lang="en-GB" altLang="ca-ES" sz="1800" dirty="0">
                <a:solidFill>
                  <a:srgbClr val="646464"/>
                </a:solidFill>
                <a:latin typeface="Verdana" pitchFamily="34" charset="0"/>
              </a:rPr>
              <a:t>Information about scheduled training courses is available on the </a:t>
            </a:r>
            <a:r>
              <a:rPr lang="en-GB" altLang="ca-ES" sz="1800" dirty="0">
                <a:solidFill>
                  <a:srgbClr val="646464"/>
                </a:solidFill>
                <a:latin typeface="Verdana" pitchFamily="34" charset="0"/>
                <a:hlinkClick r:id="rId3"/>
              </a:rPr>
              <a:t>CRAI Web</a:t>
            </a:r>
            <a:r>
              <a:rPr lang="en-GB" altLang="ca-ES" sz="1800" dirty="0">
                <a:solidFill>
                  <a:srgbClr val="646464"/>
                </a:solidFill>
                <a:latin typeface="Verdana" pitchFamily="34" charset="0"/>
              </a:rPr>
              <a:t>, and </a:t>
            </a:r>
            <a:r>
              <a:rPr lang="en-GB" altLang="ca-ES" sz="1800" dirty="0">
                <a:solidFill>
                  <a:srgbClr val="646464"/>
                </a:solidFill>
                <a:latin typeface="Verdana" pitchFamily="34" charset="0"/>
                <a:hlinkClick r:id="rId4"/>
              </a:rPr>
              <a:t>personalized courses</a:t>
            </a:r>
            <a:r>
              <a:rPr lang="en-GB" altLang="ca-ES" sz="1800" dirty="0">
                <a:solidFill>
                  <a:srgbClr val="646464"/>
                </a:solidFill>
                <a:latin typeface="Verdana" pitchFamily="34" charset="0"/>
              </a:rPr>
              <a:t> can be arranged on request.</a:t>
            </a:r>
          </a:p>
          <a:p>
            <a:pPr algn="just" eaLnBrk="1" hangingPunct="1">
              <a:spcBef>
                <a:spcPct val="0"/>
              </a:spcBef>
              <a:spcAft>
                <a:spcPts val="600"/>
              </a:spcAft>
              <a:buFontTx/>
              <a:buNone/>
              <a:defRPr/>
            </a:pPr>
            <a:endParaRPr lang="en-GB" altLang="ca-ES" sz="1800" dirty="0">
              <a:solidFill>
                <a:srgbClr val="646464"/>
              </a:solidFill>
              <a:latin typeface="Verdana" pitchFamily="34" charset="0"/>
            </a:endParaRPr>
          </a:p>
          <a:p>
            <a:pPr algn="just" eaLnBrk="1" hangingPunct="1">
              <a:spcBef>
                <a:spcPct val="0"/>
              </a:spcBef>
              <a:spcAft>
                <a:spcPts val="600"/>
              </a:spcAft>
              <a:buFontTx/>
              <a:buNone/>
              <a:defRPr/>
            </a:pPr>
            <a:r>
              <a:rPr lang="en-GB" altLang="ca-ES" sz="1800" dirty="0">
                <a:solidFill>
                  <a:srgbClr val="646464"/>
                </a:solidFill>
                <a:latin typeface="Verdana" pitchFamily="34" charset="0"/>
              </a:rPr>
              <a:t>Independent learning resources are also available on the </a:t>
            </a:r>
            <a:r>
              <a:rPr lang="en-GB" altLang="es-ES" sz="1800" dirty="0">
                <a:solidFill>
                  <a:srgbClr val="646464"/>
                </a:solidFill>
                <a:latin typeface="Verdana" pitchFamily="34" charset="0"/>
              </a:rPr>
              <a:t>CRAI web</a:t>
            </a:r>
            <a:r>
              <a:rPr lang="en-GB" altLang="ca-ES" sz="1800" dirty="0">
                <a:solidFill>
                  <a:srgbClr val="646464"/>
                </a:solidFill>
                <a:latin typeface="Verdana" pitchFamily="34" charset="0"/>
              </a:rPr>
              <a:t>.</a:t>
            </a:r>
          </a:p>
        </p:txBody>
      </p:sp>
    </p:spTree>
    <p:extLst>
      <p:ext uri="{BB962C8B-B14F-4D97-AF65-F5344CB8AC3E}">
        <p14:creationId xmlns:p14="http://schemas.microsoft.com/office/powerpoint/2010/main" val="222751259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tge 4"/>
          <p:cNvPicPr>
            <a:picLocks noChangeAspect="1"/>
          </p:cNvPicPr>
          <p:nvPr/>
        </p:nvPicPr>
        <p:blipFill>
          <a:blip r:embed="rId3"/>
          <a:stretch>
            <a:fillRect/>
          </a:stretch>
        </p:blipFill>
        <p:spPr>
          <a:xfrm>
            <a:off x="3055940" y="2973399"/>
            <a:ext cx="4613018" cy="3748077"/>
          </a:xfrm>
          <a:prstGeom prst="rect">
            <a:avLst/>
          </a:prstGeom>
        </p:spPr>
      </p:pic>
      <p:sp>
        <p:nvSpPr>
          <p:cNvPr id="72706" name="Contenidor de número de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3B7B22-B7F6-4D86-A28B-8B92C0BFEA53}" type="slidenum">
              <a:rPr lang="ca-ES" altLang="en-US" smtClean="0">
                <a:solidFill>
                  <a:srgbClr val="898989"/>
                </a:solidFill>
              </a:rPr>
              <a:pPr/>
              <a:t>31</a:t>
            </a:fld>
            <a:endParaRPr lang="ca-ES" altLang="en-US">
              <a:solidFill>
                <a:srgbClr val="898989"/>
              </a:solidFill>
            </a:endParaRPr>
          </a:p>
        </p:txBody>
      </p:sp>
      <p:sp>
        <p:nvSpPr>
          <p:cNvPr id="72707" name="Rectangle 2"/>
          <p:cNvSpPr>
            <a:spLocks noGrp="1" noChangeArrowheads="1"/>
          </p:cNvSpPr>
          <p:nvPr>
            <p:ph type="title" idx="4294967295"/>
          </p:nvPr>
        </p:nvSpPr>
        <p:spPr bwMode="auto">
          <a:xfrm>
            <a:off x="734646" y="852995"/>
            <a:ext cx="8229600" cy="812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a-ES" altLang="ca-ES" sz="2000" b="1" dirty="0">
                <a:solidFill>
                  <a:srgbClr val="336699"/>
                </a:solidFill>
                <a:latin typeface="Verdana" panose="020B0604030504040204" pitchFamily="34" charset="0"/>
              </a:rPr>
              <a:t>Collections</a:t>
            </a:r>
            <a:br>
              <a:rPr lang="ca-ES" altLang="ca-ES" sz="2000" b="1" dirty="0">
                <a:solidFill>
                  <a:srgbClr val="336699"/>
                </a:solidFill>
                <a:latin typeface="Verdana" panose="020B0604030504040204" pitchFamily="34" charset="0"/>
              </a:rPr>
            </a:br>
            <a:r>
              <a:rPr lang="ca-ES" altLang="ca-ES" sz="1600" dirty="0">
                <a:solidFill>
                  <a:srgbClr val="336699"/>
                </a:solidFill>
                <a:latin typeface="Verdana" panose="020B0604030504040204" pitchFamily="34" charset="0"/>
                <a:hlinkClick r:id="rId4"/>
              </a:rPr>
              <a:t>https://crai.ub.edu/en/about-crai/libraries</a:t>
            </a:r>
            <a:r>
              <a:rPr lang="ca-ES" altLang="ca-ES" sz="1600" dirty="0">
                <a:solidFill>
                  <a:srgbClr val="336699"/>
                </a:solidFill>
                <a:latin typeface="Verdana" panose="020B0604030504040204" pitchFamily="34" charset="0"/>
              </a:rPr>
              <a:t/>
            </a:r>
            <a:br>
              <a:rPr lang="ca-ES" altLang="ca-ES" sz="1600" dirty="0">
                <a:solidFill>
                  <a:srgbClr val="336699"/>
                </a:solidFill>
                <a:latin typeface="Verdana" panose="020B0604030504040204" pitchFamily="34" charset="0"/>
              </a:rPr>
            </a:br>
            <a:endParaRPr lang="ca-ES" altLang="ca-ES" sz="1600" dirty="0">
              <a:solidFill>
                <a:srgbClr val="336699"/>
              </a:solidFill>
              <a:latin typeface="Verdana" panose="020B0604030504040204" pitchFamily="34" charset="0"/>
            </a:endParaRPr>
          </a:p>
        </p:txBody>
      </p:sp>
      <p:sp>
        <p:nvSpPr>
          <p:cNvPr id="7" name="7 Flecha derecha"/>
          <p:cNvSpPr/>
          <p:nvPr/>
        </p:nvSpPr>
        <p:spPr>
          <a:xfrm rot="19502979">
            <a:off x="2861031" y="3576066"/>
            <a:ext cx="917359" cy="295625"/>
          </a:xfrm>
          <a:prstGeom prst="rightArrow">
            <a:avLst>
              <a:gd name="adj1" fmla="val 52625"/>
              <a:gd name="adj2" fmla="val 50000"/>
            </a:avLst>
          </a:prstGeom>
          <a:solidFill>
            <a:srgbClr val="3366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2"/>
          <p:cNvSpPr>
            <a:spLocks noChangeArrowheads="1"/>
          </p:cNvSpPr>
          <p:nvPr/>
        </p:nvSpPr>
        <p:spPr bwMode="auto">
          <a:xfrm>
            <a:off x="734646" y="1465719"/>
            <a:ext cx="797081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s-ES" dirty="0">
                <a:solidFill>
                  <a:srgbClr val="646464"/>
                </a:solidFill>
                <a:latin typeface="Verdana" panose="020B0604030504040204" pitchFamily="34" charset="0"/>
                <a:ea typeface="Verdana" panose="020B0604030504040204" pitchFamily="34" charset="0"/>
                <a:cs typeface="Verdana" panose="020B0604030504040204" pitchFamily="34" charset="0"/>
              </a:rPr>
              <a:t>Each CRAI Biblioteca has this section in this web.</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s-ES" dirty="0">
              <a:solidFill>
                <a:srgbClr val="646464"/>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s-ES" dirty="0">
                <a:solidFill>
                  <a:srgbClr val="646464"/>
                </a:solidFill>
                <a:latin typeface="Verdana" panose="020B0604030504040204" pitchFamily="34" charset="0"/>
                <a:ea typeface="Verdana" panose="020B0604030504040204" pitchFamily="34" charset="0"/>
                <a:cs typeface="Verdana" panose="020B0604030504040204" pitchFamily="34" charset="0"/>
              </a:rPr>
              <a:t>It is a selection of information resources related to the subject areas of teaching and research at the University. You will find databases, books and electronic journals, text books, etc. </a:t>
            </a:r>
          </a:p>
        </p:txBody>
      </p:sp>
    </p:spTree>
    <p:extLst>
      <p:ext uri="{BB962C8B-B14F-4D97-AF65-F5344CB8AC3E}">
        <p14:creationId xmlns:p14="http://schemas.microsoft.com/office/powerpoint/2010/main" val="27974977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A211D3-7C3C-4564-860D-1DFBC01C7EBA}" type="slidenum">
              <a:rPr lang="es-ES" altLang="en-US" smtClean="0">
                <a:solidFill>
                  <a:prstClr val="black"/>
                </a:solidFill>
                <a:latin typeface="Verdana" panose="020B0604030504040204" pitchFamily="34" charset="0"/>
              </a:rPr>
              <a:pPr/>
              <a:t>32</a:t>
            </a:fld>
            <a:endParaRPr lang="es-ES" altLang="en-US">
              <a:solidFill>
                <a:prstClr val="black"/>
              </a:solidFill>
              <a:latin typeface="Verdana" panose="020B0604030504040204" pitchFamily="34" charset="0"/>
            </a:endParaRPr>
          </a:p>
        </p:txBody>
      </p:sp>
      <p:sp>
        <p:nvSpPr>
          <p:cNvPr id="62467" name="Rectangle 3"/>
          <p:cNvSpPr>
            <a:spLocks noGrp="1" noChangeArrowheads="1"/>
          </p:cNvSpPr>
          <p:nvPr>
            <p:ph type="title" idx="4294967295"/>
          </p:nvPr>
        </p:nvSpPr>
        <p:spPr bwMode="auto">
          <a:xfrm>
            <a:off x="714428" y="924024"/>
            <a:ext cx="82296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GB" altLang="ca-ES" sz="2000" b="1" dirty="0">
                <a:solidFill>
                  <a:srgbClr val="336699"/>
                </a:solidFill>
                <a:latin typeface="Verdana" panose="020B0604030504040204" pitchFamily="34" charset="0"/>
              </a:rPr>
              <a:t>Wi-Fi and access to Faculty computers</a:t>
            </a:r>
          </a:p>
        </p:txBody>
      </p:sp>
      <p:sp>
        <p:nvSpPr>
          <p:cNvPr id="62468" name="Rectangle 12"/>
          <p:cNvSpPr>
            <a:spLocks noChangeArrowheads="1"/>
          </p:cNvSpPr>
          <p:nvPr/>
        </p:nvSpPr>
        <p:spPr bwMode="auto">
          <a:xfrm>
            <a:off x="723759" y="1250492"/>
            <a:ext cx="7136034" cy="7280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spcBef>
                <a:spcPts val="1125"/>
              </a:spcBef>
            </a:pPr>
            <a:r>
              <a:rPr lang="en-GB" altLang="ca-ES" sz="1600" dirty="0">
                <a:solidFill>
                  <a:prstClr val="black"/>
                </a:solidFill>
                <a:latin typeface="Verdana" panose="020B0604030504040204" pitchFamily="34" charset="0"/>
                <a:hlinkClick r:id="rId3"/>
              </a:rPr>
              <a:t>https://crai.ub.edu/en/crai-services/resources-online/wifi-eduroam</a:t>
            </a:r>
            <a:endParaRPr lang="en-GB" altLang="ca-ES" sz="1600" dirty="0">
              <a:solidFill>
                <a:prstClr val="black"/>
              </a:solidFill>
              <a:latin typeface="Verdana" panose="020B0604030504040204" pitchFamily="34" charset="0"/>
            </a:endParaRPr>
          </a:p>
          <a:p>
            <a:pPr>
              <a:spcBef>
                <a:spcPts val="1125"/>
              </a:spcBef>
            </a:pPr>
            <a:endParaRPr lang="en-GB" altLang="ca-ES" sz="1600" dirty="0">
              <a:solidFill>
                <a:prstClr val="black"/>
              </a:solidFill>
              <a:latin typeface="Verdana" panose="020B0604030504040204" pitchFamily="34" charset="0"/>
              <a:hlinkClick r:id="rId4"/>
            </a:endParaRPr>
          </a:p>
        </p:txBody>
      </p:sp>
      <p:sp>
        <p:nvSpPr>
          <p:cNvPr id="62469" name="Text Box 9"/>
          <p:cNvSpPr txBox="1">
            <a:spLocks noChangeArrowheads="1"/>
          </p:cNvSpPr>
          <p:nvPr/>
        </p:nvSpPr>
        <p:spPr bwMode="auto">
          <a:xfrm>
            <a:off x="723760" y="1722338"/>
            <a:ext cx="8075008"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ca-ES" sz="1700" dirty="0">
                <a:solidFill>
                  <a:srgbClr val="646464"/>
                </a:solidFill>
                <a:latin typeface="Verdana" panose="020B0604030504040204" pitchFamily="34" charset="0"/>
              </a:rPr>
              <a:t>The University's Wi-Fi service enables you to connect to the Internet without a physical connection to the network. To use UB Wi-Fi, </a:t>
            </a:r>
            <a:r>
              <a:rPr lang="en-GB" altLang="ca-ES" sz="1700" u="sng" dirty="0">
                <a:solidFill>
                  <a:srgbClr val="3C8C93"/>
                </a:solidFill>
                <a:latin typeface="Verdana" panose="020B0604030504040204" pitchFamily="34" charset="0"/>
                <a:hlinkClick r:id="rId5"/>
              </a:rPr>
              <a:t>configure</a:t>
            </a:r>
            <a:r>
              <a:rPr lang="en-GB" altLang="ca-ES" sz="1700" dirty="0">
                <a:solidFill>
                  <a:srgbClr val="3C8C93"/>
                </a:solidFill>
                <a:latin typeface="Verdana" panose="020B0604030504040204" pitchFamily="34" charset="0"/>
              </a:rPr>
              <a:t> </a:t>
            </a:r>
            <a:r>
              <a:rPr lang="en-GB" altLang="ca-ES" sz="1700" dirty="0">
                <a:solidFill>
                  <a:srgbClr val="646464"/>
                </a:solidFill>
                <a:latin typeface="Verdana" panose="020B0604030504040204" pitchFamily="34" charset="0"/>
              </a:rPr>
              <a:t>your laptop and log on using your </a:t>
            </a:r>
            <a:r>
              <a:rPr lang="en-GB" altLang="ca-ES" sz="1700" u="sng" dirty="0">
                <a:solidFill>
                  <a:srgbClr val="3C8C93"/>
                </a:solidFill>
                <a:latin typeface="Verdana" panose="020B0604030504040204" pitchFamily="34" charset="0"/>
                <a:hlinkClick r:id="rId6"/>
              </a:rPr>
              <a:t>local username</a:t>
            </a:r>
            <a:r>
              <a:rPr lang="en-GB" altLang="ca-ES" sz="1700" dirty="0">
                <a:solidFill>
                  <a:srgbClr val="646464"/>
                </a:solidFill>
                <a:latin typeface="Verdana" panose="020B0604030504040204" pitchFamily="34" charset="0"/>
              </a:rPr>
              <a:t>.</a:t>
            </a:r>
          </a:p>
          <a:p>
            <a:pPr algn="just"/>
            <a:endParaRPr lang="en-GB" altLang="ca-ES" sz="1700" dirty="0">
              <a:solidFill>
                <a:srgbClr val="646464"/>
              </a:solidFill>
              <a:latin typeface="Verdana" panose="020B0604030504040204" pitchFamily="34" charset="0"/>
            </a:endParaRPr>
          </a:p>
          <a:p>
            <a:pPr algn="just"/>
            <a:r>
              <a:rPr lang="en-GB" altLang="ca-ES" sz="1700" dirty="0">
                <a:solidFill>
                  <a:srgbClr val="646464"/>
                </a:solidFill>
                <a:latin typeface="Verdana" panose="020B0604030504040204" pitchFamily="34" charset="0"/>
              </a:rPr>
              <a:t>The University of Barcelona is actively involved in the </a:t>
            </a:r>
            <a:r>
              <a:rPr lang="en-GB" altLang="ca-ES" sz="1700" dirty="0" err="1">
                <a:solidFill>
                  <a:srgbClr val="646464"/>
                </a:solidFill>
                <a:latin typeface="Verdana" panose="020B0604030504040204" pitchFamily="34" charset="0"/>
              </a:rPr>
              <a:t>Eduroam</a:t>
            </a:r>
            <a:r>
              <a:rPr lang="en-GB" altLang="ca-ES" sz="1700" dirty="0">
                <a:solidFill>
                  <a:srgbClr val="646464"/>
                </a:solidFill>
                <a:latin typeface="Verdana" panose="020B0604030504040204" pitchFamily="34" charset="0"/>
              </a:rPr>
              <a:t> project, which promotes a unique e-mobility environment giving users access to the Internet at all participating organizations. </a:t>
            </a:r>
            <a:r>
              <a:rPr lang="en-GB" altLang="ca-ES" sz="1500" dirty="0">
                <a:solidFill>
                  <a:srgbClr val="646464"/>
                </a:solidFill>
                <a:latin typeface="Verdana" panose="020B0604030504040204" pitchFamily="34" charset="0"/>
              </a:rPr>
              <a:t>Consult the </a:t>
            </a:r>
            <a:r>
              <a:rPr lang="en-GB" altLang="ca-ES" sz="1500" u="sng" dirty="0" err="1">
                <a:solidFill>
                  <a:srgbClr val="3C8C93"/>
                </a:solidFill>
                <a:latin typeface="Verdana" panose="020B0604030504040204" pitchFamily="34" charset="0"/>
                <a:hlinkClick r:id="rId7"/>
              </a:rPr>
              <a:t>Eduroam</a:t>
            </a:r>
            <a:r>
              <a:rPr lang="en-GB" altLang="ca-ES" sz="1500" u="sng" dirty="0">
                <a:solidFill>
                  <a:srgbClr val="3C8C93"/>
                </a:solidFill>
                <a:latin typeface="Verdana" panose="020B0604030504040204" pitchFamily="34" charset="0"/>
                <a:hlinkClick r:id="rId7"/>
              </a:rPr>
              <a:t> configuration guide</a:t>
            </a:r>
            <a:r>
              <a:rPr lang="en-GB" altLang="ca-ES" sz="1500" u="sng" dirty="0">
                <a:solidFill>
                  <a:srgbClr val="3C8C93"/>
                </a:solidFill>
                <a:latin typeface="Verdana" panose="020B0604030504040204" pitchFamily="34" charset="0"/>
              </a:rPr>
              <a:t>.</a:t>
            </a:r>
            <a:endParaRPr lang="en-GB" altLang="ca-ES" sz="1500" dirty="0">
              <a:solidFill>
                <a:srgbClr val="646464"/>
              </a:solidFill>
              <a:latin typeface="Verdana" panose="020B0604030504040204" pitchFamily="34" charset="0"/>
            </a:endParaRPr>
          </a:p>
        </p:txBody>
      </p:sp>
      <p:graphicFrame>
        <p:nvGraphicFramePr>
          <p:cNvPr id="39050" name="Group 138"/>
          <p:cNvGraphicFramePr>
            <a:graphicFrameLocks noGrp="1"/>
          </p:cNvGraphicFramePr>
          <p:nvPr>
            <p:extLst>
              <p:ext uri="{D42A27DB-BD31-4B8C-83A1-F6EECF244321}">
                <p14:modId xmlns:p14="http://schemas.microsoft.com/office/powerpoint/2010/main" val="41289561"/>
              </p:ext>
            </p:extLst>
          </p:nvPr>
        </p:nvGraphicFramePr>
        <p:xfrm>
          <a:off x="895741" y="4100289"/>
          <a:ext cx="7779786" cy="1752826"/>
        </p:xfrm>
        <a:graphic>
          <a:graphicData uri="http://schemas.openxmlformats.org/drawingml/2006/table">
            <a:tbl>
              <a:tblPr/>
              <a:tblGrid>
                <a:gridCol w="1595224">
                  <a:extLst>
                    <a:ext uri="{9D8B030D-6E8A-4147-A177-3AD203B41FA5}">
                      <a16:colId xmlns:a16="http://schemas.microsoft.com/office/drawing/2014/main" val="20000"/>
                    </a:ext>
                  </a:extLst>
                </a:gridCol>
                <a:gridCol w="1595224">
                  <a:extLst>
                    <a:ext uri="{9D8B030D-6E8A-4147-A177-3AD203B41FA5}">
                      <a16:colId xmlns:a16="http://schemas.microsoft.com/office/drawing/2014/main" val="20001"/>
                    </a:ext>
                  </a:extLst>
                </a:gridCol>
                <a:gridCol w="2466462">
                  <a:extLst>
                    <a:ext uri="{9D8B030D-6E8A-4147-A177-3AD203B41FA5}">
                      <a16:colId xmlns:a16="http://schemas.microsoft.com/office/drawing/2014/main" val="20002"/>
                    </a:ext>
                  </a:extLst>
                </a:gridCol>
                <a:gridCol w="2122876">
                  <a:extLst>
                    <a:ext uri="{9D8B030D-6E8A-4147-A177-3AD203B41FA5}">
                      <a16:colId xmlns:a16="http://schemas.microsoft.com/office/drawing/2014/main" val="20003"/>
                    </a:ext>
                  </a:extLst>
                </a:gridCol>
              </a:tblGrid>
              <a:tr h="35830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1" i="0" u="none" strike="noStrike" cap="none" normalizeH="0" baseline="0" dirty="0" err="1">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User</a:t>
                      </a:r>
                      <a:r>
                        <a:rPr kumimoji="0" lang="ca-ES" altLang="es-ES" sz="1400" b="1" i="0" u="none" strike="noStrike" cap="none" normalizeH="0" baseline="0" dirty="0">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ca-ES" altLang="es-ES" sz="1400" b="1" i="0" u="none" strike="noStrike" cap="none" normalizeH="0" baseline="0" dirty="0" err="1">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group</a:t>
                      </a:r>
                      <a:endParaRPr kumimoji="0" lang="ca-ES" altLang="es-ES" sz="1400" b="0" i="0" u="none" strike="noStrike" cap="none" normalizeH="0" baseline="0" dirty="0">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1" i="0" u="none" strike="noStrike" cap="none" normalizeH="0" baseline="0">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Ending</a:t>
                      </a:r>
                      <a:endParaRPr kumimoji="0" lang="ca-ES" altLang="es-ES" sz="1400" b="0" i="0" u="none" strike="noStrike" cap="none" normalizeH="0" baseline="0">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1" i="0" u="none" strike="noStrike" cap="none" normalizeH="0" baseline="0">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Email address</a:t>
                      </a:r>
                      <a:endParaRPr kumimoji="0" lang="ca-ES" altLang="es-ES" sz="1400" b="0" i="0" u="none" strike="noStrike" cap="none" normalizeH="0" baseline="0">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1" i="0" u="none" strike="noStrike" cap="none" normalizeH="0" baseline="0">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Local username</a:t>
                      </a:r>
                      <a:endParaRPr kumimoji="0" lang="ca-ES" altLang="es-ES" sz="1400" b="0" i="0" u="none" strike="noStrike" cap="none" normalizeH="0" baseline="0">
                        <a:ln>
                          <a:noFill/>
                        </a:ln>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extLst>
                  <a:ext uri="{0D108BD9-81ED-4DB2-BD59-A6C34878D82A}">
                    <a16:rowId xmlns:a16="http://schemas.microsoft.com/office/drawing/2014/main" val="10000"/>
                  </a:ext>
                </a:extLst>
              </a:tr>
              <a:tr h="5000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PAS / PDI</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ES" sz="14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joan.pere.garcia@ub.edu</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cherrera@ub.edu</a:t>
                      </a:r>
                      <a:endParaRPr kumimoji="0" lang="ca-ES" altLang="es-ES" sz="14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joan.pere.garcia</a:t>
                      </a:r>
                      <a:endParaRPr kumimoji="0" lang="ca-ES" altLang="es-ES" sz="14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cherrera</a:t>
                      </a:r>
                      <a:endParaRPr kumimoji="0" lang="ca-ES" altLang="es-ES" sz="1400" b="0" i="0" u="none" strike="noStrike" cap="none" normalizeH="0" baseline="0" dirty="0">
                        <a:ln>
                          <a:noFill/>
                        </a:ln>
                        <a:solidFill>
                          <a:schemeClr val="tx1"/>
                        </a:solidFill>
                        <a:effectLst/>
                        <a:latin typeface="Verdana" panose="020B0604030504040204" pitchFamily="34" charset="0"/>
                        <a:cs typeface="Arial" panose="020B0604020202020204" pitchFamily="34" charset="0"/>
                      </a:endParaRP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10001"/>
                  </a:ext>
                </a:extLst>
              </a:tr>
              <a:tr h="35830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Students</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.alumnes</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jherg07@alumnes.ub.edu</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jherg07.alumnes</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0002"/>
                  </a:ext>
                </a:extLst>
              </a:tr>
              <a:tr h="35830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Alumni</a:t>
                      </a:r>
                      <a:r>
                        <a:rPr kumimoji="0" lang="ca-ES" altLang="es-ES" sz="14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UB</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pperez@alumni.ub.edu</a:t>
                      </a: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err="1">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pperez.a</a:t>
                      </a:r>
                      <a:endParaRPr kumimoji="0" lang="ca-ES" altLang="es-ES" sz="14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T="45696" marB="456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154464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86A32D-0D4E-449A-BB1B-D1B437039F04}" type="slidenum">
              <a:rPr lang="es-ES" altLang="en-US" smtClean="0">
                <a:solidFill>
                  <a:prstClr val="black"/>
                </a:solidFill>
                <a:latin typeface="Verdana" panose="020B0604030504040204" pitchFamily="34" charset="0"/>
              </a:rPr>
              <a:pPr/>
              <a:t>33</a:t>
            </a:fld>
            <a:endParaRPr lang="es-ES" altLang="en-US">
              <a:solidFill>
                <a:prstClr val="black"/>
              </a:solidFill>
              <a:latin typeface="Verdana" panose="020B0604030504040204" pitchFamily="34" charset="0"/>
            </a:endParaRPr>
          </a:p>
        </p:txBody>
      </p:sp>
      <p:sp>
        <p:nvSpPr>
          <p:cNvPr id="64515" name="Rectangle 2"/>
          <p:cNvSpPr>
            <a:spLocks noGrp="1" noChangeArrowheads="1"/>
          </p:cNvSpPr>
          <p:nvPr>
            <p:ph type="title" idx="4294967295"/>
          </p:nvPr>
        </p:nvSpPr>
        <p:spPr bwMode="auto">
          <a:xfrm>
            <a:off x="697598" y="916849"/>
            <a:ext cx="8569325" cy="10895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ca-ES" sz="2000" b="1" dirty="0">
                <a:solidFill>
                  <a:srgbClr val="336699"/>
                </a:solidFill>
                <a:latin typeface="Verdana" panose="020B0604030504040204" pitchFamily="34" charset="0"/>
              </a:rPr>
              <a:t>Follow us on social networks! </a:t>
            </a:r>
            <a:r>
              <a:rPr lang="en-GB" altLang="ca-ES" sz="1700" b="1" dirty="0">
                <a:solidFill>
                  <a:srgbClr val="336699"/>
                </a:solidFill>
                <a:latin typeface="Verdana" panose="020B0604030504040204" pitchFamily="34" charset="0"/>
              </a:rPr>
              <a:t/>
            </a:r>
            <a:br>
              <a:rPr lang="en-GB" altLang="ca-ES" sz="1700" b="1" dirty="0">
                <a:solidFill>
                  <a:srgbClr val="336699"/>
                </a:solidFill>
                <a:latin typeface="Verdana" panose="020B0604030504040204" pitchFamily="34" charset="0"/>
              </a:rPr>
            </a:br>
            <a:r>
              <a:rPr lang="en-GB" altLang="ca-ES" sz="1600" dirty="0">
                <a:solidFill>
                  <a:srgbClr val="336699"/>
                </a:solidFill>
                <a:latin typeface="Verdana" panose="020B0604030504040204" pitchFamily="34" charset="0"/>
                <a:hlinkClick r:id="rId3"/>
              </a:rPr>
              <a:t>https://crai.ub.edu/ca/coneix-el-crai/difusio-marqueting/blogs-i-xarxes-socials</a:t>
            </a:r>
            <a:r>
              <a:rPr lang="en-GB" altLang="ca-ES" sz="1600" dirty="0">
                <a:solidFill>
                  <a:srgbClr val="336699"/>
                </a:solidFill>
                <a:latin typeface="Verdana" panose="020B0604030504040204" pitchFamily="34" charset="0"/>
              </a:rPr>
              <a:t/>
            </a:r>
            <a:br>
              <a:rPr lang="en-GB" altLang="ca-ES" sz="1600" dirty="0">
                <a:solidFill>
                  <a:srgbClr val="336699"/>
                </a:solidFill>
                <a:latin typeface="Verdana" panose="020B0604030504040204" pitchFamily="34" charset="0"/>
              </a:rPr>
            </a:br>
            <a:r>
              <a:rPr lang="en-GB" altLang="ca-ES" sz="1600" dirty="0">
                <a:solidFill>
                  <a:srgbClr val="336699"/>
                </a:solidFill>
                <a:latin typeface="Verdana" panose="020B0604030504040204" pitchFamily="34" charset="0"/>
              </a:rPr>
              <a:t/>
            </a:r>
            <a:br>
              <a:rPr lang="en-GB" altLang="ca-ES" sz="1600" dirty="0">
                <a:solidFill>
                  <a:srgbClr val="336699"/>
                </a:solidFill>
                <a:latin typeface="Verdana" panose="020B0604030504040204" pitchFamily="34" charset="0"/>
              </a:rPr>
            </a:br>
            <a:r>
              <a:rPr lang="en-GB" altLang="ca-ES" sz="2000" dirty="0">
                <a:solidFill>
                  <a:srgbClr val="336699"/>
                </a:solidFill>
                <a:latin typeface="Verdana" panose="020B0604030504040204" pitchFamily="34" charset="0"/>
              </a:rPr>
              <a:t> </a:t>
            </a:r>
          </a:p>
        </p:txBody>
      </p:sp>
      <p:sp>
        <p:nvSpPr>
          <p:cNvPr id="64521" name="Rectangle 15"/>
          <p:cNvSpPr>
            <a:spLocks noChangeArrowheads="1"/>
          </p:cNvSpPr>
          <p:nvPr/>
        </p:nvSpPr>
        <p:spPr bwMode="auto">
          <a:xfrm>
            <a:off x="866844" y="4661438"/>
            <a:ext cx="71165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GB" altLang="ca-ES" sz="2000" b="1" dirty="0">
                <a:solidFill>
                  <a:srgbClr val="336699"/>
                </a:solidFill>
                <a:latin typeface="Verdana" panose="020B0604030504040204" pitchFamily="34" charset="0"/>
              </a:rPr>
              <a:t>And </a:t>
            </a:r>
            <a:r>
              <a:rPr lang="en-GB" altLang="ca-ES" sz="2000" b="1" dirty="0">
                <a:solidFill>
                  <a:srgbClr val="336699"/>
                </a:solidFill>
                <a:latin typeface="Verdana" panose="020B0604030504040204" pitchFamily="34" charset="0"/>
                <a:hlinkClick r:id="rId4"/>
              </a:rPr>
              <a:t>Pharmacy and Food Science CRAI Library Torribera Campus</a:t>
            </a:r>
            <a:r>
              <a:rPr lang="en-GB" altLang="ca-ES" sz="2000" b="1" dirty="0">
                <a:solidFill>
                  <a:srgbClr val="336699"/>
                </a:solidFill>
                <a:latin typeface="Verdana" panose="020B0604030504040204" pitchFamily="34" charset="0"/>
              </a:rPr>
              <a:t> virtual exhibitions.</a:t>
            </a:r>
          </a:p>
        </p:txBody>
      </p:sp>
      <p:pic>
        <p:nvPicPr>
          <p:cNvPr id="13" name="Picture 7" descr="facebook-logo-300x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7606" y="2794778"/>
            <a:ext cx="6096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7606" y="3584399"/>
            <a:ext cx="609600" cy="61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4"/>
          <p:cNvSpPr>
            <a:spLocks noChangeArrowheads="1"/>
          </p:cNvSpPr>
          <p:nvPr/>
        </p:nvSpPr>
        <p:spPr bwMode="auto">
          <a:xfrm>
            <a:off x="3419473" y="2037399"/>
            <a:ext cx="5040313" cy="259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a-ES" altLang="ca-ES" sz="1300" b="1" dirty="0">
                <a:solidFill>
                  <a:srgbClr val="336699"/>
                </a:solidFill>
                <a:latin typeface="Verdana" panose="020B0604030504040204" pitchFamily="34" charset="0"/>
              </a:rPr>
              <a:t>Instagram</a:t>
            </a:r>
            <a:endParaRPr lang="ca-ES" altLang="ca-ES" sz="1300" dirty="0">
              <a:solidFill>
                <a:schemeClr val="bg2"/>
              </a:solidFill>
              <a:latin typeface="Verdana" pitchFamily="34" charset="0"/>
            </a:endParaRPr>
          </a:p>
          <a:p>
            <a:r>
              <a:rPr lang="es-ES" altLang="ca-ES" sz="1300" dirty="0">
                <a:latin typeface="Verdana" pitchFamily="34" charset="0"/>
                <a:hlinkClick r:id="rId7"/>
              </a:rPr>
              <a:t>https://www.instagram.com/craifcca</a:t>
            </a:r>
            <a:endParaRPr lang="es-ES" altLang="ca-ES" sz="1300" dirty="0">
              <a:latin typeface="Verdana" pitchFamily="34" charset="0"/>
            </a:endParaRPr>
          </a:p>
          <a:p>
            <a:endParaRPr lang="es-ES" altLang="ca-ES" sz="1300" dirty="0">
              <a:solidFill>
                <a:srgbClr val="646464"/>
              </a:solidFill>
              <a:latin typeface="Verdana" pitchFamily="34" charset="0"/>
            </a:endParaRPr>
          </a:p>
          <a:p>
            <a:pPr>
              <a:spcBef>
                <a:spcPct val="50000"/>
              </a:spcBef>
            </a:pPr>
            <a:r>
              <a:rPr lang="es-ES" altLang="ca-ES" sz="1300" b="1" dirty="0">
                <a:solidFill>
                  <a:srgbClr val="336699"/>
                </a:solidFill>
                <a:latin typeface="Verdana" pitchFamily="34" charset="0"/>
              </a:rPr>
              <a:t>Facebook</a:t>
            </a:r>
            <a:endParaRPr lang="es-ES" altLang="ca-ES" sz="1300" dirty="0">
              <a:latin typeface="Verdana" pitchFamily="34" charset="0"/>
            </a:endParaRPr>
          </a:p>
          <a:p>
            <a:r>
              <a:rPr lang="es-ES" altLang="ca-ES" sz="1300" dirty="0">
                <a:latin typeface="Verdana" pitchFamily="34" charset="0"/>
                <a:hlinkClick r:id="rId8"/>
              </a:rPr>
              <a:t>https://www.facebook.com/craiubfcca</a:t>
            </a:r>
            <a:endParaRPr lang="es-ES" altLang="ca-ES" sz="1300" dirty="0">
              <a:latin typeface="Verdana" pitchFamily="34" charset="0"/>
            </a:endParaRPr>
          </a:p>
          <a:p>
            <a:endParaRPr lang="es-ES" altLang="ca-ES" sz="1300" dirty="0">
              <a:latin typeface="Verdana" pitchFamily="34" charset="0"/>
            </a:endParaRPr>
          </a:p>
          <a:p>
            <a:endParaRPr lang="es-ES" altLang="ca-ES" sz="1300" b="1" dirty="0">
              <a:solidFill>
                <a:srgbClr val="336699"/>
              </a:solidFill>
              <a:latin typeface="Verdana" pitchFamily="34" charset="0"/>
            </a:endParaRPr>
          </a:p>
          <a:p>
            <a:r>
              <a:rPr lang="es-ES" altLang="ca-ES" sz="1300" b="1" dirty="0">
                <a:solidFill>
                  <a:srgbClr val="336699"/>
                </a:solidFill>
                <a:latin typeface="Verdana" pitchFamily="34" charset="0"/>
              </a:rPr>
              <a:t>Twitter</a:t>
            </a:r>
            <a:r>
              <a:rPr lang="es-ES" altLang="ca-ES" sz="1300" dirty="0">
                <a:solidFill>
                  <a:schemeClr val="bg2"/>
                </a:solidFill>
                <a:latin typeface="Verdana" pitchFamily="34" charset="0"/>
              </a:rPr>
              <a:t> </a:t>
            </a:r>
          </a:p>
          <a:p>
            <a:r>
              <a:rPr lang="es-ES" altLang="ca-ES" sz="1300" dirty="0">
                <a:latin typeface="Verdana" pitchFamily="34" charset="0"/>
                <a:hlinkClick r:id="rId9"/>
              </a:rPr>
              <a:t>https://twitter.com/craiubfcca</a:t>
            </a:r>
            <a:endParaRPr lang="es-ES" altLang="ca-ES" sz="1300" dirty="0">
              <a:latin typeface="Verdana" pitchFamily="34" charset="0"/>
            </a:endParaRPr>
          </a:p>
          <a:p>
            <a:endParaRPr lang="es-ES" altLang="ca-ES" sz="1300" dirty="0">
              <a:latin typeface="Verdana" pitchFamily="34" charset="0"/>
            </a:endParaRPr>
          </a:p>
          <a:p>
            <a:pPr eaLnBrk="1" hangingPunct="1"/>
            <a:endParaRPr lang="es-ES" altLang="ca-ES" sz="1300" b="1" dirty="0">
              <a:solidFill>
                <a:srgbClr val="646464"/>
              </a:solidFill>
              <a:latin typeface="Verdana" panose="020B0604030504040204" pitchFamily="34" charset="0"/>
            </a:endParaRPr>
          </a:p>
          <a:p>
            <a:pPr eaLnBrk="1" hangingPunct="1"/>
            <a:endParaRPr lang="es-ES" altLang="ca-ES" sz="1300" b="1" dirty="0">
              <a:solidFill>
                <a:srgbClr val="646464"/>
              </a:solidFill>
              <a:latin typeface="Verdana" panose="020B0604030504040204" pitchFamily="34" charset="0"/>
            </a:endParaRPr>
          </a:p>
        </p:txBody>
      </p:sp>
      <p:pic>
        <p:nvPicPr>
          <p:cNvPr id="16" name="Imatg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427223" y="2036954"/>
            <a:ext cx="619983" cy="612000"/>
          </a:xfrm>
          <a:prstGeom prst="rect">
            <a:avLst/>
          </a:prstGeom>
        </p:spPr>
      </p:pic>
    </p:spTree>
    <p:extLst>
      <p:ext uri="{BB962C8B-B14F-4D97-AF65-F5344CB8AC3E}">
        <p14:creationId xmlns:p14="http://schemas.microsoft.com/office/powerpoint/2010/main" val="247422477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99294" y="962413"/>
            <a:ext cx="6553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rPr>
              <a:t>And if you still have questions...</a:t>
            </a:r>
          </a:p>
        </p:txBody>
      </p:sp>
      <p:sp>
        <p:nvSpPr>
          <p:cNvPr id="39941" name="5 Subtítulo"/>
          <p:cNvSpPr>
            <a:spLocks/>
          </p:cNvSpPr>
          <p:nvPr/>
        </p:nvSpPr>
        <p:spPr bwMode="auto">
          <a:xfrm>
            <a:off x="213178" y="1689262"/>
            <a:ext cx="8196263"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342900" indent="-3429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defRPr/>
            </a:pPr>
            <a:r>
              <a:rPr lang="en-GB" altLang="ca-ES" sz="1600" b="1" dirty="0">
                <a:solidFill>
                  <a:srgbClr val="646464"/>
                </a:solidFill>
                <a:latin typeface="Verdana" pitchFamily="34" charset="0"/>
                <a:ea typeface="Verdana" pitchFamily="34" charset="0"/>
                <a:cs typeface="Verdana" pitchFamily="34" charset="0"/>
              </a:rPr>
              <a:t>Ask the </a:t>
            </a:r>
            <a:r>
              <a:rPr lang="en-GB" altLang="ca-ES" sz="1600" b="1" dirty="0" err="1">
                <a:solidFill>
                  <a:srgbClr val="646464"/>
                </a:solidFill>
                <a:latin typeface="Verdana" pitchFamily="34" charset="0"/>
                <a:ea typeface="Verdana" pitchFamily="34" charset="0"/>
                <a:cs typeface="Verdana" pitchFamily="34" charset="0"/>
              </a:rPr>
              <a:t>CRAI</a:t>
            </a:r>
            <a:r>
              <a:rPr lang="en-GB" altLang="ca-ES" sz="1600" b="1" dirty="0">
                <a:solidFill>
                  <a:srgbClr val="646464"/>
                </a:solidFill>
                <a:latin typeface="Verdana" pitchFamily="34" charset="0"/>
                <a:ea typeface="Verdana" pitchFamily="34" charset="0"/>
                <a:cs typeface="Verdana" pitchFamily="34" charset="0"/>
              </a:rPr>
              <a:t> staff</a:t>
            </a:r>
          </a:p>
          <a:p>
            <a:pPr algn="ctr">
              <a:buFontTx/>
              <a:buNone/>
              <a:defRPr/>
            </a:pPr>
            <a:r>
              <a:rPr lang="en-GB" altLang="ca-ES" sz="1600" dirty="0">
                <a:solidFill>
                  <a:srgbClr val="646464"/>
                </a:solidFill>
                <a:latin typeface="Verdana" pitchFamily="34" charset="0"/>
                <a:ea typeface="Verdana" pitchFamily="34" charset="0"/>
                <a:cs typeface="Verdana" pitchFamily="34" charset="0"/>
              </a:rPr>
              <a:t>Library staff can answer the majority of your questions</a:t>
            </a:r>
          </a:p>
          <a:p>
            <a:pPr algn="ctr">
              <a:buFontTx/>
              <a:buNone/>
              <a:defRPr/>
            </a:pPr>
            <a:endParaRPr lang="en-GB" altLang="ca-ES" sz="2000" b="1" dirty="0">
              <a:solidFill>
                <a:srgbClr val="646464"/>
              </a:solidFill>
              <a:latin typeface="Verdana" pitchFamily="34" charset="0"/>
              <a:ea typeface="Verdana" pitchFamily="34" charset="0"/>
              <a:cs typeface="Verdana" pitchFamily="34" charset="0"/>
            </a:endParaRPr>
          </a:p>
          <a:p>
            <a:pPr algn="ctr">
              <a:buFontTx/>
              <a:buNone/>
              <a:defRPr/>
            </a:pPr>
            <a:r>
              <a:rPr lang="en-GB" altLang="ca-ES" sz="1600" b="1" dirty="0">
                <a:solidFill>
                  <a:srgbClr val="646464"/>
                </a:solidFill>
                <a:latin typeface="Verdana" pitchFamily="34" charset="0"/>
                <a:ea typeface="Verdana" pitchFamily="34" charset="0"/>
                <a:cs typeface="Verdana" pitchFamily="34" charset="0"/>
              </a:rPr>
              <a:t>CRAI home page</a:t>
            </a:r>
            <a:endParaRPr lang="en-GB" altLang="ca-ES" sz="1600" dirty="0">
              <a:solidFill>
                <a:srgbClr val="646464"/>
              </a:solidFill>
              <a:latin typeface="Verdana" pitchFamily="34" charset="0"/>
              <a:ea typeface="Verdana" pitchFamily="34" charset="0"/>
              <a:cs typeface="Verdana" pitchFamily="34" charset="0"/>
            </a:endParaRPr>
          </a:p>
          <a:p>
            <a:pPr lvl="1" algn="ctr">
              <a:buFontTx/>
              <a:buNone/>
              <a:defRPr/>
            </a:pPr>
            <a:r>
              <a:rPr lang="en-GB" altLang="ca-ES" sz="1600" dirty="0">
                <a:solidFill>
                  <a:srgbClr val="646464"/>
                </a:solidFill>
                <a:latin typeface="Verdana" pitchFamily="34" charset="0"/>
                <a:ea typeface="Verdana" pitchFamily="34" charset="0"/>
                <a:cs typeface="Verdana" pitchFamily="34" charset="0"/>
              </a:rPr>
              <a:t>The section "</a:t>
            </a:r>
            <a:r>
              <a:rPr lang="en-GB" altLang="ca-ES" sz="1600" dirty="0">
                <a:solidFill>
                  <a:schemeClr val="bg2">
                    <a:lumMod val="50000"/>
                  </a:schemeClr>
                </a:solidFill>
                <a:latin typeface="Verdana" pitchFamily="34" charset="0"/>
                <a:ea typeface="Verdana" pitchFamily="34" charset="0"/>
                <a:cs typeface="Verdana" pitchFamily="34" charset="0"/>
              </a:rPr>
              <a:t>Frequently asked questions</a:t>
            </a:r>
            <a:r>
              <a:rPr lang="en-GB" altLang="ca-ES" sz="1600" dirty="0">
                <a:solidFill>
                  <a:srgbClr val="646464"/>
                </a:solidFill>
                <a:latin typeface="Verdana" pitchFamily="34" charset="0"/>
                <a:ea typeface="Verdana" pitchFamily="34" charset="0"/>
                <a:cs typeface="Verdana" pitchFamily="34" charset="0"/>
              </a:rPr>
              <a:t>"</a:t>
            </a:r>
          </a:p>
          <a:p>
            <a:pPr lvl="1" algn="ctr">
              <a:buFontTx/>
              <a:buNone/>
              <a:defRPr/>
            </a:pPr>
            <a:r>
              <a:rPr lang="en-GB" altLang="ca-ES" sz="1600" dirty="0">
                <a:solidFill>
                  <a:srgbClr val="646464"/>
                </a:solidFill>
                <a:latin typeface="Verdana" pitchFamily="34" charset="0"/>
                <a:ea typeface="Verdana" pitchFamily="34" charset="0"/>
                <a:cs typeface="Verdana" pitchFamily="34" charset="0"/>
              </a:rPr>
              <a:t>provides answers to a number of common queries </a:t>
            </a:r>
          </a:p>
          <a:p>
            <a:pPr lvl="1" algn="ctr">
              <a:buFontTx/>
              <a:buNone/>
              <a:defRPr/>
            </a:pPr>
            <a:endParaRPr lang="en-GB" altLang="ca-ES" sz="2000" b="1" dirty="0">
              <a:solidFill>
                <a:srgbClr val="646464"/>
              </a:solidFill>
              <a:latin typeface="Verdana" pitchFamily="34" charset="0"/>
              <a:ea typeface="Verdana" pitchFamily="34" charset="0"/>
              <a:cs typeface="Verdana" pitchFamily="34" charset="0"/>
            </a:endParaRPr>
          </a:p>
          <a:p>
            <a:pPr lvl="1" algn="ctr">
              <a:buFontTx/>
              <a:buNone/>
              <a:defRPr/>
            </a:pPr>
            <a:r>
              <a:rPr lang="en-GB" altLang="ca-ES" sz="1600" b="1" dirty="0">
                <a:solidFill>
                  <a:srgbClr val="646464"/>
                </a:solidFill>
                <a:latin typeface="Verdana" pitchFamily="34" charset="0"/>
                <a:ea typeface="Verdana" pitchFamily="34" charset="0"/>
                <a:cs typeface="Verdana" pitchFamily="34" charset="0"/>
              </a:rPr>
              <a:t>S@U, User Support Service </a:t>
            </a:r>
          </a:p>
          <a:p>
            <a:pPr lvl="1" algn="ctr">
              <a:buFontTx/>
              <a:buNone/>
              <a:defRPr/>
            </a:pPr>
            <a:r>
              <a:rPr lang="en-GB" altLang="ca-ES" sz="1600" b="1" dirty="0">
                <a:solidFill>
                  <a:srgbClr val="646464"/>
                </a:solidFill>
                <a:latin typeface="Verdana" pitchFamily="34" charset="0"/>
                <a:ea typeface="Verdana" pitchFamily="34" charset="0"/>
                <a:cs typeface="Verdana" pitchFamily="34" charset="0"/>
              </a:rPr>
              <a:t>	</a:t>
            </a:r>
            <a:r>
              <a:rPr lang="en-GB" altLang="ca-ES" sz="1600" dirty="0">
                <a:solidFill>
                  <a:srgbClr val="646464"/>
                </a:solidFill>
                <a:latin typeface="Verdana" pitchFamily="34" charset="0"/>
                <a:ea typeface="Verdana" pitchFamily="34" charset="0"/>
                <a:cs typeface="Verdana" pitchFamily="34" charset="0"/>
              </a:rPr>
              <a:t>Online information service for any questions about CRAI Libraries and the full range of resources and services. S@U is staffed by specialized librarians and is available 24 hours a day, seven days a week. </a:t>
            </a:r>
          </a:p>
          <a:p>
            <a:pPr algn="ctr">
              <a:spcBef>
                <a:spcPct val="0"/>
              </a:spcBef>
              <a:buFontTx/>
              <a:buNone/>
              <a:defRPr/>
            </a:pPr>
            <a:endParaRPr lang="en-GB" altLang="ca-ES" sz="2000" b="1" dirty="0">
              <a:solidFill>
                <a:srgbClr val="646464"/>
              </a:solidFill>
              <a:latin typeface="Verdana" pitchFamily="34" charset="0"/>
              <a:ea typeface="Verdana" pitchFamily="34" charset="0"/>
              <a:cs typeface="Verdana" pitchFamily="34" charset="0"/>
            </a:endParaRPr>
          </a:p>
          <a:p>
            <a:pPr algn="ctr">
              <a:spcBef>
                <a:spcPct val="0"/>
              </a:spcBef>
              <a:buFontTx/>
              <a:buNone/>
              <a:defRPr/>
            </a:pPr>
            <a:r>
              <a:rPr lang="en-GB" altLang="ca-ES" sz="1600" b="1" dirty="0">
                <a:solidFill>
                  <a:srgbClr val="646464"/>
                </a:solidFill>
                <a:latin typeface="Verdana" pitchFamily="34" charset="0"/>
                <a:ea typeface="Verdana" pitchFamily="34" charset="0"/>
                <a:cs typeface="Verdana" pitchFamily="34" charset="0"/>
              </a:rPr>
              <a:t>Or call us on </a:t>
            </a:r>
          </a:p>
          <a:p>
            <a:pPr algn="ctr">
              <a:spcBef>
                <a:spcPct val="0"/>
              </a:spcBef>
              <a:buFontTx/>
              <a:buNone/>
              <a:defRPr/>
            </a:pPr>
            <a:r>
              <a:rPr lang="en-GB" altLang="ca-ES" sz="1600" b="1" dirty="0">
                <a:solidFill>
                  <a:srgbClr val="646464"/>
                </a:solidFill>
                <a:latin typeface="Verdana" pitchFamily="34" charset="0"/>
                <a:ea typeface="Verdana" pitchFamily="34" charset="0"/>
                <a:cs typeface="Verdana" pitchFamily="34" charset="0"/>
              </a:rPr>
              <a:t>934 031 950</a:t>
            </a:r>
            <a:r>
              <a:rPr lang="en-GB" altLang="ca-ES" sz="1600" dirty="0">
                <a:solidFill>
                  <a:srgbClr val="646464"/>
                </a:solidFill>
                <a:latin typeface="Verdana" pitchFamily="34" charset="0"/>
                <a:ea typeface="Verdana" pitchFamily="34" charset="0"/>
                <a:cs typeface="Verdana" pitchFamily="34" charset="0"/>
              </a:rPr>
              <a:t> </a:t>
            </a:r>
          </a:p>
        </p:txBody>
      </p:sp>
      <p:pic>
        <p:nvPicPr>
          <p:cNvPr id="66564" name="Picture 15" descr="Logo del Servei d'Atenció als Usuar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256" y="3674430"/>
            <a:ext cx="12652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Marcador de número de diapositiva 1"/>
          <p:cNvSpPr>
            <a:spLocks noGrp="1"/>
          </p:cNvSpPr>
          <p:nvPr>
            <p:ph type="sldNum" sz="quarter" idx="11"/>
          </p:nvPr>
        </p:nvSpPr>
        <p:spPr>
          <a:xfrm>
            <a:off x="5572125" y="6278562"/>
            <a:ext cx="3086100" cy="365125"/>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D841202-4D1B-4DE1-AB25-054612B59447}" type="slidenum">
              <a:rPr lang="es-ES" altLang="en-US" smtClean="0">
                <a:solidFill>
                  <a:prstClr val="black"/>
                </a:solidFill>
                <a:latin typeface="Verdana" panose="020B0604030504040204" pitchFamily="34" charset="0"/>
              </a:rPr>
              <a:pPr algn="r"/>
              <a:t>34</a:t>
            </a:fld>
            <a:endParaRPr lang="es-ES" altLang="en-US" dirty="0">
              <a:solidFill>
                <a:prstClr val="black"/>
              </a:solidFill>
              <a:latin typeface="Verdana" panose="020B0604030504040204" pitchFamily="34" charset="0"/>
            </a:endParaRPr>
          </a:p>
        </p:txBody>
      </p:sp>
    </p:spTree>
    <p:extLst>
      <p:ext uri="{BB962C8B-B14F-4D97-AF65-F5344CB8AC3E}">
        <p14:creationId xmlns:p14="http://schemas.microsoft.com/office/powerpoint/2010/main" val="128302854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3578542" y="3482621"/>
            <a:ext cx="2106667" cy="461665"/>
          </a:xfrm>
          <a:prstGeom prst="rect">
            <a:avLst/>
          </a:prstGeom>
        </p:spPr>
        <p:txBody>
          <a:bodyPr wrap="none">
            <a:spAutoFit/>
          </a:bodyPr>
          <a:lstStyle/>
          <a:p>
            <a:r>
              <a:rPr lang="ca-ES" sz="2400" b="1" dirty="0">
                <a:solidFill>
                  <a:schemeClr val="bg1"/>
                </a:solidFill>
                <a:latin typeface="Verdana" panose="020B0604030504040204" pitchFamily="34" charset="0"/>
                <a:ea typeface="Verdana" panose="020B0604030504040204" pitchFamily="34" charset="0"/>
                <a:cs typeface="Verdana" panose="020B0604030504040204" pitchFamily="34" charset="0"/>
              </a:rPr>
              <a:t>Thank you!</a:t>
            </a:r>
          </a:p>
        </p:txBody>
      </p:sp>
      <p:sp>
        <p:nvSpPr>
          <p:cNvPr id="6" name="Rectángulo 5"/>
          <p:cNvSpPr/>
          <p:nvPr/>
        </p:nvSpPr>
        <p:spPr>
          <a:xfrm>
            <a:off x="3393811" y="2552355"/>
            <a:ext cx="184731" cy="646331"/>
          </a:xfrm>
          <a:prstGeom prst="rect">
            <a:avLst/>
          </a:prstGeom>
        </p:spPr>
        <p:txBody>
          <a:bodyPr wrap="none">
            <a:spAutoFit/>
          </a:bodyPr>
          <a:lstStyle/>
          <a:p>
            <a:endParaRPr lang="ca-ES" sz="3600" dirty="0">
              <a:solidFill>
                <a:schemeClr val="bg1"/>
              </a:solidFill>
            </a:endParaRPr>
          </a:p>
        </p:txBody>
      </p:sp>
      <p:sp>
        <p:nvSpPr>
          <p:cNvPr id="7" name="Rectángulo 6"/>
          <p:cNvSpPr/>
          <p:nvPr/>
        </p:nvSpPr>
        <p:spPr>
          <a:xfrm>
            <a:off x="1869751" y="6291482"/>
            <a:ext cx="6163906" cy="276999"/>
          </a:xfrm>
          <a:prstGeom prst="rect">
            <a:avLst/>
          </a:prstGeom>
        </p:spPr>
        <p:txBody>
          <a:bodyPr wrap="square">
            <a:spAutoFit/>
          </a:bodyPr>
          <a:lstStyle/>
          <a:p>
            <a:pPr>
              <a:spcBef>
                <a:spcPct val="50000"/>
              </a:spcBef>
            </a:pPr>
            <a:r>
              <a:rPr lang="ca-ES" altLang="ca-ES" sz="1200" b="1" dirty="0">
                <a:solidFill>
                  <a:schemeClr val="bg1"/>
                </a:solidFill>
                <a:latin typeface="Verdana" panose="020B0604030504040204" pitchFamily="34" charset="0"/>
              </a:rPr>
              <a:t>© CRAI Universitat de Barcelona, academic </a:t>
            </a:r>
            <a:r>
              <a:rPr lang="ca-ES" altLang="ca-ES" sz="1200" b="1" dirty="0" err="1">
                <a:solidFill>
                  <a:schemeClr val="bg1"/>
                </a:solidFill>
                <a:latin typeface="Verdana" panose="020B0604030504040204" pitchFamily="34" charset="0"/>
              </a:rPr>
              <a:t>year</a:t>
            </a:r>
            <a:r>
              <a:rPr lang="ca-ES" altLang="ca-ES" sz="1200" b="1" dirty="0">
                <a:solidFill>
                  <a:schemeClr val="bg1"/>
                </a:solidFill>
                <a:latin typeface="Verdana" panose="020B0604030504040204" pitchFamily="34" charset="0"/>
              </a:rPr>
              <a:t> 2020-21</a:t>
            </a:r>
          </a:p>
        </p:txBody>
      </p:sp>
      <p:pic>
        <p:nvPicPr>
          <p:cNvPr id="8" name="Imagen 7"/>
          <p:cNvPicPr>
            <a:picLocks noChangeAspect="1"/>
          </p:cNvPicPr>
          <p:nvPr/>
        </p:nvPicPr>
        <p:blipFill>
          <a:blip r:embed="rId3"/>
          <a:stretch>
            <a:fillRect/>
          </a:stretch>
        </p:blipFill>
        <p:spPr>
          <a:xfrm>
            <a:off x="975325" y="6291482"/>
            <a:ext cx="792549" cy="274344"/>
          </a:xfrm>
          <a:prstGeom prst="rect">
            <a:avLst/>
          </a:prstGeom>
        </p:spPr>
      </p:pic>
      <p:pic>
        <p:nvPicPr>
          <p:cNvPr id="10" name="Imagen 9">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699" y="4529460"/>
            <a:ext cx="4500563" cy="1221581"/>
          </a:xfrm>
          <a:prstGeom prst="rect">
            <a:avLst/>
          </a:prstGeom>
        </p:spPr>
      </p:pic>
    </p:spTree>
    <p:extLst>
      <p:ext uri="{BB962C8B-B14F-4D97-AF65-F5344CB8AC3E}">
        <p14:creationId xmlns:p14="http://schemas.microsoft.com/office/powerpoint/2010/main" val="283683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8A6F75-F6B7-4202-968A-3018FCC8596F}" type="slidenum">
              <a:rPr lang="es-ES" altLang="en-US" smtClean="0">
                <a:solidFill>
                  <a:prstClr val="black"/>
                </a:solidFill>
                <a:latin typeface="Verdana" panose="020B0604030504040204" pitchFamily="34" charset="0"/>
              </a:rPr>
              <a:pPr/>
              <a:t>4</a:t>
            </a:fld>
            <a:endParaRPr lang="es-ES" altLang="en-US">
              <a:solidFill>
                <a:prstClr val="black"/>
              </a:solidFill>
              <a:latin typeface="Verdana" panose="020B0604030504040204" pitchFamily="34" charset="0"/>
            </a:endParaRPr>
          </a:p>
        </p:txBody>
      </p:sp>
      <p:sp>
        <p:nvSpPr>
          <p:cNvPr id="11267" name="Rectangle 1026"/>
          <p:cNvSpPr>
            <a:spLocks noGrp="1" noChangeArrowheads="1"/>
          </p:cNvSpPr>
          <p:nvPr>
            <p:ph type="title" idx="4294967295"/>
          </p:nvPr>
        </p:nvSpPr>
        <p:spPr bwMode="auto">
          <a:xfrm>
            <a:off x="491867" y="941199"/>
            <a:ext cx="61722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r>
              <a:rPr lang="en-GB" altLang="ca-ES" sz="2000" b="1" dirty="0">
                <a:solidFill>
                  <a:srgbClr val="336699"/>
                </a:solidFill>
                <a:latin typeface="Verdana" panose="020B0604030504040204" pitchFamily="34" charset="0"/>
              </a:rPr>
              <a:t>Where are we? When we're open</a:t>
            </a:r>
          </a:p>
        </p:txBody>
      </p:sp>
      <p:sp>
        <p:nvSpPr>
          <p:cNvPr id="11268" name="Rectangle 1027"/>
          <p:cNvSpPr>
            <a:spLocks noGrp="1" noChangeArrowheads="1"/>
          </p:cNvSpPr>
          <p:nvPr>
            <p:ph type="body" idx="1"/>
          </p:nvPr>
        </p:nvSpPr>
        <p:spPr bwMode="auto">
          <a:xfrm>
            <a:off x="4643438" y="2205038"/>
            <a:ext cx="4321175" cy="47218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buFont typeface="Wingdings" panose="05000000000000000000" pitchFamily="2" charset="2"/>
              <a:buChar char="q"/>
            </a:pPr>
            <a:r>
              <a:rPr lang="en-GB" altLang="ca-ES" sz="1500" dirty="0">
                <a:solidFill>
                  <a:srgbClr val="646464"/>
                </a:solidFill>
                <a:latin typeface="Verdana" panose="020B0604030504040204" pitchFamily="34" charset="0"/>
              </a:rPr>
              <a:t>Address</a:t>
            </a:r>
          </a:p>
          <a:p>
            <a:pPr>
              <a:lnSpc>
                <a:spcPct val="80000"/>
              </a:lnSpc>
              <a:spcBef>
                <a:spcPct val="0"/>
              </a:spcBef>
              <a:buNone/>
            </a:pPr>
            <a:endParaRPr lang="en-GB" altLang="ca-ES" sz="1500" dirty="0">
              <a:solidFill>
                <a:srgbClr val="646464"/>
              </a:solidFill>
              <a:latin typeface="Verdana" panose="020B0604030504040204" pitchFamily="34" charset="0"/>
            </a:endParaRPr>
          </a:p>
          <a:p>
            <a:pPr>
              <a:lnSpc>
                <a:spcPct val="80000"/>
              </a:lnSpc>
              <a:spcBef>
                <a:spcPct val="0"/>
              </a:spcBef>
              <a:buNone/>
            </a:pPr>
            <a:r>
              <a:rPr lang="en-GB" altLang="ca-ES" sz="1500" dirty="0">
                <a:solidFill>
                  <a:srgbClr val="646464"/>
                </a:solidFill>
                <a:latin typeface="Verdana" panose="020B0604030504040204" pitchFamily="34" charset="0"/>
              </a:rPr>
              <a:t>	</a:t>
            </a:r>
            <a:r>
              <a:rPr lang="ca-ES" altLang="ca-ES" sz="1500" dirty="0">
                <a:solidFill>
                  <a:srgbClr val="646464"/>
                </a:solidFill>
                <a:latin typeface="Verdana" panose="020B0604030504040204" pitchFamily="34" charset="0"/>
              </a:rPr>
              <a:t>Avinguda Prat de la Riba, 171</a:t>
            </a:r>
          </a:p>
          <a:p>
            <a:pPr>
              <a:lnSpc>
                <a:spcPct val="80000"/>
              </a:lnSpc>
              <a:spcBef>
                <a:spcPct val="0"/>
              </a:spcBef>
              <a:buNone/>
            </a:pPr>
            <a:r>
              <a:rPr lang="ca-ES" altLang="ca-ES" sz="1500" dirty="0">
                <a:solidFill>
                  <a:srgbClr val="646464"/>
                </a:solidFill>
                <a:latin typeface="Verdana" panose="020B0604030504040204" pitchFamily="34" charset="0"/>
              </a:rPr>
              <a:t>	08921 Santa Coloma de Gramenet</a:t>
            </a:r>
            <a:br>
              <a:rPr lang="ca-ES" altLang="ca-ES" sz="1500" dirty="0">
                <a:solidFill>
                  <a:srgbClr val="646464"/>
                </a:solidFill>
                <a:latin typeface="Verdana" panose="020B0604030504040204" pitchFamily="34" charset="0"/>
              </a:rPr>
            </a:br>
            <a:r>
              <a:rPr lang="ca-ES" altLang="ca-ES" sz="1500" dirty="0">
                <a:solidFill>
                  <a:srgbClr val="646464"/>
                </a:solidFill>
                <a:latin typeface="Verdana" panose="020B0604030504040204" pitchFamily="34" charset="0"/>
              </a:rPr>
              <a:t>934 031 950 </a:t>
            </a:r>
            <a:br>
              <a:rPr lang="ca-ES" altLang="ca-ES" sz="1500" dirty="0">
                <a:solidFill>
                  <a:srgbClr val="646464"/>
                </a:solidFill>
                <a:latin typeface="Verdana" panose="020B0604030504040204" pitchFamily="34" charset="0"/>
              </a:rPr>
            </a:br>
            <a:r>
              <a:rPr lang="ca-ES" altLang="ca-ES" sz="1500" dirty="0">
                <a:solidFill>
                  <a:srgbClr val="646464"/>
                </a:solidFill>
                <a:latin typeface="Verdana" panose="020B0604030504040204" pitchFamily="34" charset="0"/>
                <a:hlinkClick r:id="rId3"/>
              </a:rPr>
              <a:t>bibnhid@ub.edu</a:t>
            </a:r>
            <a:endParaRPr lang="ca-ES" altLang="ca-ES" sz="1500" dirty="0">
              <a:solidFill>
                <a:srgbClr val="646464"/>
              </a:solidFill>
              <a:latin typeface="Verdana" panose="020B0604030504040204" pitchFamily="34" charset="0"/>
            </a:endParaRPr>
          </a:p>
          <a:p>
            <a:pPr>
              <a:lnSpc>
                <a:spcPct val="80000"/>
              </a:lnSpc>
              <a:buFontTx/>
              <a:buNone/>
            </a:pPr>
            <a:r>
              <a:rPr lang="en-GB" altLang="ca-ES" sz="1500" dirty="0">
                <a:solidFill>
                  <a:srgbClr val="3C8C93"/>
                </a:solidFill>
                <a:latin typeface="Verdana" panose="020B0604030504040204" pitchFamily="34" charset="0"/>
              </a:rPr>
              <a:t>	</a:t>
            </a:r>
            <a:r>
              <a:rPr lang="en-GB" altLang="ca-ES" sz="1500" u="sng" dirty="0">
                <a:solidFill>
                  <a:srgbClr val="3C8C93"/>
                </a:solidFill>
                <a:latin typeface="Verdana" panose="020B0604030504040204" pitchFamily="34" charset="0"/>
                <a:hlinkClick r:id="rId4"/>
              </a:rPr>
              <a:t>Addresses of other libraries</a:t>
            </a:r>
            <a:endParaRPr lang="en-GB" altLang="ca-ES" sz="1500" u="sng" dirty="0">
              <a:solidFill>
                <a:srgbClr val="3C8C93"/>
              </a:solidFill>
              <a:latin typeface="Verdana" panose="020B0604030504040204" pitchFamily="34" charset="0"/>
            </a:endParaRPr>
          </a:p>
          <a:p>
            <a:pPr eaLnBrk="1" hangingPunct="1">
              <a:buFont typeface="Wingdings" panose="05000000000000000000" pitchFamily="2" charset="2"/>
              <a:buChar char="q"/>
            </a:pPr>
            <a:r>
              <a:rPr lang="en-GB" altLang="ca-ES" sz="1500" dirty="0">
                <a:solidFill>
                  <a:srgbClr val="646464"/>
                </a:solidFill>
                <a:latin typeface="Verdana" panose="020B0604030504040204" pitchFamily="34" charset="0"/>
              </a:rPr>
              <a:t>Opening hours: </a:t>
            </a:r>
          </a:p>
          <a:p>
            <a:pPr>
              <a:lnSpc>
                <a:spcPct val="80000"/>
              </a:lnSpc>
              <a:buFontTx/>
              <a:buNone/>
            </a:pPr>
            <a:r>
              <a:rPr lang="en-GB" altLang="ca-ES" sz="1500" dirty="0">
                <a:solidFill>
                  <a:srgbClr val="646464"/>
                </a:solidFill>
                <a:latin typeface="Verdana" panose="020B0604030504040204" pitchFamily="34" charset="0"/>
              </a:rPr>
              <a:t>	Monday-Friday from 8.30 to 20.00 h. </a:t>
            </a:r>
          </a:p>
          <a:p>
            <a:pPr>
              <a:lnSpc>
                <a:spcPct val="80000"/>
              </a:lnSpc>
              <a:buFontTx/>
              <a:buNone/>
            </a:pPr>
            <a:r>
              <a:rPr lang="en-GB" altLang="ca-ES" sz="1500" dirty="0">
                <a:solidFill>
                  <a:srgbClr val="646464"/>
                </a:solidFill>
                <a:latin typeface="Verdana" panose="020B0604030504040204" pitchFamily="34" charset="0"/>
              </a:rPr>
              <a:t>	</a:t>
            </a:r>
          </a:p>
          <a:p>
            <a:pPr eaLnBrk="1" hangingPunct="1">
              <a:buFont typeface="Wingdings" panose="05000000000000000000" pitchFamily="2" charset="2"/>
              <a:buChar char="q"/>
            </a:pPr>
            <a:r>
              <a:rPr lang="en-GB" altLang="ca-ES" sz="1500" u="sng" dirty="0">
                <a:solidFill>
                  <a:srgbClr val="3C8C93"/>
                </a:solidFill>
                <a:latin typeface="Verdana" panose="020B0604030504040204" pitchFamily="34" charset="0"/>
                <a:hlinkClick r:id="rId5"/>
              </a:rPr>
              <a:t>Special opening hours in exam periods and at weekends</a:t>
            </a:r>
            <a:endParaRPr lang="en-GB" altLang="ca-ES" sz="1500" u="sng" dirty="0">
              <a:solidFill>
                <a:srgbClr val="3C8C93"/>
              </a:solidFill>
              <a:latin typeface="Verdana" panose="020B0604030504040204" pitchFamily="34" charset="0"/>
            </a:endParaRPr>
          </a:p>
          <a:p>
            <a:pPr eaLnBrk="1" hangingPunct="1"/>
            <a:endParaRPr lang="en-GB" altLang="ca-ES" sz="1500" u="sng" dirty="0">
              <a:solidFill>
                <a:srgbClr val="3C8C93"/>
              </a:solidFill>
              <a:latin typeface="Verdana" panose="020B0604030504040204" pitchFamily="34" charset="0"/>
            </a:endParaRPr>
          </a:p>
          <a:p>
            <a:pPr eaLnBrk="1" hangingPunct="1">
              <a:buFont typeface="Wingdings" panose="05000000000000000000" pitchFamily="2" charset="2"/>
              <a:buChar char="q"/>
            </a:pPr>
            <a:r>
              <a:rPr lang="en-GB" altLang="ca-ES" sz="1500" u="sng" dirty="0">
                <a:solidFill>
                  <a:srgbClr val="3C8C93"/>
                </a:solidFill>
                <a:latin typeface="Verdana" panose="020B0604030504040204" pitchFamily="34" charset="0"/>
                <a:hlinkClick r:id="rId6"/>
              </a:rPr>
              <a:t>Library service regulations</a:t>
            </a:r>
            <a:endParaRPr lang="en-GB" altLang="ca-ES" sz="1500" u="sng" dirty="0">
              <a:solidFill>
                <a:srgbClr val="3C8C93"/>
              </a:solidFill>
              <a:latin typeface="Verdana" panose="020B0604030504040204" pitchFamily="34" charset="0"/>
            </a:endParaRPr>
          </a:p>
          <a:p>
            <a:pPr eaLnBrk="1" hangingPunct="1"/>
            <a:endParaRPr lang="en-GB" altLang="ca-ES" sz="1500" u="sng" dirty="0">
              <a:solidFill>
                <a:srgbClr val="3C8C93"/>
              </a:solidFill>
              <a:latin typeface="Verdana" panose="020B0604030504040204" pitchFamily="34" charset="0"/>
            </a:endParaRPr>
          </a:p>
          <a:p>
            <a:pPr eaLnBrk="1" hangingPunct="1">
              <a:buFont typeface="Wingdings" panose="05000000000000000000" pitchFamily="2" charset="2"/>
              <a:buChar char="q"/>
            </a:pPr>
            <a:r>
              <a:rPr lang="en-GB" altLang="ca-ES" sz="1500" u="sng" dirty="0">
                <a:solidFill>
                  <a:srgbClr val="3C8C93"/>
                </a:solidFill>
                <a:latin typeface="Verdana" panose="020B0604030504040204" pitchFamily="34" charset="0"/>
                <a:hlinkClick r:id="rId7"/>
              </a:rPr>
              <a:t>CRAI service charter</a:t>
            </a:r>
            <a:endParaRPr lang="en-GB" altLang="ca-ES" sz="1500" u="sng" dirty="0">
              <a:solidFill>
                <a:srgbClr val="3C8C93"/>
              </a:solidFill>
              <a:latin typeface="Verdana" panose="020B0604030504040204" pitchFamily="34" charset="0"/>
            </a:endParaRPr>
          </a:p>
          <a:p>
            <a:pPr eaLnBrk="1" hangingPunct="1"/>
            <a:endParaRPr lang="en-GB" altLang="ca-ES" sz="1500" dirty="0">
              <a:solidFill>
                <a:srgbClr val="646464"/>
              </a:solidFill>
              <a:latin typeface="Verdana" panose="020B0604030504040204" pitchFamily="34" charset="0"/>
            </a:endParaRPr>
          </a:p>
        </p:txBody>
      </p:sp>
      <p:sp>
        <p:nvSpPr>
          <p:cNvPr id="11269" name="Text Box 1028"/>
          <p:cNvSpPr txBox="1">
            <a:spLocks noChangeArrowheads="1"/>
          </p:cNvSpPr>
          <p:nvPr/>
        </p:nvSpPr>
        <p:spPr bwMode="auto">
          <a:xfrm>
            <a:off x="738901" y="1698230"/>
            <a:ext cx="80885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ca-ES" b="1" dirty="0">
                <a:solidFill>
                  <a:prstClr val="black"/>
                </a:solidFill>
              </a:rPr>
              <a:t>Pharmacy and Food Science</a:t>
            </a:r>
            <a:r>
              <a:rPr lang="en-GB" altLang="ca-ES" dirty="0">
                <a:solidFill>
                  <a:prstClr val="black"/>
                </a:solidFill>
              </a:rPr>
              <a:t> </a:t>
            </a:r>
            <a:r>
              <a:rPr lang="en-GB" altLang="ca-ES" b="1" dirty="0">
                <a:solidFill>
                  <a:prstClr val="black"/>
                </a:solidFill>
              </a:rPr>
              <a:t>CRAI Library Torribera Campus</a:t>
            </a:r>
          </a:p>
        </p:txBody>
      </p:sp>
      <p:sp>
        <p:nvSpPr>
          <p:cNvPr id="11270" name="Text Box 12"/>
          <p:cNvSpPr txBox="1">
            <a:spLocks noChangeArrowheads="1"/>
          </p:cNvSpPr>
          <p:nvPr/>
        </p:nvSpPr>
        <p:spPr bwMode="auto">
          <a:xfrm>
            <a:off x="776225" y="2815416"/>
            <a:ext cx="345598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ca-ES" dirty="0">
                <a:solidFill>
                  <a:srgbClr val="646464"/>
                </a:solidFill>
              </a:rPr>
              <a:t>LOCATION MAP</a:t>
            </a:r>
          </a:p>
        </p:txBody>
      </p:sp>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725" y="2294792"/>
            <a:ext cx="4049149" cy="419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8596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F6AB3D-A697-4B9F-A8F9-8730F0D033F6}" type="slidenum">
              <a:rPr lang="es-ES" altLang="en-US" smtClean="0">
                <a:solidFill>
                  <a:prstClr val="black"/>
                </a:solidFill>
                <a:latin typeface="Verdana" panose="020B0604030504040204" pitchFamily="34" charset="0"/>
              </a:rPr>
              <a:pPr/>
              <a:t>5</a:t>
            </a:fld>
            <a:endParaRPr lang="es-ES" altLang="en-US">
              <a:solidFill>
                <a:prstClr val="black"/>
              </a:solidFill>
              <a:latin typeface="Verdana" panose="020B0604030504040204" pitchFamily="34" charset="0"/>
            </a:endParaRPr>
          </a:p>
        </p:txBody>
      </p:sp>
      <p:sp>
        <p:nvSpPr>
          <p:cNvPr id="13315" name="Rectangle 15"/>
          <p:cNvSpPr>
            <a:spLocks noGrp="1" noChangeArrowheads="1"/>
          </p:cNvSpPr>
          <p:nvPr>
            <p:ph type="title"/>
          </p:nvPr>
        </p:nvSpPr>
        <p:spPr bwMode="auto">
          <a:xfrm>
            <a:off x="537775" y="966787"/>
            <a:ext cx="8229600"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eaLnBrk="1" hangingPunct="1"/>
            <a:r>
              <a:rPr lang="en-GB" altLang="ca-ES" sz="2000" b="1" dirty="0">
                <a:solidFill>
                  <a:srgbClr val="336699"/>
                </a:solidFill>
                <a:latin typeface="Verdana" panose="020B0604030504040204" pitchFamily="34" charset="0"/>
              </a:rPr>
              <a:t>Library map</a:t>
            </a:r>
          </a:p>
        </p:txBody>
      </p:sp>
      <p:pic>
        <p:nvPicPr>
          <p:cNvPr id="2" name="Imatge 1"/>
          <p:cNvPicPr>
            <a:picLocks noChangeAspect="1"/>
          </p:cNvPicPr>
          <p:nvPr/>
        </p:nvPicPr>
        <p:blipFill>
          <a:blip r:embed="rId3"/>
          <a:stretch>
            <a:fillRect/>
          </a:stretch>
        </p:blipFill>
        <p:spPr>
          <a:xfrm>
            <a:off x="383395" y="1468315"/>
            <a:ext cx="8446280" cy="4373074"/>
          </a:xfrm>
          <a:prstGeom prst="rect">
            <a:avLst/>
          </a:prstGeom>
        </p:spPr>
      </p:pic>
    </p:spTree>
    <p:extLst>
      <p:ext uri="{BB962C8B-B14F-4D97-AF65-F5344CB8AC3E}">
        <p14:creationId xmlns:p14="http://schemas.microsoft.com/office/powerpoint/2010/main" val="18309751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5074BF-2DF6-4F3A-BB03-A71948CCBAB1}" type="slidenum">
              <a:rPr lang="es-ES" altLang="en-US" smtClean="0">
                <a:solidFill>
                  <a:prstClr val="black"/>
                </a:solidFill>
                <a:latin typeface="Verdana" panose="020B0604030504040204" pitchFamily="34" charset="0"/>
              </a:rPr>
              <a:pPr/>
              <a:t>6</a:t>
            </a:fld>
            <a:endParaRPr lang="es-ES" altLang="en-US">
              <a:solidFill>
                <a:prstClr val="black"/>
              </a:solidFill>
              <a:latin typeface="Verdana" panose="020B0604030504040204" pitchFamily="34" charset="0"/>
            </a:endParaRPr>
          </a:p>
        </p:txBody>
      </p:sp>
      <p:sp>
        <p:nvSpPr>
          <p:cNvPr id="15363" name="Rectangle 14"/>
          <p:cNvSpPr>
            <a:spLocks noGrp="1" noChangeArrowheads="1"/>
          </p:cNvSpPr>
          <p:nvPr>
            <p:ph type="title"/>
          </p:nvPr>
        </p:nvSpPr>
        <p:spPr bwMode="auto">
          <a:xfrm>
            <a:off x="507354" y="990406"/>
            <a:ext cx="6858000"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eaLnBrk="1" hangingPunct="1"/>
            <a:r>
              <a:rPr lang="en-GB" altLang="ca-ES" sz="2000" b="1" dirty="0">
                <a:solidFill>
                  <a:srgbClr val="336699"/>
                </a:solidFill>
                <a:latin typeface="Verdana" panose="020B0604030504040204" pitchFamily="34" charset="0"/>
              </a:rPr>
              <a:t>Equipment and facilities</a:t>
            </a:r>
          </a:p>
        </p:txBody>
      </p:sp>
      <p:sp>
        <p:nvSpPr>
          <p:cNvPr id="15364" name="5 Subtítulo"/>
          <p:cNvSpPr>
            <a:spLocks/>
          </p:cNvSpPr>
          <p:nvPr/>
        </p:nvSpPr>
        <p:spPr bwMode="auto">
          <a:xfrm>
            <a:off x="161925" y="1927922"/>
            <a:ext cx="835342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nSpc>
                <a:spcPct val="80000"/>
              </a:lnSpc>
              <a:spcBef>
                <a:spcPct val="20000"/>
              </a:spcBef>
              <a:buFont typeface="Wingdings" panose="05000000000000000000" pitchFamily="2" charset="2"/>
              <a:buChar char="q"/>
            </a:pPr>
            <a:r>
              <a:rPr lang="en-GB" altLang="ca-ES" sz="2000" dirty="0">
                <a:solidFill>
                  <a:srgbClr val="646464"/>
                </a:solidFill>
                <a:latin typeface="Verdana" panose="020B0604030504040204" pitchFamily="34" charset="0"/>
              </a:rPr>
              <a:t>Computer room with 35 computers</a:t>
            </a:r>
          </a:p>
          <a:p>
            <a:pPr lvl="1">
              <a:lnSpc>
                <a:spcPct val="80000"/>
              </a:lnSpc>
              <a:spcBef>
                <a:spcPct val="20000"/>
              </a:spcBef>
              <a:buFont typeface="Wingdings" panose="05000000000000000000" pitchFamily="2" charset="2"/>
              <a:buChar char="q"/>
            </a:pPr>
            <a:r>
              <a:rPr lang="en-GB" altLang="ca-ES" sz="2000" dirty="0">
                <a:solidFill>
                  <a:srgbClr val="646464"/>
                </a:solidFill>
                <a:latin typeface="Verdana" panose="020B0604030504040204" pitchFamily="34" charset="0"/>
              </a:rPr>
              <a:t>2 computers, one of them with a reading and writing support program (</a:t>
            </a:r>
            <a:r>
              <a:rPr lang="en-GB" altLang="ca-ES" sz="2000" dirty="0" err="1">
                <a:solidFill>
                  <a:srgbClr val="646464"/>
                </a:solidFill>
                <a:latin typeface="Verdana" panose="020B0604030504040204" pitchFamily="34" charset="0"/>
              </a:rPr>
              <a:t>ClaroRead</a:t>
            </a:r>
            <a:r>
              <a:rPr lang="en-GB" altLang="ca-ES" sz="2000">
                <a:solidFill>
                  <a:srgbClr val="646464"/>
                </a:solidFill>
                <a:latin typeface="Verdana" panose="020B0604030504040204" pitchFamily="34" charset="0"/>
              </a:rPr>
              <a:t>)</a:t>
            </a:r>
            <a:endParaRPr lang="en-GB" altLang="ca-ES" sz="2000" dirty="0">
              <a:solidFill>
                <a:srgbClr val="646464"/>
              </a:solidFill>
              <a:latin typeface="Verdana" panose="020B0604030504040204" pitchFamily="34" charset="0"/>
            </a:endParaRPr>
          </a:p>
          <a:p>
            <a:pPr lvl="1">
              <a:lnSpc>
                <a:spcPct val="80000"/>
              </a:lnSpc>
              <a:spcBef>
                <a:spcPct val="20000"/>
              </a:spcBef>
              <a:buFont typeface="Wingdings" panose="05000000000000000000" pitchFamily="2" charset="2"/>
              <a:buChar char="q"/>
            </a:pPr>
            <a:r>
              <a:rPr lang="en-GB" altLang="ca-ES" sz="2000" dirty="0">
                <a:solidFill>
                  <a:srgbClr val="646464"/>
                </a:solidFill>
                <a:latin typeface="Verdana" panose="020B0604030504040204" pitchFamily="34" charset="0"/>
              </a:rPr>
              <a:t>2 rooms for group work</a:t>
            </a:r>
          </a:p>
          <a:p>
            <a:pPr lvl="1">
              <a:lnSpc>
                <a:spcPct val="80000"/>
              </a:lnSpc>
              <a:spcBef>
                <a:spcPct val="20000"/>
              </a:spcBef>
              <a:buFont typeface="Wingdings" panose="05000000000000000000" pitchFamily="2" charset="2"/>
              <a:buChar char="q"/>
            </a:pPr>
            <a:r>
              <a:rPr lang="en-GB" altLang="ca-ES" sz="2000" dirty="0">
                <a:solidFill>
                  <a:srgbClr val="646464"/>
                </a:solidFill>
                <a:latin typeface="Verdana" panose="020B0604030504040204" pitchFamily="34" charset="0"/>
              </a:rPr>
              <a:t>3 laptops for loan</a:t>
            </a:r>
          </a:p>
          <a:p>
            <a:pPr lvl="1">
              <a:lnSpc>
                <a:spcPct val="80000"/>
              </a:lnSpc>
              <a:spcBef>
                <a:spcPct val="20000"/>
              </a:spcBef>
              <a:buFont typeface="Wingdings" panose="05000000000000000000" pitchFamily="2" charset="2"/>
              <a:buChar char="q"/>
            </a:pPr>
            <a:r>
              <a:rPr lang="en-GB" altLang="ca-ES" sz="2000" dirty="0">
                <a:solidFill>
                  <a:srgbClr val="646464"/>
                </a:solidFill>
                <a:latin typeface="Verdana" panose="020B0604030504040204" pitchFamily="34" charset="0"/>
              </a:rPr>
              <a:t>Wi-Fi area</a:t>
            </a:r>
          </a:p>
          <a:p>
            <a:pPr lvl="1">
              <a:lnSpc>
                <a:spcPct val="80000"/>
              </a:lnSpc>
              <a:spcBef>
                <a:spcPct val="20000"/>
              </a:spcBef>
              <a:buFont typeface="Wingdings" panose="05000000000000000000" pitchFamily="2" charset="2"/>
              <a:buChar char="q"/>
            </a:pPr>
            <a:r>
              <a:rPr lang="en-GB" altLang="ca-ES" sz="2000" dirty="0">
                <a:solidFill>
                  <a:srgbClr val="646464"/>
                </a:solidFill>
                <a:latin typeface="Verdana" panose="020B0604030504040204" pitchFamily="34" charset="0"/>
              </a:rPr>
              <a:t>81 single-user reading desks</a:t>
            </a:r>
          </a:p>
          <a:p>
            <a:pPr lvl="1">
              <a:lnSpc>
                <a:spcPct val="80000"/>
              </a:lnSpc>
              <a:spcBef>
                <a:spcPct val="20000"/>
              </a:spcBef>
              <a:buFont typeface="Wingdings" panose="05000000000000000000" pitchFamily="2" charset="2"/>
              <a:buChar char="q"/>
            </a:pPr>
            <a:r>
              <a:rPr lang="en-GB" altLang="ca-ES" sz="2000" dirty="0">
                <a:solidFill>
                  <a:srgbClr val="646464"/>
                </a:solidFill>
                <a:latin typeface="Verdana" panose="020B0604030504040204" pitchFamily="34" charset="0"/>
              </a:rPr>
              <a:t>1 scanner</a:t>
            </a:r>
          </a:p>
          <a:p>
            <a:pPr marL="0" indent="0">
              <a:lnSpc>
                <a:spcPct val="80000"/>
              </a:lnSpc>
              <a:spcBef>
                <a:spcPct val="20000"/>
              </a:spcBef>
            </a:pPr>
            <a:endParaRPr lang="en-GB" altLang="ca-ES" sz="2000" dirty="0">
              <a:solidFill>
                <a:srgbClr val="646464"/>
              </a:solidFill>
              <a:latin typeface="Calibri" panose="020F0502020204030204" pitchFamily="34" charset="0"/>
            </a:endParaRPr>
          </a:p>
        </p:txBody>
      </p:sp>
    </p:spTree>
    <p:extLst>
      <p:ext uri="{BB962C8B-B14F-4D97-AF65-F5344CB8AC3E}">
        <p14:creationId xmlns:p14="http://schemas.microsoft.com/office/powerpoint/2010/main" val="239433618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Contenidor de número de diapositiva 2"/>
          <p:cNvSpPr>
            <a:spLocks noGrp="1"/>
          </p:cNvSpPr>
          <p:nvPr>
            <p:ph type="sldNum" sz="quarter" idx="11"/>
          </p:nvPr>
        </p:nvSpPr>
        <p:spPr>
          <a:xfrm>
            <a:off x="5611813" y="6335713"/>
            <a:ext cx="3086100" cy="365125"/>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5809497-2D9E-4BD8-B410-2E915DA293F1}" type="slidenum">
              <a:rPr lang="es-ES" altLang="en-US" smtClean="0">
                <a:solidFill>
                  <a:prstClr val="black"/>
                </a:solidFill>
                <a:latin typeface="Verdana" panose="020B0604030504040204" pitchFamily="34" charset="0"/>
              </a:rPr>
              <a:pPr algn="r"/>
              <a:t>7</a:t>
            </a:fld>
            <a:endParaRPr lang="es-ES" altLang="en-US" dirty="0">
              <a:solidFill>
                <a:prstClr val="black"/>
              </a:solidFill>
              <a:latin typeface="Verdana" panose="020B0604030504040204" pitchFamily="34" charset="0"/>
            </a:endParaRPr>
          </a:p>
        </p:txBody>
      </p:sp>
      <p:sp>
        <p:nvSpPr>
          <p:cNvPr id="17411" name="Rectangle 4"/>
          <p:cNvSpPr>
            <a:spLocks noChangeArrowheads="1"/>
          </p:cNvSpPr>
          <p:nvPr/>
        </p:nvSpPr>
        <p:spPr bwMode="auto">
          <a:xfrm>
            <a:off x="523823" y="89327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a-ES" sz="2000" b="1" dirty="0">
                <a:solidFill>
                  <a:srgbClr val="336699"/>
                </a:solidFill>
                <a:latin typeface="Verdana" panose="020B0604030504040204" pitchFamily="34" charset="0"/>
              </a:rPr>
              <a:t>The collection: books, journals, etc.</a:t>
            </a:r>
          </a:p>
        </p:txBody>
      </p:sp>
      <p:sp>
        <p:nvSpPr>
          <p:cNvPr id="8196" name="5 Subtítulo"/>
          <p:cNvSpPr>
            <a:spLocks/>
          </p:cNvSpPr>
          <p:nvPr/>
        </p:nvSpPr>
        <p:spPr bwMode="auto">
          <a:xfrm>
            <a:off x="597996" y="1483987"/>
            <a:ext cx="7950621" cy="49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lnSpc>
                <a:spcPct val="80000"/>
              </a:lnSpc>
              <a:defRPr/>
            </a:pPr>
            <a:r>
              <a:rPr lang="en-GB" altLang="ca-ES" sz="1900" dirty="0">
                <a:solidFill>
                  <a:srgbClr val="646464"/>
                </a:solidFill>
                <a:latin typeface="Verdana" pitchFamily="34" charset="0"/>
              </a:rPr>
              <a:t>The Pharmacy and Food Science CRAI Library Torribera Campus contains research and specialized collections for the following studies:  Human Nutrition and Dietetics, Food Science and Technology and Technology and Culinary and Gastronomic Science.</a:t>
            </a:r>
            <a:r>
              <a:rPr lang="en-GB" altLang="ca-ES" sz="1900" b="1" dirty="0">
                <a:solidFill>
                  <a:srgbClr val="646464"/>
                </a:solidFill>
                <a:latin typeface="Verdana" pitchFamily="34" charset="0"/>
              </a:rPr>
              <a:t> </a:t>
            </a:r>
          </a:p>
          <a:p>
            <a:pPr algn="just">
              <a:lnSpc>
                <a:spcPct val="80000"/>
              </a:lnSpc>
              <a:buFontTx/>
              <a:buNone/>
              <a:defRPr/>
            </a:pPr>
            <a:endParaRPr lang="en-GB" altLang="ca-ES" sz="1900" dirty="0">
              <a:solidFill>
                <a:srgbClr val="646464"/>
              </a:solidFill>
              <a:latin typeface="Verdana" pitchFamily="34" charset="0"/>
            </a:endParaRPr>
          </a:p>
          <a:p>
            <a:pPr algn="just">
              <a:lnSpc>
                <a:spcPct val="80000"/>
              </a:lnSpc>
              <a:defRPr/>
            </a:pPr>
            <a:r>
              <a:rPr lang="en-GB" altLang="ca-ES" sz="1900" dirty="0">
                <a:solidFill>
                  <a:srgbClr val="646464"/>
                </a:solidFill>
                <a:latin typeface="Verdana" pitchFamily="34" charset="0"/>
              </a:rPr>
              <a:t>The overall collection comprises monographs, printed journals, electronic resources, statistical publications, doctoral theses and audiovisual materials.</a:t>
            </a:r>
          </a:p>
          <a:p>
            <a:pPr algn="just">
              <a:lnSpc>
                <a:spcPct val="80000"/>
              </a:lnSpc>
              <a:buFontTx/>
              <a:buNone/>
              <a:defRPr/>
            </a:pPr>
            <a:endParaRPr lang="en-GB" altLang="ca-ES" sz="1900" dirty="0">
              <a:solidFill>
                <a:srgbClr val="646464"/>
              </a:solidFill>
              <a:latin typeface="Verdana" pitchFamily="34" charset="0"/>
            </a:endParaRPr>
          </a:p>
          <a:p>
            <a:pPr algn="just">
              <a:lnSpc>
                <a:spcPct val="80000"/>
              </a:lnSpc>
              <a:defRPr/>
            </a:pPr>
            <a:r>
              <a:rPr lang="en-GB" altLang="ca-ES" sz="1900" dirty="0">
                <a:solidFill>
                  <a:srgbClr val="646464"/>
                </a:solidFill>
                <a:latin typeface="Verdana" pitchFamily="34" charset="0"/>
              </a:rPr>
              <a:t>Books, theses and audiovisual material are organized using the CDU classification method</a:t>
            </a:r>
            <a:r>
              <a:rPr lang="en-GB" altLang="ca-ES" sz="1900" i="1" dirty="0">
                <a:solidFill>
                  <a:srgbClr val="646464"/>
                </a:solidFill>
                <a:latin typeface="Verdana" pitchFamily="34" charset="0"/>
              </a:rPr>
              <a:t>. </a:t>
            </a:r>
            <a:r>
              <a:rPr lang="en-GB" altLang="ca-ES" sz="1900" dirty="0">
                <a:solidFill>
                  <a:srgbClr val="646464"/>
                </a:solidFill>
                <a:latin typeface="Verdana" pitchFamily="34" charset="0"/>
              </a:rPr>
              <a:t>Journals are classified alphabetically.</a:t>
            </a:r>
          </a:p>
          <a:p>
            <a:pPr algn="just">
              <a:lnSpc>
                <a:spcPct val="80000"/>
              </a:lnSpc>
              <a:buFontTx/>
              <a:buNone/>
              <a:defRPr/>
            </a:pPr>
            <a:endParaRPr lang="en-GB" altLang="ca-ES" sz="1900" dirty="0">
              <a:solidFill>
                <a:srgbClr val="646464"/>
              </a:solidFill>
              <a:latin typeface="Verdana" pitchFamily="34" charset="0"/>
            </a:endParaRPr>
          </a:p>
          <a:p>
            <a:pPr algn="just">
              <a:lnSpc>
                <a:spcPct val="80000"/>
              </a:lnSpc>
              <a:defRPr/>
            </a:pPr>
            <a:r>
              <a:rPr lang="en-GB" altLang="ca-ES" sz="1900" dirty="0">
                <a:solidFill>
                  <a:srgbClr val="646464"/>
                </a:solidFill>
                <a:latin typeface="Verdana" pitchFamily="34" charset="0"/>
              </a:rPr>
              <a:t>The library also houses a series of </a:t>
            </a:r>
            <a:r>
              <a:rPr lang="en-GB" altLang="ca-ES" sz="1900" b="1" dirty="0">
                <a:solidFill>
                  <a:srgbClr val="646464"/>
                </a:solidFill>
                <a:latin typeface="Verdana" pitchFamily="34" charset="0"/>
              </a:rPr>
              <a:t>special collections</a:t>
            </a:r>
            <a:r>
              <a:rPr lang="en-GB" altLang="ca-ES" sz="1900" dirty="0">
                <a:solidFill>
                  <a:srgbClr val="646464"/>
                </a:solidFill>
                <a:latin typeface="Verdana" pitchFamily="34" charset="0"/>
              </a:rPr>
              <a:t>: </a:t>
            </a:r>
            <a:r>
              <a:rPr lang="en-GB" altLang="ca-ES" sz="1900" dirty="0" err="1">
                <a:solidFill>
                  <a:srgbClr val="646464"/>
                </a:solidFill>
                <a:latin typeface="Verdana" pitchFamily="34" charset="0"/>
                <a:hlinkClick r:id="rId3"/>
              </a:rPr>
              <a:t>Grewe</a:t>
            </a:r>
            <a:r>
              <a:rPr lang="en-GB" altLang="ca-ES" sz="1900" dirty="0">
                <a:solidFill>
                  <a:srgbClr val="646464"/>
                </a:solidFill>
                <a:latin typeface="Verdana" pitchFamily="34" charset="0"/>
                <a:hlinkClick r:id="rId3"/>
              </a:rPr>
              <a:t> collection: food and gastronomy</a:t>
            </a:r>
            <a:r>
              <a:rPr lang="en-GB" altLang="ca-ES" sz="1900" dirty="0">
                <a:solidFill>
                  <a:srgbClr val="646464"/>
                </a:solidFill>
                <a:latin typeface="Verdana" pitchFamily="34" charset="0"/>
              </a:rPr>
              <a:t>.</a:t>
            </a:r>
          </a:p>
          <a:p>
            <a:pPr algn="just">
              <a:lnSpc>
                <a:spcPct val="80000"/>
              </a:lnSpc>
              <a:defRPr/>
            </a:pPr>
            <a:endParaRPr lang="en-GB" altLang="ca-ES" sz="1900" dirty="0">
              <a:solidFill>
                <a:srgbClr val="646464"/>
              </a:solidFill>
              <a:latin typeface="Verdana" pitchFamily="34" charset="0"/>
            </a:endParaRPr>
          </a:p>
          <a:p>
            <a:pPr algn="just">
              <a:lnSpc>
                <a:spcPct val="80000"/>
              </a:lnSpc>
              <a:defRPr/>
            </a:pPr>
            <a:r>
              <a:rPr lang="en-GB" altLang="ca-ES" sz="1900" dirty="0">
                <a:solidFill>
                  <a:srgbClr val="646464"/>
                </a:solidFill>
                <a:latin typeface="Verdana" pitchFamily="34" charset="0"/>
              </a:rPr>
              <a:t>You can use this </a:t>
            </a:r>
            <a:r>
              <a:rPr lang="en-GB" altLang="ca-ES" sz="1900" u="sng" dirty="0">
                <a:solidFill>
                  <a:srgbClr val="5B9BD5">
                    <a:lumMod val="50000"/>
                  </a:srgbClr>
                </a:solidFill>
                <a:latin typeface="Verdana" pitchFamily="34" charset="0"/>
                <a:hlinkClick r:id="rId4"/>
              </a:rPr>
              <a:t>form</a:t>
            </a:r>
            <a:r>
              <a:rPr lang="en-GB" altLang="ca-ES" sz="1900" dirty="0">
                <a:solidFill>
                  <a:srgbClr val="5B9BD5">
                    <a:lumMod val="50000"/>
                  </a:srgbClr>
                </a:solidFill>
                <a:latin typeface="Verdana" pitchFamily="34" charset="0"/>
              </a:rPr>
              <a:t> </a:t>
            </a:r>
            <a:r>
              <a:rPr lang="en-GB" altLang="ca-ES" sz="1900" dirty="0">
                <a:solidFill>
                  <a:srgbClr val="646464"/>
                </a:solidFill>
                <a:latin typeface="Verdana" pitchFamily="34" charset="0"/>
              </a:rPr>
              <a:t>to send your proposals for book purchases.</a:t>
            </a:r>
          </a:p>
        </p:txBody>
      </p:sp>
    </p:spTree>
    <p:extLst>
      <p:ext uri="{BB962C8B-B14F-4D97-AF65-F5344CB8AC3E}">
        <p14:creationId xmlns:p14="http://schemas.microsoft.com/office/powerpoint/2010/main" val="37363120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Contenidor de número de diapositiva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3D34A1-0836-43BE-A6B1-756E8930BE51}" type="slidenum">
              <a:rPr lang="es-ES" altLang="en-US" smtClean="0">
                <a:solidFill>
                  <a:prstClr val="black"/>
                </a:solidFill>
                <a:latin typeface="Verdana" panose="020B0604030504040204" pitchFamily="34" charset="0"/>
              </a:rPr>
              <a:pPr/>
              <a:t>8</a:t>
            </a:fld>
            <a:endParaRPr lang="es-ES" altLang="en-US">
              <a:solidFill>
                <a:prstClr val="black"/>
              </a:solidFill>
              <a:latin typeface="Verdana" panose="020B0604030504040204" pitchFamily="34" charset="0"/>
            </a:endParaRPr>
          </a:p>
        </p:txBody>
      </p:sp>
      <p:sp>
        <p:nvSpPr>
          <p:cNvPr id="19459" name="Contenidor de número de diapositiva 5"/>
          <p:cNvSpPr txBox="1">
            <a:spLocks noGrp="1"/>
          </p:cNvSpPr>
          <p:nvPr/>
        </p:nvSpPr>
        <p:spPr bwMode="auto">
          <a:xfrm>
            <a:off x="8101013" y="6245225"/>
            <a:ext cx="5857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GB" altLang="ca-ES" sz="1200" dirty="0">
              <a:solidFill>
                <a:prstClr val="black"/>
              </a:solidFill>
              <a:latin typeface="Verdana" panose="020B0604030504040204" pitchFamily="34" charset="0"/>
            </a:endParaRPr>
          </a:p>
        </p:txBody>
      </p:sp>
      <p:sp>
        <p:nvSpPr>
          <p:cNvPr id="19460" name="Rectangle 2"/>
          <p:cNvSpPr>
            <a:spLocks noGrp="1" noChangeArrowheads="1"/>
          </p:cNvSpPr>
          <p:nvPr>
            <p:ph type="title" idx="4294967295"/>
          </p:nvPr>
        </p:nvSpPr>
        <p:spPr bwMode="auto">
          <a:xfrm>
            <a:off x="478447" y="751524"/>
            <a:ext cx="6553200" cy="812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ca-ES" sz="2000" b="1" dirty="0">
                <a:solidFill>
                  <a:srgbClr val="336699"/>
                </a:solidFill>
                <a:latin typeface="Verdana" panose="020B0604030504040204" pitchFamily="34" charset="0"/>
              </a:rPr>
              <a:t>Start using CRAI </a:t>
            </a:r>
            <a:br>
              <a:rPr lang="en-GB" altLang="ca-ES" sz="2000" b="1" dirty="0">
                <a:solidFill>
                  <a:srgbClr val="336699"/>
                </a:solidFill>
                <a:latin typeface="Verdana" panose="020B0604030504040204" pitchFamily="34" charset="0"/>
              </a:rPr>
            </a:br>
            <a:r>
              <a:rPr lang="en-GB" altLang="ca-ES" sz="1600" dirty="0">
                <a:solidFill>
                  <a:srgbClr val="336699"/>
                </a:solidFill>
                <a:latin typeface="Verdana" panose="020B0604030504040204" pitchFamily="34" charset="0"/>
                <a:hlinkClick r:id="rId2"/>
              </a:rPr>
              <a:t>https://crai.ub.edu/en/about-crai/get-started-in-the-crai</a:t>
            </a:r>
            <a:br>
              <a:rPr lang="en-GB" altLang="ca-ES" sz="1600" dirty="0">
                <a:solidFill>
                  <a:srgbClr val="336699"/>
                </a:solidFill>
                <a:latin typeface="Verdana" panose="020B0604030504040204" pitchFamily="34" charset="0"/>
                <a:hlinkClick r:id="rId2"/>
              </a:rPr>
            </a:br>
            <a:endParaRPr lang="en-GB" altLang="ca-ES" sz="1600" dirty="0">
              <a:solidFill>
                <a:srgbClr val="336699"/>
              </a:solidFill>
              <a:latin typeface="Verdana" panose="020B0604030504040204" pitchFamily="34" charset="0"/>
            </a:endParaRPr>
          </a:p>
        </p:txBody>
      </p:sp>
      <p:pic>
        <p:nvPicPr>
          <p:cNvPr id="5" name="Imatge 4"/>
          <p:cNvPicPr>
            <a:picLocks noChangeAspect="1"/>
          </p:cNvPicPr>
          <p:nvPr/>
        </p:nvPicPr>
        <p:blipFill rotWithShape="1">
          <a:blip r:embed="rId3">
            <a:extLst>
              <a:ext uri="{28A0092B-C50C-407E-A947-70E740481C1C}">
                <a14:useLocalDpi xmlns:a14="http://schemas.microsoft.com/office/drawing/2010/main" val="0"/>
              </a:ext>
            </a:extLst>
          </a:blip>
          <a:srcRect t="1197"/>
          <a:stretch/>
        </p:blipFill>
        <p:spPr>
          <a:xfrm>
            <a:off x="2144805" y="1675180"/>
            <a:ext cx="4734518" cy="4855797"/>
          </a:xfrm>
          <a:prstGeom prst="rect">
            <a:avLst/>
          </a:prstGeom>
          <a:ln>
            <a:solidFill>
              <a:schemeClr val="accent1"/>
            </a:solidFill>
          </a:ln>
        </p:spPr>
      </p:pic>
    </p:spTree>
    <p:extLst>
      <p:ext uri="{BB962C8B-B14F-4D97-AF65-F5344CB8AC3E}">
        <p14:creationId xmlns:p14="http://schemas.microsoft.com/office/powerpoint/2010/main" val="8348881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Imatge 1"/>
          <p:cNvPicPr>
            <a:picLocks noChangeAspect="1"/>
          </p:cNvPicPr>
          <p:nvPr/>
        </p:nvPicPr>
        <p:blipFill>
          <a:blip r:embed="rId3"/>
          <a:stretch>
            <a:fillRect/>
          </a:stretch>
        </p:blipFill>
        <p:spPr>
          <a:xfrm>
            <a:off x="829280" y="1650355"/>
            <a:ext cx="4604366" cy="2808435"/>
          </a:xfrm>
          <a:prstGeom prst="rect">
            <a:avLst/>
          </a:prstGeom>
        </p:spPr>
      </p:pic>
      <p:sp>
        <p:nvSpPr>
          <p:cNvPr id="59395" name="Rectangle 2"/>
          <p:cNvSpPr>
            <a:spLocks noGrp="1" noChangeArrowheads="1"/>
          </p:cNvSpPr>
          <p:nvPr>
            <p:ph type="ctrTitle"/>
          </p:nvPr>
        </p:nvSpPr>
        <p:spPr bwMode="auto">
          <a:xfrm>
            <a:off x="612323" y="960642"/>
            <a:ext cx="7772400" cy="8125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l"/>
            <a:r>
              <a:rPr lang="ca-ES" altLang="ca-ES" sz="2000" b="1" dirty="0">
                <a:solidFill>
                  <a:srgbClr val="336699"/>
                </a:solidFill>
                <a:latin typeface="Verdana" panose="020B0604030504040204" pitchFamily="34" charset="0"/>
              </a:rPr>
              <a:t>Cercabib</a:t>
            </a:r>
            <a:r>
              <a:rPr lang="ca-ES" altLang="ca-ES" sz="2000" b="1" dirty="0">
                <a:latin typeface="Verdana" panose="020B0604030504040204" pitchFamily="34" charset="0"/>
              </a:rPr>
              <a:t/>
            </a:r>
            <a:br>
              <a:rPr lang="ca-ES" altLang="ca-ES" sz="2000" b="1" dirty="0">
                <a:latin typeface="Verdana" panose="020B0604030504040204" pitchFamily="34" charset="0"/>
              </a:rPr>
            </a:br>
            <a:r>
              <a:rPr lang="ca-ES" altLang="ca-ES" sz="1600" dirty="0">
                <a:latin typeface="Verdana" panose="020B0604030504040204" pitchFamily="34" charset="0"/>
                <a:hlinkClick r:id="rId4"/>
              </a:rPr>
              <a:t>https://cercabib.ub.edu/iii/encore/?lang=eng</a:t>
            </a:r>
            <a:r>
              <a:rPr lang="ca-ES" altLang="ca-ES" sz="1600" dirty="0">
                <a:latin typeface="Verdana" panose="020B0604030504040204" pitchFamily="34" charset="0"/>
              </a:rPr>
              <a:t/>
            </a:r>
            <a:br>
              <a:rPr lang="ca-ES" altLang="ca-ES" sz="1600" dirty="0">
                <a:latin typeface="Verdana" panose="020B0604030504040204" pitchFamily="34" charset="0"/>
              </a:rPr>
            </a:br>
            <a:endParaRPr lang="ca-ES" altLang="ca-ES" sz="1600" dirty="0">
              <a:latin typeface="Verdana" panose="020B0604030504040204" pitchFamily="34" charset="0"/>
            </a:endParaRPr>
          </a:p>
        </p:txBody>
      </p:sp>
      <p:sp>
        <p:nvSpPr>
          <p:cNvPr id="59397" name="Marcador de número de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E38D9D-416B-41CB-A04E-00C7D825B6CB}" type="slidenum">
              <a:rPr lang="ca-ES" altLang="en-US" smtClean="0">
                <a:solidFill>
                  <a:srgbClr val="898989"/>
                </a:solidFill>
              </a:rPr>
              <a:pPr/>
              <a:t>9</a:t>
            </a:fld>
            <a:endParaRPr lang="ca-ES" altLang="en-US" dirty="0">
              <a:solidFill>
                <a:srgbClr val="898989"/>
              </a:solidFill>
            </a:endParaRPr>
          </a:p>
        </p:txBody>
      </p:sp>
      <p:sp>
        <p:nvSpPr>
          <p:cNvPr id="10" name="7 Flecha derecha"/>
          <p:cNvSpPr/>
          <p:nvPr/>
        </p:nvSpPr>
        <p:spPr>
          <a:xfrm rot="1883376">
            <a:off x="616000" y="3242007"/>
            <a:ext cx="707399" cy="244704"/>
          </a:xfrm>
          <a:prstGeom prst="rightArrow">
            <a:avLst>
              <a:gd name="adj1" fmla="val 52625"/>
              <a:gd name="adj2" fmla="val 50000"/>
            </a:avLst>
          </a:prstGeom>
          <a:solidFill>
            <a:srgbClr val="3366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arrodonit 10"/>
          <p:cNvSpPr/>
          <p:nvPr/>
        </p:nvSpPr>
        <p:spPr>
          <a:xfrm>
            <a:off x="3552093" y="3634994"/>
            <a:ext cx="527538" cy="172075"/>
          </a:xfrm>
          <a:prstGeom prst="roundRect">
            <a:avLst/>
          </a:prstGeom>
          <a:noFill/>
          <a:ln w="19050">
            <a:solidFill>
              <a:srgbClr val="FF33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ca-ES">
              <a:solidFill>
                <a:prstClr val="black"/>
              </a:solidFill>
            </a:endParaRPr>
          </a:p>
        </p:txBody>
      </p:sp>
      <p:sp>
        <p:nvSpPr>
          <p:cNvPr id="4" name="Rectangle 3"/>
          <p:cNvSpPr/>
          <p:nvPr/>
        </p:nvSpPr>
        <p:spPr>
          <a:xfrm>
            <a:off x="5626653" y="5931092"/>
            <a:ext cx="827471" cy="369332"/>
          </a:xfrm>
          <a:prstGeom prst="rect">
            <a:avLst/>
          </a:prstGeom>
        </p:spPr>
        <p:txBody>
          <a:bodyPr wrap="none">
            <a:spAutoFit/>
          </a:bodyPr>
          <a:lstStyle/>
          <a:p>
            <a:r>
              <a:rPr lang="ca-ES" altLang="ca-ES" dirty="0" err="1">
                <a:solidFill>
                  <a:srgbClr val="336699"/>
                </a:solidFill>
                <a:latin typeface="Verdana" panose="020B0604030504040204" pitchFamily="34" charset="0"/>
                <a:hlinkClick r:id="rId5"/>
              </a:rPr>
              <a:t>Video</a:t>
            </a:r>
            <a:endParaRPr lang="es-ES" dirty="0"/>
          </a:p>
        </p:txBody>
      </p:sp>
      <p:pic>
        <p:nvPicPr>
          <p:cNvPr id="5" name="Imatge 4"/>
          <p:cNvPicPr>
            <a:picLocks noChangeAspect="1"/>
          </p:cNvPicPr>
          <p:nvPr/>
        </p:nvPicPr>
        <p:blipFill>
          <a:blip r:embed="rId6"/>
          <a:stretch>
            <a:fillRect/>
          </a:stretch>
        </p:blipFill>
        <p:spPr>
          <a:xfrm>
            <a:off x="5503020" y="4514717"/>
            <a:ext cx="2262563" cy="1360448"/>
          </a:xfrm>
          <a:prstGeom prst="rect">
            <a:avLst/>
          </a:prstGeom>
        </p:spPr>
      </p:pic>
    </p:spTree>
    <p:extLst>
      <p:ext uri="{BB962C8B-B14F-4D97-AF65-F5344CB8AC3E}">
        <p14:creationId xmlns:p14="http://schemas.microsoft.com/office/powerpoint/2010/main" val="2523564066"/>
      </p:ext>
    </p:extLst>
  </p:cSld>
  <p:clrMapOvr>
    <a:masterClrMapping/>
  </p:clrMapOvr>
  <p:transition/>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_presentacio_CRAIgenerica.potx" id="{115DF513-4CD7-43C9-8698-9BE2F55C3DC4}" vid="{58262671-2CD7-44FD-BF02-ADCFD66979BF}"/>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91713602-2A61-4F0D-8C59-C19F60EA9DC1}" vid="{9512BE9A-E1C7-44B2-9F37-E79AFBC69F7A}"/>
    </a:ext>
  </a:extLst>
</a:theme>
</file>

<file path=ppt/theme/theme3.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_presentacio_CRAIgenerica.potx" id="{115DF513-4CD7-43C9-8698-9BE2F55C3DC4}" vid="{58262671-2CD7-44FD-BF02-ADCFD66979BF}"/>
    </a:ext>
  </a:extLst>
</a:theme>
</file>

<file path=ppt/theme/theme4.xml><?xml version="1.0" encoding="utf-8"?>
<a:theme xmlns:a="http://schemas.openxmlformats.org/drawingml/2006/main" name="3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_presentacio_CRAIgenerica.potx" id="{115DF513-4CD7-43C9-8698-9BE2F55C3DC4}" vid="{58262671-2CD7-44FD-BF02-ADCFD66979BF}"/>
    </a:ext>
  </a:extLst>
</a:theme>
</file>

<file path=ppt/theme/theme5.xml><?xml version="1.0" encoding="utf-8"?>
<a:theme xmlns:a="http://schemas.openxmlformats.org/drawingml/2006/main" name="4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_presentacio_CRAIgenerica.potx" id="{115DF513-4CD7-43C9-8698-9BE2F55C3DC4}" vid="{58262671-2CD7-44FD-BF02-ADCFD66979BF}"/>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3_Disseny personalitzat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9999"/>
    </a:hlink>
    <a:folHlink>
      <a:srgbClr val="800080"/>
    </a:folHlink>
  </a:clrScheme>
</a:themeOverride>
</file>

<file path=ppt/theme/themeOverride2.xml><?xml version="1.0" encoding="utf-8"?>
<a:themeOverride xmlns:a="http://schemas.openxmlformats.org/drawingml/2006/main">
  <a:clrScheme name="3_Disseny personalitzat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9999"/>
    </a:hlink>
    <a:folHlink>
      <a:srgbClr val="800080"/>
    </a:folHlink>
  </a:clrScheme>
</a:themeOverride>
</file>

<file path=ppt/theme/themeOverride3.xml><?xml version="1.0" encoding="utf-8"?>
<a:themeOverride xmlns:a="http://schemas.openxmlformats.org/drawingml/2006/main">
  <a:clrScheme name="3_Disseny personalitzat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9999"/>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2018_presentacio_CRAIgenerica</Template>
  <TotalTime>1007</TotalTime>
  <Words>2777</Words>
  <Application>Microsoft Office PowerPoint</Application>
  <PresentationFormat>Presentació en pantalla (4:3)</PresentationFormat>
  <Paragraphs>386</Paragraphs>
  <Slides>35</Slides>
  <Notes>21</Notes>
  <HiddenSlides>0</HiddenSlides>
  <MMClips>0</MMClips>
  <ScaleCrop>false</ScaleCrop>
  <HeadingPairs>
    <vt:vector size="6" baseType="variant">
      <vt:variant>
        <vt:lpstr>Tipus de lletra utilitzats</vt:lpstr>
      </vt:variant>
      <vt:variant>
        <vt:i4>6</vt:i4>
      </vt:variant>
      <vt:variant>
        <vt:lpstr>Tema</vt:lpstr>
      </vt:variant>
      <vt:variant>
        <vt:i4>5</vt:i4>
      </vt:variant>
      <vt:variant>
        <vt:lpstr>Títols de les diapositives</vt:lpstr>
      </vt:variant>
      <vt:variant>
        <vt:i4>35</vt:i4>
      </vt:variant>
    </vt:vector>
  </HeadingPairs>
  <TitlesOfParts>
    <vt:vector size="46" baseType="lpstr">
      <vt:lpstr>Arial</vt:lpstr>
      <vt:lpstr>Calibri</vt:lpstr>
      <vt:lpstr>Calibri Light</vt:lpstr>
      <vt:lpstr>Times New Roman</vt:lpstr>
      <vt:lpstr>Verdana</vt:lpstr>
      <vt:lpstr>Wingdings</vt:lpstr>
      <vt:lpstr>Tema de Office</vt:lpstr>
      <vt:lpstr>1_Tema de Office</vt:lpstr>
      <vt:lpstr>2_Tema de Office</vt:lpstr>
      <vt:lpstr>3_Tema de Office</vt:lpstr>
      <vt:lpstr>4_Tema de Office</vt:lpstr>
      <vt:lpstr>Presentació del PowerPoint</vt:lpstr>
      <vt:lpstr>What's the aim of this session?</vt:lpstr>
      <vt:lpstr>How to borrow books?</vt:lpstr>
      <vt:lpstr>Where are we? When we're open</vt:lpstr>
      <vt:lpstr>Library map</vt:lpstr>
      <vt:lpstr>Equipment and facilities</vt:lpstr>
      <vt:lpstr>Presentació del PowerPoint</vt:lpstr>
      <vt:lpstr>Start using CRAI  https://crai.ub.edu/en/about-crai/get-started-in-the-crai </vt:lpstr>
      <vt:lpstr>Cercabib https://cercabib.ub.edu/iii/encore/?lang=eng </vt:lpstr>
      <vt:lpstr>Cercabib: quick search</vt:lpstr>
      <vt:lpstr>Presentació del PowerPoint</vt:lpstr>
      <vt:lpstr>Presentació del PowerPoint</vt:lpstr>
      <vt:lpstr>Presentació del PowerPoint</vt:lpstr>
      <vt:lpstr>How do I take books out? UB Card</vt:lpstr>
      <vt:lpstr>Document loans (I)</vt:lpstr>
      <vt:lpstr>Presentació del PowerPoint</vt:lpstr>
      <vt:lpstr>Presentació del PowerPoint</vt:lpstr>
      <vt:lpstr>Loan from other UB libraries</vt:lpstr>
      <vt:lpstr>Using study room loans  https://crai.ub.edu/en/crai-services/loans/ub-equipment  </vt:lpstr>
      <vt:lpstr>What do I have on loan? My account  </vt:lpstr>
      <vt:lpstr>Library consortium loans (PUC)  https://crai.ub.edu/en/crai-services/loans/loans-puc   </vt:lpstr>
      <vt:lpstr>Puc online  https://crai.ub.edu/en/crai-services/loans/loans-puc</vt:lpstr>
      <vt:lpstr>PUC loan conditions</vt:lpstr>
      <vt:lpstr>Interlibrary loans  https://crai.ub.edu/en/crai-services/loans/inter-library-loans </vt:lpstr>
      <vt:lpstr>Presentació del PowerPoint</vt:lpstr>
      <vt:lpstr>Presentació del PowerPoint</vt:lpstr>
      <vt:lpstr>Presentació del PowerPoint</vt:lpstr>
      <vt:lpstr>Presentació del PowerPoint</vt:lpstr>
      <vt:lpstr>Presentació del PowerPoint</vt:lpstr>
      <vt:lpstr>User training  https://crai.ub.edu/en/crai-services/user-training  </vt:lpstr>
      <vt:lpstr>Collections https://crai.ub.edu/en/about-crai/libraries </vt:lpstr>
      <vt:lpstr>Wi-Fi and access to Faculty computers</vt:lpstr>
      <vt:lpstr>Follow us on social networks!  https://crai.ub.edu/ca/coneix-el-crai/difusio-marqueting/blogs-i-xarxes-socials   </vt:lpstr>
      <vt:lpstr>Presentació del PowerPoint</vt:lpstr>
      <vt:lpstr>Presentació del PowerPoint</vt:lpstr>
    </vt:vector>
  </TitlesOfParts>
  <Company>Universitat de Barcelona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to know the Pharmacy and Food Science CRAI Library Torribera Campus. Academic year 2020-21</dc:title>
  <dc:creator>Pharmacy and Food Science. Torribera Campus. CRAI Library</dc:creator>
  <cp:keywords>User training, CRAI, Universitat de Barcelona, library, information resources, pharmacy, food science</cp:keywords>
  <cp:lastModifiedBy>Rosa M. Manresa Novell</cp:lastModifiedBy>
  <cp:revision>92</cp:revision>
  <cp:lastPrinted>2019-09-18T11:35:23Z</cp:lastPrinted>
  <dcterms:created xsi:type="dcterms:W3CDTF">2018-05-24T13:23:12Z</dcterms:created>
  <dcterms:modified xsi:type="dcterms:W3CDTF">2020-07-27T08:47:23Z</dcterms:modified>
</cp:coreProperties>
</file>