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61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300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301" r:id="rId21"/>
    <p:sldId id="285" r:id="rId22"/>
    <p:sldId id="286" r:id="rId23"/>
    <p:sldId id="287" r:id="rId24"/>
    <p:sldId id="288" r:id="rId25"/>
    <p:sldId id="289" r:id="rId26"/>
    <p:sldId id="304" r:id="rId27"/>
    <p:sldId id="292" r:id="rId28"/>
    <p:sldId id="293" r:id="rId29"/>
    <p:sldId id="294" r:id="rId30"/>
    <p:sldId id="295" r:id="rId31"/>
    <p:sldId id="303" r:id="rId32"/>
    <p:sldId id="297" r:id="rId33"/>
    <p:sldId id="298" r:id="rId34"/>
    <p:sldId id="299" r:id="rId35"/>
    <p:sldId id="264" r:id="rId36"/>
  </p:sldIdLst>
  <p:sldSz cx="9144000" cy="6858000" type="screen4x3"/>
  <p:notesSz cx="6797675" cy="9928225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6" autoAdjust="0"/>
    <p:restoredTop sz="94692" autoAdjust="0"/>
  </p:normalViewPr>
  <p:slideViewPr>
    <p:cSldViewPr snapToGrid="0">
      <p:cViewPr varScale="1">
        <p:scale>
          <a:sx n="68" d="100"/>
          <a:sy n="68" d="100"/>
        </p:scale>
        <p:origin x="142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B50D86-583C-4469-912D-DDAC3905339F}" type="datetimeFigureOut">
              <a:rPr lang="ca-ES" smtClean="0"/>
              <a:t>24/7/2020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48AF53-E2AF-41DF-8365-9E0E95A6A93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92459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 dirty="0">
                <a:latin typeface="Arial" charset="0"/>
              </a:rPr>
              <a:t>Conèixer el CRAI Biblioteca de XXXX. Curs 20xx-xx</a:t>
            </a:r>
            <a:endParaRPr lang="en-GB" altLang="ca-ES" dirty="0">
              <a:latin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673343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 dirty="0">
                <a:latin typeface="Arial" charset="0"/>
              </a:rPr>
              <a:t>Conèixer el CRAI Biblioteca de XXXX. Curs 20xx-xx</a:t>
            </a:r>
            <a:endParaRPr lang="en-GB" altLang="ca-ES" dirty="0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142518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 dirty="0">
                <a:latin typeface="Arial" charset="0"/>
              </a:rPr>
              <a:t>Conèixer el CRAI Biblioteca de XXXX. Curs 20xx-xx</a:t>
            </a:r>
            <a:endParaRPr lang="en-GB" altLang="ca-ES" dirty="0">
              <a:latin typeface="Arial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507732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6"/>
          <p:cNvSpPr txBox="1">
            <a:spLocks noGrp="1" noChangeArrowheads="1"/>
          </p:cNvSpPr>
          <p:nvPr/>
        </p:nvSpPr>
        <p:spPr bwMode="auto">
          <a:xfrm>
            <a:off x="0" y="10241929"/>
            <a:ext cx="2920483" cy="51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ca-ES">
                <a:latin typeface="Arial" panose="020B0604020202020204" pitchFamily="34" charset="0"/>
              </a:rPr>
              <a:t>Conèixer la Biblioteca de ........ (2005-2006) </a:t>
            </a:r>
          </a:p>
        </p:txBody>
      </p:sp>
      <p:sp>
        <p:nvSpPr>
          <p:cNvPr id="31747" name="Rectangle 7"/>
          <p:cNvSpPr txBox="1">
            <a:spLocks noGrp="1" noChangeArrowheads="1"/>
          </p:cNvSpPr>
          <p:nvPr/>
        </p:nvSpPr>
        <p:spPr bwMode="auto">
          <a:xfrm>
            <a:off x="3817398" y="10241929"/>
            <a:ext cx="2920483" cy="51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092958E-DE1F-45A1-957D-B0205012FFCD}" type="slidenum">
              <a:rPr lang="en-GB" altLang="ca-E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31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634748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6"/>
          <p:cNvSpPr txBox="1">
            <a:spLocks noGrp="1" noChangeArrowheads="1"/>
          </p:cNvSpPr>
          <p:nvPr/>
        </p:nvSpPr>
        <p:spPr bwMode="auto">
          <a:xfrm>
            <a:off x="0" y="10241929"/>
            <a:ext cx="2920483" cy="51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ca-ES">
                <a:latin typeface="Arial" panose="020B0604020202020204" pitchFamily="34" charset="0"/>
              </a:rPr>
              <a:t>Conèixer la Biblioteca de ........ (2005-2006) </a:t>
            </a:r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17398" y="10241929"/>
            <a:ext cx="2920483" cy="51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6CCC92A-8D00-4E7D-93D6-217ED3615693}" type="slidenum">
              <a:rPr lang="en-GB" altLang="ca-E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640794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 dirty="0">
                <a:latin typeface="Arial" charset="0"/>
              </a:rPr>
              <a:t>Conèixer el CRAI Biblioteca de XXXX. Curs 20xx-xx</a:t>
            </a:r>
            <a:endParaRPr lang="en-GB" altLang="ca-ES" dirty="0">
              <a:latin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 sz="1000" b="1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58816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 dirty="0">
                <a:latin typeface="Arial" charset="0"/>
              </a:rPr>
              <a:t>Conèixer el CRAI Biblioteca de XXXX. Curs 20xx-xx</a:t>
            </a:r>
            <a:endParaRPr lang="en-GB" altLang="ca-ES" dirty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 sz="1000" b="1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33331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 dirty="0">
                <a:latin typeface="Arial" charset="0"/>
              </a:rPr>
              <a:t>Conèixer el CRAI Biblioteca de XXXX. Curs 20xx-xx</a:t>
            </a:r>
            <a:endParaRPr lang="en-GB" altLang="ca-ES" dirty="0">
              <a:latin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 sz="1000" b="1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007022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 dirty="0">
                <a:latin typeface="Arial" charset="0"/>
              </a:rPr>
              <a:t>Conèixer el CRAI Biblioteca de XXXX. Curs 20xx-xx</a:t>
            </a:r>
            <a:endParaRPr lang="en-GB" altLang="ca-ES" dirty="0">
              <a:latin typeface="Arial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altLang="ca-ES"/>
              <a:t>¿Qué es?</a:t>
            </a:r>
          </a:p>
          <a:p>
            <a:pPr eaLnBrk="1" hangingPunct="1"/>
            <a:r>
              <a:rPr lang="es-ES" altLang="ca-ES"/>
              <a:t>¿A qué responde?</a:t>
            </a:r>
          </a:p>
        </p:txBody>
      </p:sp>
    </p:spTree>
    <p:extLst>
      <p:ext uri="{BB962C8B-B14F-4D97-AF65-F5344CB8AC3E}">
        <p14:creationId xmlns:p14="http://schemas.microsoft.com/office/powerpoint/2010/main" val="13010773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6"/>
          <p:cNvSpPr txBox="1">
            <a:spLocks noGrp="1" noChangeArrowheads="1"/>
          </p:cNvSpPr>
          <p:nvPr/>
        </p:nvSpPr>
        <p:spPr bwMode="auto">
          <a:xfrm>
            <a:off x="0" y="10241929"/>
            <a:ext cx="2920483" cy="51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ca-ES">
                <a:latin typeface="Arial" panose="020B0604020202020204" pitchFamily="34" charset="0"/>
              </a:rPr>
              <a:t>Conèixer la Biblioteca de ........ (2005-2006) </a:t>
            </a:r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17398" y="10241929"/>
            <a:ext cx="2920483" cy="517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7E9F9FA-36BA-4286-987D-4C4FB3DF770E}" type="slidenum">
              <a:rPr lang="en-GB" altLang="ca-E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en-GB" altLang="ca-ES">
              <a:latin typeface="Arial" panose="020B0604020202020204" pitchFamily="34" charset="0"/>
            </a:endParaRPr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altLang="ca-ES"/>
              <a:t>¿Qué es?</a:t>
            </a:r>
          </a:p>
          <a:p>
            <a:pPr eaLnBrk="1" hangingPunct="1"/>
            <a:r>
              <a:rPr lang="es-ES" altLang="ca-ES"/>
              <a:t>¿A qué responde?</a:t>
            </a:r>
          </a:p>
        </p:txBody>
      </p:sp>
    </p:spTree>
    <p:extLst>
      <p:ext uri="{BB962C8B-B14F-4D97-AF65-F5344CB8AC3E}">
        <p14:creationId xmlns:p14="http://schemas.microsoft.com/office/powerpoint/2010/main" val="22778699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 txBox="1">
            <a:spLocks noGrp="1" noChangeArrowheads="1"/>
          </p:cNvSpPr>
          <p:nvPr/>
        </p:nvSpPr>
        <p:spPr bwMode="auto">
          <a:xfrm>
            <a:off x="1" y="7572875"/>
            <a:ext cx="4227940" cy="38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ca-ES">
                <a:solidFill>
                  <a:prstClr val="black"/>
                </a:solidFill>
                <a:latin typeface="Arial" panose="020B0604020202020204" pitchFamily="34" charset="0"/>
              </a:rPr>
              <a:t>Conèixer la Biblioteca de ........ (2005-2006) </a:t>
            </a:r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5526391" y="7572875"/>
            <a:ext cx="4227940" cy="38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</a:pPr>
            <a:fld id="{F7C444F3-5E65-457C-811B-33F54F8F8F24}" type="slidenum">
              <a:rPr lang="en-GB" altLang="ca-ES">
                <a:solidFill>
                  <a:prstClr val="black"/>
                </a:solidFill>
                <a:latin typeface="Arial" panose="020B0604020202020204" pitchFamily="34" charset="0"/>
              </a:rPr>
              <a:pPr algn="r">
                <a:spcBef>
                  <a:spcPct val="0"/>
                </a:spcBef>
              </a:pPr>
              <a:t>31</a:t>
            </a:fld>
            <a:endParaRPr lang="en-GB" altLang="ca-E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altLang="ca-ES"/>
              <a:t>Què és?</a:t>
            </a:r>
          </a:p>
          <a:p>
            <a:pPr eaLnBrk="1" hangingPunct="1"/>
            <a:r>
              <a:rPr lang="es-ES" altLang="ca-ES"/>
              <a:t>A què respon?</a:t>
            </a:r>
          </a:p>
        </p:txBody>
      </p:sp>
    </p:spTree>
    <p:extLst>
      <p:ext uri="{BB962C8B-B14F-4D97-AF65-F5344CB8AC3E}">
        <p14:creationId xmlns:p14="http://schemas.microsoft.com/office/powerpoint/2010/main" val="404265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 dirty="0">
                <a:latin typeface="Arial" charset="0"/>
              </a:rPr>
              <a:t>Conèixer el CRAI Biblioteca de XXXX. Curs 20xx-xx</a:t>
            </a:r>
            <a:endParaRPr lang="en-GB" altLang="ca-ES" dirty="0">
              <a:latin typeface="Arial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29454029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 dirty="0">
                <a:latin typeface="Arial" charset="0"/>
              </a:rPr>
              <a:t>Conèixer el CRAI Biblioteca de XXXX. Curs 20xx-xx</a:t>
            </a:r>
            <a:endParaRPr lang="en-GB" altLang="ca-ES" dirty="0"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altLang="ca-ES"/>
              <a:t>¿Qué es?</a:t>
            </a:r>
          </a:p>
          <a:p>
            <a:pPr eaLnBrk="1" hangingPunct="1"/>
            <a:r>
              <a:rPr lang="es-ES" altLang="ca-ES"/>
              <a:t>¿A qué responde?</a:t>
            </a:r>
          </a:p>
        </p:txBody>
      </p:sp>
    </p:spTree>
    <p:extLst>
      <p:ext uri="{BB962C8B-B14F-4D97-AF65-F5344CB8AC3E}">
        <p14:creationId xmlns:p14="http://schemas.microsoft.com/office/powerpoint/2010/main" val="11704901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 dirty="0">
                <a:latin typeface="Arial" charset="0"/>
              </a:rPr>
              <a:t>Conèixer el CRAI Biblioteca de XXXX. Curs 20xx-xx</a:t>
            </a:r>
            <a:endParaRPr lang="en-GB" altLang="ca-ES" dirty="0">
              <a:latin typeface="Arial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altLang="ca-ES"/>
              <a:t>Diapositiva optativa</a:t>
            </a:r>
          </a:p>
        </p:txBody>
      </p:sp>
    </p:spTree>
    <p:extLst>
      <p:ext uri="{BB962C8B-B14F-4D97-AF65-F5344CB8AC3E}">
        <p14:creationId xmlns:p14="http://schemas.microsoft.com/office/powerpoint/2010/main" val="534347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idor d'imatge d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Contenidor de not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a-ES" altLang="ca-ES"/>
          </a:p>
        </p:txBody>
      </p:sp>
      <p:sp>
        <p:nvSpPr>
          <p:cNvPr id="46084" name="Contenidor de peu de pàgina 3"/>
          <p:cNvSpPr>
            <a:spLocks noGrp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 dirty="0">
                <a:latin typeface="Arial" charset="0"/>
              </a:rPr>
              <a:t>Conèixer el CRAI Biblioteca de XXXX. Curs 20xx-xx</a:t>
            </a:r>
            <a:endParaRPr lang="en-GB" altLang="ca-E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313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 dirty="0">
                <a:latin typeface="Arial" charset="0"/>
              </a:rPr>
              <a:t>Conèixer el CRAI Biblioteca de XXXX. Curs 20xx-xx</a:t>
            </a:r>
            <a:endParaRPr lang="en-GB" altLang="ca-ES" dirty="0">
              <a:latin typeface="Arial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3880748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 dirty="0">
                <a:latin typeface="Arial" charset="0"/>
              </a:rPr>
              <a:t>Conèixer el CRAI Biblioteca de XXXX. Curs 20xx-xx</a:t>
            </a:r>
            <a:endParaRPr lang="en-GB" altLang="ca-ES" dirty="0">
              <a:latin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s-ES" altLang="ca-ES"/>
              <a:t>Aulas: explicar normas de uso</a:t>
            </a:r>
          </a:p>
        </p:txBody>
      </p:sp>
    </p:spTree>
    <p:extLst>
      <p:ext uri="{BB962C8B-B14F-4D97-AF65-F5344CB8AC3E}">
        <p14:creationId xmlns:p14="http://schemas.microsoft.com/office/powerpoint/2010/main" val="4211443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 dirty="0">
                <a:latin typeface="Arial" charset="0"/>
              </a:rPr>
              <a:t>Conèixer el CRAI Biblioteca de XXXX. Curs 20xx-xx</a:t>
            </a:r>
            <a:endParaRPr lang="en-GB" altLang="ca-ES" dirty="0">
              <a:latin typeface="Arial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1911183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a-ES" altLang="ca-ES" dirty="0"/>
              <a:t>El CRAI és el </a:t>
            </a:r>
            <a:r>
              <a:rPr lang="ca-ES" altLang="ca-ES" i="1" dirty="0"/>
              <a:t>Centre de Recursos per a l’Aprenentatge i la Investigació</a:t>
            </a:r>
            <a:r>
              <a:rPr lang="ca-ES" altLang="ca-ES" dirty="0"/>
              <a:t>, una part del qual són totes la Biblioteques de la UB</a:t>
            </a:r>
          </a:p>
          <a:p>
            <a:pPr eaLnBrk="1" hangingPunct="1"/>
            <a:r>
              <a:rPr lang="ca-ES" altLang="ca-ES" dirty="0"/>
              <a:t>Hi podeu accedir des de:</a:t>
            </a:r>
          </a:p>
          <a:p>
            <a:pPr lvl="1" eaLnBrk="1" hangingPunct="1"/>
            <a:r>
              <a:rPr lang="ca-ES" altLang="ca-ES" b="1" dirty="0"/>
              <a:t>El web de la UB </a:t>
            </a:r>
            <a:r>
              <a:rPr lang="ca-ES" altLang="ca-ES" b="1" dirty="0">
                <a:sym typeface="Wingdings" panose="05000000000000000000" pitchFamily="2" charset="2"/>
              </a:rPr>
              <a:t> Informació sobre  Biblioteca</a:t>
            </a:r>
          </a:p>
          <a:p>
            <a:pPr lvl="1" eaLnBrk="1" hangingPunct="1"/>
            <a:r>
              <a:rPr lang="ca-ES" altLang="ca-ES" b="1" dirty="0">
                <a:sym typeface="Wingdings" panose="05000000000000000000" pitchFamily="2" charset="2"/>
              </a:rPr>
              <a:t>El web de la Facultat  Serveis  Biblioteca</a:t>
            </a:r>
            <a:endParaRPr lang="ca-ES" altLang="ca-ES" b="1" dirty="0"/>
          </a:p>
          <a:p>
            <a:pPr lvl="1" eaLnBrk="1" hangingPunct="1"/>
            <a:r>
              <a:rPr lang="ca-ES" altLang="ca-ES" b="1" dirty="0" err="1"/>
              <a:t>MonUB</a:t>
            </a:r>
            <a:r>
              <a:rPr lang="ca-ES" altLang="ca-ES" b="1" dirty="0"/>
              <a:t> </a:t>
            </a:r>
            <a:r>
              <a:rPr lang="ca-ES" altLang="ca-ES" b="1" dirty="0">
                <a:sym typeface="Wingdings" panose="05000000000000000000" pitchFamily="2" charset="2"/>
              </a:rPr>
              <a:t> Beques i Serveis  Biblioteca</a:t>
            </a:r>
          </a:p>
          <a:p>
            <a:pPr lvl="1" eaLnBrk="1" hangingPunct="1"/>
            <a:r>
              <a:rPr lang="ca-ES" altLang="ca-ES" b="1" dirty="0">
                <a:sym typeface="Wingdings" panose="05000000000000000000" pitchFamily="2" charset="2"/>
              </a:rPr>
              <a:t>Directe des de </a:t>
            </a:r>
            <a:r>
              <a:rPr lang="ca-ES" altLang="ca-ES" b="1" dirty="0" err="1">
                <a:sym typeface="Wingdings" panose="05000000000000000000" pitchFamily="2" charset="2"/>
              </a:rPr>
              <a:t>Bookmarks</a:t>
            </a:r>
            <a:r>
              <a:rPr lang="ca-ES" altLang="ca-ES" b="1" dirty="0">
                <a:sym typeface="Wingdings" panose="05000000000000000000" pitchFamily="2" charset="2"/>
              </a:rPr>
              <a:t>/Favorits    </a:t>
            </a:r>
            <a:r>
              <a:rPr lang="ca-ES" altLang="ca-ES" sz="1000" b="1" dirty="0">
                <a:sym typeface="Wingdings" panose="05000000000000000000" pitchFamily="2" charset="2"/>
              </a:rPr>
              <a:t>http://www.bib.ub.es/bub/bub.htm</a:t>
            </a:r>
            <a:endParaRPr lang="es-ES" altLang="ca-ES" sz="10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54739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fr-FR" altLang="ca-ES">
                <a:solidFill>
                  <a:prstClr val="black"/>
                </a:solidFill>
                <a:latin typeface="Arial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ca-ES" altLang="ca-ES"/>
              <a:t>El CRAI és el </a:t>
            </a:r>
            <a:r>
              <a:rPr lang="ca-ES" altLang="ca-ES" i="1"/>
              <a:t>Centre de Recursos per a l’Aprenentatge i la Investigació</a:t>
            </a:r>
            <a:r>
              <a:rPr lang="ca-ES" altLang="ca-ES"/>
              <a:t>, una part del qual són totes la Biblioteques de la UB</a:t>
            </a:r>
          </a:p>
          <a:p>
            <a:pPr eaLnBrk="1" hangingPunct="1"/>
            <a:r>
              <a:rPr lang="ca-ES" altLang="ca-ES"/>
              <a:t>Hi podeu accedir des de:</a:t>
            </a:r>
          </a:p>
          <a:p>
            <a:pPr lvl="1" eaLnBrk="1" hangingPunct="1"/>
            <a:r>
              <a:rPr lang="ca-ES" altLang="ca-ES" b="1"/>
              <a:t>El web de la UB </a:t>
            </a:r>
            <a:r>
              <a:rPr lang="ca-ES" altLang="ca-ES" b="1">
                <a:sym typeface="Wingdings" panose="05000000000000000000" pitchFamily="2" charset="2"/>
              </a:rPr>
              <a:t> Informació sobre  Biblioteca</a:t>
            </a:r>
          </a:p>
          <a:p>
            <a:pPr lvl="1" eaLnBrk="1" hangingPunct="1"/>
            <a:r>
              <a:rPr lang="ca-ES" altLang="ca-ES" b="1">
                <a:sym typeface="Wingdings" panose="05000000000000000000" pitchFamily="2" charset="2"/>
              </a:rPr>
              <a:t>El web de la Facultat  Serveis  Biblioteca</a:t>
            </a:r>
            <a:endParaRPr lang="ca-ES" altLang="ca-ES" b="1"/>
          </a:p>
          <a:p>
            <a:pPr lvl="1" eaLnBrk="1" hangingPunct="1"/>
            <a:r>
              <a:rPr lang="ca-ES" altLang="ca-ES" b="1"/>
              <a:t>MonUB </a:t>
            </a:r>
            <a:r>
              <a:rPr lang="ca-ES" altLang="ca-ES" b="1">
                <a:sym typeface="Wingdings" panose="05000000000000000000" pitchFamily="2" charset="2"/>
              </a:rPr>
              <a:t> Beques i Serveis  Biblioteca</a:t>
            </a:r>
          </a:p>
          <a:p>
            <a:pPr lvl="1" eaLnBrk="1" hangingPunct="1"/>
            <a:r>
              <a:rPr lang="ca-ES" altLang="ca-ES" b="1">
                <a:sym typeface="Wingdings" panose="05000000000000000000" pitchFamily="2" charset="2"/>
              </a:rPr>
              <a:t>Directe des de Bookmarks/Favorits    </a:t>
            </a:r>
            <a:r>
              <a:rPr lang="ca-ES" altLang="ca-ES" sz="1000" b="1">
                <a:sym typeface="Wingdings" panose="05000000000000000000" pitchFamily="2" charset="2"/>
              </a:rPr>
              <a:t>http://www.bib.ub.es/bub/bub.htm</a:t>
            </a:r>
            <a:endParaRPr lang="es-ES" altLang="ca-ES" sz="1000" b="1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49454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 txBox="1">
            <a:spLocks noGrp="1" noChangeArrowheads="1"/>
          </p:cNvSpPr>
          <p:nvPr/>
        </p:nvSpPr>
        <p:spPr bwMode="auto">
          <a:xfrm>
            <a:off x="1" y="7572875"/>
            <a:ext cx="4227940" cy="38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fr-FR" altLang="ca-ES">
                <a:solidFill>
                  <a:prstClr val="black"/>
                </a:solidFill>
                <a:latin typeface="Arial" panose="020B0604020202020204" pitchFamily="34" charset="0"/>
              </a:rPr>
              <a:t>Conèixer el CRAI Biblioteca de XXXX. Curs 20xx-xx</a:t>
            </a:r>
            <a:endParaRPr lang="en-GB" altLang="ca-E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altLang="ca-ES"/>
          </a:p>
        </p:txBody>
      </p:sp>
    </p:spTree>
    <p:extLst>
      <p:ext uri="{BB962C8B-B14F-4D97-AF65-F5344CB8AC3E}">
        <p14:creationId xmlns:p14="http://schemas.microsoft.com/office/powerpoint/2010/main" val="4136695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4EAC1-E807-46CC-BC95-F1726FDF775C}" type="datetime1">
              <a:rPr lang="ca-ES" smtClean="0"/>
              <a:t>24/7/2020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98061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3FAC2-643E-4B51-A9A9-0BF21F39A75F}" type="datetime1">
              <a:rPr lang="ca-ES" smtClean="0"/>
              <a:t>24/7/2020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2991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4A95A-7CFF-4E6D-BE05-B062D97F539F}" type="datetime1">
              <a:rPr lang="ca-ES" smtClean="0"/>
              <a:t>24/7/2020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423246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Conèixer el CRAI Biblioteca de xxxxx. Curs 20XX-20XX</a:t>
            </a: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7A8E0C-0B30-4E68-84B1-EBD783AE5BA7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138226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Conèixer el CRAI Biblioteca de xxxxx. Curs 20XX-20XX</a:t>
            </a: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F62BF-BDC4-4561-85A4-9BF254613C32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441931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ol, text i galeria d'imat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a-ES"/>
              <a:t>Feu clic aquí per editar l'estil</a:t>
            </a:r>
          </a:p>
        </p:txBody>
      </p:sp>
      <p:sp>
        <p:nvSpPr>
          <p:cNvPr id="3" name="Contenidor de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a-ES"/>
              <a:t>Feu clic aquí per editar estils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</a:p>
        </p:txBody>
      </p:sp>
      <p:sp>
        <p:nvSpPr>
          <p:cNvPr id="4" name="Contenidor de galeria d'imatges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ca-E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Conèixer el CRAI Biblioteca de xxxxx. Curs 20XX-20XX</a:t>
            </a: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E1597-9742-4CA5-9E97-E6B5990F9877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47149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3C7B6-928A-45CB-BE05-8263923B6BFB}" type="datetime1">
              <a:rPr lang="ca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24/7/2020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altLang="es-ES">
                <a:solidFill>
                  <a:prstClr val="black">
                    <a:tint val="75000"/>
                  </a:prstClr>
                </a:solidFill>
              </a:rPr>
              <a:t>Conèixer el CRAI Biblioteca de xxxx. Curs 20xx-xxConèixer el CRAI Biblioteca de xxxx. Curs 20XX-20XX</a:t>
            </a:r>
            <a:endParaRPr lang="es-ES" alt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7F0A0-5320-469F-BF2A-F89E9452E50C}" type="slidenum">
              <a:rPr lang="es-E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370236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95083-2BEF-4AB5-8468-FDA7A5D50F8C}" type="datetime1">
              <a:rPr lang="ca-ES" smtClean="0"/>
              <a:t>24/7/2020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54898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36F0D-4877-4CB1-9F16-B70BDF6D6CBE}" type="datetime1">
              <a:rPr lang="ca-ES" smtClean="0"/>
              <a:t>24/7/2020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92835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560D6-806C-40E2-AC58-C9E511C887CA}" type="datetime1">
              <a:rPr lang="ca-ES" smtClean="0"/>
              <a:t>24/7/2020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2176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7577-0E50-4682-8E68-0C962A97F9BF}" type="datetime1">
              <a:rPr lang="ca-ES" smtClean="0"/>
              <a:t>24/7/2020</a:t>
            </a:fld>
            <a:endParaRPr lang="ca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16265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11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F88B1-DFC1-45F9-A8C9-C292CD8F3857}" type="datetime1">
              <a:rPr lang="ca-ES" smtClean="0"/>
              <a:t>24/7/2020</a:t>
            </a:fld>
            <a:endParaRPr lang="ca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820547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8B5E0-7BD1-4A61-B63B-F1873C86CA6B}" type="datetime1">
              <a:rPr lang="ca-ES" smtClean="0"/>
              <a:t>24/7/2020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48067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2CBC3-EBA3-4983-BBFB-F9326D6CDAED}" type="datetime1">
              <a:rPr lang="ca-ES" smtClean="0"/>
              <a:t>24/7/2020</a:t>
            </a:fld>
            <a:endParaRPr lang="ca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0506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64518-C8D6-4A22-ADB0-38CAA77BE472}" type="datetime1">
              <a:rPr lang="ca-ES" smtClean="0"/>
              <a:t>24/7/2020</a:t>
            </a:fld>
            <a:endParaRPr lang="ca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A7D8FF-E13C-4852-9C48-BBAC7A8E0B1D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37697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b.edu/carnet/es/alumnat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es/que-ofrece-el-crai/prestamo/prestamo-prestamoUB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diposit.ub.edu/dspace/bitstream/2445/131674/4/reglamentoprestamo_2019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ai.ub.edu/es/que-ofrece-el-crai/prestamo/prestamo-prestamoUB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diposit.ub.edu/dspace/handle/2445/65203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ai.ub.edu/es/que-ofrece-el-crai/prestamo/prestamo-prestamoUB" TargetMode="External"/><Relationship Id="rId5" Type="http://schemas.openxmlformats.org/officeDocument/2006/relationships/image" Target="../media/image1.png"/><Relationship Id="rId4" Type="http://schemas.openxmlformats.org/officeDocument/2006/relationships/hyperlink" Target="http://diposit.ub.edu/dspace/handle/2445/65201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diposit.ub.edu/dspace/bitstream/2445/131674/4/reglamentoprestamo_2019.pdf#page=19" TargetMode="External"/><Relationship Id="rId3" Type="http://schemas.openxmlformats.org/officeDocument/2006/relationships/hyperlink" Target="https://cataleg.ub.edu/iii/cas/login?service=https://cercabib.ub.edu:443/iii/encore/j_acegi_cas_security_check&amp;lang=spi" TargetMode="External"/><Relationship Id="rId7" Type="http://schemas.openxmlformats.org/officeDocument/2006/relationships/hyperlink" Target="https://crai.ub.edu/sites/default/files/imatges/serveis/cartell_sales_de_treball_definitiu.pdf" TargetMode="External"/><Relationship Id="rId2" Type="http://schemas.openxmlformats.org/officeDocument/2006/relationships/hyperlink" Target="https://crai.ub.edu/es/que-ofrece-el-crai/prestamo/prestamo-equipamientos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diposit.ub.edu/dspace/bitstream/2445/131674/4/reglamentoprestamo_2019.pdf#page=28" TargetMode="External"/><Relationship Id="rId5" Type="http://schemas.openxmlformats.org/officeDocument/2006/relationships/hyperlink" Target="http://crai.ub.edu/sites/default/files/reglaments/reglamentprestecnou.pdf#page=24" TargetMode="External"/><Relationship Id="rId4" Type="http://schemas.openxmlformats.org/officeDocument/2006/relationships/hyperlink" Target="http://diposit.ub.edu/dspace/handle/2445/65493" TargetMode="External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es/conoce-el-crai/bibliotecas/biblioteca-farmaci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crai.ub.edu/es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ataleg.ub.edu/iii/cas/login?service=https://cercabib.ub.edu:443/iii/encore/j_acegi_cas_security_check&amp;lang=spi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hyperlink" Target="https://crai.ub.edu/es/que-ofrece-el-crai/prestamo/prestamo-puc" TargetMode="External"/><Relationship Id="rId7" Type="http://schemas.openxmlformats.org/officeDocument/2006/relationships/image" Target="../media/image20.pn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5" Type="http://schemas.openxmlformats.org/officeDocument/2006/relationships/image" Target="../media/image1.png"/><Relationship Id="rId10" Type="http://schemas.openxmlformats.org/officeDocument/2006/relationships/image" Target="../media/image23.png"/><Relationship Id="rId4" Type="http://schemas.openxmlformats.org/officeDocument/2006/relationships/hyperlink" Target="http://diposit.ub.edu/dspace/handle/2445/63868" TargetMode="External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es/que-ofrece-el-crai/prestamo/prestamo-puc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://ccuc.csuc.cat/search*spi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es/que-ofrece-el-crai/prestamo/prestamo-puc" TargetMode="External"/><Relationship Id="rId2" Type="http://schemas.openxmlformats.org/officeDocument/2006/relationships/hyperlink" Target="https://crai.ub.edu/es/que-ofrece-el-crai/prestamo/prestamo-pi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s://crai.ub.edu/es/conoce-el-crai/marco-normativo/tarifas-modalidades-pago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diposit.ub.edu/dspace/handle/2445/68287" TargetMode="External"/><Relationship Id="rId2" Type="http://schemas.openxmlformats.org/officeDocument/2006/relationships/hyperlink" Target="https://crai.ub.edu/es/que-ofrece-el-crai/acceso-recursos/acceso-recursos-proxy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campusvirtual2.ub.edu/" TargetMode="External"/><Relationship Id="rId7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hyperlink" Target="https://campusvirtual.ub.edu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es/recursos-de-informacion" TargetMode="External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diposit.ub.edu/dspace/handle/2445/66751" TargetMode="External"/><Relationship Id="rId2" Type="http://schemas.openxmlformats.org/officeDocument/2006/relationships/hyperlink" Target="https://crai.ub.edu/es/que-ofrece-el-crai/acceso-recursos/acceso-recursos-autenticacion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es/que-ofrece-el-crai/sa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20.xml"/><Relationship Id="rId18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slide" Target="slide30.xml"/><Relationship Id="rId7" Type="http://schemas.openxmlformats.org/officeDocument/2006/relationships/slide" Target="slide8.xml"/><Relationship Id="rId12" Type="http://schemas.openxmlformats.org/officeDocument/2006/relationships/slide" Target="slide19.xml"/><Relationship Id="rId17" Type="http://schemas.openxmlformats.org/officeDocument/2006/relationships/slide" Target="slide26.xml"/><Relationship Id="rId25" Type="http://schemas.openxmlformats.org/officeDocument/2006/relationships/slide" Target="slide34.xml"/><Relationship Id="rId2" Type="http://schemas.openxmlformats.org/officeDocument/2006/relationships/notesSlide" Target="../notesSlides/notesSlide2.xml"/><Relationship Id="rId16" Type="http://schemas.openxmlformats.org/officeDocument/2006/relationships/slide" Target="slide25.xml"/><Relationship Id="rId20" Type="http://schemas.openxmlformats.org/officeDocument/2006/relationships/slide" Target="slide29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11" Type="http://schemas.openxmlformats.org/officeDocument/2006/relationships/slide" Target="slide15.xml"/><Relationship Id="rId24" Type="http://schemas.openxmlformats.org/officeDocument/2006/relationships/slide" Target="slide33.xml"/><Relationship Id="rId5" Type="http://schemas.openxmlformats.org/officeDocument/2006/relationships/slide" Target="slide6.xml"/><Relationship Id="rId15" Type="http://schemas.openxmlformats.org/officeDocument/2006/relationships/slide" Target="slide24.xml"/><Relationship Id="rId23" Type="http://schemas.openxmlformats.org/officeDocument/2006/relationships/slide" Target="slide32.xml"/><Relationship Id="rId10" Type="http://schemas.openxmlformats.org/officeDocument/2006/relationships/slide" Target="slide14.xml"/><Relationship Id="rId19" Type="http://schemas.openxmlformats.org/officeDocument/2006/relationships/slide" Target="slide28.xml"/><Relationship Id="rId4" Type="http://schemas.openxmlformats.org/officeDocument/2006/relationships/slide" Target="slide5.xml"/><Relationship Id="rId9" Type="http://schemas.openxmlformats.org/officeDocument/2006/relationships/slide" Target="slide16.xml"/><Relationship Id="rId14" Type="http://schemas.openxmlformats.org/officeDocument/2006/relationships/slide" Target="slide21.xml"/><Relationship Id="rId22" Type="http://schemas.openxmlformats.org/officeDocument/2006/relationships/slide" Target="slide3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crai.ub.edu/es/que-ofrece-el-crai/formacion-usuarios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hyperlink" Target="https://crai.ub.edu/ca/que-ofereix-el-crai/formacio-usuaris/demana-curs-personalitzat" TargetMode="External"/><Relationship Id="rId4" Type="http://schemas.openxmlformats.org/officeDocument/2006/relationships/hyperlink" Target="https://crai.ub.edu/es/que-ofereix-el-crai/formacio-usuaris/cursos-programats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s://crai.ub.edu/ca/coneix-el-crai/biblioteques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crai.ub.edu/es/que-ofrece-el-crai/acceso-recursos/acceso-recursos-wifi-eduroam" TargetMode="External"/><Relationship Id="rId7" Type="http://schemas.openxmlformats.org/officeDocument/2006/relationships/hyperlink" Target="http://www.ub.edu/iub/eduroam/inici.html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ub.edu/portal/web/iub/credencials" TargetMode="External"/><Relationship Id="rId5" Type="http://schemas.openxmlformats.org/officeDocument/2006/relationships/hyperlink" Target="https://www.ub.edu/portal/web/iub/wifi-o-eduroam" TargetMode="External"/><Relationship Id="rId4" Type="http://schemas.openxmlformats.org/officeDocument/2006/relationships/hyperlink" Target="http://www.bib.ub.edu/serveis/zona-wi-fi-i-xarxa-eduroam/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craiubfcca" TargetMode="External"/><Relationship Id="rId3" Type="http://schemas.openxmlformats.org/officeDocument/2006/relationships/hyperlink" Target="https://crai.ub.edu/ca/coneix-el-crai/difusio-marqueting/blogs-i-xarxes-socials" TargetMode="External"/><Relationship Id="rId7" Type="http://schemas.openxmlformats.org/officeDocument/2006/relationships/hyperlink" Target="https://www.instagram.com/craifcca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7.png"/><Relationship Id="rId4" Type="http://schemas.openxmlformats.org/officeDocument/2006/relationships/hyperlink" Target="https://crai.ub.edu/es/conoce-el-crai/difusion-marketing/exposiciones-virtuales" TargetMode="External"/><Relationship Id="rId9" Type="http://schemas.openxmlformats.org/officeDocument/2006/relationships/hyperlink" Target="https://twitter.com/craiubfcca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rai.ub.edu/es/que-ofrece-el-crai/sau" TargetMode="External"/><Relationship Id="rId2" Type="http://schemas.openxmlformats.org/officeDocument/2006/relationships/hyperlink" Target="https://crai.ub.edu/es/pmf-generales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g"/><Relationship Id="rId4" Type="http://schemas.openxmlformats.org/officeDocument/2006/relationships/hyperlink" Target="http://bit.ly/2sO5WCQ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mailto:bib.nhid@ub.edu" TargetMode="External"/><Relationship Id="rId7" Type="http://schemas.openxmlformats.org/officeDocument/2006/relationships/hyperlink" Target="https://crai.ub.edu/es/conoce-el-crai/estrategia-y-calidad/carta-servicio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rai.ub.edu/sites/default/files/reglaments/reglament_serveis.pdf" TargetMode="External"/><Relationship Id="rId5" Type="http://schemas.openxmlformats.org/officeDocument/2006/relationships/hyperlink" Target="https://crai.ub.edu/ca/coneix-el-crai/horaris" TargetMode="External"/><Relationship Id="rId4" Type="http://schemas.openxmlformats.org/officeDocument/2006/relationships/hyperlink" Target="https://crai.ub.edu/es/conoce-el-crai/biblioteca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rai.ub.edu/ca/recursos-d-informacio/patrimoni-bibliografic/colleccions-tematiques/grew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crai.ub.edu/sites/default/files/desiderates/desiderates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crai.ub.edu/es/conoce-el-crai/iniciate-en-el-crai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ercabib.ub.edu/iii/encore/?lang=spi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://diposit.ub.edu/dspace/handle/2445/1322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129004" y="3172408"/>
            <a:ext cx="726854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s-ES" altLang="ca-ES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Conocer el CRAI Biblioteca de Farmacia y Ciencias de la Alimentación. Campus Torribera</a:t>
            </a:r>
          </a:p>
          <a:p>
            <a:pPr algn="ctr">
              <a:spcBef>
                <a:spcPct val="0"/>
              </a:spcBef>
            </a:pPr>
            <a:r>
              <a:rPr lang="es-ES" altLang="ca-ES" sz="2400" b="1" dirty="0">
                <a:solidFill>
                  <a:schemeClr val="bg1"/>
                </a:solidFill>
                <a:latin typeface="Verdana" panose="020B0604030504040204" pitchFamily="34" charset="0"/>
              </a:rPr>
              <a:t>Curso 2020-21</a:t>
            </a:r>
          </a:p>
          <a:p>
            <a:pPr algn="ctr">
              <a:spcBef>
                <a:spcPct val="0"/>
              </a:spcBef>
            </a:pPr>
            <a:endParaRPr lang="en-GB" altLang="ca-ES" sz="24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05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753" y="1432500"/>
            <a:ext cx="7734554" cy="4778058"/>
          </a:xfrm>
          <a:prstGeom prst="rect">
            <a:avLst/>
          </a:prstGeom>
        </p:spPr>
      </p:pic>
      <p:sp>
        <p:nvSpPr>
          <p:cNvPr id="59395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565668" y="985199"/>
            <a:ext cx="7772400" cy="36933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Cercabib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: 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búsqueda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rápida</a:t>
            </a:r>
            <a:endParaRPr lang="ca-ES" altLang="ca-ES" sz="1600" dirty="0">
              <a:latin typeface="Verdana" panose="020B0604030504040204" pitchFamily="34" charset="0"/>
            </a:endParaRPr>
          </a:p>
        </p:txBody>
      </p:sp>
      <p:sp>
        <p:nvSpPr>
          <p:cNvPr id="59397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E38D9D-416B-41CB-A04E-00C7D825B6CB}" type="slidenum">
              <a:rPr lang="ca-ES" altLang="en-US" smtClean="0">
                <a:solidFill>
                  <a:srgbClr val="898989"/>
                </a:solidFill>
              </a:rPr>
              <a:pPr/>
              <a:t>10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9" name="Rectangle arrodonit 10"/>
          <p:cNvSpPr/>
          <p:nvPr/>
        </p:nvSpPr>
        <p:spPr>
          <a:xfrm>
            <a:off x="1086132" y="3032253"/>
            <a:ext cx="1525804" cy="3251201"/>
          </a:xfrm>
          <a:prstGeom prst="roundRect">
            <a:avLst>
              <a:gd name="adj" fmla="val 3713"/>
            </a:avLst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a-ES">
              <a:solidFill>
                <a:prstClr val="black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21" y="3032253"/>
            <a:ext cx="682811" cy="38408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1" y="256611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8043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t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" y="1350707"/>
            <a:ext cx="8266997" cy="5106977"/>
          </a:xfrm>
          <a:prstGeom prst="rect">
            <a:avLst/>
          </a:prstGeom>
        </p:spPr>
      </p:pic>
      <p:sp>
        <p:nvSpPr>
          <p:cNvPr id="35842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3216766-CF07-4F45-9390-26596A532869}" type="slidenum">
              <a:rPr lang="ca-ES" altLang="en-US" smtClean="0">
                <a:solidFill>
                  <a:srgbClr val="898989"/>
                </a:solidFill>
              </a:rPr>
              <a:pPr/>
              <a:t>11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35843" name="Rectangle 5"/>
          <p:cNvSpPr>
            <a:spLocks noChangeArrowheads="1"/>
          </p:cNvSpPr>
          <p:nvPr/>
        </p:nvSpPr>
        <p:spPr bwMode="auto">
          <a:xfrm>
            <a:off x="466725" y="866983"/>
            <a:ext cx="617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¿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Dónde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está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el documento? (I)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33805" y="2338754"/>
            <a:ext cx="467457" cy="16705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ca-ES" dirty="0">
              <a:solidFill>
                <a:prstClr val="black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47687" y="4079630"/>
            <a:ext cx="753575" cy="12309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ca-ES" dirty="0">
              <a:solidFill>
                <a:prstClr val="black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6690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32" y="2046677"/>
            <a:ext cx="7639772" cy="3223561"/>
          </a:xfrm>
          <a:prstGeom prst="rect">
            <a:avLst/>
          </a:prstGeom>
        </p:spPr>
      </p:pic>
      <p:sp>
        <p:nvSpPr>
          <p:cNvPr id="37890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701E1D-A4F8-4E0E-A91F-C93ABFE0A4A7}" type="slidenum">
              <a:rPr lang="ca-ES" altLang="en-US" smtClean="0">
                <a:solidFill>
                  <a:srgbClr val="898989"/>
                </a:solidFill>
              </a:rPr>
              <a:pPr/>
              <a:t>12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37892" name="Line 17"/>
          <p:cNvSpPr>
            <a:spLocks noChangeShapeType="1"/>
          </p:cNvSpPr>
          <p:nvPr/>
        </p:nvSpPr>
        <p:spPr bwMode="auto">
          <a:xfrm flipV="1">
            <a:off x="4630270" y="3895587"/>
            <a:ext cx="617538" cy="4318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>
              <a:solidFill>
                <a:prstClr val="black"/>
              </a:solidFill>
            </a:endParaRPr>
          </a:p>
        </p:txBody>
      </p:sp>
      <p:sp>
        <p:nvSpPr>
          <p:cNvPr id="37893" name="Line 18"/>
          <p:cNvSpPr>
            <a:spLocks noChangeShapeType="1"/>
          </p:cNvSpPr>
          <p:nvPr/>
        </p:nvSpPr>
        <p:spPr bwMode="auto">
          <a:xfrm flipH="1" flipV="1">
            <a:off x="6097586" y="3895587"/>
            <a:ext cx="617571" cy="368682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a-ES">
              <a:solidFill>
                <a:prstClr val="black"/>
              </a:solidFill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542958" y="931789"/>
            <a:ext cx="6172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¿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Dónde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está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el documento? (II)</a:t>
            </a:r>
          </a:p>
        </p:txBody>
      </p:sp>
      <p:sp>
        <p:nvSpPr>
          <p:cNvPr id="13" name="Rectangle arrodonit 12"/>
          <p:cNvSpPr/>
          <p:nvPr/>
        </p:nvSpPr>
        <p:spPr>
          <a:xfrm>
            <a:off x="2857502" y="3756716"/>
            <a:ext cx="677008" cy="354771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a-ES">
              <a:solidFill>
                <a:prstClr val="black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1" y="62802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131577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10A5F8D-8DFD-46DB-B946-54BBA8B12903}" type="slidenum">
              <a:rPr lang="ca-ES" altLang="en-US" smtClean="0">
                <a:solidFill>
                  <a:srgbClr val="898989"/>
                </a:solidFill>
              </a:rPr>
              <a:pPr/>
              <a:t>13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38915" name="Rectangle 6"/>
          <p:cNvSpPr>
            <a:spLocks noChangeArrowheads="1"/>
          </p:cNvSpPr>
          <p:nvPr/>
        </p:nvSpPr>
        <p:spPr bwMode="auto">
          <a:xfrm>
            <a:off x="542958" y="998894"/>
            <a:ext cx="617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Cercabib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: 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búsqueda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avanzada</a:t>
            </a:r>
            <a:endParaRPr lang="ca-ES" altLang="ca-ES" sz="2000" b="1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pic>
        <p:nvPicPr>
          <p:cNvPr id="38916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89041" y="2017739"/>
            <a:ext cx="6623043" cy="4459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7" name="1 CuadroTexto"/>
          <p:cNvSpPr txBox="1">
            <a:spLocks noChangeArrowheads="1"/>
          </p:cNvSpPr>
          <p:nvPr/>
        </p:nvSpPr>
        <p:spPr bwMode="auto">
          <a:xfrm>
            <a:off x="692248" y="1560096"/>
            <a:ext cx="648908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s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Permite combinar más de un campo de búsqueda y limitarla.</a:t>
            </a:r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2768600" y="2242343"/>
            <a:ext cx="431800" cy="719138"/>
          </a:xfrm>
          <a:prstGeom prst="downArrow">
            <a:avLst>
              <a:gd name="adj1" fmla="val 50000"/>
              <a:gd name="adj2" fmla="val 58306"/>
            </a:avLst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>
              <a:solidFill>
                <a:prstClr val="black"/>
              </a:solidFill>
            </a:endParaRPr>
          </a:p>
        </p:txBody>
      </p:sp>
      <p:sp>
        <p:nvSpPr>
          <p:cNvPr id="38919" name="AutoShape 7"/>
          <p:cNvSpPr>
            <a:spLocks noChangeArrowheads="1"/>
          </p:cNvSpPr>
          <p:nvPr/>
        </p:nvSpPr>
        <p:spPr bwMode="auto">
          <a:xfrm>
            <a:off x="1828800" y="3709194"/>
            <a:ext cx="666750" cy="358775"/>
          </a:xfrm>
          <a:prstGeom prst="rightArrow">
            <a:avLst>
              <a:gd name="adj1" fmla="val 50000"/>
              <a:gd name="adj2" fmla="val 75352"/>
            </a:avLst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>
              <a:solidFill>
                <a:prstClr val="black"/>
              </a:solidFill>
            </a:endParaRPr>
          </a:p>
        </p:txBody>
      </p:sp>
      <p:sp>
        <p:nvSpPr>
          <p:cNvPr id="38920" name="AutoShape 7"/>
          <p:cNvSpPr>
            <a:spLocks noChangeArrowheads="1"/>
          </p:cNvSpPr>
          <p:nvPr/>
        </p:nvSpPr>
        <p:spPr bwMode="auto">
          <a:xfrm>
            <a:off x="1833283" y="4680295"/>
            <a:ext cx="666750" cy="360362"/>
          </a:xfrm>
          <a:prstGeom prst="rightArrow">
            <a:avLst>
              <a:gd name="adj1" fmla="val 50000"/>
              <a:gd name="adj2" fmla="val 75020"/>
            </a:avLst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a-ES" altLang="ca-ES">
              <a:solidFill>
                <a:prstClr val="black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2739" y="5652983"/>
            <a:ext cx="682811" cy="38408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1" y="92512"/>
            <a:ext cx="9027459" cy="1303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36792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idor de número de diapositiva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571468-07CA-434C-B860-B4A9C612117B}" type="slidenum">
              <a:rPr lang="es-ES" altLang="ca-E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s-ES" altLang="ca-ES" sz="1200">
              <a:latin typeface="Verdana" panose="020B0604030504040204" pitchFamily="34" charset="0"/>
            </a:endParaRPr>
          </a:p>
        </p:txBody>
      </p:sp>
      <p:sp>
        <p:nvSpPr>
          <p:cNvPr id="26627" name="Rectangle 14"/>
          <p:cNvSpPr>
            <a:spLocks noGrp="1" noChangeArrowheads="1"/>
          </p:cNvSpPr>
          <p:nvPr>
            <p:ph type="title"/>
          </p:nvPr>
        </p:nvSpPr>
        <p:spPr>
          <a:xfrm>
            <a:off x="468313" y="1019791"/>
            <a:ext cx="8351837" cy="369332"/>
          </a:xfrm>
        </p:spPr>
        <p:txBody>
          <a:bodyPr>
            <a:spAutoFit/>
          </a:bodyPr>
          <a:lstStyle/>
          <a:p>
            <a:pPr algn="l" eaLnBrk="1" hangingPunct="1"/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¿Qué tienes que hacer para llevarte libros en préstamo?</a:t>
            </a:r>
          </a:p>
        </p:txBody>
      </p:sp>
      <p:sp>
        <p:nvSpPr>
          <p:cNvPr id="26628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2205038"/>
            <a:ext cx="3527425" cy="1508105"/>
          </a:xfrm>
        </p:spPr>
        <p:txBody>
          <a:bodyPr>
            <a:spAutoFit/>
          </a:bodyPr>
          <a:lstStyle/>
          <a:p>
            <a:pPr eaLnBrk="1" hangingPunct="1">
              <a:spcBef>
                <a:spcPct val="10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r>
              <a:rPr lang="es-ES" altLang="ca-ES" sz="2000" dirty="0">
                <a:solidFill>
                  <a:srgbClr val="646464"/>
                </a:solidFill>
                <a:latin typeface="Verdana" panose="020B0604030504040204" pitchFamily="34" charset="0"/>
              </a:rPr>
              <a:t>Solo necesitas el </a:t>
            </a:r>
            <a:r>
              <a:rPr lang="es-ES" altLang="ca-ES" sz="2000" dirty="0">
                <a:solidFill>
                  <a:srgbClr val="646464"/>
                </a:solidFill>
                <a:latin typeface="Verdana" panose="020B0604030504040204" pitchFamily="34" charset="0"/>
                <a:hlinkClick r:id="rId3"/>
              </a:rPr>
              <a:t>carné de la UB</a:t>
            </a:r>
            <a:r>
              <a:rPr lang="es-ES" altLang="ca-ES" sz="2000" dirty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</a:p>
          <a:p>
            <a:pPr eaLnBrk="1" hangingPunct="1">
              <a:spcBef>
                <a:spcPct val="10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ü"/>
            </a:pPr>
            <a:r>
              <a:rPr lang="es-ES" altLang="ca-ES" sz="2000" dirty="0">
                <a:solidFill>
                  <a:srgbClr val="646464"/>
                </a:solidFill>
                <a:latin typeface="Verdana" panose="020B0604030504040204" pitchFamily="34" charset="0"/>
              </a:rPr>
              <a:t>Lo tienes que validar en cualquier biblioteca.</a:t>
            </a:r>
          </a:p>
        </p:txBody>
      </p:sp>
      <p:pic>
        <p:nvPicPr>
          <p:cNvPr id="26629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9488" y="1858931"/>
            <a:ext cx="3071812" cy="195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Imagen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9488" y="3838945"/>
            <a:ext cx="3073400" cy="1947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AutoShape 18"/>
          <p:cNvSpPr>
            <a:spLocks noChangeArrowheads="1"/>
          </p:cNvSpPr>
          <p:nvPr/>
        </p:nvSpPr>
        <p:spPr bwMode="auto">
          <a:xfrm>
            <a:off x="468313" y="4873625"/>
            <a:ext cx="4114800" cy="914400"/>
          </a:xfrm>
          <a:prstGeom prst="wedgeRoundRectCallout">
            <a:avLst>
              <a:gd name="adj1" fmla="val 70370"/>
              <a:gd name="adj2" fmla="val 9375"/>
              <a:gd name="adj3" fmla="val 16667"/>
            </a:avLst>
          </a:prstGeom>
          <a:solidFill>
            <a:srgbClr val="336699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a-ES" altLang="ca-ES" sz="2000" b="1" dirty="0">
                <a:solidFill>
                  <a:schemeClr val="bg1"/>
                </a:solidFill>
                <a:latin typeface="Verdana" panose="020B0604030504040204" pitchFamily="34" charset="0"/>
              </a:rPr>
              <a:t>Núm. de usuario UB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a-ES" altLang="ca-ES" sz="1800" b="1" dirty="0">
                <a:solidFill>
                  <a:schemeClr val="bg1"/>
                </a:solidFill>
                <a:latin typeface="Verdana" panose="020B0604030504040204" pitchFamily="34" charset="0"/>
              </a:rPr>
              <a:t>(código de barras del carné)</a:t>
            </a:r>
          </a:p>
        </p:txBody>
      </p:sp>
    </p:spTree>
    <p:extLst>
      <p:ext uri="{BB962C8B-B14F-4D97-AF65-F5344CB8AC3E}">
        <p14:creationId xmlns:p14="http://schemas.microsoft.com/office/powerpoint/2010/main" val="232489088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idor de número de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D45715-0875-45B5-B5C3-262B5AB6AADE}" type="slidenum">
              <a:rPr lang="es-ES" altLang="ca-E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s-ES" altLang="ca-ES" sz="1200">
              <a:latin typeface="Verdana" panose="020B0604030504040204" pitchFamily="34" charset="0"/>
            </a:endParaRPr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517514" y="908412"/>
            <a:ext cx="8229600" cy="369332"/>
          </a:xfrm>
        </p:spPr>
        <p:txBody>
          <a:bodyPr>
            <a:spAutoFit/>
          </a:bodyPr>
          <a:lstStyle/>
          <a:p>
            <a:pPr algn="l" eaLnBrk="1" hangingPunct="1"/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El servicio de préstamo de documentos (I)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17514" y="1277744"/>
            <a:ext cx="79019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600" dirty="0">
                <a:solidFill>
                  <a:srgbClr val="C0C0C0"/>
                </a:solidFill>
                <a:latin typeface="Verdana" panose="020B0604030504040204" pitchFamily="34" charset="0"/>
                <a:hlinkClick r:id="rId3"/>
              </a:rPr>
              <a:t>https://crai.ub.edu/es/que-ofrece-el-crai/prestamo/prestamo-prestamoUB</a:t>
            </a:r>
            <a:endParaRPr lang="ca-ES" altLang="es-ES" sz="1600" dirty="0">
              <a:solidFill>
                <a:srgbClr val="C0C0C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a-ES" altLang="es-ES" sz="1600" dirty="0">
              <a:solidFill>
                <a:srgbClr val="C0C0C0"/>
              </a:solidFill>
              <a:latin typeface="Verdana" panose="020B0604030504040204" pitchFamily="34" charset="0"/>
            </a:endParaRPr>
          </a:p>
        </p:txBody>
      </p:sp>
      <p:sp>
        <p:nvSpPr>
          <p:cNvPr id="28677" name="Rectangle 3"/>
          <p:cNvSpPr>
            <a:spLocks noChangeArrowheads="1"/>
          </p:cNvSpPr>
          <p:nvPr/>
        </p:nvSpPr>
        <p:spPr bwMode="auto">
          <a:xfrm>
            <a:off x="517514" y="1570131"/>
            <a:ext cx="8351837" cy="487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altLang="es-ES" sz="8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El préstamo de documentos facilita la consulta de los fondos bibliográficos del CRAI fuera de sus recintos durante un periodo determinado.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altLang="es-ES" sz="17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Es imprescindible disponer del </a:t>
            </a:r>
            <a:r>
              <a:rPr lang="es-ES" altLang="es-ES" sz="1700" b="1" dirty="0">
                <a:solidFill>
                  <a:srgbClr val="646464"/>
                </a:solidFill>
                <a:latin typeface="Verdana" panose="020B0604030504040204" pitchFamily="34" charset="0"/>
              </a:rPr>
              <a:t>carné de la UB </a:t>
            </a:r>
            <a:r>
              <a:rPr lang="es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o de otro </a:t>
            </a:r>
            <a:r>
              <a:rPr lang="es-ES" altLang="es-ES" sz="1700" b="1" dirty="0">
                <a:solidFill>
                  <a:srgbClr val="646464"/>
                </a:solidFill>
                <a:latin typeface="Verdana" panose="020B0604030504040204" pitchFamily="34" charset="0"/>
              </a:rPr>
              <a:t>documento identificador</a:t>
            </a:r>
            <a:r>
              <a:rPr lang="es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 que acredite el derecho a préstamo.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altLang="es-ES" sz="17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ca-ES" altLang="es-ES" sz="1700" dirty="0">
                <a:solidFill>
                  <a:srgbClr val="646464"/>
                </a:solidFill>
                <a:latin typeface="Verdana" panose="020B0604030504040204" pitchFamily="34" charset="0"/>
                <a:hlinkClick r:id="rId4" tooltip="Reglament del servei de préstec"/>
              </a:rPr>
              <a:t>Reglamento del servicio de préstamo</a:t>
            </a:r>
            <a:endParaRPr lang="ca-ES" altLang="es-ES" sz="17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altLang="es-ES" sz="17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ca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 </a:t>
            </a:r>
            <a:r>
              <a:rPr lang="es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Documentos excluidos de préstamo:</a:t>
            </a:r>
          </a:p>
          <a:p>
            <a:pPr lvl="1" algn="just" eaLnBrk="1" hangingPunct="1">
              <a:spcBef>
                <a:spcPct val="0"/>
              </a:spcBef>
              <a:buFont typeface="Verdana" panose="020B0604030504040204" pitchFamily="34" charset="0"/>
              <a:buChar char="―"/>
            </a:pPr>
            <a:r>
              <a:rPr lang="es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Revistas y obras de referencia (enciclopedias, diccionarios, etc.). Si están en línea, pueden consultarse desde fuera de la Universidad.</a:t>
            </a:r>
          </a:p>
          <a:p>
            <a:pPr lvl="1" algn="just" eaLnBrk="1" hangingPunct="1">
              <a:spcBef>
                <a:spcPct val="0"/>
              </a:spcBef>
              <a:buFont typeface="Verdana" panose="020B0604030504040204" pitchFamily="34" charset="0"/>
              <a:buChar char="―"/>
            </a:pPr>
            <a:r>
              <a:rPr lang="es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Fondo antiguo.</a:t>
            </a:r>
          </a:p>
          <a:p>
            <a:pPr lvl="1" algn="just" eaLnBrk="1" hangingPunct="1">
              <a:spcBef>
                <a:spcPct val="0"/>
              </a:spcBef>
              <a:buFont typeface="Verdana" panose="020B0604030504040204" pitchFamily="34" charset="0"/>
              <a:buChar char="―"/>
            </a:pPr>
            <a:r>
              <a:rPr lang="es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Libros identificados con el tejuelo en rojo.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 Bibliografía recomendada: </a:t>
            </a:r>
          </a:p>
          <a:p>
            <a:pPr lvl="1" algn="just">
              <a:buFont typeface="Verdana" panose="020B0604030504040204" pitchFamily="34" charset="0"/>
              <a:buChar char="―"/>
            </a:pPr>
            <a:r>
              <a:rPr lang="es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Préstamo de 10 días.</a:t>
            </a:r>
          </a:p>
          <a:p>
            <a:pPr lvl="1" algn="just">
              <a:buFont typeface="Verdana" panose="020B0604030504040204" pitchFamily="34" charset="0"/>
              <a:buChar char="―"/>
            </a:pPr>
            <a:r>
              <a:rPr lang="es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Reserva en los mostradores de préstamo de los CRAI Bibliotecas.</a:t>
            </a:r>
            <a:r>
              <a:rPr lang="ca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 </a:t>
            </a:r>
          </a:p>
          <a:p>
            <a:pPr lvl="1" algn="just">
              <a:buFont typeface="Verdana" panose="020B0604030504040204" pitchFamily="34" charset="0"/>
              <a:buChar char="―"/>
            </a:pPr>
            <a:r>
              <a:rPr lang="es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Libros identificados con el tejuelo en verde</a:t>
            </a:r>
            <a:r>
              <a:rPr lang="ca-ES" altLang="es-ES" sz="1700" dirty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7958999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idor de número de diapositiva 5"/>
          <p:cNvSpPr txBox="1">
            <a:spLocks noGrp="1"/>
          </p:cNvSpPr>
          <p:nvPr/>
        </p:nvSpPr>
        <p:spPr bwMode="auto">
          <a:xfrm>
            <a:off x="8101013" y="6245225"/>
            <a:ext cx="5857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s-ES" altLang="ca-ES" sz="1200" dirty="0">
              <a:latin typeface="Verdana" panose="020B0604030504040204" pitchFamily="34" charset="0"/>
            </a:endParaRPr>
          </a:p>
        </p:txBody>
      </p:sp>
      <p:sp>
        <p:nvSpPr>
          <p:cNvPr id="30723" name="Line 11"/>
          <p:cNvSpPr>
            <a:spLocks noChangeShapeType="1"/>
          </p:cNvSpPr>
          <p:nvPr/>
        </p:nvSpPr>
        <p:spPr bwMode="auto">
          <a:xfrm>
            <a:off x="466725" y="1628775"/>
            <a:ext cx="8207375" cy="0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a-ES"/>
          </a:p>
        </p:txBody>
      </p:sp>
      <p:sp>
        <p:nvSpPr>
          <p:cNvPr id="30724" name="Text Box 46"/>
          <p:cNvSpPr txBox="1">
            <a:spLocks noChangeArrowheads="1"/>
          </p:cNvSpPr>
          <p:nvPr/>
        </p:nvSpPr>
        <p:spPr bwMode="auto">
          <a:xfrm>
            <a:off x="737117" y="6000040"/>
            <a:ext cx="8106197" cy="498598"/>
          </a:xfrm>
          <a:prstGeom prst="rect">
            <a:avLst/>
          </a:prstGeom>
          <a:noFill/>
          <a:ln w="9525" algn="ctr">
            <a:solidFill>
              <a:srgbClr val="33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0C0EE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ES" altLang="ca-ES" sz="1200" b="1" dirty="0">
                <a:solidFill>
                  <a:srgbClr val="336699"/>
                </a:solidFill>
                <a:latin typeface="Verdana" panose="020B0604030504040204" pitchFamily="34" charset="0"/>
              </a:rPr>
              <a:t>Bibliografía recomendada: 10 días</a:t>
            </a:r>
          </a:p>
          <a:p>
            <a:pPr algn="ctr" eaLnBrk="1" hangingPunct="1">
              <a:buFontTx/>
              <a:buNone/>
            </a:pPr>
            <a:r>
              <a:rPr lang="es-ES" altLang="ca-ES" sz="1200" b="1" dirty="0">
                <a:solidFill>
                  <a:srgbClr val="336699"/>
                </a:solidFill>
                <a:latin typeface="Verdana" panose="020B0604030504040204" pitchFamily="34" charset="0"/>
              </a:rPr>
              <a:t>Bibliografía recomendada de fin de semana (</a:t>
            </a:r>
            <a:r>
              <a:rPr lang="es-ES" altLang="ca-ES" sz="12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lu</a:t>
            </a:r>
            <a:r>
              <a:rPr lang="es-ES" altLang="ca-ES" sz="1200" b="1" dirty="0">
                <a:solidFill>
                  <a:srgbClr val="336699"/>
                </a:solidFill>
                <a:latin typeface="Verdana" panose="020B0604030504040204" pitchFamily="34" charset="0"/>
              </a:rPr>
              <a:t>-vi): 3 días</a:t>
            </a:r>
          </a:p>
        </p:txBody>
      </p:sp>
      <p:graphicFrame>
        <p:nvGraphicFramePr>
          <p:cNvPr id="17448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286148"/>
              </p:ext>
            </p:extLst>
          </p:nvPr>
        </p:nvGraphicFramePr>
        <p:xfrm>
          <a:off x="737117" y="1072840"/>
          <a:ext cx="8106197" cy="4662556"/>
        </p:xfrm>
        <a:graphic>
          <a:graphicData uri="http://schemas.openxmlformats.org/drawingml/2006/table">
            <a:tbl>
              <a:tblPr/>
              <a:tblGrid>
                <a:gridCol w="585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2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68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Usuarios</a:t>
                      </a:r>
                      <a:endParaRPr kumimoji="0" lang="ca-ES" altLang="ca-E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Documentos</a:t>
                      </a:r>
                      <a:endParaRPr kumimoji="0" lang="ca-ES" altLang="ca-E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Días</a:t>
                      </a:r>
                      <a:r>
                        <a:rPr kumimoji="0" lang="ca-ES" altLang="ca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Verdana" pitchFamily="34" charset="0"/>
                        </a:rPr>
                        <a:t> de préstamo normal</a:t>
                      </a:r>
                    </a:p>
                  </a:txBody>
                  <a:tcPr marT="45713" marB="45713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19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ca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</a:rPr>
                        <a:t>Personal docente e investigador (PDI) de la Universidad de Barcelona: profesorado en activo, jubilados o eméritos de la Universidad, de centros adscritos con venia </a:t>
                      </a:r>
                      <a:r>
                        <a:rPr kumimoji="0" lang="es-ES" altLang="ca-E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</a:rPr>
                        <a:t>docendi</a:t>
                      </a:r>
                      <a:r>
                        <a:rPr kumimoji="0" lang="es-ES" altLang="ca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</a:rPr>
                        <a:t>, de la Escuela de Idiomas Modernos, de Estudios Hispánicos y de Servicios Lingüísticos, PDI invitado o visitante, investigadores de departamento o grupos de investigación de la Universidad e investigadores del Instituto Jaume </a:t>
                      </a:r>
                      <a:r>
                        <a:rPr kumimoji="0" lang="es-ES" altLang="ca-E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</a:rPr>
                        <a:t>Almera</a:t>
                      </a:r>
                      <a:r>
                        <a:rPr kumimoji="0" lang="es-ES" altLang="ca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</a:rPr>
                        <a:t> del CSIC</a:t>
                      </a:r>
                      <a:endParaRPr kumimoji="0" lang="ca-ES" altLang="ca-E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ca-E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</a:rPr>
                        <a:t>40</a:t>
                      </a:r>
                    </a:p>
                  </a:txBody>
                  <a:tcPr marT="45713" marB="4571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E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ca-ES" sz="1100" b="1" i="0" u="none" strike="noStrike" cap="none" normalizeH="0" baseline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Verdan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</a:rPr>
                        <a:t>6</a:t>
                      </a:r>
                      <a:r>
                        <a:rPr kumimoji="0" lang="es-ES" altLang="ca-E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ca-ES" altLang="ca-ES" sz="1100" b="1" i="0" u="none" strike="noStrike" cap="none" normalizeH="0" baseline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3" marB="4571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E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52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ca-E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</a:rPr>
                        <a:t>Estudiantes de tercer ciclo y personal de administración y servicios (PAS) de la Universidad de Barcelona (estudiantes de doctorado, de tercer ciclo con beca y tareas docentes, de másteres oficiales, propios e interuniversitarios y PAS de la universidad en activo o jubilado)</a:t>
                      </a:r>
                      <a:endParaRPr kumimoji="0" lang="ca-ES" altLang="ca-ES" sz="1100" b="1" i="0" u="none" strike="noStrike" cap="none" normalizeH="0" baseline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</a:rPr>
                        <a:t>20</a:t>
                      </a:r>
                      <a:endParaRPr kumimoji="0" lang="es-ES" altLang="ca-ES" sz="1100" b="1" i="0" u="none" strike="noStrike" cap="none" normalizeH="0" baseline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3" marB="4571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E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</a:rPr>
                        <a:t>3</a:t>
                      </a:r>
                      <a:r>
                        <a:rPr kumimoji="0" lang="es-ES" altLang="ca-E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</a:rPr>
                        <a:t>0</a:t>
                      </a:r>
                      <a:endParaRPr kumimoji="0" lang="ca-ES" altLang="ca-ES" sz="1100" b="1" i="0" u="none" strike="noStrike" cap="none" normalizeH="0" baseline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3" marB="4571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E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35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s-ES" altLang="ca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</a:rPr>
                        <a:t>Estudiantes de grado, posgrado y extensión universitaria: estudiantes de grado de la Universidad y centros adscritos, interuniversitarios, de homologación, de movilidad nacional o internacional, alumnos del IL3 matriculados en cursos de la Universidad, de posgrados propios, de extensión universitaria y de la Universidad de la Experiencia</a:t>
                      </a:r>
                      <a:endParaRPr kumimoji="0" lang="ca-ES" altLang="ca-E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</a:rPr>
                        <a:t>10</a:t>
                      </a:r>
                      <a:endParaRPr kumimoji="0" lang="ca-ES" altLang="ca-ES" sz="1100" b="1" i="0" u="none" strike="noStrike" cap="none" normalizeH="0" baseline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3" marB="4571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E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</a:rPr>
                        <a:t>21</a:t>
                      </a:r>
                      <a:endParaRPr kumimoji="0" lang="ca-ES" altLang="ca-ES" sz="1100" b="1" i="0" u="none" strike="noStrike" cap="none" normalizeH="0" baseline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3" marB="4571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E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019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ca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</a:rPr>
                        <a:t>Personal de hospitales docentes (Clínico, </a:t>
                      </a:r>
                      <a:r>
                        <a:rPr kumimoji="0" lang="es-ES" altLang="ca-E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</a:rPr>
                        <a:t>Bellvitge</a:t>
                      </a:r>
                      <a:r>
                        <a:rPr kumimoji="0" lang="es-ES" altLang="ca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</a:rPr>
                        <a:t> y </a:t>
                      </a:r>
                      <a:r>
                        <a:rPr kumimoji="0" lang="es-ES" altLang="ca-E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</a:rPr>
                        <a:t>Sant</a:t>
                      </a:r>
                      <a:r>
                        <a:rPr kumimoji="0" lang="es-ES" altLang="ca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</a:rPr>
                        <a:t> Joan de </a:t>
                      </a:r>
                      <a:r>
                        <a:rPr kumimoji="0" lang="es-ES" altLang="ca-E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</a:rPr>
                        <a:t>Déu</a:t>
                      </a:r>
                      <a:r>
                        <a:rPr kumimoji="0" lang="es-ES" altLang="ca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</a:rPr>
                        <a:t>), PDI de centros en convenio con la Universidad y del Grupo UB —incluidos los profesores del ICE que sean miembros de la universidad y los becarios de investigación del Instituto Jaume </a:t>
                      </a:r>
                      <a:r>
                        <a:rPr kumimoji="0" lang="es-ES" altLang="ca-E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</a:rPr>
                        <a:t>Almera</a:t>
                      </a:r>
                      <a:r>
                        <a:rPr kumimoji="0" lang="es-ES" altLang="ca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</a:rPr>
                        <a:t> del CSIC— y  personal de institutos de investigación participados, adscritos, vinculados, en convenio o del Grupo UB</a:t>
                      </a:r>
                      <a:endParaRPr kumimoji="0" lang="ca-ES" altLang="ca-E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336699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marT="45713" marB="45713" horzOverflow="overflow">
                    <a:lnL>
                      <a:noFill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</a:rPr>
                        <a:t>15</a:t>
                      </a:r>
                    </a:p>
                  </a:txBody>
                  <a:tcPr marT="45713" marB="4571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EDD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a-ES" altLang="ca-E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6699"/>
                          </a:solidFill>
                          <a:effectLst/>
                          <a:latin typeface="Verdana" pitchFamily="34" charset="0"/>
                        </a:rPr>
                        <a:t>21</a:t>
                      </a:r>
                    </a:p>
                  </a:txBody>
                  <a:tcPr marT="45713" marB="45713"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1CE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747" name="Text Box 45"/>
          <p:cNvSpPr txBox="1">
            <a:spLocks noChangeArrowheads="1"/>
          </p:cNvSpPr>
          <p:nvPr/>
        </p:nvSpPr>
        <p:spPr bwMode="auto">
          <a:xfrm>
            <a:off x="737117" y="5726745"/>
            <a:ext cx="8106197" cy="276999"/>
          </a:xfrm>
          <a:prstGeom prst="rect">
            <a:avLst/>
          </a:prstGeom>
          <a:solidFill>
            <a:srgbClr val="B0C0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ca-ES" altLang="ca-ES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Préstamo de material audiovisual: 7 </a:t>
            </a:r>
            <a:r>
              <a:rPr lang="ca-ES" altLang="ca-ES" sz="1200" b="1" dirty="0" err="1">
                <a:solidFill>
                  <a:schemeClr val="bg1"/>
                </a:solidFill>
                <a:latin typeface="Verdana" panose="020B0604030504040204" pitchFamily="34" charset="0"/>
              </a:rPr>
              <a:t>días</a:t>
            </a:r>
            <a:endParaRPr lang="ca-ES" altLang="ca-ES" sz="12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48" name="Contenidor de número de diapositiva 1"/>
          <p:cNvSpPr>
            <a:spLocks noGrp="1"/>
          </p:cNvSpPr>
          <p:nvPr>
            <p:ph type="sldNum" sz="quarter" idx="12"/>
          </p:nvPr>
        </p:nvSpPr>
        <p:spPr>
          <a:xfrm>
            <a:off x="6457950" y="6407618"/>
            <a:ext cx="2057400" cy="365125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218FDB1-221A-4EB8-8E7F-1EC195A65796}" type="slidenum">
              <a:rPr lang="es-ES" altLang="ca-E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s-ES" altLang="ca-ES" sz="1200" dirty="0">
              <a:latin typeface="Verdana" panose="020B060403050404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82" y="77592"/>
            <a:ext cx="9027459" cy="1243713"/>
          </a:xfrm>
          <a:prstGeom prst="rect">
            <a:avLst/>
          </a:prstGeom>
        </p:spPr>
      </p:pic>
      <p:sp>
        <p:nvSpPr>
          <p:cNvPr id="9" name="Rectangle 7"/>
          <p:cNvSpPr txBox="1">
            <a:spLocks noChangeArrowheads="1"/>
          </p:cNvSpPr>
          <p:nvPr/>
        </p:nvSpPr>
        <p:spPr>
          <a:xfrm>
            <a:off x="477557" y="526230"/>
            <a:ext cx="8229600" cy="3693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El servicio de préstamo de documentos (II)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96290" y="769895"/>
            <a:ext cx="79019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600" dirty="0">
                <a:solidFill>
                  <a:srgbClr val="C0C0C0"/>
                </a:solidFill>
                <a:latin typeface="Verdana" panose="020B0604030504040204" pitchFamily="34" charset="0"/>
                <a:hlinkClick r:id="rId4"/>
              </a:rPr>
              <a:t>https://crai.ub.edu/es/que-ofrece-el-crai/prestamo/prestamo-prestamoUB</a:t>
            </a:r>
            <a:endParaRPr lang="ca-ES" altLang="es-ES" sz="1600" dirty="0">
              <a:solidFill>
                <a:srgbClr val="C0C0C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a-ES" altLang="es-ES" sz="1600" dirty="0">
              <a:solidFill>
                <a:srgbClr val="C0C0C0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48706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idor de número de diapositiva 5"/>
          <p:cNvSpPr txBox="1">
            <a:spLocks noGrp="1"/>
          </p:cNvSpPr>
          <p:nvPr/>
        </p:nvSpPr>
        <p:spPr bwMode="auto">
          <a:xfrm>
            <a:off x="8101013" y="6245225"/>
            <a:ext cx="5857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s-ES" altLang="ca-ES" sz="1200" dirty="0">
              <a:latin typeface="Verdana" panose="020B0604030504040204" pitchFamily="34" charset="0"/>
            </a:endParaRPr>
          </a:p>
        </p:txBody>
      </p:sp>
      <p:sp>
        <p:nvSpPr>
          <p:cNvPr id="32771" name="Rectangle 9"/>
          <p:cNvSpPr>
            <a:spLocks noChangeArrowheads="1"/>
          </p:cNvSpPr>
          <p:nvPr/>
        </p:nvSpPr>
        <p:spPr bwMode="auto">
          <a:xfrm>
            <a:off x="5129312" y="3537578"/>
            <a:ext cx="1222375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ca-ES" sz="1700" b="1" dirty="0">
                <a:solidFill>
                  <a:srgbClr val="336699"/>
                </a:solidFill>
                <a:latin typeface="Verdana" panose="020B0604030504040204" pitchFamily="34" charset="0"/>
              </a:rPr>
              <a:t>Historial</a:t>
            </a:r>
          </a:p>
        </p:txBody>
      </p:sp>
      <p:sp>
        <p:nvSpPr>
          <p:cNvPr id="88094" name="Rectangle 6"/>
          <p:cNvSpPr>
            <a:spLocks noChangeArrowheads="1"/>
          </p:cNvSpPr>
          <p:nvPr/>
        </p:nvSpPr>
        <p:spPr bwMode="auto">
          <a:xfrm>
            <a:off x="5109645" y="3852067"/>
            <a:ext cx="3835400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ca-ES" altLang="ca-ES" sz="1700" dirty="0" err="1">
                <a:solidFill>
                  <a:srgbClr val="646464"/>
                </a:solidFill>
                <a:latin typeface="Verdana" panose="020B0604030504040204" pitchFamily="34" charset="0"/>
              </a:rPr>
              <a:t>Desde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1700" b="1" i="1" dirty="0">
                <a:solidFill>
                  <a:srgbClr val="7F7F7F"/>
                </a:solidFill>
                <a:latin typeface="Verdana" panose="020B0604030504040204" pitchFamily="34" charset="0"/>
              </a:rPr>
              <a:t>Mi </a:t>
            </a:r>
            <a:r>
              <a:rPr lang="ca-ES" altLang="ca-ES" sz="1700" b="1" i="1" dirty="0" err="1">
                <a:solidFill>
                  <a:srgbClr val="7F7F7F"/>
                </a:solidFill>
                <a:latin typeface="Verdana" panose="020B0604030504040204" pitchFamily="34" charset="0"/>
              </a:rPr>
              <a:t>cuenta</a:t>
            </a:r>
            <a:r>
              <a:rPr lang="ca-ES" altLang="ca-ES" sz="1700" b="1" i="1" dirty="0">
                <a:solidFill>
                  <a:srgbClr val="7F7F7F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1700" dirty="0" err="1">
                <a:solidFill>
                  <a:srgbClr val="646464"/>
                </a:solidFill>
                <a:latin typeface="Verdana" panose="020B0604030504040204" pitchFamily="34" charset="0"/>
              </a:rPr>
              <a:t>podéis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 ver </a:t>
            </a:r>
            <a:r>
              <a:rPr lang="ca-ES" altLang="ca-ES" sz="1700" b="1" dirty="0">
                <a:solidFill>
                  <a:srgbClr val="7F7F7F"/>
                </a:solidFill>
                <a:latin typeface="Verdana" panose="020B0604030504040204" pitchFamily="34" charset="0"/>
              </a:rPr>
              <a:t>el </a:t>
            </a:r>
            <a:r>
              <a:rPr lang="ca-ES" altLang="ca-ES" sz="1700" b="1" i="1" dirty="0">
                <a:solidFill>
                  <a:srgbClr val="7F7F7F"/>
                </a:solidFill>
                <a:latin typeface="Verdana" panose="020B0604030504040204" pitchFamily="34" charset="0"/>
              </a:rPr>
              <a:t>Historial de </a:t>
            </a:r>
            <a:r>
              <a:rPr lang="ca-ES" altLang="ca-ES" sz="1700" b="1" i="1" dirty="0" err="1">
                <a:solidFill>
                  <a:srgbClr val="7F7F7F"/>
                </a:solidFill>
                <a:latin typeface="Verdana" panose="020B0604030504040204" pitchFamily="34" charset="0"/>
              </a:rPr>
              <a:t>préstamos</a:t>
            </a:r>
            <a:r>
              <a:rPr lang="ca-ES" altLang="ca-ES" sz="1700" b="1" i="1" dirty="0">
                <a:solidFill>
                  <a:srgbClr val="7F7F7F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que </a:t>
            </a: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habéis tenido a lo largo de vuestra permanencia en la UB.</a:t>
            </a:r>
            <a:endParaRPr lang="es-ES" altLang="ca-ES" sz="17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8095" name="Rectangle 10"/>
          <p:cNvSpPr>
            <a:spLocks noChangeArrowheads="1"/>
          </p:cNvSpPr>
          <p:nvPr/>
        </p:nvSpPr>
        <p:spPr bwMode="auto">
          <a:xfrm>
            <a:off x="5109645" y="1546058"/>
            <a:ext cx="388937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permiten </a:t>
            </a:r>
            <a:r>
              <a:rPr lang="ca-ES" altLang="ca-ES" sz="1700" b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hasta 8 </a:t>
            </a:r>
            <a:r>
              <a:rPr lang="ca-ES" altLang="ca-ES" sz="1700" b="1" dirty="0" err="1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reservas</a:t>
            </a:r>
            <a:r>
              <a:rPr lang="ca-ES" altLang="ca-ES" sz="1700" b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simultáneas, que se pueden activar desde </a:t>
            </a:r>
            <a:r>
              <a:rPr lang="ca-ES" altLang="ca-ES" sz="1700" b="1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 cuenta</a:t>
            </a:r>
            <a:r>
              <a:rPr lang="ca-ES" altLang="ca-ES" sz="1700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desde los mostradores. </a:t>
            </a: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Vídeo explicativo</a:t>
            </a:r>
            <a:endParaRPr lang="ca-ES" altLang="ca-ES" sz="17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endParaRPr lang="ca-ES" altLang="ca-ES" sz="17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774" name="Rectangle 9"/>
          <p:cNvSpPr>
            <a:spLocks noChangeArrowheads="1"/>
          </p:cNvSpPr>
          <p:nvPr/>
        </p:nvSpPr>
        <p:spPr bwMode="auto">
          <a:xfrm>
            <a:off x="5091211" y="1211701"/>
            <a:ext cx="1298575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ca-ES" sz="1700" b="1" dirty="0">
                <a:solidFill>
                  <a:srgbClr val="336699"/>
                </a:solidFill>
                <a:latin typeface="Verdana" panose="020B0604030504040204" pitchFamily="34" charset="0"/>
              </a:rPr>
              <a:t>Reservas</a:t>
            </a:r>
          </a:p>
        </p:txBody>
      </p:sp>
      <p:sp>
        <p:nvSpPr>
          <p:cNvPr id="32775" name="Rectangle 8"/>
          <p:cNvSpPr>
            <a:spLocks noChangeArrowheads="1"/>
          </p:cNvSpPr>
          <p:nvPr/>
        </p:nvSpPr>
        <p:spPr bwMode="auto">
          <a:xfrm>
            <a:off x="676392" y="3852877"/>
            <a:ext cx="4281470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No devolver a tiempo los documentos prestados comporta una suspensión del servicio, </a:t>
            </a:r>
            <a:r>
              <a:rPr lang="es-ES" altLang="ca-ES" sz="1700" b="1" dirty="0">
                <a:solidFill>
                  <a:srgbClr val="7F7F7F"/>
                </a:solidFill>
                <a:latin typeface="Verdana" panose="020B0604030504040204" pitchFamily="34" charset="0"/>
              </a:rPr>
              <a:t>que dependerá de los días de retraso y del tipo de documento</a:t>
            </a: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ca-ES" sz="1400" dirty="0">
                <a:solidFill>
                  <a:srgbClr val="336699"/>
                </a:solidFill>
                <a:latin typeface="Verdana" panose="020B0604030504040204" pitchFamily="34" charset="0"/>
              </a:rPr>
              <a:t>Préstamo normal y material audiovisual:</a:t>
            </a:r>
            <a:r>
              <a:rPr lang="es-ES" altLang="ca-ES" sz="1400" b="1" dirty="0">
                <a:latin typeface="Verdana" panose="020B0604030504040204" pitchFamily="34" charset="0"/>
              </a:rPr>
              <a:t> </a:t>
            </a:r>
            <a:r>
              <a:rPr lang="es-ES" altLang="ca-ES" sz="1400" b="1" dirty="0">
                <a:solidFill>
                  <a:srgbClr val="7F7F7F"/>
                </a:solidFill>
                <a:latin typeface="Verdana" panose="020B0604030504040204" pitchFamily="34" charset="0"/>
              </a:rPr>
              <a:t>1 día</a:t>
            </a:r>
            <a:r>
              <a:rPr lang="es-ES" altLang="ca-ES" sz="1400" dirty="0">
                <a:solidFill>
                  <a:srgbClr val="7F7F7F"/>
                </a:solidFill>
                <a:latin typeface="Verdana" panose="020B060403050404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ca-ES" sz="1400" dirty="0">
                <a:solidFill>
                  <a:srgbClr val="336699"/>
                </a:solidFill>
                <a:latin typeface="Verdana" panose="020B0604030504040204" pitchFamily="34" charset="0"/>
              </a:rPr>
              <a:t>Préstamo de bibliografía recomendada:</a:t>
            </a:r>
            <a:r>
              <a:rPr lang="es-ES" altLang="ca-ES" sz="1400" dirty="0">
                <a:latin typeface="Verdana" panose="020B0604030504040204" pitchFamily="34" charset="0"/>
              </a:rPr>
              <a:t> </a:t>
            </a:r>
            <a:r>
              <a:rPr lang="es-ES" altLang="ca-ES" sz="1400" b="1" dirty="0">
                <a:solidFill>
                  <a:srgbClr val="7F7F7F"/>
                </a:solidFill>
                <a:latin typeface="Verdana" panose="020B0604030504040204" pitchFamily="34" charset="0"/>
              </a:rPr>
              <a:t>4 días </a:t>
            </a:r>
            <a:endParaRPr lang="es-ES" altLang="ca-ES" sz="1400" dirty="0">
              <a:solidFill>
                <a:srgbClr val="7F7F7F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ca-ES" sz="1400" dirty="0">
                <a:solidFill>
                  <a:srgbClr val="336699"/>
                </a:solidFill>
                <a:latin typeface="Verdana" panose="020B0604030504040204" pitchFamily="34" charset="0"/>
              </a:rPr>
              <a:t>Préstamo de bibliografía recomendada de fin de semana:</a:t>
            </a:r>
            <a:r>
              <a:rPr lang="es-ES" altLang="ca-ES" sz="1400" b="1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r>
              <a:rPr lang="es-ES" altLang="ca-ES" sz="1400" b="1" dirty="0">
                <a:solidFill>
                  <a:srgbClr val="7F7F7F"/>
                </a:solidFill>
                <a:latin typeface="Verdana" panose="020B0604030504040204" pitchFamily="34" charset="0"/>
              </a:rPr>
              <a:t>6 días</a:t>
            </a:r>
          </a:p>
        </p:txBody>
      </p:sp>
      <p:sp>
        <p:nvSpPr>
          <p:cNvPr id="32776" name="Rectangle 7"/>
          <p:cNvSpPr>
            <a:spLocks noChangeArrowheads="1"/>
          </p:cNvSpPr>
          <p:nvPr/>
        </p:nvSpPr>
        <p:spPr bwMode="auto">
          <a:xfrm>
            <a:off x="676392" y="3535055"/>
            <a:ext cx="1422400" cy="35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ca-ES" sz="1700" b="1" dirty="0">
                <a:solidFill>
                  <a:srgbClr val="336699"/>
                </a:solidFill>
                <a:latin typeface="Verdana" panose="020B0604030504040204" pitchFamily="34" charset="0"/>
              </a:rPr>
              <a:t>Sanciones</a:t>
            </a:r>
          </a:p>
        </p:txBody>
      </p:sp>
      <p:sp>
        <p:nvSpPr>
          <p:cNvPr id="32777" name="Rectangle 5"/>
          <p:cNvSpPr>
            <a:spLocks noChangeArrowheads="1"/>
          </p:cNvSpPr>
          <p:nvPr/>
        </p:nvSpPr>
        <p:spPr bwMode="auto">
          <a:xfrm>
            <a:off x="703788" y="1186292"/>
            <a:ext cx="18716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ca-ES" sz="1700" b="1" dirty="0">
                <a:solidFill>
                  <a:srgbClr val="336699"/>
                </a:solidFill>
                <a:latin typeface="Verdana" panose="020B0604030504040204" pitchFamily="34" charset="0"/>
              </a:rPr>
              <a:t>Renovaciones</a:t>
            </a:r>
          </a:p>
        </p:txBody>
      </p:sp>
      <p:sp>
        <p:nvSpPr>
          <p:cNvPr id="88100" name="Rectangle 6"/>
          <p:cNvSpPr>
            <a:spLocks noChangeArrowheads="1"/>
          </p:cNvSpPr>
          <p:nvPr/>
        </p:nvSpPr>
        <p:spPr bwMode="auto">
          <a:xfrm>
            <a:off x="681720" y="1527278"/>
            <a:ext cx="4276142" cy="192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Puedes renovar el préstamo de los documentos</a:t>
            </a: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7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tantas veces como desees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siempre que el documento no haya sido reservado. Puedes pedir la renovación en el </a:t>
            </a:r>
            <a:r>
              <a:rPr lang="ca-ES" altLang="ca-ES" sz="17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mostrador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por </a:t>
            </a:r>
            <a:r>
              <a:rPr lang="ca-ES" altLang="ca-ES" sz="17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teléfono</a:t>
            </a:r>
            <a:r>
              <a:rPr lang="ca-ES" altLang="ca-ES" sz="17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 bien vía web, desde la opción </a:t>
            </a:r>
            <a:r>
              <a:rPr lang="ca-ES" altLang="ca-ES" sz="1700" b="1" i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 cuenta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ca-ES" altLang="ca-ES" sz="1700" b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Vídeo explicativo</a:t>
            </a:r>
            <a:endParaRPr lang="ca-ES" altLang="ca-ES" sz="1700" dirty="0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779" name="Contenidor de número de diapositiva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9C328B1-05C6-483A-B1A7-0E7A17148CBC}" type="slidenum">
              <a:rPr lang="es-ES" altLang="ca-E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s-ES" altLang="ca-ES" sz="1200">
              <a:latin typeface="Verdana" panose="020B0604030504040204" pitchFamily="34" charset="0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62" y="20453"/>
            <a:ext cx="9027459" cy="1201652"/>
          </a:xfrm>
          <a:prstGeom prst="rect">
            <a:avLst/>
          </a:prstGeom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695054" y="778523"/>
            <a:ext cx="790197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es-ES" sz="1600" dirty="0">
                <a:solidFill>
                  <a:srgbClr val="C0C0C0"/>
                </a:solidFill>
                <a:latin typeface="Verdana" panose="020B0604030504040204" pitchFamily="34" charset="0"/>
                <a:hlinkClick r:id="rId6"/>
              </a:rPr>
              <a:t>https://crai.ub.edu/es/que-ofrece-el-crai/prestamo/prestamo-prestamoUB</a:t>
            </a:r>
            <a:endParaRPr lang="ca-ES" altLang="es-ES" sz="1600" dirty="0">
              <a:solidFill>
                <a:srgbClr val="C0C0C0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a-ES" altLang="es-ES" sz="1600" dirty="0">
              <a:solidFill>
                <a:srgbClr val="C0C0C0"/>
              </a:solidFill>
              <a:latin typeface="Verdana" panose="020B0604030504040204" pitchFamily="34" charset="0"/>
            </a:endParaRPr>
          </a:p>
        </p:txBody>
      </p:sp>
      <p:sp>
        <p:nvSpPr>
          <p:cNvPr id="14" name="Rectangle 7"/>
          <p:cNvSpPr txBox="1">
            <a:spLocks noChangeArrowheads="1"/>
          </p:cNvSpPr>
          <p:nvPr/>
        </p:nvSpPr>
        <p:spPr>
          <a:xfrm>
            <a:off x="676392" y="530380"/>
            <a:ext cx="8229600" cy="369332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El servicio de préstamo de documentos (III)</a:t>
            </a:r>
          </a:p>
        </p:txBody>
      </p:sp>
    </p:spTree>
    <p:extLst>
      <p:ext uri="{BB962C8B-B14F-4D97-AF65-F5344CB8AC3E}">
        <p14:creationId xmlns:p14="http://schemas.microsoft.com/office/powerpoint/2010/main" val="172573309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idor de número de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6E5EDF-3E40-4FA2-9E62-E039954E8F0D}" type="slidenum">
              <a:rPr lang="es-ES" altLang="ca-E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s-ES" altLang="ca-ES" sz="1200">
              <a:latin typeface="Verdana" panose="020B0604030504040204" pitchFamily="34" charset="0"/>
            </a:endParaRPr>
          </a:p>
        </p:txBody>
      </p:sp>
      <p:sp>
        <p:nvSpPr>
          <p:cNvPr id="34819" name="AutoShape 2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a-ES" altLang="ca-ES" sz="1800"/>
          </a:p>
        </p:txBody>
      </p:sp>
      <p:sp>
        <p:nvSpPr>
          <p:cNvPr id="34820" name="AutoShape 4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a-ES" altLang="ca-ES" sz="1800"/>
          </a:p>
        </p:txBody>
      </p:sp>
      <p:sp>
        <p:nvSpPr>
          <p:cNvPr id="34821" name="AutoShape 6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473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a-ES" altLang="ca-ES" sz="1800"/>
          </a:p>
        </p:txBody>
      </p:sp>
      <p:sp>
        <p:nvSpPr>
          <p:cNvPr id="3482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73075" y="835425"/>
            <a:ext cx="8229600" cy="396875"/>
          </a:xfrm>
        </p:spPr>
        <p:txBody>
          <a:bodyPr>
            <a:spAutoFit/>
          </a:bodyPr>
          <a:lstStyle/>
          <a:p>
            <a:pPr algn="l" eaLnBrk="1" hangingPunct="1"/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Préstamo con otras bibliotecas de la UB</a:t>
            </a:r>
          </a:p>
        </p:txBody>
      </p:sp>
      <p:sp>
        <p:nvSpPr>
          <p:cNvPr id="15369" name="Rectangle 11"/>
          <p:cNvSpPr>
            <a:spLocks noChangeArrowheads="1"/>
          </p:cNvSpPr>
          <p:nvPr/>
        </p:nvSpPr>
        <p:spPr bwMode="auto">
          <a:xfrm>
            <a:off x="625475" y="1640687"/>
            <a:ext cx="5113337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es-ES" altLang="ca-ES" sz="19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necesitas un documento que está en </a:t>
            </a:r>
            <a:r>
              <a:rPr lang="es-ES" altLang="ca-ES" sz="19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otra biblioteca</a:t>
            </a:r>
            <a:r>
              <a:rPr lang="es-ES" altLang="ca-ES" sz="19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ca-ES" sz="19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la UB puedes: </a:t>
            </a:r>
          </a:p>
          <a:p>
            <a:pPr algn="just" eaLnBrk="1" hangingPunct="1">
              <a:defRPr/>
            </a:pPr>
            <a:endParaRPr lang="es-ES" altLang="ca-ES" sz="19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defRPr/>
            </a:pPr>
            <a:r>
              <a:rPr lang="es-ES" altLang="ca-ES" sz="1900" i="1" dirty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s-ES" altLang="ca-ES" sz="1900" dirty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s-ES" altLang="ca-ES" sz="19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ca-ES" sz="19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 a la biblioteca donde se encuentra</a:t>
            </a:r>
            <a:r>
              <a:rPr lang="es-ES" altLang="ca-ES" sz="1900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ca-ES" sz="19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 formalizar el préstamo, o </a:t>
            </a:r>
          </a:p>
          <a:p>
            <a:pPr algn="just" eaLnBrk="1" hangingPunct="1">
              <a:defRPr/>
            </a:pPr>
            <a:endParaRPr lang="es-ES" altLang="ca-ES" sz="19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defRPr/>
            </a:pPr>
            <a:r>
              <a:rPr lang="es-ES" altLang="ca-ES" sz="1900" i="1" dirty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s-ES" altLang="ca-ES" sz="1900" dirty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r>
              <a:rPr lang="es-ES" altLang="ca-ES" sz="1900" dirty="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ca-ES" sz="19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solicitar en el mostrador de tu biblioteca </a:t>
            </a:r>
            <a:r>
              <a:rPr lang="es-ES" altLang="ca-ES" sz="1900" b="1" dirty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que te lo traigan</a:t>
            </a:r>
            <a:r>
              <a:rPr lang="es-ES" altLang="ca-ES" sz="19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Lo recibirás al cabo de 2 o 3 días.</a:t>
            </a:r>
          </a:p>
          <a:p>
            <a:pPr algn="just" eaLnBrk="1" hangingPunct="1">
              <a:defRPr/>
            </a:pPr>
            <a:endParaRPr lang="es-ES" altLang="ca-ES" sz="1900" dirty="0">
              <a:latin typeface="Verdana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8521" y="1327639"/>
            <a:ext cx="2076450" cy="424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6947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idor de número de diapositiva 4"/>
          <p:cNvSpPr txBox="1">
            <a:spLocks noGrp="1"/>
          </p:cNvSpPr>
          <p:nvPr/>
        </p:nvSpPr>
        <p:spPr bwMode="auto">
          <a:xfrm>
            <a:off x="8101013" y="6245225"/>
            <a:ext cx="5857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s-ES" altLang="ca-ES" sz="1200" dirty="0">
              <a:latin typeface="Verdana" panose="020B0604030504040204" pitchFamily="34" charset="0"/>
            </a:endParaRPr>
          </a:p>
        </p:txBody>
      </p:sp>
      <p:sp>
        <p:nvSpPr>
          <p:cNvPr id="35843" name="AutoShape 2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a-ES" altLang="ca-ES" sz="1800"/>
          </a:p>
        </p:txBody>
      </p:sp>
      <p:sp>
        <p:nvSpPr>
          <p:cNvPr id="35844" name="AutoShape 4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a-ES" altLang="ca-ES" sz="1800"/>
          </a:p>
        </p:txBody>
      </p:sp>
      <p:sp>
        <p:nvSpPr>
          <p:cNvPr id="35845" name="AutoShape 6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473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a-ES" altLang="ca-ES" sz="1800"/>
          </a:p>
        </p:txBody>
      </p:sp>
      <p:sp>
        <p:nvSpPr>
          <p:cNvPr id="35846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73075" y="800124"/>
            <a:ext cx="8677275" cy="590931"/>
          </a:xfrm>
        </p:spPr>
        <p:txBody>
          <a:bodyPr>
            <a:spAutoFit/>
          </a:bodyPr>
          <a:lstStyle/>
          <a:p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Uso de salas de trabajo</a:t>
            </a:r>
            <a:b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es-ES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2"/>
              </a:rPr>
              <a:t>https://crai.ub.edu/es/que-ofrece-el-crai/prestamo/prestamo-equipamientos</a:t>
            </a:r>
            <a:endParaRPr lang="es-ES" altLang="ca-ES" sz="16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35847" name="Rectangle 11"/>
          <p:cNvSpPr>
            <a:spLocks noChangeArrowheads="1"/>
          </p:cNvSpPr>
          <p:nvPr/>
        </p:nvSpPr>
        <p:spPr bwMode="auto">
          <a:xfrm>
            <a:off x="473075" y="1515688"/>
            <a:ext cx="82184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Este servicio tiene por objeto facilitar el uso de las salas de trabajo de los CRAI Bibliotecas para que puedas disponer de un espacio donde elaborar trabajos, individualmente o en grupo. Las reservas se efectúan desde el catálogo mediante la opción </a:t>
            </a:r>
            <a:r>
              <a:rPr lang="es-ES" altLang="ca-ES" sz="1600" i="1" dirty="0">
                <a:solidFill>
                  <a:srgbClr val="646464"/>
                </a:solidFill>
                <a:latin typeface="Verdana" panose="020B0604030504040204" pitchFamily="34" charset="0"/>
                <a:hlinkClick r:id="rId3" tooltip="El meu compte"/>
              </a:rPr>
              <a:t>Mi cuenta</a:t>
            </a:r>
            <a:r>
              <a:rPr lang="es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. Mira este </a:t>
            </a:r>
            <a:r>
              <a:rPr lang="es-ES" altLang="ca-ES" sz="1600" dirty="0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vídeo explicativo</a:t>
            </a:r>
            <a:r>
              <a:rPr lang="es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altLang="ca-ES" sz="1600" dirty="0">
              <a:solidFill>
                <a:srgbClr val="646464"/>
              </a:solidFill>
              <a:latin typeface="Verdana" panose="020B0604030504040204" pitchFamily="34" charset="0"/>
              <a:hlinkClick r:id="rId5" tooltip="Instruccions d'ús de les sales de treball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ca-ES" sz="1600" dirty="0">
                <a:solidFill>
                  <a:srgbClr val="646464"/>
                </a:solidFill>
                <a:latin typeface="Verdana" panose="020B0604030504040204" pitchFamily="34" charset="0"/>
                <a:hlinkClick r:id="rId6" tooltip="Instruccions d'ús de les sales de treball"/>
              </a:rPr>
              <a:t>Instrucciones de uso de las salas de Trabajo </a:t>
            </a:r>
            <a:r>
              <a:rPr lang="es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y </a:t>
            </a:r>
            <a:r>
              <a:rPr lang="es-ES" altLang="ca-ES" sz="1600" dirty="0">
                <a:solidFill>
                  <a:srgbClr val="646464"/>
                </a:solidFill>
                <a:latin typeface="Verdana" panose="020B0604030504040204" pitchFamily="34" charset="0"/>
                <a:hlinkClick r:id="rId7"/>
              </a:rPr>
              <a:t>Normas de uso</a:t>
            </a:r>
            <a:endParaRPr lang="es-ES" altLang="ca-ES" sz="1600" dirty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  <p:sp>
        <p:nvSpPr>
          <p:cNvPr id="35848" name="Rectangle 7"/>
          <p:cNvSpPr>
            <a:spLocks noChangeArrowheads="1"/>
          </p:cNvSpPr>
          <p:nvPr/>
        </p:nvSpPr>
        <p:spPr bwMode="auto">
          <a:xfrm>
            <a:off x="473075" y="3301177"/>
            <a:ext cx="8677275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Préstamo de portátiles</a:t>
            </a:r>
            <a:b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es-ES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2"/>
              </a:rPr>
              <a:t>https://crai.ub.edu/es/que-ofrece-el-crai/prestamo/prestamo-equipamientos</a:t>
            </a:r>
            <a:endParaRPr lang="es-ES" altLang="ca-ES" sz="16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35849" name="Text Box 6"/>
          <p:cNvSpPr txBox="1">
            <a:spLocks noChangeArrowheads="1"/>
          </p:cNvSpPr>
          <p:nvPr/>
        </p:nvSpPr>
        <p:spPr bwMode="auto">
          <a:xfrm>
            <a:off x="514349" y="4064001"/>
            <a:ext cx="8135938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Los portátiles tienen instalados Windows.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Los portátiles se piden y se devuelven en el mostrador de préstamo.  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Se debe leer, firmar y rellenar correctamente el formulario de contrato de préstamo.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Los usuarios sancionados no pueden utilizar este servicio. 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El periodo de préstamo es de 4 horas como máximo. 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Los portátiles no se pueden reservar. 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El uso de los portátiles está restringido al recinto de la biblioteca. 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es-ES" altLang="ca-ES" sz="1600" dirty="0">
                <a:solidFill>
                  <a:srgbClr val="646464"/>
                </a:solidFill>
                <a:latin typeface="Verdana" panose="020B0604030504040204" pitchFamily="34" charset="0"/>
                <a:hlinkClick r:id="rId8"/>
              </a:rPr>
              <a:t>Normativa</a:t>
            </a:r>
            <a:r>
              <a:rPr lang="es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</a:p>
        </p:txBody>
      </p:sp>
      <p:sp>
        <p:nvSpPr>
          <p:cNvPr id="35850" name="Contenidor de número de diapositiva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D8C0D1-6F4E-4543-8A61-B5B407676924}" type="slidenum">
              <a:rPr lang="es-ES" altLang="ca-E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s-ES" altLang="ca-ES" sz="1200">
              <a:latin typeface="Verdana" panose="020B060403050404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80"/>
            <a:ext cx="9027459" cy="1058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14400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idor de número de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F7B256-B1F5-4813-8D3D-F9A5E792CE17}" type="slidenum">
              <a:rPr lang="es-ES" altLang="ca-E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es-ES" altLang="ca-ES" sz="1200">
              <a:latin typeface="Verdana" panose="020B0604030504040204" pitchFamily="34" charset="0"/>
            </a:endParaRPr>
          </a:p>
        </p:txBody>
      </p:sp>
      <p:sp>
        <p:nvSpPr>
          <p:cNvPr id="6147" name="Rectangle 13"/>
          <p:cNvSpPr>
            <a:spLocks noGrp="1" noChangeArrowheads="1"/>
          </p:cNvSpPr>
          <p:nvPr>
            <p:ph type="title" idx="4294967295"/>
          </p:nvPr>
        </p:nvSpPr>
        <p:spPr>
          <a:xfrm>
            <a:off x="511969" y="838962"/>
            <a:ext cx="8153400" cy="369332"/>
          </a:xfrm>
        </p:spPr>
        <p:txBody>
          <a:bodyPr>
            <a:spAutoFit/>
          </a:bodyPr>
          <a:lstStyle/>
          <a:p>
            <a:pPr algn="l" eaLnBrk="1" hangingPunct="1"/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El objetivo de esta sesión es:</a:t>
            </a:r>
          </a:p>
        </p:txBody>
      </p:sp>
      <p:sp>
        <p:nvSpPr>
          <p:cNvPr id="6148" name="Rectangle 14"/>
          <p:cNvSpPr>
            <a:spLocks noGrp="1" noChangeArrowheads="1"/>
          </p:cNvSpPr>
          <p:nvPr>
            <p:ph type="body" idx="1"/>
          </p:nvPr>
        </p:nvSpPr>
        <p:spPr>
          <a:xfrm>
            <a:off x="250825" y="2276475"/>
            <a:ext cx="8675688" cy="3108543"/>
          </a:xfrm>
        </p:spPr>
        <p:txBody>
          <a:bodyPr>
            <a:spAutoFit/>
          </a:bodyPr>
          <a:lstStyle/>
          <a:p>
            <a:pPr algn="ctr" eaLnBrk="1" hangingPunct="1">
              <a:spcBef>
                <a:spcPct val="100000"/>
              </a:spcBef>
              <a:buClr>
                <a:schemeClr val="accent2"/>
              </a:buClr>
              <a:buSzPct val="75000"/>
              <a:buFontTx/>
              <a:buNone/>
            </a:pPr>
            <a:r>
              <a:rPr lang="es-ES" altLang="ca-ES" sz="2000" dirty="0">
                <a:solidFill>
                  <a:srgbClr val="646464"/>
                </a:solidFill>
                <a:latin typeface="Verdana" panose="020B0604030504040204" pitchFamily="34" charset="0"/>
              </a:rPr>
              <a:t>Presentarte el </a:t>
            </a:r>
            <a:r>
              <a:rPr lang="es-ES" altLang="ca-ES" sz="2000" b="1" dirty="0">
                <a:solidFill>
                  <a:srgbClr val="646464"/>
                </a:solidFill>
                <a:latin typeface="Verdana" panose="020B0604030504040204" pitchFamily="34" charset="0"/>
              </a:rPr>
              <a:t>CRAI Biblioteca de Farmacia i Ciencias de </a:t>
            </a:r>
            <a:r>
              <a:rPr lang="es-ES" altLang="ca-ES" sz="2000" b="1" dirty="0" err="1">
                <a:solidFill>
                  <a:srgbClr val="646464"/>
                </a:solidFill>
                <a:latin typeface="Verdana" panose="020B0604030504040204" pitchFamily="34" charset="0"/>
              </a:rPr>
              <a:t>l’Alimentación</a:t>
            </a:r>
            <a:r>
              <a:rPr lang="es-ES" altLang="ca-ES" sz="2000" b="1" dirty="0">
                <a:solidFill>
                  <a:srgbClr val="646464"/>
                </a:solidFill>
                <a:latin typeface="Verdana" panose="020B0604030504040204" pitchFamily="34" charset="0"/>
              </a:rPr>
              <a:t> Campus Torribera </a:t>
            </a:r>
            <a:r>
              <a:rPr lang="es-ES" altLang="ca-ES" sz="2000" dirty="0">
                <a:solidFill>
                  <a:srgbClr val="646464"/>
                </a:solidFill>
                <a:latin typeface="Verdana" panose="020B0604030504040204" pitchFamily="34" charset="0"/>
              </a:rPr>
              <a:t>y sus servicios:</a:t>
            </a:r>
          </a:p>
          <a:p>
            <a:pPr algn="ctr">
              <a:spcBef>
                <a:spcPct val="100000"/>
              </a:spcBef>
              <a:buClr>
                <a:schemeClr val="accent2"/>
              </a:buClr>
              <a:buSzPct val="75000"/>
              <a:buNone/>
            </a:pPr>
            <a:r>
              <a:rPr lang="es-ES" altLang="ca-ES" sz="2000" dirty="0">
                <a:solidFill>
                  <a:srgbClr val="646464"/>
                </a:solidFill>
                <a:latin typeface="Verdana" panose="020B0604030504040204" pitchFamily="34" charset="0"/>
                <a:hlinkClick r:id="rId3"/>
              </a:rPr>
              <a:t>https://crai.ub.edu/es/conoce-el-crai/bibliotecas/biblioteca-farmacia</a:t>
            </a:r>
            <a:endParaRPr lang="es-ES" altLang="ca-ES" sz="20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100000"/>
              </a:spcBef>
              <a:buClr>
                <a:schemeClr val="accent2"/>
              </a:buClr>
              <a:buSzPct val="75000"/>
              <a:buNone/>
            </a:pPr>
            <a:r>
              <a:rPr lang="es-ES" altLang="ca-ES" sz="2000" dirty="0">
                <a:solidFill>
                  <a:srgbClr val="646464"/>
                </a:solidFill>
                <a:latin typeface="Verdana" panose="020B0604030504040204" pitchFamily="34" charset="0"/>
              </a:rPr>
              <a:t>Hablarte de los recursos y servicios que ofrece el CRAI de la UB:</a:t>
            </a:r>
          </a:p>
          <a:p>
            <a:pPr algn="ctr" eaLnBrk="1" hangingPunct="1">
              <a:spcBef>
                <a:spcPts val="1200"/>
              </a:spcBef>
              <a:buClr>
                <a:srgbClr val="3366CC"/>
              </a:buClr>
              <a:buSzPct val="75000"/>
              <a:buFontTx/>
              <a:buNone/>
            </a:pPr>
            <a:r>
              <a:rPr lang="es-ES" altLang="ca-ES" sz="2000" dirty="0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https://crai.ub.edu/es/</a:t>
            </a:r>
            <a:endParaRPr lang="es-ES" altLang="ca-ES" sz="20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ctr" eaLnBrk="1" hangingPunct="1">
              <a:spcBef>
                <a:spcPct val="100000"/>
              </a:spcBef>
              <a:buClr>
                <a:srgbClr val="3366CC"/>
              </a:buClr>
              <a:buSzPct val="75000"/>
              <a:buFontTx/>
              <a:buNone/>
            </a:pPr>
            <a:endParaRPr lang="es-ES" altLang="ca-ES" sz="2000" dirty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40460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t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762" y="1462966"/>
            <a:ext cx="3968779" cy="2510720"/>
          </a:xfrm>
          <a:prstGeom prst="rect">
            <a:avLst/>
          </a:prstGeom>
        </p:spPr>
      </p:pic>
      <p:sp>
        <p:nvSpPr>
          <p:cNvPr id="50179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3E9DDFE-0367-4966-BCF8-DC4692717881}" type="slidenum">
              <a:rPr lang="es-ES" altLang="en-US" smtClean="0">
                <a:solidFill>
                  <a:srgbClr val="898989"/>
                </a:solidFill>
              </a:rPr>
              <a:pPr/>
              <a:t>20</a:t>
            </a:fld>
            <a:endParaRPr lang="es-ES" altLang="en-US">
              <a:solidFill>
                <a:srgbClr val="898989"/>
              </a:solidFill>
            </a:endParaRPr>
          </a:p>
        </p:txBody>
      </p:sp>
      <p:sp>
        <p:nvSpPr>
          <p:cNvPr id="17" name="Rectangle arrodonit 16"/>
          <p:cNvSpPr/>
          <p:nvPr/>
        </p:nvSpPr>
        <p:spPr>
          <a:xfrm>
            <a:off x="2691358" y="3548098"/>
            <a:ext cx="487654" cy="267154"/>
          </a:xfrm>
          <a:prstGeom prst="roundRect">
            <a:avLst/>
          </a:prstGeom>
          <a:noFill/>
          <a:ln w="25400"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7" name="7 Flecha derecha"/>
          <p:cNvSpPr/>
          <p:nvPr/>
        </p:nvSpPr>
        <p:spPr>
          <a:xfrm rot="1245428">
            <a:off x="1905812" y="3267880"/>
            <a:ext cx="707399" cy="244704"/>
          </a:xfrm>
          <a:prstGeom prst="rightArrow">
            <a:avLst>
              <a:gd name="adj1" fmla="val 52625"/>
              <a:gd name="adj2" fmla="val 50000"/>
            </a:avLst>
          </a:prstGeom>
          <a:solidFill>
            <a:srgbClr val="3366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4612110" y="1506928"/>
            <a:ext cx="3428061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100000"/>
              </a:spcBef>
              <a:buFontTx/>
              <a:buNone/>
            </a:pPr>
            <a:r>
              <a:rPr lang="es-ES" altLang="es-ES" sz="1600" dirty="0">
                <a:solidFill>
                  <a:srgbClr val="646464"/>
                </a:solidFill>
                <a:latin typeface="Verdana" panose="020B0604030504040204" pitchFamily="34" charset="0"/>
              </a:rPr>
              <a:t>Este servicio te permite acceder a tu </a:t>
            </a:r>
            <a:r>
              <a:rPr lang="es-ES" altLang="es-ES" sz="1600" b="1" dirty="0">
                <a:solidFill>
                  <a:srgbClr val="646464"/>
                </a:solidFill>
                <a:latin typeface="Verdana" panose="020B0604030504040204" pitchFamily="34" charset="0"/>
              </a:rPr>
              <a:t>registro de usuario</a:t>
            </a:r>
            <a:r>
              <a:rPr lang="es-ES" altLang="es-ES" sz="1600" dirty="0">
                <a:solidFill>
                  <a:srgbClr val="646464"/>
                </a:solidFill>
                <a:latin typeface="Verdana" panose="020B0604030504040204" pitchFamily="34" charset="0"/>
              </a:rPr>
              <a:t> del CRAI. </a:t>
            </a:r>
          </a:p>
          <a:p>
            <a:pPr algn="just" eaLnBrk="1" hangingPunct="1">
              <a:spcBef>
                <a:spcPct val="100000"/>
              </a:spcBef>
              <a:buFontTx/>
              <a:buNone/>
            </a:pPr>
            <a:r>
              <a:rPr lang="es-ES" altLang="es-ES" sz="1600" dirty="0">
                <a:solidFill>
                  <a:srgbClr val="646464"/>
                </a:solidFill>
                <a:latin typeface="Verdana" panose="020B0604030504040204" pitchFamily="34" charset="0"/>
              </a:rPr>
              <a:t>Una vez identificado, puedes ver y renovar tus préstamos, reservar documentos o crear listas de registros, entre otros servicios.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497310" y="874044"/>
            <a:ext cx="82296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s-ES" altLang="ca-ES" sz="2000" b="1" dirty="0">
                <a:solidFill>
                  <a:srgbClr val="336699"/>
                </a:solidFill>
                <a:latin typeface="Verdana" pitchFamily="34" charset="0"/>
              </a:rPr>
              <a:t>¿Qué tienes en préstamo? </a:t>
            </a:r>
            <a:r>
              <a:rPr lang="es-ES" altLang="ca-ES" sz="2000" b="1" i="1" dirty="0">
                <a:solidFill>
                  <a:srgbClr val="336699"/>
                </a:solidFill>
                <a:latin typeface="Verdana" pitchFamily="34" charset="0"/>
                <a:hlinkClick r:id="rId3"/>
              </a:rPr>
              <a:t>Mi cuenta</a:t>
            </a:r>
            <a:endParaRPr lang="ca-ES" altLang="ca-ES" sz="2000" b="1" kern="0" dirty="0">
              <a:solidFill>
                <a:srgbClr val="336699"/>
              </a:solidFill>
              <a:latin typeface="Verdana" pitchFamily="34" charset="0"/>
            </a:endParaRPr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288" y="3974113"/>
            <a:ext cx="3399692" cy="245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14324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6586" y="996465"/>
            <a:ext cx="8281987" cy="812530"/>
          </a:xfrm>
        </p:spPr>
        <p:txBody>
          <a:bodyPr>
            <a:spAutoFit/>
          </a:bodyPr>
          <a:lstStyle/>
          <a:p>
            <a:pPr algn="l"/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Servicio de préstamo consorciado (PUC)</a:t>
            </a:r>
            <a:b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es-ES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https://crai.ub.edu/es/que-ofrece-el-crai/prestamo/prestamo-puc</a:t>
            </a:r>
            <a:br>
              <a:rPr lang="es-ES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</a:br>
            <a:endParaRPr lang="es-ES" altLang="ca-ES" sz="16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23558" name="4 Subtítulo"/>
          <p:cNvSpPr>
            <a:spLocks/>
          </p:cNvSpPr>
          <p:nvPr/>
        </p:nvSpPr>
        <p:spPr bwMode="auto">
          <a:xfrm>
            <a:off x="516586" y="1920876"/>
            <a:ext cx="6337300" cy="443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just" eaLnBrk="1" hangingPunct="1">
              <a:spcBef>
                <a:spcPts val="0"/>
              </a:spcBef>
              <a:defRPr/>
            </a:pP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 PUC es un servicio de préstamo consorciado </a:t>
            </a:r>
            <a:r>
              <a:rPr lang="es-ES" altLang="ca-ES" sz="1700" b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gratuito</a:t>
            </a: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que permite a los usuarios solicitar y sacar en préstamo documentos de otra biblioteca del Consorcio de Servicios Universitarios de Cataluña (CSUC). </a:t>
            </a:r>
          </a:p>
          <a:p>
            <a:pPr algn="just" eaLnBrk="1" hangingPunct="1">
              <a:spcBef>
                <a:spcPct val="20000"/>
              </a:spcBef>
              <a:defRPr/>
            </a:pPr>
            <a:endParaRPr lang="es-ES" altLang="ca-ES" sz="1700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es-ES" altLang="ca-ES" sz="1700" b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¿Cómo se solicitan los documentos?</a:t>
            </a:r>
          </a:p>
          <a:p>
            <a:pPr marL="0" indent="0" algn="just" eaLnBrk="1" hangingPunct="1">
              <a:spcBef>
                <a:spcPct val="20000"/>
              </a:spcBef>
              <a:defRPr/>
            </a:pPr>
            <a:r>
              <a:rPr lang="es-ES" altLang="ca-ES" sz="1700" i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Presencialmente, en la biblioteca en que están depositados: </a:t>
            </a:r>
            <a:r>
              <a:rPr lang="es-ES" altLang="ca-ES" sz="1700" b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PUC </a:t>
            </a:r>
            <a:r>
              <a:rPr lang="es-ES" altLang="ca-ES" sz="1700" b="1" i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situ</a:t>
            </a: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0" indent="0" algn="just" eaLnBrk="1" hangingPunct="1">
              <a:spcBef>
                <a:spcPct val="20000"/>
              </a:spcBef>
              <a:defRPr/>
            </a:pPr>
            <a:r>
              <a:rPr lang="es-ES" altLang="ca-ES" sz="1700" i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Remotamente, a través de la interfaz del </a:t>
            </a:r>
            <a:r>
              <a:rPr lang="es-ES" altLang="ca-ES" sz="1700" b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PUC vía web</a:t>
            </a: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r>
              <a:rPr lang="es-ES" altLang="ca-ES" sz="1700" b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Vídeo explicativo</a:t>
            </a:r>
            <a:endParaRPr lang="es-ES" altLang="ca-ES" sz="1700" b="1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spcBef>
                <a:spcPct val="20000"/>
              </a:spcBef>
              <a:buFontTx/>
              <a:buAutoNum type="alphaLcParenR"/>
              <a:defRPr/>
            </a:pPr>
            <a:endParaRPr lang="es-ES" altLang="ca-ES" sz="1700" b="1" dirty="0">
              <a:solidFill>
                <a:srgbClr val="64646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 eaLnBrk="1" hangingPunct="1">
              <a:spcBef>
                <a:spcPct val="20000"/>
              </a:spcBef>
              <a:defRPr/>
            </a:pPr>
            <a:r>
              <a:rPr lang="es-ES" altLang="ca-ES" sz="1700" b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¿Dónde se devuelven los documentos?</a:t>
            </a:r>
          </a:p>
          <a:p>
            <a:pPr marL="0" indent="0" algn="just" eaLnBrk="1" hangingPunct="1">
              <a:spcBef>
                <a:spcPct val="20000"/>
              </a:spcBef>
              <a:defRPr/>
            </a:pPr>
            <a:r>
              <a:rPr lang="es-ES" altLang="ca-ES" sz="1700" i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En cualquiera de las bibliotecas del CRAI de la UB.</a:t>
            </a:r>
          </a:p>
          <a:p>
            <a:pPr marL="0" indent="0" algn="just" eaLnBrk="1" hangingPunct="1">
              <a:spcBef>
                <a:spcPct val="20000"/>
              </a:spcBef>
              <a:defRPr/>
            </a:pPr>
            <a:r>
              <a:rPr lang="es-ES" altLang="ca-ES" sz="1700" i="1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</a:t>
            </a: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En cualquiera de las bibliotecas de la institución            a la que pertenece el documento.</a:t>
            </a:r>
          </a:p>
        </p:txBody>
      </p:sp>
      <p:grpSp>
        <p:nvGrpSpPr>
          <p:cNvPr id="38916" name="Agrupa 7"/>
          <p:cNvGrpSpPr>
            <a:grpSpLocks/>
          </p:cNvGrpSpPr>
          <p:nvPr/>
        </p:nvGrpSpPr>
        <p:grpSpPr bwMode="auto">
          <a:xfrm>
            <a:off x="7145931" y="1901790"/>
            <a:ext cx="1462088" cy="4359275"/>
            <a:chOff x="6715125" y="1289050"/>
            <a:chExt cx="2012950" cy="5072063"/>
          </a:xfrm>
        </p:grpSpPr>
        <p:pic>
          <p:nvPicPr>
            <p:cNvPr id="38918" name="Picture 14" descr="Logo UAB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5313" y="1289050"/>
              <a:ext cx="1454150" cy="568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9" name="Picture 16" descr="http://www.upf.edu/marca/_img/_marca/simbol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15" t="17960" r="15746" b="12088"/>
            <a:stretch>
              <a:fillRect/>
            </a:stretch>
          </p:blipFill>
          <p:spPr bwMode="auto">
            <a:xfrm>
              <a:off x="7942263" y="1898650"/>
              <a:ext cx="6477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0" name="Picture 18" descr="https://upload.wikimedia.org/wikipedia/ca/thumb/b/b5/Logo_upc.svg/1024px-Logo_upc.svg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81813" y="1987550"/>
              <a:ext cx="696912" cy="696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1" name="Picture 20" descr="https://static.udg.edu/0/media/noticies/d384933b-f267-4b96-936e-9ac5777876d1_b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2749550"/>
              <a:ext cx="836613" cy="561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2" name="Picture 22" descr="https://upload.wikimedia.org/wikipedia/ca/thumb/4/48/Logo_UdL.svg/1280px-Logo_UdL.svg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6413" y="2935288"/>
              <a:ext cx="717550" cy="563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3" name="Picture 24" descr="http://www.urv.cat/media/upload/arxius/logos/A-color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0025" y="3692525"/>
              <a:ext cx="9080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4" name="Picture 30" descr="http://www.uoc.edu/portal/_resources/common/imatges/marca_UOC/marca_UOC_negre_paper.jp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25" y="3925888"/>
              <a:ext cx="957263" cy="701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5" name="Picture 32" descr="http://www.recercat.cat/bitstream/id/48588/?sequence=-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9075" y="4662488"/>
              <a:ext cx="865188" cy="423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6" name="Picture 36" descr="http://uvic-ucc.cat/sites/all/themes/zen/UVic1/logo.png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1488" y="4802188"/>
              <a:ext cx="800100" cy="744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7" name="Picture 38" descr="http://www.cccb.org/rcs_gene/Logo_Biblio_Cat_web_CCCB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097" t="18971" r="2097" b="24113"/>
            <a:stretch>
              <a:fillRect/>
            </a:stretch>
          </p:blipFill>
          <p:spPr bwMode="auto">
            <a:xfrm>
              <a:off x="7019925" y="5788025"/>
              <a:ext cx="1484313" cy="573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8917" name="Contenidor de número de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9D6BE3-CF2A-4765-BDD9-84D65E13F00C}" type="slidenum">
              <a:rPr lang="es-ES" altLang="ca-E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s-ES" altLang="ca-ES" sz="1200">
              <a:latin typeface="Verdana" panose="020B0604030504040204" pitchFamily="34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80"/>
            <a:ext cx="9027459" cy="122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26677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3394" y="1067118"/>
            <a:ext cx="7772400" cy="590931"/>
          </a:xfrm>
        </p:spPr>
        <p:txBody>
          <a:bodyPr>
            <a:spAutoFit/>
          </a:bodyPr>
          <a:lstStyle/>
          <a:p>
            <a:pPr algn="l"/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PUC vía web</a:t>
            </a:r>
            <a:b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es-ES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https://crai.ub.edu/es/que-ofrece-el-crai/prestamo/prestamo-puc</a:t>
            </a:r>
            <a:endParaRPr lang="es-ES" altLang="ca-ES" sz="16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40963" name="4 Marcador de contenido"/>
          <p:cNvSpPr>
            <a:spLocks/>
          </p:cNvSpPr>
          <p:nvPr/>
        </p:nvSpPr>
        <p:spPr bwMode="auto">
          <a:xfrm>
            <a:off x="606670" y="1887939"/>
            <a:ext cx="8147050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5275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Requisitos:</a:t>
            </a:r>
          </a:p>
          <a:p>
            <a:pPr lvl="1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Verdana" panose="020B0604030504040204" pitchFamily="34" charset="0"/>
              <a:buChar char="—"/>
            </a:pP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Has de estar </a:t>
            </a:r>
            <a:r>
              <a:rPr lang="es-ES" altLang="ca-ES" sz="1700" b="1" dirty="0">
                <a:solidFill>
                  <a:srgbClr val="646464"/>
                </a:solidFill>
                <a:latin typeface="Verdana" panose="020B0604030504040204" pitchFamily="34" charset="0"/>
              </a:rPr>
              <a:t>dado de alta </a:t>
            </a: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en la base de datos de usuarios de la biblioteca de tu institución.</a:t>
            </a:r>
          </a:p>
          <a:p>
            <a:pPr lvl="1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Verdana" panose="020B0604030504040204" pitchFamily="34" charset="0"/>
              <a:buChar char="—"/>
            </a:pP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No puedes tener préstamos </a:t>
            </a:r>
            <a:r>
              <a:rPr lang="es-ES" altLang="ca-ES" sz="1700" b="1" dirty="0">
                <a:solidFill>
                  <a:srgbClr val="646464"/>
                </a:solidFill>
                <a:latin typeface="Verdana" panose="020B0604030504040204" pitchFamily="34" charset="0"/>
              </a:rPr>
              <a:t>vencidos</a:t>
            </a: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 en tu institución.</a:t>
            </a:r>
          </a:p>
          <a:p>
            <a:pPr lvl="1" algn="just"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Verdana" panose="020B0604030504040204" pitchFamily="34" charset="0"/>
              <a:buChar char="—"/>
            </a:pP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No puedes estar </a:t>
            </a:r>
            <a:r>
              <a:rPr lang="es-ES" altLang="ca-ES" sz="1700" b="1" dirty="0">
                <a:solidFill>
                  <a:srgbClr val="646464"/>
                </a:solidFill>
                <a:latin typeface="Verdana" panose="020B0604030504040204" pitchFamily="34" charset="0"/>
              </a:rPr>
              <a:t>bloqueado</a:t>
            </a: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 en tu institución.</a:t>
            </a:r>
          </a:p>
          <a:p>
            <a:pPr marL="9525" indent="0" algn="just">
              <a:spcBef>
                <a:spcPts val="600"/>
              </a:spcBef>
              <a:buClr>
                <a:schemeClr val="tx1"/>
              </a:buClr>
              <a:buNone/>
            </a:pP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1) </a:t>
            </a:r>
            <a:r>
              <a:rPr lang="ca-ES" altLang="ca-ES" sz="1700" b="1" dirty="0">
                <a:solidFill>
                  <a:srgbClr val="646464"/>
                </a:solidFill>
                <a:latin typeface="Verdana" panose="020B0604030504040204" pitchFamily="34" charset="0"/>
              </a:rPr>
              <a:t>Conéctate 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al </a:t>
            </a:r>
            <a:r>
              <a:rPr lang="ca-ES" altLang="ca-ES" sz="1700" dirty="0" err="1">
                <a:solidFill>
                  <a:srgbClr val="646464"/>
                </a:solidFill>
                <a:latin typeface="Verdana" panose="020B0604030504040204" pitchFamily="34" charset="0"/>
              </a:rPr>
              <a:t>Catálogo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1700" dirty="0" err="1">
                <a:solidFill>
                  <a:srgbClr val="646464"/>
                </a:solidFill>
                <a:latin typeface="Verdana" panose="020B0604030504040204" pitchFamily="34" charset="0"/>
              </a:rPr>
              <a:t>Colectivo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 de las </a:t>
            </a:r>
            <a:r>
              <a:rPr lang="ca-ES" altLang="ca-ES" sz="1700" dirty="0" err="1">
                <a:solidFill>
                  <a:srgbClr val="646464"/>
                </a:solidFill>
                <a:latin typeface="Verdana" panose="020B0604030504040204" pitchFamily="34" charset="0"/>
              </a:rPr>
              <a:t>Universidades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 de Cataluña (CCUC): 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http://ccuc.csuc.cat/search*spi</a:t>
            </a:r>
            <a:endParaRPr lang="ca-ES" altLang="ca-ES" sz="17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marL="9525" indent="0" algn="just">
              <a:spcBef>
                <a:spcPts val="600"/>
              </a:spcBef>
              <a:buClr>
                <a:schemeClr val="tx1"/>
              </a:buClr>
              <a:buNone/>
            </a:pP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2) </a:t>
            </a: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Busca si el documento está disponible y selecciónalo para </a:t>
            </a:r>
            <a:r>
              <a:rPr lang="es-ES" altLang="ca-ES" sz="1700" b="1" dirty="0">
                <a:solidFill>
                  <a:srgbClr val="646464"/>
                </a:solidFill>
                <a:latin typeface="Verdana" panose="020B0604030504040204" pitchFamily="34" charset="0"/>
              </a:rPr>
              <a:t>solicitarlo</a:t>
            </a: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  <a:r>
              <a:rPr lang="ca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 </a:t>
            </a: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Identifícate y elige dónde lo quieres recoger.</a:t>
            </a:r>
          </a:p>
          <a:p>
            <a:pPr algn="just" eaLnBrk="1" hangingPunct="1">
              <a:spcBef>
                <a:spcPts val="600"/>
              </a:spcBef>
              <a:buClr>
                <a:schemeClr val="tx1"/>
              </a:buClr>
              <a:buFontTx/>
              <a:buNone/>
            </a:pP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3) Cuando el documento llegue a la biblioteca seleccionada, recibirás un </a:t>
            </a:r>
            <a:r>
              <a:rPr lang="es-ES" altLang="ca-ES" sz="1700" b="1" dirty="0">
                <a:solidFill>
                  <a:srgbClr val="646464"/>
                </a:solidFill>
                <a:latin typeface="Verdana" panose="020B0604030504040204" pitchFamily="34" charset="0"/>
              </a:rPr>
              <a:t>aviso</a:t>
            </a: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 </a:t>
            </a:r>
            <a:r>
              <a:rPr lang="es-ES" altLang="ca-ES" sz="1700" b="1" dirty="0">
                <a:solidFill>
                  <a:srgbClr val="646464"/>
                </a:solidFill>
                <a:latin typeface="Verdana" panose="020B0604030504040204" pitchFamily="34" charset="0"/>
              </a:rPr>
              <a:t>por</a:t>
            </a: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 </a:t>
            </a:r>
            <a:r>
              <a:rPr lang="es-ES" altLang="ca-ES" sz="1700" b="1" dirty="0">
                <a:solidFill>
                  <a:srgbClr val="646464"/>
                </a:solidFill>
                <a:latin typeface="Verdana" panose="020B0604030504040204" pitchFamily="34" charset="0"/>
              </a:rPr>
              <a:t>correo electrónico</a:t>
            </a: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</a:p>
          <a:p>
            <a:pPr algn="just" eaLnBrk="1" hangingPunct="1">
              <a:spcBef>
                <a:spcPts val="600"/>
              </a:spcBef>
              <a:buClr>
                <a:schemeClr val="tx1"/>
              </a:buClr>
              <a:buFontTx/>
              <a:buNone/>
            </a:pP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4) Puedes </a:t>
            </a:r>
            <a:r>
              <a:rPr lang="es-ES" altLang="ca-ES" sz="1700" b="1" dirty="0">
                <a:solidFill>
                  <a:srgbClr val="646464"/>
                </a:solidFill>
                <a:latin typeface="Verdana" panose="020B0604030504040204" pitchFamily="34" charset="0"/>
              </a:rPr>
              <a:t>devolver</a:t>
            </a: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 el documento en cualquier biblioteca de tu institución</a:t>
            </a:r>
            <a:r>
              <a:rPr lang="es-ES" altLang="ca-ES" sz="1700" dirty="0">
                <a:solidFill>
                  <a:srgbClr val="FF0000"/>
                </a:solidFill>
                <a:latin typeface="Verdana" panose="020B0604030504040204" pitchFamily="34" charset="0"/>
              </a:rPr>
              <a:t> </a:t>
            </a: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o de la institución a la que pertenece.</a:t>
            </a:r>
          </a:p>
        </p:txBody>
      </p:sp>
      <p:sp>
        <p:nvSpPr>
          <p:cNvPr id="40964" name="Contenidor de número de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8A2CA9-87E7-4050-A617-15EBFFA310F4}" type="slidenum">
              <a:rPr lang="es-ES" altLang="ca-E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s-ES" altLang="ca-ES" sz="1200">
              <a:latin typeface="Verdana" panose="020B060403050404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1" y="-9891"/>
            <a:ext cx="9027459" cy="132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087280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9413" y="886286"/>
            <a:ext cx="8135937" cy="369332"/>
          </a:xfrm>
        </p:spPr>
        <p:txBody>
          <a:bodyPr>
            <a:spAutoFit/>
          </a:bodyPr>
          <a:lstStyle/>
          <a:p>
            <a:pPr algn="l" eaLnBrk="1" hangingPunct="1"/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 Condiciones de préstamo del PUC</a:t>
            </a:r>
          </a:p>
        </p:txBody>
      </p:sp>
      <p:sp>
        <p:nvSpPr>
          <p:cNvPr id="43011" name="Contenidor de número de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2E0356-7E2F-4FA7-8243-6A9B94834637}" type="slidenum">
              <a:rPr lang="es-ES" altLang="ca-E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s-ES" altLang="ca-ES" sz="1200">
              <a:latin typeface="Verdana" panose="020B060403050404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32" y="53915"/>
            <a:ext cx="9027459" cy="1286171"/>
          </a:xfrm>
          <a:prstGeom prst="rect">
            <a:avLst/>
          </a:prstGeom>
        </p:spPr>
      </p:pic>
      <p:graphicFrame>
        <p:nvGraphicFramePr>
          <p:cNvPr id="7" name="Tau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9384924"/>
              </p:ext>
            </p:extLst>
          </p:nvPr>
        </p:nvGraphicFramePr>
        <p:xfrm>
          <a:off x="751993" y="1534318"/>
          <a:ext cx="7704138" cy="372465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8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2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0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40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0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08074"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Tipo de usuario</a:t>
                      </a:r>
                    </a:p>
                  </a:txBody>
                  <a:tcPr marL="91431" marR="91431" marT="45719" marB="45719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Núm.</a:t>
                      </a:r>
                      <a:r>
                        <a:rPr lang="es-ES" sz="1500" baseline="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s-ES" sz="1500" baseline="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 doc.</a:t>
                      </a:r>
                      <a:endParaRPr lang="es-ES" sz="1500" noProof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1" marR="91431" marT="45719" marB="45719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Núm.</a:t>
                      </a:r>
                      <a:r>
                        <a:rPr lang="es-ES" sz="1500" baseline="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s-ES" sz="150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</a:t>
                      </a:r>
                      <a:r>
                        <a:rPr lang="es-ES" sz="1500" baseline="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500" baseline="0" noProof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renov</a:t>
                      </a:r>
                      <a:r>
                        <a:rPr lang="es-ES" sz="1500" baseline="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  <a:endParaRPr lang="es-ES" sz="1500" noProof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1" marR="91431" marT="45719" marB="45719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Días </a:t>
                      </a:r>
                    </a:p>
                    <a:p>
                      <a:pPr algn="ctr"/>
                      <a:r>
                        <a:rPr lang="es-ES" sz="150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por doc. impresos</a:t>
                      </a:r>
                    </a:p>
                  </a:txBody>
                  <a:tcPr marL="91431" marR="91431" marT="45719" marB="45719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Días </a:t>
                      </a:r>
                    </a:p>
                    <a:p>
                      <a:pPr algn="ctr"/>
                      <a:r>
                        <a:rPr lang="es-ES" sz="150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por doc. </a:t>
                      </a:r>
                      <a:r>
                        <a:rPr lang="es-ES" sz="1500" noProof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audiov</a:t>
                      </a:r>
                      <a:r>
                        <a:rPr lang="es-ES" sz="150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</a:t>
                      </a:r>
                    </a:p>
                  </a:txBody>
                  <a:tcPr marL="91431" marR="91431" marT="45719" marB="45719"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38">
                <a:tc>
                  <a:txBody>
                    <a:bodyPr/>
                    <a:lstStyle/>
                    <a:p>
                      <a:r>
                        <a:rPr lang="es-ES" sz="150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Estudiantes</a:t>
                      </a:r>
                      <a:r>
                        <a:rPr lang="es-ES" sz="1500" baseline="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de grado,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500" baseline="0" noProof="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Alumni</a:t>
                      </a:r>
                      <a:r>
                        <a:rPr lang="es-ES" sz="1500" baseline="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UB autorizados</a:t>
                      </a:r>
                      <a:endParaRPr lang="es-ES" sz="1500" noProof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91431" marR="91431" marT="45719" marB="4571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462">
                <a:tc>
                  <a:txBody>
                    <a:bodyPr/>
                    <a:lstStyle/>
                    <a:p>
                      <a:r>
                        <a:rPr lang="es-ES" sz="150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Estudiantes</a:t>
                      </a:r>
                      <a:r>
                        <a:rPr lang="es-ES" sz="1500" baseline="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50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de posgrado, máster o doctorado</a:t>
                      </a: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91431" marR="91431" marT="45719" marB="4571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238">
                <a:tc>
                  <a:txBody>
                    <a:bodyPr/>
                    <a:lstStyle/>
                    <a:p>
                      <a:r>
                        <a:rPr lang="es-ES" sz="150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PDI de las universidades</a:t>
                      </a:r>
                    </a:p>
                    <a:p>
                      <a:r>
                        <a:rPr lang="es-ES" sz="150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 usuarios de la Biblioteca de Catalunya</a:t>
                      </a: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91431" marR="91431" marT="45719" marB="4571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7238">
                <a:tc>
                  <a:txBody>
                    <a:bodyPr/>
                    <a:lstStyle/>
                    <a:p>
                      <a:r>
                        <a:rPr lang="es-ES" sz="150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 de las universidades</a:t>
                      </a:r>
                      <a:r>
                        <a:rPr lang="es-ES" sz="1500" baseline="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</a:p>
                    <a:p>
                      <a:r>
                        <a:rPr lang="es-ES" sz="1500" baseline="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y trabajadores de la Biblioteca de Catalunya</a:t>
                      </a:r>
                      <a:endParaRPr lang="es-ES" sz="1500" noProof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</a:t>
                      </a: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</a:t>
                      </a: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21</a:t>
                      </a:r>
                    </a:p>
                  </a:txBody>
                  <a:tcPr marL="91431" marR="91431" marT="45719" marB="4571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50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</a:t>
                      </a:r>
                    </a:p>
                  </a:txBody>
                  <a:tcPr marL="91431" marR="91431" marT="45719" marB="4571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553996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idor de número de diapositiva 4"/>
          <p:cNvSpPr txBox="1">
            <a:spLocks noGrp="1"/>
          </p:cNvSpPr>
          <p:nvPr/>
        </p:nvSpPr>
        <p:spPr bwMode="auto">
          <a:xfrm>
            <a:off x="8101013" y="6245225"/>
            <a:ext cx="5857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s-ES" altLang="ca-ES" sz="1200" dirty="0">
              <a:latin typeface="Verdana" panose="020B0604030504040204" pitchFamily="34" charset="0"/>
            </a:endParaRPr>
          </a:p>
        </p:txBody>
      </p:sp>
      <p:sp>
        <p:nvSpPr>
          <p:cNvPr id="45059" name="AutoShape 2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a-ES" altLang="ca-ES" sz="1800"/>
          </a:p>
        </p:txBody>
      </p:sp>
      <p:sp>
        <p:nvSpPr>
          <p:cNvPr id="45060" name="AutoShape 4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a-ES" altLang="ca-ES" sz="1800"/>
          </a:p>
        </p:txBody>
      </p:sp>
      <p:sp>
        <p:nvSpPr>
          <p:cNvPr id="45061" name="AutoShape 6" descr="https://mail-attachment.googleusercontent.com/attachment/?ui=2&amp;ik=85f28c904c&amp;view=att&amp;th=14111dfdec0e1532&amp;attid=0.1&amp;disp=inline&amp;safe=1&amp;zw&amp;saduie=AG9B_P-ZQDHWvFpiA_Hxpb2vDqTU&amp;sadet=1378998869777&amp;sads=WdZmcVl5UGRuyw7acasT7TpovtQ&amp;sadssc=1"/>
          <p:cNvSpPr>
            <a:spLocks noChangeAspect="1" noChangeArrowheads="1"/>
          </p:cNvSpPr>
          <p:nvPr/>
        </p:nvSpPr>
        <p:spPr bwMode="auto">
          <a:xfrm>
            <a:off x="473075" y="1222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a-ES" altLang="ca-ES" sz="1800"/>
          </a:p>
        </p:txBody>
      </p:sp>
      <p:sp>
        <p:nvSpPr>
          <p:cNvPr id="45062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473075" y="944429"/>
            <a:ext cx="8677275" cy="812530"/>
          </a:xfrm>
        </p:spPr>
        <p:txBody>
          <a:bodyPr>
            <a:spAutoFit/>
          </a:bodyPr>
          <a:lstStyle/>
          <a:p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Préstamo</a:t>
            </a:r>
            <a:r>
              <a:rPr lang="es-ES" altLang="ca-ES" sz="2000" b="1" dirty="0">
                <a:solidFill>
                  <a:srgbClr val="FFC000"/>
                </a:solidFill>
                <a:latin typeface="Verdana" panose="020B0604030504040204" pitchFamily="34" charset="0"/>
              </a:rPr>
              <a:t> </a:t>
            </a:r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interbibliotecario</a:t>
            </a:r>
            <a:b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es-ES" altLang="ca-ES" sz="1600" dirty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https://crai.ub.edu/es/que-ofrece-el-crai/prestamo/prestamo-pi</a:t>
            </a:r>
            <a:br>
              <a:rPr lang="es-ES" altLang="ca-ES" sz="1600" dirty="0">
                <a:solidFill>
                  <a:srgbClr val="33669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s-ES" altLang="ca-ES" sz="1600" dirty="0">
              <a:solidFill>
                <a:srgbClr val="336699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5063" name="Rectangle 11"/>
          <p:cNvSpPr>
            <a:spLocks noChangeArrowheads="1"/>
          </p:cNvSpPr>
          <p:nvPr/>
        </p:nvSpPr>
        <p:spPr bwMode="auto">
          <a:xfrm>
            <a:off x="522837" y="1852883"/>
            <a:ext cx="770530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ca-ES" sz="1800" dirty="0">
                <a:solidFill>
                  <a:srgbClr val="646464"/>
                </a:solidFill>
                <a:latin typeface="Verdana" panose="020B0604030504040204" pitchFamily="34" charset="0"/>
              </a:rPr>
              <a:t>El servicio de préstamo interbibliotecario tiene como objetivo localizar y obtener el original o la copia de cualquier tipo de documento que no se encuentre en el CRAI de la UB y que tampoco esté disponible en otras universidades catalanas a través del </a:t>
            </a:r>
            <a:r>
              <a:rPr lang="es-ES" altLang="ca-ES" sz="1800" dirty="0">
                <a:solidFill>
                  <a:srgbClr val="646464"/>
                </a:solidFill>
                <a:latin typeface="Verdana" panose="020B0604030504040204" pitchFamily="34" charset="0"/>
                <a:hlinkClick r:id="rId3" tooltip="PUC"/>
              </a:rPr>
              <a:t>PUC</a:t>
            </a:r>
            <a:r>
              <a:rPr lang="es-ES" altLang="ca-ES" sz="1800" dirty="0">
                <a:solidFill>
                  <a:srgbClr val="646464"/>
                </a:solidFill>
                <a:latin typeface="Verdana" panose="020B0604030504040204" pitchFamily="34" charset="0"/>
              </a:rPr>
              <a:t>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altLang="ca-ES" sz="18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ca-ES" sz="1800" dirty="0">
                <a:solidFill>
                  <a:srgbClr val="646464"/>
                </a:solidFill>
                <a:latin typeface="Verdana" panose="020B0604030504040204" pitchFamily="34" charset="0"/>
              </a:rPr>
              <a:t>Asimismo, actúa como centro prestatario de los fondos propios para otras instituciones. Este servicio está sujeto a </a:t>
            </a:r>
            <a:r>
              <a:rPr lang="es-ES" altLang="ca-ES" sz="1800" dirty="0">
                <a:solidFill>
                  <a:srgbClr val="646464"/>
                </a:solidFill>
                <a:latin typeface="Verdana" panose="020B0604030504040204" pitchFamily="34" charset="0"/>
                <a:hlinkClick r:id="rId4" tooltip="Tarifes"/>
              </a:rPr>
              <a:t>tarifas</a:t>
            </a:r>
            <a:r>
              <a:rPr lang="es-ES" altLang="ca-ES" sz="1800" dirty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</a:p>
        </p:txBody>
      </p:sp>
      <p:sp>
        <p:nvSpPr>
          <p:cNvPr id="45064" name="Contenidor de número de diapositiva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EB6B21-8336-4501-9C5E-56D05BDBDF3B}" type="slidenum">
              <a:rPr lang="es-ES" altLang="ca-E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s-ES" altLang="ca-ES" sz="1200" dirty="0">
              <a:latin typeface="Verdana" panose="020B060403050404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3418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idor de número de diapositiva 5"/>
          <p:cNvSpPr txBox="1">
            <a:spLocks noGrp="1"/>
          </p:cNvSpPr>
          <p:nvPr/>
        </p:nvSpPr>
        <p:spPr bwMode="auto">
          <a:xfrm>
            <a:off x="8101013" y="6245225"/>
            <a:ext cx="5857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D911E4F-F709-4360-9D6E-1542C5879080}" type="slidenum">
              <a:rPr lang="es-ES" altLang="ca-ES" sz="1200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s-ES" altLang="ca-ES" sz="1200">
              <a:latin typeface="Verdana" panose="020B0604030504040204" pitchFamily="34" charset="0"/>
            </a:endParaRPr>
          </a:p>
        </p:txBody>
      </p:sp>
      <p:sp>
        <p:nvSpPr>
          <p:cNvPr id="50179" name="Rectangle 2"/>
          <p:cNvSpPr>
            <a:spLocks noChangeArrowheads="1"/>
          </p:cNvSpPr>
          <p:nvPr/>
        </p:nvSpPr>
        <p:spPr bwMode="auto">
          <a:xfrm>
            <a:off x="576263" y="978589"/>
            <a:ext cx="8567737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Acceso a los recursos 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electrónicos</a:t>
            </a: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 dirty="0">
                <a:solidFill>
                  <a:srgbClr val="000000"/>
                </a:solidFill>
                <a:latin typeface="Verdana" panose="020B0604030504040204" pitchFamily="34" charset="0"/>
                <a:hlinkClick r:id="rId2"/>
              </a:rPr>
              <a:t>https://crai.ub.edu/es/que-ofrece-el-crai/acceso-recursos/acceso-recursos-proxy</a:t>
            </a:r>
            <a:endParaRPr lang="ca-ES" altLang="ca-ES" sz="1600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50180" name="2 CuadroTexto"/>
          <p:cNvSpPr txBox="1">
            <a:spLocks noChangeArrowheads="1"/>
          </p:cNvSpPr>
          <p:nvPr/>
        </p:nvSpPr>
        <p:spPr bwMode="auto">
          <a:xfrm>
            <a:off x="576263" y="1905163"/>
            <a:ext cx="822007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ca-ES" sz="1800" dirty="0">
                <a:solidFill>
                  <a:srgbClr val="646464"/>
                </a:solidFill>
                <a:latin typeface="Verdana" panose="020B0604030504040204" pitchFamily="34" charset="0"/>
              </a:rPr>
              <a:t>A través del Servicio Intermediario de Acceso a los Recursos Electrónicos (SIRE), desde un ordenador o dispositivo situado dentro o fuera de la red de la UB puedes acceder a los recursos electrónicos de información contratados por el CRAI de la UB.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altLang="ca-ES" sz="18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ca-ES" sz="1800" dirty="0">
                <a:solidFill>
                  <a:srgbClr val="646464"/>
                </a:solidFill>
                <a:latin typeface="Verdana" panose="020B0604030504040204" pitchFamily="34" charset="0"/>
              </a:rPr>
              <a:t>Para entrar, debes disponer del </a:t>
            </a:r>
            <a:r>
              <a:rPr lang="es-ES" altLang="ca-ES" sz="1800" b="1" dirty="0">
                <a:solidFill>
                  <a:srgbClr val="646464"/>
                </a:solidFill>
                <a:latin typeface="Verdana" panose="020B0604030504040204" pitchFamily="34" charset="0"/>
              </a:rPr>
              <a:t>identificador UB</a:t>
            </a:r>
            <a:r>
              <a:rPr lang="es-ES" altLang="ca-ES" sz="1800" dirty="0">
                <a:solidFill>
                  <a:srgbClr val="646464"/>
                </a:solidFill>
                <a:latin typeface="Verdana" panose="020B0604030504040204" pitchFamily="34" charset="0"/>
              </a:rPr>
              <a:t> y de la </a:t>
            </a:r>
            <a:r>
              <a:rPr lang="es-ES" altLang="ca-ES" sz="1800" b="1" dirty="0">
                <a:solidFill>
                  <a:srgbClr val="646464"/>
                </a:solidFill>
                <a:latin typeface="Verdana" panose="020B0604030504040204" pitchFamily="34" charset="0"/>
              </a:rPr>
              <a:t>contraseña</a:t>
            </a:r>
            <a:r>
              <a:rPr lang="es-ES" altLang="ca-ES" sz="1800" dirty="0">
                <a:solidFill>
                  <a:srgbClr val="646464"/>
                </a:solidFill>
                <a:latin typeface="Verdana" panose="020B0604030504040204" pitchFamily="34" charset="0"/>
              </a:rPr>
              <a:t> con la que accedes a la intranet de la UB (PDI, PAS o </a:t>
            </a:r>
            <a:r>
              <a:rPr lang="es-ES" altLang="ca-ES" sz="1800" dirty="0" err="1">
                <a:solidFill>
                  <a:srgbClr val="646464"/>
                </a:solidFill>
                <a:latin typeface="Verdana" panose="020B0604030504040204" pitchFamily="34" charset="0"/>
              </a:rPr>
              <a:t>Món</a:t>
            </a:r>
            <a:r>
              <a:rPr lang="es-ES" altLang="ca-ES" sz="1800" dirty="0">
                <a:solidFill>
                  <a:srgbClr val="646464"/>
                </a:solidFill>
                <a:latin typeface="Verdana" panose="020B0604030504040204" pitchFamily="34" charset="0"/>
              </a:rPr>
              <a:t> UB).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altLang="ca-ES" sz="18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ca-ES" sz="1800" dirty="0">
                <a:solidFill>
                  <a:srgbClr val="646464"/>
                </a:solidFill>
                <a:latin typeface="Verdana" panose="020B0604030504040204" pitchFamily="34" charset="0"/>
              </a:rPr>
              <a:t>Mira este </a:t>
            </a:r>
            <a:r>
              <a:rPr lang="es-ES" altLang="ca-ES" sz="1800" dirty="0">
                <a:solidFill>
                  <a:srgbClr val="646464"/>
                </a:solidFill>
                <a:latin typeface="Verdana" panose="020B0604030504040204" pitchFamily="34" charset="0"/>
                <a:hlinkClick r:id="rId3"/>
              </a:rPr>
              <a:t>vídeo explicativo</a:t>
            </a:r>
            <a:r>
              <a:rPr lang="es-ES" altLang="ca-ES" sz="1800" dirty="0">
                <a:solidFill>
                  <a:srgbClr val="646464"/>
                </a:solidFill>
                <a:latin typeface="Verdana" panose="020B0604030504040204" pitchFamily="34" charset="0"/>
              </a:rPr>
              <a:t>. </a:t>
            </a:r>
          </a:p>
        </p:txBody>
      </p:sp>
      <p:sp>
        <p:nvSpPr>
          <p:cNvPr id="50181" name="Contenidor de número de diapositiva 1"/>
          <p:cNvSpPr txBox="1">
            <a:spLocks noGrp="1"/>
          </p:cNvSpPr>
          <p:nvPr/>
        </p:nvSpPr>
        <p:spPr bwMode="auto">
          <a:xfrm>
            <a:off x="8101013" y="6245225"/>
            <a:ext cx="5857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E673AC1-8350-4380-97DC-94BCB22D1A45}" type="slidenum">
              <a:rPr lang="es-ES" altLang="ca-ES" sz="1200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s-ES" altLang="ca-ES" sz="1200">
              <a:latin typeface="Verdana" panose="020B060403050404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1" y="119771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14988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847" y="1968257"/>
            <a:ext cx="3466684" cy="264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AD6CBE-C156-456A-AF15-24E1C8D3CC64}" type="slidenum">
              <a:rPr lang="ca-ES" altLang="en-US" smtClean="0">
                <a:solidFill>
                  <a:srgbClr val="898989"/>
                </a:solidFill>
              </a:rPr>
              <a:pPr/>
              <a:t>26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64516" name="4 Título"/>
          <p:cNvSpPr>
            <a:spLocks/>
          </p:cNvSpPr>
          <p:nvPr/>
        </p:nvSpPr>
        <p:spPr bwMode="auto">
          <a:xfrm>
            <a:off x="494509" y="978059"/>
            <a:ext cx="8229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Campus Virtual </a:t>
            </a:r>
            <a:b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br>
              <a:rPr lang="es-ES" altLang="ca-ES" sz="2000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endParaRPr lang="ca-ES" altLang="ca-ES" sz="20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64517" name="QuadreDeText 1">
            <a:hlinkClick r:id="rId3"/>
          </p:cNvPr>
          <p:cNvSpPr txBox="1">
            <a:spLocks noChangeArrowheads="1"/>
          </p:cNvSpPr>
          <p:nvPr/>
        </p:nvSpPr>
        <p:spPr bwMode="auto">
          <a:xfrm>
            <a:off x="614669" y="1318999"/>
            <a:ext cx="69119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1600" dirty="0">
                <a:solidFill>
                  <a:prstClr val="black"/>
                </a:solidFill>
                <a:latin typeface="Verdana" panose="020B0604030504040204" pitchFamily="34" charset="0"/>
                <a:hlinkClick r:id="rId4"/>
              </a:rPr>
              <a:t>https://campusvirtual.ub.edu</a:t>
            </a:r>
            <a:endParaRPr lang="ca-ES" altLang="ca-ES" sz="1600" dirty="0">
              <a:solidFill>
                <a:prstClr val="black"/>
              </a:solidFill>
              <a:latin typeface="Verdana" panose="020B0604030504040204" pitchFamily="34" charset="0"/>
            </a:endParaRPr>
          </a:p>
          <a:p>
            <a:endParaRPr lang="ca-ES" altLang="ca-ES" sz="1600" dirty="0">
              <a:solidFill>
                <a:prstClr val="black"/>
              </a:solidFill>
            </a:endParaRP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 rot="-2154584">
            <a:off x="1644608" y="3212268"/>
            <a:ext cx="1691864" cy="640009"/>
          </a:xfrm>
          <a:prstGeom prst="leftArrow">
            <a:avLst>
              <a:gd name="adj1" fmla="val 50000"/>
              <a:gd name="adj2" fmla="val 83344"/>
            </a:avLst>
          </a:prstGeom>
          <a:solidFill>
            <a:srgbClr val="33669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s-ES" altLang="ca-ES" sz="1200" dirty="0">
                <a:solidFill>
                  <a:prstClr val="white"/>
                </a:solidFill>
                <a:latin typeface="Verdana" panose="020B0604030504040204" pitchFamily="34" charset="0"/>
              </a:rPr>
              <a:t>Campus Virtual</a:t>
            </a:r>
          </a:p>
        </p:txBody>
      </p:sp>
      <p:pic>
        <p:nvPicPr>
          <p:cNvPr id="64519" name="3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20"/>
          <a:stretch>
            <a:fillRect/>
          </a:stretch>
        </p:blipFill>
        <p:spPr bwMode="auto">
          <a:xfrm>
            <a:off x="770094" y="4049479"/>
            <a:ext cx="103505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C033838-C672-4B13-A4E4-0674A00C66FF}"/>
              </a:ext>
            </a:extLst>
          </p:cNvPr>
          <p:cNvSpPr/>
          <p:nvPr/>
        </p:nvSpPr>
        <p:spPr>
          <a:xfrm>
            <a:off x="4070657" y="1927575"/>
            <a:ext cx="41776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s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Es la plataforma a través de la cual accedéis a vuestras asignaturas y podéis consultar la bibliografía recomendada, los materiales docentes y las actividades. </a:t>
            </a: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975" y="3505784"/>
            <a:ext cx="3987053" cy="268191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7104185" y="4630836"/>
            <a:ext cx="1601756" cy="562488"/>
          </a:xfrm>
          <a:prstGeom prst="wedgeRoundRectCallout">
            <a:avLst>
              <a:gd name="adj1" fmla="val 80"/>
              <a:gd name="adj2" fmla="val -216210"/>
              <a:gd name="adj3" fmla="val 16667"/>
            </a:avLst>
          </a:prstGeom>
          <a:solidFill>
            <a:srgbClr val="33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ca-ES" altLang="ca-ES" sz="1400" b="1" dirty="0">
                <a:solidFill>
                  <a:prstClr val="white"/>
                </a:solidFill>
                <a:latin typeface="Verdana" panose="020B0604030504040204" pitchFamily="34" charset="0"/>
              </a:rPr>
              <a:t>Identificador </a:t>
            </a:r>
          </a:p>
          <a:p>
            <a:pPr algn="ctr"/>
            <a:r>
              <a:rPr lang="ca-ES" altLang="ca-ES" sz="1400" b="1" dirty="0">
                <a:solidFill>
                  <a:prstClr val="white"/>
                </a:solidFill>
                <a:latin typeface="Verdana" panose="020B0604030504040204" pitchFamily="34" charset="0"/>
              </a:rPr>
              <a:t>y contraseña </a:t>
            </a:r>
          </a:p>
          <a:p>
            <a:pPr algn="ctr"/>
            <a:endParaRPr lang="ca-ES" altLang="ca-ES" sz="2000" b="1" dirty="0">
              <a:solidFill>
                <a:prstClr val="white"/>
              </a:solidFill>
              <a:latin typeface="Verdana" panose="020B0604030504040204" pitchFamily="34" charset="0"/>
            </a:endParaRPr>
          </a:p>
        </p:txBody>
      </p:sp>
      <p:sp>
        <p:nvSpPr>
          <p:cNvPr id="5" name="Rectangle arrodonit 4"/>
          <p:cNvSpPr/>
          <p:nvPr/>
        </p:nvSpPr>
        <p:spPr>
          <a:xfrm>
            <a:off x="7591963" y="3423138"/>
            <a:ext cx="356283" cy="23446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a-ES">
              <a:solidFill>
                <a:prstClr val="black"/>
              </a:solidFill>
            </a:endParaRPr>
          </a:p>
        </p:txBody>
      </p:sp>
      <p:pic>
        <p:nvPicPr>
          <p:cNvPr id="12" name="Imagen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9" y="187551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04029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9296" y="1836738"/>
            <a:ext cx="5545540" cy="453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2"/>
          <p:cNvSpPr>
            <a:spLocks noChangeArrowheads="1"/>
          </p:cNvSpPr>
          <p:nvPr/>
        </p:nvSpPr>
        <p:spPr bwMode="auto">
          <a:xfrm>
            <a:off x="542958" y="862399"/>
            <a:ext cx="8229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Recursos de 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información</a:t>
            </a:r>
            <a:endParaRPr lang="ca-ES" altLang="ca-ES" sz="2000" b="1" dirty="0">
              <a:solidFill>
                <a:srgbClr val="336699"/>
              </a:solidFill>
              <a:latin typeface="Verdana" panose="020B060403050404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https://crai.ub.edu/es/recursos-de-informacion</a:t>
            </a:r>
            <a:endParaRPr lang="ca-ES" altLang="ca-ES" sz="16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9" name="Rectangle arrodonit 8"/>
          <p:cNvSpPr/>
          <p:nvPr/>
        </p:nvSpPr>
        <p:spPr>
          <a:xfrm>
            <a:off x="1579296" y="2743201"/>
            <a:ext cx="1192479" cy="224789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a-ES"/>
          </a:p>
        </p:txBody>
      </p:sp>
      <p:sp>
        <p:nvSpPr>
          <p:cNvPr id="53253" name="Contenidor de número de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4A3F9CA-C4A9-4DE9-BC85-D00692291EB0}" type="slidenum">
              <a:rPr lang="es-ES" altLang="ca-E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s-ES" altLang="ca-ES" sz="1200">
              <a:latin typeface="Verdana" panose="020B060403050404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73064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idor de número de diapositiva 5"/>
          <p:cNvSpPr txBox="1">
            <a:spLocks noGrp="1"/>
          </p:cNvSpPr>
          <p:nvPr/>
        </p:nvSpPr>
        <p:spPr bwMode="auto">
          <a:xfrm>
            <a:off x="8101013" y="6245225"/>
            <a:ext cx="5857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s-ES" altLang="ca-ES" sz="1200" dirty="0">
              <a:latin typeface="Verdana" panose="020B0604030504040204" pitchFamily="34" charset="0"/>
            </a:endParaRPr>
          </a:p>
        </p:txBody>
      </p:sp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398929" y="855857"/>
            <a:ext cx="8229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Códigos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y 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contraseñas</a:t>
            </a:r>
            <a:endParaRPr lang="ca-ES" altLang="ca-ES" sz="2000" b="1" dirty="0">
              <a:solidFill>
                <a:srgbClr val="336699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ca-ES" altLang="ca-ES" sz="1400" dirty="0">
                <a:solidFill>
                  <a:srgbClr val="336699"/>
                </a:solidFill>
                <a:latin typeface="Verdana" panose="020B0604030504040204" pitchFamily="34" charset="0"/>
                <a:hlinkClick r:id="rId2"/>
              </a:rPr>
              <a:t>https://crai.ub.edu/es/que-ofrece-el-crai/acceso-recursos/acceso-recursos-autenticacion</a:t>
            </a:r>
            <a:endParaRPr lang="ca-ES" altLang="ca-ES" sz="1400" dirty="0">
              <a:solidFill>
                <a:srgbClr val="336699"/>
              </a:solidFill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None/>
            </a:pPr>
            <a:endParaRPr lang="ca-ES" altLang="ca-ES" sz="14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54276" name="Contenidor de número de diapositiva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0579A64-C0A1-4674-866E-1D0856573724}" type="slidenum">
              <a:rPr lang="es-ES" altLang="ca-E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s-ES" altLang="ca-ES" sz="1200" dirty="0">
              <a:latin typeface="Verdana" panose="020B0604030504040204" pitchFamily="34" charset="0"/>
            </a:endParaRPr>
          </a:p>
        </p:txBody>
      </p:sp>
      <p:sp>
        <p:nvSpPr>
          <p:cNvPr id="54277" name="2 CuadroTexto"/>
          <p:cNvSpPr txBox="1">
            <a:spLocks noChangeArrowheads="1"/>
          </p:cNvSpPr>
          <p:nvPr/>
        </p:nvSpPr>
        <p:spPr bwMode="auto">
          <a:xfrm>
            <a:off x="6749328" y="5090066"/>
            <a:ext cx="1570139" cy="1246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</a:rPr>
              <a:t>Mira este </a:t>
            </a: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  <a:hlinkClick r:id="rId3"/>
              </a:rPr>
              <a:t>vídeo </a:t>
            </a:r>
            <a:r>
              <a:rPr lang="ca-ES" altLang="ca-ES" sz="1500" dirty="0" err="1">
                <a:solidFill>
                  <a:srgbClr val="646464"/>
                </a:solidFill>
                <a:latin typeface="Verdana" panose="020B0604030504040204" pitchFamily="34" charset="0"/>
                <a:hlinkClick r:id="rId3"/>
              </a:rPr>
              <a:t>explicativo</a:t>
            </a: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  <a:hlinkClick r:id="rId3"/>
              </a:rPr>
              <a:t> </a:t>
            </a: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</a:rPr>
              <a:t>para generar los </a:t>
            </a:r>
            <a:r>
              <a:rPr lang="ca-ES" altLang="ca-ES" sz="1500" dirty="0" err="1">
                <a:solidFill>
                  <a:srgbClr val="646464"/>
                </a:solidFill>
                <a:latin typeface="Verdana" panose="020B0604030504040204" pitchFamily="34" charset="0"/>
              </a:rPr>
              <a:t>códigos</a:t>
            </a: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27459" cy="1248508"/>
          </a:xfrm>
          <a:prstGeom prst="rect">
            <a:avLst/>
          </a:prstGeom>
        </p:spPr>
      </p:pic>
      <p:pic>
        <p:nvPicPr>
          <p:cNvPr id="3" name="Imat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6311" y="1661988"/>
            <a:ext cx="4891567" cy="505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5458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idor de número de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9697B78-1475-486D-AD77-EA71A227E2F7}" type="slidenum">
              <a:rPr lang="es-ES" altLang="ca-E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s-ES" altLang="ca-ES" sz="1200">
              <a:latin typeface="Verdana" panose="020B0604030504040204" pitchFamily="34" charset="0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4436" y="891906"/>
            <a:ext cx="8229600" cy="812530"/>
          </a:xfrm>
        </p:spPr>
        <p:txBody>
          <a:bodyPr>
            <a:spAutoFit/>
          </a:bodyPr>
          <a:lstStyle/>
          <a:p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Servicio de Atención a los Usuarios (S@U)</a:t>
            </a:r>
            <a:b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es-ES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https://crai.ub.edu/es/que-ofrece-el-crai/sau</a:t>
            </a:r>
            <a:br>
              <a:rPr lang="es-ES" altLang="ca-ES" sz="1600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endParaRPr lang="es-ES" altLang="ca-ES" sz="16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55300" name="Text Box 14"/>
          <p:cNvSpPr txBox="1">
            <a:spLocks noChangeArrowheads="1"/>
          </p:cNvSpPr>
          <p:nvPr/>
        </p:nvSpPr>
        <p:spPr bwMode="auto">
          <a:xfrm>
            <a:off x="623727" y="1895961"/>
            <a:ext cx="4608513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ca-ES" sz="1800" dirty="0">
                <a:solidFill>
                  <a:srgbClr val="646464"/>
                </a:solidFill>
                <a:latin typeface="Verdana" panose="020B0604030504040204" pitchFamily="34" charset="0"/>
              </a:rPr>
              <a:t>Es un servicio de información y referencia virtual activo las 24 horas del día y los 7 días de la semana,  atendido por bibliotecarios especializados. 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ca-ES" sz="1800" dirty="0">
                <a:solidFill>
                  <a:srgbClr val="646464"/>
                </a:solidFill>
                <a:latin typeface="Verdana" panose="020B0604030504040204" pitchFamily="34" charset="0"/>
              </a:rPr>
              <a:t>Está pensado para resolver cualquier cuestión sobre los CRAI Bibliotecas y sobre sus servicios y recursos.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s-ES" altLang="ca-ES" sz="1800" dirty="0">
                <a:solidFill>
                  <a:srgbClr val="646464"/>
                </a:solidFill>
                <a:latin typeface="Verdana" panose="020B0604030504040204" pitchFamily="34" charset="0"/>
              </a:rPr>
              <a:t>A través del S@U también se pueden mandar quejas, sugerencias y agradecimientos.</a:t>
            </a:r>
          </a:p>
        </p:txBody>
      </p:sp>
      <p:pic>
        <p:nvPicPr>
          <p:cNvPr id="55301" name="Imat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121" y="1998598"/>
            <a:ext cx="32369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1972055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idor de número de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E44DC36-A3AA-4723-B77E-C5E2A200DB69}" type="slidenum">
              <a:rPr lang="es-ES" altLang="ca-E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s-ES" altLang="ca-ES" sz="1200">
              <a:latin typeface="Verdana" panose="020B0604030504040204" pitchFamily="34" charset="0"/>
            </a:endParaRPr>
          </a:p>
        </p:txBody>
      </p:sp>
      <p:sp>
        <p:nvSpPr>
          <p:cNvPr id="8195" name="Rectangle 17"/>
          <p:cNvSpPr>
            <a:spLocks noGrp="1" noChangeArrowheads="1"/>
          </p:cNvSpPr>
          <p:nvPr>
            <p:ph type="title" idx="4294967295"/>
          </p:nvPr>
        </p:nvSpPr>
        <p:spPr>
          <a:xfrm>
            <a:off x="483411" y="869107"/>
            <a:ext cx="8229600" cy="396875"/>
          </a:xfrm>
        </p:spPr>
        <p:txBody>
          <a:bodyPr>
            <a:spAutoFit/>
          </a:bodyPr>
          <a:lstStyle/>
          <a:p>
            <a:pPr algn="l" eaLnBrk="1" hangingPunct="1"/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¿De qué hablaremos?</a:t>
            </a:r>
          </a:p>
        </p:txBody>
      </p:sp>
      <p:sp>
        <p:nvSpPr>
          <p:cNvPr id="4100" name="Rectangle 18"/>
          <p:cNvSpPr>
            <a:spLocks noGrp="1" noChangeArrowheads="1"/>
          </p:cNvSpPr>
          <p:nvPr>
            <p:ph type="body" idx="1"/>
          </p:nvPr>
        </p:nvSpPr>
        <p:spPr>
          <a:xfrm>
            <a:off x="589126" y="1641444"/>
            <a:ext cx="3887787" cy="44656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s-ES" altLang="ca-ES" sz="1600" dirty="0">
                <a:latin typeface="Verdana" pitchFamily="34" charset="0"/>
                <a:hlinkClick r:id="rId3" action="ppaction://hlinksldjump"/>
              </a:rPr>
              <a:t>¿Dónde estamos y cuándo puedes venir?</a:t>
            </a:r>
            <a:endParaRPr lang="es-ES" altLang="ca-ES" sz="16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s-ES" altLang="ca-ES" sz="1600" dirty="0">
                <a:latin typeface="Verdana" pitchFamily="34" charset="0"/>
                <a:hlinkClick r:id="rId4" action="ppaction://hlinksldjump"/>
              </a:rPr>
              <a:t>Plano de la biblioteca</a:t>
            </a:r>
            <a:endParaRPr lang="es-ES" altLang="ca-ES" sz="16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s-ES" altLang="ca-ES" sz="1600" dirty="0">
                <a:latin typeface="Verdana" pitchFamily="34" charset="0"/>
                <a:hlinkClick r:id="rId5" action="ppaction://hlinksldjump"/>
              </a:rPr>
              <a:t>Equipamientos</a:t>
            </a:r>
            <a:endParaRPr lang="es-ES" altLang="ca-ES" sz="16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s-ES" altLang="ca-ES" sz="1600" dirty="0">
                <a:latin typeface="Verdana" pitchFamily="34" charset="0"/>
                <a:hlinkClick r:id="rId6" action="ppaction://hlinksldjump"/>
              </a:rPr>
              <a:t>El fondo: libros, revistas, etc.</a:t>
            </a:r>
            <a:endParaRPr lang="es-ES" altLang="ca-ES" sz="16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s-ES" altLang="ca-ES" sz="1600" dirty="0">
                <a:latin typeface="Verdana" pitchFamily="34" charset="0"/>
                <a:hlinkClick r:id="rId7" action="ppaction://hlinksldjump"/>
              </a:rPr>
              <a:t>¡Iníciate en el CRAI!</a:t>
            </a:r>
            <a:endParaRPr lang="es-ES" altLang="ca-ES" sz="16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s-ES" altLang="ca-ES" sz="1600" dirty="0" err="1">
                <a:latin typeface="Verdana" pitchFamily="34" charset="0"/>
                <a:hlinkClick r:id="rId8" action="ppaction://hlinksldjump"/>
              </a:rPr>
              <a:t>Cercabib</a:t>
            </a:r>
            <a:r>
              <a:rPr lang="es-ES" altLang="ca-ES" sz="1600" dirty="0">
                <a:latin typeface="Verdana" pitchFamily="34" charset="0"/>
                <a:hlinkClick r:id="rId9" action="ppaction://hlinksldjump"/>
              </a:rPr>
              <a:t> </a:t>
            </a:r>
            <a:endParaRPr lang="es-ES" altLang="ca-ES" sz="16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s-ES" altLang="ca-ES" sz="1600" dirty="0">
                <a:latin typeface="Verdana" pitchFamily="34" charset="0"/>
                <a:hlinkClick r:id="rId10" action="ppaction://hlinksldjump"/>
              </a:rPr>
              <a:t>¿Qué tienes que hacer para llevarte libros en préstamo?</a:t>
            </a:r>
            <a:endParaRPr lang="es-ES" altLang="ca-ES" sz="16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s-ES" altLang="ca-ES" sz="1600" dirty="0">
                <a:latin typeface="Verdana" pitchFamily="34" charset="0"/>
                <a:hlinkClick r:id="rId11" action="ppaction://hlinksldjump"/>
              </a:rPr>
              <a:t>El servicio de préstamo de documentos</a:t>
            </a:r>
            <a:endParaRPr lang="es-ES" altLang="ca-ES" sz="1600" dirty="0"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s-ES" altLang="ca-ES" sz="1600" dirty="0">
                <a:latin typeface="Verdana" pitchFamily="34" charset="0"/>
                <a:hlinkClick r:id="rId12" action="ppaction://hlinksldjump"/>
              </a:rPr>
              <a:t>U</a:t>
            </a:r>
            <a:r>
              <a:rPr lang="es-ES" altLang="ca-ES" sz="1600" dirty="0">
                <a:solidFill>
                  <a:schemeClr val="accent6"/>
                </a:solidFill>
                <a:latin typeface="Verdana" pitchFamily="34" charset="0"/>
                <a:hlinkClick r:id="rId12" action="ppaction://hlinksldjump"/>
              </a:rPr>
              <a:t>so de salas de trabajo y préstamo de portátiles</a:t>
            </a:r>
            <a:endParaRPr lang="es-ES" altLang="ca-ES" sz="1600" dirty="0">
              <a:solidFill>
                <a:schemeClr val="accent6"/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s-ES" altLang="ca-ES" sz="1600" dirty="0">
                <a:latin typeface="Verdana" pitchFamily="34" charset="0"/>
                <a:hlinkClick r:id="rId13" action="ppaction://hlinksldjump"/>
              </a:rPr>
              <a:t>¿Qué tienes en préstamo? </a:t>
            </a:r>
            <a:r>
              <a:rPr lang="es-ES" altLang="ca-ES" sz="1600" i="1" dirty="0">
                <a:latin typeface="Verdana" pitchFamily="34" charset="0"/>
                <a:hlinkClick r:id="rId13" action="ppaction://hlinksldjump"/>
              </a:rPr>
              <a:t>Mi cuenta</a:t>
            </a:r>
            <a:endParaRPr lang="es-ES" altLang="ca-ES" sz="1600" i="1" dirty="0">
              <a:latin typeface="Verdana" pitchFamily="34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es-ES" altLang="ca-ES" sz="1600" dirty="0">
                <a:latin typeface="Verdana" pitchFamily="34" charset="0"/>
                <a:hlinkClick r:id="rId14" action="ppaction://hlinksldjump"/>
              </a:rPr>
              <a:t>Servicio de préstamo consorciado (PUC)</a:t>
            </a:r>
            <a:endParaRPr lang="ca-ES" altLang="ca-ES" sz="1600" dirty="0">
              <a:latin typeface="Verdana" panose="020B0604030504040204" pitchFamily="34" charset="0"/>
              <a:hlinkClick r:id="rId15" action="ppaction://hlinksldjump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  <a:defRPr/>
            </a:pPr>
            <a:endParaRPr lang="es-ES" altLang="ca-ES" sz="1600" i="1" dirty="0">
              <a:latin typeface="Verdana" pitchFamily="34" charset="0"/>
            </a:endParaRPr>
          </a:p>
        </p:txBody>
      </p:sp>
      <p:sp>
        <p:nvSpPr>
          <p:cNvPr id="8197" name="Rectangle 18"/>
          <p:cNvSpPr txBox="1">
            <a:spLocks noChangeArrowheads="1"/>
          </p:cNvSpPr>
          <p:nvPr/>
        </p:nvSpPr>
        <p:spPr bwMode="auto">
          <a:xfrm>
            <a:off x="4787900" y="1773238"/>
            <a:ext cx="4051300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a-ES" altLang="ca-ES" sz="1600" dirty="0">
                <a:latin typeface="Verdana" panose="020B0604030504040204" pitchFamily="34" charset="0"/>
                <a:hlinkClick r:id="rId15" action="ppaction://hlinksldjump"/>
              </a:rPr>
              <a:t>Préstamo </a:t>
            </a:r>
            <a:r>
              <a:rPr lang="ca-ES" altLang="ca-ES" sz="1600" dirty="0" err="1">
                <a:latin typeface="Verdana" panose="020B0604030504040204" pitchFamily="34" charset="0"/>
                <a:hlinkClick r:id="rId15" action="ppaction://hlinksldjump"/>
              </a:rPr>
              <a:t>interbibliotecario</a:t>
            </a:r>
            <a:endParaRPr lang="ca-ES" altLang="ca-ES" sz="16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a-ES" altLang="ca-ES" sz="1600" dirty="0">
                <a:latin typeface="Verdana" panose="020B0604030504040204" pitchFamily="34" charset="0"/>
                <a:hlinkClick r:id="rId16" action="ppaction://hlinksldjump"/>
              </a:rPr>
              <a:t>Acceso a los recursos </a:t>
            </a:r>
            <a:r>
              <a:rPr lang="ca-ES" altLang="ca-ES" sz="1600" dirty="0" err="1">
                <a:latin typeface="Verdana" panose="020B0604030504040204" pitchFamily="34" charset="0"/>
                <a:hlinkClick r:id="rId16" action="ppaction://hlinksldjump"/>
              </a:rPr>
              <a:t>electrónicos</a:t>
            </a:r>
            <a:endParaRPr lang="ca-ES" altLang="ca-ES" sz="16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a-ES" altLang="ca-ES" sz="1600" dirty="0">
                <a:latin typeface="Verdana" panose="020B0604030504040204" pitchFamily="34" charset="0"/>
                <a:hlinkClick r:id="rId17" action="ppaction://hlinksldjump"/>
              </a:rPr>
              <a:t>Campus Virtual</a:t>
            </a:r>
            <a:endParaRPr lang="ca-ES" altLang="ca-ES" sz="16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a-ES" altLang="ca-ES" sz="1600" dirty="0">
                <a:latin typeface="Verdana" panose="020B0604030504040204" pitchFamily="34" charset="0"/>
                <a:hlinkClick r:id="rId18" action="ppaction://hlinksldjump"/>
              </a:rPr>
              <a:t>Recursos de </a:t>
            </a:r>
            <a:r>
              <a:rPr lang="ca-ES" altLang="ca-ES" sz="1600" dirty="0" err="1">
                <a:latin typeface="Verdana" panose="020B0604030504040204" pitchFamily="34" charset="0"/>
                <a:hlinkClick r:id="rId18" action="ppaction://hlinksldjump"/>
              </a:rPr>
              <a:t>información</a:t>
            </a:r>
            <a:endParaRPr lang="ca-ES" altLang="ca-ES" sz="16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a-ES" altLang="ca-ES" sz="1600" dirty="0" err="1">
                <a:latin typeface="Verdana" panose="020B0604030504040204" pitchFamily="34" charset="0"/>
                <a:hlinkClick r:id="rId19" action="ppaction://hlinksldjump"/>
              </a:rPr>
              <a:t>Códigos</a:t>
            </a:r>
            <a:r>
              <a:rPr lang="ca-ES" altLang="ca-ES" sz="1600" dirty="0">
                <a:latin typeface="Verdana" panose="020B0604030504040204" pitchFamily="34" charset="0"/>
                <a:hlinkClick r:id="rId19" action="ppaction://hlinksldjump"/>
              </a:rPr>
              <a:t> y </a:t>
            </a:r>
            <a:r>
              <a:rPr lang="ca-ES" altLang="ca-ES" sz="1600" dirty="0" err="1">
                <a:latin typeface="Verdana" panose="020B0604030504040204" pitchFamily="34" charset="0"/>
                <a:hlinkClick r:id="rId19" action="ppaction://hlinksldjump"/>
              </a:rPr>
              <a:t>contraseñas</a:t>
            </a:r>
            <a:endParaRPr lang="ca-ES" altLang="ca-ES" sz="16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a-ES" altLang="ca-ES" sz="1600" dirty="0">
                <a:latin typeface="Verdana" panose="020B0604030504040204" pitchFamily="34" charset="0"/>
                <a:hlinkClick r:id="rId20" action="ppaction://hlinksldjump"/>
              </a:rPr>
              <a:t>Servicio de </a:t>
            </a:r>
            <a:r>
              <a:rPr lang="ca-ES" altLang="ca-ES" sz="1600" dirty="0" err="1">
                <a:latin typeface="Verdana" panose="020B0604030504040204" pitchFamily="34" charset="0"/>
                <a:hlinkClick r:id="rId20" action="ppaction://hlinksldjump"/>
              </a:rPr>
              <a:t>Atención</a:t>
            </a:r>
            <a:r>
              <a:rPr lang="ca-ES" altLang="ca-ES" sz="1600" dirty="0">
                <a:latin typeface="Verdana" panose="020B0604030504040204" pitchFamily="34" charset="0"/>
                <a:hlinkClick r:id="rId20" action="ppaction://hlinksldjump"/>
              </a:rPr>
              <a:t> a los </a:t>
            </a:r>
            <a:r>
              <a:rPr lang="ca-ES" altLang="ca-ES" sz="1600" dirty="0" err="1">
                <a:latin typeface="Verdana" panose="020B0604030504040204" pitchFamily="34" charset="0"/>
                <a:hlinkClick r:id="rId20" action="ppaction://hlinksldjump"/>
              </a:rPr>
              <a:t>Usuarios</a:t>
            </a:r>
            <a:r>
              <a:rPr lang="ca-ES" altLang="ca-ES" sz="1600" dirty="0">
                <a:latin typeface="Verdana" panose="020B0604030504040204" pitchFamily="34" charset="0"/>
                <a:hlinkClick r:id="rId20" action="ppaction://hlinksldjump"/>
              </a:rPr>
              <a:t> (S@U)</a:t>
            </a:r>
            <a:endParaRPr lang="ca-ES" altLang="ca-ES" sz="16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a-ES" altLang="ca-ES" sz="1600" dirty="0" err="1">
                <a:latin typeface="Verdana" panose="020B0604030504040204" pitchFamily="34" charset="0"/>
                <a:hlinkClick r:id="rId21" action="ppaction://hlinksldjump"/>
              </a:rPr>
              <a:t>Formación</a:t>
            </a:r>
            <a:r>
              <a:rPr lang="ca-ES" altLang="ca-ES" sz="1600" dirty="0">
                <a:latin typeface="Verdana" panose="020B0604030504040204" pitchFamily="34" charset="0"/>
                <a:hlinkClick r:id="rId21" action="ppaction://hlinksldjump"/>
              </a:rPr>
              <a:t> de </a:t>
            </a:r>
            <a:r>
              <a:rPr lang="ca-ES" altLang="ca-ES" sz="1600" dirty="0" err="1">
                <a:latin typeface="Verdana" panose="020B0604030504040204" pitchFamily="34" charset="0"/>
                <a:hlinkClick r:id="rId21" action="ppaction://hlinksldjump"/>
              </a:rPr>
              <a:t>usuarios</a:t>
            </a:r>
            <a:endParaRPr lang="ca-ES" altLang="ca-ES" sz="16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a-ES" altLang="ca-ES" sz="1600" dirty="0">
                <a:latin typeface="Verdana" panose="020B0604030504040204" pitchFamily="34" charset="0"/>
                <a:hlinkClick r:id="rId22" action="ppaction://hlinksldjump"/>
              </a:rPr>
              <a:t>Fondos y </a:t>
            </a:r>
            <a:r>
              <a:rPr lang="ca-ES" altLang="ca-ES" sz="1600" dirty="0" err="1">
                <a:latin typeface="Verdana" panose="020B0604030504040204" pitchFamily="34" charset="0"/>
                <a:hlinkClick r:id="rId22" action="ppaction://hlinksldjump"/>
              </a:rPr>
              <a:t>colecciones</a:t>
            </a:r>
            <a:endParaRPr lang="ca-ES" altLang="ca-ES" sz="16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a-ES" altLang="ca-ES" sz="1600" dirty="0" err="1">
                <a:latin typeface="Verdana" panose="020B0604030504040204" pitchFamily="34" charset="0"/>
                <a:hlinkClick r:id="rId23" action="ppaction://hlinksldjump"/>
              </a:rPr>
              <a:t>Wifi</a:t>
            </a:r>
            <a:r>
              <a:rPr lang="ca-ES" altLang="ca-ES" sz="1600" dirty="0">
                <a:latin typeface="Verdana" panose="020B0604030504040204" pitchFamily="34" charset="0"/>
                <a:hlinkClick r:id="rId23" action="ppaction://hlinksldjump"/>
              </a:rPr>
              <a:t> y </a:t>
            </a:r>
            <a:r>
              <a:rPr lang="ca-ES" altLang="ca-ES" sz="1600" dirty="0" err="1">
                <a:latin typeface="Verdana" panose="020B0604030504040204" pitchFamily="34" charset="0"/>
                <a:hlinkClick r:id="rId23" action="ppaction://hlinksldjump"/>
              </a:rPr>
              <a:t>acceso</a:t>
            </a:r>
            <a:r>
              <a:rPr lang="ca-ES" altLang="ca-ES" sz="1600" dirty="0">
                <a:latin typeface="Verdana" panose="020B0604030504040204" pitchFamily="34" charset="0"/>
                <a:hlinkClick r:id="rId23" action="ppaction://hlinksldjump"/>
              </a:rPr>
              <a:t> a los ordenadores de la </a:t>
            </a:r>
            <a:r>
              <a:rPr lang="ca-ES" altLang="ca-ES" sz="1600" dirty="0" err="1">
                <a:latin typeface="Verdana" panose="020B0604030504040204" pitchFamily="34" charset="0"/>
                <a:hlinkClick r:id="rId23" action="ppaction://hlinksldjump"/>
              </a:rPr>
              <a:t>Facultad</a:t>
            </a:r>
            <a:endParaRPr lang="ca-ES" altLang="ca-ES" sz="16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a-ES" altLang="ca-ES" sz="1600" dirty="0">
                <a:latin typeface="Verdana" panose="020B0604030504040204" pitchFamily="34" charset="0"/>
                <a:hlinkClick r:id="rId24" action="ppaction://hlinksldjump"/>
              </a:rPr>
              <a:t>¡</a:t>
            </a:r>
            <a:r>
              <a:rPr lang="ca-ES" altLang="ca-ES" sz="1600" dirty="0" err="1">
                <a:latin typeface="Verdana" panose="020B0604030504040204" pitchFamily="34" charset="0"/>
                <a:hlinkClick r:id="rId24" action="ppaction://hlinksldjump"/>
              </a:rPr>
              <a:t>Síguenos</a:t>
            </a:r>
            <a:r>
              <a:rPr lang="ca-ES" altLang="ca-ES" sz="1600" dirty="0">
                <a:latin typeface="Verdana" panose="020B0604030504040204" pitchFamily="34" charset="0"/>
                <a:hlinkClick r:id="rId24" action="ppaction://hlinksldjump"/>
              </a:rPr>
              <a:t> en las </a:t>
            </a:r>
            <a:r>
              <a:rPr lang="ca-ES" altLang="ca-ES" sz="1600" dirty="0" err="1">
                <a:latin typeface="Verdana" panose="020B0604030504040204" pitchFamily="34" charset="0"/>
                <a:hlinkClick r:id="rId24" action="ppaction://hlinksldjump"/>
              </a:rPr>
              <a:t>redes</a:t>
            </a:r>
            <a:r>
              <a:rPr lang="ca-ES" altLang="ca-ES" sz="1600" dirty="0">
                <a:latin typeface="Verdana" panose="020B0604030504040204" pitchFamily="34" charset="0"/>
                <a:hlinkClick r:id="rId24" action="ppaction://hlinksldjump"/>
              </a:rPr>
              <a:t> </a:t>
            </a:r>
            <a:r>
              <a:rPr lang="ca-ES" altLang="ca-ES" sz="1600" dirty="0" err="1">
                <a:latin typeface="Verdana" panose="020B0604030504040204" pitchFamily="34" charset="0"/>
                <a:hlinkClick r:id="rId24" action="ppaction://hlinksldjump"/>
              </a:rPr>
              <a:t>sociales</a:t>
            </a:r>
            <a:r>
              <a:rPr lang="ca-ES" altLang="ca-ES" sz="1600" dirty="0">
                <a:latin typeface="Verdana" panose="020B0604030504040204" pitchFamily="34" charset="0"/>
                <a:hlinkClick r:id="rId24" action="ppaction://hlinksldjump"/>
              </a:rPr>
              <a:t> y en las </a:t>
            </a:r>
            <a:r>
              <a:rPr lang="ca-ES" altLang="ca-ES" sz="1600" dirty="0" err="1">
                <a:latin typeface="Verdana" panose="020B0604030504040204" pitchFamily="34" charset="0"/>
                <a:hlinkClick r:id="rId24" action="ppaction://hlinksldjump"/>
              </a:rPr>
              <a:t>exposiciones</a:t>
            </a:r>
            <a:r>
              <a:rPr lang="ca-ES" altLang="ca-ES" sz="1600" dirty="0">
                <a:latin typeface="Verdana" panose="020B0604030504040204" pitchFamily="34" charset="0"/>
                <a:hlinkClick r:id="rId24" action="ppaction://hlinksldjump"/>
              </a:rPr>
              <a:t> </a:t>
            </a:r>
            <a:r>
              <a:rPr lang="ca-ES" altLang="ca-ES" sz="1600" dirty="0" err="1">
                <a:latin typeface="Verdana" panose="020B0604030504040204" pitchFamily="34" charset="0"/>
                <a:hlinkClick r:id="rId24" action="ppaction://hlinksldjump"/>
              </a:rPr>
              <a:t>virtuales</a:t>
            </a:r>
            <a:r>
              <a:rPr lang="ca-ES" altLang="ca-ES" sz="1600" dirty="0">
                <a:latin typeface="Verdana" panose="020B0604030504040204" pitchFamily="34" charset="0"/>
                <a:hlinkClick r:id="rId24" action="ppaction://hlinksldjump"/>
              </a:rPr>
              <a:t>!</a:t>
            </a:r>
            <a:endParaRPr lang="ca-ES" altLang="ca-ES" sz="1600" dirty="0">
              <a:latin typeface="Verdana" panose="020B060403050404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ca-ES" altLang="ca-ES" sz="1600" dirty="0">
                <a:latin typeface="Verdana" panose="020B0604030504040204" pitchFamily="34" charset="0"/>
                <a:hlinkClick r:id="rId25" action="ppaction://hlinksldjump"/>
              </a:rPr>
              <a:t>Y si </a:t>
            </a:r>
            <a:r>
              <a:rPr lang="ca-ES" altLang="ca-ES" sz="1600" dirty="0" err="1">
                <a:latin typeface="Verdana" panose="020B0604030504040204" pitchFamily="34" charset="0"/>
                <a:hlinkClick r:id="rId25" action="ppaction://hlinksldjump"/>
              </a:rPr>
              <a:t>todavía</a:t>
            </a:r>
            <a:r>
              <a:rPr lang="ca-ES" altLang="ca-ES" sz="1600" dirty="0">
                <a:latin typeface="Verdana" panose="020B0604030504040204" pitchFamily="34" charset="0"/>
                <a:hlinkClick r:id="rId25" action="ppaction://hlinksldjump"/>
              </a:rPr>
              <a:t> </a:t>
            </a:r>
            <a:r>
              <a:rPr lang="ca-ES" altLang="ca-ES" sz="1600" dirty="0" err="1">
                <a:latin typeface="Verdana" panose="020B0604030504040204" pitchFamily="34" charset="0"/>
                <a:hlinkClick r:id="rId25" action="ppaction://hlinksldjump"/>
              </a:rPr>
              <a:t>tienes</a:t>
            </a:r>
            <a:r>
              <a:rPr lang="ca-ES" altLang="ca-ES" sz="1600" dirty="0">
                <a:latin typeface="Verdana" panose="020B0604030504040204" pitchFamily="34" charset="0"/>
                <a:hlinkClick r:id="rId25" action="ppaction://hlinksldjump"/>
              </a:rPr>
              <a:t> </a:t>
            </a:r>
            <a:r>
              <a:rPr lang="ca-ES" altLang="ca-ES" sz="1600" dirty="0" err="1">
                <a:latin typeface="Verdana" panose="020B0604030504040204" pitchFamily="34" charset="0"/>
                <a:hlinkClick r:id="rId25" action="ppaction://hlinksldjump"/>
              </a:rPr>
              <a:t>dudas</a:t>
            </a:r>
            <a:r>
              <a:rPr lang="ca-ES" altLang="ca-ES" sz="1600" dirty="0">
                <a:latin typeface="Verdana" panose="020B0604030504040204" pitchFamily="34" charset="0"/>
                <a:hlinkClick r:id="rId25" action="ppaction://hlinksldjump"/>
              </a:rPr>
              <a:t>... </a:t>
            </a:r>
            <a:endParaRPr lang="ca-ES" altLang="ca-ES" sz="16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640684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idor de número de diapositiva 5"/>
          <p:cNvSpPr txBox="1">
            <a:spLocks noGrp="1"/>
          </p:cNvSpPr>
          <p:nvPr/>
        </p:nvSpPr>
        <p:spPr bwMode="auto">
          <a:xfrm>
            <a:off x="8101013" y="6245225"/>
            <a:ext cx="5857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endParaRPr lang="es-ES" altLang="ca-ES" sz="1200" dirty="0">
              <a:latin typeface="Verdana" panose="020B0604030504040204" pitchFamily="34" charset="0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5560" y="920862"/>
            <a:ext cx="8229600" cy="590931"/>
          </a:xfrm>
        </p:spPr>
        <p:txBody>
          <a:bodyPr>
            <a:spAutoFit/>
          </a:bodyPr>
          <a:lstStyle/>
          <a:p>
            <a:pPr algn="l" eaLnBrk="1" hangingPunct="1"/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Formación de usuarios</a:t>
            </a:r>
            <a:b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es-ES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https://crai.ub.edu/es/que-ofrece-el-crai/formacion-usuarios</a:t>
            </a:r>
            <a:endParaRPr lang="es-ES" altLang="ca-ES" sz="16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57348" name="Text Box 9"/>
          <p:cNvSpPr txBox="1">
            <a:spLocks noChangeArrowheads="1"/>
          </p:cNvSpPr>
          <p:nvPr/>
        </p:nvSpPr>
        <p:spPr bwMode="auto">
          <a:xfrm>
            <a:off x="525560" y="1723377"/>
            <a:ext cx="8062912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s-ES" altLang="ca-ES" sz="1800" dirty="0">
                <a:solidFill>
                  <a:srgbClr val="646464"/>
                </a:solidFill>
                <a:latin typeface="Verdana" panose="020B0604030504040204" pitchFamily="34" charset="0"/>
              </a:rPr>
              <a:t>Se ofrecen cursos avanzados de formación para mejorar los conocimientos y las habilidades de búsqueda, como cursos sobre bases de datos especializados o sobre el gestor bibliográfico Mendeley.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s-ES" altLang="ca-ES" sz="18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s-ES" altLang="ca-ES" sz="1800" dirty="0">
                <a:solidFill>
                  <a:srgbClr val="646464"/>
                </a:solidFill>
                <a:latin typeface="Verdana" panose="020B0604030504040204" pitchFamily="34" charset="0"/>
              </a:rPr>
              <a:t>Podéis consultar en la página del Servicio de Formación de usuarios los </a:t>
            </a:r>
            <a:r>
              <a:rPr lang="es-ES" altLang="ca-ES" sz="1800" dirty="0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cursos de formación programados</a:t>
            </a:r>
            <a:r>
              <a:rPr lang="es-ES" altLang="ca-ES" sz="1800" dirty="0">
                <a:solidFill>
                  <a:srgbClr val="646464"/>
                </a:solidFill>
                <a:latin typeface="Verdana" panose="020B0604030504040204" pitchFamily="34" charset="0"/>
              </a:rPr>
              <a:t>, así como solicitar un curso a </a:t>
            </a:r>
            <a:r>
              <a:rPr lang="es-ES" altLang="ca-ES" sz="1800" dirty="0">
                <a:solidFill>
                  <a:srgbClr val="646464"/>
                </a:solidFill>
                <a:latin typeface="Verdana" panose="020B0604030504040204" pitchFamily="34" charset="0"/>
                <a:hlinkClick r:id="rId5"/>
              </a:rPr>
              <a:t>medida</a:t>
            </a:r>
            <a:r>
              <a:rPr lang="es-ES" altLang="ca-ES" sz="1800" dirty="0">
                <a:solidFill>
                  <a:srgbClr val="646464"/>
                </a:solidFill>
                <a:latin typeface="Verdana" panose="020B0604030504040204" pitchFamily="34" charset="0"/>
              </a:rPr>
              <a:t> que responda a vuestras necesidades.</a:t>
            </a:r>
          </a:p>
          <a:p>
            <a:pPr algn="just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endParaRPr lang="es-ES" altLang="ca-ES" sz="18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>
              <a:spcBef>
                <a:spcPct val="0"/>
              </a:spcBef>
              <a:spcAft>
                <a:spcPts val="600"/>
              </a:spcAft>
              <a:buNone/>
            </a:pPr>
            <a:r>
              <a:rPr lang="es-ES" altLang="ca-ES" sz="1800" dirty="0">
                <a:solidFill>
                  <a:srgbClr val="646464"/>
                </a:solidFill>
                <a:latin typeface="Verdana" panose="020B0604030504040204" pitchFamily="34" charset="0"/>
              </a:rPr>
              <a:t>En la misma página también </a:t>
            </a:r>
            <a:r>
              <a:rPr lang="es-ES" altLang="es-ES" sz="1800" dirty="0">
                <a:solidFill>
                  <a:srgbClr val="646464"/>
                </a:solidFill>
                <a:latin typeface="Verdana" panose="020B0604030504040204" pitchFamily="34" charset="0"/>
              </a:rPr>
              <a:t>encontraréis</a:t>
            </a:r>
            <a:r>
              <a:rPr lang="es-ES" altLang="ca-ES" sz="1800" dirty="0">
                <a:solidFill>
                  <a:srgbClr val="646464"/>
                </a:solidFill>
                <a:latin typeface="Verdana" panose="020B0604030504040204" pitchFamily="34" charset="0"/>
              </a:rPr>
              <a:t> el material de autoaprendizaje de los diferentes servicios y recursos.</a:t>
            </a:r>
          </a:p>
        </p:txBody>
      </p:sp>
      <p:sp>
        <p:nvSpPr>
          <p:cNvPr id="57349" name="Contenidor de número de diapositiva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FA31833-8075-485B-8C7A-8C31803A6F1C}" type="slidenum">
              <a:rPr lang="es-ES" altLang="ca-E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s-ES" altLang="ca-ES" sz="1200">
              <a:latin typeface="Verdana" panose="020B060403050404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1" y="82248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4763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227" y="3024555"/>
            <a:ext cx="3015929" cy="3636460"/>
          </a:xfrm>
          <a:prstGeom prst="rect">
            <a:avLst/>
          </a:prstGeom>
        </p:spPr>
      </p:pic>
      <p:sp>
        <p:nvSpPr>
          <p:cNvPr id="72706" name="Contenidor de número de diapositiva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93B7B22-B7F6-4D86-A28B-8B92C0BFEA53}" type="slidenum">
              <a:rPr lang="ca-ES" altLang="en-US" smtClean="0">
                <a:solidFill>
                  <a:srgbClr val="898989"/>
                </a:solidFill>
              </a:rPr>
              <a:pPr/>
              <a:t>31</a:t>
            </a:fld>
            <a:endParaRPr lang="ca-ES" altLang="en-US">
              <a:solidFill>
                <a:srgbClr val="898989"/>
              </a:solidFill>
            </a:endParaRPr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71377" y="847327"/>
            <a:ext cx="8229600" cy="81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Fondos y 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colecciones</a:t>
            </a:r>
            <a:b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4"/>
              </a:rPr>
              <a:t>https://crai.ub.edu/ca/coneix-el-crai/biblioteques</a:t>
            </a:r>
            <a:br>
              <a:rPr lang="ca-ES" altLang="ca-ES" sz="1600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endParaRPr lang="ca-ES" altLang="ca-ES" sz="16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99335" name="Rectangle 27"/>
          <p:cNvSpPr>
            <a:spLocks noChangeArrowheads="1"/>
          </p:cNvSpPr>
          <p:nvPr/>
        </p:nvSpPr>
        <p:spPr bwMode="auto">
          <a:xfrm>
            <a:off x="471377" y="1659857"/>
            <a:ext cx="807345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Cada CRAI Biblioteca tiene este apartado en su web. Se trata de una </a:t>
            </a:r>
            <a:r>
              <a:rPr lang="es-ES" altLang="es-ES" sz="1800" b="1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selección de recursos</a:t>
            </a:r>
            <a:r>
              <a:rPr lang="es-ES" altLang="es-ES" sz="1800" dirty="0">
                <a:solidFill>
                  <a:prstClr val="white">
                    <a:lumMod val="50000"/>
                  </a:prst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s-ES" altLang="es-ES" sz="18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información relacionados con los ámbitos temáticos de docencia e investigación de la Universidad. Encontraréis bases de datos, libros y revistas electrónicas, manuales, </a:t>
            </a:r>
            <a:r>
              <a:rPr lang="es-ES" altLang="es-ES" sz="1800" dirty="0" err="1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etc</a:t>
            </a:r>
            <a:r>
              <a:rPr lang="ca-ES" altLang="es-ES" sz="1800" dirty="0">
                <a:solidFill>
                  <a:srgbClr val="646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</a:p>
        </p:txBody>
      </p:sp>
      <p:sp>
        <p:nvSpPr>
          <p:cNvPr id="7" name="7 Flecha derecha"/>
          <p:cNvSpPr/>
          <p:nvPr/>
        </p:nvSpPr>
        <p:spPr>
          <a:xfrm rot="19719732">
            <a:off x="2858586" y="3440200"/>
            <a:ext cx="905282" cy="295625"/>
          </a:xfrm>
          <a:prstGeom prst="rightArrow">
            <a:avLst>
              <a:gd name="adj1" fmla="val 52625"/>
              <a:gd name="adj2" fmla="val 50000"/>
            </a:avLst>
          </a:prstGeom>
          <a:solidFill>
            <a:srgbClr val="3366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3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67174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253052"/>
              </p:ext>
            </p:extLst>
          </p:nvPr>
        </p:nvGraphicFramePr>
        <p:xfrm>
          <a:off x="664255" y="4545811"/>
          <a:ext cx="7933355" cy="16107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291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91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40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9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4714">
                <a:tc>
                  <a:txBody>
                    <a:bodyPr/>
                    <a:lstStyle/>
                    <a:p>
                      <a:r>
                        <a:rPr lang="ca-ES"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Colectivo</a:t>
                      </a:r>
                      <a:endParaRPr lang="ca-E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9949" marR="89949" marT="44965" marB="44965"/>
                </a:tc>
                <a:tc>
                  <a:txBody>
                    <a:bodyPr/>
                    <a:lstStyle/>
                    <a:p>
                      <a:r>
                        <a:rPr lang="ca-ES"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Terminación</a:t>
                      </a:r>
                      <a:endParaRPr lang="ca-E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9949" marR="89949" marT="44965" marB="44965"/>
                </a:tc>
                <a:tc>
                  <a:txBody>
                    <a:bodyPr/>
                    <a:lstStyle/>
                    <a:p>
                      <a:r>
                        <a:rPr lang="ca-ES"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Correo</a:t>
                      </a:r>
                      <a:endParaRPr lang="ca-E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9949" marR="89949" marT="44965" marB="44965"/>
                </a:tc>
                <a:tc>
                  <a:txBody>
                    <a:bodyPr/>
                    <a:lstStyle/>
                    <a:p>
                      <a:r>
                        <a:rPr lang="ca-E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Identificador</a:t>
                      </a:r>
                      <a:r>
                        <a:rPr lang="ca-ES" sz="14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local</a:t>
                      </a:r>
                      <a:endParaRPr lang="ca-E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9949" marR="89949" marT="44965" marB="4496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710">
                <a:tc>
                  <a:txBody>
                    <a:bodyPr/>
                    <a:lstStyle/>
                    <a:p>
                      <a:r>
                        <a:rPr lang="ca-E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PAS / PDI</a:t>
                      </a:r>
                    </a:p>
                  </a:txBody>
                  <a:tcPr marL="89949" marR="89949" marT="44965" marB="44965"/>
                </a:tc>
                <a:tc>
                  <a:txBody>
                    <a:bodyPr/>
                    <a:lstStyle/>
                    <a:p>
                      <a:endParaRPr lang="ca-E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9949" marR="89949" marT="44965" marB="44965"/>
                </a:tc>
                <a:tc>
                  <a:txBody>
                    <a:bodyPr/>
                    <a:lstStyle/>
                    <a:p>
                      <a:r>
                        <a:rPr lang="ca-E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joan.pere.garcia@ub.edu</a:t>
                      </a:r>
                    </a:p>
                    <a:p>
                      <a:r>
                        <a:rPr lang="ca-E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cherrera@ub.edu </a:t>
                      </a:r>
                    </a:p>
                  </a:txBody>
                  <a:tcPr marL="89949" marR="89949" marT="44965" marB="44965"/>
                </a:tc>
                <a:tc>
                  <a:txBody>
                    <a:bodyPr/>
                    <a:lstStyle/>
                    <a:p>
                      <a:r>
                        <a:rPr lang="ca-ES"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joan.pere.garcia</a:t>
                      </a:r>
                      <a:endParaRPr lang="ca-E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r>
                        <a:rPr lang="ca-ES"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cherrera</a:t>
                      </a:r>
                      <a:endParaRPr lang="ca-E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9949" marR="89949" marT="44965" marB="4496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4714">
                <a:tc>
                  <a:txBody>
                    <a:bodyPr/>
                    <a:lstStyle/>
                    <a:p>
                      <a:r>
                        <a:rPr lang="ca-ES"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Alumnos</a:t>
                      </a:r>
                      <a:endParaRPr lang="ca-E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9949" marR="89949" marT="44965" marB="44965"/>
                </a:tc>
                <a:tc>
                  <a:txBody>
                    <a:bodyPr/>
                    <a:lstStyle/>
                    <a:p>
                      <a:r>
                        <a:rPr lang="ca-E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.alumnes</a:t>
                      </a:r>
                    </a:p>
                  </a:txBody>
                  <a:tcPr marL="89949" marR="89949" marT="44965" marB="44965"/>
                </a:tc>
                <a:tc>
                  <a:txBody>
                    <a:bodyPr/>
                    <a:lstStyle/>
                    <a:p>
                      <a:r>
                        <a:rPr lang="ca-E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jherg07@alumnes.ub.edu</a:t>
                      </a:r>
                    </a:p>
                  </a:txBody>
                  <a:tcPr marL="89949" marR="89949" marT="44965" marB="44965"/>
                </a:tc>
                <a:tc>
                  <a:txBody>
                    <a:bodyPr/>
                    <a:lstStyle/>
                    <a:p>
                      <a:r>
                        <a:rPr lang="ca-E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jherg07.alumnes</a:t>
                      </a:r>
                    </a:p>
                  </a:txBody>
                  <a:tcPr marL="89949" marR="89949" marT="44965" marB="4496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714">
                <a:tc>
                  <a:txBody>
                    <a:bodyPr/>
                    <a:lstStyle/>
                    <a:p>
                      <a:r>
                        <a:rPr lang="ca-ES"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Alumni</a:t>
                      </a:r>
                      <a:r>
                        <a:rPr lang="ca-ES" sz="1400" baseline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UB</a:t>
                      </a:r>
                      <a:endParaRPr lang="ca-E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9949" marR="89949" marT="44965" marB="44965"/>
                </a:tc>
                <a:tc>
                  <a:txBody>
                    <a:bodyPr/>
                    <a:lstStyle/>
                    <a:p>
                      <a:r>
                        <a:rPr lang="ca-E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.a</a:t>
                      </a:r>
                    </a:p>
                  </a:txBody>
                  <a:tcPr marL="89949" marR="89949" marT="44965" marB="44965"/>
                </a:tc>
                <a:tc>
                  <a:txBody>
                    <a:bodyPr/>
                    <a:lstStyle/>
                    <a:p>
                      <a:r>
                        <a:rPr lang="ca-ES" sz="1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pperez@alumni.ub.edu</a:t>
                      </a:r>
                    </a:p>
                  </a:txBody>
                  <a:tcPr marL="89949" marR="89949" marT="44965" marB="44965"/>
                </a:tc>
                <a:tc>
                  <a:txBody>
                    <a:bodyPr/>
                    <a:lstStyle/>
                    <a:p>
                      <a:r>
                        <a:rPr lang="ca-ES" sz="1400" dirty="0" err="1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pperez.a</a:t>
                      </a:r>
                      <a:endParaRPr lang="ca-ES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89949" marR="89949" marT="44965" marB="4496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1469" name="Contenidor de número de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FD568A8-757F-42B4-BB10-63B8BD271013}" type="slidenum">
              <a:rPr lang="es-ES" altLang="ca-E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s-ES" altLang="ca-ES" sz="1200">
              <a:latin typeface="Verdana" panose="020B0604030504040204" pitchFamily="34" charset="0"/>
            </a:endParaRPr>
          </a:p>
        </p:txBody>
      </p:sp>
      <p:sp>
        <p:nvSpPr>
          <p:cNvPr id="6147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16133" y="933739"/>
            <a:ext cx="8229600" cy="396875"/>
          </a:xfrm>
        </p:spPr>
        <p:txBody>
          <a:bodyPr>
            <a:spAutoFit/>
          </a:bodyPr>
          <a:lstStyle/>
          <a:p>
            <a:pPr algn="l" eaLnBrk="1" hangingPunct="1"/>
            <a:r>
              <a:rPr lang="es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Wifi</a:t>
            </a:r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y acceso a los ordenadores de la Facultad</a:t>
            </a:r>
          </a:p>
        </p:txBody>
      </p:sp>
      <p:sp>
        <p:nvSpPr>
          <p:cNvPr id="61471" name="Rectangle 12"/>
          <p:cNvSpPr>
            <a:spLocks noChangeArrowheads="1"/>
          </p:cNvSpPr>
          <p:nvPr/>
        </p:nvSpPr>
        <p:spPr bwMode="auto">
          <a:xfrm>
            <a:off x="537176" y="1274943"/>
            <a:ext cx="8483757" cy="55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49263">
              <a:spcBef>
                <a:spcPct val="20000"/>
              </a:spcBef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49263">
              <a:spcBef>
                <a:spcPct val="20000"/>
              </a:spcBef>
              <a:buChar char="–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49263">
              <a:spcBef>
                <a:spcPct val="20000"/>
              </a:spcBef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125"/>
              </a:spcBef>
              <a:buFontTx/>
              <a:buNone/>
            </a:pPr>
            <a:r>
              <a:rPr lang="es-ES" altLang="ca-ES" sz="1500" dirty="0">
                <a:latin typeface="Verdana" panose="020B0604030504040204" pitchFamily="34" charset="0"/>
                <a:hlinkClick r:id="rId3"/>
              </a:rPr>
              <a:t>http://crai.ub.edu/es/que-ofrece-el-crai/acceso-recursos/acceso-recursos-wifi-eduroam</a:t>
            </a:r>
            <a:endParaRPr lang="es-ES" altLang="ca-ES" sz="1500" dirty="0">
              <a:latin typeface="Verdana" panose="020B0604030504040204" pitchFamily="34" charset="0"/>
              <a:hlinkClick r:id="rId4"/>
            </a:endParaRPr>
          </a:p>
        </p:txBody>
      </p:sp>
      <p:sp>
        <p:nvSpPr>
          <p:cNvPr id="61472" name="Text Box 9"/>
          <p:cNvSpPr txBox="1">
            <a:spLocks noChangeArrowheads="1"/>
          </p:cNvSpPr>
          <p:nvPr/>
        </p:nvSpPr>
        <p:spPr bwMode="auto">
          <a:xfrm>
            <a:off x="542961" y="1899240"/>
            <a:ext cx="8025483" cy="2446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El servicio de </a:t>
            </a:r>
            <a:r>
              <a:rPr lang="es-ES" altLang="ca-ES" sz="1700" dirty="0" err="1">
                <a:solidFill>
                  <a:srgbClr val="646464"/>
                </a:solidFill>
                <a:latin typeface="Verdana" panose="020B0604030504040204" pitchFamily="34" charset="0"/>
              </a:rPr>
              <a:t>wifi</a:t>
            </a: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 de la Universidad ofrece conexión a internet sin necesidad de tener una conexión fija a la red. Para utilizarlo, debes </a:t>
            </a: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  <a:hlinkClick r:id="rId5"/>
              </a:rPr>
              <a:t>configurar</a:t>
            </a: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 tu ordenador portátil e identificarte con el </a:t>
            </a: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  <a:hlinkClick r:id="rId6"/>
              </a:rPr>
              <a:t>identificador local</a:t>
            </a: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altLang="ca-ES" sz="17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La UB participa en el proyecto </a:t>
            </a:r>
            <a:r>
              <a:rPr lang="es-ES" altLang="ca-ES" sz="1700" dirty="0" err="1">
                <a:solidFill>
                  <a:srgbClr val="646464"/>
                </a:solidFill>
                <a:latin typeface="Verdana" panose="020B0604030504040204" pitchFamily="34" charset="0"/>
              </a:rPr>
              <a:t>Eduroam</a:t>
            </a: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, cuyo objetivo es promover un espacio único de movilidad que permita que cuando un usuario llegue a otra organización disponga de un entorno de trabajo virtual con conexión a internet. Puedes consultar la </a:t>
            </a: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  <a:hlinkClick r:id="rId7"/>
              </a:rPr>
              <a:t>Guía de configuración de </a:t>
            </a:r>
            <a:r>
              <a:rPr lang="es-ES" altLang="ca-ES" sz="1700" dirty="0" err="1">
                <a:solidFill>
                  <a:srgbClr val="646464"/>
                </a:solidFill>
                <a:latin typeface="Verdana" panose="020B0604030504040204" pitchFamily="34" charset="0"/>
                <a:hlinkClick r:id="rId7"/>
              </a:rPr>
              <a:t>Eduroam</a:t>
            </a:r>
            <a:r>
              <a:rPr lang="es-ES" altLang="ca-ES" sz="1700" dirty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160034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idor de número de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2EA2A9-BAFF-4FCC-9112-C1C122DE1B2E}" type="slidenum">
              <a:rPr lang="es-ES" altLang="ca-E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s-ES" altLang="ca-ES" sz="1200">
              <a:latin typeface="Verdana" panose="020B0604030504040204" pitchFamily="34" charset="0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0964" y="867518"/>
            <a:ext cx="8569325" cy="867930"/>
          </a:xfrm>
        </p:spPr>
        <p:txBody>
          <a:bodyPr>
            <a:spAutoFit/>
          </a:bodyPr>
          <a:lstStyle/>
          <a:p>
            <a:pPr algn="l" eaLnBrk="1" hangingPunct="1"/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¡Síguenos en las redes!</a:t>
            </a:r>
            <a:b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es-ES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3"/>
              </a:rPr>
              <a:t>https://crai.ub.edu/ca/coneix-el-crai/difusio-marqueting/blogs-i-xarxes-socials</a:t>
            </a:r>
            <a:br>
              <a:rPr lang="es-ES" altLang="ca-ES" sz="2000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endParaRPr lang="es-ES" altLang="ca-ES" sz="20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sp>
        <p:nvSpPr>
          <p:cNvPr id="63497" name="Rectangle 15"/>
          <p:cNvSpPr>
            <a:spLocks noChangeArrowheads="1"/>
          </p:cNvSpPr>
          <p:nvPr/>
        </p:nvSpPr>
        <p:spPr bwMode="auto">
          <a:xfrm>
            <a:off x="480964" y="5274926"/>
            <a:ext cx="82585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Y en las exposiciones virtuales del </a:t>
            </a:r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  <a:hlinkClick r:id="rId4"/>
              </a:rPr>
              <a:t>CRAI Biblioteca de Farmacia y Ciencias de la Alimentación</a:t>
            </a:r>
            <a:endParaRPr lang="ca-ES" altLang="ca-ES" sz="1600" dirty="0">
              <a:latin typeface="Verdana" panose="020B0604030504040204" pitchFamily="34" charset="0"/>
            </a:endParaRPr>
          </a:p>
        </p:txBody>
      </p:sp>
      <p:pic>
        <p:nvPicPr>
          <p:cNvPr id="14" name="Picture 7" descr="facebook-logo-300x3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606" y="2794778"/>
            <a:ext cx="609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606" y="3584399"/>
            <a:ext cx="609600" cy="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3419473" y="2037399"/>
            <a:ext cx="5040313" cy="2593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ca-ES" altLang="ca-ES" sz="1300" b="1" dirty="0">
                <a:solidFill>
                  <a:srgbClr val="336699"/>
                </a:solidFill>
                <a:latin typeface="Verdana" panose="020B0604030504040204" pitchFamily="34" charset="0"/>
              </a:rPr>
              <a:t>Instagram</a:t>
            </a:r>
            <a:endParaRPr lang="ca-ES" altLang="ca-ES" sz="1300" dirty="0">
              <a:solidFill>
                <a:schemeClr val="bg2"/>
              </a:solidFill>
              <a:latin typeface="Verdana" pitchFamily="34" charset="0"/>
            </a:endParaRPr>
          </a:p>
          <a:p>
            <a:r>
              <a:rPr lang="es-ES" altLang="ca-ES" sz="1300" dirty="0">
                <a:latin typeface="Verdana" pitchFamily="34" charset="0"/>
                <a:hlinkClick r:id="rId7"/>
              </a:rPr>
              <a:t>https://www.instagram.com/craifcca</a:t>
            </a:r>
            <a:endParaRPr lang="es-ES" altLang="ca-ES" sz="1300" dirty="0">
              <a:latin typeface="Verdana" pitchFamily="34" charset="0"/>
            </a:endParaRPr>
          </a:p>
          <a:p>
            <a:endParaRPr lang="es-ES" altLang="ca-ES" sz="1300" dirty="0">
              <a:solidFill>
                <a:srgbClr val="646464"/>
              </a:solidFill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es-ES" altLang="ca-ES" sz="1300" b="1" dirty="0">
                <a:solidFill>
                  <a:srgbClr val="336699"/>
                </a:solidFill>
                <a:latin typeface="Verdana" pitchFamily="34" charset="0"/>
              </a:rPr>
              <a:t>Facebook</a:t>
            </a:r>
            <a:endParaRPr lang="es-ES" altLang="ca-ES" sz="1300" dirty="0">
              <a:latin typeface="Verdana" pitchFamily="34" charset="0"/>
            </a:endParaRPr>
          </a:p>
          <a:p>
            <a:r>
              <a:rPr lang="es-ES" altLang="ca-ES" sz="1300" dirty="0">
                <a:latin typeface="Verdana" pitchFamily="34" charset="0"/>
                <a:hlinkClick r:id="rId8"/>
              </a:rPr>
              <a:t>https://www.facebook.com/craiubfcca</a:t>
            </a:r>
            <a:endParaRPr lang="es-ES" altLang="ca-ES" sz="1300" dirty="0">
              <a:latin typeface="Verdana" pitchFamily="34" charset="0"/>
            </a:endParaRPr>
          </a:p>
          <a:p>
            <a:endParaRPr lang="es-ES" altLang="ca-ES" sz="1300" dirty="0">
              <a:latin typeface="Verdana" pitchFamily="34" charset="0"/>
            </a:endParaRPr>
          </a:p>
          <a:p>
            <a:endParaRPr lang="es-ES" altLang="ca-ES" sz="1300" b="1" dirty="0">
              <a:solidFill>
                <a:srgbClr val="336699"/>
              </a:solidFill>
              <a:latin typeface="Verdana" pitchFamily="34" charset="0"/>
            </a:endParaRPr>
          </a:p>
          <a:p>
            <a:r>
              <a:rPr lang="es-ES" altLang="ca-ES" sz="1300" b="1" dirty="0">
                <a:solidFill>
                  <a:srgbClr val="336699"/>
                </a:solidFill>
                <a:latin typeface="Verdana" pitchFamily="34" charset="0"/>
              </a:rPr>
              <a:t>Twitter</a:t>
            </a:r>
            <a:r>
              <a:rPr lang="es-ES" altLang="ca-ES" sz="1300" dirty="0">
                <a:solidFill>
                  <a:schemeClr val="bg2"/>
                </a:solidFill>
                <a:latin typeface="Verdana" pitchFamily="34" charset="0"/>
              </a:rPr>
              <a:t> </a:t>
            </a:r>
          </a:p>
          <a:p>
            <a:r>
              <a:rPr lang="es-ES" altLang="ca-ES" sz="1300" dirty="0">
                <a:latin typeface="Verdana" pitchFamily="34" charset="0"/>
                <a:hlinkClick r:id="rId9"/>
              </a:rPr>
              <a:t>https://twitter.com/craiubfcca</a:t>
            </a:r>
            <a:endParaRPr lang="es-ES" altLang="ca-ES" sz="1300" dirty="0">
              <a:latin typeface="Verdana" pitchFamily="34" charset="0"/>
            </a:endParaRPr>
          </a:p>
          <a:p>
            <a:endParaRPr lang="es-ES" altLang="ca-ES" sz="1300" dirty="0">
              <a:latin typeface="Verdana" pitchFamily="34" charset="0"/>
            </a:endParaRPr>
          </a:p>
          <a:p>
            <a:pPr eaLnBrk="1" hangingPunct="1"/>
            <a:endParaRPr lang="es-ES" altLang="ca-ES" sz="1300" b="1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eaLnBrk="1" hangingPunct="1"/>
            <a:endParaRPr lang="es-ES" altLang="ca-ES" sz="1300" b="1" dirty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  <p:pic>
        <p:nvPicPr>
          <p:cNvPr id="18" name="Imatg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7223" y="2036954"/>
            <a:ext cx="619983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78290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ChangeArrowheads="1"/>
          </p:cNvSpPr>
          <p:nvPr/>
        </p:nvSpPr>
        <p:spPr bwMode="auto">
          <a:xfrm>
            <a:off x="598941" y="928244"/>
            <a:ext cx="6553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Y si 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todavía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tienes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 </a:t>
            </a:r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dudas</a:t>
            </a:r>
            <a:r>
              <a:rPr lang="ca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...</a:t>
            </a:r>
          </a:p>
        </p:txBody>
      </p:sp>
      <p:sp>
        <p:nvSpPr>
          <p:cNvPr id="65539" name="Contenidor de número de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C03BEE0-89B8-41B9-B2C3-CE7B8F94E4A8}" type="slidenum">
              <a:rPr lang="es-ES" altLang="ca-E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s-ES" altLang="ca-ES" sz="1200">
              <a:latin typeface="Verdana" panose="020B0604030504040204" pitchFamily="34" charset="0"/>
            </a:endParaRPr>
          </a:p>
        </p:txBody>
      </p:sp>
      <p:sp>
        <p:nvSpPr>
          <p:cNvPr id="65540" name="5 Subtítulo"/>
          <p:cNvSpPr>
            <a:spLocks/>
          </p:cNvSpPr>
          <p:nvPr/>
        </p:nvSpPr>
        <p:spPr bwMode="auto">
          <a:xfrm>
            <a:off x="203848" y="1609504"/>
            <a:ext cx="8196263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29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ca-ES" altLang="ca-ES" sz="1600" b="1" dirty="0">
                <a:solidFill>
                  <a:srgbClr val="646464"/>
                </a:solidFill>
                <a:latin typeface="Verdana" panose="020B0604030504040204" pitchFamily="34" charset="0"/>
              </a:rPr>
              <a:t>Pregunta al CRAI Biblioteca</a:t>
            </a:r>
          </a:p>
          <a:p>
            <a:pPr algn="ctr">
              <a:buFontTx/>
              <a:buNone/>
            </a:pPr>
            <a:r>
              <a:rPr lang="es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 El personal de la biblioteca resolverá tus dudas.</a:t>
            </a:r>
          </a:p>
          <a:p>
            <a:pPr algn="ctr">
              <a:buFontTx/>
              <a:buNone/>
            </a:pPr>
            <a:endParaRPr lang="ca-ES" altLang="ca-ES" sz="2000" b="1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ctr">
              <a:buFontTx/>
              <a:buNone/>
            </a:pPr>
            <a:r>
              <a:rPr lang="es-ES" altLang="ca-ES" sz="1600" b="1" dirty="0">
                <a:solidFill>
                  <a:srgbClr val="646464"/>
                </a:solidFill>
                <a:latin typeface="Verdana" panose="020B0604030504040204" pitchFamily="34" charset="0"/>
              </a:rPr>
              <a:t>Accede a la web inicial del CRAI</a:t>
            </a:r>
            <a:endParaRPr lang="es-ES" altLang="ca-ES" sz="16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lvl="1" algn="ctr">
              <a:buFontTx/>
              <a:buNone/>
            </a:pPr>
            <a:r>
              <a:rPr lang="es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En la sección «</a:t>
            </a:r>
            <a:r>
              <a:rPr lang="es-ES" altLang="ca-ES" sz="1600" dirty="0">
                <a:solidFill>
                  <a:srgbClr val="646464"/>
                </a:solidFill>
                <a:latin typeface="Verdana" panose="020B0604030504040204" pitchFamily="34" charset="0"/>
                <a:hlinkClick r:id="rId2"/>
              </a:rPr>
              <a:t>Preguntas más frecuentes</a:t>
            </a:r>
            <a:r>
              <a:rPr lang="es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»</a:t>
            </a:r>
          </a:p>
          <a:p>
            <a:pPr lvl="1" algn="ctr">
              <a:buFontTx/>
              <a:buNone/>
            </a:pPr>
            <a:r>
              <a:rPr lang="es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se incluyen las consultas más habituales ya respondidas.</a:t>
            </a:r>
          </a:p>
          <a:p>
            <a:pPr lvl="1" algn="ctr">
              <a:buFontTx/>
              <a:buNone/>
            </a:pPr>
            <a:endParaRPr lang="es-ES" altLang="ca-ES" sz="2000" b="1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lvl="1" algn="ctr">
              <a:buFontTx/>
              <a:buNone/>
            </a:pPr>
            <a:r>
              <a:rPr lang="es-ES" altLang="ca-ES" sz="1600" b="1" dirty="0">
                <a:solidFill>
                  <a:srgbClr val="646464"/>
                </a:solidFill>
                <a:latin typeface="Verdana" panose="020B0604030504040204" pitchFamily="34" charset="0"/>
              </a:rPr>
              <a:t>Dirígete al S@U</a:t>
            </a:r>
          </a:p>
          <a:p>
            <a:pPr lvl="1" algn="ctr">
              <a:buFontTx/>
              <a:buNone/>
            </a:pPr>
            <a:r>
              <a:rPr lang="es-ES" altLang="ca-ES" sz="1600" b="1" dirty="0">
                <a:solidFill>
                  <a:srgbClr val="646464"/>
                </a:solidFill>
                <a:latin typeface="Verdana" panose="020B0604030504040204" pitchFamily="34" charset="0"/>
              </a:rPr>
              <a:t>	</a:t>
            </a:r>
            <a:r>
              <a:rPr lang="es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Es un servicio de información virtual para cualquier consulta sobre los CRAI Bibliotecas y sus recursos y servicios, disponible las 24 horas de los 7 días de la semana, y atendido por bibliotecarios especializados.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ES" altLang="ca-ES" sz="2000" b="1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ca-ES" sz="1600" b="1" dirty="0">
                <a:solidFill>
                  <a:srgbClr val="646464"/>
                </a:solidFill>
                <a:latin typeface="Verdana" panose="020B0604030504040204" pitchFamily="34" charset="0"/>
              </a:rPr>
              <a:t>O bien llámanos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" altLang="ca-ES" sz="1600" dirty="0">
                <a:solidFill>
                  <a:srgbClr val="646464"/>
                </a:solidFill>
                <a:latin typeface="Verdana" panose="020B0604030504040204" pitchFamily="34" charset="0"/>
              </a:rPr>
              <a:t>934 031 951</a:t>
            </a:r>
          </a:p>
        </p:txBody>
      </p:sp>
      <p:pic>
        <p:nvPicPr>
          <p:cNvPr id="65541" name="Picture 15" descr="Logo del Servei d'Atenció als Usuari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9290" y="3591383"/>
            <a:ext cx="12652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41" y="84581"/>
            <a:ext cx="9027459" cy="124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588993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954409" y="3429000"/>
            <a:ext cx="29610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Muchas gracias</a:t>
            </a:r>
            <a:r>
              <a:rPr lang="ca-ES" sz="24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393811" y="2552355"/>
            <a:ext cx="1847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ca-ES" sz="36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869751" y="630118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a-ES" altLang="ca-ES" sz="1200" b="1" dirty="0">
                <a:solidFill>
                  <a:schemeClr val="bg1"/>
                </a:solidFill>
                <a:latin typeface="Verdana" panose="020B0604030504040204" pitchFamily="34" charset="0"/>
              </a:rPr>
              <a:t>© CRAI Universitat de Barcelona, curso 2020-21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325" y="6291482"/>
            <a:ext cx="792549" cy="274344"/>
          </a:xfrm>
          <a:prstGeom prst="rect">
            <a:avLst/>
          </a:prstGeom>
        </p:spPr>
      </p:pic>
      <p:pic>
        <p:nvPicPr>
          <p:cNvPr id="9" name="Imagen 8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4555133"/>
            <a:ext cx="4500563" cy="122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33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idor de número de diapositiva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3E4E44C-031C-4063-BF28-BDFD33A72809}" type="slidenum">
              <a:rPr lang="es-ES" altLang="ca-E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s-ES" altLang="ca-ES" sz="1200">
              <a:latin typeface="Verdana" panose="020B0604030504040204" pitchFamily="34" charset="0"/>
            </a:endParaRPr>
          </a:p>
        </p:txBody>
      </p:sp>
      <p:sp>
        <p:nvSpPr>
          <p:cNvPr id="10243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524297" y="916980"/>
            <a:ext cx="6172200" cy="400050"/>
          </a:xfrm>
        </p:spPr>
        <p:txBody>
          <a:bodyPr>
            <a:spAutoFit/>
          </a:bodyPr>
          <a:lstStyle/>
          <a:p>
            <a:pPr algn="l" eaLnBrk="1" hangingPunct="1"/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¿Dónde estamos y cuándo puedes venir?</a:t>
            </a:r>
          </a:p>
        </p:txBody>
      </p:sp>
      <p:sp>
        <p:nvSpPr>
          <p:cNvPr id="1024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643438" y="2205038"/>
            <a:ext cx="4321175" cy="4555093"/>
          </a:xfrm>
        </p:spPr>
        <p:txBody>
          <a:bodyPr>
            <a:spAutoFit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es-ES" altLang="ca-ES" sz="1500" b="1" dirty="0">
                <a:solidFill>
                  <a:srgbClr val="646464"/>
                </a:solidFill>
                <a:latin typeface="Verdana" panose="020B0604030504040204" pitchFamily="34" charset="0"/>
              </a:rPr>
              <a:t>Dirección: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endParaRPr lang="es-ES" altLang="ca-ES" sz="15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es-ES" altLang="ca-ES" sz="1500" dirty="0">
                <a:solidFill>
                  <a:srgbClr val="646464"/>
                </a:solidFill>
                <a:latin typeface="Verdana" panose="020B0604030504040204" pitchFamily="34" charset="0"/>
              </a:rPr>
              <a:t>	</a:t>
            </a: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</a:rPr>
              <a:t>Avinguda Prat de la Riba, 171</a:t>
            </a:r>
          </a:p>
          <a:p>
            <a:pPr>
              <a:lnSpc>
                <a:spcPct val="80000"/>
              </a:lnSpc>
              <a:spcBef>
                <a:spcPct val="0"/>
              </a:spcBef>
              <a:buNone/>
            </a:pP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</a:rPr>
              <a:t>	08921 Santa Coloma de Gramenet</a:t>
            </a:r>
            <a:b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</a:rPr>
            </a:b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</a:rPr>
              <a:t>934 031 950 </a:t>
            </a:r>
            <a:b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</a:rPr>
            </a:b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  <a:hlinkClick r:id="rId3"/>
              </a:rPr>
              <a:t>bibnhid@ub.edu</a:t>
            </a:r>
            <a:endParaRPr lang="ca-ES" altLang="ca-ES" sz="15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  <a:spcBef>
                <a:spcPts val="1200"/>
              </a:spcBef>
              <a:buNone/>
            </a:pPr>
            <a:r>
              <a:rPr lang="ca-ES" altLang="ca-ES" sz="1500" dirty="0">
                <a:solidFill>
                  <a:srgbClr val="646464"/>
                </a:solidFill>
                <a:latin typeface="Verdana" panose="020B0604030504040204" pitchFamily="34" charset="0"/>
              </a:rPr>
              <a:t>	</a:t>
            </a:r>
            <a:r>
              <a:rPr lang="es-ES" altLang="ca-ES" sz="1500" dirty="0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Dirección de las otras bibliotecas</a:t>
            </a:r>
            <a:endParaRPr lang="es-ES" altLang="ca-ES" sz="15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lvl="1" eaLnBrk="1" hangingPunct="1">
              <a:buFontTx/>
              <a:buNone/>
            </a:pPr>
            <a:endParaRPr lang="es-ES" altLang="ca-ES" sz="15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s-ES" altLang="ca-ES" sz="1500" b="1" dirty="0">
                <a:solidFill>
                  <a:srgbClr val="646464"/>
                </a:solidFill>
                <a:latin typeface="Verdana" panose="020B0604030504040204" pitchFamily="34" charset="0"/>
              </a:rPr>
              <a:t>Horario: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ca-ES" sz="1500" dirty="0">
                <a:solidFill>
                  <a:srgbClr val="646464"/>
                </a:solidFill>
                <a:latin typeface="Verdana" panose="020B0604030504040204" pitchFamily="34" charset="0"/>
              </a:rPr>
              <a:t>	Lu-Vi: de 8.30 a 20.00 h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s-ES" altLang="ca-ES" sz="1500" dirty="0">
                <a:solidFill>
                  <a:srgbClr val="646464"/>
                </a:solidFill>
                <a:latin typeface="Verdana" panose="020B0604030504040204" pitchFamily="34" charset="0"/>
              </a:rPr>
              <a:t>	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s-ES" altLang="ca-ES" sz="1500" dirty="0">
                <a:solidFill>
                  <a:srgbClr val="646464"/>
                </a:solidFill>
                <a:latin typeface="Verdana" panose="020B0604030504040204" pitchFamily="34" charset="0"/>
                <a:hlinkClick r:id="rId5"/>
              </a:rPr>
              <a:t>Horarios especiales en periodos de exámenes y de fin de semana</a:t>
            </a:r>
            <a:endParaRPr lang="es-ES" altLang="ca-ES" sz="15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s-ES" altLang="ca-ES" sz="1500" dirty="0">
                <a:solidFill>
                  <a:srgbClr val="646464"/>
                </a:solidFill>
                <a:latin typeface="Verdana" panose="020B0604030504040204" pitchFamily="34" charset="0"/>
                <a:hlinkClick r:id="rId6"/>
              </a:rPr>
              <a:t>Reglamento de los servicios de biblioteca</a:t>
            </a:r>
            <a:endParaRPr lang="es-ES" altLang="ca-ES" sz="15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es-ES" altLang="ca-ES" sz="1500" dirty="0">
                <a:solidFill>
                  <a:srgbClr val="646464"/>
                </a:solidFill>
                <a:latin typeface="Verdana" panose="020B0604030504040204" pitchFamily="34" charset="0"/>
                <a:hlinkClick r:id="rId7"/>
              </a:rPr>
              <a:t>Carta de servicios del CRAI</a:t>
            </a:r>
            <a:endParaRPr lang="es-ES" altLang="ca-ES" sz="15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eaLnBrk="1" hangingPunct="1"/>
            <a:endParaRPr lang="es-ES" altLang="ca-ES" sz="1500" dirty="0">
              <a:solidFill>
                <a:srgbClr val="646464"/>
              </a:solidFill>
              <a:latin typeface="Verdana" panose="020B0604030504040204" pitchFamily="34" charset="0"/>
            </a:endParaRPr>
          </a:p>
        </p:txBody>
      </p:sp>
      <p:sp>
        <p:nvSpPr>
          <p:cNvPr id="10245" name="Text Box 1028"/>
          <p:cNvSpPr txBox="1">
            <a:spLocks noChangeArrowheads="1"/>
          </p:cNvSpPr>
          <p:nvPr/>
        </p:nvSpPr>
        <p:spPr bwMode="auto">
          <a:xfrm>
            <a:off x="524297" y="1398098"/>
            <a:ext cx="799105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" altLang="ca-ES" sz="2000" b="1" dirty="0">
                <a:latin typeface="Verdana" panose="020B0604030504040204" pitchFamily="34" charset="0"/>
              </a:rPr>
              <a:t>El CRAI Biblioteca de Farmacia y Ciencias de la Alimentación. Campus Torribera</a:t>
            </a:r>
          </a:p>
        </p:txBody>
      </p:sp>
      <p:sp>
        <p:nvSpPr>
          <p:cNvPr id="10246" name="Text Box 12"/>
          <p:cNvSpPr txBox="1">
            <a:spLocks noChangeArrowheads="1"/>
          </p:cNvSpPr>
          <p:nvPr/>
        </p:nvSpPr>
        <p:spPr bwMode="auto">
          <a:xfrm>
            <a:off x="867945" y="2731246"/>
            <a:ext cx="3455988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ca-ES" sz="1800" dirty="0">
                <a:solidFill>
                  <a:srgbClr val="646464"/>
                </a:solidFill>
              </a:rPr>
              <a:t>PLANO DE UBICACIÓN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a-ES" altLang="ca-ES" sz="1800" dirty="0">
                <a:solidFill>
                  <a:srgbClr val="646464"/>
                </a:solidFill>
              </a:rPr>
              <a:t>DEL EDIFICIO</a:t>
            </a:r>
            <a:endParaRPr lang="es-ES" altLang="ca-ES" sz="1800" dirty="0">
              <a:solidFill>
                <a:srgbClr val="646464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2447286"/>
            <a:ext cx="4049149" cy="3786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154134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Contenidor de número de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6D09E48-35D6-494E-A036-A7A46056B153}" type="slidenum">
              <a:rPr lang="es-ES" altLang="ca-E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s-ES" altLang="ca-ES" sz="1200">
              <a:latin typeface="Verdana" panose="020B0604030504040204" pitchFamily="34" charset="0"/>
            </a:endParaRPr>
          </a:p>
        </p:txBody>
      </p:sp>
      <p:sp>
        <p:nvSpPr>
          <p:cNvPr id="12291" name="Rectangle 15"/>
          <p:cNvSpPr>
            <a:spLocks noGrp="1" noChangeArrowheads="1"/>
          </p:cNvSpPr>
          <p:nvPr>
            <p:ph type="title"/>
          </p:nvPr>
        </p:nvSpPr>
        <p:spPr>
          <a:xfrm>
            <a:off x="499012" y="845489"/>
            <a:ext cx="8229600" cy="396875"/>
          </a:xfrm>
        </p:spPr>
        <p:txBody>
          <a:bodyPr>
            <a:spAutoFit/>
          </a:bodyPr>
          <a:lstStyle/>
          <a:p>
            <a:pPr algn="l" eaLnBrk="1" hangingPunct="1"/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Plano de la biblioteca</a:t>
            </a:r>
          </a:p>
        </p:txBody>
      </p:sp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775" y="1626576"/>
            <a:ext cx="8098837" cy="369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1035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idor de número de diapositiva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B6AFE40-2507-4F26-BF0E-D383B3A4BEEC}" type="slidenum">
              <a:rPr lang="es-ES" altLang="ca-E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s-ES" altLang="ca-ES" sz="1200">
              <a:latin typeface="Verdana" panose="020B0604030504040204" pitchFamily="34" charset="0"/>
            </a:endParaRPr>
          </a:p>
        </p:txBody>
      </p:sp>
      <p:sp>
        <p:nvSpPr>
          <p:cNvPr id="14339" name="Rectangle 14"/>
          <p:cNvSpPr>
            <a:spLocks noGrp="1" noChangeArrowheads="1"/>
          </p:cNvSpPr>
          <p:nvPr>
            <p:ph type="title"/>
          </p:nvPr>
        </p:nvSpPr>
        <p:spPr>
          <a:xfrm>
            <a:off x="560031" y="910871"/>
            <a:ext cx="3536108" cy="369332"/>
          </a:xfrm>
        </p:spPr>
        <p:txBody>
          <a:bodyPr wrap="square">
            <a:spAutoFit/>
          </a:bodyPr>
          <a:lstStyle/>
          <a:p>
            <a:pPr algn="l" eaLnBrk="1" hangingPunct="1"/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Equipamientos</a:t>
            </a:r>
          </a:p>
        </p:txBody>
      </p:sp>
      <p:sp>
        <p:nvSpPr>
          <p:cNvPr id="14340" name="5 Subtítulo"/>
          <p:cNvSpPr>
            <a:spLocks/>
          </p:cNvSpPr>
          <p:nvPr/>
        </p:nvSpPr>
        <p:spPr bwMode="auto">
          <a:xfrm>
            <a:off x="161925" y="1732384"/>
            <a:ext cx="8353425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s-ES" altLang="ca-ES" sz="2000" dirty="0">
                <a:solidFill>
                  <a:srgbClr val="646464"/>
                </a:solidFill>
                <a:latin typeface="Verdana" panose="020B0604030504040204" pitchFamily="34" charset="0"/>
              </a:rPr>
              <a:t>Aula de informática con 35 ordenadores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s-ES" altLang="ca-ES" sz="2000" dirty="0">
                <a:solidFill>
                  <a:srgbClr val="646464"/>
                </a:solidFill>
                <a:latin typeface="Verdana" panose="020B0604030504040204" pitchFamily="34" charset="0"/>
              </a:rPr>
              <a:t>2 ordenadores de consulta, uno de ellos </a:t>
            </a:r>
            <a:r>
              <a:rPr lang="es-ES" altLang="ca-ES" sz="2000">
                <a:solidFill>
                  <a:srgbClr val="646464"/>
                </a:solidFill>
                <a:latin typeface="Verdana" panose="020B0604030504040204" pitchFamily="34" charset="0"/>
              </a:rPr>
              <a:t>con programa </a:t>
            </a:r>
            <a:r>
              <a:rPr lang="es-ES" altLang="ca-ES" sz="2000" dirty="0">
                <a:solidFill>
                  <a:srgbClr val="646464"/>
                </a:solidFill>
                <a:latin typeface="Verdana" panose="020B0604030504040204" pitchFamily="34" charset="0"/>
              </a:rPr>
              <a:t>de soporte a la lectura y escritura (</a:t>
            </a:r>
            <a:r>
              <a:rPr lang="es-ES" altLang="ca-ES" sz="2000" dirty="0" err="1">
                <a:solidFill>
                  <a:srgbClr val="646464"/>
                </a:solidFill>
                <a:latin typeface="Verdana" panose="020B0604030504040204" pitchFamily="34" charset="0"/>
              </a:rPr>
              <a:t>ClaroRead</a:t>
            </a:r>
            <a:r>
              <a:rPr lang="es-ES" altLang="ca-ES" sz="2000" dirty="0">
                <a:solidFill>
                  <a:srgbClr val="646464"/>
                </a:solidFill>
                <a:latin typeface="Verdana" panose="020B0604030504040204" pitchFamily="34" charset="0"/>
              </a:rPr>
              <a:t>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s-ES" altLang="ca-ES" sz="2000" dirty="0">
                <a:solidFill>
                  <a:srgbClr val="646464"/>
                </a:solidFill>
                <a:latin typeface="Verdana" panose="020B0604030504040204" pitchFamily="34" charset="0"/>
              </a:rPr>
              <a:t>2 salas para trabajar en grupo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s-ES" altLang="ca-ES" sz="2000" dirty="0">
                <a:solidFill>
                  <a:srgbClr val="646464"/>
                </a:solidFill>
                <a:latin typeface="Verdana" panose="020B0604030504040204" pitchFamily="34" charset="0"/>
              </a:rPr>
              <a:t>3 ordenadores portátiles para préstamo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s-ES" altLang="ca-ES" sz="2000" dirty="0">
                <a:solidFill>
                  <a:srgbClr val="646464"/>
                </a:solidFill>
                <a:latin typeface="Verdana" panose="020B0604030504040204" pitchFamily="34" charset="0"/>
              </a:rPr>
              <a:t>Zona wifi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s-ES" altLang="ca-ES" sz="2000" dirty="0">
                <a:solidFill>
                  <a:srgbClr val="646464"/>
                </a:solidFill>
                <a:latin typeface="Verdana" panose="020B0604030504040204" pitchFamily="34" charset="0"/>
              </a:rPr>
              <a:t>81 puntos de lectura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es-ES" altLang="ca-ES" sz="2000" dirty="0">
                <a:solidFill>
                  <a:srgbClr val="646464"/>
                </a:solidFill>
                <a:latin typeface="Verdana" panose="020B0604030504040204" pitchFamily="34" charset="0"/>
              </a:rPr>
              <a:t>1 escáner</a:t>
            </a:r>
          </a:p>
          <a:p>
            <a:pPr marL="457200" lvl="1" indent="0">
              <a:lnSpc>
                <a:spcPct val="80000"/>
              </a:lnSpc>
              <a:buNone/>
            </a:pPr>
            <a:r>
              <a:rPr lang="es-ES" altLang="ca-ES" sz="2000" dirty="0">
                <a:solidFill>
                  <a:srgbClr val="646464"/>
                </a:solidFill>
                <a:latin typeface="Verdana" panose="020B0604030504040204" pitchFamily="34" charset="0"/>
              </a:rPr>
              <a:t> </a:t>
            </a:r>
          </a:p>
          <a:p>
            <a:pPr marL="0" indent="0">
              <a:lnSpc>
                <a:spcPct val="80000"/>
              </a:lnSpc>
              <a:buNone/>
            </a:pPr>
            <a:endParaRPr lang="ca-ES" altLang="ca-ES" sz="2000" dirty="0">
              <a:solidFill>
                <a:srgbClr val="646464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133303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idor de número de diapositiva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AB9635-C58E-43BE-B138-C49ADF8C8F1B}" type="slidenum">
              <a:rPr lang="es-ES" altLang="ca-ES" sz="1200" smtClean="0">
                <a:latin typeface="Verdana" panose="020B0604030504040204" pitchFamily="34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s-ES" altLang="ca-ES" sz="1200">
              <a:latin typeface="Verdana" panose="020B0604030504040204" pitchFamily="34" charset="0"/>
            </a:endParaRPr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xfrm>
            <a:off x="523875" y="915761"/>
            <a:ext cx="8229600" cy="396875"/>
          </a:xfrm>
        </p:spPr>
        <p:txBody>
          <a:bodyPr>
            <a:spAutoFit/>
          </a:bodyPr>
          <a:lstStyle/>
          <a:p>
            <a:pPr algn="l" eaLnBrk="1" hangingPunct="1"/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El fondo: libros, revistas, etc.</a:t>
            </a:r>
          </a:p>
        </p:txBody>
      </p:sp>
      <p:sp>
        <p:nvSpPr>
          <p:cNvPr id="16388" name="5 Subtítulo"/>
          <p:cNvSpPr>
            <a:spLocks/>
          </p:cNvSpPr>
          <p:nvPr/>
        </p:nvSpPr>
        <p:spPr bwMode="auto">
          <a:xfrm>
            <a:off x="457200" y="1571626"/>
            <a:ext cx="8362950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80000"/>
              </a:lnSpc>
            </a:pPr>
            <a:r>
              <a:rPr lang="es-ES" altLang="ca-ES" sz="1900" dirty="0">
                <a:solidFill>
                  <a:srgbClr val="646464"/>
                </a:solidFill>
                <a:latin typeface="Verdana" panose="020B0604030504040204" pitchFamily="34" charset="0"/>
              </a:rPr>
              <a:t>El CRAI Biblioteca de Farmacia y Ciencias de la Alimentación Campus Torribera, combina los fondos de investigación y los fondos especializados de los siguientes estudios: Nutrición Humana y Dietética, Ciencia y Tecnología de los Alimentos y Ciencias Culinarias y Gastronómicas</a:t>
            </a:r>
            <a:r>
              <a:rPr lang="ca-ES" altLang="ca-ES" sz="1900" dirty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  <a:r>
              <a:rPr lang="ca-ES" altLang="ca-ES" sz="1900" b="1" dirty="0">
                <a:solidFill>
                  <a:srgbClr val="646464"/>
                </a:solidFill>
                <a:latin typeface="Verdana" pitchFamily="34" charset="0"/>
              </a:rPr>
              <a:t> 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s-ES" altLang="ca-ES" sz="19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s-ES" altLang="ca-ES" sz="1900" dirty="0">
                <a:solidFill>
                  <a:srgbClr val="646464"/>
                </a:solidFill>
                <a:latin typeface="Verdana" panose="020B0604030504040204" pitchFamily="34" charset="0"/>
              </a:rPr>
              <a:t>Los fondos están formados por monografías, revistas en papel, recursos electrónicos, tesis doctorales y material audiovisual.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s-ES" altLang="ca-ES" sz="19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s-ES" altLang="ca-ES" sz="1900" dirty="0">
                <a:solidFill>
                  <a:srgbClr val="646464"/>
                </a:solidFill>
                <a:latin typeface="Verdana" panose="020B0604030504040204" pitchFamily="34" charset="0"/>
              </a:rPr>
              <a:t>Los libros, las tesis y el material audiovisual están ordenados según la clasificación decimal universal (CDU)</a:t>
            </a:r>
            <a:r>
              <a:rPr lang="es-ES" altLang="ca-ES" sz="1900" i="1" dirty="0">
                <a:solidFill>
                  <a:srgbClr val="646464"/>
                </a:solidFill>
                <a:latin typeface="Verdana" panose="020B0604030504040204" pitchFamily="34" charset="0"/>
              </a:rPr>
              <a:t>. </a:t>
            </a:r>
            <a:r>
              <a:rPr lang="es-ES" altLang="ca-ES" sz="1900" dirty="0">
                <a:solidFill>
                  <a:srgbClr val="646464"/>
                </a:solidFill>
                <a:latin typeface="Verdana" panose="020B0604030504040204" pitchFamily="34" charset="0"/>
              </a:rPr>
              <a:t>En cambio, las revistas se ordenan alfabéticamente.</a:t>
            </a:r>
          </a:p>
          <a:p>
            <a:pPr algn="just">
              <a:lnSpc>
                <a:spcPct val="80000"/>
              </a:lnSpc>
              <a:buFontTx/>
              <a:buNone/>
            </a:pPr>
            <a:endParaRPr lang="es-ES" altLang="ca-ES" sz="19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s-ES" altLang="ca-ES" sz="1900" dirty="0">
                <a:solidFill>
                  <a:srgbClr val="646464"/>
                </a:solidFill>
                <a:latin typeface="Verdana" panose="020B0604030504040204" pitchFamily="34" charset="0"/>
              </a:rPr>
              <a:t>En la biblioteca también hay </a:t>
            </a:r>
            <a:r>
              <a:rPr lang="es-ES" altLang="ca-ES" sz="1900" b="1" dirty="0">
                <a:solidFill>
                  <a:srgbClr val="646464"/>
                </a:solidFill>
                <a:latin typeface="Verdana" panose="020B0604030504040204" pitchFamily="34" charset="0"/>
              </a:rPr>
              <a:t>colecciones especiales</a:t>
            </a:r>
            <a:r>
              <a:rPr lang="es-ES" altLang="ca-ES" sz="1900" dirty="0">
                <a:solidFill>
                  <a:srgbClr val="646464"/>
                </a:solidFill>
                <a:latin typeface="Verdana" panose="020B0604030504040204" pitchFamily="34" charset="0"/>
              </a:rPr>
              <a:t>: </a:t>
            </a:r>
            <a:r>
              <a:rPr lang="es-ES" altLang="ca-ES" sz="1900" dirty="0">
                <a:solidFill>
                  <a:srgbClr val="646464"/>
                </a:solidFill>
                <a:latin typeface="Verdana" pitchFamily="34" charset="0"/>
                <a:hlinkClick r:id="rId3"/>
              </a:rPr>
              <a:t>Colección Grewe: alimentación y gastronomía</a:t>
            </a:r>
            <a:r>
              <a:rPr lang="es-ES" altLang="ca-ES" sz="1900" dirty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</a:p>
          <a:p>
            <a:pPr algn="just">
              <a:lnSpc>
                <a:spcPct val="80000"/>
              </a:lnSpc>
            </a:pPr>
            <a:endParaRPr lang="es-ES" altLang="ca-ES" sz="1900" dirty="0">
              <a:solidFill>
                <a:srgbClr val="646464"/>
              </a:solidFill>
              <a:latin typeface="Verdana" panose="020B0604030504040204" pitchFamily="34" charset="0"/>
            </a:endParaRPr>
          </a:p>
          <a:p>
            <a:pPr algn="just">
              <a:lnSpc>
                <a:spcPct val="80000"/>
              </a:lnSpc>
            </a:pPr>
            <a:r>
              <a:rPr lang="es-ES" altLang="ca-ES" sz="1900" dirty="0">
                <a:solidFill>
                  <a:srgbClr val="646464"/>
                </a:solidFill>
                <a:latin typeface="Verdana" panose="020B0604030504040204" pitchFamily="34" charset="0"/>
              </a:rPr>
              <a:t>Puedes mandarnos tu propuesta de compra de libros a través de este </a:t>
            </a:r>
            <a:r>
              <a:rPr lang="es-ES" altLang="ca-ES" sz="1900" dirty="0">
                <a:solidFill>
                  <a:srgbClr val="646464"/>
                </a:solidFill>
                <a:latin typeface="Verdana" panose="020B0604030504040204" pitchFamily="34" charset="0"/>
                <a:hlinkClick r:id="rId4"/>
              </a:rPr>
              <a:t>formulario</a:t>
            </a:r>
            <a:r>
              <a:rPr lang="es-ES" altLang="ca-ES" sz="1900" dirty="0">
                <a:solidFill>
                  <a:srgbClr val="646464"/>
                </a:solidFill>
                <a:latin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9235157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idor de número de diapositiva 5"/>
          <p:cNvSpPr txBox="1">
            <a:spLocks noGrp="1"/>
          </p:cNvSpPr>
          <p:nvPr/>
        </p:nvSpPr>
        <p:spPr bwMode="auto">
          <a:xfrm>
            <a:off x="8101013" y="6245225"/>
            <a:ext cx="5857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612F2BF-AF5C-440C-A90F-8E56CB98225B}" type="slidenum">
              <a:rPr lang="es-ES" altLang="ca-ES" sz="1200">
                <a:latin typeface="Verdana" panose="020B0604030504040204" pitchFamily="34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s-ES" altLang="ca-ES" sz="1200">
              <a:latin typeface="Verdana" panose="020B0604030504040204" pitchFamily="34" charset="0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2039" y="944322"/>
            <a:ext cx="6553200" cy="590931"/>
          </a:xfrm>
        </p:spPr>
        <p:txBody>
          <a:bodyPr>
            <a:spAutoFit/>
          </a:bodyPr>
          <a:lstStyle/>
          <a:p>
            <a: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  <a:t>¡Iníciate en el CRAI!</a:t>
            </a:r>
            <a:br>
              <a:rPr lang="es-ES" altLang="ca-ES" sz="2000" b="1" dirty="0">
                <a:solidFill>
                  <a:srgbClr val="336699"/>
                </a:solidFill>
                <a:latin typeface="Verdana" panose="020B0604030504040204" pitchFamily="34" charset="0"/>
              </a:rPr>
            </a:br>
            <a:r>
              <a:rPr lang="es-ES" altLang="ca-ES" sz="1600" dirty="0">
                <a:solidFill>
                  <a:srgbClr val="336699"/>
                </a:solidFill>
                <a:latin typeface="Verdana" panose="020B0604030504040204" pitchFamily="34" charset="0"/>
                <a:hlinkClick r:id="rId2"/>
              </a:rPr>
              <a:t>https://crai.ub.edu/es/conoce-el-crai/iniciate-en-el-crai</a:t>
            </a:r>
            <a:endParaRPr lang="es-ES" altLang="ca-ES" sz="1600" dirty="0">
              <a:solidFill>
                <a:srgbClr val="336699"/>
              </a:solidFill>
              <a:latin typeface="Verdana" panose="020B060403050404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43713"/>
          </a:xfrm>
          <a:prstGeom prst="rect">
            <a:avLst/>
          </a:prstGeom>
        </p:spPr>
      </p:pic>
      <p:pic>
        <p:nvPicPr>
          <p:cNvPr id="4" name="Imatg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38"/>
          <a:stretch/>
        </p:blipFill>
        <p:spPr>
          <a:xfrm>
            <a:off x="2125397" y="1735015"/>
            <a:ext cx="4599372" cy="484163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67193725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t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194" y="1813419"/>
            <a:ext cx="4815819" cy="2890466"/>
          </a:xfrm>
          <a:prstGeom prst="rect">
            <a:avLst/>
          </a:prstGeom>
        </p:spPr>
      </p:pic>
      <p:sp>
        <p:nvSpPr>
          <p:cNvPr id="59397" name="Marcador de número de diapos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8E38D9D-416B-41CB-A04E-00C7D825B6CB}" type="slidenum">
              <a:rPr lang="ca-ES" altLang="en-US" smtClean="0">
                <a:solidFill>
                  <a:srgbClr val="898989"/>
                </a:solidFill>
              </a:rPr>
              <a:pPr/>
              <a:t>9</a:t>
            </a:fld>
            <a:endParaRPr lang="ca-ES" altLang="en-US" dirty="0">
              <a:solidFill>
                <a:srgbClr val="898989"/>
              </a:solidFill>
            </a:endParaRPr>
          </a:p>
        </p:txBody>
      </p:sp>
      <p:sp>
        <p:nvSpPr>
          <p:cNvPr id="10" name="7 Flecha derecha"/>
          <p:cNvSpPr/>
          <p:nvPr/>
        </p:nvSpPr>
        <p:spPr>
          <a:xfrm rot="3065382">
            <a:off x="458369" y="3488374"/>
            <a:ext cx="707399" cy="244704"/>
          </a:xfrm>
          <a:prstGeom prst="rightArrow">
            <a:avLst>
              <a:gd name="adj1" fmla="val 51585"/>
              <a:gd name="adj2" fmla="val 50000"/>
            </a:avLst>
          </a:prstGeom>
          <a:solidFill>
            <a:srgbClr val="336699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Rectangle arrodonit 10"/>
          <p:cNvSpPr/>
          <p:nvPr/>
        </p:nvSpPr>
        <p:spPr>
          <a:xfrm>
            <a:off x="3490546" y="3894992"/>
            <a:ext cx="518746" cy="218923"/>
          </a:xfrm>
          <a:prstGeom prst="roundRect">
            <a:avLst/>
          </a:prstGeom>
          <a:noFill/>
          <a:ln w="19050">
            <a:solidFill>
              <a:srgbClr val="FF33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ca-ES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6774" y="5546025"/>
            <a:ext cx="2143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altLang="ca-ES" dirty="0">
                <a:solidFill>
                  <a:srgbClr val="336699"/>
                </a:solidFill>
                <a:latin typeface="Verdana" panose="020B0604030504040204" pitchFamily="34" charset="0"/>
                <a:hlinkClick r:id="rId4"/>
              </a:rPr>
              <a:t>Video explicativo</a:t>
            </a:r>
            <a:endParaRPr lang="es-ES" dirty="0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7037" y="4113915"/>
            <a:ext cx="2262563" cy="1360448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494702" y="929227"/>
            <a:ext cx="7772400" cy="812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a-ES" altLang="ca-ES" sz="2000" b="1" dirty="0" err="1">
                <a:solidFill>
                  <a:srgbClr val="336699"/>
                </a:solidFill>
                <a:latin typeface="Verdana" panose="020B0604030504040204" pitchFamily="34" charset="0"/>
              </a:rPr>
              <a:t>Cercabib</a:t>
            </a:r>
            <a:br>
              <a:rPr lang="ca-ES" altLang="ca-ES" sz="2000" b="1" dirty="0">
                <a:latin typeface="Verdana" panose="020B0604030504040204" pitchFamily="34" charset="0"/>
              </a:rPr>
            </a:br>
            <a:r>
              <a:rPr lang="ca-ES" altLang="ca-ES" sz="1600" dirty="0">
                <a:latin typeface="Verdana" panose="020B0604030504040204" pitchFamily="34" charset="0"/>
                <a:hlinkClick r:id="rId6"/>
              </a:rPr>
              <a:t>https://cercabib.ub.edu/iii/encore/?lang=spi</a:t>
            </a:r>
            <a:endParaRPr lang="ca-ES" altLang="ca-ES" sz="1600" dirty="0">
              <a:latin typeface="Verdana" panose="020B0604030504040204" pitchFamily="34" charset="0"/>
            </a:endParaRPr>
          </a:p>
          <a:p>
            <a:pPr algn="l"/>
            <a:endParaRPr lang="ca-ES" altLang="ca-ES" sz="1600" dirty="0">
              <a:latin typeface="Verdana" panose="020B0604030504040204" pitchFamily="34" charset="0"/>
            </a:endParaRPr>
          </a:p>
        </p:txBody>
      </p:sp>
      <p:pic>
        <p:nvPicPr>
          <p:cNvPr id="12" name="Imagen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6" y="91779"/>
            <a:ext cx="9027459" cy="128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4701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_presentacio_CRAIgenerica.potx" id="{115DF513-4CD7-43C9-8698-9BE2F55C3DC4}" vid="{58262671-2CD7-44FD-BF02-ADCFD66979B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2018_presentacio_CRAIgenerica</Template>
  <TotalTime>1263</TotalTime>
  <Words>3120</Words>
  <Application>Microsoft Office PowerPoint</Application>
  <PresentationFormat>Presentación en pantalla (4:3)</PresentationFormat>
  <Paragraphs>369</Paragraphs>
  <Slides>35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41" baseType="lpstr">
      <vt:lpstr>Arial</vt:lpstr>
      <vt:lpstr>Calibri</vt:lpstr>
      <vt:lpstr>Calibri Light</vt:lpstr>
      <vt:lpstr>Verdana</vt:lpstr>
      <vt:lpstr>Wingdings</vt:lpstr>
      <vt:lpstr>Tema de Office</vt:lpstr>
      <vt:lpstr>Presentación de PowerPoint</vt:lpstr>
      <vt:lpstr>El objetivo de esta sesión es:</vt:lpstr>
      <vt:lpstr>¿De qué hablaremos?</vt:lpstr>
      <vt:lpstr>¿Dónde estamos y cuándo puedes venir?</vt:lpstr>
      <vt:lpstr>Plano de la biblioteca</vt:lpstr>
      <vt:lpstr>Equipamientos</vt:lpstr>
      <vt:lpstr>El fondo: libros, revistas, etc.</vt:lpstr>
      <vt:lpstr>¡Iníciate en el CRAI! https://crai.ub.edu/es/conoce-el-crai/iniciate-en-el-crai</vt:lpstr>
      <vt:lpstr>Presentación de PowerPoint</vt:lpstr>
      <vt:lpstr>Cercabib: búsqueda rápida</vt:lpstr>
      <vt:lpstr>Presentación de PowerPoint</vt:lpstr>
      <vt:lpstr>Presentación de PowerPoint</vt:lpstr>
      <vt:lpstr>Presentación de PowerPoint</vt:lpstr>
      <vt:lpstr>¿Qué tienes que hacer para llevarte libros en préstamo?</vt:lpstr>
      <vt:lpstr>El servicio de préstamo de documentos (I)</vt:lpstr>
      <vt:lpstr>Presentación de PowerPoint</vt:lpstr>
      <vt:lpstr>Presentación de PowerPoint</vt:lpstr>
      <vt:lpstr>Préstamo con otras bibliotecas de la UB</vt:lpstr>
      <vt:lpstr>Uso de salas de trabajo https://crai.ub.edu/es/que-ofrece-el-crai/prestamo/prestamo-equipamientos</vt:lpstr>
      <vt:lpstr>Presentación de PowerPoint</vt:lpstr>
      <vt:lpstr>Servicio de préstamo consorciado (PUC) https://crai.ub.edu/es/que-ofrece-el-crai/prestamo/prestamo-puc </vt:lpstr>
      <vt:lpstr>PUC vía web https://crai.ub.edu/es/que-ofrece-el-crai/prestamo/prestamo-puc</vt:lpstr>
      <vt:lpstr>  Condiciones de préstamo del PUC</vt:lpstr>
      <vt:lpstr>Préstamo interbibliotecario https://crai.ub.edu/es/que-ofrece-el-crai/prestamo/prestamo-pi </vt:lpstr>
      <vt:lpstr>Presentación de PowerPoint</vt:lpstr>
      <vt:lpstr>Presentación de PowerPoint</vt:lpstr>
      <vt:lpstr>Presentación de PowerPoint</vt:lpstr>
      <vt:lpstr>Presentación de PowerPoint</vt:lpstr>
      <vt:lpstr>Servicio de Atención a los Usuarios (S@U) https://crai.ub.edu/es/que-ofrece-el-crai/sau </vt:lpstr>
      <vt:lpstr>Formación de usuarios https://crai.ub.edu/es/que-ofrece-el-crai/formacion-usuarios</vt:lpstr>
      <vt:lpstr>Fondos y colecciones https://crai.ub.edu/ca/coneix-el-crai/biblioteques </vt:lpstr>
      <vt:lpstr>Wifi y acceso a los ordenadores de la Facultad</vt:lpstr>
      <vt:lpstr>¡Síguenos en las redes! https://crai.ub.edu/ca/coneix-el-crai/difusio-marqueting/blogs-i-xarxes-socials </vt:lpstr>
      <vt:lpstr>Presentación de PowerPoint</vt:lpstr>
      <vt:lpstr>Presentación de PowerPoint</vt:lpstr>
    </vt:vector>
  </TitlesOfParts>
  <Company>Universitat de Barcelona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Conocer el CRAI Biblioteca de Farmacia y Ciencias de la Alimentación. Campus Torribera. Curso 2020-21</dc:title>
  <dc:creator>CRAI Biblioteca de Farmacia y Ciencias de la Alimentación. Campus Torribera</dc:creator>
  <cp:keywords>Formación de usuarios, CRAI, Universitat de Barcelona, biblioteca, recursos de información, farmacia, ciencias de la alimentación</cp:keywords>
  <cp:lastModifiedBy>Nuria Hombrabella Teruel</cp:lastModifiedBy>
  <cp:revision>115</cp:revision>
  <cp:lastPrinted>2019-10-24T09:41:52Z</cp:lastPrinted>
  <dcterms:created xsi:type="dcterms:W3CDTF">2018-05-24T13:23:12Z</dcterms:created>
  <dcterms:modified xsi:type="dcterms:W3CDTF">2020-07-24T05:33:32Z</dcterms:modified>
</cp:coreProperties>
</file>