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5"/>
  </p:notesMasterIdLst>
  <p:sldIdLst>
    <p:sldId id="256" r:id="rId3"/>
    <p:sldId id="340" r:id="rId4"/>
    <p:sldId id="341" r:id="rId5"/>
    <p:sldId id="342" r:id="rId6"/>
    <p:sldId id="257" r:id="rId7"/>
    <p:sldId id="308" r:id="rId8"/>
    <p:sldId id="307" r:id="rId9"/>
    <p:sldId id="263" r:id="rId10"/>
    <p:sldId id="266" r:id="rId11"/>
    <p:sldId id="343" r:id="rId12"/>
    <p:sldId id="344" r:id="rId13"/>
    <p:sldId id="309" r:id="rId14"/>
    <p:sldId id="267" r:id="rId15"/>
    <p:sldId id="310" r:id="rId16"/>
    <p:sldId id="311" r:id="rId17"/>
    <p:sldId id="312" r:id="rId18"/>
    <p:sldId id="314" r:id="rId19"/>
    <p:sldId id="315" r:id="rId20"/>
    <p:sldId id="316" r:id="rId21"/>
    <p:sldId id="313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30" r:id="rId33"/>
    <p:sldId id="331" r:id="rId34"/>
    <p:sldId id="329" r:id="rId35"/>
    <p:sldId id="332" r:id="rId36"/>
    <p:sldId id="334" r:id="rId37"/>
    <p:sldId id="335" r:id="rId38"/>
    <p:sldId id="298" r:id="rId39"/>
    <p:sldId id="336" r:id="rId40"/>
    <p:sldId id="337" r:id="rId41"/>
    <p:sldId id="338" r:id="rId42"/>
    <p:sldId id="300" r:id="rId43"/>
    <p:sldId id="301" r:id="rId4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198"/>
    <a:srgbClr val="6A8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a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a-ES" sz="1400" b="0" strike="noStrike" spc="-1">
                <a:latin typeface="Times New Roman"/>
              </a:rPr>
              <a:t>&lt;cabecera&gt;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a-ES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a-ES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4BD2B67-C542-48A2-B1B0-524272DEC12C}" type="slidenum">
              <a:rPr lang="ca-ES" sz="1400" b="0" strike="noStrike" spc="-1">
                <a:latin typeface="Times New Roman"/>
              </a:rPr>
              <a:t>‹#›</a:t>
            </a:fld>
            <a:endParaRPr lang="ca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621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ca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ca-ES" sz="2000" b="0" strike="noStrike" spc="-1"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66AE470-B207-4371-9647-9A1AFEE28C9D}" type="slidenum">
              <a:rPr lang="ca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300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11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6642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12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8915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5E13E0E-1AFD-480E-B2B7-8A510397AD3C}" type="slidenum">
              <a:rPr lang="ca-ES" sz="1200" b="0" strike="noStrike" spc="-1">
                <a:latin typeface="Times New Roman"/>
              </a:rPr>
              <a:t>13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453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14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7627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15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324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16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906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17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8806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18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502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19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4927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20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1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ca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ca-ES" sz="2000" b="0" strike="noStrike" spc="-1"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66AE470-B207-4371-9647-9A1AFEE28C9D}" type="slidenum">
              <a:rPr lang="ca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973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21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6326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22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0702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23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8779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24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3041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25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241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26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1416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27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4804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28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4787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29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8510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30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13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ca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ca-ES" sz="2000" b="0" strike="noStrike" spc="-1"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66AE470-B207-4371-9647-9A1AFEE28C9D}" type="slidenum">
              <a:rPr lang="ca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7874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31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8786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32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0510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33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31665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34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2445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35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0666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36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58359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38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57515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39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96722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40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962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ca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ca-ES" sz="2000" b="0" strike="noStrike" spc="-1"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66AE470-B207-4371-9647-9A1AFEE28C9D}" type="slidenum">
              <a:rPr lang="ca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72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ca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ca-ES" sz="2000" b="0" strike="noStrike" spc="-1"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66AE470-B207-4371-9647-9A1AFEE28C9D}" type="slidenum">
              <a:rPr lang="ca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59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5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C3E354E-9F8E-47F5-BF18-C9C543245900}" type="slidenum">
              <a:rPr lang="ca-ES" sz="1200" b="0" strike="noStrike" spc="-1">
                <a:latin typeface="Times New Roman"/>
              </a:rPr>
              <a:t>7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278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5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C3E354E-9F8E-47F5-BF18-C9C543245900}" type="slidenum">
              <a:rPr lang="ca-ES" sz="1200" b="0" strike="noStrike" spc="-1">
                <a:latin typeface="Times New Roman"/>
              </a:rPr>
              <a:t>8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016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 dirty="0">
              <a:latin typeface="Arial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9DA7B8E-8555-47AF-A3B7-FA072CFCC383}" type="slidenum">
              <a:rPr lang="ca-ES" sz="1200" b="0" strike="noStrike" spc="-1">
                <a:latin typeface="Times New Roman"/>
              </a:rPr>
              <a:t>9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863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A2E8C4C-8D4C-4DA9-8F8A-EF5E05E5C570}" type="slidenum">
              <a:rPr lang="ca-ES" sz="1200" b="0" strike="noStrike" spc="-1">
                <a:latin typeface="Times New Roman"/>
              </a:rPr>
              <a:t>10</a:t>
            </a:fld>
            <a:endParaRPr lang="ca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271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a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ca-ES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882A61B-18EC-4D81-AF5C-60704DDF10C6}" type="slidenum">
              <a:rPr lang="ca-E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8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2"/>
          <p:cNvPicPr/>
          <p:nvPr/>
        </p:nvPicPr>
        <p:blipFill>
          <a:blip r:embed="rId14"/>
          <a:stretch/>
        </p:blipFill>
        <p:spPr>
          <a:xfrm>
            <a:off x="0" y="25200"/>
            <a:ext cx="11888640" cy="14025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8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garm008@alumnes.ub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10" Type="http://schemas.openxmlformats.org/officeDocument/2006/relationships/image" Target="../media/image42.gif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ca/que-ofereix-el-crai/formacio-usuaris/cursos-programat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valora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https://crai.ub.edu/ca/recursos-d-informaci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5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C944B68-657F-44AC-A344-0DA04A6E7B3B}" type="slidenum">
              <a:rPr lang="ca-ES" sz="1200" b="0" strike="noStrike" spc="-1">
                <a:solidFill>
                  <a:srgbClr val="8B8B8B"/>
                </a:solidFill>
                <a:latin typeface="Calibri"/>
              </a:rPr>
              <a:t>1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349800" y="3296520"/>
            <a:ext cx="549216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a-ES" sz="4000" b="1" strike="noStrike" spc="-1">
                <a:solidFill>
                  <a:srgbClr val="FFFFFF"/>
                </a:solidFill>
                <a:latin typeface="Verdana"/>
                <a:ea typeface="Verdana"/>
              </a:rPr>
              <a:t>El CRAI DE LA UB: </a:t>
            </a:r>
            <a:endParaRPr lang="ca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a-ES" sz="3600" b="1" strike="noStrike" spc="-1">
                <a:solidFill>
                  <a:srgbClr val="FFFFFF"/>
                </a:solidFill>
                <a:latin typeface="Verdana"/>
                <a:ea typeface="Verdana"/>
              </a:rPr>
              <a:t>recursos i serveis</a:t>
            </a:r>
            <a:endParaRPr lang="ca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>
                <a:solidFill>
                  <a:srgbClr val="0597A4"/>
                </a:solidFill>
                <a:latin typeface="Verdana"/>
                <a:ea typeface="Verdana"/>
              </a:rPr>
              <a:t>Aspectes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 </a:t>
            </a:r>
            <a:r>
              <a:rPr lang="en-US" sz="3600" b="1" spc="-1" dirty="0" err="1">
                <a:solidFill>
                  <a:srgbClr val="0597A4"/>
                </a:solidFill>
                <a:latin typeface="Verdana"/>
                <a:ea typeface="Verdana"/>
              </a:rPr>
              <a:t>pràctics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3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trike="noStrike" spc="-1" dirty="0" smtClean="0">
                <a:solidFill>
                  <a:srgbClr val="4891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Credencials UB </a:t>
            </a:r>
            <a:endParaRPr lang="ca-ES" sz="2300" b="1" strike="noStrike" spc="-1" dirty="0">
              <a:solidFill>
                <a:srgbClr val="48919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trike="noStrike" spc="-1" dirty="0" smtClean="0">
                <a:solidFill>
                  <a:srgbClr val="4891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 d’identitats UB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trike="noStrike" spc="-1" dirty="0" smtClean="0">
                <a:solidFill>
                  <a:srgbClr val="4891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Àrea TIC / SAE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err="1" smtClean="0">
                <a:solidFill>
                  <a:srgbClr val="4891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Apps</a:t>
            </a:r>
            <a:endParaRPr lang="ca-ES" sz="2300" b="1" strike="noStrike" spc="-1" dirty="0">
              <a:solidFill>
                <a:srgbClr val="48919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3257219" y="268326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QuadreDeText 1"/>
          <p:cNvSpPr txBox="1"/>
          <p:nvPr/>
        </p:nvSpPr>
        <p:spPr>
          <a:xfrm>
            <a:off x="1163498" y="3743882"/>
            <a:ext cx="13332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Fem UB</a:t>
            </a:r>
            <a:endParaRPr lang="ca-ES" sz="2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375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>
                <a:solidFill>
                  <a:srgbClr val="0597A4"/>
                </a:solidFill>
                <a:latin typeface="Verdana"/>
                <a:ea typeface="Verdana"/>
              </a:rPr>
              <a:t>Aspectes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 </a:t>
            </a:r>
            <a:r>
              <a:rPr lang="en-US" sz="3600" b="1" spc="-1" dirty="0" err="1">
                <a:solidFill>
                  <a:srgbClr val="0597A4"/>
                </a:solidFill>
                <a:latin typeface="Verdana"/>
                <a:ea typeface="Verdana"/>
              </a:rPr>
              <a:t>pràctics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3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6999824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trike="noStrike" spc="-1" dirty="0" smtClean="0">
                <a:solidFill>
                  <a:srgbClr val="4891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Carnet </a:t>
            </a:r>
            <a:r>
              <a:rPr lang="ca-ES" sz="2300" spc="-1" dirty="0">
                <a:solidFill>
                  <a:srgbClr val="3B3838"/>
                </a:solidFill>
                <a:latin typeface="Verdana"/>
                <a:ea typeface="Verdana"/>
              </a:rPr>
              <a:t>T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argeta Universitària </a:t>
            </a:r>
            <a:r>
              <a:rPr lang="ca-ES" sz="2300" spc="-1" dirty="0">
                <a:solidFill>
                  <a:srgbClr val="3B3838"/>
                </a:solidFill>
                <a:latin typeface="Verdana"/>
                <a:ea typeface="Verdana"/>
              </a:rPr>
              <a:t>I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ntel·ligent </a:t>
            </a:r>
            <a:r>
              <a:rPr lang="ca-ES" sz="2300" spc="-1" dirty="0">
                <a:solidFill>
                  <a:srgbClr val="3B3838"/>
                </a:solidFill>
                <a:latin typeface="Verdana"/>
                <a:ea typeface="Verdana"/>
              </a:rPr>
              <a:t>(TUI). Funciona com a carnet de Biblioteca.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smtClean="0">
                <a:solidFill>
                  <a:srgbClr val="4891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Intranet 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portal de gestió acadèmica i participació universitària.</a:t>
            </a:r>
            <a:endParaRPr lang="ca-ES" sz="2300" b="1" spc="-1" dirty="0" smtClean="0">
              <a:solidFill>
                <a:srgbClr val="48919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trike="noStrike" spc="-1" dirty="0" smtClean="0">
                <a:solidFill>
                  <a:srgbClr val="4891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Correu-e corporatiu</a:t>
            </a:r>
            <a:endParaRPr lang="ca-ES" sz="2300" b="1" strike="noStrike" spc="-1" dirty="0">
              <a:solidFill>
                <a:srgbClr val="48919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3854263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QuadreDeText 1"/>
          <p:cNvSpPr txBox="1"/>
          <p:nvPr/>
        </p:nvSpPr>
        <p:spPr>
          <a:xfrm>
            <a:off x="1163498" y="3743882"/>
            <a:ext cx="240803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300" dirty="0" smtClean="0">
                <a:latin typeface="Verdana" panose="020B0604030504040204" pitchFamily="34" charset="0"/>
                <a:ea typeface="Verdana" panose="020B0604030504040204" pitchFamily="34" charset="0"/>
              </a:rPr>
              <a:t>Credencials UB</a:t>
            </a:r>
            <a:endParaRPr lang="ca-ES" sz="2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915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>
                <a:solidFill>
                  <a:srgbClr val="0597A4"/>
                </a:solidFill>
                <a:latin typeface="Verdana"/>
                <a:ea typeface="Verdana"/>
              </a:rPr>
              <a:t>Aspectes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 </a:t>
            </a:r>
            <a:r>
              <a:rPr lang="en-US" sz="3600" b="1" spc="-1" dirty="0" err="1">
                <a:solidFill>
                  <a:srgbClr val="0597A4"/>
                </a:solidFill>
                <a:latin typeface="Verdana"/>
                <a:ea typeface="Verdana"/>
              </a:rPr>
              <a:t>pràctics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23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Gestió</a:t>
            </a:r>
            <a:r>
              <a:rPr lang="en-U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en-US" sz="23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d’identitats</a:t>
            </a:r>
            <a:endParaRPr lang="ca-ES" sz="23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3922005" y="2645640"/>
            <a:ext cx="7282149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ID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en-US" sz="2300" spc="-1" dirty="0">
                <a:solidFill>
                  <a:srgbClr val="3B3838"/>
                </a:solidFill>
                <a:latin typeface="Verdana"/>
                <a:ea typeface="Verdana"/>
              </a:rPr>
              <a:t>Codi </a:t>
            </a:r>
            <a:r>
              <a:rPr lang="en-US" sz="2300" spc="-1" dirty="0" err="1">
                <a:solidFill>
                  <a:srgbClr val="3B3838"/>
                </a:solidFill>
                <a:latin typeface="Verdana"/>
                <a:ea typeface="Verdana"/>
              </a:rPr>
              <a:t>alfanumèric</a:t>
            </a:r>
            <a:r>
              <a:rPr lang="en-US" sz="2300" spc="-1" dirty="0">
                <a:solidFill>
                  <a:srgbClr val="3B3838"/>
                </a:solidFill>
                <a:latin typeface="Verdana"/>
                <a:ea typeface="Verdana"/>
              </a:rPr>
              <a:t> de 4 </a:t>
            </a:r>
            <a:r>
              <a:rPr lang="en-US" sz="2300" spc="-1" dirty="0" err="1">
                <a:solidFill>
                  <a:srgbClr val="3B3838"/>
                </a:solidFill>
                <a:latin typeface="Verdana"/>
                <a:ea typeface="Verdana"/>
              </a:rPr>
              <a:t>caracters</a:t>
            </a:r>
            <a:r>
              <a:rPr lang="en-US" sz="2300" spc="-1" dirty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endParaRPr lang="ca-ES" sz="2300" spc="-1" dirty="0">
              <a:solidFill>
                <a:srgbClr val="3B3838"/>
              </a:solidFill>
              <a:latin typeface="Verdana"/>
              <a:ea typeface="Verdana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>
                <a:solidFill>
                  <a:srgbClr val="489198"/>
                </a:solidFill>
                <a:latin typeface="Verdana"/>
                <a:ea typeface="Verdana"/>
              </a:rPr>
              <a:t>ID </a:t>
            </a: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local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ca-ES" sz="2300" spc="-1" dirty="0">
                <a:solidFill>
                  <a:srgbClr val="3B3838"/>
                </a:solidFill>
                <a:latin typeface="Verdana"/>
                <a:ea typeface="Verdana"/>
              </a:rPr>
              <a:t>A partir del correu UB. 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Si </a:t>
            </a:r>
            <a:r>
              <a:rPr lang="ca-ES" sz="2300" spc="-1" dirty="0">
                <a:solidFill>
                  <a:srgbClr val="3B3838"/>
                </a:solidFill>
                <a:latin typeface="Verdana"/>
                <a:ea typeface="Verdana"/>
              </a:rPr>
              <a:t>el correu 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és 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  <a:hlinkClick r:id="rId3"/>
              </a:rPr>
              <a:t>mgarm008@alumnes.ub.edu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ca-ES" sz="2300" spc="-1" dirty="0">
                <a:solidFill>
                  <a:srgbClr val="3B3838"/>
                </a:solidFill>
                <a:latin typeface="Verdana"/>
                <a:ea typeface="Verdana"/>
              </a:rPr>
              <a:t>l’identificador és mgarm008.alumnes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es-ES" sz="2300" b="1" spc="-1" dirty="0" err="1" smtClean="0">
                <a:solidFill>
                  <a:srgbClr val="489198"/>
                </a:solidFill>
                <a:latin typeface="Verdana"/>
                <a:ea typeface="Verdana"/>
              </a:rPr>
              <a:t>Contrasenya</a:t>
            </a:r>
            <a:r>
              <a:rPr lang="es-ES" sz="2300" spc="-1" dirty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es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es-ES" sz="23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Codi</a:t>
            </a:r>
            <a:r>
              <a:rPr lang="es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es-ES" sz="23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alfanumèric</a:t>
            </a:r>
            <a:r>
              <a:rPr lang="es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 (</a:t>
            </a:r>
            <a:r>
              <a:rPr lang="es-ES" sz="23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amb</a:t>
            </a:r>
            <a:r>
              <a:rPr lang="es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es-ES" sz="23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condicions</a:t>
            </a:r>
            <a:r>
              <a:rPr lang="es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es-ES" sz="23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als</a:t>
            </a:r>
            <a:r>
              <a:rPr lang="es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es-ES" sz="23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caracters</a:t>
            </a:r>
            <a:r>
              <a:rPr lang="es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)</a:t>
            </a:r>
            <a:endParaRPr lang="ca-ES" sz="23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3718924" y="2683260"/>
            <a:ext cx="32081" cy="337338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880850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17600" y="62244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a-ES" sz="3600" b="1" spc="-1" dirty="0">
                <a:solidFill>
                  <a:srgbClr val="0597A4"/>
                </a:solidFill>
                <a:latin typeface="Verdana"/>
                <a:ea typeface="Verdana"/>
              </a:rPr>
              <a:t>Gestió d’identitats</a:t>
            </a:r>
          </a:p>
        </p:txBody>
      </p:sp>
      <p:pic>
        <p:nvPicPr>
          <p:cNvPr id="159" name="Imagen 9"/>
          <p:cNvPicPr/>
          <p:nvPr/>
        </p:nvPicPr>
        <p:blipFill>
          <a:blip r:embed="rId3"/>
          <a:stretch/>
        </p:blipFill>
        <p:spPr>
          <a:xfrm>
            <a:off x="1347840" y="1491840"/>
            <a:ext cx="9299520" cy="503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>
                <a:solidFill>
                  <a:srgbClr val="0597A4"/>
                </a:solidFill>
                <a:latin typeface="Verdana"/>
                <a:ea typeface="Verdana"/>
              </a:rPr>
              <a:t>Aspectes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 </a:t>
            </a:r>
            <a:r>
              <a:rPr lang="en-US" sz="3600" b="1" spc="-1" dirty="0" err="1">
                <a:solidFill>
                  <a:srgbClr val="0597A4"/>
                </a:solidFill>
                <a:latin typeface="Verdana"/>
                <a:ea typeface="Verdana"/>
              </a:rPr>
              <a:t>pràctics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en-US" sz="2300" spc="-1" dirty="0" err="1">
                <a:solidFill>
                  <a:srgbClr val="3B3838"/>
                </a:solidFill>
                <a:latin typeface="Verdana"/>
                <a:ea typeface="Verdana"/>
              </a:rPr>
              <a:t>Àrea</a:t>
            </a:r>
            <a:r>
              <a:rPr lang="en-US" sz="2300" spc="-1" dirty="0">
                <a:solidFill>
                  <a:srgbClr val="3B3838"/>
                </a:solidFill>
                <a:latin typeface="Verdana"/>
                <a:ea typeface="Verdana"/>
              </a:rPr>
              <a:t> TIC / SAE</a:t>
            </a:r>
            <a:endParaRPr lang="ca-ES" sz="23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3796553" y="2700438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>
                <a:solidFill>
                  <a:srgbClr val="489198"/>
                </a:solidFill>
                <a:latin typeface="Verdana"/>
                <a:ea typeface="Verdana"/>
              </a:rPr>
              <a:t>C</a:t>
            </a: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onfiguració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ca-ES" sz="2300" spc="-1" dirty="0">
                <a:solidFill>
                  <a:srgbClr val="3B3838"/>
                </a:solidFill>
                <a:latin typeface="Verdana"/>
                <a:ea typeface="Verdana"/>
              </a:rPr>
              <a:t>i instal·lació 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d'equips 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spc="-1" dirty="0">
                <a:solidFill>
                  <a:srgbClr val="3B3838"/>
                </a:solidFill>
                <a:latin typeface="Verdana"/>
                <a:ea typeface="Verdana"/>
              </a:rPr>
              <a:t>L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licències </a:t>
            </a:r>
            <a:r>
              <a:rPr lang="ca-ES" sz="2300" spc="-1" dirty="0">
                <a:solidFill>
                  <a:srgbClr val="3B3838"/>
                </a:solidFill>
                <a:latin typeface="Verdana"/>
                <a:ea typeface="Verdana"/>
              </a:rPr>
              <a:t>de </a:t>
            </a:r>
            <a:r>
              <a:rPr lang="ca-ES" sz="2300" b="1" spc="-1" dirty="0">
                <a:solidFill>
                  <a:srgbClr val="489198"/>
                </a:solidFill>
                <a:latin typeface="Verdana"/>
                <a:ea typeface="Verdana"/>
              </a:rPr>
              <a:t>programari</a:t>
            </a:r>
            <a:r>
              <a:rPr lang="ca-ES" sz="2300" spc="-1" dirty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propietari 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spc="-1" dirty="0">
                <a:solidFill>
                  <a:srgbClr val="3B3838"/>
                </a:solidFill>
                <a:latin typeface="Verdana"/>
                <a:ea typeface="Verdana"/>
              </a:rPr>
              <a:t>S</a:t>
            </a:r>
            <a:r>
              <a:rPr lang="ca-E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olucions </a:t>
            </a:r>
            <a:r>
              <a:rPr lang="ca-ES" sz="2300" spc="-1" dirty="0">
                <a:solidFill>
                  <a:srgbClr val="3B3838"/>
                </a:solidFill>
                <a:latin typeface="Verdana"/>
                <a:ea typeface="Verdana"/>
              </a:rPr>
              <a:t>de </a:t>
            </a:r>
            <a:r>
              <a:rPr lang="ca-ES" sz="2300" b="1" spc="-1" dirty="0">
                <a:solidFill>
                  <a:srgbClr val="489198"/>
                </a:solidFill>
                <a:latin typeface="Verdana"/>
                <a:ea typeface="Verdana"/>
              </a:rPr>
              <a:t>connectivitat</a:t>
            </a:r>
            <a:r>
              <a:rPr lang="ca-ES" sz="2300" spc="-1" dirty="0">
                <a:solidFill>
                  <a:srgbClr val="3B3838"/>
                </a:solidFill>
                <a:latin typeface="Verdana"/>
                <a:ea typeface="Verdana"/>
              </a:rPr>
              <a:t> </a:t>
            </a:r>
          </a:p>
        </p:txBody>
      </p:sp>
      <p:sp>
        <p:nvSpPr>
          <p:cNvPr id="113" name="Line 5"/>
          <p:cNvSpPr/>
          <p:nvPr/>
        </p:nvSpPr>
        <p:spPr>
          <a:xfrm>
            <a:off x="3257219" y="268326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677594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>
                <a:solidFill>
                  <a:srgbClr val="0597A4"/>
                </a:solidFill>
                <a:latin typeface="Verdana"/>
                <a:ea typeface="Verdana"/>
              </a:rPr>
              <a:t>Aspectes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 </a:t>
            </a:r>
            <a:r>
              <a:rPr lang="en-US" sz="3600" b="1" spc="-1" dirty="0" err="1">
                <a:solidFill>
                  <a:srgbClr val="0597A4"/>
                </a:solidFill>
                <a:latin typeface="Verdana"/>
                <a:ea typeface="Verdana"/>
              </a:rPr>
              <a:t>pràctics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Apps</a:t>
            </a:r>
            <a:endParaRPr lang="ca-ES" sz="23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3873671" y="3141399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err="1" smtClean="0">
                <a:solidFill>
                  <a:srgbClr val="489198"/>
                </a:solidFill>
                <a:latin typeface="Verdana"/>
                <a:ea typeface="Verdana"/>
              </a:rPr>
              <a:t>SocUB</a:t>
            </a:r>
            <a:endParaRPr lang="ca-ES" sz="2300" b="1" spc="-1" dirty="0" smtClean="0">
              <a:solidFill>
                <a:srgbClr val="489198"/>
              </a:solidFill>
              <a:latin typeface="Verdana"/>
              <a:ea typeface="Verdana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trike="noStrike" spc="-1" dirty="0" smtClean="0">
                <a:solidFill>
                  <a:srgbClr val="489198"/>
                </a:solidFill>
                <a:latin typeface="Verdana"/>
                <a:ea typeface="Verdana"/>
              </a:rPr>
              <a:t>Campus Virtual</a:t>
            </a:r>
          </a:p>
        </p:txBody>
      </p:sp>
      <p:sp>
        <p:nvSpPr>
          <p:cNvPr id="113" name="Line 5"/>
          <p:cNvSpPr/>
          <p:nvPr/>
        </p:nvSpPr>
        <p:spPr>
          <a:xfrm>
            <a:off x="3257219" y="268326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119732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Accés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l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informació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23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Cerca</a:t>
            </a:r>
            <a:r>
              <a:rPr lang="en-US" sz="2300" spc="-1" dirty="0" smtClean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en-US" sz="23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bàsica</a:t>
            </a:r>
            <a:endParaRPr lang="ca-ES" sz="23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err="1" smtClean="0">
                <a:solidFill>
                  <a:srgbClr val="489198"/>
                </a:solidFill>
                <a:latin typeface="Verdana"/>
                <a:ea typeface="Verdana"/>
              </a:rPr>
              <a:t>Cercabib</a:t>
            </a:r>
            <a:endParaRPr lang="ca-ES" sz="2300" b="1" spc="-1" dirty="0" smtClean="0">
              <a:solidFill>
                <a:srgbClr val="489198"/>
              </a:solidFill>
              <a:latin typeface="Verdana"/>
              <a:ea typeface="Verdana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SIRE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El </a:t>
            </a:r>
            <a:r>
              <a:rPr lang="ca-ES" sz="2300" b="1" spc="-1" dirty="0">
                <a:solidFill>
                  <a:srgbClr val="489198"/>
                </a:solidFill>
                <a:latin typeface="Verdana"/>
                <a:ea typeface="Verdana"/>
              </a:rPr>
              <a:t>meu compte</a:t>
            </a: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3257219" y="268326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859581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Accés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l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informació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000" b="1" spc="-1" dirty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2756340" y="268326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4" y="3573743"/>
            <a:ext cx="2116857" cy="48687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17212" y="3221640"/>
            <a:ext cx="363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a-ES" spc="-1" dirty="0" smtClean="0">
                <a:solidFill>
                  <a:srgbClr val="000000"/>
                </a:solidFill>
                <a:latin typeface="Calibri"/>
              </a:rPr>
              <a:t>Eina </a:t>
            </a:r>
            <a:r>
              <a:rPr lang="ca-ES" spc="-1" dirty="0">
                <a:solidFill>
                  <a:srgbClr val="000000"/>
                </a:solidFill>
                <a:latin typeface="Calibri"/>
              </a:rPr>
              <a:t>de descoberta </a:t>
            </a:r>
            <a:r>
              <a:rPr lang="ca-ES" spc="-1" dirty="0" smtClean="0">
                <a:solidFill>
                  <a:srgbClr val="000000"/>
                </a:solidFill>
                <a:latin typeface="Calibri"/>
              </a:rPr>
              <a:t>que realitza </a:t>
            </a:r>
            <a:r>
              <a:rPr lang="ca-ES" spc="-1" dirty="0">
                <a:solidFill>
                  <a:srgbClr val="000000"/>
                </a:solidFill>
                <a:latin typeface="Calibri"/>
              </a:rPr>
              <a:t>cerques de manera simultània a tot el fons del CRAI al marge del suport, tipologia o ubicació del recurs. </a:t>
            </a:r>
            <a:endParaRPr lang="ca-ES" spc="-1" dirty="0"/>
          </a:p>
        </p:txBody>
      </p:sp>
      <p:pic>
        <p:nvPicPr>
          <p:cNvPr id="10" name="Imagen 2"/>
          <p:cNvPicPr/>
          <p:nvPr/>
        </p:nvPicPr>
        <p:blipFill>
          <a:blip r:embed="rId4"/>
          <a:stretch/>
        </p:blipFill>
        <p:spPr>
          <a:xfrm>
            <a:off x="6933928" y="2200316"/>
            <a:ext cx="3812760" cy="3899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9341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Accés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l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informació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000" b="1" spc="-1" dirty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015620" y="3436200"/>
            <a:ext cx="6917220" cy="2356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r>
              <a:rPr lang="ca-ES" sz="2000" spc="-1" dirty="0">
                <a:solidFill>
                  <a:srgbClr val="3B3838"/>
                </a:solidFill>
                <a:latin typeface="Verdana"/>
                <a:ea typeface="Verdana"/>
              </a:rPr>
              <a:t>Servei Intermediari d’Accés als Recursos </a:t>
            </a:r>
            <a:r>
              <a:rPr lang="ca-ES" sz="2000" spc="-1" dirty="0" smtClean="0">
                <a:solidFill>
                  <a:srgbClr val="3B3838"/>
                </a:solidFill>
                <a:latin typeface="Verdana"/>
                <a:ea typeface="Verdana"/>
              </a:rPr>
              <a:t>Electrònics</a:t>
            </a:r>
          </a:p>
          <a:p>
            <a:r>
              <a:rPr lang="ca-ES" sz="2000" spc="-1" dirty="0" smtClean="0">
                <a:solidFill>
                  <a:srgbClr val="3B3838"/>
                </a:solidFill>
                <a:latin typeface="Verdana"/>
                <a:ea typeface="Verdana"/>
              </a:rPr>
              <a:t>d’informació </a:t>
            </a:r>
            <a:r>
              <a:rPr lang="ca-ES" sz="2000" spc="-1" dirty="0">
                <a:solidFill>
                  <a:srgbClr val="3B3838"/>
                </a:solidFill>
                <a:latin typeface="Verdana"/>
                <a:ea typeface="Verdana"/>
              </a:rPr>
              <a:t>contractats pel CRAI de la UB. 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3257219" y="268326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3549067"/>
            <a:ext cx="2546164" cy="55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460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Accés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l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informació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 dirty="0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50000"/>
              </a:lnSpc>
              <a:spcBef>
                <a:spcPts val="1001"/>
              </a:spcBef>
              <a:buClr>
                <a:srgbClr val="2E74B5"/>
              </a:buClr>
            </a:pPr>
            <a:r>
              <a:rPr lang="ca-ES" sz="2000" spc="-1" dirty="0">
                <a:solidFill>
                  <a:srgbClr val="3B3838"/>
                </a:solidFill>
                <a:latin typeface="Verdana"/>
                <a:ea typeface="Verdana"/>
              </a:rPr>
              <a:t>El meu compte</a:t>
            </a: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3257219" y="268326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Picture 10"/>
          <p:cNvPicPr/>
          <p:nvPr/>
        </p:nvPicPr>
        <p:blipFill>
          <a:blip r:embed="rId3"/>
          <a:stretch/>
        </p:blipFill>
        <p:spPr>
          <a:xfrm>
            <a:off x="3672294" y="2612067"/>
            <a:ext cx="6554520" cy="2864160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481701" y="5954315"/>
            <a:ext cx="468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ca-ES" b="1" spc="-1" dirty="0" smtClean="0">
                <a:solidFill>
                  <a:srgbClr val="0597A4"/>
                </a:solidFill>
                <a:latin typeface="Verdana"/>
                <a:ea typeface="Verdana"/>
              </a:rPr>
              <a:t>Renovacions – Reserves - Historial</a:t>
            </a:r>
            <a:endParaRPr lang="ca-ES" spc="-1" dirty="0"/>
          </a:p>
        </p:txBody>
      </p:sp>
    </p:spTree>
    <p:extLst>
      <p:ext uri="{BB962C8B-B14F-4D97-AF65-F5344CB8AC3E}">
        <p14:creationId xmlns:p14="http://schemas.microsoft.com/office/powerpoint/2010/main" val="27055205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98192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F4ED5A-5061-4685-9439-B3CBC3992B74}" type="slidenum">
              <a:rPr lang="ca-ES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867363" y="1580089"/>
            <a:ext cx="9741613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a-E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CRAI UB - Recursos i Serveis</a:t>
            </a:r>
          </a:p>
          <a:p>
            <a:pPr algn="ctr">
              <a:lnSpc>
                <a:spcPct val="100000"/>
              </a:lnSpc>
            </a:pPr>
            <a:r>
              <a:rPr lang="ca-ES" sz="3600" b="1" strike="noStrike" spc="-1" dirty="0">
                <a:solidFill>
                  <a:srgbClr val="0597A4"/>
                </a:solidFill>
                <a:latin typeface="Verdana"/>
                <a:ea typeface="Verdana"/>
              </a:rPr>
              <a:t>E</a:t>
            </a:r>
            <a:r>
              <a:rPr lang="ca-ES" sz="3600" b="1" strike="noStrike" spc="-1" dirty="0" smtClean="0">
                <a:solidFill>
                  <a:srgbClr val="0597A4"/>
                </a:solidFill>
                <a:latin typeface="Verdana"/>
                <a:ea typeface="Verdana"/>
              </a:rPr>
              <a:t>scola de Doctorat</a:t>
            </a:r>
            <a:endParaRPr lang="ca-ES" sz="3600" b="0" strike="noStrike" spc="-1" dirty="0">
              <a:latin typeface="Arial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882800" y="2934795"/>
            <a:ext cx="8156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spc="-1" dirty="0" smtClean="0">
                <a:latin typeface="Verdana"/>
                <a:ea typeface="Verdana"/>
              </a:rPr>
              <a:t>Bona tarda. </a:t>
            </a:r>
          </a:p>
          <a:p>
            <a:pPr algn="ctr">
              <a:lnSpc>
                <a:spcPct val="100000"/>
              </a:lnSpc>
            </a:pPr>
            <a:r>
              <a:rPr lang="es-ES" sz="3600" spc="-1" dirty="0" smtClean="0">
                <a:latin typeface="Verdana"/>
                <a:ea typeface="Verdana"/>
              </a:rPr>
              <a:t>La </a:t>
            </a:r>
            <a:r>
              <a:rPr lang="es-ES" sz="3600" spc="-1" dirty="0" err="1" smtClean="0">
                <a:latin typeface="Verdana"/>
                <a:ea typeface="Verdana"/>
              </a:rPr>
              <a:t>sessió</a:t>
            </a:r>
            <a:r>
              <a:rPr lang="es-ES" sz="3600" spc="-1" dirty="0" smtClean="0">
                <a:latin typeface="Verdana"/>
                <a:ea typeface="Verdana"/>
              </a:rPr>
              <a:t> </a:t>
            </a:r>
            <a:r>
              <a:rPr lang="es-ES" sz="3600" spc="-1" dirty="0" err="1" smtClean="0">
                <a:latin typeface="Verdana"/>
                <a:ea typeface="Verdana"/>
              </a:rPr>
              <a:t>començarà</a:t>
            </a:r>
            <a:r>
              <a:rPr lang="es-ES" sz="3600" spc="-1" dirty="0" smtClean="0">
                <a:latin typeface="Verdana"/>
                <a:ea typeface="Verdana"/>
              </a:rPr>
              <a:t> a les 16h.</a:t>
            </a:r>
          </a:p>
          <a:p>
            <a:pPr algn="ctr">
              <a:lnSpc>
                <a:spcPct val="100000"/>
              </a:lnSpc>
            </a:pPr>
            <a:endParaRPr lang="es-ES" sz="3600" strike="noStrike" spc="-1" dirty="0">
              <a:latin typeface="Verdana"/>
              <a:ea typeface="Verdana"/>
            </a:endParaRPr>
          </a:p>
          <a:p>
            <a:pPr algn="ctr">
              <a:lnSpc>
                <a:spcPct val="100000"/>
              </a:lnSpc>
            </a:pPr>
            <a:endParaRPr lang="ca-ES" sz="3600" strike="noStrike" spc="-1" dirty="0">
              <a:latin typeface="Arial"/>
            </a:endParaRPr>
          </a:p>
        </p:txBody>
      </p:sp>
      <p:sp>
        <p:nvSpPr>
          <p:cNvPr id="10" name="Line 4"/>
          <p:cNvSpPr/>
          <p:nvPr/>
        </p:nvSpPr>
        <p:spPr>
          <a:xfrm flipH="1">
            <a:off x="3761800" y="4581866"/>
            <a:ext cx="3952737" cy="5366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2094652" y="4956303"/>
            <a:ext cx="9540607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800" spc="-1" dirty="0" smtClean="0">
                <a:latin typeface="Verdana"/>
                <a:ea typeface="Verdana"/>
              </a:rPr>
              <a:t>Ana Martínez. </a:t>
            </a:r>
            <a:r>
              <a:rPr lang="es-ES" spc="-1" dirty="0" smtClean="0">
                <a:latin typeface="Verdana"/>
                <a:ea typeface="Verdana"/>
              </a:rPr>
              <a:t>CRAI Biblioteca de Física i Química</a:t>
            </a:r>
          </a:p>
          <a:p>
            <a:pPr>
              <a:lnSpc>
                <a:spcPct val="100000"/>
              </a:lnSpc>
            </a:pPr>
            <a:endParaRPr lang="es-ES" spc="-1" dirty="0" smtClean="0"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s-ES" sz="2800" spc="-1" dirty="0" smtClean="0">
                <a:latin typeface="Verdana"/>
                <a:ea typeface="Verdana"/>
              </a:rPr>
              <a:t>Mina </a:t>
            </a:r>
            <a:r>
              <a:rPr lang="es-ES" sz="2800" spc="-1" dirty="0" err="1" smtClean="0">
                <a:latin typeface="Verdana"/>
                <a:ea typeface="Verdana"/>
              </a:rPr>
              <a:t>Nabona</a:t>
            </a:r>
            <a:r>
              <a:rPr lang="es-ES" sz="2800" spc="-1" dirty="0" smtClean="0">
                <a:latin typeface="Verdana"/>
                <a:ea typeface="Verdana"/>
              </a:rPr>
              <a:t>. </a:t>
            </a:r>
            <a:r>
              <a:rPr lang="es-ES" spc="-1" dirty="0" smtClean="0">
                <a:latin typeface="Verdana"/>
                <a:ea typeface="Verdana"/>
              </a:rPr>
              <a:t>CRAI Biblioteca de </a:t>
            </a:r>
            <a:r>
              <a:rPr lang="es-ES" spc="-1" dirty="0" err="1" smtClean="0">
                <a:latin typeface="Verdana"/>
                <a:ea typeface="Verdana"/>
              </a:rPr>
              <a:t>Matemàtiques</a:t>
            </a:r>
            <a:r>
              <a:rPr lang="es-ES" spc="-1" dirty="0" smtClean="0">
                <a:latin typeface="Verdana"/>
                <a:ea typeface="Verdana"/>
              </a:rPr>
              <a:t> i </a:t>
            </a:r>
            <a:r>
              <a:rPr lang="es-ES" spc="-1" dirty="0" err="1" smtClean="0">
                <a:latin typeface="Verdana"/>
                <a:ea typeface="Verdana"/>
              </a:rPr>
              <a:t>Informàtica</a:t>
            </a:r>
            <a:endParaRPr lang="ca-ES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2224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Accés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l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informació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20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Préstec</a:t>
            </a:r>
            <a:r>
              <a:rPr lang="en-US" sz="2000" spc="-1" dirty="0" smtClean="0">
                <a:solidFill>
                  <a:srgbClr val="3B3838"/>
                </a:solidFill>
                <a:latin typeface="Verdana"/>
                <a:ea typeface="Verdana"/>
              </a:rPr>
              <a:t> de documents</a:t>
            </a: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Préstec UB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PUC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Préstec Interbibliotecari</a:t>
            </a: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3775012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105087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Accés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l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informació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20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Préstec</a:t>
            </a:r>
            <a:r>
              <a:rPr lang="en-US" sz="2000" spc="-1" dirty="0" smtClean="0">
                <a:solidFill>
                  <a:srgbClr val="3B3838"/>
                </a:solidFill>
                <a:latin typeface="Verdana"/>
                <a:ea typeface="Verdana"/>
              </a:rPr>
              <a:t> UB</a:t>
            </a: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2607224" y="2744792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ángulo 2"/>
          <p:cNvSpPr/>
          <p:nvPr/>
        </p:nvSpPr>
        <p:spPr>
          <a:xfrm>
            <a:off x="2862747" y="2354203"/>
            <a:ext cx="86683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720">
              <a:lnSpc>
                <a:spcPts val="811"/>
              </a:lnSpc>
              <a:spcBef>
                <a:spcPts val="2401"/>
              </a:spcBef>
              <a:buClr>
                <a:srgbClr val="0597A4"/>
              </a:buClr>
              <a:buSzPct val="75000"/>
              <a:buFont typeface="Wingdings" charset="2"/>
              <a:buChar char=""/>
            </a:pPr>
            <a:endParaRPr lang="ca-ES" spc="-1" dirty="0" smtClean="0">
              <a:solidFill>
                <a:srgbClr val="595959"/>
              </a:solidFill>
              <a:latin typeface="Verdana"/>
              <a:ea typeface="Verdana"/>
            </a:endParaRPr>
          </a:p>
          <a:p>
            <a:pPr marL="360">
              <a:lnSpc>
                <a:spcPts val="811"/>
              </a:lnSpc>
              <a:spcBef>
                <a:spcPts val="2401"/>
              </a:spcBef>
              <a:buClr>
                <a:srgbClr val="0597A4"/>
              </a:buClr>
              <a:buSzPct val="75000"/>
            </a:pPr>
            <a:r>
              <a:rPr lang="ca-ES" spc="-1" dirty="0" smtClean="0">
                <a:solidFill>
                  <a:srgbClr val="595959"/>
                </a:solidFill>
                <a:latin typeface="Verdana"/>
                <a:ea typeface="Verdana"/>
              </a:rPr>
              <a:t>Podeu </a:t>
            </a:r>
            <a:r>
              <a:rPr lang="ca-ES" spc="-1" dirty="0">
                <a:solidFill>
                  <a:srgbClr val="595959"/>
                </a:solidFill>
                <a:latin typeface="Verdana"/>
                <a:ea typeface="Verdana"/>
              </a:rPr>
              <a:t>demanar documents de qualsevol </a:t>
            </a:r>
            <a:r>
              <a:rPr lang="ca-ES" spc="-1" dirty="0" smtClean="0">
                <a:solidFill>
                  <a:srgbClr val="595959"/>
                </a:solidFill>
                <a:latin typeface="Verdana"/>
                <a:ea typeface="Verdana"/>
              </a:rPr>
              <a:t>CRAI Biblioteca </a:t>
            </a:r>
            <a:r>
              <a:rPr lang="ca-ES" spc="-1" dirty="0">
                <a:solidFill>
                  <a:srgbClr val="595959"/>
                </a:solidFill>
                <a:latin typeface="Verdana"/>
                <a:ea typeface="Verdana"/>
              </a:rPr>
              <a:t>UB.</a:t>
            </a:r>
            <a:endParaRPr lang="ca-ES" spc="-1" dirty="0"/>
          </a:p>
          <a:p>
            <a:pPr marL="360">
              <a:lnSpc>
                <a:spcPts val="811"/>
              </a:lnSpc>
              <a:spcBef>
                <a:spcPts val="2401"/>
              </a:spcBef>
              <a:buClr>
                <a:srgbClr val="0597A4"/>
              </a:buClr>
              <a:buSzPct val="75000"/>
            </a:pPr>
            <a:r>
              <a:rPr lang="ca-ES" spc="-1" dirty="0">
                <a:solidFill>
                  <a:srgbClr val="595959"/>
                </a:solidFill>
                <a:latin typeface="Verdana"/>
                <a:ea typeface="Verdana"/>
              </a:rPr>
              <a:t>Podeu endur-vos 20 documents durant 30 dies</a:t>
            </a:r>
            <a:r>
              <a:rPr lang="ca-ES" spc="-1" dirty="0" smtClean="0">
                <a:solidFill>
                  <a:srgbClr val="595959"/>
                </a:solidFill>
                <a:latin typeface="Verdana"/>
                <a:ea typeface="Verdana"/>
              </a:rPr>
              <a:t>.</a:t>
            </a:r>
          </a:p>
          <a:p>
            <a:pPr marL="360">
              <a:lnSpc>
                <a:spcPts val="811"/>
              </a:lnSpc>
              <a:spcBef>
                <a:spcPts val="2401"/>
              </a:spcBef>
              <a:buClr>
                <a:srgbClr val="0597A4"/>
              </a:buClr>
              <a:buSzPct val="75000"/>
            </a:pPr>
            <a:r>
              <a:rPr lang="pt-BR" spc="-1" dirty="0" smtClean="0">
                <a:solidFill>
                  <a:srgbClr val="595959"/>
                </a:solidFill>
                <a:latin typeface="Verdana"/>
                <a:ea typeface="Verdana"/>
              </a:rPr>
              <a:t>Bibliografia </a:t>
            </a:r>
            <a:r>
              <a:rPr lang="pt-BR" spc="-1" dirty="0" err="1">
                <a:solidFill>
                  <a:srgbClr val="595959"/>
                </a:solidFill>
                <a:latin typeface="Verdana"/>
                <a:ea typeface="Verdana"/>
              </a:rPr>
              <a:t>recomanada</a:t>
            </a:r>
            <a:r>
              <a:rPr lang="pt-BR" spc="-1" dirty="0">
                <a:solidFill>
                  <a:srgbClr val="595959"/>
                </a:solidFill>
                <a:latin typeface="Verdana"/>
                <a:ea typeface="Verdana"/>
              </a:rPr>
              <a:t>: 10 </a:t>
            </a:r>
            <a:r>
              <a:rPr lang="pt-BR" spc="-1" dirty="0" smtClean="0">
                <a:solidFill>
                  <a:srgbClr val="595959"/>
                </a:solidFill>
                <a:latin typeface="Verdana"/>
                <a:ea typeface="Verdana"/>
              </a:rPr>
              <a:t>dies (BR de </a:t>
            </a:r>
            <a:r>
              <a:rPr lang="pt-BR" spc="-1" dirty="0" err="1">
                <a:solidFill>
                  <a:srgbClr val="595959"/>
                </a:solidFill>
                <a:latin typeface="Verdana"/>
                <a:ea typeface="Verdana"/>
              </a:rPr>
              <a:t>caps</a:t>
            </a:r>
            <a:r>
              <a:rPr lang="pt-BR" spc="-1" dirty="0">
                <a:solidFill>
                  <a:srgbClr val="595959"/>
                </a:solidFill>
                <a:latin typeface="Verdana"/>
                <a:ea typeface="Verdana"/>
              </a:rPr>
              <a:t> de </a:t>
            </a:r>
            <a:r>
              <a:rPr lang="pt-BR" spc="-1" dirty="0" err="1">
                <a:solidFill>
                  <a:srgbClr val="595959"/>
                </a:solidFill>
                <a:latin typeface="Verdana"/>
                <a:ea typeface="Verdana"/>
              </a:rPr>
              <a:t>setmana</a:t>
            </a:r>
            <a:r>
              <a:rPr lang="pt-BR" spc="-1" dirty="0">
                <a:solidFill>
                  <a:srgbClr val="595959"/>
                </a:solidFill>
                <a:latin typeface="Verdana"/>
                <a:ea typeface="Verdana"/>
              </a:rPr>
              <a:t>: 3 </a:t>
            </a:r>
            <a:r>
              <a:rPr lang="pt-BR" spc="-1" dirty="0" smtClean="0">
                <a:solidFill>
                  <a:srgbClr val="595959"/>
                </a:solidFill>
                <a:latin typeface="Verdana"/>
                <a:ea typeface="Verdana"/>
              </a:rPr>
              <a:t>dies).</a:t>
            </a:r>
            <a:endParaRPr lang="pt-BR" spc="-1" dirty="0">
              <a:solidFill>
                <a:srgbClr val="595959"/>
              </a:solidFill>
              <a:latin typeface="Verdana"/>
              <a:ea typeface="Verdana"/>
            </a:endParaRPr>
          </a:p>
          <a:p>
            <a:pPr marL="360">
              <a:lnSpc>
                <a:spcPts val="811"/>
              </a:lnSpc>
              <a:spcBef>
                <a:spcPts val="2401"/>
              </a:spcBef>
              <a:buClr>
                <a:srgbClr val="0597A4"/>
              </a:buClr>
              <a:buSzPct val="75000"/>
            </a:pPr>
            <a:r>
              <a:rPr lang="pt-BR" spc="-1" dirty="0" err="1" smtClean="0">
                <a:solidFill>
                  <a:srgbClr val="595959"/>
                </a:solidFill>
                <a:latin typeface="Verdana"/>
                <a:ea typeface="Verdana"/>
              </a:rPr>
              <a:t>Audiovisuals</a:t>
            </a:r>
            <a:r>
              <a:rPr lang="pt-BR" spc="-1" dirty="0">
                <a:solidFill>
                  <a:srgbClr val="595959"/>
                </a:solidFill>
                <a:latin typeface="Verdana"/>
                <a:ea typeface="Verdana"/>
              </a:rPr>
              <a:t>: 7 dies.</a:t>
            </a:r>
            <a:endParaRPr lang="es-ES" spc="-1" dirty="0" smtClean="0">
              <a:solidFill>
                <a:srgbClr val="595959"/>
              </a:solidFill>
              <a:latin typeface="Verdana"/>
              <a:ea typeface="Verdana"/>
            </a:endParaRPr>
          </a:p>
          <a:p>
            <a:pPr marL="360">
              <a:lnSpc>
                <a:spcPts val="811"/>
              </a:lnSpc>
              <a:spcBef>
                <a:spcPts val="2401"/>
              </a:spcBef>
              <a:buClr>
                <a:srgbClr val="0597A4"/>
              </a:buClr>
              <a:buSzPct val="75000"/>
            </a:pPr>
            <a:r>
              <a:rPr lang="es-ES" spc="-1" dirty="0" err="1" smtClean="0">
                <a:solidFill>
                  <a:srgbClr val="595959"/>
                </a:solidFill>
                <a:latin typeface="Verdana"/>
                <a:ea typeface="Verdana"/>
              </a:rPr>
              <a:t>Sancions</a:t>
            </a:r>
            <a:r>
              <a:rPr lang="es-ES" spc="-1" dirty="0" smtClean="0">
                <a:solidFill>
                  <a:srgbClr val="595959"/>
                </a:solidFill>
                <a:latin typeface="Verdana"/>
                <a:ea typeface="Verdana"/>
              </a:rPr>
              <a:t> : </a:t>
            </a:r>
            <a:r>
              <a:rPr lang="ca-ES" spc="-1" dirty="0" smtClean="0">
                <a:solidFill>
                  <a:srgbClr val="595959"/>
                </a:solidFill>
                <a:latin typeface="Verdana"/>
                <a:ea typeface="Verdana"/>
              </a:rPr>
              <a:t>varia </a:t>
            </a:r>
            <a:r>
              <a:rPr lang="ca-ES" spc="-1" dirty="0">
                <a:solidFill>
                  <a:srgbClr val="595959"/>
                </a:solidFill>
                <a:latin typeface="Verdana"/>
                <a:ea typeface="Verdana"/>
              </a:rPr>
              <a:t>segons els tipus de </a:t>
            </a:r>
            <a:r>
              <a:rPr lang="ca-ES" spc="-1" dirty="0" smtClean="0">
                <a:solidFill>
                  <a:srgbClr val="595959"/>
                </a:solidFill>
                <a:latin typeface="Verdana"/>
                <a:ea typeface="Verdana"/>
              </a:rPr>
              <a:t>document retornat amb retard.</a:t>
            </a:r>
            <a:endParaRPr lang="ca-ES" spc="-1" dirty="0">
              <a:solidFill>
                <a:srgbClr val="595959"/>
              </a:solidFill>
              <a:latin typeface="Verdana"/>
              <a:ea typeface="Verdana"/>
            </a:endParaRPr>
          </a:p>
        </p:txBody>
      </p:sp>
      <p:pic>
        <p:nvPicPr>
          <p:cNvPr id="8" name="Imatge 3"/>
          <p:cNvPicPr/>
          <p:nvPr/>
        </p:nvPicPr>
        <p:blipFill>
          <a:blip r:embed="rId3"/>
          <a:srcRect t="4471" r="1849"/>
          <a:stretch/>
        </p:blipFill>
        <p:spPr>
          <a:xfrm>
            <a:off x="930738" y="4122152"/>
            <a:ext cx="1078200" cy="66456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01842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Accés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l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informació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2416687" y="278886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ángulo 1"/>
          <p:cNvSpPr/>
          <p:nvPr/>
        </p:nvSpPr>
        <p:spPr>
          <a:xfrm>
            <a:off x="3059906" y="35254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spc="-1" dirty="0" smtClean="0">
                <a:solidFill>
                  <a:srgbClr val="646464"/>
                </a:solidFill>
                <a:latin typeface="Calibri"/>
                <a:ea typeface="Verdana"/>
              </a:rPr>
              <a:t>Servei </a:t>
            </a:r>
            <a:r>
              <a:rPr lang="ca-ES" spc="-1" dirty="0">
                <a:solidFill>
                  <a:srgbClr val="646464"/>
                </a:solidFill>
                <a:latin typeface="Calibri"/>
                <a:ea typeface="Verdana"/>
              </a:rPr>
              <a:t>de préstec consorciat </a:t>
            </a:r>
            <a:r>
              <a:rPr lang="ca-ES" b="1" spc="-1" dirty="0">
                <a:solidFill>
                  <a:srgbClr val="646464"/>
                </a:solidFill>
                <a:latin typeface="Calibri"/>
                <a:ea typeface="Verdana"/>
              </a:rPr>
              <a:t>gratuït</a:t>
            </a:r>
            <a:r>
              <a:rPr lang="ca-ES" spc="-1" dirty="0">
                <a:solidFill>
                  <a:srgbClr val="646464"/>
                </a:solidFill>
                <a:latin typeface="Calibri"/>
                <a:ea typeface="Verdana"/>
              </a:rPr>
              <a:t> que permet als usuaris sol·licitar i tenir en préstec documents d’una altra biblioteca del Consorci de Serveis Universitaris de Catalunya (CSUC). </a:t>
            </a:r>
            <a:endParaRPr lang="ca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0" y="3756240"/>
            <a:ext cx="1617175" cy="60644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9361136" y="1787760"/>
            <a:ext cx="1461240" cy="4358520"/>
            <a:chOff x="7208280" y="1621800"/>
            <a:chExt cx="1461240" cy="4358520"/>
          </a:xfrm>
        </p:grpSpPr>
        <p:pic>
          <p:nvPicPr>
            <p:cNvPr id="10" name="Picture 14"/>
            <p:cNvPicPr/>
            <p:nvPr/>
          </p:nvPicPr>
          <p:blipFill>
            <a:blip r:embed="rId4"/>
            <a:stretch/>
          </p:blipFill>
          <p:spPr>
            <a:xfrm>
              <a:off x="7375320" y="1621800"/>
              <a:ext cx="1055520" cy="48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6"/>
            <p:cNvPicPr/>
            <p:nvPr/>
          </p:nvPicPr>
          <p:blipFill>
            <a:blip r:embed="rId5"/>
            <a:srcRect l="17821" t="17965" r="15750" b="12088"/>
            <a:stretch/>
          </p:blipFill>
          <p:spPr>
            <a:xfrm>
              <a:off x="8099640" y="2145600"/>
              <a:ext cx="469800" cy="555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8"/>
            <p:cNvPicPr/>
            <p:nvPr/>
          </p:nvPicPr>
          <p:blipFill>
            <a:blip r:embed="rId6"/>
            <a:stretch/>
          </p:blipFill>
          <p:spPr>
            <a:xfrm>
              <a:off x="7329240" y="2222280"/>
              <a:ext cx="505440" cy="598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20"/>
            <p:cNvPicPr/>
            <p:nvPr/>
          </p:nvPicPr>
          <p:blipFill>
            <a:blip r:embed="rId7"/>
            <a:stretch/>
          </p:blipFill>
          <p:spPr>
            <a:xfrm>
              <a:off x="8031600" y="2877120"/>
              <a:ext cx="606960" cy="482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22"/>
            <p:cNvPicPr/>
            <p:nvPr/>
          </p:nvPicPr>
          <p:blipFill>
            <a:blip r:embed="rId8"/>
            <a:stretch/>
          </p:blipFill>
          <p:spPr>
            <a:xfrm>
              <a:off x="7310880" y="3036600"/>
              <a:ext cx="520560" cy="48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24"/>
            <p:cNvPicPr/>
            <p:nvPr/>
          </p:nvPicPr>
          <p:blipFill>
            <a:blip r:embed="rId9"/>
            <a:stretch/>
          </p:blipFill>
          <p:spPr>
            <a:xfrm>
              <a:off x="8010720" y="3687480"/>
              <a:ext cx="658800" cy="392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30"/>
            <p:cNvPicPr/>
            <p:nvPr/>
          </p:nvPicPr>
          <p:blipFill>
            <a:blip r:embed="rId10"/>
            <a:stretch/>
          </p:blipFill>
          <p:spPr>
            <a:xfrm>
              <a:off x="7208280" y="3888000"/>
              <a:ext cx="694440" cy="60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32"/>
            <p:cNvPicPr/>
            <p:nvPr/>
          </p:nvPicPr>
          <p:blipFill>
            <a:blip r:embed="rId11"/>
            <a:stretch/>
          </p:blipFill>
          <p:spPr>
            <a:xfrm>
              <a:off x="8024760" y="4521240"/>
              <a:ext cx="627840" cy="363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36"/>
            <p:cNvPicPr/>
            <p:nvPr/>
          </p:nvPicPr>
          <p:blipFill>
            <a:blip r:embed="rId12"/>
            <a:stretch/>
          </p:blipFill>
          <p:spPr>
            <a:xfrm>
              <a:off x="7285320" y="4641120"/>
              <a:ext cx="580320" cy="639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38"/>
            <p:cNvPicPr/>
            <p:nvPr/>
          </p:nvPicPr>
          <p:blipFill>
            <a:blip r:embed="rId13"/>
            <a:srcRect l="-2096" t="18973" r="2096" b="24109"/>
            <a:stretch/>
          </p:blipFill>
          <p:spPr>
            <a:xfrm>
              <a:off x="7429680" y="5488560"/>
              <a:ext cx="1077480" cy="4917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721531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Accés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l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informació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20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Préstec</a:t>
            </a:r>
            <a:r>
              <a:rPr lang="en-US" sz="2000" spc="-1" dirty="0" smtClean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en-US" sz="20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Interbibliotecari</a:t>
            </a: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3966716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ángulo 1"/>
          <p:cNvSpPr/>
          <p:nvPr/>
        </p:nvSpPr>
        <p:spPr>
          <a:xfrm>
            <a:off x="4296472" y="2640320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pc="-1" dirty="0" smtClean="0">
                <a:solidFill>
                  <a:srgbClr val="646464"/>
                </a:solidFill>
                <a:latin typeface="Verdana"/>
                <a:ea typeface="Verdana"/>
              </a:rPr>
              <a:t>Localitzar </a:t>
            </a:r>
            <a:r>
              <a:rPr lang="ca-ES" spc="-1" dirty="0">
                <a:solidFill>
                  <a:srgbClr val="646464"/>
                </a:solidFill>
                <a:latin typeface="Verdana"/>
                <a:ea typeface="Verdana"/>
              </a:rPr>
              <a:t>i </a:t>
            </a:r>
            <a:r>
              <a:rPr lang="ca-ES" spc="-1" dirty="0" smtClean="0">
                <a:solidFill>
                  <a:srgbClr val="646464"/>
                </a:solidFill>
                <a:latin typeface="Verdana"/>
                <a:ea typeface="Verdana"/>
              </a:rPr>
              <a:t>obtenir </a:t>
            </a:r>
            <a:r>
              <a:rPr lang="ca-ES" spc="-1" dirty="0">
                <a:solidFill>
                  <a:srgbClr val="646464"/>
                </a:solidFill>
                <a:latin typeface="Verdana"/>
                <a:ea typeface="Verdana"/>
              </a:rPr>
              <a:t>l'original o la còpia de qualsevol tipus de document que no es trobi al CRAI de la UB </a:t>
            </a:r>
            <a:r>
              <a:rPr lang="ca-ES" spc="-1" dirty="0" smtClean="0">
                <a:solidFill>
                  <a:srgbClr val="646464"/>
                </a:solidFill>
                <a:latin typeface="Verdana"/>
                <a:ea typeface="Verdana"/>
              </a:rPr>
              <a:t>ni disponible a d’altres universitats catalanes. </a:t>
            </a:r>
          </a:p>
          <a:p>
            <a:pPr algn="just">
              <a:lnSpc>
                <a:spcPct val="150000"/>
              </a:lnSpc>
            </a:pPr>
            <a:endParaRPr lang="ca-ES" spc="-1" dirty="0">
              <a:solidFill>
                <a:srgbClr val="646464"/>
              </a:solidFill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</a:pPr>
            <a:r>
              <a:rPr lang="ca-ES" spc="-1" dirty="0" smtClean="0">
                <a:solidFill>
                  <a:srgbClr val="646464"/>
                </a:solidFill>
                <a:latin typeface="Verdana"/>
                <a:ea typeface="Verdana"/>
              </a:rPr>
              <a:t>Aquest </a:t>
            </a:r>
            <a:r>
              <a:rPr lang="ca-ES" spc="-1" dirty="0">
                <a:solidFill>
                  <a:srgbClr val="646464"/>
                </a:solidFill>
                <a:latin typeface="Verdana"/>
                <a:ea typeface="Verdana"/>
              </a:rPr>
              <a:t>servei està subjecte a tarifes.</a:t>
            </a:r>
          </a:p>
        </p:txBody>
      </p:sp>
    </p:spTree>
    <p:extLst>
      <p:ext uri="{BB962C8B-B14F-4D97-AF65-F5344CB8AC3E}">
        <p14:creationId xmlns:p14="http://schemas.microsoft.com/office/powerpoint/2010/main" val="24631767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Accés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l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informació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20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Cerca</a:t>
            </a:r>
            <a:r>
              <a:rPr lang="en-US" sz="2000" spc="-1" dirty="0" smtClean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en-US" sz="20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especialitzada</a:t>
            </a: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3490669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ángulo 1"/>
          <p:cNvSpPr/>
          <p:nvPr/>
        </p:nvSpPr>
        <p:spPr>
          <a:xfrm>
            <a:off x="3834343" y="2722644"/>
            <a:ext cx="7417721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err="1">
                <a:solidFill>
                  <a:srgbClr val="489198"/>
                </a:solidFill>
                <a:latin typeface="Verdana"/>
                <a:ea typeface="Verdana"/>
              </a:rPr>
              <a:t>Library</a:t>
            </a:r>
            <a:r>
              <a:rPr lang="ca-ES" sz="2300" b="1" spc="-1" dirty="0">
                <a:solidFill>
                  <a:srgbClr val="489198"/>
                </a:solidFill>
                <a:latin typeface="Verdana"/>
                <a:ea typeface="Verdana"/>
              </a:rPr>
              <a:t> </a:t>
            </a: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Access</a:t>
            </a:r>
            <a:endParaRPr lang="ca-ES" sz="2300" b="1" spc="-1" dirty="0">
              <a:solidFill>
                <a:srgbClr val="489198"/>
              </a:solidFill>
              <a:latin typeface="Verdana"/>
              <a:ea typeface="Verdana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>
                <a:solidFill>
                  <a:srgbClr val="489198"/>
                </a:solidFill>
                <a:latin typeface="Verdana"/>
                <a:ea typeface="Verdana"/>
              </a:rPr>
              <a:t>Thesaurus </a:t>
            </a: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UB</a:t>
            </a:r>
            <a:endParaRPr lang="ca-ES" sz="2300" b="1" spc="-1" dirty="0">
              <a:solidFill>
                <a:srgbClr val="489198"/>
              </a:solidFill>
              <a:latin typeface="Verdana"/>
              <a:ea typeface="Verdana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>
                <a:solidFill>
                  <a:srgbClr val="489198"/>
                </a:solidFill>
                <a:latin typeface="Verdana"/>
                <a:ea typeface="Verdana"/>
              </a:rPr>
              <a:t>Bases de dades i </a:t>
            </a: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revistes-e</a:t>
            </a:r>
            <a:endParaRPr lang="ca-ES" sz="2300" b="1" spc="-1" dirty="0">
              <a:solidFill>
                <a:srgbClr val="489198"/>
              </a:solidFill>
              <a:latin typeface="Verdana"/>
              <a:ea typeface="Verdana"/>
            </a:endParaRPr>
          </a:p>
          <a:p>
            <a:pPr marL="360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err="1">
                <a:solidFill>
                  <a:srgbClr val="489198"/>
                </a:solidFill>
                <a:latin typeface="Verdana"/>
                <a:ea typeface="Verdana"/>
              </a:rPr>
              <a:t>Repositoris</a:t>
            </a:r>
            <a:r>
              <a:rPr lang="ca-ES" sz="2300" b="1" spc="-1" dirty="0">
                <a:solidFill>
                  <a:srgbClr val="489198"/>
                </a:solidFill>
                <a:latin typeface="Verdana"/>
                <a:ea typeface="Verdana"/>
              </a:rPr>
              <a:t> digitals i Patrimoni bibliogràfic</a:t>
            </a:r>
          </a:p>
        </p:txBody>
      </p:sp>
    </p:spTree>
    <p:extLst>
      <p:ext uri="{BB962C8B-B14F-4D97-AF65-F5344CB8AC3E}">
        <p14:creationId xmlns:p14="http://schemas.microsoft.com/office/powerpoint/2010/main" val="21240149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Accés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l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informació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3966716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50" name="Picture 2" descr="Library 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0" y="3756240"/>
            <a:ext cx="3185506" cy="5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4305300" y="2831066"/>
            <a:ext cx="79474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pc="-1" dirty="0">
                <a:solidFill>
                  <a:srgbClr val="646464"/>
                </a:solidFill>
                <a:latin typeface="Verdana"/>
                <a:ea typeface="Verdana"/>
              </a:rPr>
              <a:t>Extensió del navegador que facilita l'accés als recursos </a:t>
            </a:r>
            <a:endParaRPr lang="ca-ES" spc="-1" dirty="0" smtClean="0">
              <a:solidFill>
                <a:srgbClr val="646464"/>
              </a:solidFill>
              <a:latin typeface="Verdana"/>
              <a:ea typeface="Verdana"/>
            </a:endParaRPr>
          </a:p>
          <a:p>
            <a:r>
              <a:rPr lang="ca-ES" spc="-1" dirty="0" smtClean="0">
                <a:solidFill>
                  <a:srgbClr val="646464"/>
                </a:solidFill>
                <a:latin typeface="Verdana"/>
                <a:ea typeface="Verdana"/>
              </a:rPr>
              <a:t>electrònics subscrits </a:t>
            </a:r>
            <a:r>
              <a:rPr lang="ca-ES" spc="-1" dirty="0">
                <a:solidFill>
                  <a:srgbClr val="646464"/>
                </a:solidFill>
                <a:latin typeface="Verdana"/>
                <a:ea typeface="Verdana"/>
              </a:rPr>
              <a:t>pel CRAI de la UB per tenir accés directe </a:t>
            </a:r>
            <a:endParaRPr lang="ca-ES" spc="-1" dirty="0" smtClean="0">
              <a:solidFill>
                <a:srgbClr val="646464"/>
              </a:solidFill>
              <a:latin typeface="Verdana"/>
              <a:ea typeface="Verdana"/>
            </a:endParaRPr>
          </a:p>
          <a:p>
            <a:r>
              <a:rPr lang="ca-ES" spc="-1" dirty="0" smtClean="0">
                <a:solidFill>
                  <a:srgbClr val="646464"/>
                </a:solidFill>
                <a:latin typeface="Verdana"/>
                <a:ea typeface="Verdana"/>
              </a:rPr>
              <a:t>al </a:t>
            </a:r>
            <a:r>
              <a:rPr lang="ca-ES" spc="-1" dirty="0">
                <a:solidFill>
                  <a:srgbClr val="646464"/>
                </a:solidFill>
                <a:latin typeface="Verdana"/>
                <a:ea typeface="Verdana"/>
              </a:rPr>
              <a:t>contingut.</a:t>
            </a:r>
          </a:p>
          <a:p>
            <a:endParaRPr lang="ca-ES" spc="-1" dirty="0">
              <a:solidFill>
                <a:srgbClr val="646464"/>
              </a:solidFill>
              <a:latin typeface="Verdana"/>
              <a:ea typeface="Verdana"/>
            </a:endParaRPr>
          </a:p>
          <a:p>
            <a:r>
              <a:rPr lang="ca-ES" spc="-1" dirty="0">
                <a:solidFill>
                  <a:srgbClr val="646464"/>
                </a:solidFill>
                <a:latin typeface="Verdana"/>
                <a:ea typeface="Verdana"/>
              </a:rPr>
              <a:t>Mostra fonts alternatives d'accés lliure per aquells que no estiguin </a:t>
            </a:r>
          </a:p>
          <a:p>
            <a:r>
              <a:rPr lang="ca-ES" spc="-1" dirty="0">
                <a:solidFill>
                  <a:srgbClr val="646464"/>
                </a:solidFill>
                <a:latin typeface="Verdana"/>
                <a:ea typeface="Verdana"/>
              </a:rPr>
              <a:t>subscrits.</a:t>
            </a:r>
          </a:p>
        </p:txBody>
      </p:sp>
    </p:spTree>
    <p:extLst>
      <p:ext uri="{BB962C8B-B14F-4D97-AF65-F5344CB8AC3E}">
        <p14:creationId xmlns:p14="http://schemas.microsoft.com/office/powerpoint/2010/main" val="7283072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Accés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l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informació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4339148" y="286001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74" name="Picture 2" descr="Logo del Thesaurus 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718140"/>
            <a:ext cx="2981325" cy="8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4749800" y="3037041"/>
            <a:ext cx="74533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pc="-1" dirty="0">
                <a:solidFill>
                  <a:srgbClr val="646464"/>
                </a:solidFill>
                <a:latin typeface="Verdana"/>
                <a:ea typeface="Verdana"/>
              </a:rPr>
              <a:t>Vocabulari estructurat i controlat que s’utilitza </a:t>
            </a:r>
          </a:p>
          <a:p>
            <a:r>
              <a:rPr lang="ca-ES" spc="-1" dirty="0">
                <a:solidFill>
                  <a:srgbClr val="646464"/>
                </a:solidFill>
                <a:latin typeface="Verdana"/>
                <a:ea typeface="Verdana"/>
              </a:rPr>
              <a:t>com a eina bàsica per a la indexació i recuperació per </a:t>
            </a:r>
            <a:endParaRPr lang="ca-ES" spc="-1" dirty="0" smtClean="0">
              <a:solidFill>
                <a:srgbClr val="646464"/>
              </a:solidFill>
              <a:latin typeface="Verdana"/>
              <a:ea typeface="Verdana"/>
            </a:endParaRPr>
          </a:p>
          <a:p>
            <a:r>
              <a:rPr lang="ca-ES" spc="-1" dirty="0" smtClean="0">
                <a:solidFill>
                  <a:srgbClr val="646464"/>
                </a:solidFill>
                <a:latin typeface="Verdana"/>
                <a:ea typeface="Verdana"/>
              </a:rPr>
              <a:t>matèries de </a:t>
            </a:r>
            <a:r>
              <a:rPr lang="ca-ES" spc="-1" dirty="0">
                <a:solidFill>
                  <a:srgbClr val="646464"/>
                </a:solidFill>
                <a:latin typeface="Verdana"/>
                <a:ea typeface="Verdana"/>
              </a:rPr>
              <a:t>tots els recursos d'informació del CRAI de la UB.</a:t>
            </a:r>
          </a:p>
          <a:p>
            <a:endParaRPr lang="ca-ES" spc="-1" dirty="0">
              <a:solidFill>
                <a:srgbClr val="646464"/>
              </a:solidFill>
              <a:latin typeface="Verdana"/>
              <a:ea typeface="Verdana"/>
            </a:endParaRPr>
          </a:p>
          <a:p>
            <a:r>
              <a:rPr lang="ca-ES" spc="-1" dirty="0">
                <a:solidFill>
                  <a:srgbClr val="646464"/>
                </a:solidFill>
                <a:latin typeface="Verdana"/>
                <a:ea typeface="Verdana"/>
              </a:rPr>
              <a:t>Útil per buscar per matèria / paraula clau en bases de dades i </a:t>
            </a:r>
          </a:p>
          <a:p>
            <a:r>
              <a:rPr lang="ca-ES" spc="-1" dirty="0" smtClean="0">
                <a:solidFill>
                  <a:srgbClr val="646464"/>
                </a:solidFill>
                <a:latin typeface="Verdana"/>
                <a:ea typeface="Verdana"/>
              </a:rPr>
              <a:t>buscadors</a:t>
            </a:r>
            <a:r>
              <a:rPr lang="ca-ES" spc="-1" dirty="0">
                <a:solidFill>
                  <a:srgbClr val="646464"/>
                </a:solidFill>
                <a:latin typeface="Verdana"/>
                <a:ea typeface="Verdana"/>
              </a:rPr>
              <a:t>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261154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Accés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l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informació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2000" spc="-1" dirty="0" smtClean="0">
                <a:solidFill>
                  <a:srgbClr val="3B3838"/>
                </a:solidFill>
                <a:latin typeface="Verdana"/>
                <a:ea typeface="Verdana"/>
              </a:rPr>
              <a:t>Bases de </a:t>
            </a:r>
            <a:r>
              <a:rPr lang="en-US" sz="20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dades</a:t>
            </a:r>
            <a:endParaRPr lang="en-US" sz="2000" spc="-1" dirty="0" smtClean="0">
              <a:solidFill>
                <a:srgbClr val="3B3838"/>
              </a:solidFill>
              <a:latin typeface="Verdana"/>
              <a:ea typeface="Verdana"/>
            </a:endParaRPr>
          </a:p>
          <a:p>
            <a:pPr>
              <a:buClr>
                <a:srgbClr val="2E74B5"/>
              </a:buClr>
            </a:pPr>
            <a:r>
              <a:rPr lang="en-US" sz="20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Revistes</a:t>
            </a:r>
            <a:r>
              <a:rPr lang="en-US" sz="2000" spc="-1" dirty="0" smtClean="0">
                <a:solidFill>
                  <a:srgbClr val="3B3838"/>
                </a:solidFill>
                <a:latin typeface="Verdana"/>
                <a:ea typeface="Verdana"/>
              </a:rPr>
              <a:t>-e</a:t>
            </a: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2790034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Imagen 1"/>
          <p:cNvPicPr/>
          <p:nvPr/>
        </p:nvPicPr>
        <p:blipFill>
          <a:blip r:embed="rId3"/>
          <a:stretch/>
        </p:blipFill>
        <p:spPr>
          <a:xfrm>
            <a:off x="3278760" y="3188620"/>
            <a:ext cx="7804209" cy="1592700"/>
          </a:xfrm>
          <a:prstGeom prst="rect">
            <a:avLst/>
          </a:prstGeom>
          <a:ln>
            <a:noFill/>
          </a:ln>
        </p:spPr>
      </p:pic>
      <p:sp>
        <p:nvSpPr>
          <p:cNvPr id="8" name="CustomShape 2"/>
          <p:cNvSpPr/>
          <p:nvPr/>
        </p:nvSpPr>
        <p:spPr>
          <a:xfrm>
            <a:off x="3373200" y="3984970"/>
            <a:ext cx="2038526" cy="65219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2010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Accés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</a:t>
            </a:r>
            <a:r>
              <a:rPr lang="en-US" sz="3600" b="1" spc="-1" dirty="0">
                <a:solidFill>
                  <a:srgbClr val="0597A4"/>
                </a:solidFill>
                <a:latin typeface="Verdana"/>
                <a:ea typeface="Verdana"/>
              </a:rPr>
              <a:t>l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informació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9811901" y="5911170"/>
            <a:ext cx="11657762" cy="5869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2000" spc="-1" dirty="0" err="1" smtClean="0">
                <a:solidFill>
                  <a:srgbClr val="3B3838"/>
                </a:solidFill>
                <a:latin typeface="Verdana"/>
                <a:ea typeface="Verdana"/>
              </a:rPr>
              <a:t>Repositoris</a:t>
            </a: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2854013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Imagen 14"/>
          <p:cNvPicPr/>
          <p:nvPr/>
        </p:nvPicPr>
        <p:blipFill>
          <a:blip r:embed="rId3"/>
          <a:srcRect l="32140" r="3090"/>
          <a:stretch/>
        </p:blipFill>
        <p:spPr>
          <a:xfrm>
            <a:off x="3607976" y="5346791"/>
            <a:ext cx="1324800" cy="475200"/>
          </a:xfrm>
          <a:prstGeom prst="rect">
            <a:avLst/>
          </a:prstGeom>
          <a:ln>
            <a:noFill/>
          </a:ln>
        </p:spPr>
      </p:pic>
      <p:pic>
        <p:nvPicPr>
          <p:cNvPr id="8" name="Imatge 2"/>
          <p:cNvPicPr/>
          <p:nvPr/>
        </p:nvPicPr>
        <p:blipFill>
          <a:blip r:embed="rId4"/>
          <a:stretch/>
        </p:blipFill>
        <p:spPr>
          <a:xfrm>
            <a:off x="3607976" y="2742660"/>
            <a:ext cx="1324800" cy="621720"/>
          </a:xfrm>
          <a:prstGeom prst="rect">
            <a:avLst/>
          </a:prstGeom>
          <a:ln>
            <a:noFill/>
          </a:ln>
        </p:spPr>
      </p:pic>
      <p:pic>
        <p:nvPicPr>
          <p:cNvPr id="9" name="Imagen 32"/>
          <p:cNvPicPr/>
          <p:nvPr/>
        </p:nvPicPr>
        <p:blipFill>
          <a:blip r:embed="rId5"/>
          <a:stretch/>
        </p:blipFill>
        <p:spPr>
          <a:xfrm>
            <a:off x="3607976" y="3672540"/>
            <a:ext cx="1487104" cy="723190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69" y="5294660"/>
            <a:ext cx="1069517" cy="5273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752" y="4724116"/>
            <a:ext cx="1311653" cy="8808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58" y="2145821"/>
            <a:ext cx="2609850" cy="1752600"/>
          </a:xfrm>
          <a:prstGeom prst="rect">
            <a:avLst/>
          </a:prstGeom>
        </p:spPr>
      </p:pic>
      <p:pic>
        <p:nvPicPr>
          <p:cNvPr id="14" name="Picture 7"/>
          <p:cNvPicPr/>
          <p:nvPr/>
        </p:nvPicPr>
        <p:blipFill>
          <a:blip r:embed="rId9"/>
          <a:stretch/>
        </p:blipFill>
        <p:spPr>
          <a:xfrm>
            <a:off x="9308038" y="2917421"/>
            <a:ext cx="2601000" cy="9810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Logo de RAC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78" y="3765099"/>
            <a:ext cx="2461101" cy="51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750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Suport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la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Recerca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2854013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ángulo 1"/>
          <p:cNvSpPr/>
          <p:nvPr/>
        </p:nvSpPr>
        <p:spPr>
          <a:xfrm>
            <a:off x="3159063" y="2551977"/>
            <a:ext cx="812996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err="1" smtClean="0">
                <a:solidFill>
                  <a:srgbClr val="489198"/>
                </a:solidFill>
                <a:latin typeface="Verdana"/>
                <a:ea typeface="Verdana"/>
              </a:rPr>
              <a:t>Mendeley</a:t>
            </a:r>
            <a:endParaRPr lang="ca-ES" sz="2300" b="1" spc="-1" dirty="0">
              <a:solidFill>
                <a:srgbClr val="489198"/>
              </a:solidFill>
              <a:latin typeface="Verdana"/>
              <a:ea typeface="Verdana"/>
            </a:endParaRPr>
          </a:p>
          <a:p>
            <a:pPr marL="360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Identificadors </a:t>
            </a:r>
            <a:r>
              <a:rPr lang="ca-ES" sz="2300" b="1" spc="-1" dirty="0">
                <a:solidFill>
                  <a:srgbClr val="489198"/>
                </a:solidFill>
                <a:latin typeface="Verdana"/>
                <a:ea typeface="Verdana"/>
              </a:rPr>
              <a:t>per a </a:t>
            </a: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investigadors </a:t>
            </a:r>
            <a:endParaRPr lang="ca-ES" sz="2300" b="1" spc="-1" dirty="0">
              <a:solidFill>
                <a:srgbClr val="489198"/>
              </a:solidFill>
              <a:latin typeface="Verdana"/>
              <a:ea typeface="Verdana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>
                <a:solidFill>
                  <a:srgbClr val="489198"/>
                </a:solidFill>
                <a:latin typeface="Verdana"/>
                <a:ea typeface="Verdana"/>
              </a:rPr>
              <a:t>Oficina Difusió </a:t>
            </a: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Coneixement (GDR)</a:t>
            </a:r>
            <a:endParaRPr lang="ca-ES" sz="2300" b="1" spc="-1" dirty="0">
              <a:solidFill>
                <a:srgbClr val="489198"/>
              </a:solidFill>
              <a:latin typeface="Verdana"/>
              <a:ea typeface="Verdana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Avaluació de la producció científica</a:t>
            </a:r>
            <a:endParaRPr lang="ca-ES" sz="2300" b="1" spc="-1" dirty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54577" y="3653668"/>
            <a:ext cx="2014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Eines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serveis</a:t>
            </a:r>
            <a:endParaRPr lang="ca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601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98192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F4ED5A-5061-4685-9439-B3CBC3992B74}" type="slidenum">
              <a:rPr lang="ca-ES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ca-ES" sz="1200" b="0" strike="noStrike" spc="-1">
              <a:latin typeface="Times New Roman"/>
            </a:endParaRP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16" y="1724789"/>
            <a:ext cx="2986484" cy="475122"/>
          </a:xfrm>
          <a:prstGeom prst="rect">
            <a:avLst/>
          </a:prstGeom>
        </p:spPr>
      </p:pic>
      <p:sp>
        <p:nvSpPr>
          <p:cNvPr id="12" name="CuadroTexto 3"/>
          <p:cNvSpPr txBox="1"/>
          <p:nvPr/>
        </p:nvSpPr>
        <p:spPr>
          <a:xfrm>
            <a:off x="1482421" y="2560956"/>
            <a:ext cx="9181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 tal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d’</a:t>
            </a:r>
            <a:r>
              <a:rPr lang="es-ES" sz="2800" b="1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accedir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 les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Biblioteques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del CRAI de la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Universitat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 Barcelona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heu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sol·licitar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cita </a:t>
            </a:r>
            <a:r>
              <a:rPr lang="es-ES" sz="2800" b="1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prèvia</a:t>
            </a:r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per consultar el </a:t>
            </a:r>
            <a:r>
              <a:rPr lang="es-ES" sz="2800" b="1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fons</a:t>
            </a:r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 </a:t>
            </a:r>
            <a:r>
              <a:rPr lang="es-ES" sz="2800" b="1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disposar</a:t>
            </a:r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d'un</a:t>
            </a:r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seient</a:t>
            </a:r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d'estudi</a:t>
            </a:r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23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Suport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la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Recerca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2854013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ángulo 1"/>
          <p:cNvSpPr/>
          <p:nvPr/>
        </p:nvSpPr>
        <p:spPr>
          <a:xfrm>
            <a:off x="3159063" y="2551977"/>
            <a:ext cx="8129960" cy="2800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401"/>
              </a:spcBef>
            </a:pPr>
            <a:r>
              <a:rPr lang="ca-ES" sz="20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Gestor </a:t>
            </a:r>
            <a:r>
              <a:rPr lang="ca-ES" sz="20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referencies bibliogràfiques integrat </a:t>
            </a:r>
            <a:r>
              <a:rPr lang="ca-ES" sz="20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a-ES" sz="2000" spc="-1" dirty="0" err="1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Cercabib</a:t>
            </a:r>
            <a:r>
              <a:rPr lang="ca-ES" sz="20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0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ca-ES" sz="20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d’altres </a:t>
            </a:r>
            <a:r>
              <a:rPr lang="ca-ES" sz="20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de dades disponibles a la UB. Permet realitzar les cites i bibliografies dels vostres treballs, organitzar les vostres recerques, col·laborar amb altres usuaris i conèixer els darrers documents publicats sobre el vostre àmbit temàtic.</a:t>
            </a:r>
            <a:endParaRPr lang="ca-ES" sz="2000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tge 3"/>
          <p:cNvPicPr/>
          <p:nvPr/>
        </p:nvPicPr>
        <p:blipFill>
          <a:blip r:embed="rId3"/>
          <a:stretch/>
        </p:blipFill>
        <p:spPr>
          <a:xfrm>
            <a:off x="353595" y="3646583"/>
            <a:ext cx="2434316" cy="5960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4179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Suport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la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Recerca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3198863" y="2630251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ángulo 1"/>
          <p:cNvSpPr/>
          <p:nvPr/>
        </p:nvSpPr>
        <p:spPr>
          <a:xfrm>
            <a:off x="3857563" y="2567090"/>
            <a:ext cx="8129960" cy="227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0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ORCID    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000" spc="-1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Scopus</a:t>
            </a:r>
            <a:r>
              <a:rPr lang="ca-ES" sz="20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000" spc="-1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</a:t>
            </a:r>
            <a:r>
              <a:rPr lang="ca-ES" sz="20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000" spc="-1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Identifier</a:t>
            </a:r>
            <a:r>
              <a:rPr lang="ca-ES" sz="20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000" spc="-1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Publons</a:t>
            </a:r>
            <a:r>
              <a:rPr lang="ca-ES" sz="20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ca-ES" sz="2000" spc="-1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</a:t>
            </a:r>
            <a:r>
              <a:rPr lang="ca-ES" sz="20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000" spc="-1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</a:t>
            </a:r>
            <a:endParaRPr lang="ca-ES" sz="2000" spc="-1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54577" y="3653668"/>
            <a:ext cx="2544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Identificadors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</a:p>
          <a:p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investigadors</a:t>
            </a:r>
            <a:endParaRPr lang="ca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177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Suport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la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Recerca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2999364" y="263410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Rectángulo 3"/>
          <p:cNvSpPr/>
          <p:nvPr/>
        </p:nvSpPr>
        <p:spPr>
          <a:xfrm>
            <a:off x="3228045" y="243108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" algn="just">
              <a:lnSpc>
                <a:spcPct val="150000"/>
              </a:lnSpc>
              <a:buClr>
                <a:srgbClr val="0597A4"/>
              </a:buClr>
            </a:pPr>
            <a:r>
              <a:rPr lang="ca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Instruccions </a:t>
            </a:r>
            <a:r>
              <a:rPr lang="ca-ES" sz="16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publicar i difondre publicacions en els </a:t>
            </a:r>
            <a:r>
              <a:rPr lang="ca-ES" sz="1600" spc="-1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repositoris</a:t>
            </a:r>
            <a:r>
              <a:rPr lang="ca-ES" sz="16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digitals.</a:t>
            </a:r>
          </a:p>
          <a:p>
            <a:pPr algn="just">
              <a:lnSpc>
                <a:spcPct val="150000"/>
              </a:lnSpc>
            </a:pPr>
            <a:r>
              <a:rPr lang="ca-ES" sz="16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Assessorament en drets d'autor i propietat </a:t>
            </a:r>
            <a:r>
              <a:rPr lang="ca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intel·lectual.</a:t>
            </a:r>
          </a:p>
          <a:p>
            <a:pPr algn="just">
              <a:lnSpc>
                <a:spcPct val="150000"/>
              </a:lnSpc>
            </a:pPr>
            <a:r>
              <a:rPr lang="ca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Èmfasi </a:t>
            </a:r>
            <a:r>
              <a:rPr lang="ca-ES" sz="16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especial en les alternatives de divulgació lliure. </a:t>
            </a:r>
            <a:r>
              <a:rPr lang="ca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 </a:t>
            </a:r>
            <a:r>
              <a:rPr lang="ca-ES" sz="16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iniciatives sobre l'accés obert. </a:t>
            </a:r>
            <a:endParaRPr lang="ca-ES" sz="1600" spc="-1" dirty="0" smtClean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spc="-1" dirty="0" err="1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</a:t>
            </a:r>
            <a:r>
              <a:rPr lang="es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ES" sz="1600" spc="-1" dirty="0" err="1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Dades</a:t>
            </a:r>
            <a:r>
              <a:rPr lang="es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Recerca (ex. Data Management </a:t>
            </a:r>
            <a:r>
              <a:rPr lang="es-ES" sz="1600" spc="-1" dirty="0" err="1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Plans</a:t>
            </a:r>
            <a:r>
              <a:rPr lang="es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a-ES" sz="1600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ca-ES" sz="1600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0" algn="just">
              <a:lnSpc>
                <a:spcPct val="150000"/>
              </a:lnSpc>
              <a:buClr>
                <a:srgbClr val="0597A4"/>
              </a:buClr>
            </a:pPr>
            <a:endParaRPr lang="ca-ES" sz="1600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dirty="0"/>
          </a:p>
        </p:txBody>
      </p:sp>
      <p:pic>
        <p:nvPicPr>
          <p:cNvPr id="10" name="Picture 3"/>
          <p:cNvPicPr/>
          <p:nvPr/>
        </p:nvPicPr>
        <p:blipFill>
          <a:blip r:embed="rId3"/>
          <a:stretch/>
        </p:blipFill>
        <p:spPr>
          <a:xfrm>
            <a:off x="406369" y="2997360"/>
            <a:ext cx="2320920" cy="1939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1023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Suport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la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Recerca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3639163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adroTexto 2"/>
          <p:cNvSpPr txBox="1"/>
          <p:nvPr/>
        </p:nvSpPr>
        <p:spPr>
          <a:xfrm>
            <a:off x="654577" y="3653668"/>
            <a:ext cx="2650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Avaluació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</a:p>
          <a:p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producció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científica</a:t>
            </a:r>
            <a:endParaRPr lang="ca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3974025" y="2947166"/>
            <a:ext cx="7536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Selecció de recursos per avaluar la producció </a:t>
            </a:r>
            <a:r>
              <a:rPr lang="ca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científica, útil per decidir </a:t>
            </a:r>
          </a:p>
          <a:p>
            <a:r>
              <a:rPr lang="ca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publicar o detectar publicacions líders en un tram de recerca. </a:t>
            </a:r>
            <a:endParaRPr lang="ca-ES" sz="1600" spc="-1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a-ES" sz="1600" spc="-1" dirty="0" err="1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Ex.WoS</a:t>
            </a:r>
            <a:r>
              <a:rPr lang="ca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a-ES" sz="16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JCR – </a:t>
            </a:r>
            <a:r>
              <a:rPr lang="ca-ES" sz="1600" spc="-1" dirty="0" err="1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Scopus</a:t>
            </a:r>
            <a:r>
              <a:rPr lang="ca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etc.</a:t>
            </a:r>
            <a:endParaRPr lang="ca-ES" sz="1600" spc="-1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778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Suport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la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Docència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2854013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ángulo 1"/>
          <p:cNvSpPr/>
          <p:nvPr/>
        </p:nvSpPr>
        <p:spPr>
          <a:xfrm>
            <a:off x="3159063" y="2551977"/>
            <a:ext cx="8129960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es-ES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Recursos </a:t>
            </a:r>
            <a:r>
              <a:rPr lang="es-ES" sz="2300" b="1" spc="-1" dirty="0">
                <a:solidFill>
                  <a:srgbClr val="489198"/>
                </a:solidFill>
                <a:latin typeface="Verdana"/>
                <a:ea typeface="Verdana"/>
              </a:rPr>
              <a:t>sobre el </a:t>
            </a:r>
            <a:r>
              <a:rPr lang="es-ES" sz="2300" b="1" spc="-1" dirty="0" err="1" smtClean="0">
                <a:solidFill>
                  <a:srgbClr val="489198"/>
                </a:solidFill>
                <a:latin typeface="Verdana"/>
                <a:ea typeface="Verdana"/>
              </a:rPr>
              <a:t>plagi</a:t>
            </a:r>
            <a:endParaRPr lang="es-ES" sz="2300" b="1" spc="-1" dirty="0">
              <a:solidFill>
                <a:srgbClr val="489198"/>
              </a:solidFill>
              <a:latin typeface="Verdana"/>
              <a:ea typeface="Verdana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es-ES" sz="2300" b="1" spc="-1" dirty="0" err="1" smtClean="0">
                <a:solidFill>
                  <a:srgbClr val="489198"/>
                </a:solidFill>
                <a:latin typeface="Verdana"/>
                <a:ea typeface="Verdana"/>
              </a:rPr>
              <a:t>Formació</a:t>
            </a:r>
            <a:endParaRPr lang="es-ES" sz="2300" b="1" spc="-1" dirty="0" smtClean="0">
              <a:solidFill>
                <a:srgbClr val="489198"/>
              </a:solidFill>
              <a:latin typeface="Verdana"/>
              <a:ea typeface="Verdana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pt-BR" sz="2300" b="1" spc="-1" dirty="0" err="1" smtClean="0">
                <a:solidFill>
                  <a:srgbClr val="489198"/>
                </a:solidFill>
                <a:latin typeface="Verdana"/>
                <a:ea typeface="Verdana"/>
              </a:rPr>
              <a:t>Comunicació</a:t>
            </a:r>
            <a:endParaRPr lang="pt-BR" sz="2300" b="1" spc="-1" dirty="0">
              <a:solidFill>
                <a:srgbClr val="489198"/>
              </a:solidFill>
              <a:latin typeface="Verdana"/>
              <a:ea typeface="Verdana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pt-BR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S@U </a:t>
            </a: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r>
              <a:rPr lang="pt-BR" sz="2300" b="1" spc="-1" dirty="0" smtClean="0">
                <a:solidFill>
                  <a:srgbClr val="489198"/>
                </a:solidFill>
                <a:latin typeface="Verdana"/>
                <a:ea typeface="Verdana"/>
              </a:rPr>
              <a:t>Preguntes </a:t>
            </a:r>
            <a:r>
              <a:rPr lang="pt-BR" sz="2300" b="1" spc="-1" dirty="0" err="1">
                <a:solidFill>
                  <a:srgbClr val="489198"/>
                </a:solidFill>
                <a:latin typeface="Verdana"/>
                <a:ea typeface="Verdana"/>
              </a:rPr>
              <a:t>més</a:t>
            </a:r>
            <a:r>
              <a:rPr lang="pt-BR" sz="2300" b="1" spc="-1" dirty="0">
                <a:solidFill>
                  <a:srgbClr val="489198"/>
                </a:solidFill>
                <a:latin typeface="Verdana"/>
                <a:ea typeface="Verdana"/>
              </a:rPr>
              <a:t> </a:t>
            </a:r>
            <a:r>
              <a:rPr lang="pt-BR" sz="2300" b="1" spc="-1" dirty="0" err="1">
                <a:solidFill>
                  <a:srgbClr val="489198"/>
                </a:solidFill>
                <a:latin typeface="Verdana"/>
                <a:ea typeface="Verdana"/>
              </a:rPr>
              <a:t>freqüents</a:t>
            </a:r>
            <a:endParaRPr lang="pt-BR" sz="2300" b="1" spc="-1" dirty="0">
              <a:solidFill>
                <a:srgbClr val="489198"/>
              </a:solidFill>
              <a:latin typeface="Verdana"/>
              <a:ea typeface="Verdana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es-ES" sz="2300" b="1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54577" y="365366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Eines</a:t>
            </a:r>
            <a:r>
              <a:rPr lang="es-ES" dirty="0" smtClean="0"/>
              <a:t> i </a:t>
            </a:r>
            <a:r>
              <a:rPr lang="es-ES" dirty="0" err="1" smtClean="0"/>
              <a:t>serveis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67516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Suport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la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Docència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4137716" y="2676418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adroTexto 2"/>
          <p:cNvSpPr txBox="1"/>
          <p:nvPr/>
        </p:nvSpPr>
        <p:spPr>
          <a:xfrm>
            <a:off x="654577" y="3653668"/>
            <a:ext cx="3151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Recursos sobre el </a:t>
            </a:r>
            <a:r>
              <a:rPr lang="es-E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plagi</a:t>
            </a:r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4624481" y="3302495"/>
            <a:ext cx="6123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Bones pràctiques per evitar el plagi en </a:t>
            </a:r>
            <a:r>
              <a:rPr lang="ca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l’elaboració </a:t>
            </a:r>
            <a:r>
              <a:rPr lang="ca-ES" sz="16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treballs </a:t>
            </a:r>
            <a:r>
              <a:rPr lang="ca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acadèmics citant i gestionant bibliografia per fer ús </a:t>
            </a:r>
            <a:r>
              <a:rPr lang="ca-ES" sz="1600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dels recursos d'informació </a:t>
            </a:r>
            <a:r>
              <a:rPr lang="ca-ES" sz="1600" spc="-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aliens. </a:t>
            </a:r>
            <a:endParaRPr lang="ca-ES" sz="1600" spc="-1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709633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Suport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la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Docència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7279224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a-ES" sz="1600" u="sng" spc="-1" dirty="0" smtClean="0">
                <a:solidFill>
                  <a:srgbClr val="399AFA"/>
                </a:solidFill>
                <a:latin typeface="Verdana"/>
                <a:ea typeface="Verdana"/>
                <a:hlinkClick r:id="rId3"/>
              </a:rPr>
              <a:t>Cursos i taller de formació</a:t>
            </a:r>
            <a:r>
              <a:rPr lang="ca-ES" sz="1600" spc="-1" dirty="0" smtClean="0">
                <a:latin typeface="Verdana"/>
                <a:ea typeface="Verdana"/>
              </a:rPr>
              <a:t> </a:t>
            </a:r>
            <a:r>
              <a:rPr lang="ca-ES" sz="1600" spc="-1" dirty="0">
                <a:solidFill>
                  <a:srgbClr val="595959"/>
                </a:solidFill>
                <a:latin typeface="Verdana"/>
                <a:ea typeface="Verdana"/>
              </a:rPr>
              <a:t>a mida o programats, classes pràctiques i visites perquè milloreu els vostres coneixements i habilitats en la cerca d’informació, en l’ús de bases de dades especialitzades o del gestor bibliogràfic </a:t>
            </a:r>
            <a:r>
              <a:rPr lang="ca-ES" sz="1600" spc="-1" dirty="0" err="1">
                <a:solidFill>
                  <a:srgbClr val="595959"/>
                </a:solidFill>
                <a:latin typeface="Verdana"/>
                <a:ea typeface="Verdana"/>
              </a:rPr>
              <a:t>Mendeley</a:t>
            </a:r>
            <a:r>
              <a:rPr lang="ca-ES" sz="1600" spc="-1" dirty="0">
                <a:solidFill>
                  <a:srgbClr val="595959"/>
                </a:solidFill>
                <a:latin typeface="Verdana"/>
                <a:ea typeface="Verdana"/>
              </a:rPr>
              <a:t>. </a:t>
            </a:r>
            <a:endParaRPr lang="ca-ES" sz="1600" spc="-1" dirty="0" smtClean="0">
              <a:solidFill>
                <a:srgbClr val="595959"/>
              </a:solidFill>
              <a:latin typeface="Verdana"/>
              <a:ea typeface="Verdana"/>
            </a:endParaRPr>
          </a:p>
          <a:p>
            <a:pPr algn="just">
              <a:lnSpc>
                <a:spcPct val="100000"/>
              </a:lnSpc>
            </a:pPr>
            <a:endParaRPr lang="es-ES" sz="1600" spc="-1" dirty="0" smtClean="0">
              <a:solidFill>
                <a:srgbClr val="595959"/>
              </a:solidFill>
              <a:latin typeface="Verdana"/>
              <a:ea typeface="Verdana"/>
            </a:endParaRPr>
          </a:p>
          <a:p>
            <a:pPr algn="just">
              <a:lnSpc>
                <a:spcPct val="100000"/>
              </a:lnSpc>
            </a:pPr>
            <a:r>
              <a:rPr lang="es-ES" sz="1600" spc="-1" dirty="0" smtClean="0">
                <a:solidFill>
                  <a:srgbClr val="595959"/>
                </a:solidFill>
                <a:latin typeface="Verdana"/>
                <a:ea typeface="Verdana"/>
              </a:rPr>
              <a:t>Recursos </a:t>
            </a:r>
            <a:r>
              <a:rPr lang="es-ES" sz="1600" spc="-1" dirty="0" err="1" smtClean="0">
                <a:solidFill>
                  <a:srgbClr val="595959"/>
                </a:solidFill>
                <a:latin typeface="Verdana"/>
                <a:ea typeface="Verdana"/>
              </a:rPr>
              <a:t>d’autoformació</a:t>
            </a:r>
            <a:endParaRPr lang="ca-ES" sz="1600" spc="-1" dirty="0" smtClean="0">
              <a:solidFill>
                <a:srgbClr val="595959"/>
              </a:solidFill>
              <a:latin typeface="Verdana"/>
              <a:ea typeface="Verdana"/>
            </a:endParaRPr>
          </a:p>
          <a:p>
            <a:pPr algn="just">
              <a:lnSpc>
                <a:spcPct val="100000"/>
              </a:lnSpc>
            </a:pPr>
            <a:endParaRPr lang="ca-ES" sz="1600" spc="-1" dirty="0">
              <a:solidFill>
                <a:srgbClr val="595959"/>
              </a:solidFill>
              <a:latin typeface="Verdana"/>
              <a:ea typeface="Verdana"/>
            </a:endParaRPr>
          </a:p>
          <a:p>
            <a:pPr algn="just">
              <a:lnSpc>
                <a:spcPct val="100000"/>
              </a:lnSpc>
            </a:pPr>
            <a:r>
              <a:rPr lang="ca-ES" sz="1600" spc="-1" dirty="0" smtClean="0">
                <a:solidFill>
                  <a:srgbClr val="595959"/>
                </a:solidFill>
                <a:latin typeface="Verdana"/>
                <a:ea typeface="Verdana"/>
              </a:rPr>
              <a:t>Sol·licitar </a:t>
            </a:r>
            <a:r>
              <a:rPr lang="ca-ES" sz="1600" spc="-1" dirty="0">
                <a:solidFill>
                  <a:srgbClr val="595959"/>
                </a:solidFill>
                <a:latin typeface="Verdana"/>
                <a:ea typeface="Verdana"/>
              </a:rPr>
              <a:t>informació bibliogràfica</a:t>
            </a:r>
          </a:p>
          <a:p>
            <a:pPr algn="just">
              <a:lnSpc>
                <a:spcPct val="100000"/>
              </a:lnSpc>
            </a:pPr>
            <a:endParaRPr lang="ca-ES" sz="2400" spc="-1" dirty="0"/>
          </a:p>
        </p:txBody>
      </p:sp>
      <p:sp>
        <p:nvSpPr>
          <p:cNvPr id="113" name="Line 5"/>
          <p:cNvSpPr/>
          <p:nvPr/>
        </p:nvSpPr>
        <p:spPr>
          <a:xfrm>
            <a:off x="2854013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adroTexto 2"/>
          <p:cNvSpPr txBox="1"/>
          <p:nvPr/>
        </p:nvSpPr>
        <p:spPr>
          <a:xfrm>
            <a:off x="654577" y="3653668"/>
            <a:ext cx="1353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Formació</a:t>
            </a:r>
            <a:endParaRPr lang="ca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93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2"/>
          <p:cNvPicPr/>
          <p:nvPr/>
        </p:nvPicPr>
        <p:blipFill>
          <a:blip r:embed="rId2"/>
          <a:stretch/>
        </p:blipFill>
        <p:spPr>
          <a:xfrm>
            <a:off x="2973240" y="1116720"/>
            <a:ext cx="5692680" cy="5622480"/>
          </a:xfrm>
          <a:prstGeom prst="rect">
            <a:avLst/>
          </a:prstGeom>
          <a:ln>
            <a:noFill/>
          </a:ln>
        </p:spPr>
      </p:pic>
      <p:sp>
        <p:nvSpPr>
          <p:cNvPr id="324" name="CustomShape 1"/>
          <p:cNvSpPr/>
          <p:nvPr/>
        </p:nvSpPr>
        <p:spPr>
          <a:xfrm>
            <a:off x="8666280" y="5841720"/>
            <a:ext cx="3275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adroTexto 2"/>
          <p:cNvSpPr txBox="1"/>
          <p:nvPr/>
        </p:nvSpPr>
        <p:spPr>
          <a:xfrm>
            <a:off x="654577" y="3653668"/>
            <a:ext cx="1353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Formació</a:t>
            </a:r>
            <a:endParaRPr lang="ca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Line 5"/>
          <p:cNvSpPr/>
          <p:nvPr/>
        </p:nvSpPr>
        <p:spPr>
          <a:xfrm>
            <a:off x="2489200" y="1409700"/>
            <a:ext cx="1580" cy="3821383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Suport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la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Docència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2854013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adroTexto 2"/>
          <p:cNvSpPr txBox="1"/>
          <p:nvPr/>
        </p:nvSpPr>
        <p:spPr>
          <a:xfrm>
            <a:off x="654577" y="3653668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Canals de </a:t>
            </a:r>
          </a:p>
          <a:p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comunicació</a:t>
            </a:r>
            <a:endParaRPr lang="ca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154577" y="3228494"/>
            <a:ext cx="7920677" cy="1219680"/>
            <a:chOff x="672480" y="2472840"/>
            <a:chExt cx="9762840" cy="1392480"/>
          </a:xfrm>
        </p:grpSpPr>
        <p:pic>
          <p:nvPicPr>
            <p:cNvPr id="10" name="Picture 1"/>
            <p:cNvPicPr/>
            <p:nvPr/>
          </p:nvPicPr>
          <p:blipFill>
            <a:blip r:embed="rId3"/>
            <a:stretch/>
          </p:blipFill>
          <p:spPr>
            <a:xfrm>
              <a:off x="9129240" y="2472840"/>
              <a:ext cx="1306080" cy="1302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2"/>
            <p:cNvPicPr/>
            <p:nvPr/>
          </p:nvPicPr>
          <p:blipFill>
            <a:blip r:embed="rId4"/>
            <a:stretch/>
          </p:blipFill>
          <p:spPr>
            <a:xfrm>
              <a:off x="672480" y="2477880"/>
              <a:ext cx="1371240" cy="1371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3"/>
            <p:cNvPicPr/>
            <p:nvPr/>
          </p:nvPicPr>
          <p:blipFill>
            <a:blip r:embed="rId5"/>
            <a:stretch/>
          </p:blipFill>
          <p:spPr>
            <a:xfrm>
              <a:off x="3985560" y="2472840"/>
              <a:ext cx="1410840" cy="139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4"/>
            <p:cNvPicPr/>
            <p:nvPr/>
          </p:nvPicPr>
          <p:blipFill>
            <a:blip r:embed="rId6"/>
            <a:stretch/>
          </p:blipFill>
          <p:spPr>
            <a:xfrm>
              <a:off x="2349360" y="2477880"/>
              <a:ext cx="1371240" cy="1371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5"/>
            <p:cNvPicPr/>
            <p:nvPr/>
          </p:nvPicPr>
          <p:blipFill>
            <a:blip r:embed="rId7"/>
            <a:stretch/>
          </p:blipFill>
          <p:spPr>
            <a:xfrm>
              <a:off x="5782680" y="2477880"/>
              <a:ext cx="1364760" cy="1364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8"/>
            <p:cNvPicPr/>
            <p:nvPr/>
          </p:nvPicPr>
          <p:blipFill>
            <a:blip r:embed="rId8"/>
            <a:stretch/>
          </p:blipFill>
          <p:spPr>
            <a:xfrm>
              <a:off x="7534080" y="2477880"/>
              <a:ext cx="1239120" cy="123912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391088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Suport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la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Docència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2996911" y="264564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3278065" y="2748600"/>
            <a:ext cx="9273960" cy="26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2001"/>
              </a:spcBef>
              <a:buClr>
                <a:srgbClr val="0597A4"/>
              </a:buClr>
              <a:buSzPct val="75000"/>
            </a:pPr>
            <a:r>
              <a:rPr lang="ca-ES" sz="1600" b="0" strike="noStrike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Servei virtual de consultes </a:t>
            </a:r>
            <a:endParaRPr lang="ca-ES" sz="16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2001"/>
              </a:spcBef>
              <a:buClr>
                <a:srgbClr val="0597A4"/>
              </a:buClr>
              <a:buSzPct val="75000"/>
            </a:pPr>
            <a:r>
              <a:rPr lang="ca-ES" sz="1600" b="0" strike="noStrike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Funciona 24 hores al dia el 7 dies de la setmana</a:t>
            </a:r>
            <a:endParaRPr lang="ca-ES" sz="16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2001"/>
              </a:spcBef>
              <a:buClr>
                <a:srgbClr val="0597A4"/>
              </a:buClr>
              <a:buSzPct val="75000"/>
            </a:pPr>
            <a:r>
              <a:rPr lang="ca-ES" sz="1600" b="0" strike="noStrike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respondrem en un màxim de 48 hores</a:t>
            </a:r>
            <a:endParaRPr lang="ca-ES" sz="16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2001"/>
              </a:spcBef>
              <a:buClr>
                <a:srgbClr val="0597A4"/>
              </a:buClr>
              <a:buSzPct val="75000"/>
            </a:pPr>
            <a:r>
              <a:rPr lang="ca-ES" sz="1600" b="0" strike="noStrike" spc="-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També ens podeu fer arribar queixes, suggeriments o agraïments</a:t>
            </a:r>
            <a:endParaRPr lang="ca-ES" sz="16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endParaRPr lang="ca-ES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ca-ES" sz="2000" b="0" strike="noStrike" spc="-1" dirty="0">
              <a:latin typeface="Arial"/>
            </a:endParaRPr>
          </a:p>
        </p:txBody>
      </p:sp>
      <p:pic>
        <p:nvPicPr>
          <p:cNvPr id="10" name="Picture 13"/>
          <p:cNvPicPr/>
          <p:nvPr/>
        </p:nvPicPr>
        <p:blipFill>
          <a:blip r:embed="rId3"/>
          <a:stretch/>
        </p:blipFill>
        <p:spPr>
          <a:xfrm>
            <a:off x="457768" y="3589482"/>
            <a:ext cx="2407591" cy="9699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4322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98192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F4ED5A-5061-4685-9439-B3CBC3992B74}" type="slidenum">
              <a:rPr lang="ca-ES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ca-ES" sz="1200" b="0" strike="noStrike" spc="-1">
              <a:latin typeface="Times New Roman"/>
            </a:endParaRP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16" y="1724789"/>
            <a:ext cx="2986484" cy="475122"/>
          </a:xfrm>
          <a:prstGeom prst="rect">
            <a:avLst/>
          </a:prstGeom>
        </p:spPr>
      </p:pic>
      <p:grpSp>
        <p:nvGrpSpPr>
          <p:cNvPr id="5" name="Agrupa 4"/>
          <p:cNvGrpSpPr/>
          <p:nvPr/>
        </p:nvGrpSpPr>
        <p:grpSpPr>
          <a:xfrm>
            <a:off x="1351318" y="2197573"/>
            <a:ext cx="9570682" cy="3998996"/>
            <a:chOff x="1481287" y="2066343"/>
            <a:chExt cx="9570682" cy="3998996"/>
          </a:xfrm>
        </p:grpSpPr>
        <p:sp>
          <p:nvSpPr>
            <p:cNvPr id="6" name="CuadroTexto 3"/>
            <p:cNvSpPr txBox="1"/>
            <p:nvPr/>
          </p:nvSpPr>
          <p:spPr>
            <a:xfrm>
              <a:off x="1481287" y="2066343"/>
              <a:ext cx="86876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Instruccions</a:t>
              </a:r>
              <a:r>
                <a:rPr lang="es-ES" sz="32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es-ES" sz="32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d’accés</a:t>
              </a:r>
              <a:r>
                <a:rPr lang="es-ES" sz="3200" dirty="0" smtClean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:</a:t>
              </a:r>
              <a:endParaRPr lang="es-ES" sz="3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  <a:p>
              <a:endParaRPr lang="es-E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Imagen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668" y="2960555"/>
              <a:ext cx="680178" cy="680178"/>
            </a:xfrm>
            <a:prstGeom prst="rect">
              <a:avLst/>
            </a:prstGeom>
          </p:spPr>
        </p:pic>
        <p:pic>
          <p:nvPicPr>
            <p:cNvPr id="9" name="Imagen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770" y="2971733"/>
              <a:ext cx="656765" cy="587486"/>
            </a:xfrm>
            <a:prstGeom prst="rect">
              <a:avLst/>
            </a:prstGeom>
          </p:spPr>
        </p:pic>
        <p:pic>
          <p:nvPicPr>
            <p:cNvPr id="10" name="Imagen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774" y="4872153"/>
              <a:ext cx="954408" cy="954408"/>
            </a:xfrm>
            <a:prstGeom prst="rect">
              <a:avLst/>
            </a:prstGeom>
          </p:spPr>
        </p:pic>
        <p:pic>
          <p:nvPicPr>
            <p:cNvPr id="11" name="Imagen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67" y="2793046"/>
              <a:ext cx="866839" cy="866839"/>
            </a:xfrm>
            <a:prstGeom prst="rect">
              <a:avLst/>
            </a:prstGeom>
          </p:spPr>
        </p:pic>
        <p:pic>
          <p:nvPicPr>
            <p:cNvPr id="13" name="Imagen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708" y="5015896"/>
              <a:ext cx="820891" cy="631701"/>
            </a:xfrm>
            <a:prstGeom prst="rect">
              <a:avLst/>
            </a:prstGeom>
          </p:spPr>
        </p:pic>
        <p:pic>
          <p:nvPicPr>
            <p:cNvPr id="14" name="Imagen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762" y="4927069"/>
              <a:ext cx="783051" cy="783051"/>
            </a:xfrm>
            <a:prstGeom prst="rect">
              <a:avLst/>
            </a:prstGeom>
          </p:spPr>
        </p:pic>
        <p:pic>
          <p:nvPicPr>
            <p:cNvPr id="15" name="Imagen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759" y="2609331"/>
              <a:ext cx="1253663" cy="1253663"/>
            </a:xfrm>
            <a:prstGeom prst="rect">
              <a:avLst/>
            </a:prstGeom>
          </p:spPr>
        </p:pic>
        <p:pic>
          <p:nvPicPr>
            <p:cNvPr id="16" name="Imagen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1" y="4770936"/>
              <a:ext cx="1085173" cy="1085173"/>
            </a:xfrm>
            <a:prstGeom prst="rect">
              <a:avLst/>
            </a:prstGeom>
          </p:spPr>
        </p:pic>
        <p:sp>
          <p:nvSpPr>
            <p:cNvPr id="17" name="CuadroTexto 26"/>
            <p:cNvSpPr txBox="1"/>
            <p:nvPr/>
          </p:nvSpPr>
          <p:spPr>
            <a:xfrm>
              <a:off x="1894292" y="3708953"/>
              <a:ext cx="79363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Comproveu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horari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apertura	         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Sol·liciteu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reserva	            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Feu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servir gel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hidroacolhòlic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	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Feu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servir mascareta</a:t>
              </a:r>
            </a:p>
          </p:txBody>
        </p:sp>
        <p:sp>
          <p:nvSpPr>
            <p:cNvPr id="18" name="CuadroTexto 27"/>
            <p:cNvSpPr txBox="1"/>
            <p:nvPr/>
          </p:nvSpPr>
          <p:spPr>
            <a:xfrm>
              <a:off x="1953098" y="5819118"/>
              <a:ext cx="90988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Espereu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a ser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atesos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	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Seieu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als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llocs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nets             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Marqueu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el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seient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que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heu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utilitzat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     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Deixeu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les obres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consultades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es-ES" sz="1000" dirty="0" err="1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als</a:t>
              </a:r>
              <a:r>
                <a:rPr lang="es-ES" sz="1000" dirty="0"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carros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3626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buClr>
                <a:srgbClr val="2E74B5"/>
              </a:buClr>
            </a:pP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Suport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 a la </a:t>
            </a:r>
            <a:r>
              <a:rPr lang="en-US" sz="3600" b="1" spc="-1" dirty="0" err="1" smtClean="0">
                <a:solidFill>
                  <a:srgbClr val="0597A4"/>
                </a:solidFill>
                <a:latin typeface="Verdana"/>
                <a:ea typeface="Verdana"/>
              </a:rPr>
              <a:t>Docència</a:t>
            </a:r>
            <a:r>
              <a:rPr lang="en-US" sz="3600" b="1" spc="-1" dirty="0" smtClean="0">
                <a:solidFill>
                  <a:srgbClr val="0597A4"/>
                </a:solidFill>
                <a:latin typeface="Verdana"/>
                <a:ea typeface="Verdana"/>
              </a:rPr>
              <a:t>:</a:t>
            </a:r>
            <a:endParaRPr lang="en-US" sz="3600" dirty="0">
              <a:solidFill>
                <a:srgbClr val="2E74B5"/>
              </a:solidFill>
              <a:latin typeface="Calibri Light" panose="020F0302020204030204" pitchFamily="34" charset="0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89320" y="343620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buClr>
                <a:srgbClr val="2E74B5"/>
              </a:buClr>
            </a:pPr>
            <a:endParaRPr lang="ca-ES" sz="2000" spc="-1" dirty="0">
              <a:solidFill>
                <a:srgbClr val="3B3838"/>
              </a:solidFill>
              <a:latin typeface="Verdana"/>
              <a:ea typeface="Verdana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138076" y="2645640"/>
            <a:ext cx="5953680" cy="34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sz="2300" b="1" strike="noStrike" spc="-1" dirty="0" smtClean="0">
              <a:solidFill>
                <a:srgbClr val="489198"/>
              </a:solidFill>
              <a:latin typeface="Verdana"/>
              <a:ea typeface="Verdana"/>
            </a:endParaRPr>
          </a:p>
        </p:txBody>
      </p:sp>
      <p:sp>
        <p:nvSpPr>
          <p:cNvPr id="113" name="Line 5"/>
          <p:cNvSpPr/>
          <p:nvPr/>
        </p:nvSpPr>
        <p:spPr>
          <a:xfrm>
            <a:off x="3601814" y="2589660"/>
            <a:ext cx="360" cy="275472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adroTexto 2"/>
          <p:cNvSpPr txBox="1"/>
          <p:nvPr/>
        </p:nvSpPr>
        <p:spPr>
          <a:xfrm>
            <a:off x="654577" y="3653668"/>
            <a:ext cx="2584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Preguntes </a:t>
            </a:r>
          </a:p>
          <a:p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Més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Freqüents</a:t>
            </a:r>
            <a:endParaRPr lang="ca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/>
          <p:cNvPicPr/>
          <p:nvPr/>
        </p:nvPicPr>
        <p:blipFill>
          <a:blip r:embed="rId3"/>
          <a:stretch/>
        </p:blipFill>
        <p:spPr>
          <a:xfrm>
            <a:off x="4746355" y="2281910"/>
            <a:ext cx="4592433" cy="34821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411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887040" y="1678680"/>
            <a:ext cx="9171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sz="3600" b="1" strike="noStrike" spc="-1">
                <a:solidFill>
                  <a:srgbClr val="0597A4"/>
                </a:solidFill>
                <a:latin typeface="Verdana"/>
                <a:ea typeface="Verdana"/>
              </a:rPr>
              <a:t>Si us plau ajudan’s a millorar</a:t>
            </a:r>
            <a:endParaRPr lang="ca-ES" sz="3600" b="0" strike="noStrike" spc="-1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1105560" y="3429000"/>
            <a:ext cx="8734320" cy="5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5" name="Picture 3"/>
          <p:cNvPicPr/>
          <p:nvPr/>
        </p:nvPicPr>
        <p:blipFill>
          <a:blip r:embed="rId2"/>
          <a:stretch/>
        </p:blipFill>
        <p:spPr>
          <a:xfrm>
            <a:off x="7757640" y="2476800"/>
            <a:ext cx="3609720" cy="3924000"/>
          </a:xfrm>
          <a:prstGeom prst="rect">
            <a:avLst/>
          </a:prstGeom>
          <a:ln>
            <a:noFill/>
          </a:ln>
        </p:spPr>
      </p:pic>
      <p:sp>
        <p:nvSpPr>
          <p:cNvPr id="2" name="QuadreDeText 1">
            <a:hlinkClick r:id="rId3"/>
          </p:cNvPr>
          <p:cNvSpPr txBox="1"/>
          <p:nvPr/>
        </p:nvSpPr>
        <p:spPr>
          <a:xfrm>
            <a:off x="520700" y="3366949"/>
            <a:ext cx="709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http://crai.ub.edu/valora</a:t>
            </a:r>
            <a:endParaRPr lang="ca-E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n 6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37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AD08BEC-F162-4B25-BAC0-786B11A9BDD4}" type="slidenum">
              <a:rPr lang="ca-ES" sz="1200" b="0" strike="noStrike" spc="-1">
                <a:solidFill>
                  <a:srgbClr val="8B8B8B"/>
                </a:solidFill>
                <a:latin typeface="Calibri"/>
              </a:rPr>
              <a:t>42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4280760" y="3249720"/>
            <a:ext cx="36298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lang="ca-ES" sz="3200" b="1" strike="noStrike" spc="-1">
                <a:solidFill>
                  <a:srgbClr val="FFFFFF"/>
                </a:solidFill>
                <a:latin typeface="Verdana"/>
              </a:rPr>
              <a:t>Moltes gràcies!</a:t>
            </a:r>
            <a:endParaRPr lang="ca-ES" sz="3200" b="0" strike="noStrike" spc="-1">
              <a:latin typeface="Arial"/>
            </a:endParaRPr>
          </a:p>
        </p:txBody>
      </p:sp>
      <p:pic>
        <p:nvPicPr>
          <p:cNvPr id="339" name="Imagen 7"/>
          <p:cNvPicPr/>
          <p:nvPr/>
        </p:nvPicPr>
        <p:blipFill>
          <a:blip r:embed="rId3"/>
          <a:stretch/>
        </p:blipFill>
        <p:spPr>
          <a:xfrm>
            <a:off x="1651680" y="6165360"/>
            <a:ext cx="1120320" cy="387720"/>
          </a:xfrm>
          <a:prstGeom prst="rect">
            <a:avLst/>
          </a:prstGeom>
          <a:ln>
            <a:noFill/>
          </a:ln>
        </p:spPr>
      </p:pic>
      <p:sp>
        <p:nvSpPr>
          <p:cNvPr id="340" name="CustomShape 3"/>
          <p:cNvSpPr/>
          <p:nvPr/>
        </p:nvSpPr>
        <p:spPr>
          <a:xfrm>
            <a:off x="2772360" y="6187680"/>
            <a:ext cx="7223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ca-ES" sz="1800" b="1" strike="noStrike" spc="-1">
                <a:solidFill>
                  <a:srgbClr val="FFFFFF"/>
                </a:solidFill>
                <a:latin typeface="Verdana"/>
              </a:rPr>
              <a:t>© CRAI Universitat de Barcelona, curs 2020-21</a:t>
            </a:r>
            <a:endParaRPr lang="ca-E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98192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F4ED5A-5061-4685-9439-B3CBC3992B74}" type="slidenum">
              <a:rPr lang="ca-ES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82040" y="1207080"/>
            <a:ext cx="8156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sz="3600" b="1" strike="noStrike" spc="-1" dirty="0" smtClean="0">
                <a:solidFill>
                  <a:srgbClr val="0597A4"/>
                </a:solidFill>
                <a:latin typeface="Verdana"/>
                <a:ea typeface="Verdana"/>
              </a:rPr>
              <a:t>Què és el CRAI?</a:t>
            </a:r>
            <a:endParaRPr lang="ca-ES" sz="3600" b="0" strike="noStrike" spc="-1" dirty="0">
              <a:latin typeface="Arial"/>
            </a:endParaRPr>
          </a:p>
        </p:txBody>
      </p:sp>
      <p:sp>
        <p:nvSpPr>
          <p:cNvPr id="7" name="Line 4"/>
          <p:cNvSpPr/>
          <p:nvPr/>
        </p:nvSpPr>
        <p:spPr>
          <a:xfrm flipH="1">
            <a:off x="5194389" y="1599429"/>
            <a:ext cx="8551" cy="4998741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Rectángulo 3"/>
          <p:cNvSpPr/>
          <p:nvPr/>
        </p:nvSpPr>
        <p:spPr>
          <a:xfrm>
            <a:off x="733034" y="3008414"/>
            <a:ext cx="40176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spc="-1" dirty="0" err="1">
                <a:solidFill>
                  <a:srgbClr val="3B3838"/>
                </a:solidFill>
                <a:latin typeface="Verdana"/>
                <a:ea typeface="Verdana"/>
              </a:rPr>
              <a:t>És</a:t>
            </a:r>
            <a:r>
              <a:rPr lang="es-ES" sz="2000" spc="-1" dirty="0">
                <a:solidFill>
                  <a:srgbClr val="3B3838"/>
                </a:solidFill>
                <a:latin typeface="Verdana"/>
                <a:ea typeface="Verdana"/>
              </a:rPr>
              <a:t> el  </a:t>
            </a: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Centre 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de Recursos per a </a:t>
            </a:r>
            <a:r>
              <a:rPr lang="es-E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l’Aprenentage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i la </a:t>
            </a:r>
            <a:r>
              <a:rPr lang="es-E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Investigació</a:t>
            </a: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spc="-1" dirty="0" smtClean="0">
                <a:solidFill>
                  <a:srgbClr val="3B3838"/>
                </a:solidFill>
                <a:latin typeface="Verdana"/>
                <a:ea typeface="Verdana"/>
              </a:rPr>
              <a:t>de </a:t>
            </a:r>
            <a:r>
              <a:rPr lang="es-ES" sz="2000" spc="-1" dirty="0">
                <a:solidFill>
                  <a:srgbClr val="3B3838"/>
                </a:solidFill>
                <a:latin typeface="Verdana"/>
                <a:ea typeface="Verdana"/>
              </a:rPr>
              <a:t>la </a:t>
            </a:r>
            <a:r>
              <a:rPr lang="es-ES" sz="2000" spc="-1" dirty="0" err="1">
                <a:solidFill>
                  <a:srgbClr val="3B3838"/>
                </a:solidFill>
                <a:latin typeface="Verdana"/>
                <a:ea typeface="Verdana"/>
              </a:rPr>
              <a:t>Universitat</a:t>
            </a:r>
            <a:r>
              <a:rPr lang="es-ES" sz="2000" spc="-1" dirty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es-ES" sz="2000" spc="-1" dirty="0" smtClean="0">
                <a:solidFill>
                  <a:srgbClr val="3B3838"/>
                </a:solidFill>
                <a:latin typeface="Verdana"/>
                <a:ea typeface="Verdana"/>
              </a:rPr>
              <a:t> de </a:t>
            </a:r>
            <a:r>
              <a:rPr lang="es-ES" sz="2000" spc="-1" dirty="0">
                <a:solidFill>
                  <a:srgbClr val="3B3838"/>
                </a:solidFill>
                <a:latin typeface="Verdana"/>
                <a:ea typeface="Verdana"/>
              </a:rPr>
              <a:t>Barcelona.  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5" y="1599429"/>
            <a:ext cx="4543930" cy="4993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98192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1F4ED5A-5061-4685-9439-B3CBC3992B74}" type="slidenum">
              <a:rPr lang="ca-ES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82040" y="1207080"/>
            <a:ext cx="8156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sz="3600" b="1" strike="noStrike" spc="-1" dirty="0" smtClean="0">
                <a:solidFill>
                  <a:srgbClr val="0597A4"/>
                </a:solidFill>
                <a:latin typeface="Verdana"/>
                <a:ea typeface="Verdana"/>
              </a:rPr>
              <a:t>Què fem?</a:t>
            </a:r>
            <a:endParaRPr lang="ca-ES" sz="3600" b="0" strike="noStrike" spc="-1" dirty="0">
              <a:latin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23414" y="2202877"/>
            <a:ext cx="8301926" cy="348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" algn="just">
              <a:spcBef>
                <a:spcPts val="1001"/>
              </a:spcBef>
              <a:buClr>
                <a:srgbClr val="3B3838"/>
              </a:buClr>
            </a:pPr>
            <a:endParaRPr lang="ca-ES" sz="2000" spc="-1" dirty="0" smtClean="0">
              <a:solidFill>
                <a:srgbClr val="3B3838"/>
              </a:solidFill>
              <a:latin typeface="Verdana"/>
              <a:ea typeface="Verdana"/>
            </a:endParaRPr>
          </a:p>
          <a:p>
            <a:pPr marL="360" algn="just">
              <a:spcBef>
                <a:spcPts val="1001"/>
              </a:spcBef>
              <a:buClr>
                <a:srgbClr val="3B3838"/>
              </a:buClr>
            </a:pPr>
            <a:r>
              <a:rPr lang="ca-ES" sz="2000" spc="-1" dirty="0" smtClean="0">
                <a:solidFill>
                  <a:srgbClr val="3B3838"/>
                </a:solidFill>
                <a:latin typeface="Verdana"/>
                <a:ea typeface="Verdana"/>
              </a:rPr>
              <a:t>Permet </a:t>
            </a:r>
            <a:r>
              <a:rPr lang="ca-ES" sz="2000" spc="-1" dirty="0">
                <a:solidFill>
                  <a:srgbClr val="3B3838"/>
                </a:solidFill>
                <a:latin typeface="Verdana"/>
                <a:ea typeface="Verdana"/>
              </a:rPr>
              <a:t>accedir a tots els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u="sng" spc="-1" dirty="0">
                <a:solidFill>
                  <a:srgbClr val="011930"/>
                </a:solidFill>
                <a:latin typeface="Verdana"/>
                <a:ea typeface="Verdana"/>
                <a:hlinkClick r:id="rId3"/>
              </a:rPr>
              <a:t>serveis</a:t>
            </a:r>
            <a:r>
              <a:rPr lang="ca-ES" spc="-1" dirty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ca-ES" sz="2000" spc="-1" dirty="0">
                <a:solidFill>
                  <a:srgbClr val="3B3838"/>
                </a:solidFill>
                <a:latin typeface="Verdana"/>
                <a:ea typeface="Verdana"/>
              </a:rPr>
              <a:t>i</a:t>
            </a:r>
            <a:r>
              <a:rPr lang="ca-ES" spc="-1" dirty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ca-ES" u="sng" spc="-1" dirty="0">
                <a:solidFill>
                  <a:srgbClr val="011930"/>
                </a:solidFill>
                <a:latin typeface="Verdana"/>
                <a:ea typeface="Verdana"/>
                <a:hlinkClick r:id="rId4"/>
              </a:rPr>
              <a:t>recursos</a:t>
            </a:r>
            <a:r>
              <a:rPr lang="ca-ES" spc="-1" dirty="0">
                <a:solidFill>
                  <a:srgbClr val="3B3838"/>
                </a:solidFill>
                <a:latin typeface="Verdana"/>
                <a:ea typeface="Verdana"/>
              </a:rPr>
              <a:t> </a:t>
            </a:r>
            <a:r>
              <a:rPr lang="ca-ES" sz="2000" spc="-1" dirty="0">
                <a:solidFill>
                  <a:srgbClr val="3B3838"/>
                </a:solidFill>
                <a:latin typeface="Verdana"/>
                <a:ea typeface="Verdana"/>
              </a:rPr>
              <a:t>que ofereix la Universitat per a l’aprenentatge i la recerca. </a:t>
            </a:r>
          </a:p>
          <a:p>
            <a:pPr marL="360" algn="just">
              <a:spcBef>
                <a:spcPts val="1001"/>
              </a:spcBef>
              <a:buClr>
                <a:srgbClr val="3B3838"/>
              </a:buClr>
            </a:pPr>
            <a:endParaRPr lang="ca-ES" sz="2000" spc="-1" dirty="0" smtClean="0">
              <a:solidFill>
                <a:srgbClr val="3B3838"/>
              </a:solidFill>
              <a:latin typeface="Verdana"/>
              <a:ea typeface="Verdana"/>
            </a:endParaRPr>
          </a:p>
          <a:p>
            <a:pPr marL="360" algn="just">
              <a:spcBef>
                <a:spcPts val="1001"/>
              </a:spcBef>
              <a:buClr>
                <a:srgbClr val="3B3838"/>
              </a:buClr>
            </a:pPr>
            <a:r>
              <a:rPr lang="ca-ES" sz="2000" spc="-1" dirty="0" smtClean="0">
                <a:solidFill>
                  <a:srgbClr val="3B3838"/>
                </a:solidFill>
                <a:latin typeface="Verdana"/>
                <a:ea typeface="Verdana"/>
              </a:rPr>
              <a:t>Facilita </a:t>
            </a:r>
            <a:r>
              <a:rPr lang="ca-ES" sz="2000" spc="-1" dirty="0">
                <a:solidFill>
                  <a:srgbClr val="3B3838"/>
                </a:solidFill>
                <a:latin typeface="Verdana"/>
                <a:ea typeface="Verdana"/>
              </a:rPr>
              <a:t>l’accés a la informació i a les noves tecnologies en un entorn més dinàmic i fàcil d’utilitzar, i s’adapta a les necessitats dels usuaris</a:t>
            </a:r>
          </a:p>
          <a:p>
            <a:endParaRPr lang="es-ES" sz="2000" spc="-1" dirty="0">
              <a:solidFill>
                <a:srgbClr val="3B3838"/>
              </a:solidFill>
              <a:latin typeface="Verdana"/>
              <a:ea typeface="Verdana"/>
            </a:endParaRPr>
          </a:p>
          <a:p>
            <a:pPr marL="360" algn="just">
              <a:lnSpc>
                <a:spcPct val="150000"/>
              </a:lnSpc>
              <a:spcBef>
                <a:spcPts val="1001"/>
              </a:spcBef>
              <a:buClr>
                <a:srgbClr val="3B3838"/>
              </a:buClr>
            </a:pP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Line 4"/>
          <p:cNvSpPr/>
          <p:nvPr/>
        </p:nvSpPr>
        <p:spPr>
          <a:xfrm>
            <a:off x="2745163" y="2243202"/>
            <a:ext cx="360" cy="344268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8" y="3292168"/>
            <a:ext cx="1631806" cy="9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90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a-ES" sz="3600" b="1" strike="noStrike" spc="-1" dirty="0" smtClean="0">
                <a:solidFill>
                  <a:srgbClr val="0597A4"/>
                </a:solidFill>
                <a:latin typeface="Verdana"/>
                <a:ea typeface="Verdana"/>
              </a:rPr>
              <a:t>Què som?</a:t>
            </a:r>
            <a:endParaRPr lang="ca-ES" sz="3600" b="0" strike="noStrike" spc="-1" dirty="0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9" name="Line 4"/>
          <p:cNvSpPr/>
          <p:nvPr/>
        </p:nvSpPr>
        <p:spPr>
          <a:xfrm>
            <a:off x="3150048" y="2478248"/>
            <a:ext cx="360" cy="344268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20" name="Table 5"/>
          <p:cNvGraphicFramePr/>
          <p:nvPr>
            <p:extLst>
              <p:ext uri="{D42A27DB-BD31-4B8C-83A1-F6EECF244321}">
                <p14:modId xmlns:p14="http://schemas.microsoft.com/office/powerpoint/2010/main" val="1411180352"/>
              </p:ext>
            </p:extLst>
          </p:nvPr>
        </p:nvGraphicFramePr>
        <p:xfrm>
          <a:off x="3321408" y="2233546"/>
          <a:ext cx="7611432" cy="3749040"/>
        </p:xfrm>
        <a:graphic>
          <a:graphicData uri="http://schemas.openxmlformats.org/drawingml/2006/table">
            <a:tbl>
              <a:tblPr/>
              <a:tblGrid>
                <a:gridCol w="761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020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2000" b="1" spc="-1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Conductors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 de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l’accés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obert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i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 la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ciència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oberta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i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disseminadors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 del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coneixement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científic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generat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 a la UB.</a:t>
                      </a:r>
                    </a:p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2000" b="1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Participants </a:t>
                      </a:r>
                      <a:r>
                        <a:rPr lang="en-US" sz="2000" b="1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actius</a:t>
                      </a:r>
                      <a:r>
                        <a:rPr lang="en-US" sz="2000" b="1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diferents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consorcis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bibliotecaris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.</a:t>
                      </a:r>
                    </a:p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2000" b="1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Custodis</a:t>
                      </a:r>
                      <a:r>
                        <a:rPr lang="en-US" sz="2000" b="1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digitals 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del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patrimoni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bibliogràfic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de la UB</a:t>
                      </a:r>
                      <a:endParaRPr lang="en-US" sz="2000" kern="1200" spc="-1" baseline="0" dirty="0" smtClean="0">
                        <a:solidFill>
                          <a:srgbClr val="3B3838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2000" b="1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Socials, </a:t>
                      </a:r>
                      <a:r>
                        <a:rPr lang="en-US" sz="2000" b="1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innovadors</a:t>
                      </a:r>
                      <a:r>
                        <a:rPr lang="en-US" sz="2000" b="1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b="1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en-US" sz="2000" b="1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b="1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trencadors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.</a:t>
                      </a:r>
                    </a:p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2000" b="1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Assessors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.</a:t>
                      </a:r>
                    </a:p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2000" b="1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Creadors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de </a:t>
                      </a:r>
                      <a:r>
                        <a:rPr lang="en-US" sz="2000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continguts</a:t>
                      </a:r>
                      <a:r>
                        <a:rPr lang="en-US" sz="2000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.</a:t>
                      </a:r>
                    </a:p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u="sng" spc="-1" baseline="0" dirty="0" err="1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Garants</a:t>
                      </a:r>
                      <a:r>
                        <a:rPr lang="en-US" sz="2000" u="sng" spc="-1" baseline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de </a:t>
                      </a:r>
                      <a:r>
                        <a:rPr lang="en-US" sz="2000" u="sng" spc="-1" baseline="0" dirty="0" err="1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qualitat</a:t>
                      </a:r>
                      <a:r>
                        <a:rPr lang="en-US" sz="2000" u="sng" spc="-1" baseline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u="sng" spc="-1" baseline="0" dirty="0" err="1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en-US" sz="2000" u="sng" spc="-1" baseline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u="sng" spc="-1" baseline="0" dirty="0" err="1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excelència</a:t>
                      </a:r>
                      <a:r>
                        <a:rPr lang="en-US" sz="2000" u="sng" spc="-1" baseline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endParaRPr lang="es-ES" sz="2000" u="sng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1" y="3347252"/>
            <a:ext cx="1631806" cy="9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67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17600" y="118116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a-ES" sz="3600" b="1" strike="noStrike" spc="-1" dirty="0" smtClean="0">
                <a:solidFill>
                  <a:srgbClr val="0597A4"/>
                </a:solidFill>
                <a:latin typeface="Verdana"/>
                <a:ea typeface="Verdana"/>
              </a:rPr>
              <a:t>Al </a:t>
            </a:r>
            <a:r>
              <a:rPr lang="ca-ES" sz="3600" b="1" spc="-1" dirty="0">
                <a:solidFill>
                  <a:srgbClr val="0597A4"/>
                </a:solidFill>
                <a:latin typeface="Verdana"/>
                <a:ea typeface="Verdana"/>
              </a:rPr>
              <a:t>vostr</a:t>
            </a:r>
            <a:r>
              <a:rPr lang="ca-ES" sz="3600" b="1" strike="noStrike" spc="-1" dirty="0" smtClean="0">
                <a:solidFill>
                  <a:srgbClr val="0597A4"/>
                </a:solidFill>
                <a:latin typeface="Verdana"/>
                <a:ea typeface="Verdana"/>
              </a:rPr>
              <a:t>e CRAI Biblioteca trobareu</a:t>
            </a:r>
            <a:endParaRPr lang="ca-ES" sz="3600" b="0" strike="noStrike" spc="-1" dirty="0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89320" y="2431080"/>
            <a:ext cx="10172520" cy="38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1800" b="0" strike="noStrike" spc="-1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960120" y="3594960"/>
            <a:ext cx="4334040" cy="10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50000"/>
              </a:lnSpc>
              <a:spcBef>
                <a:spcPts val="1001"/>
              </a:spcBef>
            </a:pPr>
            <a:r>
              <a:rPr lang="ca-ES" sz="2000" b="0" strike="noStrike" spc="-1" dirty="0">
                <a:solidFill>
                  <a:srgbClr val="3B3838"/>
                </a:solidFill>
                <a:latin typeface="Verdana"/>
                <a:ea typeface="Verdana"/>
              </a:rPr>
              <a:t>Instal·lacions</a:t>
            </a:r>
            <a:endParaRPr lang="ca-E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a-ES" sz="2000" b="0" strike="noStrike" spc="-1" dirty="0">
              <a:latin typeface="Arial"/>
            </a:endParaRPr>
          </a:p>
        </p:txBody>
      </p:sp>
      <p:sp>
        <p:nvSpPr>
          <p:cNvPr id="119" name="Line 4"/>
          <p:cNvSpPr/>
          <p:nvPr/>
        </p:nvSpPr>
        <p:spPr>
          <a:xfrm>
            <a:off x="3395160" y="2361600"/>
            <a:ext cx="360" cy="3442680"/>
          </a:xfrm>
          <a:prstGeom prst="line">
            <a:avLst/>
          </a:prstGeom>
          <a:ln w="25560">
            <a:solidFill>
              <a:srgbClr val="0597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20" name="Table 5"/>
          <p:cNvGraphicFramePr/>
          <p:nvPr>
            <p:extLst>
              <p:ext uri="{D42A27DB-BD31-4B8C-83A1-F6EECF244321}">
                <p14:modId xmlns:p14="http://schemas.microsoft.com/office/powerpoint/2010/main" val="2494484160"/>
              </p:ext>
            </p:extLst>
          </p:nvPr>
        </p:nvGraphicFramePr>
        <p:xfrm>
          <a:off x="3730680" y="2446920"/>
          <a:ext cx="7871760" cy="2907278"/>
        </p:xfrm>
        <a:graphic>
          <a:graphicData uri="http://schemas.openxmlformats.org/drawingml/2006/table">
            <a:tbl>
              <a:tblPr/>
              <a:tblGrid>
                <a:gridCol w="17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727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a-ES" sz="2000" b="1" strike="noStrike" spc="-1" dirty="0" smtClean="0">
                          <a:solidFill>
                            <a:srgbClr val="0597A4"/>
                          </a:solidFill>
                          <a:latin typeface="Verdana"/>
                          <a:ea typeface="Verdana"/>
                        </a:rPr>
                        <a:t>6.500</a:t>
                      </a:r>
                      <a:endParaRPr lang="ca-ES" sz="20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a-ES" sz="2000" b="1" strike="noStrike" spc="-1" dirty="0">
                          <a:solidFill>
                            <a:srgbClr val="0597A4"/>
                          </a:solidFill>
                          <a:latin typeface="Verdana"/>
                          <a:ea typeface="Verdana"/>
                        </a:rPr>
                        <a:t>74</a:t>
                      </a:r>
                      <a:endParaRPr lang="ca-ES" sz="20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a-ES" sz="2000" b="1" strike="noStrike" spc="-1" dirty="0">
                          <a:solidFill>
                            <a:srgbClr val="0597A4"/>
                          </a:solidFill>
                          <a:latin typeface="Verdana"/>
                          <a:ea typeface="Verdana"/>
                        </a:rPr>
                        <a:t>16</a:t>
                      </a:r>
                      <a:endParaRPr lang="ca-ES" sz="20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a-ES" sz="2000" b="1" strike="noStrike" spc="-1" dirty="0">
                          <a:solidFill>
                            <a:srgbClr val="0597A4"/>
                          </a:solidFill>
                          <a:latin typeface="Verdana"/>
                          <a:ea typeface="Verdana"/>
                        </a:rPr>
                        <a:t>166</a:t>
                      </a:r>
                      <a:endParaRPr lang="ca-ES" sz="20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a-ES" sz="2000" b="1" strike="noStrike" spc="-1" dirty="0">
                          <a:solidFill>
                            <a:srgbClr val="0597A4"/>
                          </a:solidFill>
                          <a:latin typeface="Verdana"/>
                          <a:ea typeface="Verdana"/>
                        </a:rPr>
                        <a:t>+</a:t>
                      </a:r>
                      <a:r>
                        <a:rPr lang="ca-ES" sz="2000" b="1" strike="noStrike" spc="-1" dirty="0" smtClean="0">
                          <a:solidFill>
                            <a:srgbClr val="0597A4"/>
                          </a:solidFill>
                          <a:latin typeface="Verdana"/>
                          <a:ea typeface="Verdana"/>
                        </a:rPr>
                        <a:t>2</a:t>
                      </a:r>
                      <a:r>
                        <a:rPr lang="ca-ES" sz="2000" b="1" strike="noStrike" spc="-1" dirty="0" smtClean="0">
                          <a:solidFill>
                            <a:srgbClr val="489198"/>
                          </a:solidFill>
                          <a:latin typeface="Verdana"/>
                          <a:ea typeface="Verdana"/>
                        </a:rPr>
                        <a:t>40</a:t>
                      </a:r>
                      <a:r>
                        <a:rPr lang="ca-ES" sz="2000" b="1" strike="noStrike" spc="-1" dirty="0" smtClean="0">
                          <a:solidFill>
                            <a:srgbClr val="0597A4"/>
                          </a:solidFill>
                          <a:latin typeface="Verdana"/>
                          <a:ea typeface="Verdana"/>
                        </a:rPr>
                        <a:t>0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2000" b="1" strike="noStrike" spc="-1" dirty="0" err="1" smtClean="0">
                          <a:solidFill>
                            <a:srgbClr val="489198"/>
                          </a:solidFill>
                          <a:latin typeface="Verdana"/>
                          <a:ea typeface="Verdana"/>
                        </a:rPr>
                        <a:t>WiFi</a:t>
                      </a:r>
                      <a:endParaRPr lang="es-ES" sz="2000" b="1" strike="noStrike" spc="-1" dirty="0" smtClean="0">
                        <a:solidFill>
                          <a:srgbClr val="489198"/>
                        </a:solidFill>
                        <a:latin typeface="Verdana"/>
                        <a:ea typeface="Verdana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0" strike="noStrike" spc="-1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punts </a:t>
                      </a:r>
                      <a:r>
                        <a:rPr lang="ca-ES" sz="2000" b="0" strike="noStrike" spc="-1" dirty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de lectura</a:t>
                      </a:r>
                      <a:endParaRPr lang="ca-ES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0" strike="noStrike" spc="-1" dirty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sales d’estudi</a:t>
                      </a:r>
                      <a:endParaRPr lang="ca-ES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0" strike="noStrike" spc="-1" dirty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sales d’ordinadors</a:t>
                      </a:r>
                      <a:endParaRPr lang="ca-ES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0" strike="noStrike" spc="-1" dirty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ordinadors portàtils</a:t>
                      </a:r>
                      <a:endParaRPr lang="ca-ES" sz="20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0" strike="noStrike" spc="-1" dirty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punts connexió </a:t>
                      </a:r>
                      <a:r>
                        <a:rPr lang="ca-ES" sz="2000" b="0" strike="noStrike" spc="-1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elèctrica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000" b="0" strike="noStrike" spc="-1" baseline="0" dirty="0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UB i </a:t>
                      </a:r>
                      <a:r>
                        <a:rPr lang="es-ES" sz="2000" b="0" strike="noStrike" spc="-1" baseline="0" dirty="0" err="1" smtClean="0">
                          <a:solidFill>
                            <a:srgbClr val="3B3838"/>
                          </a:solidFill>
                          <a:latin typeface="Verdana"/>
                          <a:ea typeface="Verdana"/>
                        </a:rPr>
                        <a:t>Eduroam</a:t>
                      </a:r>
                      <a:endParaRPr lang="ca-ES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3567240" y="5766494"/>
            <a:ext cx="59130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b="1" spc="-1" dirty="0" err="1" smtClean="0">
                <a:solidFill>
                  <a:srgbClr val="489198"/>
                </a:solidFill>
                <a:latin typeface="Verdana"/>
                <a:ea typeface="Verdana"/>
              </a:rPr>
              <a:t>Equipaments</a:t>
            </a:r>
            <a:r>
              <a:rPr lang="es-ES" b="1" spc="-1" dirty="0" smtClean="0">
                <a:solidFill>
                  <a:srgbClr val="489198"/>
                </a:solidFill>
                <a:latin typeface="Verdana"/>
                <a:ea typeface="Verdana"/>
              </a:rPr>
              <a:t> </a:t>
            </a:r>
            <a:r>
              <a:rPr lang="es-ES" b="1" spc="-1" dirty="0" err="1" smtClean="0">
                <a:solidFill>
                  <a:srgbClr val="489198"/>
                </a:solidFill>
                <a:latin typeface="Verdana"/>
                <a:ea typeface="Verdana"/>
              </a:rPr>
              <a:t>específics</a:t>
            </a:r>
            <a:r>
              <a:rPr lang="es-ES" b="1" spc="-1" dirty="0" smtClean="0">
                <a:solidFill>
                  <a:srgbClr val="489198"/>
                </a:solidFill>
                <a:latin typeface="Verdana"/>
                <a:ea typeface="Verdana"/>
              </a:rPr>
              <a:t> </a:t>
            </a:r>
            <a:r>
              <a:rPr lang="es-ES" b="1" spc="-1" dirty="0" err="1" smtClean="0">
                <a:solidFill>
                  <a:srgbClr val="489198"/>
                </a:solidFill>
                <a:latin typeface="Verdana"/>
                <a:ea typeface="Verdana"/>
              </a:rPr>
              <a:t>segons</a:t>
            </a:r>
            <a:r>
              <a:rPr lang="es-ES" b="1" spc="-1" dirty="0" smtClean="0">
                <a:solidFill>
                  <a:srgbClr val="489198"/>
                </a:solidFill>
                <a:latin typeface="Verdana"/>
                <a:ea typeface="Verdana"/>
              </a:rPr>
              <a:t> </a:t>
            </a:r>
            <a:r>
              <a:rPr lang="es-ES" b="1" spc="-1" dirty="0" err="1" smtClean="0">
                <a:solidFill>
                  <a:srgbClr val="489198"/>
                </a:solidFill>
                <a:latin typeface="Verdana"/>
                <a:ea typeface="Verdana"/>
              </a:rPr>
              <a:t>especialitats</a:t>
            </a:r>
            <a:endParaRPr lang="ca-ES" b="1" spc="-1" dirty="0">
              <a:solidFill>
                <a:srgbClr val="4891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2369880" y="3589200"/>
            <a:ext cx="3428640" cy="944640"/>
          </a:xfrm>
          <a:prstGeom prst="rect">
            <a:avLst/>
          </a:prstGeom>
          <a:noFill/>
          <a:ln w="41400">
            <a:solidFill>
              <a:srgbClr val="059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5787360" y="881280"/>
            <a:ext cx="479880" cy="333360"/>
          </a:xfrm>
          <a:prstGeom prst="rect">
            <a:avLst/>
          </a:prstGeom>
          <a:noFill/>
          <a:ln w="41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ca-ES" sz="1800" b="0" strike="noStrike" spc="-1" dirty="0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1924920" y="3909240"/>
            <a:ext cx="483120" cy="304200"/>
          </a:xfrm>
          <a:prstGeom prst="rect">
            <a:avLst/>
          </a:prstGeom>
          <a:noFill/>
          <a:ln w="41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1800" b="1" strike="noStrike" spc="-1">
                <a:solidFill>
                  <a:srgbClr val="0597A4"/>
                </a:solidFill>
                <a:latin typeface="Verdana"/>
                <a:ea typeface="Verdana"/>
              </a:rPr>
              <a:t>4</a:t>
            </a:r>
            <a:endParaRPr lang="ca-ES" sz="1800" b="0" strike="noStrike" spc="-1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2038680" y="4938120"/>
            <a:ext cx="483120" cy="304200"/>
          </a:xfrm>
          <a:prstGeom prst="rect">
            <a:avLst/>
          </a:prstGeom>
          <a:noFill/>
          <a:ln w="41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1800" b="1" strike="noStrike" spc="-1">
                <a:solidFill>
                  <a:srgbClr val="0597A4"/>
                </a:solidFill>
                <a:latin typeface="Verdana"/>
                <a:ea typeface="Verdana"/>
              </a:rPr>
              <a:t>5</a:t>
            </a:r>
            <a:endParaRPr lang="ca-ES" sz="1800" b="0" strike="noStrike" spc="-1"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6468892" y="1374319"/>
            <a:ext cx="483120" cy="304200"/>
          </a:xfrm>
          <a:prstGeom prst="rect">
            <a:avLst/>
          </a:prstGeom>
          <a:noFill/>
          <a:ln w="41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1800" b="1" strike="noStrike" spc="-1" dirty="0">
                <a:solidFill>
                  <a:srgbClr val="0597A4"/>
                </a:solidFill>
                <a:latin typeface="Verdana"/>
                <a:ea typeface="Verdana"/>
              </a:rPr>
              <a:t>2</a:t>
            </a:r>
            <a:endParaRPr lang="ca-ES" sz="1800" b="0" strike="noStrike" spc="-1" dirty="0">
              <a:latin typeface="Arial"/>
            </a:endParaRPr>
          </a:p>
        </p:txBody>
      </p:sp>
      <p:pic>
        <p:nvPicPr>
          <p:cNvPr id="141" name="Imagen 3"/>
          <p:cNvPicPr/>
          <p:nvPr/>
        </p:nvPicPr>
        <p:blipFill>
          <a:blip r:embed="rId3"/>
          <a:stretch/>
        </p:blipFill>
        <p:spPr>
          <a:xfrm>
            <a:off x="392040" y="1118917"/>
            <a:ext cx="6247080" cy="5281883"/>
          </a:xfrm>
          <a:prstGeom prst="rect">
            <a:avLst/>
          </a:prstGeom>
          <a:ln>
            <a:noFill/>
          </a:ln>
        </p:spPr>
      </p:pic>
      <p:sp>
        <p:nvSpPr>
          <p:cNvPr id="145" name="CustomShape 9"/>
          <p:cNvSpPr/>
          <p:nvPr/>
        </p:nvSpPr>
        <p:spPr>
          <a:xfrm>
            <a:off x="505300" y="6272280"/>
            <a:ext cx="483120" cy="304200"/>
          </a:xfrm>
          <a:prstGeom prst="rect">
            <a:avLst/>
          </a:prstGeom>
          <a:noFill/>
          <a:ln w="41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1800" b="1" strike="noStrike" spc="-1" dirty="0">
                <a:solidFill>
                  <a:srgbClr val="0597A4"/>
                </a:solidFill>
                <a:latin typeface="Verdana"/>
                <a:ea typeface="Verdana"/>
              </a:rPr>
              <a:t>7</a:t>
            </a:r>
            <a:endParaRPr lang="ca-ES" sz="1800" b="0" strike="noStrike" spc="-1" dirty="0">
              <a:latin typeface="Arial"/>
            </a:endParaRPr>
          </a:p>
        </p:txBody>
      </p:sp>
      <p:sp>
        <p:nvSpPr>
          <p:cNvPr id="146" name="CustomShape 10"/>
          <p:cNvSpPr/>
          <p:nvPr/>
        </p:nvSpPr>
        <p:spPr>
          <a:xfrm>
            <a:off x="2166480" y="6248700"/>
            <a:ext cx="483120" cy="304200"/>
          </a:xfrm>
          <a:prstGeom prst="rect">
            <a:avLst/>
          </a:prstGeom>
          <a:noFill/>
          <a:ln w="41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1800" b="1" strike="noStrike" spc="-1" dirty="0">
                <a:solidFill>
                  <a:srgbClr val="0597A4"/>
                </a:solidFill>
                <a:latin typeface="Verdana"/>
                <a:ea typeface="Verdana"/>
              </a:rPr>
              <a:t>8</a:t>
            </a:r>
            <a:endParaRPr lang="ca-ES" sz="1800" b="0" strike="noStrike" spc="-1" dirty="0">
              <a:latin typeface="Arial"/>
            </a:endParaRPr>
          </a:p>
        </p:txBody>
      </p:sp>
      <p:sp>
        <p:nvSpPr>
          <p:cNvPr id="152" name="CustomShape 16"/>
          <p:cNvSpPr/>
          <p:nvPr/>
        </p:nvSpPr>
        <p:spPr>
          <a:xfrm>
            <a:off x="4050720" y="857406"/>
            <a:ext cx="479880" cy="333360"/>
          </a:xfrm>
          <a:prstGeom prst="rect">
            <a:avLst/>
          </a:prstGeom>
          <a:noFill/>
          <a:ln w="41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1800" b="1" strike="noStrike" spc="-1" dirty="0">
                <a:solidFill>
                  <a:srgbClr val="0597A4"/>
                </a:solidFill>
                <a:latin typeface="Verdana"/>
                <a:ea typeface="Verdana"/>
              </a:rPr>
              <a:t>1</a:t>
            </a:r>
            <a:endParaRPr lang="ca-ES" sz="1800" b="0" strike="noStrike" spc="-1" dirty="0">
              <a:latin typeface="Arial"/>
            </a:endParaRPr>
          </a:p>
        </p:txBody>
      </p:sp>
      <p:sp>
        <p:nvSpPr>
          <p:cNvPr id="153" name="CustomShape 17"/>
          <p:cNvSpPr/>
          <p:nvPr/>
        </p:nvSpPr>
        <p:spPr>
          <a:xfrm>
            <a:off x="6333080" y="2453420"/>
            <a:ext cx="483120" cy="304200"/>
          </a:xfrm>
          <a:prstGeom prst="rect">
            <a:avLst/>
          </a:prstGeom>
          <a:noFill/>
          <a:ln w="41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1800" b="1" strike="noStrike" spc="-1" dirty="0">
                <a:solidFill>
                  <a:srgbClr val="0597A4"/>
                </a:solidFill>
                <a:latin typeface="Verdana"/>
                <a:ea typeface="Verdana"/>
              </a:rPr>
              <a:t>3</a:t>
            </a:r>
            <a:endParaRPr lang="ca-ES" sz="1800" b="0" strike="noStrike" spc="-1" dirty="0">
              <a:latin typeface="Arial"/>
            </a:endParaRPr>
          </a:p>
        </p:txBody>
      </p:sp>
      <p:sp>
        <p:nvSpPr>
          <p:cNvPr id="154" name="CustomShape 18"/>
          <p:cNvSpPr/>
          <p:nvPr/>
        </p:nvSpPr>
        <p:spPr>
          <a:xfrm>
            <a:off x="36360" y="3775320"/>
            <a:ext cx="483120" cy="304200"/>
          </a:xfrm>
          <a:prstGeom prst="rect">
            <a:avLst/>
          </a:prstGeom>
          <a:noFill/>
          <a:ln w="41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1800" b="1" strike="noStrike" spc="-1">
                <a:solidFill>
                  <a:srgbClr val="0597A4"/>
                </a:solidFill>
                <a:latin typeface="Verdana"/>
                <a:ea typeface="Verdana"/>
              </a:rPr>
              <a:t>4</a:t>
            </a:r>
            <a:endParaRPr lang="ca-ES" sz="1800" b="0" strike="noStrike" spc="-1">
              <a:latin typeface="Arial"/>
            </a:endParaRPr>
          </a:p>
        </p:txBody>
      </p:sp>
      <p:sp>
        <p:nvSpPr>
          <p:cNvPr id="155" name="CustomShape 19"/>
          <p:cNvSpPr/>
          <p:nvPr/>
        </p:nvSpPr>
        <p:spPr>
          <a:xfrm>
            <a:off x="4377772" y="4079520"/>
            <a:ext cx="483120" cy="304200"/>
          </a:xfrm>
          <a:prstGeom prst="rect">
            <a:avLst/>
          </a:prstGeom>
          <a:noFill/>
          <a:ln w="41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1800" b="1" strike="noStrike" spc="-1" dirty="0">
                <a:solidFill>
                  <a:srgbClr val="0597A4"/>
                </a:solidFill>
                <a:latin typeface="Verdana"/>
                <a:ea typeface="Verdana"/>
              </a:rPr>
              <a:t>5</a:t>
            </a:r>
            <a:endParaRPr lang="ca-ES" sz="1800" b="0" strike="noStrike" spc="-1" dirty="0">
              <a:latin typeface="Arial"/>
            </a:endParaRPr>
          </a:p>
        </p:txBody>
      </p:sp>
      <p:sp>
        <p:nvSpPr>
          <p:cNvPr id="156" name="CustomShape 20"/>
          <p:cNvSpPr/>
          <p:nvPr/>
        </p:nvSpPr>
        <p:spPr>
          <a:xfrm>
            <a:off x="168540" y="4633920"/>
            <a:ext cx="483120" cy="304200"/>
          </a:xfrm>
          <a:prstGeom prst="rect">
            <a:avLst/>
          </a:prstGeom>
          <a:noFill/>
          <a:ln w="41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1800" b="1" strike="noStrike" spc="-1" dirty="0">
                <a:solidFill>
                  <a:srgbClr val="0597A4"/>
                </a:solidFill>
                <a:latin typeface="Verdana"/>
                <a:ea typeface="Verdana"/>
              </a:rPr>
              <a:t>6</a:t>
            </a:r>
            <a:endParaRPr lang="ca-ES" sz="1800" b="0" strike="noStrike" spc="-1" dirty="0">
              <a:latin typeface="Arial"/>
            </a:endParaRPr>
          </a:p>
        </p:txBody>
      </p:sp>
      <p:sp>
        <p:nvSpPr>
          <p:cNvPr id="157" name="CustomShape 21"/>
          <p:cNvSpPr/>
          <p:nvPr/>
        </p:nvSpPr>
        <p:spPr>
          <a:xfrm>
            <a:off x="7533000" y="1812240"/>
            <a:ext cx="5147280" cy="44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lang="ca-ES" sz="1800" b="1" strike="noStrike" spc="-1" dirty="0">
                <a:solidFill>
                  <a:srgbClr val="0597A4"/>
                </a:solidFill>
                <a:latin typeface="Verdana"/>
                <a:ea typeface="Verdana"/>
              </a:rPr>
              <a:t>1. </a:t>
            </a:r>
            <a:r>
              <a:rPr lang="ca-ES" b="0" strike="noStrike" spc="-1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Biblioteques i horaris</a:t>
            </a:r>
            <a:endParaRPr lang="ca-ES" b="0" strike="noStrike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lang="ca-ES" b="1" strike="noStrike" spc="-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</a:t>
            </a:r>
            <a:r>
              <a:rPr lang="ca-ES" b="1" strike="noStrike" spc="-1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b="0" strike="noStrike" spc="-1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Recursos i serveis CRAI UB</a:t>
            </a:r>
            <a:endParaRPr lang="ca-ES" b="0" strike="noStrike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lang="ca-ES" b="1" strike="noStrike" spc="-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ca-ES" b="1" strike="noStrike" spc="-1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b="0" strike="noStrike" spc="-1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S@U. Servei d’atenció als usuaris</a:t>
            </a:r>
            <a:endParaRPr lang="ca-ES" b="0" strike="noStrike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lang="ca-ES" b="1" strike="noStrike" spc="-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ca-ES" b="0" strike="noStrike" spc="-1" dirty="0" err="1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Cercabib</a:t>
            </a:r>
            <a:endParaRPr lang="ca-ES" b="0" strike="noStrike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lang="ca-ES" b="1" strike="noStrike" spc="-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ca-ES" b="0" strike="noStrike" spc="-1" dirty="0" smtClean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meu compte</a:t>
            </a:r>
            <a:endParaRPr lang="ca-ES" b="0" strike="noStrike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lang="ca-ES" b="1" strike="noStrike" spc="-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ca-ES" spc="-1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Enllaços ràpids</a:t>
            </a:r>
            <a:endParaRPr lang="ca-ES" b="0" strike="noStrike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lang="ca-ES" b="1" strike="noStrike" spc="-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ca-ES" b="0" strike="noStrike" spc="-1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Suport a la </a:t>
            </a:r>
            <a:r>
              <a:rPr lang="ca-ES" b="0" strike="noStrike" spc="-1" dirty="0" smtClean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Docència</a:t>
            </a: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lang="ca-ES" b="1" strike="noStrike" spc="-1" dirty="0" smtClean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ca-ES" b="1" strike="noStrike" spc="-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ca-ES" b="1" strike="noStrike" spc="-1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b="0" strike="noStrike" spc="-1" dirty="0" smtClean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Suport a la Recerca</a:t>
            </a:r>
            <a:endParaRPr lang="ca-ES" b="0" strike="noStrike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ca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ca-E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Words>1185</Words>
  <Application>Microsoft Office PowerPoint</Application>
  <PresentationFormat>Pantalla panoràmica</PresentationFormat>
  <Paragraphs>281</Paragraphs>
  <Slides>42</Slides>
  <Notes>38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CRAI Escola Doctorat. Abril 2020</dc:title>
  <dc:subject/>
  <dc:creator>CRAI Universitat de Barcelona</dc:creator>
  <cp:keywords>Formació usuaris, doctorands, doctorat, CRAI, informació bibliogràfica, bases de dades, recursos electrònics, Cercabib</cp:keywords>
  <dc:description/>
  <cp:lastModifiedBy>Jordi Tremosa Armengol</cp:lastModifiedBy>
  <cp:revision>242</cp:revision>
  <dcterms:created xsi:type="dcterms:W3CDTF">2020-04-23T15:51:24Z</dcterms:created>
  <dcterms:modified xsi:type="dcterms:W3CDTF">2020-12-11T07:55:31Z</dcterms:modified>
  <dc:language>ca-ES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Universitat de Barcelona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22</vt:i4>
  </property>
  <property fmtid="{D5CDD505-2E9C-101B-9397-08002B2CF9AE}" pid="9" name="PresentationFormat">
    <vt:lpwstr>Panorámica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46</vt:i4>
  </property>
</Properties>
</file>