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2FB7E-F486-41CD-A1C5-13F7D5A7D8EA}" v="15" dt="2021-03-25T09:13:33.1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>
        <p:scale>
          <a:sx n="100" d="100"/>
          <a:sy n="100" d="100"/>
        </p:scale>
        <p:origin x="1914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karlosga@outlook.es" userId="a26847715ec54ab5" providerId="LiveId" clId="{1A42FB7E-F486-41CD-A1C5-13F7D5A7D8EA}"/>
    <pc:docChg chg="undo custSel modSld">
      <pc:chgData name="jkarlosga@outlook.es" userId="a26847715ec54ab5" providerId="LiveId" clId="{1A42FB7E-F486-41CD-A1C5-13F7D5A7D8EA}" dt="2021-03-25T09:37:42.827" v="750" actId="1036"/>
      <pc:docMkLst>
        <pc:docMk/>
      </pc:docMkLst>
      <pc:sldChg chg="modSp mod">
        <pc:chgData name="jkarlosga@outlook.es" userId="a26847715ec54ab5" providerId="LiveId" clId="{1A42FB7E-F486-41CD-A1C5-13F7D5A7D8EA}" dt="2021-03-25T09:10:03.858" v="659" actId="20577"/>
        <pc:sldMkLst>
          <pc:docMk/>
          <pc:sldMk cId="0" sldId="257"/>
        </pc:sldMkLst>
        <pc:spChg chg="mod">
          <ac:chgData name="jkarlosga@outlook.es" userId="a26847715ec54ab5" providerId="LiveId" clId="{1A42FB7E-F486-41CD-A1C5-13F7D5A7D8EA}" dt="2021-03-19T08:13:42.184" v="20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10:03.858" v="659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11:04.002" v="662" actId="20577"/>
        <pc:sldMkLst>
          <pc:docMk/>
          <pc:sldMk cId="0" sldId="258"/>
        </pc:sldMkLst>
        <pc:spChg chg="mod">
          <ac:chgData name="jkarlosga@outlook.es" userId="a26847715ec54ab5" providerId="LiveId" clId="{1A42FB7E-F486-41CD-A1C5-13F7D5A7D8EA}" dt="2021-03-25T09:11:04.002" v="662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13:02.341" v="665" actId="20577"/>
        <pc:sldMkLst>
          <pc:docMk/>
          <pc:sldMk cId="0" sldId="259"/>
        </pc:sldMkLst>
        <pc:spChg chg="mod">
          <ac:chgData name="jkarlosga@outlook.es" userId="a26847715ec54ab5" providerId="LiveId" clId="{1A42FB7E-F486-41CD-A1C5-13F7D5A7D8EA}" dt="2021-03-19T09:17:30.970" v="478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13:02.341" v="665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13:38.474" v="671" actId="20577"/>
        <pc:sldMkLst>
          <pc:docMk/>
          <pc:sldMk cId="0" sldId="260"/>
        </pc:sldMkLst>
        <pc:spChg chg="mod">
          <ac:chgData name="jkarlosga@outlook.es" userId="a26847715ec54ab5" providerId="LiveId" clId="{1A42FB7E-F486-41CD-A1C5-13F7D5A7D8EA}" dt="2021-03-25T09:13:38.474" v="671" actId="20577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15:10.603" v="674" actId="948"/>
        <pc:sldMkLst>
          <pc:docMk/>
          <pc:sldMk cId="0" sldId="261"/>
        </pc:sldMkLst>
        <pc:spChg chg="mod">
          <ac:chgData name="jkarlosga@outlook.es" userId="a26847715ec54ab5" providerId="LiveId" clId="{1A42FB7E-F486-41CD-A1C5-13F7D5A7D8EA}" dt="2021-03-25T09:15:10.603" v="674" actId="948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19:44.618" v="486" actId="20577"/>
        <pc:sldMkLst>
          <pc:docMk/>
          <pc:sldMk cId="0" sldId="262"/>
        </pc:sldMkLst>
        <pc:spChg chg="mod">
          <ac:chgData name="jkarlosga@outlook.es" userId="a26847715ec54ab5" providerId="LiveId" clId="{1A42FB7E-F486-41CD-A1C5-13F7D5A7D8EA}" dt="2021-03-19T09:19:44.618" v="486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16:28.472" v="676" actId="14100"/>
        <pc:sldMkLst>
          <pc:docMk/>
          <pc:sldMk cId="0" sldId="263"/>
        </pc:sldMkLst>
        <pc:spChg chg="mod">
          <ac:chgData name="jkarlosga@outlook.es" userId="a26847715ec54ab5" providerId="LiveId" clId="{1A42FB7E-F486-41CD-A1C5-13F7D5A7D8EA}" dt="2021-03-19T08:45:31.699" v="363" actId="14100"/>
          <ac:spMkLst>
            <pc:docMk/>
            <pc:sldMk cId="0" sldId="263"/>
            <ac:spMk id="6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16:28.472" v="676" actId="14100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0:01.554" v="680" actId="20577"/>
        <pc:sldMkLst>
          <pc:docMk/>
          <pc:sldMk cId="0" sldId="264"/>
        </pc:sldMkLst>
        <pc:spChg chg="mod">
          <ac:chgData name="jkarlosga@outlook.es" userId="a26847715ec54ab5" providerId="LiveId" clId="{1A42FB7E-F486-41CD-A1C5-13F7D5A7D8EA}" dt="2021-03-25T09:17:55.666" v="679" actId="20577"/>
          <ac:spMkLst>
            <pc:docMk/>
            <pc:sldMk cId="0" sldId="264"/>
            <ac:spMk id="5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20:01.554" v="680" actId="20577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0:19.002" v="681" actId="20577"/>
        <pc:sldMkLst>
          <pc:docMk/>
          <pc:sldMk cId="0" sldId="265"/>
        </pc:sldMkLst>
        <pc:spChg chg="mod">
          <ac:chgData name="jkarlosga@outlook.es" userId="a26847715ec54ab5" providerId="LiveId" clId="{1A42FB7E-F486-41CD-A1C5-13F7D5A7D8EA}" dt="2021-03-25T09:20:19.002" v="681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8:51:18.892" v="397" actId="14100"/>
          <ac:spMkLst>
            <pc:docMk/>
            <pc:sldMk cId="0" sldId="265"/>
            <ac:spMk id="8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8:54:37.991" v="408" actId="20577"/>
        <pc:sldMkLst>
          <pc:docMk/>
          <pc:sldMk cId="0" sldId="266"/>
        </pc:sldMkLst>
        <pc:spChg chg="mod">
          <ac:chgData name="jkarlosga@outlook.es" userId="a26847715ec54ab5" providerId="LiveId" clId="{1A42FB7E-F486-41CD-A1C5-13F7D5A7D8EA}" dt="2021-03-19T08:54:37.991" v="408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8:52:40.095" v="401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8:55:08.616" v="415" actId="20577"/>
        <pc:sldMkLst>
          <pc:docMk/>
          <pc:sldMk cId="0" sldId="267"/>
        </pc:sldMkLst>
        <pc:spChg chg="mod">
          <ac:chgData name="jkarlosga@outlook.es" userId="a26847715ec54ab5" providerId="LiveId" clId="{1A42FB7E-F486-41CD-A1C5-13F7D5A7D8EA}" dt="2021-03-19T08:54:54.023" v="410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8:55:08.616" v="415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06:11.457" v="428" actId="6549"/>
        <pc:sldMkLst>
          <pc:docMk/>
          <pc:sldMk cId="0" sldId="269"/>
        </pc:sldMkLst>
        <pc:spChg chg="mod">
          <ac:chgData name="jkarlosga@outlook.es" userId="a26847715ec54ab5" providerId="LiveId" clId="{1A42FB7E-F486-41CD-A1C5-13F7D5A7D8EA}" dt="2021-03-19T09:06:11.457" v="428" actId="6549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07:16.536" v="437" actId="14100"/>
        <pc:sldMkLst>
          <pc:docMk/>
          <pc:sldMk cId="0" sldId="270"/>
        </pc:sldMkLst>
        <pc:spChg chg="mod">
          <ac:chgData name="jkarlosga@outlook.es" userId="a26847715ec54ab5" providerId="LiveId" clId="{1A42FB7E-F486-41CD-A1C5-13F7D5A7D8EA}" dt="2021-03-19T09:07:16.536" v="437" actId="14100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5:58.355" v="683" actId="6549"/>
        <pc:sldMkLst>
          <pc:docMk/>
          <pc:sldMk cId="0" sldId="272"/>
        </pc:sldMkLst>
        <pc:spChg chg="mod">
          <ac:chgData name="jkarlosga@outlook.es" userId="a26847715ec54ab5" providerId="LiveId" clId="{1A42FB7E-F486-41CD-A1C5-13F7D5A7D8EA}" dt="2021-03-25T09:25:58.355" v="683" actId="6549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23:13.011" v="503" actId="20577"/>
        <pc:sldMkLst>
          <pc:docMk/>
          <pc:sldMk cId="0" sldId="273"/>
        </pc:sldMkLst>
        <pc:spChg chg="mod">
          <ac:chgData name="jkarlosga@outlook.es" userId="a26847715ec54ab5" providerId="LiveId" clId="{1A42FB7E-F486-41CD-A1C5-13F7D5A7D8EA}" dt="2021-03-19T09:23:13.011" v="503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23:55.937" v="513" actId="1037"/>
        <pc:sldMkLst>
          <pc:docMk/>
          <pc:sldMk cId="0" sldId="274"/>
        </pc:sldMkLst>
        <pc:spChg chg="mod">
          <ac:chgData name="jkarlosga@outlook.es" userId="a26847715ec54ab5" providerId="LiveId" clId="{1A42FB7E-F486-41CD-A1C5-13F7D5A7D8EA}" dt="2021-03-19T09:23:55.937" v="513" actId="1037"/>
          <ac:spMkLst>
            <pc:docMk/>
            <pc:sldMk cId="0" sldId="274"/>
            <ac:spMk id="7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7:08.678" v="686" actId="14100"/>
        <pc:sldMkLst>
          <pc:docMk/>
          <pc:sldMk cId="0" sldId="275"/>
        </pc:sldMkLst>
        <pc:spChg chg="mod">
          <ac:chgData name="jkarlosga@outlook.es" userId="a26847715ec54ab5" providerId="LiveId" clId="{1A42FB7E-F486-41CD-A1C5-13F7D5A7D8EA}" dt="2021-03-25T09:26:38.406" v="685" actId="14100"/>
          <ac:spMkLst>
            <pc:docMk/>
            <pc:sldMk cId="0" sldId="275"/>
            <ac:spMk id="5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27:08.678" v="686" actId="14100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7:58.482" v="688" actId="14100"/>
        <pc:sldMkLst>
          <pc:docMk/>
          <pc:sldMk cId="0" sldId="276"/>
        </pc:sldMkLst>
        <pc:spChg chg="mod">
          <ac:chgData name="jkarlosga@outlook.es" userId="a26847715ec54ab5" providerId="LiveId" clId="{1A42FB7E-F486-41CD-A1C5-13F7D5A7D8EA}" dt="2021-03-25T09:27:58.482" v="688" actId="14100"/>
          <ac:spMkLst>
            <pc:docMk/>
            <pc:sldMk cId="0" sldId="276"/>
            <ac:spMk id="3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9:28:21.262" v="530" actId="14100"/>
          <ac:spMkLst>
            <pc:docMk/>
            <pc:sldMk cId="0" sldId="276"/>
            <ac:spMk id="4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8:12.795" v="690" actId="14100"/>
        <pc:sldMkLst>
          <pc:docMk/>
          <pc:sldMk cId="0" sldId="277"/>
        </pc:sldMkLst>
        <pc:spChg chg="mod">
          <ac:chgData name="jkarlosga@outlook.es" userId="a26847715ec54ab5" providerId="LiveId" clId="{1A42FB7E-F486-41CD-A1C5-13F7D5A7D8EA}" dt="2021-03-25T09:28:12.795" v="690" actId="14100"/>
          <ac:spMkLst>
            <pc:docMk/>
            <pc:sldMk cId="0" sldId="277"/>
            <ac:spMk id="3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9:28:50.601" v="532" actId="2711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31:19.387" v="551" actId="6549"/>
        <pc:sldMkLst>
          <pc:docMk/>
          <pc:sldMk cId="0" sldId="278"/>
        </pc:sldMkLst>
        <pc:spChg chg="mod">
          <ac:chgData name="jkarlosga@outlook.es" userId="a26847715ec54ab5" providerId="LiveId" clId="{1A42FB7E-F486-41CD-A1C5-13F7D5A7D8EA}" dt="2021-03-19T09:31:19.387" v="551" actId="6549"/>
          <ac:spMkLst>
            <pc:docMk/>
            <pc:sldMk cId="0" sldId="278"/>
            <ac:spMk id="5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9:30:25.938" v="546" actId="20577"/>
          <ac:spMkLst>
            <pc:docMk/>
            <pc:sldMk cId="0" sldId="278"/>
            <ac:spMk id="8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32:35.563" v="557" actId="20577"/>
        <pc:sldMkLst>
          <pc:docMk/>
          <pc:sldMk cId="0" sldId="279"/>
        </pc:sldMkLst>
        <pc:spChg chg="mod">
          <ac:chgData name="jkarlosga@outlook.es" userId="a26847715ec54ab5" providerId="LiveId" clId="{1A42FB7E-F486-41CD-A1C5-13F7D5A7D8EA}" dt="2021-03-19T09:32:27.603" v="554" actId="20577"/>
          <ac:spMkLst>
            <pc:docMk/>
            <pc:sldMk cId="0" sldId="279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19T09:32:35.563" v="557" actId="20577"/>
          <ac:spMkLst>
            <pc:docMk/>
            <pc:sldMk cId="0" sldId="279"/>
            <ac:spMk id="5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29:14.423" v="691" actId="20577"/>
        <pc:sldMkLst>
          <pc:docMk/>
          <pc:sldMk cId="0" sldId="280"/>
        </pc:sldMkLst>
        <pc:spChg chg="mod">
          <ac:chgData name="jkarlosga@outlook.es" userId="a26847715ec54ab5" providerId="LiveId" clId="{1A42FB7E-F486-41CD-A1C5-13F7D5A7D8EA}" dt="2021-03-25T09:29:14.423" v="691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32:56.380" v="707" actId="20577"/>
        <pc:sldMkLst>
          <pc:docMk/>
          <pc:sldMk cId="0" sldId="281"/>
        </pc:sldMkLst>
        <pc:spChg chg="mod">
          <ac:chgData name="jkarlosga@outlook.es" userId="a26847715ec54ab5" providerId="LiveId" clId="{1A42FB7E-F486-41CD-A1C5-13F7D5A7D8EA}" dt="2021-03-25T09:32:56.380" v="707" actId="20577"/>
          <ac:spMkLst>
            <pc:docMk/>
            <pc:sldMk cId="0" sldId="281"/>
            <ac:spMk id="2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36:38.386" v="612" actId="1036"/>
        <pc:sldMkLst>
          <pc:docMk/>
          <pc:sldMk cId="0" sldId="282"/>
        </pc:sldMkLst>
        <pc:spChg chg="mod">
          <ac:chgData name="jkarlosga@outlook.es" userId="a26847715ec54ab5" providerId="LiveId" clId="{1A42FB7E-F486-41CD-A1C5-13F7D5A7D8EA}" dt="2021-03-19T09:36:38.386" v="612" actId="1036"/>
          <ac:spMkLst>
            <pc:docMk/>
            <pc:sldMk cId="0" sldId="282"/>
            <ac:spMk id="6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33:35.003" v="719" actId="1038"/>
        <pc:sldMkLst>
          <pc:docMk/>
          <pc:sldMk cId="0" sldId="283"/>
        </pc:sldMkLst>
        <pc:spChg chg="mod">
          <ac:chgData name="jkarlosga@outlook.es" userId="a26847715ec54ab5" providerId="LiveId" clId="{1A42FB7E-F486-41CD-A1C5-13F7D5A7D8EA}" dt="2021-03-25T09:33:35.003" v="719" actId="1038"/>
          <ac:spMkLst>
            <pc:docMk/>
            <pc:sldMk cId="0" sldId="283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33:35.003" v="719" actId="1038"/>
          <ac:spMkLst>
            <pc:docMk/>
            <pc:sldMk cId="0" sldId="283"/>
            <ac:spMk id="5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19T09:38:25.452" v="621" actId="14100"/>
        <pc:sldMkLst>
          <pc:docMk/>
          <pc:sldMk cId="0" sldId="284"/>
        </pc:sldMkLst>
        <pc:spChg chg="mod">
          <ac:chgData name="jkarlosga@outlook.es" userId="a26847715ec54ab5" providerId="LiveId" clId="{1A42FB7E-F486-41CD-A1C5-13F7D5A7D8EA}" dt="2021-03-19T09:38:25.452" v="621" actId="14100"/>
          <ac:spMkLst>
            <pc:docMk/>
            <pc:sldMk cId="0" sldId="284"/>
            <ac:spMk id="4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35:38.779" v="738" actId="1035"/>
        <pc:sldMkLst>
          <pc:docMk/>
          <pc:sldMk cId="0" sldId="285"/>
        </pc:sldMkLst>
        <pc:spChg chg="mod">
          <ac:chgData name="jkarlosga@outlook.es" userId="a26847715ec54ab5" providerId="LiveId" clId="{1A42FB7E-F486-41CD-A1C5-13F7D5A7D8EA}" dt="2021-03-25T09:35:17.555" v="731" actId="1035"/>
          <ac:spMkLst>
            <pc:docMk/>
            <pc:sldMk cId="0" sldId="285"/>
            <ac:spMk id="2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35:38.779" v="738" actId="1035"/>
          <ac:spMkLst>
            <pc:docMk/>
            <pc:sldMk cId="0" sldId="285"/>
            <ac:spMk id="3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35:32.039" v="733" actId="1076"/>
          <ac:spMkLst>
            <pc:docMk/>
            <pc:sldMk cId="0" sldId="285"/>
            <ac:spMk id="5" creationId="{00000000-0000-0000-0000-000000000000}"/>
          </ac:spMkLst>
        </pc:spChg>
      </pc:sldChg>
      <pc:sldChg chg="addSp delSp modSp mod">
        <pc:chgData name="jkarlosga@outlook.es" userId="a26847715ec54ab5" providerId="LiveId" clId="{1A42FB7E-F486-41CD-A1C5-13F7D5A7D8EA}" dt="2021-03-25T09:36:13.346" v="740" actId="1035"/>
        <pc:sldMkLst>
          <pc:docMk/>
          <pc:sldMk cId="0" sldId="286"/>
        </pc:sldMkLst>
        <pc:spChg chg="del">
          <ac:chgData name="jkarlosga@outlook.es" userId="a26847715ec54ab5" providerId="LiveId" clId="{1A42FB7E-F486-41CD-A1C5-13F7D5A7D8EA}" dt="2021-03-19T09:39:55.827" v="629" actId="478"/>
          <ac:spMkLst>
            <pc:docMk/>
            <pc:sldMk cId="0" sldId="286"/>
            <ac:spMk id="3" creationId="{00000000-0000-0000-0000-000000000000}"/>
          </ac:spMkLst>
        </pc:spChg>
        <pc:spChg chg="mod">
          <ac:chgData name="jkarlosga@outlook.es" userId="a26847715ec54ab5" providerId="LiveId" clId="{1A42FB7E-F486-41CD-A1C5-13F7D5A7D8EA}" dt="2021-03-25T09:36:13.346" v="740" actId="1035"/>
          <ac:spMkLst>
            <pc:docMk/>
            <pc:sldMk cId="0" sldId="286"/>
            <ac:spMk id="4" creationId="{00000000-0000-0000-0000-000000000000}"/>
          </ac:spMkLst>
        </pc:spChg>
        <pc:spChg chg="add mod">
          <ac:chgData name="jkarlosga@outlook.es" userId="a26847715ec54ab5" providerId="LiveId" clId="{1A42FB7E-F486-41CD-A1C5-13F7D5A7D8EA}" dt="2021-03-19T09:40:03.259" v="635" actId="1038"/>
          <ac:spMkLst>
            <pc:docMk/>
            <pc:sldMk cId="0" sldId="286"/>
            <ac:spMk id="5" creationId="{1E481796-8CBB-43D1-B2F9-FEC1A336012C}"/>
          </ac:spMkLst>
        </pc:spChg>
      </pc:sldChg>
      <pc:sldChg chg="modSp mod">
        <pc:chgData name="jkarlosga@outlook.es" userId="a26847715ec54ab5" providerId="LiveId" clId="{1A42FB7E-F486-41CD-A1C5-13F7D5A7D8EA}" dt="2021-03-25T09:36:45.131" v="743" actId="20577"/>
        <pc:sldMkLst>
          <pc:docMk/>
          <pc:sldMk cId="0" sldId="288"/>
        </pc:sldMkLst>
        <pc:spChg chg="mod">
          <ac:chgData name="jkarlosga@outlook.es" userId="a26847715ec54ab5" providerId="LiveId" clId="{1A42FB7E-F486-41CD-A1C5-13F7D5A7D8EA}" dt="2021-03-25T09:36:45.131" v="743" actId="20577"/>
          <ac:spMkLst>
            <pc:docMk/>
            <pc:sldMk cId="0" sldId="288"/>
            <ac:spMk id="4" creationId="{00000000-0000-0000-0000-000000000000}"/>
          </ac:spMkLst>
        </pc:spChg>
      </pc:sldChg>
      <pc:sldChg chg="modSp mod">
        <pc:chgData name="jkarlosga@outlook.es" userId="a26847715ec54ab5" providerId="LiveId" clId="{1A42FB7E-F486-41CD-A1C5-13F7D5A7D8EA}" dt="2021-03-25T09:37:42.827" v="750" actId="1036"/>
        <pc:sldMkLst>
          <pc:docMk/>
          <pc:sldMk cId="0" sldId="290"/>
        </pc:sldMkLst>
        <pc:spChg chg="mod">
          <ac:chgData name="jkarlosga@outlook.es" userId="a26847715ec54ab5" providerId="LiveId" clId="{1A42FB7E-F486-41CD-A1C5-13F7D5A7D8EA}" dt="2021-03-25T09:37:42.827" v="750" actId="1036"/>
          <ac:spMkLst>
            <pc:docMk/>
            <pc:sldMk cId="0" sldId="290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102107"/>
            <a:ext cx="8996171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535" y="944878"/>
            <a:ext cx="83489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EA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EA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EA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102107"/>
            <a:ext cx="8996171" cy="647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796" y="773761"/>
            <a:ext cx="734568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5EA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575" y="1588250"/>
            <a:ext cx="7439025" cy="417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op.diba.ca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erjudicial.es/cgpj/es/Poder_Judicial" TargetMode="External"/><Relationship Id="rId2" Type="http://schemas.openxmlformats.org/officeDocument/2006/relationships/hyperlink" Target="https://www.poderjudicial.es/cgpj/es/Temas/Centro-de-Documentacion-Judicial--CENDOJ-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homepage.html?locale=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bib.ub.edu/iii/encore/plus/C__S__Orightresult__U__X0?lang=cat&amp;suite=de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ca/que-ofereix-el-crai/formacio-usuaris/cursos-programa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rai.ub.ed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legislacion/otros_diarios_oficiales.php#boletines_provinciales" TargetMode="External"/><Relationship Id="rId7" Type="http://schemas.openxmlformats.org/officeDocument/2006/relationships/hyperlink" Target="https://eur-lex.europa.eu/homepage.html?locale=es" TargetMode="External"/><Relationship Id="rId2" Type="http://schemas.openxmlformats.org/officeDocument/2006/relationships/hyperlink" Target="https://dogc.gencat.cat/ca/ini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derjudicial.es/search/indexAN.jsp" TargetMode="External"/><Relationship Id="rId5" Type="http://schemas.openxmlformats.org/officeDocument/2006/relationships/hyperlink" Target="http://www.boe.es/" TargetMode="External"/><Relationship Id="rId4" Type="http://schemas.openxmlformats.org/officeDocument/2006/relationships/hyperlink" Target="https://www.boe.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gc.gencat.cat/ca/inic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587" y="2872487"/>
            <a:ext cx="6440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9475" marR="5080" indent="-213741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Recursos jurídics </a:t>
            </a:r>
            <a:r>
              <a:rPr sz="3600" spc="-5" dirty="0">
                <a:solidFill>
                  <a:srgbClr val="FFFFFF"/>
                </a:solidFill>
              </a:rPr>
              <a:t>en</a:t>
            </a:r>
            <a:r>
              <a:rPr sz="3600" spc="-2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línia  </a:t>
            </a:r>
            <a:r>
              <a:rPr sz="3600" spc="-10" dirty="0">
                <a:solidFill>
                  <a:srgbClr val="FFFFFF"/>
                </a:solidFill>
              </a:rPr>
              <a:t>CRAI</a:t>
            </a:r>
            <a:r>
              <a:rPr sz="3600" spc="-6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UB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1306067"/>
            <a:ext cx="5569457" cy="452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8310" y="1574053"/>
            <a:ext cx="149269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Obtenim com a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ca-ES"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normativa 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aplicable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  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Catalunya</a:t>
            </a:r>
            <a:r>
              <a:rPr lang="ca-ES"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,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emanada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lang="ca-ES"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l’administració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catalana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, </a:t>
            </a:r>
            <a:r>
              <a:rPr lang="ca-ES"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l’estatal i </a:t>
            </a:r>
            <a:r>
              <a:rPr sz="1600" spc="-3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d’organismes</a:t>
            </a:r>
            <a:r>
              <a:rPr sz="1600" spc="-3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 UE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 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internacionals</a:t>
            </a:r>
            <a:r>
              <a:rPr lang="ca-ES"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87" y="6033452"/>
            <a:ext cx="219710" cy="685800"/>
          </a:xfrm>
          <a:custGeom>
            <a:avLst/>
            <a:gdLst/>
            <a:ahLst/>
            <a:cxnLst/>
            <a:rect l="l" t="t" r="r" b="b"/>
            <a:pathLst>
              <a:path w="219709" h="685800">
                <a:moveTo>
                  <a:pt x="219583" y="0"/>
                </a:moveTo>
                <a:lnTo>
                  <a:pt x="0" y="0"/>
                </a:lnTo>
                <a:lnTo>
                  <a:pt x="0" y="685609"/>
                </a:lnTo>
                <a:lnTo>
                  <a:pt x="219583" y="685609"/>
                </a:lnTo>
                <a:lnTo>
                  <a:pt x="219583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295" y="5814059"/>
            <a:ext cx="439420" cy="219710"/>
          </a:xfrm>
          <a:custGeom>
            <a:avLst/>
            <a:gdLst/>
            <a:ahLst/>
            <a:cxnLst/>
            <a:rect l="l" t="t" r="r" b="b"/>
            <a:pathLst>
              <a:path w="439419" h="219710">
                <a:moveTo>
                  <a:pt x="219583" y="0"/>
                </a:moveTo>
                <a:lnTo>
                  <a:pt x="0" y="219392"/>
                </a:lnTo>
                <a:lnTo>
                  <a:pt x="439166" y="219392"/>
                </a:lnTo>
                <a:lnTo>
                  <a:pt x="219583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295" y="5814061"/>
            <a:ext cx="439420" cy="905510"/>
          </a:xfrm>
          <a:custGeom>
            <a:avLst/>
            <a:gdLst/>
            <a:ahLst/>
            <a:cxnLst/>
            <a:rect l="l" t="t" r="r" b="b"/>
            <a:pathLst>
              <a:path w="439419" h="905509">
                <a:moveTo>
                  <a:pt x="0" y="219392"/>
                </a:moveTo>
                <a:lnTo>
                  <a:pt x="219583" y="0"/>
                </a:lnTo>
                <a:lnTo>
                  <a:pt x="439166" y="219392"/>
                </a:lnTo>
                <a:lnTo>
                  <a:pt x="329374" y="219392"/>
                </a:lnTo>
                <a:lnTo>
                  <a:pt x="329374" y="905001"/>
                </a:lnTo>
                <a:lnTo>
                  <a:pt x="109791" y="905001"/>
                </a:lnTo>
                <a:lnTo>
                  <a:pt x="109791" y="219392"/>
                </a:lnTo>
                <a:lnTo>
                  <a:pt x="0" y="219392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090" y="2332480"/>
            <a:ext cx="1257300" cy="334010"/>
          </a:xfrm>
          <a:custGeom>
            <a:avLst/>
            <a:gdLst/>
            <a:ahLst/>
            <a:cxnLst/>
            <a:rect l="l" t="t" r="r" b="b"/>
            <a:pathLst>
              <a:path w="1257300" h="334010">
                <a:moveTo>
                  <a:pt x="0" y="166750"/>
                </a:moveTo>
                <a:lnTo>
                  <a:pt x="16598" y="128511"/>
                </a:lnTo>
                <a:lnTo>
                  <a:pt x="63893" y="93421"/>
                </a:lnTo>
                <a:lnTo>
                  <a:pt x="138112" y="62458"/>
                </a:lnTo>
                <a:lnTo>
                  <a:pt x="184124" y="48844"/>
                </a:lnTo>
                <a:lnTo>
                  <a:pt x="235458" y="36639"/>
                </a:lnTo>
                <a:lnTo>
                  <a:pt x="291642" y="25958"/>
                </a:lnTo>
                <a:lnTo>
                  <a:pt x="352183" y="16954"/>
                </a:lnTo>
                <a:lnTo>
                  <a:pt x="416636" y="9715"/>
                </a:lnTo>
                <a:lnTo>
                  <a:pt x="484505" y="4406"/>
                </a:lnTo>
                <a:lnTo>
                  <a:pt x="555332" y="1117"/>
                </a:lnTo>
                <a:lnTo>
                  <a:pt x="628650" y="0"/>
                </a:lnTo>
                <a:lnTo>
                  <a:pt x="701967" y="1117"/>
                </a:lnTo>
                <a:lnTo>
                  <a:pt x="772795" y="4406"/>
                </a:lnTo>
                <a:lnTo>
                  <a:pt x="840663" y="9715"/>
                </a:lnTo>
                <a:lnTo>
                  <a:pt x="905116" y="16954"/>
                </a:lnTo>
                <a:lnTo>
                  <a:pt x="965657" y="25958"/>
                </a:lnTo>
                <a:lnTo>
                  <a:pt x="1021841" y="36639"/>
                </a:lnTo>
                <a:lnTo>
                  <a:pt x="1073175" y="48844"/>
                </a:lnTo>
                <a:lnTo>
                  <a:pt x="1119187" y="62458"/>
                </a:lnTo>
                <a:lnTo>
                  <a:pt x="1159421" y="77355"/>
                </a:lnTo>
                <a:lnTo>
                  <a:pt x="1220647" y="110515"/>
                </a:lnTo>
                <a:lnTo>
                  <a:pt x="1253070" y="147307"/>
                </a:lnTo>
                <a:lnTo>
                  <a:pt x="1257300" y="166750"/>
                </a:lnTo>
                <a:lnTo>
                  <a:pt x="1253070" y="186194"/>
                </a:lnTo>
                <a:lnTo>
                  <a:pt x="1220647" y="222986"/>
                </a:lnTo>
                <a:lnTo>
                  <a:pt x="1159421" y="256146"/>
                </a:lnTo>
                <a:lnTo>
                  <a:pt x="1119187" y="271043"/>
                </a:lnTo>
                <a:lnTo>
                  <a:pt x="1073175" y="284657"/>
                </a:lnTo>
                <a:lnTo>
                  <a:pt x="1021841" y="296862"/>
                </a:lnTo>
                <a:lnTo>
                  <a:pt x="965657" y="307543"/>
                </a:lnTo>
                <a:lnTo>
                  <a:pt x="905116" y="316560"/>
                </a:lnTo>
                <a:lnTo>
                  <a:pt x="840663" y="323786"/>
                </a:lnTo>
                <a:lnTo>
                  <a:pt x="772795" y="329095"/>
                </a:lnTo>
                <a:lnTo>
                  <a:pt x="701967" y="332384"/>
                </a:lnTo>
                <a:lnTo>
                  <a:pt x="628650" y="333502"/>
                </a:lnTo>
                <a:lnTo>
                  <a:pt x="555332" y="332384"/>
                </a:lnTo>
                <a:lnTo>
                  <a:pt x="484505" y="329095"/>
                </a:lnTo>
                <a:lnTo>
                  <a:pt x="416636" y="323786"/>
                </a:lnTo>
                <a:lnTo>
                  <a:pt x="352183" y="316560"/>
                </a:lnTo>
                <a:lnTo>
                  <a:pt x="291642" y="307543"/>
                </a:lnTo>
                <a:lnTo>
                  <a:pt x="235458" y="296862"/>
                </a:lnTo>
                <a:lnTo>
                  <a:pt x="184124" y="284657"/>
                </a:lnTo>
                <a:lnTo>
                  <a:pt x="138112" y="271043"/>
                </a:lnTo>
                <a:lnTo>
                  <a:pt x="97878" y="256146"/>
                </a:lnTo>
                <a:lnTo>
                  <a:pt x="36652" y="222986"/>
                </a:lnTo>
                <a:lnTo>
                  <a:pt x="4229" y="186194"/>
                </a:lnTo>
                <a:lnTo>
                  <a:pt x="0" y="166750"/>
                </a:lnTo>
                <a:close/>
              </a:path>
            </a:pathLst>
          </a:custGeom>
          <a:ln w="38099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800" y="6248400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Opcions </a:t>
            </a:r>
            <a:r>
              <a:rPr lang="ca-ES"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per a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filtr</a:t>
            </a:r>
            <a:r>
              <a:rPr lang="ca-ES"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ar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els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2573" y="726362"/>
            <a:ext cx="480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EC0"/>
                </a:solidFill>
              </a:rPr>
              <a:t>Portal jurídic </a:t>
            </a:r>
            <a:r>
              <a:rPr dirty="0">
                <a:solidFill>
                  <a:srgbClr val="006EC0"/>
                </a:solidFill>
              </a:rPr>
              <a:t>de </a:t>
            </a:r>
            <a:r>
              <a:rPr spc="-10" dirty="0">
                <a:solidFill>
                  <a:srgbClr val="006EC0"/>
                </a:solidFill>
              </a:rPr>
              <a:t>Catalunya:</a:t>
            </a:r>
            <a:r>
              <a:rPr spc="50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Resultats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988" y="1223848"/>
            <a:ext cx="8056245" cy="221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Butlletí 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Província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diari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on 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publiquen les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disposicions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caràcter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ordenances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A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ixí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com 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actes, edictes,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acords, notificacions,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anuncis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d’altres resolucions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administracions  públiques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l’Administració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justícia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d’àmbit territorial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provincial,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quan ho  prevegi així una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disposició legal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</a:t>
            </a:r>
            <a:r>
              <a:rPr sz="1600" spc="14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reglamentària.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butlletins oficials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províncies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gestionen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Diputacions Provincials.  </a:t>
            </a:r>
            <a:r>
              <a:rPr sz="1600" spc="-5" dirty="0" err="1">
                <a:solidFill>
                  <a:srgbClr val="006EC0"/>
                </a:solidFill>
                <a:latin typeface="Verdana"/>
                <a:cs typeface="Verdana"/>
              </a:rPr>
              <a:t>En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aquest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butlletins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trobem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entre d’altra normativa,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ordenances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municipals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diferents ajuntaments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</a:t>
            </a:r>
            <a:r>
              <a:rPr sz="1600" spc="8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província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275" y="789399"/>
            <a:ext cx="445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EC0"/>
                </a:solidFill>
              </a:rPr>
              <a:t>Butlletins </a:t>
            </a:r>
            <a:r>
              <a:rPr spc="-10" dirty="0">
                <a:solidFill>
                  <a:srgbClr val="006EC0"/>
                </a:solidFill>
              </a:rPr>
              <a:t>oficials </a:t>
            </a:r>
            <a:r>
              <a:rPr dirty="0">
                <a:solidFill>
                  <a:srgbClr val="006EC0"/>
                </a:solidFill>
              </a:rPr>
              <a:t>de </a:t>
            </a:r>
            <a:r>
              <a:rPr spc="-5" dirty="0">
                <a:solidFill>
                  <a:srgbClr val="006EC0"/>
                </a:solidFill>
              </a:rPr>
              <a:t>les</a:t>
            </a:r>
            <a:r>
              <a:rPr spc="-60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prov</a:t>
            </a:r>
            <a:r>
              <a:rPr lang="ca-ES" spc="-10" dirty="0">
                <a:solidFill>
                  <a:srgbClr val="006EC0"/>
                </a:solidFill>
              </a:rPr>
              <a:t>í</a:t>
            </a:r>
            <a:r>
              <a:rPr spc="-10" dirty="0" err="1">
                <a:solidFill>
                  <a:srgbClr val="006EC0"/>
                </a:solidFill>
              </a:rPr>
              <a:t>ncies</a:t>
            </a:r>
            <a:endParaRPr spc="-10" dirty="0">
              <a:solidFill>
                <a:srgbClr val="006EC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3024" y="3504003"/>
            <a:ext cx="4051886" cy="2850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111" y="1254765"/>
            <a:ext cx="655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EC0"/>
                </a:solidFill>
              </a:rPr>
              <a:t>Butlletí </a:t>
            </a:r>
            <a:r>
              <a:rPr spc="-10" dirty="0">
                <a:solidFill>
                  <a:srgbClr val="006EC0"/>
                </a:solidFill>
              </a:rPr>
              <a:t>oficial </a:t>
            </a:r>
            <a:r>
              <a:rPr dirty="0">
                <a:solidFill>
                  <a:srgbClr val="006EC0"/>
                </a:solidFill>
              </a:rPr>
              <a:t>de </a:t>
            </a:r>
            <a:r>
              <a:rPr spc="-5" dirty="0">
                <a:solidFill>
                  <a:srgbClr val="006EC0"/>
                </a:solidFill>
              </a:rPr>
              <a:t>la </a:t>
            </a:r>
            <a:r>
              <a:rPr spc="-10" dirty="0">
                <a:solidFill>
                  <a:srgbClr val="006EC0"/>
                </a:solidFill>
              </a:rPr>
              <a:t>Prov</a:t>
            </a:r>
            <a:r>
              <a:rPr lang="ca-ES" spc="-10" dirty="0">
                <a:solidFill>
                  <a:srgbClr val="006EC0"/>
                </a:solidFill>
              </a:rPr>
              <a:t>í</a:t>
            </a:r>
            <a:r>
              <a:rPr spc="-10" dirty="0" err="1">
                <a:solidFill>
                  <a:srgbClr val="006EC0"/>
                </a:solidFill>
              </a:rPr>
              <a:t>ncia</a:t>
            </a:r>
            <a:r>
              <a:rPr spc="-10" dirty="0">
                <a:solidFill>
                  <a:srgbClr val="006EC0"/>
                </a:solidFill>
              </a:rPr>
              <a:t> </a:t>
            </a:r>
            <a:r>
              <a:rPr dirty="0">
                <a:solidFill>
                  <a:srgbClr val="006EC0"/>
                </a:solidFill>
              </a:rPr>
              <a:t>de </a:t>
            </a:r>
            <a:r>
              <a:rPr spc="-10" dirty="0">
                <a:solidFill>
                  <a:srgbClr val="006EC0"/>
                </a:solidFill>
              </a:rPr>
              <a:t>Barcelona</a:t>
            </a:r>
            <a:r>
              <a:rPr spc="95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(BOPB)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7798" y="1752600"/>
            <a:ext cx="7061834" cy="439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730" indent="-63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Butlletí 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Província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Barcelona (BOPB)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una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publicació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caràcter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oficial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,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gestiona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Diputació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Barcelona  mitjançant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Servei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Butlletí 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Província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Barcelona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altres Publicacions</a:t>
            </a:r>
            <a:r>
              <a:rPr sz="1600" spc="10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Oficials.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BOPB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diari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on 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publiquen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disposicions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caràcter 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general,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ordenances,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actes, edictes,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acords,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notificacions,  anuncis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resta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resolucions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administracions públiques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 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l'Administració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Justícia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d'àmbit territorial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provincial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Barcelona,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quan així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estigui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previst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una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disposició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legal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</a:t>
            </a:r>
            <a:r>
              <a:rPr sz="1600" spc="26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reglamentària.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625475">
              <a:lnSpc>
                <a:spcPct val="100000"/>
              </a:lnSpc>
            </a:pPr>
            <a:r>
              <a:rPr sz="1600" spc="-30" dirty="0">
                <a:solidFill>
                  <a:srgbClr val="006EC0"/>
                </a:solidFill>
                <a:latin typeface="Verdana"/>
                <a:cs typeface="Verdana"/>
              </a:rPr>
              <a:t>Podran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publicar-se,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també,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altres actes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anuncis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aquestes  administracions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anunciants particulars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ordenin</a:t>
            </a:r>
            <a:r>
              <a:rPr sz="1600" spc="26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006EC0"/>
                </a:solidFill>
                <a:latin typeface="Verdana"/>
                <a:cs typeface="Verdana"/>
              </a:rPr>
              <a:t>inserir.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6350">
              <a:lnSpc>
                <a:spcPct val="100000"/>
              </a:lnSpc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BOPB és, per tant,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un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dels instruments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d'informació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pública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que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utilitzen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conjunt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administracions públiques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que operen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en  l'àmbit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geogràfic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provincial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per donar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conèixer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seva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gestió,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fer-la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més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transparent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permetre 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participació dels</a:t>
            </a:r>
            <a:r>
              <a:rPr sz="1600" spc="2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ciutadans.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1978914"/>
            <a:ext cx="8577059" cy="427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168" y="968941"/>
            <a:ext cx="611187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BOPB: </a:t>
            </a: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Cerca </a:t>
            </a:r>
            <a:r>
              <a:rPr sz="1800" b="1" dirty="0">
                <a:solidFill>
                  <a:srgbClr val="006EC0"/>
                </a:solidFill>
                <a:latin typeface="Verdana"/>
                <a:cs typeface="Verdana"/>
              </a:rPr>
              <a:t>i</a:t>
            </a:r>
            <a:r>
              <a:rPr sz="1800" b="1" spc="-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resultat</a:t>
            </a:r>
            <a:endParaRPr sz="1800" dirty="0">
              <a:latin typeface="Verdana"/>
              <a:cs typeface="Verdana"/>
            </a:endParaRPr>
          </a:p>
          <a:p>
            <a:pPr marL="3469004">
              <a:lnSpc>
                <a:spcPct val="100000"/>
              </a:lnSpc>
              <a:spcBef>
                <a:spcPts val="1800"/>
              </a:spcBef>
            </a:pPr>
            <a:r>
              <a:rPr sz="1800" spc="-80" dirty="0">
                <a:solidFill>
                  <a:srgbClr val="006EC0"/>
                </a:solidFill>
                <a:latin typeface="Verdana"/>
                <a:cs typeface="Verdana"/>
              </a:rPr>
              <a:t>Terme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r>
              <a:rPr sz="1800" spc="-5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“soroll”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888" y="1233952"/>
            <a:ext cx="8456295" cy="536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3175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 conformitat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amb el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Reial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decret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181/2008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8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febrer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,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"Butlletí Oficial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 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l'Estat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"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diari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l'Estat espanyol,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mitjà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publicació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lleis,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 disposicions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actes d'inserció</a:t>
            </a:r>
            <a:r>
              <a:rPr sz="1600" spc="16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obligatòria.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Verdana"/>
              <a:cs typeface="Verdana"/>
            </a:endParaRPr>
          </a:p>
          <a:p>
            <a:pPr marL="1397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Al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"Butlletí Oficial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l'Estat"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es</a:t>
            </a:r>
            <a:r>
              <a:rPr sz="1600" spc="9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publiquen: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560705">
              <a:lnSpc>
                <a:spcPct val="100000"/>
              </a:lnSpc>
              <a:buAutoNum type="arabicPeriod"/>
              <a:tabLst>
                <a:tab pos="299720" algn="l"/>
              </a:tabLst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disposicions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dels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òrgans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l'Estat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tractats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convenis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internacionals.</a:t>
            </a:r>
            <a:endParaRPr sz="1600" dirty="0">
              <a:latin typeface="Verdana"/>
              <a:cs typeface="Verdana"/>
            </a:endParaRPr>
          </a:p>
          <a:p>
            <a:pPr marL="12700" marR="364490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disposicions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Comunitats Autònomes,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conformitat amb  les disposicions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dels Estatuts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d'Autonomia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normes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amb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rang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llei  dictades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per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al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desenvolupament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d'aquests</a:t>
            </a:r>
            <a:r>
              <a:rPr sz="1600" spc="18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estatuts.</a:t>
            </a:r>
            <a:endParaRPr sz="1600" dirty="0">
              <a:latin typeface="Verdana"/>
              <a:cs typeface="Verdana"/>
            </a:endParaRPr>
          </a:p>
          <a:p>
            <a:pPr marL="13335" marR="1345565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resolucions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actes dels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òrgans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constitucionals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l'Estat,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</a:t>
            </a:r>
            <a:r>
              <a:rPr lang="ca-ES"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conformitat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amb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disposicions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respectives lleis</a:t>
            </a:r>
            <a:r>
              <a:rPr sz="1600" spc="254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orgàniques.</a:t>
            </a:r>
            <a:endParaRPr sz="1600" dirty="0">
              <a:latin typeface="Verdana"/>
              <a:cs typeface="Verdana"/>
            </a:endParaRPr>
          </a:p>
          <a:p>
            <a:pPr marL="13335" marR="6985" indent="-635" algn="just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disposicions que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no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siguin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caràcter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general,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resolucions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actes </a:t>
            </a:r>
            <a:r>
              <a:rPr sz="1600" spc="5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dels departaments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ministerials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d'altres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òrgans 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l'Estat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les Administracions </a:t>
            </a:r>
            <a:r>
              <a:rPr sz="1600" spc="5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públiques,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quan una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llei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un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reial decret així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ho</a:t>
            </a:r>
            <a:r>
              <a:rPr sz="1600" spc="16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estableixin.</a:t>
            </a:r>
            <a:endParaRPr sz="1600" dirty="0">
              <a:latin typeface="Verdana"/>
              <a:cs typeface="Verdana"/>
            </a:endParaRPr>
          </a:p>
          <a:p>
            <a:pPr marL="12700" marR="5080" indent="-635" algn="just">
              <a:lnSpc>
                <a:spcPct val="100000"/>
              </a:lnSpc>
              <a:buAutoNum type="arabicPeriod"/>
              <a:tabLst>
                <a:tab pos="297815" algn="l"/>
              </a:tabLst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convocatòries,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citacions,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requisitòries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els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anuncis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,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quan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una llei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un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reial decret així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ho</a:t>
            </a:r>
            <a:r>
              <a:rPr sz="1600" spc="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estableixin.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704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Consell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Ministres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podrà acordar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excepcionalment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publicació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d'informes,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documents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o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comunicacions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oficials,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difusió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quals sigui considerada  d'interès</a:t>
            </a:r>
            <a:r>
              <a:rPr sz="1600" spc="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116" y="772921"/>
            <a:ext cx="3707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EC0"/>
                </a:solidFill>
              </a:rPr>
              <a:t>Butlletí </a:t>
            </a:r>
            <a:r>
              <a:rPr spc="-10" dirty="0">
                <a:solidFill>
                  <a:srgbClr val="006EC0"/>
                </a:solidFill>
              </a:rPr>
              <a:t>Oficial </a:t>
            </a:r>
            <a:r>
              <a:rPr dirty="0">
                <a:solidFill>
                  <a:srgbClr val="006EC0"/>
                </a:solidFill>
              </a:rPr>
              <a:t>de </a:t>
            </a:r>
            <a:r>
              <a:rPr spc="-10" dirty="0">
                <a:solidFill>
                  <a:srgbClr val="006EC0"/>
                </a:solidFill>
              </a:rPr>
              <a:t>l’Estat</a:t>
            </a:r>
            <a:r>
              <a:rPr spc="-90" dirty="0">
                <a:solidFill>
                  <a:srgbClr val="006EC0"/>
                </a:solidFill>
              </a:rPr>
              <a:t> </a:t>
            </a:r>
            <a:r>
              <a:rPr spc="-5" dirty="0">
                <a:solidFill>
                  <a:srgbClr val="006EC0"/>
                </a:solidFill>
              </a:rPr>
              <a:t>BOE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817" y="845850"/>
            <a:ext cx="142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BOE:</a:t>
            </a:r>
            <a:r>
              <a:rPr sz="1800" b="1" spc="-15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5EA2"/>
                </a:solidFill>
                <a:latin typeface="Verdana"/>
                <a:cs typeface="Verdana"/>
              </a:rPr>
              <a:t>Cerca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6444" y="1802892"/>
            <a:ext cx="7716011" cy="400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6600" y="1234653"/>
            <a:ext cx="50532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800" spc="-8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800" spc="-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cerca “propiedad</a:t>
            </a:r>
            <a:r>
              <a:rPr sz="1800" spc="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intelectual”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27" y="1562100"/>
            <a:ext cx="7691627" cy="5038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248" y="893056"/>
            <a:ext cx="190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BOE:</a:t>
            </a:r>
            <a:r>
              <a:rPr sz="1800" b="1" spc="-13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Resultats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363" y="1252582"/>
            <a:ext cx="1052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spc="-10" dirty="0"/>
              <a:t>EN</a:t>
            </a:r>
            <a:r>
              <a:rPr spc="5" dirty="0"/>
              <a:t>DOJ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2362" y="1948501"/>
            <a:ext cx="7855838" cy="315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Centre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  <a:hlinkClick r:id="rId2"/>
              </a:rPr>
              <a:t>Documentació Judicial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centre tecnològic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Consell 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General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 </a:t>
            </a:r>
            <a:r>
              <a:rPr sz="1600" spc="-25" dirty="0">
                <a:solidFill>
                  <a:srgbClr val="006EC0"/>
                </a:solidFill>
                <a:latin typeface="Verdana"/>
                <a:cs typeface="Verdana"/>
              </a:rPr>
              <a:t>Poder</a:t>
            </a:r>
            <a:r>
              <a:rPr sz="1600" spc="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Judicial.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205104" indent="-635">
              <a:lnSpc>
                <a:spcPct val="100000"/>
              </a:lnSpc>
            </a:pPr>
            <a:r>
              <a:rPr sz="1600" spc="-114" dirty="0">
                <a:solidFill>
                  <a:srgbClr val="006EC0"/>
                </a:solidFill>
                <a:latin typeface="Verdana"/>
                <a:cs typeface="Verdana"/>
              </a:rPr>
              <a:t>Tal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com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estableix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l'art.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619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80" dirty="0">
                <a:solidFill>
                  <a:srgbClr val="006EC0"/>
                </a:solidFill>
                <a:latin typeface="Verdana"/>
                <a:cs typeface="Verdana"/>
              </a:rPr>
              <a:t>L.O.P.J.</a:t>
            </a:r>
            <a:r>
              <a:rPr lang="ca-ES" sz="1600" spc="-80" dirty="0">
                <a:solidFill>
                  <a:srgbClr val="006EC0"/>
                </a:solidFill>
                <a:latin typeface="Verdana"/>
                <a:cs typeface="Verdana"/>
              </a:rPr>
              <a:t>,</a:t>
            </a:r>
            <a:r>
              <a:rPr sz="1600" spc="-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Centre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Documentació  Judicial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és un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òrgan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tècnic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CGPJ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es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funcions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del qual són la 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selecció, </a:t>
            </a:r>
            <a:r>
              <a:rPr sz="1600" spc="-10" dirty="0" err="1">
                <a:solidFill>
                  <a:srgbClr val="006EC0"/>
                </a:solidFill>
                <a:latin typeface="Verdana"/>
                <a:cs typeface="Verdana"/>
              </a:rPr>
              <a:t>ordenació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, </a:t>
            </a:r>
            <a:r>
              <a:rPr sz="1600" spc="-20" dirty="0" err="1">
                <a:solidFill>
                  <a:srgbClr val="006EC0"/>
                </a:solidFill>
                <a:latin typeface="Verdana"/>
                <a:cs typeface="Verdana"/>
              </a:rPr>
              <a:t>tractament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,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difusió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publicació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d'informació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jurídica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legislativa,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jurisprudencial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</a:t>
            </a:r>
            <a:r>
              <a:rPr sz="1600" spc="29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doctrinal.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 dirty="0">
              <a:latin typeface="Verdana"/>
              <a:cs typeface="Verdana"/>
            </a:endParaRPr>
          </a:p>
          <a:p>
            <a:pPr marL="12700" marR="429259">
              <a:lnSpc>
                <a:spcPct val="100000"/>
              </a:lnSpc>
              <a:spcBef>
                <a:spcPts val="1265"/>
              </a:spcBef>
              <a:tabLst>
                <a:tab pos="1163320" algn="l"/>
              </a:tabLst>
            </a:pP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CENDOJ, publica oficialment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jurisprudència dels </a:t>
            </a:r>
            <a:r>
              <a:rPr sz="1600" spc="-45" dirty="0">
                <a:solidFill>
                  <a:srgbClr val="006EC0"/>
                </a:solidFill>
                <a:latin typeface="Verdana"/>
                <a:cs typeface="Verdana"/>
              </a:rPr>
              <a:t>Tribunals  </a:t>
            </a:r>
            <a:r>
              <a:rPr sz="1600" spc="-15" dirty="0" err="1">
                <a:solidFill>
                  <a:srgbClr val="006EC0"/>
                </a:solidFill>
                <a:latin typeface="Verdana"/>
                <a:cs typeface="Verdana"/>
              </a:rPr>
              <a:t>espanyols</a:t>
            </a:r>
            <a:r>
              <a:rPr lang="ca-ES" sz="16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difon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tota la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ciutadania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manera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universal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600" spc="-20" dirty="0" err="1">
                <a:solidFill>
                  <a:srgbClr val="006EC0"/>
                </a:solidFill>
                <a:latin typeface="Verdana"/>
                <a:cs typeface="Verdana"/>
              </a:rPr>
              <a:t>gratuïta</a:t>
            </a:r>
            <a:r>
              <a:rPr sz="1600" spc="-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600" dirty="0">
                <a:solidFill>
                  <a:srgbClr val="006EC0"/>
                </a:solidFill>
                <a:latin typeface="Verdana"/>
                <a:cs typeface="Verdana"/>
              </a:rPr>
              <a:t>mitjançant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web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  <a:hlinkClick r:id="rId3"/>
              </a:rPr>
              <a:t>poderjudicial.es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, oferint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en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l'actualitat 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més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6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milions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resolucions</a:t>
            </a:r>
            <a:r>
              <a:rPr sz="1600" spc="13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judicials.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208" y="1949195"/>
            <a:ext cx="7156703" cy="464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1208" y="919741"/>
            <a:ext cx="744029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CENDOJ:</a:t>
            </a:r>
            <a:r>
              <a:rPr sz="1800" b="1" spc="-4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endParaRPr lang="ca-ES" sz="1800" b="1" spc="-5" dirty="0">
              <a:solidFill>
                <a:srgbClr val="006EC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a-ES" b="1" spc="-5" dirty="0">
              <a:solidFill>
                <a:srgbClr val="006EC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800" b="1" spc="-5" dirty="0">
                <a:solidFill>
                  <a:srgbClr val="006EC0"/>
                </a:solidFill>
                <a:latin typeface="Verdana"/>
                <a:cs typeface="Verdana"/>
              </a:rPr>
              <a:t>		</a:t>
            </a:r>
            <a:r>
              <a:rPr lang="ca-ES" sz="1800" spc="-8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800" spc="-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cerca “propiedad</a:t>
            </a:r>
            <a:r>
              <a:rPr sz="1800" spc="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intelectual”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72" y="1389888"/>
            <a:ext cx="7187183" cy="44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194" y="849121"/>
            <a:ext cx="2271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CENDOJ:</a:t>
            </a:r>
            <a:r>
              <a:rPr sz="1800" b="1" spc="-12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Resultat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2133" y="6157112"/>
            <a:ext cx="242570" cy="377190"/>
          </a:xfrm>
          <a:custGeom>
            <a:avLst/>
            <a:gdLst/>
            <a:ahLst/>
            <a:cxnLst/>
            <a:rect l="l" t="t" r="r" b="b"/>
            <a:pathLst>
              <a:path w="242569" h="377190">
                <a:moveTo>
                  <a:pt x="242443" y="0"/>
                </a:moveTo>
                <a:lnTo>
                  <a:pt x="0" y="0"/>
                </a:lnTo>
                <a:lnTo>
                  <a:pt x="0" y="376656"/>
                </a:lnTo>
                <a:lnTo>
                  <a:pt x="242443" y="376656"/>
                </a:lnTo>
                <a:lnTo>
                  <a:pt x="242443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0910" y="5914644"/>
            <a:ext cx="485140" cy="242570"/>
          </a:xfrm>
          <a:custGeom>
            <a:avLst/>
            <a:gdLst/>
            <a:ahLst/>
            <a:cxnLst/>
            <a:rect l="l" t="t" r="r" b="b"/>
            <a:pathLst>
              <a:path w="485139" h="242570">
                <a:moveTo>
                  <a:pt x="242443" y="0"/>
                </a:moveTo>
                <a:lnTo>
                  <a:pt x="0" y="242468"/>
                </a:lnTo>
                <a:lnTo>
                  <a:pt x="484886" y="242468"/>
                </a:lnTo>
                <a:lnTo>
                  <a:pt x="242443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911" y="5914640"/>
            <a:ext cx="485140" cy="619125"/>
          </a:xfrm>
          <a:custGeom>
            <a:avLst/>
            <a:gdLst/>
            <a:ahLst/>
            <a:cxnLst/>
            <a:rect l="l" t="t" r="r" b="b"/>
            <a:pathLst>
              <a:path w="485139" h="619125">
                <a:moveTo>
                  <a:pt x="0" y="242468"/>
                </a:moveTo>
                <a:lnTo>
                  <a:pt x="242443" y="0"/>
                </a:lnTo>
                <a:lnTo>
                  <a:pt x="484886" y="242468"/>
                </a:lnTo>
                <a:lnTo>
                  <a:pt x="363664" y="242468"/>
                </a:lnTo>
                <a:lnTo>
                  <a:pt x="363664" y="619125"/>
                </a:lnTo>
                <a:lnTo>
                  <a:pt x="121221" y="619125"/>
                </a:lnTo>
                <a:lnTo>
                  <a:pt x="121221" y="242468"/>
                </a:lnTo>
                <a:lnTo>
                  <a:pt x="0" y="242468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1200" y="6217955"/>
            <a:ext cx="34530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Opció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filtratge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dels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403" y="2117631"/>
            <a:ext cx="43019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Verdana"/>
                <a:cs typeface="Verdana"/>
              </a:rPr>
              <a:t>Recursos </a:t>
            </a:r>
            <a:r>
              <a:rPr sz="2400" spc="-10" dirty="0">
                <a:latin typeface="Verdana"/>
                <a:cs typeface="Verdana"/>
              </a:rPr>
              <a:t>jurídics </a:t>
            </a:r>
            <a:r>
              <a:rPr sz="2400" spc="-5" dirty="0">
                <a:latin typeface="Verdana"/>
                <a:cs typeface="Verdana"/>
              </a:rPr>
              <a:t>en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línia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005" y="2600738"/>
            <a:ext cx="576326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Com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a 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recursos jurídics </a:t>
            </a:r>
            <a:r>
              <a:rPr sz="2400" spc="-5" dirty="0">
                <a:solidFill>
                  <a:srgbClr val="005EA2"/>
                </a:solidFill>
                <a:latin typeface="Verdana"/>
                <a:cs typeface="Verdana"/>
              </a:rPr>
              <a:t>ens </a:t>
            </a:r>
            <a:r>
              <a:rPr sz="2400" spc="-15" dirty="0" err="1">
                <a:solidFill>
                  <a:srgbClr val="005EA2"/>
                </a:solidFill>
                <a:latin typeface="Verdana"/>
                <a:cs typeface="Verdana"/>
              </a:rPr>
              <a:t>referim</a:t>
            </a:r>
            <a:r>
              <a:rPr sz="2400" spc="-1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lang="ca-ES" sz="2400" dirty="0">
                <a:solidFill>
                  <a:srgbClr val="005EA2"/>
                </a:solidFill>
                <a:latin typeface="Verdana"/>
                <a:cs typeface="Verdana"/>
              </a:rPr>
              <a:t>a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ls recursos </a:t>
            </a:r>
            <a:r>
              <a:rPr sz="2400" spc="-5" dirty="0">
                <a:solidFill>
                  <a:srgbClr val="005EA2"/>
                </a:solidFill>
                <a:latin typeface="Verdana"/>
                <a:cs typeface="Verdana"/>
              </a:rPr>
              <a:t>que </a:t>
            </a:r>
            <a:r>
              <a:rPr sz="2400" spc="-10" dirty="0" err="1">
                <a:solidFill>
                  <a:srgbClr val="005EA2"/>
                </a:solidFill>
                <a:latin typeface="Verdana"/>
                <a:cs typeface="Verdana"/>
              </a:rPr>
              <a:t>podem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lang="ca-ES" sz="2400" spc="-10" dirty="0">
                <a:solidFill>
                  <a:srgbClr val="005EA2"/>
                </a:solidFill>
                <a:latin typeface="Verdana"/>
                <a:cs typeface="Verdana"/>
              </a:rPr>
              <a:t>consultar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5EA2"/>
                </a:solidFill>
                <a:latin typeface="Verdana"/>
                <a:cs typeface="Verdana"/>
              </a:rPr>
              <a:t>en  </a:t>
            </a:r>
            <a:r>
              <a:rPr sz="2400" spc="-15" dirty="0">
                <a:solidFill>
                  <a:srgbClr val="005EA2"/>
                </a:solidFill>
                <a:latin typeface="Verdana"/>
                <a:cs typeface="Verdana"/>
              </a:rPr>
              <a:t>línia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2400" spc="-5" dirty="0">
                <a:solidFill>
                  <a:srgbClr val="005EA2"/>
                </a:solidFill>
                <a:latin typeface="Verdana"/>
                <a:cs typeface="Verdana"/>
              </a:rPr>
              <a:t>que 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ens </a:t>
            </a:r>
            <a:r>
              <a:rPr sz="2400" spc="-25" dirty="0">
                <a:solidFill>
                  <a:srgbClr val="005EA2"/>
                </a:solidFill>
                <a:latin typeface="Verdana"/>
                <a:cs typeface="Verdana"/>
              </a:rPr>
              <a:t>serveixen 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per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a </a:t>
            </a:r>
            <a:r>
              <a:rPr lang="ca-ES" sz="2400" dirty="0" err="1">
                <a:solidFill>
                  <a:srgbClr val="005EA2"/>
                </a:solidFill>
                <a:latin typeface="Verdana"/>
                <a:cs typeface="Verdana"/>
              </a:rPr>
              <a:t>localitz</a:t>
            </a:r>
            <a:r>
              <a:rPr sz="2400" spc="-10" dirty="0" err="1">
                <a:solidFill>
                  <a:srgbClr val="005EA2"/>
                </a:solidFill>
                <a:latin typeface="Verdana"/>
                <a:cs typeface="Verdana"/>
              </a:rPr>
              <a:t>ar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5EA2"/>
                </a:solidFill>
                <a:latin typeface="Verdana"/>
                <a:cs typeface="Verdana"/>
              </a:rPr>
              <a:t>normativa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jurisprudència </a:t>
            </a:r>
            <a:r>
              <a:rPr sz="2400" spc="-15" dirty="0">
                <a:solidFill>
                  <a:srgbClr val="005EA2"/>
                </a:solidFill>
                <a:latin typeface="Verdana"/>
                <a:cs typeface="Verdana"/>
              </a:rPr>
              <a:t>aplicable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a </a:t>
            </a:r>
            <a:r>
              <a:rPr sz="2400" spc="-10" dirty="0" err="1">
                <a:solidFill>
                  <a:srgbClr val="005EA2"/>
                </a:solidFill>
                <a:latin typeface="Verdana"/>
                <a:cs typeface="Verdana"/>
              </a:rPr>
              <a:t>l’àmbit</a:t>
            </a:r>
            <a:r>
              <a:rPr sz="2400" spc="-10" dirty="0">
                <a:solidFill>
                  <a:srgbClr val="005EA2"/>
                </a:solidFill>
                <a:latin typeface="Verdana"/>
                <a:cs typeface="Verdana"/>
              </a:rPr>
              <a:t> català, </a:t>
            </a:r>
            <a:r>
              <a:rPr sz="2400" spc="-20" dirty="0">
                <a:solidFill>
                  <a:srgbClr val="005EA2"/>
                </a:solidFill>
                <a:latin typeface="Verdana"/>
                <a:cs typeface="Verdana"/>
              </a:rPr>
              <a:t>espanyol </a:t>
            </a:r>
            <a:r>
              <a:rPr sz="2400" dirty="0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sz="2400" spc="13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2400" spc="-10" dirty="0" err="1">
                <a:solidFill>
                  <a:srgbClr val="005EA2"/>
                </a:solidFill>
                <a:latin typeface="Verdana"/>
                <a:cs typeface="Verdana"/>
              </a:rPr>
              <a:t>europeu</a:t>
            </a:r>
            <a:r>
              <a:rPr lang="ca-ES" sz="2400" spc="-10" dirty="0">
                <a:solidFill>
                  <a:srgbClr val="005EA2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617" y="6399093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160" y="6399093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952" y="925357"/>
            <a:ext cx="14200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</a:t>
            </a:r>
            <a:r>
              <a:rPr dirty="0"/>
              <a:t>U</a:t>
            </a:r>
            <a:r>
              <a:rPr spc="-5" dirty="0"/>
              <a:t>R</a:t>
            </a:r>
            <a:r>
              <a:rPr dirty="0"/>
              <a:t>-</a:t>
            </a:r>
            <a:r>
              <a:rPr lang="ca-ES" spc="-5" dirty="0"/>
              <a:t>L</a:t>
            </a:r>
            <a:r>
              <a:rPr spc="5" dirty="0"/>
              <a:t>e</a:t>
            </a:r>
            <a:r>
              <a:rPr dirty="0"/>
              <a:t>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180" y="1447800"/>
            <a:ext cx="7332220" cy="4221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118110" indent="-635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hlinkClick r:id="rId2"/>
              </a:rPr>
              <a:t>EUR-Lex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és la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passarel·la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 línia al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Dret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UE.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Proporciona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l'accés més  ampli possible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oficial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als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documents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jurídics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UE. 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Està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disponible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24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llengües oficials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 UE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s'actualitza</a:t>
            </a:r>
            <a:r>
              <a:rPr sz="1600" spc="-1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diàriament.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Es pot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accedir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als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següents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documents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jurídics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UE: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4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Tractats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Actes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jurídics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les institucions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Documents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preparatoris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relacionats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amb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legislació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</a:t>
            </a:r>
            <a:r>
              <a:rPr sz="1600" spc="4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Jurisprudència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</a:t>
            </a:r>
            <a:r>
              <a:rPr sz="1600" spc="-3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Acords</a:t>
            </a:r>
            <a:r>
              <a:rPr sz="1600" spc="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internacionals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Documents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Asociación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Europea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Libre Comercio</a:t>
            </a:r>
            <a:r>
              <a:rPr sz="1600" spc="16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(AELC)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99085" marR="111125" indent="-287020">
              <a:lnSpc>
                <a:spcPct val="102499"/>
              </a:lnSpc>
              <a:spcBef>
                <a:spcPts val="145"/>
              </a:spcBef>
              <a:buClr>
                <a:srgbClr val="006EC0"/>
              </a:buClr>
              <a:buSzPct val="112500"/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Referències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les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mesures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transposició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nacional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i, en el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dels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Estats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membres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que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accedeixen,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als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textos</a:t>
            </a:r>
            <a:r>
              <a:rPr sz="1600" spc="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corresponents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5440" indent="-333375">
              <a:lnSpc>
                <a:spcPct val="100000"/>
              </a:lnSpc>
              <a:buFont typeface="Arial"/>
              <a:buChar char="•"/>
              <a:tabLst>
                <a:tab pos="345440" algn="l"/>
                <a:tab pos="346075" algn="l"/>
              </a:tabLst>
            </a:pP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Referències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jurisprudència nacional relacionada amb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Dret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la</a:t>
            </a:r>
            <a:r>
              <a:rPr sz="1600" spc="4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</a:t>
            </a:r>
            <a:r>
              <a:rPr sz="1600" spc="-10" dirty="0">
                <a:solidFill>
                  <a:srgbClr val="006EC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548" y="1476755"/>
            <a:ext cx="6749783" cy="4485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312" y="934882"/>
            <a:ext cx="20212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EUR-</a:t>
            </a:r>
            <a:r>
              <a:rPr lang="ca-ES" sz="1800" b="1" spc="-10" dirty="0">
                <a:solidFill>
                  <a:srgbClr val="005EA2"/>
                </a:solidFill>
                <a:latin typeface="Verdana"/>
                <a:cs typeface="Verdana"/>
              </a:rPr>
              <a:t>L</a:t>
            </a: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ex:</a:t>
            </a:r>
            <a:r>
              <a:rPr sz="1800" b="1" spc="-12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5EA2"/>
                </a:solidFill>
                <a:latin typeface="Verdana"/>
                <a:cs typeface="Verdana"/>
              </a:rPr>
              <a:t>Cerca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600" y="1234576"/>
            <a:ext cx="4800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800" spc="-8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800" spc="-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cerca “propiedad</a:t>
            </a:r>
            <a:r>
              <a:rPr sz="1800" spc="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intelectual”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388" y="1458467"/>
            <a:ext cx="6496811" cy="4704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676" y="796518"/>
            <a:ext cx="2628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EUR-</a:t>
            </a:r>
            <a:r>
              <a:rPr lang="ca-ES" sz="1800" b="1" spc="-10" dirty="0">
                <a:solidFill>
                  <a:srgbClr val="005EA2"/>
                </a:solidFill>
                <a:latin typeface="Verdana"/>
                <a:cs typeface="Verdana"/>
              </a:rPr>
              <a:t>L</a:t>
            </a: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ex:</a:t>
            </a:r>
            <a:r>
              <a:rPr sz="1800" b="1" spc="-1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5EA2"/>
                </a:solidFill>
                <a:latin typeface="Verdana"/>
                <a:cs typeface="Verdana"/>
              </a:rPr>
              <a:t>Resultats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230" y="3814038"/>
            <a:ext cx="16122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Opció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</a:t>
            </a:r>
            <a:r>
              <a:rPr sz="1600" spc="-114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filtratge 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dels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9555" y="4733544"/>
            <a:ext cx="942340" cy="190500"/>
          </a:xfrm>
          <a:custGeom>
            <a:avLst/>
            <a:gdLst/>
            <a:ahLst/>
            <a:cxnLst/>
            <a:rect l="l" t="t" r="r" b="b"/>
            <a:pathLst>
              <a:path w="942339" h="190500">
                <a:moveTo>
                  <a:pt x="846810" y="0"/>
                </a:moveTo>
                <a:lnTo>
                  <a:pt x="846810" y="47624"/>
                </a:lnTo>
                <a:lnTo>
                  <a:pt x="0" y="47624"/>
                </a:lnTo>
                <a:lnTo>
                  <a:pt x="0" y="142874"/>
                </a:lnTo>
                <a:lnTo>
                  <a:pt x="846810" y="142874"/>
                </a:lnTo>
                <a:lnTo>
                  <a:pt x="846810" y="190499"/>
                </a:lnTo>
                <a:lnTo>
                  <a:pt x="942085" y="95249"/>
                </a:lnTo>
                <a:lnTo>
                  <a:pt x="846810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555" y="4733542"/>
            <a:ext cx="942340" cy="190500"/>
          </a:xfrm>
          <a:custGeom>
            <a:avLst/>
            <a:gdLst/>
            <a:ahLst/>
            <a:cxnLst/>
            <a:rect l="l" t="t" r="r" b="b"/>
            <a:pathLst>
              <a:path w="942339" h="190500">
                <a:moveTo>
                  <a:pt x="0" y="47625"/>
                </a:moveTo>
                <a:lnTo>
                  <a:pt x="846810" y="47625"/>
                </a:lnTo>
                <a:lnTo>
                  <a:pt x="846810" y="0"/>
                </a:lnTo>
                <a:lnTo>
                  <a:pt x="942086" y="95250"/>
                </a:lnTo>
                <a:lnTo>
                  <a:pt x="846810" y="190500"/>
                </a:lnTo>
                <a:lnTo>
                  <a:pt x="846810" y="142875"/>
                </a:lnTo>
                <a:lnTo>
                  <a:pt x="0" y="142875"/>
                </a:lnTo>
                <a:lnTo>
                  <a:pt x="0" y="47625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5809" y="4417610"/>
            <a:ext cx="2825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Productes d’editorials  </a:t>
            </a:r>
            <a:r>
              <a:rPr sz="1800" spc="-20" dirty="0" err="1">
                <a:solidFill>
                  <a:srgbClr val="006EC0"/>
                </a:solidFill>
                <a:latin typeface="Verdana"/>
                <a:cs typeface="Verdana"/>
              </a:rPr>
              <a:t>Aranzadi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pc="-5" dirty="0">
                <a:solidFill>
                  <a:srgbClr val="006EC0"/>
                </a:solidFill>
                <a:latin typeface="Verdana"/>
                <a:cs typeface="Verdana"/>
              </a:rPr>
              <a:t>I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nstituciones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 </a:t>
            </a:r>
            <a:r>
              <a:rPr sz="1800" spc="-20" dirty="0" err="1">
                <a:solidFill>
                  <a:srgbClr val="006EC0"/>
                </a:solidFill>
                <a:latin typeface="Verdana"/>
                <a:cs typeface="Verdana"/>
              </a:rPr>
              <a:t>Tirant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pc="-5" dirty="0">
                <a:solidFill>
                  <a:srgbClr val="006EC0"/>
                </a:solidFill>
                <a:latin typeface="Verdana"/>
                <a:cs typeface="Verdana"/>
              </a:rPr>
              <a:t>O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nline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Vlex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1988" y="2651760"/>
            <a:ext cx="2183879" cy="127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142" y="1022681"/>
            <a:ext cx="438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Bases </a:t>
            </a:r>
            <a:r>
              <a:rPr dirty="0"/>
              <a:t>de </a:t>
            </a:r>
            <a:r>
              <a:rPr spc="-10" dirty="0"/>
              <a:t>dades d’accès</a:t>
            </a:r>
            <a:r>
              <a:rPr spc="5" dirty="0"/>
              <a:t> </a:t>
            </a:r>
            <a:r>
              <a:rPr spc="-10" dirty="0"/>
              <a:t>restringit: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5406" y="1554862"/>
            <a:ext cx="5400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Recursos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que requereixen subscripció, per tant  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hi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accedim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des del </a:t>
            </a: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  <a:hlinkClick r:id="rId3"/>
              </a:rPr>
              <a:t>Cercabib </a:t>
            </a:r>
            <a:r>
              <a:rPr sz="1800" b="1" dirty="0">
                <a:solidFill>
                  <a:srgbClr val="006EC0"/>
                </a:solidFill>
                <a:latin typeface="Verdana"/>
                <a:cs typeface="Verdana"/>
                <a:hlinkClick r:id="rId3"/>
              </a:rPr>
              <a:t>UB 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mitjançant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la 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identificació</a:t>
            </a:r>
            <a:r>
              <a:rPr sz="1800" spc="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UB</a:t>
            </a:r>
            <a:r>
              <a:rPr lang="ca-ES" sz="1800" dirty="0">
                <a:solidFill>
                  <a:srgbClr val="006EC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483" y="907859"/>
            <a:ext cx="535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6EC0"/>
                </a:solidFill>
                <a:latin typeface="Verdana"/>
                <a:cs typeface="Verdana"/>
              </a:rPr>
              <a:t>Acc</a:t>
            </a:r>
            <a:r>
              <a:rPr lang="ca-ES" b="0" spc="-10" dirty="0">
                <a:solidFill>
                  <a:srgbClr val="006EC0"/>
                </a:solidFill>
                <a:latin typeface="Verdana"/>
                <a:cs typeface="Verdana"/>
              </a:rPr>
              <a:t>é</a:t>
            </a:r>
            <a:r>
              <a:rPr b="0" spc="-10" dirty="0">
                <a:solidFill>
                  <a:srgbClr val="006EC0"/>
                </a:solidFill>
                <a:latin typeface="Verdana"/>
                <a:cs typeface="Verdana"/>
              </a:rPr>
              <a:t>s des </a:t>
            </a:r>
            <a:r>
              <a:rPr b="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b="0" spc="-10" dirty="0" err="1">
                <a:solidFill>
                  <a:srgbClr val="006EC0"/>
                </a:solidFill>
                <a:latin typeface="Verdana"/>
                <a:cs typeface="Verdana"/>
              </a:rPr>
              <a:t>l’entrada</a:t>
            </a:r>
            <a:r>
              <a:rPr b="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b="0" i="1" spc="-10" dirty="0">
                <a:solidFill>
                  <a:srgbClr val="006EC0"/>
                </a:solidFill>
                <a:latin typeface="Verdana"/>
                <a:cs typeface="Verdana"/>
              </a:rPr>
              <a:t>B</a:t>
            </a:r>
            <a:r>
              <a:rPr b="0" i="1" spc="-10" dirty="0" err="1">
                <a:solidFill>
                  <a:srgbClr val="006EC0"/>
                </a:solidFill>
                <a:latin typeface="Verdana"/>
                <a:cs typeface="Verdana"/>
              </a:rPr>
              <a:t>ases</a:t>
            </a:r>
            <a:r>
              <a:rPr b="0" i="1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b="0" i="1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b="0" i="1" spc="-15" dirty="0">
                <a:solidFill>
                  <a:srgbClr val="006EC0"/>
                </a:solidFill>
                <a:latin typeface="Verdana"/>
                <a:cs typeface="Verdana"/>
              </a:rPr>
              <a:t>dades </a:t>
            </a:r>
            <a:r>
              <a:rPr b="0" i="1" spc="-5" dirty="0">
                <a:solidFill>
                  <a:srgbClr val="006EC0"/>
                </a:solidFill>
                <a:latin typeface="Verdana"/>
                <a:cs typeface="Verdana"/>
              </a:rPr>
              <a:t>en</a:t>
            </a:r>
            <a:r>
              <a:rPr b="0" i="1" spc="1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b="0" i="1" dirty="0">
                <a:solidFill>
                  <a:srgbClr val="006EC0"/>
                </a:solidFill>
                <a:latin typeface="Verdana"/>
                <a:cs typeface="Verdana"/>
              </a:rPr>
              <a:t>línia</a:t>
            </a:r>
          </a:p>
        </p:txBody>
      </p:sp>
      <p:sp>
        <p:nvSpPr>
          <p:cNvPr id="3" name="object 3"/>
          <p:cNvSpPr/>
          <p:nvPr/>
        </p:nvSpPr>
        <p:spPr>
          <a:xfrm>
            <a:off x="531876" y="2653283"/>
            <a:ext cx="3874007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8311" y="2653283"/>
            <a:ext cx="4732019" cy="3866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6297" y="4904585"/>
            <a:ext cx="14547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6EC0"/>
                </a:solidFill>
                <a:latin typeface="Verdana"/>
                <a:cs typeface="Verdana"/>
              </a:rPr>
              <a:t>Camp</a:t>
            </a:r>
            <a:r>
              <a:rPr sz="1400" spc="-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6EC0"/>
                </a:solidFill>
                <a:latin typeface="Verdana"/>
                <a:cs typeface="Verdana"/>
              </a:rPr>
              <a:t>Matèria</a:t>
            </a:r>
            <a:endParaRPr sz="1400" dirty="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</a:pPr>
            <a:r>
              <a:rPr sz="1400" spc="-10" dirty="0" err="1">
                <a:solidFill>
                  <a:srgbClr val="006EC0"/>
                </a:solidFill>
                <a:latin typeface="Verdana"/>
                <a:cs typeface="Verdana"/>
              </a:rPr>
              <a:t>Escollim</a:t>
            </a:r>
            <a:r>
              <a:rPr lang="ca-ES" sz="1400" spc="-10" dirty="0">
                <a:solidFill>
                  <a:srgbClr val="006EC0"/>
                </a:solidFill>
                <a:latin typeface="Verdana"/>
                <a:cs typeface="Verdana"/>
              </a:rPr>
              <a:t>:</a:t>
            </a:r>
            <a:endParaRPr sz="14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buChar char="-"/>
              <a:tabLst>
                <a:tab pos="156210" algn="l"/>
              </a:tabLst>
            </a:pPr>
            <a:r>
              <a:rPr sz="1400" spc="-10" dirty="0">
                <a:solidFill>
                  <a:srgbClr val="006EC0"/>
                </a:solidFill>
                <a:latin typeface="Verdana"/>
                <a:cs typeface="Verdana"/>
              </a:rPr>
              <a:t>Legislació</a:t>
            </a:r>
            <a:endParaRPr sz="14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buChar char="-"/>
              <a:tabLst>
                <a:tab pos="156210" algn="l"/>
              </a:tabLst>
            </a:pPr>
            <a:r>
              <a:rPr sz="1400" spc="-5" dirty="0">
                <a:solidFill>
                  <a:srgbClr val="006EC0"/>
                </a:solidFill>
                <a:latin typeface="Verdana"/>
                <a:cs typeface="Verdana"/>
              </a:rPr>
              <a:t>Jurisprudència</a:t>
            </a:r>
            <a:endParaRPr sz="14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buChar char="-"/>
              <a:tabLst>
                <a:tab pos="156210" algn="l"/>
              </a:tabLst>
            </a:pPr>
            <a:r>
              <a:rPr sz="1400" spc="-5" dirty="0">
                <a:solidFill>
                  <a:srgbClr val="006EC0"/>
                </a:solidFill>
                <a:latin typeface="Verdana"/>
                <a:cs typeface="Verdana"/>
              </a:rPr>
              <a:t>Dret</a:t>
            </a:r>
            <a:endParaRPr sz="1400" dirty="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</a:pPr>
            <a:r>
              <a:rPr sz="1400" spc="-5" dirty="0">
                <a:solidFill>
                  <a:srgbClr val="006EC0"/>
                </a:solidFill>
                <a:latin typeface="Verdana"/>
                <a:cs typeface="Verdana"/>
              </a:rPr>
              <a:t>-</a:t>
            </a:r>
            <a:r>
              <a:rPr sz="1400" spc="-16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EC0"/>
                </a:solidFill>
                <a:latin typeface="Verdana"/>
                <a:cs typeface="Verdana"/>
              </a:rPr>
              <a:t>th34…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9146" y="1524000"/>
            <a:ext cx="4112513" cy="1109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6296" y="2100070"/>
            <a:ext cx="866140" cy="259079"/>
          </a:xfrm>
          <a:custGeom>
            <a:avLst/>
            <a:gdLst/>
            <a:ahLst/>
            <a:cxnLst/>
            <a:rect l="l" t="t" r="r" b="b"/>
            <a:pathLst>
              <a:path w="866139" h="259080">
                <a:moveTo>
                  <a:pt x="0" y="129539"/>
                </a:moveTo>
                <a:lnTo>
                  <a:pt x="22072" y="88595"/>
                </a:lnTo>
                <a:lnTo>
                  <a:pt x="83527" y="53035"/>
                </a:lnTo>
                <a:lnTo>
                  <a:pt x="126809" y="37947"/>
                </a:lnTo>
                <a:lnTo>
                  <a:pt x="177253" y="24993"/>
                </a:lnTo>
                <a:lnTo>
                  <a:pt x="233984" y="14465"/>
                </a:lnTo>
                <a:lnTo>
                  <a:pt x="296100" y="6603"/>
                </a:lnTo>
                <a:lnTo>
                  <a:pt x="362712" y="1701"/>
                </a:lnTo>
                <a:lnTo>
                  <a:pt x="432943" y="0"/>
                </a:lnTo>
                <a:lnTo>
                  <a:pt x="503173" y="1701"/>
                </a:lnTo>
                <a:lnTo>
                  <a:pt x="569785" y="6603"/>
                </a:lnTo>
                <a:lnTo>
                  <a:pt x="631901" y="14465"/>
                </a:lnTo>
                <a:lnTo>
                  <a:pt x="688632" y="24993"/>
                </a:lnTo>
                <a:lnTo>
                  <a:pt x="739076" y="37947"/>
                </a:lnTo>
                <a:lnTo>
                  <a:pt x="782358" y="53035"/>
                </a:lnTo>
                <a:lnTo>
                  <a:pt x="817562" y="70015"/>
                </a:lnTo>
                <a:lnTo>
                  <a:pt x="860221" y="108534"/>
                </a:lnTo>
                <a:lnTo>
                  <a:pt x="865886" y="129539"/>
                </a:lnTo>
                <a:lnTo>
                  <a:pt x="860221" y="150545"/>
                </a:lnTo>
                <a:lnTo>
                  <a:pt x="817562" y="189064"/>
                </a:lnTo>
                <a:lnTo>
                  <a:pt x="782358" y="206044"/>
                </a:lnTo>
                <a:lnTo>
                  <a:pt x="739076" y="221132"/>
                </a:lnTo>
                <a:lnTo>
                  <a:pt x="688632" y="234086"/>
                </a:lnTo>
                <a:lnTo>
                  <a:pt x="631901" y="244614"/>
                </a:lnTo>
                <a:lnTo>
                  <a:pt x="569785" y="252475"/>
                </a:lnTo>
                <a:lnTo>
                  <a:pt x="503173" y="257390"/>
                </a:lnTo>
                <a:lnTo>
                  <a:pt x="432943" y="259079"/>
                </a:lnTo>
                <a:lnTo>
                  <a:pt x="362712" y="257390"/>
                </a:lnTo>
                <a:lnTo>
                  <a:pt x="296100" y="252475"/>
                </a:lnTo>
                <a:lnTo>
                  <a:pt x="233984" y="244614"/>
                </a:lnTo>
                <a:lnTo>
                  <a:pt x="177253" y="234086"/>
                </a:lnTo>
                <a:lnTo>
                  <a:pt x="126809" y="221132"/>
                </a:lnTo>
                <a:lnTo>
                  <a:pt x="83527" y="206044"/>
                </a:lnTo>
                <a:lnTo>
                  <a:pt x="48323" y="189064"/>
                </a:lnTo>
                <a:lnTo>
                  <a:pt x="5664" y="150545"/>
                </a:lnTo>
                <a:lnTo>
                  <a:pt x="0" y="12953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475" y="1589532"/>
            <a:ext cx="6630923" cy="460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8106" y="1012634"/>
            <a:ext cx="7555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Accés direct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posant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el nom de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base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dades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al</a:t>
            </a:r>
            <a:r>
              <a:rPr sz="1800" spc="16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cercador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7917" y="1925573"/>
            <a:ext cx="1515110" cy="437515"/>
          </a:xfrm>
          <a:custGeom>
            <a:avLst/>
            <a:gdLst/>
            <a:ahLst/>
            <a:cxnLst/>
            <a:rect l="l" t="t" r="r" b="b"/>
            <a:pathLst>
              <a:path w="1515110" h="437514">
                <a:moveTo>
                  <a:pt x="0" y="218630"/>
                </a:moveTo>
                <a:lnTo>
                  <a:pt x="12204" y="179336"/>
                </a:lnTo>
                <a:lnTo>
                  <a:pt x="47383" y="142341"/>
                </a:lnTo>
                <a:lnTo>
                  <a:pt x="103390" y="108280"/>
                </a:lnTo>
                <a:lnTo>
                  <a:pt x="138544" y="92544"/>
                </a:lnTo>
                <a:lnTo>
                  <a:pt x="178104" y="77774"/>
                </a:lnTo>
                <a:lnTo>
                  <a:pt x="221805" y="64033"/>
                </a:lnTo>
                <a:lnTo>
                  <a:pt x="269379" y="51422"/>
                </a:lnTo>
                <a:lnTo>
                  <a:pt x="320560" y="40004"/>
                </a:lnTo>
                <a:lnTo>
                  <a:pt x="375081" y="29844"/>
                </a:lnTo>
                <a:lnTo>
                  <a:pt x="432663" y="21056"/>
                </a:lnTo>
                <a:lnTo>
                  <a:pt x="493052" y="13677"/>
                </a:lnTo>
                <a:lnTo>
                  <a:pt x="555980" y="7810"/>
                </a:lnTo>
                <a:lnTo>
                  <a:pt x="621169" y="3517"/>
                </a:lnTo>
                <a:lnTo>
                  <a:pt x="688365" y="888"/>
                </a:lnTo>
                <a:lnTo>
                  <a:pt x="757301" y="0"/>
                </a:lnTo>
                <a:lnTo>
                  <a:pt x="826223" y="888"/>
                </a:lnTo>
                <a:lnTo>
                  <a:pt x="893419" y="3517"/>
                </a:lnTo>
                <a:lnTo>
                  <a:pt x="958621" y="7810"/>
                </a:lnTo>
                <a:lnTo>
                  <a:pt x="1021549" y="13677"/>
                </a:lnTo>
                <a:lnTo>
                  <a:pt x="1081938" y="21056"/>
                </a:lnTo>
                <a:lnTo>
                  <a:pt x="1139520" y="29844"/>
                </a:lnTo>
                <a:lnTo>
                  <a:pt x="1194041" y="40004"/>
                </a:lnTo>
                <a:lnTo>
                  <a:pt x="1245222" y="51422"/>
                </a:lnTo>
                <a:lnTo>
                  <a:pt x="1292796" y="64033"/>
                </a:lnTo>
                <a:lnTo>
                  <a:pt x="1336497" y="77774"/>
                </a:lnTo>
                <a:lnTo>
                  <a:pt x="1376057" y="92544"/>
                </a:lnTo>
                <a:lnTo>
                  <a:pt x="1411211" y="108280"/>
                </a:lnTo>
                <a:lnTo>
                  <a:pt x="1467218" y="142341"/>
                </a:lnTo>
                <a:lnTo>
                  <a:pt x="1502397" y="179336"/>
                </a:lnTo>
                <a:lnTo>
                  <a:pt x="1514602" y="218630"/>
                </a:lnTo>
                <a:lnTo>
                  <a:pt x="1511503" y="238531"/>
                </a:lnTo>
                <a:lnTo>
                  <a:pt x="1487551" y="276745"/>
                </a:lnTo>
                <a:lnTo>
                  <a:pt x="1441691" y="312356"/>
                </a:lnTo>
                <a:lnTo>
                  <a:pt x="1376057" y="344716"/>
                </a:lnTo>
                <a:lnTo>
                  <a:pt x="1336497" y="359486"/>
                </a:lnTo>
                <a:lnTo>
                  <a:pt x="1292796" y="373227"/>
                </a:lnTo>
                <a:lnTo>
                  <a:pt x="1245222" y="385838"/>
                </a:lnTo>
                <a:lnTo>
                  <a:pt x="1194041" y="397268"/>
                </a:lnTo>
                <a:lnTo>
                  <a:pt x="1139520" y="407415"/>
                </a:lnTo>
                <a:lnTo>
                  <a:pt x="1081938" y="416204"/>
                </a:lnTo>
                <a:lnTo>
                  <a:pt x="1021549" y="423583"/>
                </a:lnTo>
                <a:lnTo>
                  <a:pt x="958621" y="429450"/>
                </a:lnTo>
                <a:lnTo>
                  <a:pt x="893419" y="433743"/>
                </a:lnTo>
                <a:lnTo>
                  <a:pt x="826223" y="436371"/>
                </a:lnTo>
                <a:lnTo>
                  <a:pt x="757301" y="437260"/>
                </a:lnTo>
                <a:lnTo>
                  <a:pt x="688365" y="436371"/>
                </a:lnTo>
                <a:lnTo>
                  <a:pt x="621169" y="433743"/>
                </a:lnTo>
                <a:lnTo>
                  <a:pt x="555980" y="429450"/>
                </a:lnTo>
                <a:lnTo>
                  <a:pt x="493052" y="423583"/>
                </a:lnTo>
                <a:lnTo>
                  <a:pt x="432663" y="416204"/>
                </a:lnTo>
                <a:lnTo>
                  <a:pt x="375081" y="407415"/>
                </a:lnTo>
                <a:lnTo>
                  <a:pt x="320560" y="397268"/>
                </a:lnTo>
                <a:lnTo>
                  <a:pt x="269379" y="385838"/>
                </a:lnTo>
                <a:lnTo>
                  <a:pt x="221805" y="373227"/>
                </a:lnTo>
                <a:lnTo>
                  <a:pt x="178104" y="359486"/>
                </a:lnTo>
                <a:lnTo>
                  <a:pt x="138544" y="344716"/>
                </a:lnTo>
                <a:lnTo>
                  <a:pt x="103390" y="328980"/>
                </a:lnTo>
                <a:lnTo>
                  <a:pt x="47383" y="294919"/>
                </a:lnTo>
                <a:lnTo>
                  <a:pt x="12204" y="257924"/>
                </a:lnTo>
                <a:lnTo>
                  <a:pt x="0" y="21863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761" y="1357376"/>
            <a:ext cx="6981190" cy="4110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tres bases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5" dirty="0" err="1">
                <a:solidFill>
                  <a:srgbClr val="006EC0"/>
                </a:solidFill>
                <a:latin typeface="Verdana"/>
                <a:cs typeface="Verdana"/>
              </a:rPr>
              <a:t>dades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800" spc="-15" dirty="0">
                <a:solidFill>
                  <a:srgbClr val="006EC0"/>
                </a:solidFill>
                <a:latin typeface="Verdana"/>
                <a:cs typeface="Verdana"/>
              </a:rPr>
              <a:t>hi </a:t>
            </a:r>
            <a:r>
              <a:rPr sz="1800" spc="-15" dirty="0" err="1">
                <a:solidFill>
                  <a:srgbClr val="006EC0"/>
                </a:solidFill>
                <a:latin typeface="Verdana"/>
                <a:cs typeface="Verdana"/>
              </a:rPr>
              <a:t>podem</a:t>
            </a:r>
            <a:r>
              <a:rPr sz="1800" spc="1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5" dirty="0" err="1">
                <a:solidFill>
                  <a:srgbClr val="006EC0"/>
                </a:solidFill>
                <a:latin typeface="Verdana"/>
                <a:cs typeface="Verdana"/>
              </a:rPr>
              <a:t>trobar</a:t>
            </a:r>
            <a:r>
              <a:rPr lang="ca-ES" sz="1800" spc="-15" dirty="0">
                <a:solidFill>
                  <a:srgbClr val="006EC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Verdana"/>
              <a:cs typeface="Verdana"/>
            </a:endParaRPr>
          </a:p>
          <a:p>
            <a:pPr marL="2665730" marR="2656840" indent="-317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Legislació 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J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u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r</a:t>
            </a:r>
            <a:r>
              <a:rPr sz="1800" spc="10" dirty="0">
                <a:solidFill>
                  <a:srgbClr val="006EC0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s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p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u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è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n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</a:t>
            </a:r>
            <a:r>
              <a:rPr sz="1800" spc="10" dirty="0">
                <a:solidFill>
                  <a:srgbClr val="006EC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  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Bibliografia  Formularis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Verdana"/>
              <a:cs typeface="Verdana"/>
            </a:endParaRPr>
          </a:p>
          <a:p>
            <a:pPr marL="41910" marR="32384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El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que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diferencia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és el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format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resultats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. A més de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que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tenen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alguns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productes</a:t>
            </a:r>
            <a:r>
              <a:rPr sz="1800" spc="5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específics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tabLst>
                <a:tab pos="1891664" algn="l"/>
              </a:tabLst>
            </a:pPr>
            <a:r>
              <a:rPr sz="1800" spc="-30" dirty="0">
                <a:solidFill>
                  <a:srgbClr val="006EC0"/>
                </a:solidFill>
                <a:latin typeface="Verdana"/>
                <a:cs typeface="Verdana"/>
              </a:rPr>
              <a:t>Per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exemple,</a:t>
            </a:r>
            <a:r>
              <a:rPr sz="1800" spc="3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</a:t>
            </a:r>
            <a:r>
              <a:rPr lang="ca-ES" sz="180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20" dirty="0" err="1">
                <a:solidFill>
                  <a:srgbClr val="006EC0"/>
                </a:solidFill>
                <a:latin typeface="Verdana"/>
                <a:cs typeface="Verdana"/>
              </a:rPr>
              <a:t>Aranzadi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trobem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“la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doctrina 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administrativa” 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Tirant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on line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trobem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els</a:t>
            </a:r>
            <a:r>
              <a:rPr sz="1800" spc="3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Verdana"/>
                <a:cs typeface="Verdana"/>
              </a:rPr>
              <a:t>“esquemas”,</a:t>
            </a:r>
            <a:endParaRPr sz="1800" dirty="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Vlex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destaca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la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referència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a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l’actualitat</a:t>
            </a:r>
            <a:r>
              <a:rPr sz="1800" spc="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jurídica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Verdana"/>
              <a:cs typeface="Verdana"/>
            </a:endParaRPr>
          </a:p>
          <a:p>
            <a:pPr marR="635" algn="ctr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En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funció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necessitats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 doncs,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800" spc="-5" dirty="0" err="1">
                <a:solidFill>
                  <a:srgbClr val="006EC0"/>
                </a:solidFill>
                <a:latin typeface="Verdana"/>
                <a:cs typeface="Verdana"/>
              </a:rPr>
              <a:t>n’utilitzatem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una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o</a:t>
            </a:r>
            <a:r>
              <a:rPr sz="1800" spc="5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altra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260" y="881640"/>
            <a:ext cx="291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EC0"/>
                </a:solidFill>
              </a:rPr>
              <a:t>Aranzadi</a:t>
            </a:r>
            <a:r>
              <a:rPr spc="-45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Instituciones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91000" y="1018733"/>
            <a:ext cx="4419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universal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ca-ES" sz="1600" spc="-7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600" spc="-7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cerca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“propiedad</a:t>
            </a:r>
            <a:r>
              <a:rPr sz="1600" spc="8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intelectual”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9891" y="1633727"/>
            <a:ext cx="3721607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791" y="2388107"/>
            <a:ext cx="5247131" cy="352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1303" y="4563870"/>
            <a:ext cx="175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Resultats,</a:t>
            </a:r>
            <a:r>
              <a:rPr sz="1800" spc="-1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filtre 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per</a:t>
            </a:r>
            <a:r>
              <a:rPr sz="1800" spc="-3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contingut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0002" y="4856988"/>
            <a:ext cx="767080" cy="181610"/>
          </a:xfrm>
          <a:custGeom>
            <a:avLst/>
            <a:gdLst/>
            <a:ahLst/>
            <a:cxnLst/>
            <a:rect l="l" t="t" r="r" b="b"/>
            <a:pathLst>
              <a:path w="767080" h="181610">
                <a:moveTo>
                  <a:pt x="676122" y="0"/>
                </a:moveTo>
                <a:lnTo>
                  <a:pt x="676122" y="45275"/>
                </a:lnTo>
                <a:lnTo>
                  <a:pt x="0" y="45275"/>
                </a:lnTo>
                <a:lnTo>
                  <a:pt x="0" y="135826"/>
                </a:lnTo>
                <a:lnTo>
                  <a:pt x="676122" y="135826"/>
                </a:lnTo>
                <a:lnTo>
                  <a:pt x="676122" y="181102"/>
                </a:lnTo>
                <a:lnTo>
                  <a:pt x="766826" y="90551"/>
                </a:lnTo>
                <a:lnTo>
                  <a:pt x="676122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0007" y="4856986"/>
            <a:ext cx="767080" cy="181610"/>
          </a:xfrm>
          <a:custGeom>
            <a:avLst/>
            <a:gdLst/>
            <a:ahLst/>
            <a:cxnLst/>
            <a:rect l="l" t="t" r="r" b="b"/>
            <a:pathLst>
              <a:path w="767080" h="181610">
                <a:moveTo>
                  <a:pt x="0" y="45275"/>
                </a:moveTo>
                <a:lnTo>
                  <a:pt x="676122" y="45275"/>
                </a:lnTo>
                <a:lnTo>
                  <a:pt x="676122" y="0"/>
                </a:lnTo>
                <a:lnTo>
                  <a:pt x="766826" y="90551"/>
                </a:lnTo>
                <a:lnTo>
                  <a:pt x="676122" y="181102"/>
                </a:lnTo>
                <a:lnTo>
                  <a:pt x="676122" y="135826"/>
                </a:lnTo>
                <a:lnTo>
                  <a:pt x="0" y="135826"/>
                </a:lnTo>
                <a:lnTo>
                  <a:pt x="0" y="45275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417" y="1524000"/>
            <a:ext cx="6501383" cy="4657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769" y="877696"/>
            <a:ext cx="4154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EC0"/>
                </a:solidFill>
              </a:rPr>
              <a:t>Aranzadi Instituciones:</a:t>
            </a:r>
            <a:r>
              <a:rPr spc="50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Resultat</a:t>
            </a:r>
          </a:p>
        </p:txBody>
      </p:sp>
      <p:sp>
        <p:nvSpPr>
          <p:cNvPr id="4" name="object 4"/>
          <p:cNvSpPr/>
          <p:nvPr/>
        </p:nvSpPr>
        <p:spPr>
          <a:xfrm>
            <a:off x="199644" y="4172711"/>
            <a:ext cx="1772920" cy="2584450"/>
          </a:xfrm>
          <a:custGeom>
            <a:avLst/>
            <a:gdLst/>
            <a:ahLst/>
            <a:cxnLst/>
            <a:rect l="l" t="t" r="r" b="b"/>
            <a:pathLst>
              <a:path w="1772920" h="2584450">
                <a:moveTo>
                  <a:pt x="0" y="0"/>
                </a:moveTo>
                <a:lnTo>
                  <a:pt x="1772666" y="0"/>
                </a:lnTo>
                <a:lnTo>
                  <a:pt x="1772666" y="2584323"/>
                </a:lnTo>
                <a:lnTo>
                  <a:pt x="0" y="2584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6719" y="3946650"/>
            <a:ext cx="1594485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Exemple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 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resultat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  </a:t>
            </a:r>
            <a:r>
              <a:rPr sz="1800" spc="-45" dirty="0">
                <a:solidFill>
                  <a:srgbClr val="006EC0"/>
                </a:solidFill>
                <a:latin typeface="Calibri"/>
                <a:cs typeface="Calibri"/>
              </a:rPr>
              <a:t>l’opció 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“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leg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sl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006EC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n”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Llei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amb</a:t>
            </a:r>
            <a:r>
              <a:rPr sz="1800" spc="-1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enllaços 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les 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disposicions  </a:t>
            </a:r>
            <a:r>
              <a:rPr sz="1800" spc="-25" dirty="0">
                <a:solidFill>
                  <a:srgbClr val="006EC0"/>
                </a:solidFill>
                <a:latin typeface="Calibri"/>
                <a:cs typeface="Calibri"/>
              </a:rPr>
              <a:t>referenciades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1491234"/>
            <a:ext cx="7530083" cy="4987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769" y="877696"/>
            <a:ext cx="1729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Tirant </a:t>
            </a:r>
            <a:r>
              <a:rPr sz="1800" b="1" dirty="0">
                <a:solidFill>
                  <a:srgbClr val="006EC0"/>
                </a:solidFill>
                <a:latin typeface="Verdana"/>
                <a:cs typeface="Verdana"/>
              </a:rPr>
              <a:t>on</a:t>
            </a:r>
            <a:r>
              <a:rPr sz="1800" b="1" spc="-1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line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2522" y="881005"/>
            <a:ext cx="39636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universal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ca-ES" sz="1600" spc="-7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600" spc="-7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cerca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“derechos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</a:t>
            </a:r>
            <a:r>
              <a:rPr sz="1600" spc="4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autor”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405" y="1339564"/>
            <a:ext cx="57042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6EC0"/>
                </a:solidFill>
              </a:rPr>
              <a:t>Disposem de </a:t>
            </a:r>
            <a:r>
              <a:rPr sz="2000" spc="-10" dirty="0">
                <a:solidFill>
                  <a:srgbClr val="006EC0"/>
                </a:solidFill>
              </a:rPr>
              <a:t>recursos jurídics </a:t>
            </a:r>
            <a:r>
              <a:rPr sz="2000" spc="-5" dirty="0">
                <a:solidFill>
                  <a:srgbClr val="006EC0"/>
                </a:solidFill>
              </a:rPr>
              <a:t>en</a:t>
            </a:r>
            <a:r>
              <a:rPr sz="2000" spc="35" dirty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línia...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225" y="1667199"/>
            <a:ext cx="8495030" cy="39700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91840">
              <a:lnSpc>
                <a:spcPct val="100000"/>
              </a:lnSpc>
              <a:spcBef>
                <a:spcPts val="595"/>
              </a:spcBef>
            </a:pP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d’accés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obert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868680" marR="564515" indent="-260985">
              <a:lnSpc>
                <a:spcPct val="100000"/>
              </a:lnSpc>
              <a:spcBef>
                <a:spcPts val="500"/>
              </a:spcBef>
            </a:pP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Bases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dades creades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per 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diferents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institucions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públiques  d’on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emanen 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fonts legals, com son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pàgines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web de les  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administracions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pàgines dels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diferents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Butlletins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oficials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R="2540" algn="ctr">
              <a:lnSpc>
                <a:spcPct val="100000"/>
              </a:lnSpc>
              <a:spcBef>
                <a:spcPts val="400"/>
              </a:spcBef>
            </a:pP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d’accés</a:t>
            </a:r>
            <a:r>
              <a:rPr sz="1800" spc="2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restringit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R="1270" algn="ctr">
              <a:lnSpc>
                <a:spcPct val="100000"/>
              </a:lnSpc>
              <a:spcBef>
                <a:spcPts val="405"/>
              </a:spcBef>
            </a:pP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Productes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d’editorials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especialitza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de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en l’àmbit</a:t>
            </a:r>
            <a:r>
              <a:rPr sz="1800" spc="19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jurídic.</a:t>
            </a:r>
            <a:endParaRPr sz="1800" dirty="0">
              <a:latin typeface="Verdana"/>
              <a:cs typeface="Verdana"/>
            </a:endParaRPr>
          </a:p>
          <a:p>
            <a:pPr marL="330200" algn="ctr">
              <a:lnSpc>
                <a:spcPct val="100000"/>
              </a:lnSpc>
            </a:pP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Requereixen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subscripció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</a:t>
            </a:r>
            <a:r>
              <a:rPr sz="1800" spc="8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pagament.</a:t>
            </a:r>
            <a:endParaRPr sz="1800" dirty="0">
              <a:latin typeface="Verdana"/>
              <a:cs typeface="Verdana"/>
            </a:endParaRPr>
          </a:p>
          <a:p>
            <a:pPr marL="2301240" marR="926465" indent="-1431290">
              <a:lnSpc>
                <a:spcPct val="100000"/>
              </a:lnSpc>
              <a:spcBef>
                <a:spcPts val="395"/>
              </a:spcBef>
            </a:pP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Ofereixen 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tractament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dades, indexació, </a:t>
            </a:r>
            <a:r>
              <a:rPr sz="1800" spc="-20" dirty="0">
                <a:solidFill>
                  <a:srgbClr val="006EC0"/>
                </a:solidFill>
                <a:latin typeface="Verdana"/>
                <a:cs typeface="Verdana"/>
              </a:rPr>
              <a:t>valoracions, 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relacions entre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fonts</a:t>
            </a:r>
            <a:r>
              <a:rPr sz="1800" spc="6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jurídiques...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En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aquest document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presente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m: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principals bases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dades jurídiques 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en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ober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(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els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Butlletins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6EC0"/>
                </a:solidFill>
                <a:latin typeface="Verdana"/>
                <a:cs typeface="Verdana"/>
              </a:rPr>
              <a:t>oficials</a:t>
            </a:r>
            <a:r>
              <a:rPr lang="ca-ES" sz="1800" spc="-5" dirty="0">
                <a:solidFill>
                  <a:srgbClr val="006EC0"/>
                </a:solidFill>
                <a:latin typeface="Verdana"/>
                <a:cs typeface="Verdana"/>
              </a:rPr>
              <a:t>)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EC0"/>
                </a:solidFill>
                <a:latin typeface="Verdana"/>
                <a:cs typeface="Verdana"/>
              </a:rPr>
              <a:t>i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tres principals bases </a:t>
            </a: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dades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d'accés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6EC0"/>
                </a:solidFill>
                <a:latin typeface="Verdana"/>
                <a:cs typeface="Verdana"/>
              </a:rPr>
              <a:t>restringit</a:t>
            </a:r>
            <a:r>
              <a:rPr lang="ca-ES" sz="1800" spc="-10" dirty="0">
                <a:solidFill>
                  <a:srgbClr val="006E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447800"/>
            <a:ext cx="6232397" cy="4794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563" y="2743200"/>
            <a:ext cx="2116837" cy="286321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170" marR="273685">
              <a:lnSpc>
                <a:spcPct val="100000"/>
              </a:lnSpc>
              <a:spcBef>
                <a:spcPts val="120"/>
              </a:spcBef>
            </a:pP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Exemple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  </a:t>
            </a:r>
            <a:r>
              <a:rPr sz="1800" spc="-25" dirty="0">
                <a:solidFill>
                  <a:srgbClr val="006EC0"/>
                </a:solidFill>
                <a:latin typeface="Calibri"/>
                <a:cs typeface="Calibri"/>
              </a:rPr>
              <a:t>resultat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 </a:t>
            </a:r>
            <a:r>
              <a:rPr sz="1800" spc="-45" dirty="0">
                <a:solidFill>
                  <a:srgbClr val="006EC0"/>
                </a:solidFill>
                <a:latin typeface="Calibri"/>
                <a:cs typeface="Calibri"/>
              </a:rPr>
              <a:t>l’opció 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“Jurisprudencia”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/>
              <a:cs typeface="Calibri"/>
            </a:endParaRPr>
          </a:p>
          <a:p>
            <a:pPr marL="90170" marR="567055">
              <a:lnSpc>
                <a:spcPct val="100000"/>
              </a:lnSpc>
            </a:pP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Columna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</a:t>
            </a:r>
            <a:r>
              <a:rPr sz="1800" spc="-5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la  </a:t>
            </a:r>
            <a:r>
              <a:rPr sz="1800" spc="-30" dirty="0" err="1">
                <a:solidFill>
                  <a:srgbClr val="006EC0"/>
                </a:solidFill>
                <a:latin typeface="Calibri"/>
                <a:cs typeface="Calibri"/>
              </a:rPr>
              <a:t>dreta</a:t>
            </a:r>
            <a:r>
              <a:rPr lang="ca-ES" sz="1800" spc="-30" dirty="0">
                <a:solidFill>
                  <a:srgbClr val="006EC0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90805" marR="106045" indent="-635">
              <a:lnSpc>
                <a:spcPct val="100000"/>
              </a:lnSpc>
            </a:pPr>
            <a:r>
              <a:rPr lang="ca-ES" sz="1800" spc="-20" dirty="0">
                <a:solidFill>
                  <a:srgbClr val="006EC0"/>
                </a:solidFill>
                <a:latin typeface="Calibri"/>
                <a:cs typeface="Calibri"/>
              </a:rPr>
              <a:t>R</a:t>
            </a:r>
            <a:r>
              <a:rPr sz="1800" spc="-20" dirty="0" err="1">
                <a:solidFill>
                  <a:srgbClr val="006EC0"/>
                </a:solidFill>
                <a:latin typeface="Calibri"/>
                <a:cs typeface="Calibri"/>
              </a:rPr>
              <a:t>esultats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de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tots</a:t>
            </a:r>
            <a:r>
              <a:rPr sz="1800" spc="-6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els  àmbits jurídics 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relacionats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amb </a:t>
            </a:r>
            <a:r>
              <a:rPr sz="1800" spc="-5" dirty="0">
                <a:solidFill>
                  <a:srgbClr val="006EC0"/>
                </a:solidFill>
                <a:latin typeface="Calibri"/>
                <a:cs typeface="Calibri"/>
              </a:rPr>
              <a:t>la 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sentencia</a:t>
            </a:r>
            <a:r>
              <a:rPr sz="1800" spc="-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escollida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5123" y="877900"/>
            <a:ext cx="296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EC0"/>
                </a:solidFill>
              </a:rPr>
              <a:t>Tirant </a:t>
            </a:r>
            <a:r>
              <a:rPr dirty="0">
                <a:solidFill>
                  <a:srgbClr val="006EC0"/>
                </a:solidFill>
              </a:rPr>
              <a:t>on </a:t>
            </a:r>
            <a:r>
              <a:rPr spc="-5" dirty="0">
                <a:solidFill>
                  <a:srgbClr val="006EC0"/>
                </a:solidFill>
              </a:rPr>
              <a:t>line:</a:t>
            </a:r>
            <a:r>
              <a:rPr spc="-80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Resultat</a:t>
            </a:r>
          </a:p>
        </p:txBody>
      </p:sp>
      <p:sp>
        <p:nvSpPr>
          <p:cNvPr id="5" name="object 5"/>
          <p:cNvSpPr/>
          <p:nvPr/>
        </p:nvSpPr>
        <p:spPr>
          <a:xfrm>
            <a:off x="3182047" y="6154420"/>
            <a:ext cx="210185" cy="593090"/>
          </a:xfrm>
          <a:custGeom>
            <a:avLst/>
            <a:gdLst/>
            <a:ahLst/>
            <a:cxnLst/>
            <a:rect l="l" t="t" r="r" b="b"/>
            <a:pathLst>
              <a:path w="210185" h="593090">
                <a:moveTo>
                  <a:pt x="210121" y="0"/>
                </a:moveTo>
                <a:lnTo>
                  <a:pt x="0" y="0"/>
                </a:lnTo>
                <a:lnTo>
                  <a:pt x="0" y="592747"/>
                </a:lnTo>
                <a:lnTo>
                  <a:pt x="210121" y="592747"/>
                </a:lnTo>
                <a:lnTo>
                  <a:pt x="210121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6955" y="5943600"/>
            <a:ext cx="420370" cy="210820"/>
          </a:xfrm>
          <a:custGeom>
            <a:avLst/>
            <a:gdLst/>
            <a:ahLst/>
            <a:cxnLst/>
            <a:rect l="l" t="t" r="r" b="b"/>
            <a:pathLst>
              <a:path w="420370" h="210820">
                <a:moveTo>
                  <a:pt x="210121" y="0"/>
                </a:moveTo>
                <a:lnTo>
                  <a:pt x="0" y="210273"/>
                </a:lnTo>
                <a:lnTo>
                  <a:pt x="420243" y="210273"/>
                </a:lnTo>
                <a:lnTo>
                  <a:pt x="210121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6955" y="5943605"/>
            <a:ext cx="420370" cy="803275"/>
          </a:xfrm>
          <a:custGeom>
            <a:avLst/>
            <a:gdLst/>
            <a:ahLst/>
            <a:cxnLst/>
            <a:rect l="l" t="t" r="r" b="b"/>
            <a:pathLst>
              <a:path w="420370" h="803275">
                <a:moveTo>
                  <a:pt x="0" y="210273"/>
                </a:moveTo>
                <a:lnTo>
                  <a:pt x="210121" y="0"/>
                </a:lnTo>
                <a:lnTo>
                  <a:pt x="420243" y="210273"/>
                </a:lnTo>
                <a:lnTo>
                  <a:pt x="315188" y="210273"/>
                </a:lnTo>
                <a:lnTo>
                  <a:pt x="315188" y="803020"/>
                </a:lnTo>
                <a:lnTo>
                  <a:pt x="105054" y="803020"/>
                </a:lnTo>
                <a:lnTo>
                  <a:pt x="105054" y="210273"/>
                </a:lnTo>
                <a:lnTo>
                  <a:pt x="0" y="210273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677" y="877694"/>
            <a:ext cx="58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6EC0"/>
                </a:solidFill>
                <a:latin typeface="Verdana"/>
                <a:cs typeface="Verdana"/>
              </a:rPr>
              <a:t>V</a:t>
            </a: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l</a:t>
            </a:r>
            <a:r>
              <a:rPr sz="1800" b="1" spc="5" dirty="0">
                <a:solidFill>
                  <a:srgbClr val="006EC0"/>
                </a:solidFill>
                <a:latin typeface="Verdana"/>
                <a:cs typeface="Verdana"/>
              </a:rPr>
              <a:t>ex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1600200"/>
            <a:ext cx="7938503" cy="504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E481796-8CBB-43D1-B2F9-FEC1A336012C}"/>
              </a:ext>
            </a:extLst>
          </p:cNvPr>
          <p:cNvSpPr txBox="1"/>
          <p:nvPr/>
        </p:nvSpPr>
        <p:spPr>
          <a:xfrm>
            <a:off x="4646928" y="1018733"/>
            <a:ext cx="39636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universal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ca-ES" sz="1600" spc="-70" dirty="0">
                <a:solidFill>
                  <a:srgbClr val="006EC0"/>
                </a:solidFill>
                <a:latin typeface="Verdana"/>
                <a:cs typeface="Verdana"/>
              </a:rPr>
              <a:t>Concepte</a:t>
            </a:r>
            <a:r>
              <a:rPr sz="1600" spc="-7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6EC0"/>
                </a:solidFill>
                <a:latin typeface="Verdana"/>
                <a:cs typeface="Verdana"/>
              </a:rPr>
              <a:t>cerca </a:t>
            </a:r>
            <a:r>
              <a:rPr sz="1600" spc="-10" dirty="0">
                <a:solidFill>
                  <a:srgbClr val="006EC0"/>
                </a:solidFill>
                <a:latin typeface="Verdana"/>
                <a:cs typeface="Verdana"/>
              </a:rPr>
              <a:t>“derechos </a:t>
            </a:r>
            <a:r>
              <a:rPr sz="1600" spc="-5" dirty="0">
                <a:solidFill>
                  <a:srgbClr val="006EC0"/>
                </a:solidFill>
                <a:latin typeface="Verdana"/>
                <a:cs typeface="Verdana"/>
              </a:rPr>
              <a:t>de</a:t>
            </a:r>
            <a:r>
              <a:rPr sz="1600" spc="45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/>
                <a:cs typeface="Verdana"/>
              </a:rPr>
              <a:t>autor”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028" y="845473"/>
            <a:ext cx="180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Vlex:</a:t>
            </a:r>
            <a:r>
              <a:rPr sz="1800" b="1" spc="-114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Verdana"/>
                <a:cs typeface="Verdana"/>
              </a:rPr>
              <a:t>Resultat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5876" y="1456944"/>
            <a:ext cx="6640817" cy="503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920" y="2718837"/>
            <a:ext cx="1170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Verdana"/>
                <a:cs typeface="Verdana"/>
              </a:rPr>
              <a:t>Filtres</a:t>
            </a:r>
            <a:r>
              <a:rPr sz="1800" spc="-15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per  tipus </a:t>
            </a:r>
            <a:r>
              <a:rPr sz="1800" spc="-15" dirty="0">
                <a:solidFill>
                  <a:srgbClr val="006EC0"/>
                </a:solidFill>
                <a:latin typeface="Verdana"/>
                <a:cs typeface="Verdana"/>
              </a:rPr>
              <a:t>de  </a:t>
            </a:r>
            <a:r>
              <a:rPr sz="1800" spc="-10" dirty="0">
                <a:solidFill>
                  <a:srgbClr val="006EC0"/>
                </a:solidFill>
                <a:latin typeface="Verdana"/>
                <a:cs typeface="Verdana"/>
              </a:rPr>
              <a:t>contingut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9977" y="3611879"/>
            <a:ext cx="1386840" cy="273050"/>
          </a:xfrm>
          <a:custGeom>
            <a:avLst/>
            <a:gdLst/>
            <a:ahLst/>
            <a:cxnLst/>
            <a:rect l="l" t="t" r="r" b="b"/>
            <a:pathLst>
              <a:path w="1386839" h="273050">
                <a:moveTo>
                  <a:pt x="1250442" y="0"/>
                </a:moveTo>
                <a:lnTo>
                  <a:pt x="1250442" y="68135"/>
                </a:lnTo>
                <a:lnTo>
                  <a:pt x="0" y="68135"/>
                </a:lnTo>
                <a:lnTo>
                  <a:pt x="0" y="204406"/>
                </a:lnTo>
                <a:lnTo>
                  <a:pt x="1250442" y="204406"/>
                </a:lnTo>
                <a:lnTo>
                  <a:pt x="1250442" y="272542"/>
                </a:lnTo>
                <a:lnTo>
                  <a:pt x="1386839" y="136271"/>
                </a:lnTo>
                <a:lnTo>
                  <a:pt x="1250442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76" y="3611879"/>
            <a:ext cx="1386840" cy="273050"/>
          </a:xfrm>
          <a:custGeom>
            <a:avLst/>
            <a:gdLst/>
            <a:ahLst/>
            <a:cxnLst/>
            <a:rect l="l" t="t" r="r" b="b"/>
            <a:pathLst>
              <a:path w="1386839" h="273050">
                <a:moveTo>
                  <a:pt x="0" y="68135"/>
                </a:moveTo>
                <a:lnTo>
                  <a:pt x="1250442" y="68135"/>
                </a:lnTo>
                <a:lnTo>
                  <a:pt x="1250442" y="0"/>
                </a:lnTo>
                <a:lnTo>
                  <a:pt x="1386840" y="136271"/>
                </a:lnTo>
                <a:lnTo>
                  <a:pt x="1250442" y="272542"/>
                </a:lnTo>
                <a:lnTo>
                  <a:pt x="1250442" y="204406"/>
                </a:lnTo>
                <a:lnTo>
                  <a:pt x="0" y="204406"/>
                </a:lnTo>
                <a:lnTo>
                  <a:pt x="0" y="68135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1744" y="1197864"/>
            <a:ext cx="6908279" cy="528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163" y="2941320"/>
            <a:ext cx="1990089" cy="2032000"/>
          </a:xfrm>
          <a:custGeom>
            <a:avLst/>
            <a:gdLst/>
            <a:ahLst/>
            <a:cxnLst/>
            <a:rect l="l" t="t" r="r" b="b"/>
            <a:pathLst>
              <a:path w="1990089" h="2032000">
                <a:moveTo>
                  <a:pt x="0" y="0"/>
                </a:moveTo>
                <a:lnTo>
                  <a:pt x="1989963" y="0"/>
                </a:lnTo>
                <a:lnTo>
                  <a:pt x="1989963" y="2031745"/>
                </a:lnTo>
                <a:lnTo>
                  <a:pt x="0" y="2031745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389" y="3064227"/>
            <a:ext cx="191121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Exemple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</a:t>
            </a:r>
            <a:r>
              <a:rPr sz="1600" spc="-4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l’opció 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“llibres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1600" spc="-4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revistes”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Article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descarregable</a:t>
            </a:r>
            <a:r>
              <a:rPr sz="1600" spc="-9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-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ca-ES"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PDF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08776" y="3471671"/>
            <a:ext cx="1347215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2411" y="1896591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Verdana"/>
                <a:cs typeface="Verdana"/>
              </a:rPr>
              <a:t>Col·lectiu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2378" y="2445231"/>
            <a:ext cx="5059045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14351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Des del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CRAI Dret oferim sessions 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de 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formació sobre bases 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dades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jurídiques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5EA2"/>
                </a:solidFill>
                <a:latin typeface="Verdana"/>
                <a:cs typeface="Verdana"/>
              </a:rPr>
              <a:t>Apunta-t'hi!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Verdana"/>
                <a:cs typeface="Verdana"/>
                <a:hlinkClick r:id="rId2"/>
              </a:rPr>
              <a:t>https://crai.ub.edu/ca/que-ofereix-el- 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Verdana"/>
                <a:cs typeface="Verdana"/>
                <a:hlinkClick r:id="rId2"/>
              </a:rPr>
              <a:t>crai/formacio-usuaris/cursos- 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Verdana"/>
                <a:cs typeface="Verdana"/>
                <a:hlinkClick r:id="rId2"/>
              </a:rPr>
              <a:t>programats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243178"/>
            <a:ext cx="3581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Moltes</a:t>
            </a:r>
            <a:r>
              <a:rPr sz="3600" b="0" spc="-1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gràcies!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8745" y="6331916"/>
            <a:ext cx="403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©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CRAI Universitat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Barcelona, curs</a:t>
            </a:r>
            <a:r>
              <a:rPr sz="12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2020-21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59" y="6291071"/>
            <a:ext cx="792479" cy="27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35" y="944878"/>
            <a:ext cx="7941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1369695" algn="l"/>
                <a:tab pos="1866900" algn="l"/>
                <a:tab pos="2596515" algn="l"/>
                <a:tab pos="3409315" algn="l"/>
                <a:tab pos="4194175" algn="l"/>
                <a:tab pos="4489450" algn="l"/>
                <a:tab pos="4936490" algn="l"/>
                <a:tab pos="5746750" algn="l"/>
                <a:tab pos="6182995" algn="l"/>
                <a:tab pos="7016115" algn="l"/>
                <a:tab pos="7452359" algn="l"/>
              </a:tabLst>
            </a:pPr>
            <a:r>
              <a:rPr lang="ca-ES" sz="1800" spc="5" dirty="0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l	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catà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l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g	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d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l	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CRA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I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ca-ES" sz="1800" spc="-10" dirty="0">
                <a:solidFill>
                  <a:srgbClr val="005EA2"/>
                </a:solidFill>
                <a:latin typeface="Verdana"/>
                <a:cs typeface="Verdana"/>
              </a:rPr>
              <a:t>ofereix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accé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s	a	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3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3	</a:t>
            </a:r>
            <a:r>
              <a:rPr sz="1800" spc="-15" dirty="0">
                <a:solidFill>
                  <a:srgbClr val="005EA2"/>
                </a:solidFill>
                <a:latin typeface="Verdana"/>
                <a:cs typeface="Verdana"/>
              </a:rPr>
              <a:t>b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ase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s	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e	</a:t>
            </a:r>
            <a:r>
              <a:rPr sz="1800" spc="-15" dirty="0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a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s	</a:t>
            </a:r>
            <a:r>
              <a:rPr sz="1800" spc="-5" dirty="0" err="1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n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10" dirty="0" err="1">
                <a:solidFill>
                  <a:srgbClr val="005EA2"/>
                </a:solidFill>
                <a:latin typeface="Verdana"/>
                <a:cs typeface="Verdana"/>
              </a:rPr>
              <a:t>l</a:t>
            </a:r>
            <a:r>
              <a:rPr sz="1800" spc="15" dirty="0" err="1">
                <a:solidFill>
                  <a:srgbClr val="005EA2"/>
                </a:solidFill>
                <a:latin typeface="Verdana"/>
                <a:cs typeface="Verdana"/>
              </a:rPr>
              <a:t>í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n</a:t>
            </a:r>
            <a:r>
              <a:rPr sz="1800" spc="5" dirty="0" err="1">
                <a:solidFill>
                  <a:srgbClr val="005EA2"/>
                </a:solidFill>
                <a:latin typeface="Verdana"/>
                <a:cs typeface="Verdana"/>
              </a:rPr>
              <a:t>ia</a:t>
            </a:r>
            <a:r>
              <a:rPr lang="ca-ES" sz="1800" spc="5" dirty="0">
                <a:solidFill>
                  <a:srgbClr val="005EA2"/>
                </a:solidFill>
                <a:latin typeface="Verdana"/>
                <a:cs typeface="Verdana"/>
              </a:rPr>
              <a:t>,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 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etiquetades com 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a </a:t>
            </a:r>
            <a:r>
              <a:rPr sz="1800" i="1" spc="-10" dirty="0">
                <a:solidFill>
                  <a:srgbClr val="005EA2"/>
                </a:solidFill>
                <a:latin typeface="Verdana"/>
                <a:cs typeface="Verdana"/>
              </a:rPr>
              <a:t>matèria Dret</a:t>
            </a:r>
            <a:r>
              <a:rPr sz="1800" i="1" spc="5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005EA2"/>
                </a:solidFill>
                <a:latin typeface="Verdana"/>
                <a:cs typeface="Verdana"/>
              </a:rPr>
              <a:t>#th34</a:t>
            </a:r>
            <a:endParaRPr sz="1800" i="1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992" y="1767838"/>
            <a:ext cx="7934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  <a:tabLst>
                <a:tab pos="440055" algn="l"/>
                <a:tab pos="775970" algn="l"/>
                <a:tab pos="1541780" algn="l"/>
                <a:tab pos="2503805" algn="l"/>
                <a:tab pos="3800475" algn="l"/>
                <a:tab pos="4765675" algn="l"/>
                <a:tab pos="5558155" algn="l"/>
                <a:tab pos="5975350" algn="l"/>
                <a:tab pos="6788150" algn="l"/>
              </a:tabLst>
            </a:pP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A la llista 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t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ro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be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m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10" dirty="0" err="1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n</a:t>
            </a:r>
            <a:r>
              <a:rPr sz="1800" spc="5" dirty="0" err="1">
                <a:solidFill>
                  <a:srgbClr val="005EA2"/>
                </a:solidFill>
                <a:latin typeface="Verdana"/>
                <a:cs typeface="Verdana"/>
              </a:rPr>
              <a:t>de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x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a</a:t>
            </a:r>
            <a:r>
              <a:rPr sz="1800" spc="-15" dirty="0" err="1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-5" dirty="0" err="1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s</a:t>
            </a:r>
            <a:r>
              <a:rPr lang="ca-ES" dirty="0">
                <a:solidFill>
                  <a:srgbClr val="005EA2"/>
                </a:solidFill>
                <a:latin typeface="Verdana"/>
                <a:cs typeface="Verdana"/>
              </a:rPr>
              <a:t>, 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nt</a:t>
            </a:r>
            <a:r>
              <a:rPr sz="1800" spc="-26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5EA2"/>
                </a:solidFill>
                <a:latin typeface="Verdana"/>
                <a:cs typeface="Verdana"/>
              </a:rPr>
              <a:t>l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s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5EA2"/>
                </a:solidFill>
                <a:latin typeface="Verdana"/>
                <a:cs typeface="Verdana"/>
              </a:rPr>
              <a:t>b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as</a:t>
            </a:r>
            <a:r>
              <a:rPr sz="1800" spc="5" dirty="0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s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15" dirty="0" err="1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a</a:t>
            </a:r>
            <a:r>
              <a:rPr sz="1800" spc="5" dirty="0" err="1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-5" dirty="0" err="1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s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5EA2"/>
                </a:solidFill>
                <a:latin typeface="Verdana"/>
                <a:cs typeface="Verdana"/>
              </a:rPr>
              <a:t>j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u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r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í</a:t>
            </a:r>
            <a:r>
              <a:rPr sz="1800" spc="-15" dirty="0" err="1">
                <a:solidFill>
                  <a:srgbClr val="005EA2"/>
                </a:solidFill>
                <a:latin typeface="Verdana"/>
                <a:cs typeface="Verdana"/>
              </a:rPr>
              <a:t>d</a:t>
            </a:r>
            <a:r>
              <a:rPr sz="1800" spc="10" dirty="0" err="1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sz="1800" spc="5" dirty="0" err="1">
                <a:solidFill>
                  <a:srgbClr val="005EA2"/>
                </a:solidFill>
                <a:latin typeface="Verdana"/>
                <a:cs typeface="Verdana"/>
              </a:rPr>
              <a:t>q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u</a:t>
            </a:r>
            <a:r>
              <a:rPr sz="1800" spc="5" dirty="0" err="1">
                <a:solidFill>
                  <a:srgbClr val="005EA2"/>
                </a:solidFill>
                <a:latin typeface="Verdana"/>
                <a:cs typeface="Verdana"/>
              </a:rPr>
              <a:t>e</a:t>
            </a:r>
            <a:r>
              <a:rPr sz="1800" dirty="0" err="1">
                <a:solidFill>
                  <a:srgbClr val="005EA2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  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d’accés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005EA2"/>
                </a:solidFill>
                <a:latin typeface="Verdana"/>
                <a:cs typeface="Verdana"/>
              </a:rPr>
              <a:t>obert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 com 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005EA2"/>
                </a:solidFill>
                <a:latin typeface="Verdana"/>
                <a:cs typeface="Verdana"/>
              </a:rPr>
              <a:t>d’accés restringit </a:t>
            </a:r>
            <a:r>
              <a:rPr sz="1800" spc="-5" dirty="0">
                <a:solidFill>
                  <a:srgbClr val="005EA2"/>
                </a:solidFill>
                <a:latin typeface="Verdana"/>
                <a:cs typeface="Verdana"/>
              </a:rPr>
              <a:t>als </a:t>
            </a:r>
            <a:r>
              <a:rPr sz="1800" spc="-5" dirty="0" err="1">
                <a:solidFill>
                  <a:srgbClr val="005EA2"/>
                </a:solidFill>
                <a:latin typeface="Verdana"/>
                <a:cs typeface="Verdana"/>
              </a:rPr>
              <a:t>usuaris</a:t>
            </a:r>
            <a:r>
              <a:rPr sz="1800" spc="114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5EA2"/>
                </a:solidFill>
                <a:latin typeface="Verdana"/>
                <a:cs typeface="Verdana"/>
              </a:rPr>
              <a:t>UB</a:t>
            </a:r>
            <a:r>
              <a:rPr lang="ca-ES" sz="1800" dirty="0">
                <a:solidFill>
                  <a:srgbClr val="005EA2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1451" y="2392679"/>
            <a:ext cx="5756147" cy="3678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0031" y="965213"/>
            <a:ext cx="386778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pc="-10" dirty="0"/>
              <a:t>Bases </a:t>
            </a:r>
            <a:r>
              <a:rPr dirty="0"/>
              <a:t>de </a:t>
            </a:r>
            <a:r>
              <a:rPr spc="-10" dirty="0"/>
              <a:t>dades d’accés</a:t>
            </a:r>
            <a:r>
              <a:rPr spc="-45" dirty="0"/>
              <a:t> </a:t>
            </a:r>
            <a:r>
              <a:rPr spc="-5" dirty="0"/>
              <a:t>obert:</a:t>
            </a:r>
          </a:p>
          <a:p>
            <a:pPr marL="254635">
              <a:lnSpc>
                <a:spcPct val="100000"/>
              </a:lnSpc>
              <a:spcBef>
                <a:spcPts val="430"/>
              </a:spcBef>
            </a:pPr>
            <a:r>
              <a:rPr b="0" spc="-5" dirty="0">
                <a:latin typeface="Verdana"/>
                <a:cs typeface="Verdana"/>
              </a:rPr>
              <a:t>Àmbit</a:t>
            </a:r>
            <a:r>
              <a:rPr b="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català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21575" y="1588250"/>
            <a:ext cx="7439025" cy="4215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marR="2667635" indent="17780">
              <a:lnSpc>
                <a:spcPct val="120000"/>
              </a:lnSpc>
              <a:spcBef>
                <a:spcPts val="100"/>
              </a:spcBef>
            </a:pPr>
            <a:r>
              <a:rPr u="none" spc="-10" dirty="0">
                <a:solidFill>
                  <a:srgbClr val="005EA2"/>
                </a:solidFill>
              </a:rPr>
              <a:t>DOGC: </a:t>
            </a:r>
            <a:r>
              <a:rPr spc="-10" dirty="0">
                <a:hlinkClick r:id="rId2"/>
              </a:rPr>
              <a:t>https://dogc.gencat.cat/ca/inici </a:t>
            </a:r>
            <a:r>
              <a:rPr u="none" spc="-10" dirty="0"/>
              <a:t> </a:t>
            </a:r>
            <a:r>
              <a:rPr u="none" spc="-20" dirty="0">
                <a:solidFill>
                  <a:srgbClr val="005EA2"/>
                </a:solidFill>
              </a:rPr>
              <a:t>Portal </a:t>
            </a:r>
            <a:r>
              <a:rPr u="none" spc="-5" dirty="0">
                <a:solidFill>
                  <a:srgbClr val="005EA2"/>
                </a:solidFill>
              </a:rPr>
              <a:t>jurídic</a:t>
            </a:r>
            <a:r>
              <a:rPr u="none" spc="35" dirty="0">
                <a:solidFill>
                  <a:srgbClr val="005EA2"/>
                </a:solidFill>
              </a:rPr>
              <a:t> </a:t>
            </a:r>
            <a:r>
              <a:rPr u="none" spc="-15" dirty="0">
                <a:solidFill>
                  <a:srgbClr val="005EA2"/>
                </a:solidFill>
              </a:rPr>
              <a:t>Catalunya:</a:t>
            </a:r>
          </a:p>
          <a:p>
            <a:pPr marL="764540">
              <a:lnSpc>
                <a:spcPct val="100000"/>
              </a:lnSpc>
              <a:spcBef>
                <a:spcPts val="275"/>
              </a:spcBef>
            </a:pPr>
            <a:r>
              <a:rPr spc="-10" dirty="0"/>
              <a:t>https://portaljuridic.gencat.cat/ca/inici</a:t>
            </a:r>
            <a:endParaRPr lang="fr-FR" spc="-10" dirty="0"/>
          </a:p>
          <a:p>
            <a:pPr marL="193040" marR="5080" indent="142875">
              <a:lnSpc>
                <a:spcPct val="98100"/>
              </a:lnSpc>
              <a:spcBef>
                <a:spcPts val="520"/>
              </a:spcBef>
            </a:pPr>
            <a:r>
              <a:rPr lang="fr-FR" u="none" spc="-5" dirty="0" err="1">
                <a:solidFill>
                  <a:srgbClr val="005EA2"/>
                </a:solidFill>
              </a:rPr>
              <a:t>Butlletins</a:t>
            </a:r>
            <a:r>
              <a:rPr lang="fr-FR" u="none" spc="-5" dirty="0">
                <a:solidFill>
                  <a:srgbClr val="005EA2"/>
                </a:solidFill>
              </a:rPr>
              <a:t> </a:t>
            </a:r>
            <a:r>
              <a:rPr lang="fr-FR" u="none" spc="-5" dirty="0" err="1">
                <a:solidFill>
                  <a:srgbClr val="005EA2"/>
                </a:solidFill>
              </a:rPr>
              <a:t>oficials</a:t>
            </a:r>
            <a:r>
              <a:rPr lang="fr-FR" u="none" spc="-5" dirty="0">
                <a:solidFill>
                  <a:srgbClr val="005EA2"/>
                </a:solidFill>
              </a:rPr>
              <a:t> de les </a:t>
            </a:r>
            <a:r>
              <a:rPr lang="fr-FR" u="none" spc="-10" dirty="0" err="1">
                <a:solidFill>
                  <a:srgbClr val="005EA2"/>
                </a:solidFill>
              </a:rPr>
              <a:t>Províncies</a:t>
            </a:r>
            <a:r>
              <a:rPr lang="fr-FR" u="none" spc="-10" dirty="0">
                <a:solidFill>
                  <a:srgbClr val="005EA2"/>
                </a:solidFill>
              </a:rPr>
              <a:t>:  </a:t>
            </a:r>
            <a:r>
              <a:rPr lang="fr-FR" spc="-15" dirty="0">
                <a:latin typeface="Arial"/>
                <a:cs typeface="Arial"/>
                <a:hlinkClick r:id="rId3"/>
              </a:rPr>
              <a:t>https://www.boe.es/legislacion/otros_diarios_oficiales.php#boletines_pro </a:t>
            </a:r>
            <a:r>
              <a:rPr lang="fr-FR" u="none" spc="-15" dirty="0">
                <a:latin typeface="Arial"/>
                <a:cs typeface="Arial"/>
                <a:hlinkClick r:id="rId3"/>
              </a:rPr>
              <a:t> </a:t>
            </a:r>
            <a:r>
              <a:rPr lang="fr-FR" spc="-15" dirty="0" err="1">
                <a:latin typeface="Arial"/>
                <a:cs typeface="Arial"/>
                <a:hlinkClick r:id="rId3"/>
              </a:rPr>
              <a:t>vinciales</a:t>
            </a:r>
            <a:endParaRPr lang="fr-FR" spc="-15" dirty="0">
              <a:latin typeface="Arial"/>
              <a:cs typeface="Arial"/>
              <a:hlinkClick r:id="rId3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u="none" spc="-5" dirty="0">
                <a:solidFill>
                  <a:srgbClr val="005EA2"/>
                </a:solidFill>
              </a:rPr>
              <a:t>Àmbit</a:t>
            </a:r>
            <a:r>
              <a:rPr u="none" dirty="0">
                <a:solidFill>
                  <a:srgbClr val="005EA2"/>
                </a:solidFill>
              </a:rPr>
              <a:t> </a:t>
            </a:r>
            <a:r>
              <a:rPr u="none" spc="-15" dirty="0">
                <a:solidFill>
                  <a:srgbClr val="005EA2"/>
                </a:solidFill>
              </a:rPr>
              <a:t>espanyol</a:t>
            </a:r>
          </a:p>
          <a:p>
            <a:pPr marL="193040">
              <a:lnSpc>
                <a:spcPct val="100000"/>
              </a:lnSpc>
              <a:spcBef>
                <a:spcPts val="400"/>
              </a:spcBef>
            </a:pPr>
            <a:r>
              <a:rPr u="none" spc="-5" dirty="0">
                <a:solidFill>
                  <a:srgbClr val="005EA2"/>
                </a:solidFill>
              </a:rPr>
              <a:t>BOE:</a:t>
            </a:r>
            <a:r>
              <a:rPr u="none" spc="-35" dirty="0">
                <a:solidFill>
                  <a:srgbClr val="005EA2"/>
                </a:solidFill>
              </a:rPr>
              <a:t> </a:t>
            </a:r>
            <a:r>
              <a:rPr u="none" spc="-15" dirty="0">
                <a:solidFill>
                  <a:srgbClr val="005EA2"/>
                </a:solidFill>
                <a:hlinkClick r:id="rId4"/>
              </a:rPr>
              <a:t>https</a:t>
            </a:r>
            <a:r>
              <a:rPr u="heavy" spc="-15" dirty="0">
                <a:uFill>
                  <a:solidFill>
                    <a:srgbClr val="0000FF"/>
                  </a:solidFill>
                </a:uFill>
                <a:hlinkClick r:id="rId4"/>
              </a:rPr>
              <a:t>://w</a:t>
            </a:r>
            <a:r>
              <a:rPr u="none" spc="-15" dirty="0">
                <a:solidFill>
                  <a:srgbClr val="005EA2"/>
                </a:solidFill>
                <a:hlinkClick r:id="rId4"/>
              </a:rPr>
              <a:t>ww</a:t>
            </a:r>
            <a:r>
              <a:rPr u="heavy" spc="-15" dirty="0">
                <a:uFill>
                  <a:solidFill>
                    <a:srgbClr val="0000FF"/>
                  </a:solidFill>
                </a:uFill>
                <a:hlinkClick r:id="rId4"/>
              </a:rPr>
              <a:t>.boe.es/</a:t>
            </a:r>
            <a:endParaRPr u="heavy" spc="-15" dirty="0">
              <a:uFill>
                <a:solidFill>
                  <a:srgbClr val="0000FF"/>
                </a:solidFill>
              </a:uFill>
              <a:hlinkClick r:id="rId5"/>
            </a:endParaRPr>
          </a:p>
          <a:p>
            <a:pPr marL="193040">
              <a:lnSpc>
                <a:spcPct val="100000"/>
              </a:lnSpc>
              <a:spcBef>
                <a:spcPts val="405"/>
              </a:spcBef>
            </a:pPr>
            <a:r>
              <a:rPr u="none" spc="-10" dirty="0">
                <a:solidFill>
                  <a:srgbClr val="005EA2"/>
                </a:solidFill>
              </a:rPr>
              <a:t>CENDOJ: </a:t>
            </a:r>
            <a:r>
              <a:rPr spc="-10" dirty="0">
                <a:hlinkClick r:id="rId6"/>
              </a:rPr>
              <a:t>https://www.poderjudicial.es/search/indexAN.jsp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u="none" spc="-5" dirty="0">
                <a:solidFill>
                  <a:srgbClr val="005EA2"/>
                </a:solidFill>
              </a:rPr>
              <a:t>Àmbit</a:t>
            </a:r>
            <a:r>
              <a:rPr u="none" dirty="0">
                <a:solidFill>
                  <a:srgbClr val="005EA2"/>
                </a:solidFill>
              </a:rPr>
              <a:t> </a:t>
            </a:r>
            <a:r>
              <a:rPr u="none" spc="-10" dirty="0">
                <a:solidFill>
                  <a:srgbClr val="005EA2"/>
                </a:solidFill>
              </a:rPr>
              <a:t>europeu</a:t>
            </a:r>
          </a:p>
          <a:p>
            <a:pPr marL="193040">
              <a:lnSpc>
                <a:spcPct val="100000"/>
              </a:lnSpc>
              <a:spcBef>
                <a:spcPts val="395"/>
              </a:spcBef>
            </a:pPr>
            <a:r>
              <a:rPr u="none" dirty="0">
                <a:solidFill>
                  <a:srgbClr val="005EA2"/>
                </a:solidFill>
              </a:rPr>
              <a:t>EUR</a:t>
            </a:r>
            <a:r>
              <a:rPr lang="ca-ES" u="none" dirty="0">
                <a:solidFill>
                  <a:srgbClr val="005EA2"/>
                </a:solidFill>
              </a:rPr>
              <a:t>-</a:t>
            </a:r>
            <a:r>
              <a:rPr lang="ca-ES" u="none" spc="-5" dirty="0">
                <a:solidFill>
                  <a:srgbClr val="005EA2"/>
                </a:solidFill>
              </a:rPr>
              <a:t>L</a:t>
            </a:r>
            <a:r>
              <a:rPr u="none" spc="-5" dirty="0">
                <a:solidFill>
                  <a:srgbClr val="005EA2"/>
                </a:solidFill>
              </a:rPr>
              <a:t>ex:</a:t>
            </a:r>
            <a:r>
              <a:rPr u="none" spc="-20" dirty="0">
                <a:solidFill>
                  <a:srgbClr val="005EA2"/>
                </a:solidFill>
              </a:rPr>
              <a:t> </a:t>
            </a:r>
            <a:r>
              <a:rPr spc="-10" dirty="0">
                <a:hlinkClick r:id="rId7"/>
              </a:rPr>
              <a:t>https://eur-lex.europa.eu/homepage.html?locale=es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378" y="799698"/>
            <a:ext cx="684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 Diari </a:t>
            </a:r>
            <a:r>
              <a:rPr spc="-10" dirty="0"/>
              <a:t>Oficial </a:t>
            </a:r>
            <a:r>
              <a:rPr dirty="0"/>
              <a:t>de </a:t>
            </a:r>
            <a:r>
              <a:rPr spc="-5" dirty="0"/>
              <a:t>la </a:t>
            </a:r>
            <a:r>
              <a:rPr spc="-10" dirty="0"/>
              <a:t>Generalitat </a:t>
            </a:r>
            <a:r>
              <a:rPr dirty="0"/>
              <a:t>de </a:t>
            </a:r>
            <a:r>
              <a:rPr spc="-10" dirty="0"/>
              <a:t>Catalunya</a:t>
            </a:r>
            <a:r>
              <a:rPr spc="10" dirty="0"/>
              <a:t> </a:t>
            </a:r>
            <a:r>
              <a:rPr spc="-5" dirty="0"/>
              <a:t>(DOGC)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953" y="1317224"/>
            <a:ext cx="7499350" cy="497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Mitjà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publicació oficial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lleis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Catalunya</a:t>
            </a:r>
            <a:r>
              <a:rPr sz="1600" spc="204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lang="ca-ES" sz="160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normes, </a:t>
            </a:r>
            <a:r>
              <a:rPr sz="1600" spc="-10" dirty="0" err="1">
                <a:solidFill>
                  <a:srgbClr val="005EA2"/>
                </a:solidFill>
                <a:latin typeface="Verdana"/>
                <a:cs typeface="Verdana"/>
              </a:rPr>
              <a:t>disposicions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caràcter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general,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005EA2"/>
                </a:solidFill>
                <a:latin typeface="Verdana"/>
                <a:cs typeface="Verdana"/>
              </a:rPr>
              <a:t>acords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,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resolucions,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edictes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,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notificacions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,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anuncis</a:t>
            </a:r>
            <a:r>
              <a:rPr sz="1600" spc="39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lang="ca-ES" sz="1600" dirty="0">
                <a:latin typeface="Verdana"/>
                <a:cs typeface="Verdana"/>
              </a:rPr>
              <a:t>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altres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 actes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del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Govern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25" dirty="0">
                <a:solidFill>
                  <a:srgbClr val="005EA2"/>
                </a:solidFill>
                <a:latin typeface="Verdana"/>
                <a:cs typeface="Verdana"/>
              </a:rPr>
              <a:t>l’Administració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la</a:t>
            </a:r>
            <a:r>
              <a:rPr sz="1600" spc="22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20" dirty="0" err="1">
                <a:solidFill>
                  <a:srgbClr val="005EA2"/>
                </a:solidFill>
                <a:latin typeface="Verdana"/>
                <a:cs typeface="Verdana"/>
              </a:rPr>
              <a:t>Generalitat</a:t>
            </a:r>
            <a:r>
              <a:rPr lang="ca-ES" sz="1600" spc="-20" dirty="0">
                <a:solidFill>
                  <a:srgbClr val="005EA2"/>
                </a:solidFill>
                <a:latin typeface="Verdana"/>
                <a:cs typeface="Verdana"/>
              </a:rPr>
              <a:t>. A</a:t>
            </a:r>
            <a:r>
              <a:rPr sz="1600" spc="-10" dirty="0" err="1">
                <a:solidFill>
                  <a:srgbClr val="005EA2"/>
                </a:solidFill>
                <a:latin typeface="Verdana"/>
                <a:cs typeface="Verdana"/>
              </a:rPr>
              <a:t>ixí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 com d’altres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organismes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o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administracions públiques,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particulars, </a:t>
            </a:r>
            <a:r>
              <a:rPr sz="1600" spc="-10" dirty="0" err="1">
                <a:solidFill>
                  <a:srgbClr val="005EA2"/>
                </a:solidFill>
                <a:latin typeface="Verdana"/>
                <a:cs typeface="Verdana"/>
              </a:rPr>
              <a:t>quan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 així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estigui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previst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a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l’ordenament</a:t>
            </a:r>
            <a:r>
              <a:rPr sz="1600" spc="13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jurídic.</a:t>
            </a:r>
            <a:endParaRPr sz="1600" dirty="0">
              <a:latin typeface="Verdana"/>
              <a:cs typeface="Verdana"/>
            </a:endParaRPr>
          </a:p>
          <a:p>
            <a:pPr marL="13335" marR="5080">
              <a:lnSpc>
                <a:spcPct val="100000"/>
              </a:lnSpc>
            </a:pP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  <a:hlinkClick r:id="rId2"/>
              </a:rPr>
              <a:t>DOGC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publica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en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dues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edicions separades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en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català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en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castellà. 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Les normes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amb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rang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llei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s'hi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publiquen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també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en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aranès,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així com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les 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disposicions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els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actes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que afecten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exclusivament</a:t>
            </a:r>
            <a:r>
              <a:rPr sz="1600" spc="19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005EA2"/>
                </a:solidFill>
                <a:latin typeface="Verdana"/>
                <a:cs typeface="Verdana"/>
              </a:rPr>
              <a:t>l'Aran.</a:t>
            </a:r>
            <a:endParaRPr sz="1600" dirty="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600" spc="-70" dirty="0">
                <a:solidFill>
                  <a:srgbClr val="005EA2"/>
                </a:solidFill>
                <a:latin typeface="Verdana"/>
                <a:cs typeface="Verdana"/>
              </a:rPr>
              <a:t>Totes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tres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versions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dels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documents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tenen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005EA2"/>
                </a:solidFill>
                <a:latin typeface="Verdana"/>
                <a:cs typeface="Verdana"/>
              </a:rPr>
              <a:t>caràcter</a:t>
            </a:r>
            <a:r>
              <a:rPr lang="ca-ES" sz="1600" spc="26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5" dirty="0" err="1">
                <a:solidFill>
                  <a:srgbClr val="005EA2"/>
                </a:solidFill>
                <a:latin typeface="Verdana"/>
                <a:cs typeface="Verdana"/>
              </a:rPr>
              <a:t>oficial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El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seu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contingut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s'estructura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en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sis</a:t>
            </a:r>
            <a:r>
              <a:rPr sz="1600" spc="-30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seccions:</a:t>
            </a:r>
            <a:endParaRPr sz="1600" dirty="0">
              <a:latin typeface="Verdana"/>
              <a:cs typeface="Verdana"/>
            </a:endParaRPr>
          </a:p>
          <a:p>
            <a:pPr marL="1226820" marR="4432300">
              <a:lnSpc>
                <a:spcPct val="150000"/>
              </a:lnSpc>
              <a:spcBef>
                <a:spcPts val="1290"/>
              </a:spcBef>
            </a:pP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Disposicions  Càrrecs </a:t>
            </a:r>
            <a:r>
              <a:rPr sz="1600" dirty="0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sz="1600" spc="-4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personal</a:t>
            </a:r>
            <a:endParaRPr sz="1600" dirty="0">
              <a:latin typeface="Verdana"/>
              <a:cs typeface="Verdana"/>
            </a:endParaRPr>
          </a:p>
          <a:p>
            <a:pPr marL="1226820" marR="2344420">
              <a:lnSpc>
                <a:spcPct val="150000"/>
              </a:lnSpc>
            </a:pP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Anuncis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la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Generalitat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Catalunya 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Anuncis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25" dirty="0">
                <a:solidFill>
                  <a:srgbClr val="005EA2"/>
                </a:solidFill>
                <a:latin typeface="Verdana"/>
                <a:cs typeface="Verdana"/>
              </a:rPr>
              <a:t>l’Administració </a:t>
            </a:r>
            <a:r>
              <a:rPr sz="1600" spc="-10" dirty="0">
                <a:solidFill>
                  <a:srgbClr val="005EA2"/>
                </a:solidFill>
                <a:latin typeface="Verdana"/>
                <a:cs typeface="Verdana"/>
              </a:rPr>
              <a:t>local 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Anuncis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25" dirty="0">
                <a:solidFill>
                  <a:srgbClr val="005EA2"/>
                </a:solidFill>
                <a:latin typeface="Verdana"/>
                <a:cs typeface="Verdana"/>
              </a:rPr>
              <a:t>l’Administració </a:t>
            </a:r>
            <a:r>
              <a:rPr sz="1600" spc="-5" dirty="0">
                <a:solidFill>
                  <a:srgbClr val="005EA2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005EA2"/>
                </a:solidFill>
                <a:latin typeface="Verdana"/>
                <a:cs typeface="Verdana"/>
              </a:rPr>
              <a:t>justícia  Anuncis</a:t>
            </a:r>
            <a:r>
              <a:rPr sz="1600" spc="35" dirty="0">
                <a:solidFill>
                  <a:srgbClr val="005EA2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5EA2"/>
                </a:solidFill>
                <a:latin typeface="Verdana"/>
                <a:cs typeface="Verdana"/>
              </a:rPr>
              <a:t>diversos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1467612"/>
            <a:ext cx="6798563" cy="4782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99693" y="3879091"/>
            <a:ext cx="129190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600" spc="-6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Concepte</a:t>
            </a:r>
            <a:r>
              <a:rPr sz="1600" spc="-6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cerca: 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“propietat 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</a:t>
            </a:r>
            <a:r>
              <a:rPr sz="1600" spc="-5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·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ua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”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6119" y="3544823"/>
            <a:ext cx="871727" cy="237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630" y="860263"/>
            <a:ext cx="1637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DOGC:</a:t>
            </a:r>
            <a:r>
              <a:rPr sz="1800" b="1" spc="-160" dirty="0">
                <a:solidFill>
                  <a:srgbClr val="006E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Verdana"/>
                <a:cs typeface="Verdana"/>
              </a:rPr>
              <a:t>Cerca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1324356"/>
            <a:ext cx="5756897" cy="419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2153" y="5737796"/>
            <a:ext cx="114300" cy="656590"/>
          </a:xfrm>
          <a:custGeom>
            <a:avLst/>
            <a:gdLst/>
            <a:ahLst/>
            <a:cxnLst/>
            <a:rect l="l" t="t" r="r" b="b"/>
            <a:pathLst>
              <a:path w="114300" h="656589">
                <a:moveTo>
                  <a:pt x="114300" y="0"/>
                </a:moveTo>
                <a:lnTo>
                  <a:pt x="0" y="0"/>
                </a:lnTo>
                <a:lnTo>
                  <a:pt x="0" y="656513"/>
                </a:lnTo>
                <a:lnTo>
                  <a:pt x="114300" y="656513"/>
                </a:lnTo>
                <a:lnTo>
                  <a:pt x="114300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003" y="5623559"/>
            <a:ext cx="228600" cy="114300"/>
          </a:xfrm>
          <a:custGeom>
            <a:avLst/>
            <a:gdLst/>
            <a:ahLst/>
            <a:cxnLst/>
            <a:rect l="l" t="t" r="r" b="b"/>
            <a:pathLst>
              <a:path w="228600" h="114300">
                <a:moveTo>
                  <a:pt x="114300" y="0"/>
                </a:moveTo>
                <a:lnTo>
                  <a:pt x="0" y="114236"/>
                </a:lnTo>
                <a:lnTo>
                  <a:pt x="228600" y="114236"/>
                </a:lnTo>
                <a:lnTo>
                  <a:pt x="114300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003" y="5623566"/>
            <a:ext cx="228600" cy="770890"/>
          </a:xfrm>
          <a:custGeom>
            <a:avLst/>
            <a:gdLst/>
            <a:ahLst/>
            <a:cxnLst/>
            <a:rect l="l" t="t" r="r" b="b"/>
            <a:pathLst>
              <a:path w="228600" h="770889">
                <a:moveTo>
                  <a:pt x="0" y="114236"/>
                </a:moveTo>
                <a:lnTo>
                  <a:pt x="114300" y="0"/>
                </a:lnTo>
                <a:lnTo>
                  <a:pt x="228600" y="114236"/>
                </a:lnTo>
                <a:lnTo>
                  <a:pt x="171450" y="114236"/>
                </a:lnTo>
                <a:lnTo>
                  <a:pt x="171450" y="770750"/>
                </a:lnTo>
                <a:lnTo>
                  <a:pt x="57150" y="770750"/>
                </a:lnTo>
                <a:lnTo>
                  <a:pt x="57150" y="114236"/>
                </a:lnTo>
                <a:lnTo>
                  <a:pt x="0" y="114236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1498" y="2449924"/>
            <a:ext cx="6886702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61255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Ens dona 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 totes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les 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normes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qualsevol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rang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on </a:t>
            </a:r>
            <a:r>
              <a:rPr sz="1600" spc="-1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aparegui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 </a:t>
            </a:r>
            <a:r>
              <a:rPr lang="ca-ES"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concepte</a:t>
            </a:r>
            <a:r>
              <a:rPr sz="1600" spc="-9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“</a:t>
            </a:r>
            <a:r>
              <a:rPr sz="1600" spc="-2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propietat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lang="ca-ES"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ntel·lectual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”</a:t>
            </a:r>
            <a:r>
              <a:rPr lang="ca-ES"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,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aprovades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ca-ES"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</a:t>
            </a:r>
            <a:r>
              <a:rPr sz="16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els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diferents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organismes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</a:t>
            </a:r>
            <a:r>
              <a:rPr sz="1600" spc="-4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 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Generalitat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6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Catalunya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2306955" indent="-635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Pàgina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resultats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amb </a:t>
            </a:r>
            <a:r>
              <a:rPr sz="16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possibilitat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</a:t>
            </a:r>
            <a:r>
              <a:rPr lang="ca-ES"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'</a:t>
            </a:r>
            <a:r>
              <a:rPr sz="1600" spc="-1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aplicar</a:t>
            </a:r>
            <a:r>
              <a:rPr sz="16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1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filtres</a:t>
            </a:r>
            <a:r>
              <a:rPr sz="16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per </a:t>
            </a:r>
            <a:r>
              <a:rPr sz="16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anar </a:t>
            </a:r>
            <a:r>
              <a:rPr sz="16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delimitant </a:t>
            </a:r>
            <a:r>
              <a:rPr sz="16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els</a:t>
            </a:r>
            <a:r>
              <a:rPr sz="1600" spc="7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6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resultats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7221" y="810265"/>
            <a:ext cx="25593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EC0"/>
                </a:solidFill>
              </a:rPr>
              <a:t>DOGC</a:t>
            </a:r>
            <a:r>
              <a:rPr lang="ca-ES" spc="-5" dirty="0">
                <a:solidFill>
                  <a:srgbClr val="006EC0"/>
                </a:solidFill>
              </a:rPr>
              <a:t>:</a:t>
            </a:r>
            <a:r>
              <a:rPr spc="-140" dirty="0">
                <a:solidFill>
                  <a:srgbClr val="006EC0"/>
                </a:solidFill>
              </a:rPr>
              <a:t> </a:t>
            </a:r>
            <a:r>
              <a:rPr spc="-10" dirty="0">
                <a:solidFill>
                  <a:srgbClr val="006EC0"/>
                </a:solidFill>
              </a:rPr>
              <a:t>Resultats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4" y="6337172"/>
            <a:ext cx="8836025" cy="0"/>
          </a:xfrm>
          <a:custGeom>
            <a:avLst/>
            <a:gdLst/>
            <a:ahLst/>
            <a:cxnLst/>
            <a:rect l="l" t="t" r="r" b="b"/>
            <a:pathLst>
              <a:path w="8836025">
                <a:moveTo>
                  <a:pt x="0" y="0"/>
                </a:moveTo>
                <a:lnTo>
                  <a:pt x="8835872" y="0"/>
                </a:lnTo>
              </a:path>
            </a:pathLst>
          </a:custGeom>
          <a:ln w="13157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17" y="6467671"/>
            <a:ext cx="706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7D7D7D"/>
                </a:solidFill>
                <a:latin typeface="Calibri"/>
                <a:cs typeface="Calibri"/>
              </a:rPr>
              <a:t>CRAI</a:t>
            </a:r>
            <a:r>
              <a:rPr sz="1400" spc="-13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D7D7D"/>
                </a:solidFill>
                <a:latin typeface="Calibri"/>
                <a:cs typeface="Calibri"/>
              </a:rPr>
              <a:t>Dret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1522" y="6467671"/>
            <a:ext cx="876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7D7D7D"/>
                </a:solidFill>
                <a:latin typeface="Calibri"/>
                <a:cs typeface="Calibri"/>
              </a:rPr>
              <a:t>Febrer</a:t>
            </a:r>
            <a:r>
              <a:rPr sz="1400" spc="-10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7D7D7D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795" y="773761"/>
            <a:ext cx="73781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Portal </a:t>
            </a:r>
            <a:r>
              <a:rPr spc="-10" dirty="0" err="1"/>
              <a:t>jurídic</a:t>
            </a:r>
            <a:r>
              <a:rPr spc="30" dirty="0"/>
              <a:t> </a:t>
            </a:r>
            <a:r>
              <a:rPr lang="ca-ES" spc="30" dirty="0"/>
              <a:t>de </a:t>
            </a:r>
            <a:r>
              <a:rPr spc="-10" dirty="0"/>
              <a:t>Catalunya</a:t>
            </a:r>
            <a:br>
              <a:rPr lang="ca-ES" spc="-10" dirty="0"/>
            </a:br>
            <a:r>
              <a:rPr lang="ca-ES" b="0" spc="-10" dirty="0"/>
              <a:t>Proporciona accés a</a:t>
            </a:r>
            <a:r>
              <a:rPr b="0" spc="-5" dirty="0">
                <a:latin typeface="Verdana"/>
                <a:cs typeface="Verdana"/>
              </a:rPr>
              <a:t>l </a:t>
            </a:r>
            <a:r>
              <a:rPr b="0" spc="-10" dirty="0">
                <a:latin typeface="Verdana"/>
                <a:cs typeface="Verdana"/>
              </a:rPr>
              <a:t>dret vigent </a:t>
            </a:r>
            <a:r>
              <a:rPr b="0" dirty="0">
                <a:latin typeface="Verdana"/>
                <a:cs typeface="Verdana"/>
              </a:rPr>
              <a:t>a </a:t>
            </a:r>
            <a:r>
              <a:rPr b="0" spc="-15" dirty="0">
                <a:latin typeface="Verdana"/>
                <a:cs typeface="Verdana"/>
              </a:rPr>
              <a:t>Catalunya</a:t>
            </a:r>
            <a:r>
              <a:rPr lang="ca-ES" b="0" spc="-15" dirty="0">
                <a:latin typeface="Verdana"/>
                <a:cs typeface="Verdana"/>
              </a:rPr>
              <a:t>,</a:t>
            </a:r>
            <a:r>
              <a:rPr b="0" spc="-15" dirty="0">
                <a:latin typeface="Verdana"/>
                <a:cs typeface="Verdana"/>
              </a:rPr>
              <a:t> </a:t>
            </a:r>
            <a:r>
              <a:rPr lang="ca-ES" b="0" dirty="0">
                <a:latin typeface="Verdana"/>
                <a:cs typeface="Verdana"/>
              </a:rPr>
              <a:t>així com</a:t>
            </a:r>
            <a:r>
              <a:rPr b="0" dirty="0">
                <a:latin typeface="Verdana"/>
                <a:cs typeface="Verdana"/>
              </a:rPr>
              <a:t> un </a:t>
            </a:r>
            <a:r>
              <a:rPr b="0" spc="-10" dirty="0">
                <a:latin typeface="Verdana"/>
                <a:cs typeface="Verdana"/>
              </a:rPr>
              <a:t>seguit </a:t>
            </a:r>
            <a:r>
              <a:rPr b="0" spc="-5" dirty="0">
                <a:latin typeface="Verdana"/>
                <a:cs typeface="Verdana"/>
              </a:rPr>
              <a:t>de </a:t>
            </a:r>
            <a:r>
              <a:rPr b="0" spc="-10" dirty="0">
                <a:latin typeface="Verdana"/>
                <a:cs typeface="Verdana"/>
              </a:rPr>
              <a:t>serveis d’informació </a:t>
            </a:r>
            <a:r>
              <a:rPr b="0" spc="-5" dirty="0">
                <a:latin typeface="Verdana"/>
                <a:cs typeface="Verdana"/>
              </a:rPr>
              <a:t>amb </a:t>
            </a:r>
            <a:r>
              <a:rPr b="0" dirty="0">
                <a:latin typeface="Verdana"/>
                <a:cs typeface="Verdana"/>
              </a:rPr>
              <a:t>la </a:t>
            </a:r>
            <a:r>
              <a:rPr b="0" spc="-5" dirty="0">
                <a:latin typeface="Verdana"/>
                <a:cs typeface="Verdana"/>
              </a:rPr>
              <a:t>finalitat de </a:t>
            </a:r>
            <a:r>
              <a:rPr b="0" spc="-5" dirty="0" err="1">
                <a:latin typeface="Verdana"/>
                <a:cs typeface="Verdana"/>
              </a:rPr>
              <a:t>facilitar</a:t>
            </a:r>
            <a:r>
              <a:rPr b="0" spc="-5" dirty="0">
                <a:latin typeface="Verdana"/>
                <a:cs typeface="Verdana"/>
              </a:rPr>
              <a:t> </a:t>
            </a:r>
            <a:r>
              <a:rPr b="0" spc="-10" dirty="0" err="1">
                <a:latin typeface="Verdana"/>
                <a:cs typeface="Verdana"/>
              </a:rPr>
              <a:t>l’accés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 la </a:t>
            </a:r>
            <a:r>
              <a:rPr b="0" spc="-10" dirty="0">
                <a:latin typeface="Verdana"/>
                <a:cs typeface="Verdana"/>
              </a:rPr>
              <a:t>consulta </a:t>
            </a:r>
            <a:r>
              <a:rPr b="0" spc="-5" dirty="0">
                <a:latin typeface="Verdana"/>
                <a:cs typeface="Verdana"/>
              </a:rPr>
              <a:t>de </a:t>
            </a:r>
            <a:r>
              <a:rPr b="0" dirty="0">
                <a:latin typeface="Verdana"/>
                <a:cs typeface="Verdana"/>
              </a:rPr>
              <a:t>la </a:t>
            </a:r>
            <a:r>
              <a:rPr b="0" spc="-10" dirty="0">
                <a:latin typeface="Verdana"/>
                <a:cs typeface="Verdana"/>
              </a:rPr>
              <a:t>normativa</a:t>
            </a:r>
            <a:r>
              <a:rPr b="0" spc="2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actualitzada.</a:t>
            </a:r>
          </a:p>
        </p:txBody>
      </p:sp>
      <p:sp>
        <p:nvSpPr>
          <p:cNvPr id="6" name="object 6"/>
          <p:cNvSpPr/>
          <p:nvPr/>
        </p:nvSpPr>
        <p:spPr>
          <a:xfrm>
            <a:off x="675131" y="2124455"/>
            <a:ext cx="5736323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0989" y="2077721"/>
            <a:ext cx="120142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a-ES" sz="1400" spc="-6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Concepte</a:t>
            </a:r>
            <a:r>
              <a:rPr sz="1400" spc="-6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4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cerca:  </a:t>
            </a:r>
            <a:r>
              <a:rPr sz="14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“propietat  </a:t>
            </a:r>
            <a:r>
              <a:rPr sz="14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14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</a:t>
            </a:r>
            <a:r>
              <a:rPr sz="1400" spc="-5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</a:t>
            </a:r>
            <a:r>
              <a:rPr sz="14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el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·</a:t>
            </a:r>
            <a:r>
              <a:rPr sz="14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le</a:t>
            </a:r>
            <a:r>
              <a:rPr sz="14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</a:t>
            </a:r>
            <a:r>
              <a:rPr sz="14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ua</a:t>
            </a:r>
            <a:r>
              <a:rPr sz="1400" spc="-1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”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80975" marR="69215">
              <a:lnSpc>
                <a:spcPct val="100000"/>
              </a:lnSpc>
            </a:pPr>
            <a:r>
              <a:rPr lang="ca-ES" sz="14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Ofereix </a:t>
            </a:r>
            <a:r>
              <a:rPr lang="ca-ES" sz="14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l’o</a:t>
            </a:r>
            <a:r>
              <a:rPr sz="14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pció</a:t>
            </a:r>
            <a:r>
              <a:rPr sz="1400" spc="-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ca-ES"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400" spc="-2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cerca</a:t>
            </a:r>
            <a:r>
              <a:rPr lang="ca-ES" sz="14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 </a:t>
            </a:r>
            <a:r>
              <a:rPr sz="140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</a:t>
            </a:r>
            <a:r>
              <a:rPr sz="1400" spc="-1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</a:t>
            </a:r>
            <a:r>
              <a:rPr sz="14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</a:t>
            </a:r>
            <a:r>
              <a:rPr sz="140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</a:t>
            </a:r>
            <a:r>
              <a:rPr sz="1400" spc="-3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</a:t>
            </a:r>
            <a:r>
              <a:rPr sz="1400" spc="-1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</a:t>
            </a:r>
            <a:r>
              <a:rPr sz="1400" spc="-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r>
              <a:rPr sz="1400" spc="-45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</a:t>
            </a:r>
            <a:r>
              <a:rPr sz="140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</a:t>
            </a:r>
            <a:r>
              <a:rPr sz="1400" spc="-1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vigent 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  </a:t>
            </a:r>
            <a:r>
              <a:rPr sz="14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Catalunya  </a:t>
            </a:r>
            <a:r>
              <a:rPr sz="1400" spc="-4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d’àmbit  </a:t>
            </a:r>
            <a:r>
              <a:rPr sz="1400" spc="-25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català, 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  </a:t>
            </a:r>
            <a:r>
              <a:rPr sz="1400" spc="-3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l’Estat, </a:t>
            </a:r>
            <a:r>
              <a:rPr sz="140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  </a:t>
            </a:r>
            <a:r>
              <a:rPr sz="1400" spc="-20" dirty="0" err="1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Europeu</a:t>
            </a:r>
            <a:r>
              <a:rPr lang="ca-ES" sz="1400" spc="-20" dirty="0">
                <a:solidFill>
                  <a:srgbClr val="006E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1767</Words>
  <Application>Microsoft Office PowerPoint</Application>
  <PresentationFormat>On-screen Show (4:3)</PresentationFormat>
  <Paragraphs>183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Office Theme</vt:lpstr>
      <vt:lpstr>Recursos jurídics en línia  CRAI UB</vt:lpstr>
      <vt:lpstr>Recursos jurídics en línia</vt:lpstr>
      <vt:lpstr>Disposem de recursos jurídics en línia...</vt:lpstr>
      <vt:lpstr>PowerPoint Presentation</vt:lpstr>
      <vt:lpstr>Bases de dades d’accés obert: Àmbit català</vt:lpstr>
      <vt:lpstr>El Diari Oficial de la Generalitat de Catalunya (DOGC)</vt:lpstr>
      <vt:lpstr>PowerPoint Presentation</vt:lpstr>
      <vt:lpstr>DOGC: Resultats</vt:lpstr>
      <vt:lpstr>Portal jurídic de Catalunya Proporciona accés al dret vigent a Catalunya, així com un seguit de serveis d’informació amb la finalitat de facilitar l’accés i la consulta de la normativa actualitzada.</vt:lpstr>
      <vt:lpstr>Portal jurídic de Catalunya: Resultats</vt:lpstr>
      <vt:lpstr>Butlletins oficials de les províncies</vt:lpstr>
      <vt:lpstr>Butlletí oficial de la Província de Barcelona (BOPB)</vt:lpstr>
      <vt:lpstr>PowerPoint Presentation</vt:lpstr>
      <vt:lpstr>Butlletí Oficial de l’Estat BOE</vt:lpstr>
      <vt:lpstr>PowerPoint Presentation</vt:lpstr>
      <vt:lpstr>PowerPoint Presentation</vt:lpstr>
      <vt:lpstr>CENDOJ</vt:lpstr>
      <vt:lpstr>PowerPoint Presentation</vt:lpstr>
      <vt:lpstr>PowerPoint Presentation</vt:lpstr>
      <vt:lpstr>EUR-Lex</vt:lpstr>
      <vt:lpstr>PowerPoint Presentation</vt:lpstr>
      <vt:lpstr>PowerPoint Presentation</vt:lpstr>
      <vt:lpstr>Bases de dades d’accès restringit:</vt:lpstr>
      <vt:lpstr>Accés des de l’entrada Bases de dades en línia</vt:lpstr>
      <vt:lpstr>PowerPoint Presentation</vt:lpstr>
      <vt:lpstr>PowerPoint Presentation</vt:lpstr>
      <vt:lpstr>Aranzadi Instituciones</vt:lpstr>
      <vt:lpstr>Aranzadi Instituciones: Resultat</vt:lpstr>
      <vt:lpstr>PowerPoint Presentation</vt:lpstr>
      <vt:lpstr>Tirant on line: Resultat</vt:lpstr>
      <vt:lpstr>PowerPoint Presentation</vt:lpstr>
      <vt:lpstr>PowerPoint Presentation</vt:lpstr>
      <vt:lpstr>PowerPoint Presentation</vt:lpstr>
      <vt:lpstr>Col·lectiu UB</vt:lpstr>
      <vt:lpstr>Moltes 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jurídics</dc:title>
  <dc:creator>CRAI Montse Tafalla</dc:creator>
  <cp:keywords>Formació d'usuaris, CRAI, RCUB, repositoris, Revistes Científiques de la Universitat de Barcelona, RCUB</cp:keywords>
  <cp:lastModifiedBy>jkarlosga@outlook.es</cp:lastModifiedBy>
  <cp:revision>1</cp:revision>
  <dcterms:created xsi:type="dcterms:W3CDTF">2021-03-19T08:10:24Z</dcterms:created>
  <dcterms:modified xsi:type="dcterms:W3CDTF">2021-03-25T09:37:47Z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Acrobat PDFMaker 17 para PowerPoint</vt:lpwstr>
  </property>
  <property fmtid="{D5CDD505-2E9C-101B-9397-08002B2CF9AE}" pid="4" name="LastSaved">
    <vt:filetime>2021-03-19T00:00:00Z</vt:filetime>
  </property>
</Properties>
</file>