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va Sans 1" panose="020B0604020202020204" charset="0"/>
      <p:regular r:id="rId23"/>
    </p:embeddedFont>
    <p:embeddedFont>
      <p:font typeface="Canva Sans 1 Bold" panose="020B0604020202020204" charset="0"/>
      <p:regular r:id="rId24"/>
    </p:embeddedFont>
    <p:embeddedFont>
      <p:font typeface="Canva Sans 1 Bold Italics" panose="020B0604020202020204" charset="0"/>
      <p:regular r:id="rId25"/>
    </p:embeddedFont>
    <p:embeddedFont>
      <p:font typeface="Canva Sans 1 Italics" panose="020B0604020202020204" charset="0"/>
      <p:regular r:id="rId26"/>
    </p:embeddedFont>
    <p:embeddedFont>
      <p:font typeface="Canva Sans Display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4AD63-0E06-4378-9042-03FECE612648}" type="datetimeFigureOut">
              <a:rPr lang="ca-ES" smtClean="0"/>
              <a:t>26/10/2022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A5E8-ADBD-4296-BC5C-C489E175464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518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ai.ub.edu/gestors-bibliografics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zotero.org/suppo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zotero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ww.zotero.org/downlo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8212" y="5662017"/>
            <a:ext cx="9331576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ca-ES" sz="4500" spc="-112" dirty="0">
                <a:solidFill>
                  <a:srgbClr val="FFFFFF"/>
                </a:solidFill>
                <a:latin typeface="Canva Sans 1"/>
              </a:rPr>
              <a:t>Gestor bibliogràfic</a:t>
            </a:r>
          </a:p>
          <a:p>
            <a:pPr algn="ctr">
              <a:lnSpc>
                <a:spcPts val="3600"/>
              </a:lnSpc>
            </a:pPr>
            <a:endParaRPr lang="ca-ES" sz="4500" spc="-112" dirty="0">
              <a:solidFill>
                <a:srgbClr val="FFFFFF"/>
              </a:solidFill>
              <a:latin typeface="Canva Sans 1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ca-ES" sz="3000" spc="-75" dirty="0">
                <a:solidFill>
                  <a:srgbClr val="FFFFFF"/>
                </a:solidFill>
                <a:latin typeface="Canva Sans 1"/>
              </a:rPr>
              <a:t>Primers passos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598" b="2868"/>
          <a:stretch/>
        </p:blipFill>
        <p:spPr>
          <a:xfrm>
            <a:off x="-76200" y="-757591"/>
            <a:ext cx="5712469" cy="114636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1566" b="40101"/>
          <a:stretch/>
        </p:blipFill>
        <p:spPr>
          <a:xfrm>
            <a:off x="12647957" y="3331919"/>
            <a:ext cx="5716244" cy="70693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818107" y="3636718"/>
            <a:ext cx="6651786" cy="186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3"/>
              </a:lnSpc>
            </a:pPr>
            <a:r>
              <a:rPr lang="en-US" sz="14229" spc="910" dirty="0" err="1">
                <a:solidFill>
                  <a:srgbClr val="FFFFFF"/>
                </a:solidFill>
                <a:latin typeface="Canva Sans 1 Bold"/>
              </a:rPr>
              <a:t>Zotero</a:t>
            </a:r>
            <a:endParaRPr lang="en-US" sz="14229" spc="910" dirty="0">
              <a:solidFill>
                <a:srgbClr val="FFFFFF"/>
              </a:solidFill>
              <a:latin typeface="Canva Sans 1 Bold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-70436"/>
            <a:ext cx="5297224" cy="17701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4342" b="32435"/>
          <a:stretch/>
        </p:blipFill>
        <p:spPr>
          <a:xfrm>
            <a:off x="12975643" y="2350933"/>
            <a:ext cx="5388557" cy="79741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6803" y="401757"/>
            <a:ext cx="810012" cy="912060"/>
            <a:chOff x="0" y="0"/>
            <a:chExt cx="1080016" cy="121608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80016" cy="1216081"/>
              <a:chOff x="0" y="0"/>
              <a:chExt cx="812800" cy="915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9158" y="0"/>
                <a:ext cx="911116" cy="915200"/>
              </a:xfrm>
              <a:custGeom>
                <a:avLst/>
                <a:gdLst/>
                <a:ahLst/>
                <a:cxnLst/>
                <a:rect l="l" t="t" r="r" b="b"/>
                <a:pathLst>
                  <a:path w="911116" h="915200">
                    <a:moveTo>
                      <a:pt x="455558" y="0"/>
                    </a:moveTo>
                    <a:lnTo>
                      <a:pt x="455558" y="0"/>
                    </a:lnTo>
                    <a:cubicBezTo>
                      <a:pt x="707485" y="1127"/>
                      <a:pt x="911116" y="205671"/>
                      <a:pt x="911116" y="457600"/>
                    </a:cubicBezTo>
                    <a:cubicBezTo>
                      <a:pt x="911116" y="709529"/>
                      <a:pt x="707485" y="914073"/>
                      <a:pt x="455558" y="915200"/>
                    </a:cubicBezTo>
                    <a:cubicBezTo>
                      <a:pt x="203631" y="914073"/>
                      <a:pt x="0" y="709529"/>
                      <a:pt x="0" y="457600"/>
                    </a:cubicBezTo>
                    <a:cubicBezTo>
                      <a:pt x="0" y="205671"/>
                      <a:pt x="203631" y="1127"/>
                      <a:pt x="455558" y="0"/>
                    </a:cubicBezTo>
                    <a:close/>
                  </a:path>
                </a:pathLst>
              </a:custGeom>
              <a:solidFill>
                <a:srgbClr val="C42F3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2231" y="360390"/>
              <a:ext cx="495553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-75">
                  <a:solidFill>
                    <a:srgbClr val="FFFFFF"/>
                  </a:solidFill>
                  <a:latin typeface="Canva Sans Display"/>
                </a:rPr>
                <a:t>9</a:t>
              </a:r>
            </a:p>
          </p:txBody>
        </p:sp>
      </p:grpSp>
      <p:pic>
        <p:nvPicPr>
          <p:cNvPr id="13" name="Picture 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>
          <a:xfrm>
            <a:off x="2047438" y="1868436"/>
            <a:ext cx="14193125" cy="7611455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3250550" y="313692"/>
            <a:ext cx="11077640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Afegir referències des del navegador amb el</a:t>
            </a:r>
            <a:r>
              <a:rPr lang="ca-ES" sz="4200" spc="-105" dirty="0">
                <a:solidFill>
                  <a:srgbClr val="000000"/>
                </a:solidFill>
                <a:latin typeface="Canva Sans 1"/>
              </a:rPr>
              <a:t> </a:t>
            </a:r>
            <a:r>
              <a:rPr lang="ca-ES" sz="4200" spc="-105" dirty="0" err="1">
                <a:solidFill>
                  <a:srgbClr val="000000"/>
                </a:solidFill>
                <a:latin typeface="Canva Sans 1 Bold Italics"/>
              </a:rPr>
              <a:t>Zotero</a:t>
            </a:r>
            <a:r>
              <a:rPr lang="ca-ES" sz="4200" spc="-105" dirty="0">
                <a:solidFill>
                  <a:srgbClr val="000000"/>
                </a:solidFill>
                <a:latin typeface="Canva Sans 1 Bold Italics"/>
              </a:rPr>
              <a:t> Connector</a:t>
            </a:r>
          </a:p>
          <a:p>
            <a:pPr>
              <a:lnSpc>
                <a:spcPts val="5040"/>
              </a:lnSpc>
            </a:pPr>
            <a:endParaRPr lang="en-US" sz="4200" spc="-105" dirty="0">
              <a:solidFill>
                <a:srgbClr val="000000"/>
              </a:solidFill>
              <a:latin typeface="Canva Sans 1 Bold Italics"/>
            </a:endParaRPr>
          </a:p>
        </p:txBody>
      </p:sp>
      <p:sp>
        <p:nvSpPr>
          <p:cNvPr id="26" name="Rectangle arrodonit 25"/>
          <p:cNvSpPr/>
          <p:nvPr/>
        </p:nvSpPr>
        <p:spPr>
          <a:xfrm>
            <a:off x="11822225" y="8953500"/>
            <a:ext cx="5566294" cy="982126"/>
          </a:xfrm>
          <a:prstGeom prst="roundRect">
            <a:avLst>
              <a:gd name="adj" fmla="val 4770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Rectangle arrodonit 26"/>
          <p:cNvSpPr/>
          <p:nvPr/>
        </p:nvSpPr>
        <p:spPr>
          <a:xfrm>
            <a:off x="1022849" y="8953500"/>
            <a:ext cx="5461947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TextBox 18"/>
          <p:cNvSpPr txBox="1"/>
          <p:nvPr/>
        </p:nvSpPr>
        <p:spPr>
          <a:xfrm>
            <a:off x="877899" y="9168216"/>
            <a:ext cx="5566294" cy="60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Vídeo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: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exemple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de com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desar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referències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Canva Sans 1"/>
              </a:rPr>
              <a:t>de Google Scholar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22224" y="9103397"/>
            <a:ext cx="5566294" cy="60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Canva Sans 1"/>
              </a:rPr>
              <a:t>La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icona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del connector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canviarà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segons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la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pàgina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on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trobi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.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Aquí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prendrà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forma de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carpeta</a:t>
            </a:r>
            <a:endParaRPr lang="en-US" sz="1800" dirty="0">
              <a:solidFill>
                <a:srgbClr val="FFFFFF"/>
              </a:solidFill>
              <a:latin typeface="Canva Sans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4342" b="32435"/>
          <a:stretch/>
        </p:blipFill>
        <p:spPr>
          <a:xfrm>
            <a:off x="12975643" y="2350933"/>
            <a:ext cx="5388557" cy="7974167"/>
          </a:xfrm>
          <a:prstGeom prst="rect">
            <a:avLst/>
          </a:prstGeom>
        </p:spPr>
      </p:pic>
      <p:pic>
        <p:nvPicPr>
          <p:cNvPr id="14" name="Word - Zotero - estil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17977" y="1790700"/>
            <a:ext cx="11244499" cy="817926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6803" y="401757"/>
            <a:ext cx="810012" cy="912060"/>
            <a:chOff x="0" y="0"/>
            <a:chExt cx="1080016" cy="121608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80016" cy="1216081"/>
              <a:chOff x="0" y="0"/>
              <a:chExt cx="812800" cy="915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9158" y="0"/>
                <a:ext cx="911116" cy="915200"/>
              </a:xfrm>
              <a:custGeom>
                <a:avLst/>
                <a:gdLst/>
                <a:ahLst/>
                <a:cxnLst/>
                <a:rect l="l" t="t" r="r" b="b"/>
                <a:pathLst>
                  <a:path w="911116" h="915200">
                    <a:moveTo>
                      <a:pt x="455558" y="0"/>
                    </a:moveTo>
                    <a:lnTo>
                      <a:pt x="455558" y="0"/>
                    </a:lnTo>
                    <a:cubicBezTo>
                      <a:pt x="707485" y="1127"/>
                      <a:pt x="911116" y="205671"/>
                      <a:pt x="911116" y="457600"/>
                    </a:cubicBezTo>
                    <a:cubicBezTo>
                      <a:pt x="911116" y="709529"/>
                      <a:pt x="707485" y="914073"/>
                      <a:pt x="455558" y="915200"/>
                    </a:cubicBezTo>
                    <a:cubicBezTo>
                      <a:pt x="203631" y="914073"/>
                      <a:pt x="0" y="709529"/>
                      <a:pt x="0" y="457600"/>
                    </a:cubicBezTo>
                    <a:cubicBezTo>
                      <a:pt x="0" y="205671"/>
                      <a:pt x="203631" y="1127"/>
                      <a:pt x="455558" y="0"/>
                    </a:cubicBezTo>
                    <a:close/>
                  </a:path>
                </a:pathLst>
              </a:custGeom>
              <a:solidFill>
                <a:srgbClr val="C42F3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6116" y="360390"/>
              <a:ext cx="787784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-75">
                  <a:solidFill>
                    <a:srgbClr val="FFFFFF"/>
                  </a:solidFill>
                  <a:latin typeface="Canva Sans Display"/>
                </a:rPr>
                <a:t>10</a:t>
              </a:r>
            </a:p>
          </p:txBody>
        </p:sp>
      </p:grpSp>
      <p:sp>
        <p:nvSpPr>
          <p:cNvPr id="25" name="Rectangle arrodonit 24"/>
          <p:cNvSpPr/>
          <p:nvPr/>
        </p:nvSpPr>
        <p:spPr>
          <a:xfrm>
            <a:off x="10898212" y="9152472"/>
            <a:ext cx="6352515" cy="982126"/>
          </a:xfrm>
          <a:prstGeom prst="roundRect">
            <a:avLst>
              <a:gd name="adj" fmla="val 4770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TextBox 24"/>
          <p:cNvSpPr txBox="1"/>
          <p:nvPr/>
        </p:nvSpPr>
        <p:spPr>
          <a:xfrm>
            <a:off x="3178276" y="529174"/>
            <a:ext cx="1108077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Citar la bibliografia amb MS Word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90856" y="9341355"/>
            <a:ext cx="6073544" cy="60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Canva Sans 1"/>
              </a:rPr>
              <a:t>La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instal·lació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del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programa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afegeix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una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pestanya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Zotero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a Microsoft Word (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s'ha</a:t>
            </a:r>
            <a:r>
              <a:rPr lang="en-US" sz="1800" dirty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d'</a:t>
            </a:r>
            <a:r>
              <a:rPr lang="en-US" sz="1800" dirty="0" err="1">
                <a:solidFill>
                  <a:srgbClr val="FFFFFF"/>
                </a:solidFill>
                <a:latin typeface="Canva Sans 1 Bold"/>
              </a:rPr>
              <a:t>habilitar</a:t>
            </a:r>
            <a:r>
              <a:rPr lang="en-US" sz="1800" dirty="0">
                <a:solidFill>
                  <a:srgbClr val="FFFFFF"/>
                </a:solidFill>
                <a:latin typeface="Canva Sans 1 Bold"/>
              </a:rPr>
              <a:t> el </a:t>
            </a:r>
            <a:r>
              <a:rPr lang="en-US" sz="1800" dirty="0" err="1">
                <a:solidFill>
                  <a:srgbClr val="FFFFFF"/>
                </a:solidFill>
                <a:latin typeface="Canva Sans 1 Bold"/>
              </a:rPr>
              <a:t>contingut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)</a:t>
            </a:r>
          </a:p>
        </p:txBody>
      </p:sp>
      <p:sp>
        <p:nvSpPr>
          <p:cNvPr id="29" name="Rectangle arrodonit 28"/>
          <p:cNvSpPr/>
          <p:nvPr/>
        </p:nvSpPr>
        <p:spPr>
          <a:xfrm>
            <a:off x="1232497" y="9152472"/>
            <a:ext cx="6352515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TextBox 23"/>
          <p:cNvSpPr txBox="1"/>
          <p:nvPr/>
        </p:nvSpPr>
        <p:spPr>
          <a:xfrm>
            <a:off x="1496488" y="9498517"/>
            <a:ext cx="5566294" cy="29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Vídeo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: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citar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i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crear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la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bibliografia</a:t>
            </a:r>
            <a:endParaRPr lang="en-US" sz="1800" dirty="0">
              <a:solidFill>
                <a:srgbClr val="FFFFFF"/>
              </a:solidFill>
              <a:latin typeface="Canva Sans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4342" b="32435"/>
          <a:stretch/>
        </p:blipFill>
        <p:spPr>
          <a:xfrm>
            <a:off x="12975643" y="2350933"/>
            <a:ext cx="5388557" cy="79741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07554" y="1992807"/>
            <a:ext cx="11110818" cy="726549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16803" y="401757"/>
            <a:ext cx="810012" cy="912060"/>
            <a:chOff x="0" y="0"/>
            <a:chExt cx="1080016" cy="121608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80016" cy="1216081"/>
              <a:chOff x="0" y="0"/>
              <a:chExt cx="812800" cy="9152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9158" y="0"/>
                <a:ext cx="911116" cy="915200"/>
              </a:xfrm>
              <a:custGeom>
                <a:avLst/>
                <a:gdLst/>
                <a:ahLst/>
                <a:cxnLst/>
                <a:rect l="l" t="t" r="r" b="b"/>
                <a:pathLst>
                  <a:path w="911116" h="915200">
                    <a:moveTo>
                      <a:pt x="455558" y="0"/>
                    </a:moveTo>
                    <a:lnTo>
                      <a:pt x="455558" y="0"/>
                    </a:lnTo>
                    <a:cubicBezTo>
                      <a:pt x="707485" y="1127"/>
                      <a:pt x="911116" y="205671"/>
                      <a:pt x="911116" y="457600"/>
                    </a:cubicBezTo>
                    <a:cubicBezTo>
                      <a:pt x="911116" y="709529"/>
                      <a:pt x="707485" y="914073"/>
                      <a:pt x="455558" y="915200"/>
                    </a:cubicBezTo>
                    <a:cubicBezTo>
                      <a:pt x="203631" y="914073"/>
                      <a:pt x="0" y="709529"/>
                      <a:pt x="0" y="457600"/>
                    </a:cubicBezTo>
                    <a:cubicBezTo>
                      <a:pt x="0" y="205671"/>
                      <a:pt x="203631" y="1127"/>
                      <a:pt x="455558" y="0"/>
                    </a:cubicBezTo>
                    <a:close/>
                  </a:path>
                </a:pathLst>
              </a:custGeom>
              <a:solidFill>
                <a:srgbClr val="C42F3C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46116" y="360390"/>
              <a:ext cx="787784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153">
                  <a:solidFill>
                    <a:srgbClr val="FFFFFF"/>
                  </a:solidFill>
                  <a:latin typeface="Canva Sans Display"/>
                </a:rPr>
                <a:t>11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206851" y="538699"/>
            <a:ext cx="1108077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Citar la bibliografia amb </a:t>
            </a:r>
            <a:r>
              <a:rPr lang="ca-ES" sz="4200" spc="-105" dirty="0" err="1">
                <a:solidFill>
                  <a:srgbClr val="000000"/>
                </a:solidFill>
                <a:latin typeface="Canva Sans 1 Bold"/>
              </a:rPr>
              <a:t>Google</a:t>
            </a: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 Docs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167974" y="2602284"/>
            <a:ext cx="772498" cy="491502"/>
          </a:xfrm>
          <a:prstGeom prst="rect">
            <a:avLst/>
          </a:prstGeom>
        </p:spPr>
      </p:pic>
      <p:sp>
        <p:nvSpPr>
          <p:cNvPr id="22" name="Rectangle arrodonit 21"/>
          <p:cNvSpPr/>
          <p:nvPr/>
        </p:nvSpPr>
        <p:spPr>
          <a:xfrm>
            <a:off x="5690914" y="8992989"/>
            <a:ext cx="6857022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3080364" y="3093285"/>
            <a:ext cx="551125" cy="35065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107229" y="9183529"/>
            <a:ext cx="6073544" cy="63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Canva Sans 1"/>
              </a:rPr>
              <a:t>Si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tenim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el </a:t>
            </a:r>
            <a:r>
              <a:rPr lang="en-US" sz="1800" dirty="0" err="1">
                <a:solidFill>
                  <a:srgbClr val="FFFFFF"/>
                </a:solidFill>
                <a:latin typeface="Canva Sans 1 Italics"/>
              </a:rPr>
              <a:t>Zotero</a:t>
            </a:r>
            <a:r>
              <a:rPr lang="en-US" sz="1800" dirty="0">
                <a:solidFill>
                  <a:srgbClr val="FFFFFF"/>
                </a:solidFill>
                <a:latin typeface="Canva Sans 1 Italics"/>
              </a:rPr>
              <a:t> Connector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instal·lat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al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navegador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veurem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la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icona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i la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pestanya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Zotero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a Google Docs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212" b="40746"/>
          <a:stretch/>
        </p:blipFill>
        <p:spPr>
          <a:xfrm>
            <a:off x="12647957" y="3331919"/>
            <a:ext cx="5640044" cy="69931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224652" y="4224554"/>
            <a:ext cx="11838696" cy="2862449"/>
            <a:chOff x="0" y="0"/>
            <a:chExt cx="3118010" cy="7538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18010" cy="753896"/>
            </a:xfrm>
            <a:custGeom>
              <a:avLst/>
              <a:gdLst/>
              <a:ahLst/>
              <a:cxnLst/>
              <a:rect l="l" t="t" r="r" b="b"/>
              <a:pathLst>
                <a:path w="3118010" h="753896">
                  <a:moveTo>
                    <a:pt x="33351" y="0"/>
                  </a:moveTo>
                  <a:lnTo>
                    <a:pt x="3084659" y="0"/>
                  </a:lnTo>
                  <a:cubicBezTo>
                    <a:pt x="3093504" y="0"/>
                    <a:pt x="3101987" y="3514"/>
                    <a:pt x="3108242" y="9768"/>
                  </a:cubicBezTo>
                  <a:cubicBezTo>
                    <a:pt x="3114497" y="16023"/>
                    <a:pt x="3118010" y="24506"/>
                    <a:pt x="3118010" y="33351"/>
                  </a:cubicBezTo>
                  <a:lnTo>
                    <a:pt x="3118010" y="720545"/>
                  </a:lnTo>
                  <a:cubicBezTo>
                    <a:pt x="3118010" y="729390"/>
                    <a:pt x="3114497" y="737873"/>
                    <a:pt x="3108242" y="744128"/>
                  </a:cubicBezTo>
                  <a:cubicBezTo>
                    <a:pt x="3101987" y="750382"/>
                    <a:pt x="3093504" y="753896"/>
                    <a:pt x="3084659" y="753896"/>
                  </a:cubicBezTo>
                  <a:lnTo>
                    <a:pt x="33351" y="753896"/>
                  </a:lnTo>
                  <a:cubicBezTo>
                    <a:pt x="24506" y="753896"/>
                    <a:pt x="16023" y="750382"/>
                    <a:pt x="9768" y="744128"/>
                  </a:cubicBezTo>
                  <a:cubicBezTo>
                    <a:pt x="3514" y="737873"/>
                    <a:pt x="0" y="729390"/>
                    <a:pt x="0" y="720545"/>
                  </a:cubicBezTo>
                  <a:lnTo>
                    <a:pt x="0" y="33351"/>
                  </a:lnTo>
                  <a:cubicBezTo>
                    <a:pt x="0" y="24506"/>
                    <a:pt x="3514" y="16023"/>
                    <a:pt x="9768" y="9768"/>
                  </a:cubicBezTo>
                  <a:cubicBezTo>
                    <a:pt x="16023" y="3514"/>
                    <a:pt x="24506" y="0"/>
                    <a:pt x="333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pic>
        <p:nvPicPr>
          <p:cNvPr id="8" name="Picture 8">
            <a:hlinkClick r:id="rId6" tooltip="https://creativecommons.org/licenses/by/4.0/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664843" y="8939453"/>
            <a:ext cx="1634772" cy="56588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17621" y="2519485"/>
            <a:ext cx="9252758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 spc="-200" dirty="0" err="1">
                <a:solidFill>
                  <a:srgbClr val="FFFFFF"/>
                </a:solidFill>
                <a:latin typeface="Canva Sans 1 Bold"/>
              </a:rPr>
              <a:t>Més</a:t>
            </a:r>
            <a:r>
              <a:rPr lang="en-US" sz="8000" spc="-200" dirty="0">
                <a:solidFill>
                  <a:srgbClr val="FFFFFF"/>
                </a:solidFill>
                <a:latin typeface="Canva Sans 1 Bold"/>
              </a:rPr>
              <a:t> </a:t>
            </a:r>
            <a:r>
              <a:rPr lang="en-US" sz="8000" spc="-200" dirty="0" err="1">
                <a:solidFill>
                  <a:srgbClr val="FFFFFF"/>
                </a:solidFill>
                <a:latin typeface="Canva Sans 1 Bold"/>
              </a:rPr>
              <a:t>informació</a:t>
            </a:r>
            <a:r>
              <a:rPr lang="en-US" sz="8000" spc="-200" dirty="0">
                <a:solidFill>
                  <a:srgbClr val="FFFFFF"/>
                </a:solidFill>
                <a:latin typeface="Canva Sans 1 Bold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03612" y="4824412"/>
            <a:ext cx="1108077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-105" dirty="0">
                <a:solidFill>
                  <a:srgbClr val="2C3039"/>
                </a:solidFill>
                <a:latin typeface="Canva Sans 1 Bold"/>
                <a:hlinkClick r:id="rId8"/>
              </a:rPr>
              <a:t>crai.ub.edu/gestors-</a:t>
            </a:r>
            <a:r>
              <a:rPr lang="en-US" sz="4200" spc="-105" dirty="0" err="1">
                <a:solidFill>
                  <a:srgbClr val="2C3039"/>
                </a:solidFill>
                <a:latin typeface="Canva Sans 1 Bold"/>
                <a:hlinkClick r:id="rId8"/>
              </a:rPr>
              <a:t>bibliografics</a:t>
            </a:r>
            <a:endParaRPr lang="en-US" sz="4200" spc="-105" dirty="0">
              <a:solidFill>
                <a:srgbClr val="2C3039"/>
              </a:solidFill>
              <a:latin typeface="Canva Sans 1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603612" y="6122113"/>
            <a:ext cx="1108077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-105" dirty="0">
                <a:solidFill>
                  <a:srgbClr val="2C3039"/>
                </a:solidFill>
                <a:latin typeface="Canva Sans 1 Bold"/>
                <a:hlinkClick r:id="rId9" action="ppaction://hlinkfile"/>
              </a:rPr>
              <a:t>zotero.org/support</a:t>
            </a:r>
            <a:endParaRPr lang="en-US" sz="4200" spc="-105" dirty="0">
              <a:solidFill>
                <a:srgbClr val="2C3039"/>
              </a:solidFill>
              <a:latin typeface="Canva Sans 1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03189" y="8954622"/>
            <a:ext cx="7267734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Canva Sans 1"/>
              </a:rPr>
              <a:t>© CRAI Universitat de Barcelona, 2022</a:t>
            </a:r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-70436"/>
            <a:ext cx="5297224" cy="17701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8D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" y="-1168973"/>
            <a:ext cx="18364200" cy="11494073"/>
            <a:chOff x="8117103" y="0"/>
            <a:chExt cx="24485600" cy="153254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1582" b="2611"/>
            <a:stretch/>
          </p:blipFill>
          <p:spPr>
            <a:xfrm>
              <a:off x="8117103" y="0"/>
              <a:ext cx="7619141" cy="1532543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52228" b="37261"/>
            <a:stretch/>
          </p:blipFill>
          <p:spPr>
            <a:xfrm>
              <a:off x="25085163" y="5452680"/>
              <a:ext cx="7517540" cy="9872751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3829" y="495300"/>
            <a:ext cx="810012" cy="912060"/>
            <a:chOff x="0" y="0"/>
            <a:chExt cx="1080016" cy="121608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80016" cy="1216081"/>
              <a:chOff x="0" y="0"/>
              <a:chExt cx="812800" cy="915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9158" y="0"/>
                <a:ext cx="911116" cy="915200"/>
              </a:xfrm>
              <a:custGeom>
                <a:avLst/>
                <a:gdLst/>
                <a:ahLst/>
                <a:cxnLst/>
                <a:rect l="l" t="t" r="r" b="b"/>
                <a:pathLst>
                  <a:path w="911116" h="915200">
                    <a:moveTo>
                      <a:pt x="455558" y="0"/>
                    </a:moveTo>
                    <a:lnTo>
                      <a:pt x="455558" y="0"/>
                    </a:lnTo>
                    <a:cubicBezTo>
                      <a:pt x="707485" y="1127"/>
                      <a:pt x="911116" y="205671"/>
                      <a:pt x="911116" y="457600"/>
                    </a:cubicBezTo>
                    <a:cubicBezTo>
                      <a:pt x="911116" y="709529"/>
                      <a:pt x="707485" y="914073"/>
                      <a:pt x="455558" y="915200"/>
                    </a:cubicBezTo>
                    <a:cubicBezTo>
                      <a:pt x="203631" y="914073"/>
                      <a:pt x="0" y="709529"/>
                      <a:pt x="0" y="457600"/>
                    </a:cubicBezTo>
                    <a:cubicBezTo>
                      <a:pt x="0" y="205671"/>
                      <a:pt x="203631" y="1127"/>
                      <a:pt x="455558" y="0"/>
                    </a:cubicBezTo>
                    <a:close/>
                  </a:path>
                </a:pathLst>
              </a:custGeom>
              <a:solidFill>
                <a:srgbClr val="C42F3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2231" y="360390"/>
              <a:ext cx="495553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-75">
                  <a:solidFill>
                    <a:srgbClr val="FFFFFF"/>
                  </a:solidFill>
                  <a:latin typeface="Canva Sans Display"/>
                </a:rPr>
                <a:t>1</a:t>
              </a:r>
            </a:p>
          </p:txBody>
        </p:sp>
      </p:grpSp>
      <p:pic>
        <p:nvPicPr>
          <p:cNvPr id="13" name="Picture 1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b="617"/>
          <a:stretch/>
        </p:blipFill>
        <p:spPr>
          <a:xfrm>
            <a:off x="3492009" y="1925252"/>
            <a:ext cx="11618392" cy="716333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334804" y="647700"/>
            <a:ext cx="563253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Entrar a </a:t>
            </a:r>
            <a:r>
              <a:rPr lang="ca-ES" sz="4200" spc="-105" dirty="0">
                <a:solidFill>
                  <a:srgbClr val="000000"/>
                </a:solidFill>
                <a:latin typeface="Canva Sans 1 Bold"/>
                <a:hlinkClick r:id="rId4"/>
              </a:rPr>
              <a:t>Zotero.org</a:t>
            </a: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 </a:t>
            </a:r>
          </a:p>
        </p:txBody>
      </p:sp>
      <p:sp>
        <p:nvSpPr>
          <p:cNvPr id="21" name="Rectangle arrodonit 20"/>
          <p:cNvSpPr/>
          <p:nvPr/>
        </p:nvSpPr>
        <p:spPr>
          <a:xfrm>
            <a:off x="6705600" y="9145160"/>
            <a:ext cx="5105400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TextBox 19"/>
          <p:cNvSpPr txBox="1"/>
          <p:nvPr/>
        </p:nvSpPr>
        <p:spPr>
          <a:xfrm>
            <a:off x="6814109" y="9146320"/>
            <a:ext cx="4888382" cy="75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Crear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-hi un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compte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</a:p>
          <a:p>
            <a:pPr algn="ctr">
              <a:lnSpc>
                <a:spcPts val="3240"/>
              </a:lnSpc>
            </a:pPr>
            <a:r>
              <a:rPr lang="en-US" sz="1800" dirty="0">
                <a:solidFill>
                  <a:srgbClr val="FFFFFF"/>
                </a:solidFill>
                <a:latin typeface="Canva Sans 1"/>
              </a:rPr>
              <a:t>(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pot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fer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amb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l'adreça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correu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personal)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arrodonit 28"/>
          <p:cNvSpPr/>
          <p:nvPr/>
        </p:nvSpPr>
        <p:spPr>
          <a:xfrm>
            <a:off x="2971800" y="8507029"/>
            <a:ext cx="5105400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50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16803" y="401757"/>
            <a:ext cx="810012" cy="912060"/>
            <a:chOff x="0" y="0"/>
            <a:chExt cx="1080016" cy="121608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80016" cy="1216081"/>
              <a:chOff x="0" y="0"/>
              <a:chExt cx="812800" cy="9152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9158" y="0"/>
                <a:ext cx="911116" cy="915200"/>
              </a:xfrm>
              <a:custGeom>
                <a:avLst/>
                <a:gdLst/>
                <a:ahLst/>
                <a:cxnLst/>
                <a:rect l="l" t="t" r="r" b="b"/>
                <a:pathLst>
                  <a:path w="911116" h="915200">
                    <a:moveTo>
                      <a:pt x="455558" y="0"/>
                    </a:moveTo>
                    <a:lnTo>
                      <a:pt x="455558" y="0"/>
                    </a:lnTo>
                    <a:cubicBezTo>
                      <a:pt x="707485" y="1127"/>
                      <a:pt x="911116" y="205671"/>
                      <a:pt x="911116" y="457600"/>
                    </a:cubicBezTo>
                    <a:cubicBezTo>
                      <a:pt x="911116" y="709529"/>
                      <a:pt x="707485" y="914073"/>
                      <a:pt x="455558" y="915200"/>
                    </a:cubicBezTo>
                    <a:cubicBezTo>
                      <a:pt x="203631" y="914073"/>
                      <a:pt x="0" y="709529"/>
                      <a:pt x="0" y="457600"/>
                    </a:cubicBezTo>
                    <a:cubicBezTo>
                      <a:pt x="0" y="205671"/>
                      <a:pt x="203631" y="1127"/>
                      <a:pt x="455558" y="0"/>
                    </a:cubicBezTo>
                    <a:close/>
                  </a:path>
                </a:pathLst>
              </a:custGeom>
              <a:solidFill>
                <a:srgbClr val="C42F3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92231" y="360390"/>
              <a:ext cx="495553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-75">
                  <a:solidFill>
                    <a:srgbClr val="FFFFFF"/>
                  </a:solidFill>
                  <a:latin typeface="Canva Sans Display"/>
                </a:rPr>
                <a:t>2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245736" y="538754"/>
            <a:ext cx="5364316" cy="638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Instal·lar el </a:t>
            </a:r>
            <a:r>
              <a:rPr lang="ca-ES" sz="4200" spc="-105" dirty="0">
                <a:solidFill>
                  <a:srgbClr val="000000"/>
                </a:solidFill>
                <a:latin typeface="Canva Sans 1 Bold"/>
                <a:hlinkClick r:id="rId4"/>
              </a:rPr>
              <a:t>programa</a:t>
            </a:r>
            <a:endParaRPr lang="ca-ES" sz="4200" spc="-105" dirty="0">
              <a:solidFill>
                <a:srgbClr val="000000"/>
              </a:solidFill>
              <a:latin typeface="Canva Sans 1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772872" y="8842359"/>
            <a:ext cx="5566294" cy="29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Instal·lar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el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programa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a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l'ordinador</a:t>
            </a:r>
            <a:endParaRPr lang="en-US" sz="1800" dirty="0">
              <a:solidFill>
                <a:srgbClr val="FFFFFF"/>
              </a:solidFill>
              <a:latin typeface="Canva Sans 1"/>
            </a:endParaRPr>
          </a:p>
        </p:txBody>
      </p:sp>
      <p:pic>
        <p:nvPicPr>
          <p:cNvPr id="28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4342" b="32435"/>
          <a:stretch/>
        </p:blipFill>
        <p:spPr>
          <a:xfrm>
            <a:off x="12975643" y="2350933"/>
            <a:ext cx="5388557" cy="7974167"/>
          </a:xfrm>
          <a:prstGeom prst="rect">
            <a:avLst/>
          </a:prstGeom>
        </p:spPr>
      </p:pic>
      <p:pic>
        <p:nvPicPr>
          <p:cNvPr id="5" name="Picture 5">
            <a:hlinkClick r:id="rId4"/>
          </p:cNvPr>
          <p:cNvPicPr>
            <a:picLocks noChangeAspect="1"/>
          </p:cNvPicPr>
          <p:nvPr/>
        </p:nvPicPr>
        <p:blipFill>
          <a:blip r:embed="rId7"/>
          <a:srcRect t="10365" r="1900" b="18580"/>
          <a:stretch>
            <a:fillRect/>
          </a:stretch>
        </p:blipFill>
        <p:spPr>
          <a:xfrm>
            <a:off x="3226686" y="1947130"/>
            <a:ext cx="11834628" cy="6011612"/>
          </a:xfrm>
          <a:prstGeom prst="rect">
            <a:avLst/>
          </a:prstGeom>
        </p:spPr>
      </p:pic>
      <p:sp>
        <p:nvSpPr>
          <p:cNvPr id="30" name="Rectangle arrodonit 29"/>
          <p:cNvSpPr/>
          <p:nvPr/>
        </p:nvSpPr>
        <p:spPr>
          <a:xfrm>
            <a:off x="10564522" y="8496300"/>
            <a:ext cx="5105400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TextBox 24"/>
          <p:cNvSpPr txBox="1"/>
          <p:nvPr/>
        </p:nvSpPr>
        <p:spPr>
          <a:xfrm>
            <a:off x="10304936" y="8842358"/>
            <a:ext cx="5566294" cy="31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anva Sans 1"/>
              </a:rPr>
              <a:t>Instal·lar el</a:t>
            </a:r>
            <a:r>
              <a:rPr lang="en-US" sz="1800">
                <a:solidFill>
                  <a:srgbClr val="FFFFFF"/>
                </a:solidFill>
                <a:latin typeface="Canva Sans 1 Italics"/>
              </a:rPr>
              <a:t> Zotero Connector </a:t>
            </a:r>
            <a:r>
              <a:rPr lang="en-US" sz="1800">
                <a:solidFill>
                  <a:srgbClr val="FFFFFF"/>
                </a:solidFill>
                <a:latin typeface="Canva Sans 1"/>
              </a:rPr>
              <a:t>al navegador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4342" b="32435"/>
          <a:stretch/>
        </p:blipFill>
        <p:spPr>
          <a:xfrm>
            <a:off x="12975643" y="2350933"/>
            <a:ext cx="5388557" cy="79741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42109" y="1868994"/>
            <a:ext cx="12737082" cy="73914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6803" y="401757"/>
            <a:ext cx="810012" cy="912060"/>
            <a:chOff x="0" y="0"/>
            <a:chExt cx="1080016" cy="121608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80016" cy="1216081"/>
              <a:chOff x="0" y="0"/>
              <a:chExt cx="812800" cy="915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9158" y="0"/>
                <a:ext cx="911116" cy="915200"/>
              </a:xfrm>
              <a:custGeom>
                <a:avLst/>
                <a:gdLst/>
                <a:ahLst/>
                <a:cxnLst/>
                <a:rect l="l" t="t" r="r" b="b"/>
                <a:pathLst>
                  <a:path w="911116" h="915200">
                    <a:moveTo>
                      <a:pt x="455558" y="0"/>
                    </a:moveTo>
                    <a:lnTo>
                      <a:pt x="455558" y="0"/>
                    </a:lnTo>
                    <a:cubicBezTo>
                      <a:pt x="707485" y="1127"/>
                      <a:pt x="911116" y="205671"/>
                      <a:pt x="911116" y="457600"/>
                    </a:cubicBezTo>
                    <a:cubicBezTo>
                      <a:pt x="911116" y="709529"/>
                      <a:pt x="707485" y="914073"/>
                      <a:pt x="455558" y="915200"/>
                    </a:cubicBezTo>
                    <a:cubicBezTo>
                      <a:pt x="203631" y="914073"/>
                      <a:pt x="0" y="709529"/>
                      <a:pt x="0" y="457600"/>
                    </a:cubicBezTo>
                    <a:cubicBezTo>
                      <a:pt x="0" y="205671"/>
                      <a:pt x="203631" y="1127"/>
                      <a:pt x="455558" y="0"/>
                    </a:cubicBezTo>
                    <a:close/>
                  </a:path>
                </a:pathLst>
              </a:custGeom>
              <a:solidFill>
                <a:srgbClr val="C42F3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2231" y="360390"/>
              <a:ext cx="495553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-75">
                  <a:solidFill>
                    <a:srgbClr val="FFFFFF"/>
                  </a:solidFill>
                  <a:latin typeface="Canva Sans Display"/>
                </a:rPr>
                <a:t>3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356372" y="538645"/>
            <a:ext cx="1142642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ca-ES" sz="4200" u="none" spc="-105" dirty="0">
                <a:solidFill>
                  <a:srgbClr val="000000"/>
                </a:solidFill>
                <a:latin typeface="Canva Sans 1 Bold"/>
              </a:rPr>
              <a:t>Obrir </a:t>
            </a:r>
            <a:r>
              <a:rPr lang="ca-ES" sz="4200" u="none" spc="-105" dirty="0" err="1">
                <a:solidFill>
                  <a:srgbClr val="000000"/>
                </a:solidFill>
                <a:latin typeface="Canva Sans 1 Bold"/>
              </a:rPr>
              <a:t>Zotero</a:t>
            </a:r>
            <a:r>
              <a:rPr lang="ca-ES" sz="4200" u="none" spc="-105" dirty="0">
                <a:solidFill>
                  <a:srgbClr val="000000"/>
                </a:solidFill>
                <a:latin typeface="Canva Sans 1 Bold"/>
              </a:rPr>
              <a:t> per veure la biblioteca del gestor</a:t>
            </a:r>
          </a:p>
        </p:txBody>
      </p:sp>
      <p:sp>
        <p:nvSpPr>
          <p:cNvPr id="21" name="Rectangle arrodonit 20"/>
          <p:cNvSpPr/>
          <p:nvPr/>
        </p:nvSpPr>
        <p:spPr>
          <a:xfrm>
            <a:off x="5408912" y="8885774"/>
            <a:ext cx="7697487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TextBox 18"/>
          <p:cNvSpPr txBox="1"/>
          <p:nvPr/>
        </p:nvSpPr>
        <p:spPr>
          <a:xfrm>
            <a:off x="5529766" y="8999430"/>
            <a:ext cx="7325023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Aquí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és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 on </a:t>
            </a: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es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recullen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 i </a:t>
            </a: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gestionen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els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 documents i les </a:t>
            </a: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referències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.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Podem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sincronitzar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-la </a:t>
            </a: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amb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 la </a:t>
            </a: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biblioteca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 de </a:t>
            </a:r>
            <a:r>
              <a:rPr lang="en-US" sz="1800" u="none" dirty="0" err="1">
                <a:solidFill>
                  <a:srgbClr val="FFFFFF"/>
                </a:solidFill>
                <a:latin typeface="Canva Sans 1"/>
              </a:rPr>
              <a:t>Zotero</a:t>
            </a:r>
            <a:r>
              <a:rPr lang="en-US" sz="1800" u="none" dirty="0">
                <a:solidFill>
                  <a:srgbClr val="FFFFFF"/>
                </a:solidFill>
                <a:latin typeface="Canva Sans 1"/>
              </a:rPr>
              <a:t> al web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4342" b="32435"/>
          <a:stretch/>
        </p:blipFill>
        <p:spPr>
          <a:xfrm>
            <a:off x="12975643" y="2350933"/>
            <a:ext cx="5388557" cy="79741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6803" y="401757"/>
            <a:ext cx="810012" cy="912060"/>
            <a:chOff x="0" y="0"/>
            <a:chExt cx="1080016" cy="121608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80016" cy="1216081"/>
              <a:chOff x="0" y="0"/>
              <a:chExt cx="812800" cy="915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9158" y="0"/>
                <a:ext cx="911116" cy="915200"/>
              </a:xfrm>
              <a:custGeom>
                <a:avLst/>
                <a:gdLst/>
                <a:ahLst/>
                <a:cxnLst/>
                <a:rect l="l" t="t" r="r" b="b"/>
                <a:pathLst>
                  <a:path w="911116" h="915200">
                    <a:moveTo>
                      <a:pt x="455558" y="0"/>
                    </a:moveTo>
                    <a:lnTo>
                      <a:pt x="455558" y="0"/>
                    </a:lnTo>
                    <a:cubicBezTo>
                      <a:pt x="707485" y="1127"/>
                      <a:pt x="911116" y="205671"/>
                      <a:pt x="911116" y="457600"/>
                    </a:cubicBezTo>
                    <a:cubicBezTo>
                      <a:pt x="911116" y="709529"/>
                      <a:pt x="707485" y="914073"/>
                      <a:pt x="455558" y="915200"/>
                    </a:cubicBezTo>
                    <a:cubicBezTo>
                      <a:pt x="203631" y="914073"/>
                      <a:pt x="0" y="709529"/>
                      <a:pt x="0" y="457600"/>
                    </a:cubicBezTo>
                    <a:cubicBezTo>
                      <a:pt x="0" y="205671"/>
                      <a:pt x="203631" y="1127"/>
                      <a:pt x="455558" y="0"/>
                    </a:cubicBezTo>
                    <a:close/>
                  </a:path>
                </a:pathLst>
              </a:custGeom>
              <a:solidFill>
                <a:srgbClr val="C42F3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2231" y="360390"/>
              <a:ext cx="495553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-75">
                  <a:solidFill>
                    <a:srgbClr val="FFFFFF"/>
                  </a:solidFill>
                  <a:latin typeface="Canva Sans Display"/>
                </a:rPr>
                <a:t>4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73571" y="1868994"/>
            <a:ext cx="12737082" cy="7391421"/>
            <a:chOff x="0" y="0"/>
            <a:chExt cx="16982776" cy="985522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16982776" cy="985522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 t="11295" r="2545"/>
            <a:stretch>
              <a:fillRect/>
            </a:stretch>
          </p:blipFill>
          <p:spPr>
            <a:xfrm>
              <a:off x="0" y="375562"/>
              <a:ext cx="4326294" cy="356116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700837" y="2939911"/>
              <a:ext cx="5670642" cy="252167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350162"/>
              <a:ext cx="702401" cy="446903"/>
            </a:xfrm>
            <a:prstGeom prst="rect">
              <a:avLst/>
            </a:prstGeom>
          </p:spPr>
        </p:pic>
      </p:grpSp>
      <p:sp>
        <p:nvSpPr>
          <p:cNvPr id="24" name="Rectangle arrodonit 23"/>
          <p:cNvSpPr/>
          <p:nvPr/>
        </p:nvSpPr>
        <p:spPr>
          <a:xfrm>
            <a:off x="5408913" y="8885774"/>
            <a:ext cx="6857022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TextBox 22"/>
          <p:cNvSpPr txBox="1"/>
          <p:nvPr/>
        </p:nvSpPr>
        <p:spPr>
          <a:xfrm>
            <a:off x="5636269" y="9056236"/>
            <a:ext cx="624968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Podem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crear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col·leccions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i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subcol·leccions</a:t>
            </a:r>
            <a:endParaRPr lang="en-US" sz="1800" dirty="0">
              <a:solidFill>
                <a:srgbClr val="FFFFFF"/>
              </a:solidFill>
              <a:latin typeface="Canva Sans 1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Canva Sans 1"/>
              </a:rPr>
              <a:t>per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organitzar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el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contingut</a:t>
            </a:r>
            <a:endParaRPr lang="en-US" sz="1800" dirty="0">
              <a:solidFill>
                <a:srgbClr val="FFFFFF"/>
              </a:solidFill>
              <a:latin typeface="Canva Sans 1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318030" y="538699"/>
            <a:ext cx="8111969" cy="638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Organitzar la biblioteca personal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4342" b="32435"/>
          <a:stretch/>
        </p:blipFill>
        <p:spPr>
          <a:xfrm>
            <a:off x="12975643" y="2350933"/>
            <a:ext cx="5388557" cy="79741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pic>
        <p:nvPicPr>
          <p:cNvPr id="13" name="Picture 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>
          <a:xfrm>
            <a:off x="2942644" y="1819068"/>
            <a:ext cx="12638732" cy="807873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16803" y="401757"/>
            <a:ext cx="810012" cy="912060"/>
            <a:chOff x="0" y="0"/>
            <a:chExt cx="1080016" cy="121608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80016" cy="1216081"/>
              <a:chOff x="0" y="0"/>
              <a:chExt cx="812800" cy="915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9158" y="0"/>
                <a:ext cx="911116" cy="915200"/>
              </a:xfrm>
              <a:custGeom>
                <a:avLst/>
                <a:gdLst/>
                <a:ahLst/>
                <a:cxnLst/>
                <a:rect l="l" t="t" r="r" b="b"/>
                <a:pathLst>
                  <a:path w="911116" h="915200">
                    <a:moveTo>
                      <a:pt x="455558" y="0"/>
                    </a:moveTo>
                    <a:lnTo>
                      <a:pt x="455558" y="0"/>
                    </a:lnTo>
                    <a:cubicBezTo>
                      <a:pt x="707485" y="1127"/>
                      <a:pt x="911116" y="205671"/>
                      <a:pt x="911116" y="457600"/>
                    </a:cubicBezTo>
                    <a:cubicBezTo>
                      <a:pt x="911116" y="709529"/>
                      <a:pt x="707485" y="914073"/>
                      <a:pt x="455558" y="915200"/>
                    </a:cubicBezTo>
                    <a:cubicBezTo>
                      <a:pt x="203631" y="914073"/>
                      <a:pt x="0" y="709529"/>
                      <a:pt x="0" y="457600"/>
                    </a:cubicBezTo>
                    <a:cubicBezTo>
                      <a:pt x="0" y="205671"/>
                      <a:pt x="203631" y="1127"/>
                      <a:pt x="455558" y="0"/>
                    </a:cubicBezTo>
                    <a:close/>
                  </a:path>
                </a:pathLst>
              </a:custGeom>
              <a:solidFill>
                <a:srgbClr val="C42F3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2231" y="360390"/>
              <a:ext cx="495553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-75">
                  <a:solidFill>
                    <a:srgbClr val="FFFFFF"/>
                  </a:solidFill>
                  <a:latin typeface="Canva Sans Display"/>
                </a:rPr>
                <a:t>5</a:t>
              </a:r>
            </a:p>
          </p:txBody>
        </p:sp>
      </p:grpSp>
      <p:sp>
        <p:nvSpPr>
          <p:cNvPr id="20" name="Rectangle arrodonit 19"/>
          <p:cNvSpPr/>
          <p:nvPr/>
        </p:nvSpPr>
        <p:spPr>
          <a:xfrm>
            <a:off x="5715000" y="8801100"/>
            <a:ext cx="6857022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TextBox 18"/>
          <p:cNvSpPr txBox="1"/>
          <p:nvPr/>
        </p:nvSpPr>
        <p:spPr>
          <a:xfrm>
            <a:off x="5672128" y="8860993"/>
            <a:ext cx="6913709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Quan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hi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arrosseguem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els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PDF,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Zotero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intenta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llegir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les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dades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(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metadades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) del document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i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modifica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el nom del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fitxer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.</a:t>
            </a:r>
          </a:p>
          <a:p>
            <a:pPr algn="ctr">
              <a:lnSpc>
                <a:spcPts val="2520"/>
              </a:lnSpc>
            </a:pPr>
            <a:r>
              <a:rPr lang="en-US" dirty="0" err="1">
                <a:solidFill>
                  <a:srgbClr val="FFFFFF"/>
                </a:solidFill>
                <a:latin typeface="Canva Sans 1"/>
              </a:rPr>
              <a:t>Podrem</a:t>
            </a:r>
            <a:r>
              <a:rPr lang="en-US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nva Sans 1"/>
              </a:rPr>
              <a:t>llegir</a:t>
            </a:r>
            <a:r>
              <a:rPr lang="en-US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nva Sans 1"/>
              </a:rPr>
              <a:t>i</a:t>
            </a:r>
            <a:r>
              <a:rPr lang="en-US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nva Sans 1"/>
              </a:rPr>
              <a:t>anotar</a:t>
            </a:r>
            <a:r>
              <a:rPr lang="en-US" dirty="0">
                <a:solidFill>
                  <a:srgbClr val="FFFFFF"/>
                </a:solidFill>
                <a:latin typeface="Canva Sans 1"/>
              </a:rPr>
              <a:t> el PDF.</a:t>
            </a:r>
            <a:endParaRPr lang="en-US" sz="1800" dirty="0">
              <a:solidFill>
                <a:srgbClr val="FFFFFF"/>
              </a:solidFill>
              <a:latin typeface="Canva Sans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230500" y="538699"/>
            <a:ext cx="9723500" cy="638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Afegir directament els documents 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4342" b="32435"/>
          <a:stretch/>
        </p:blipFill>
        <p:spPr>
          <a:xfrm>
            <a:off x="12975643" y="2350933"/>
            <a:ext cx="5388557" cy="79741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373048" y="1868994"/>
            <a:ext cx="12737082" cy="7391421"/>
            <a:chOff x="0" y="0"/>
            <a:chExt cx="16982776" cy="985522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16982776" cy="985522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 t="1137"/>
            <a:stretch>
              <a:fillRect/>
            </a:stretch>
          </p:blipFill>
          <p:spPr>
            <a:xfrm>
              <a:off x="0" y="398608"/>
              <a:ext cx="4621979" cy="3638902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6039948" y="2420627"/>
              <a:ext cx="7060660" cy="5077715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416803" y="401757"/>
            <a:ext cx="810012" cy="912060"/>
            <a:chOff x="0" y="0"/>
            <a:chExt cx="812800" cy="915200"/>
          </a:xfrm>
        </p:grpSpPr>
        <p:sp>
          <p:nvSpPr>
            <p:cNvPr id="10" name="Freeform 10"/>
            <p:cNvSpPr/>
            <p:nvPr/>
          </p:nvSpPr>
          <p:spPr>
            <a:xfrm>
              <a:off x="-49158" y="0"/>
              <a:ext cx="911116" cy="915200"/>
            </a:xfrm>
            <a:custGeom>
              <a:avLst/>
              <a:gdLst/>
              <a:ahLst/>
              <a:cxnLst/>
              <a:rect l="l" t="t" r="r" b="b"/>
              <a:pathLst>
                <a:path w="911116" h="915200">
                  <a:moveTo>
                    <a:pt x="455558" y="0"/>
                  </a:moveTo>
                  <a:lnTo>
                    <a:pt x="455558" y="0"/>
                  </a:lnTo>
                  <a:cubicBezTo>
                    <a:pt x="707485" y="1127"/>
                    <a:pt x="911116" y="205671"/>
                    <a:pt x="911116" y="457600"/>
                  </a:cubicBezTo>
                  <a:cubicBezTo>
                    <a:pt x="911116" y="709529"/>
                    <a:pt x="707485" y="914073"/>
                    <a:pt x="455558" y="915200"/>
                  </a:cubicBezTo>
                  <a:cubicBezTo>
                    <a:pt x="203631" y="914073"/>
                    <a:pt x="0" y="709529"/>
                    <a:pt x="0" y="457600"/>
                  </a:cubicBezTo>
                  <a:cubicBezTo>
                    <a:pt x="0" y="205671"/>
                    <a:pt x="203631" y="1127"/>
                    <a:pt x="455558" y="0"/>
                  </a:cubicBezTo>
                  <a:close/>
                </a:path>
              </a:pathLst>
            </a:custGeom>
            <a:solidFill>
              <a:srgbClr val="C42F3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35976" y="672049"/>
            <a:ext cx="371665" cy="387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spc="-75" dirty="0">
                <a:solidFill>
                  <a:srgbClr val="FFFFFF"/>
                </a:solidFill>
                <a:latin typeface="Canva Sans Display"/>
              </a:rPr>
              <a:t>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62484" y="580921"/>
            <a:ext cx="805806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Afegir fitxers de referències</a:t>
            </a:r>
          </a:p>
        </p:txBody>
      </p:sp>
      <p:sp>
        <p:nvSpPr>
          <p:cNvPr id="24" name="Rectangle arrodonit 23"/>
          <p:cNvSpPr/>
          <p:nvPr/>
        </p:nvSpPr>
        <p:spPr>
          <a:xfrm>
            <a:off x="5728776" y="8877300"/>
            <a:ext cx="6857022" cy="1143000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73048" y="2131616"/>
            <a:ext cx="510324" cy="324694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6400800" y="8992077"/>
            <a:ext cx="5566294" cy="95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poden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importar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fitxers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referències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de bases de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dades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catàlegs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o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d'altres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gestors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bibliogràfics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(format</a:t>
            </a:r>
            <a:r>
              <a:rPr lang="en-US" sz="1800" dirty="0">
                <a:solidFill>
                  <a:srgbClr val="FFFFFF"/>
                </a:solidFill>
                <a:latin typeface="Canva Sans 1 Italic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 Italics"/>
              </a:rPr>
              <a:t>BibTex</a:t>
            </a:r>
            <a:r>
              <a:rPr lang="en-US" sz="1800" dirty="0">
                <a:solidFill>
                  <a:srgbClr val="FFFFFF"/>
                </a:solidFill>
                <a:latin typeface="Canva Sans 1 Italics"/>
              </a:rPr>
              <a:t>, RIS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...)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4342" b="32435"/>
          <a:stretch/>
        </p:blipFill>
        <p:spPr>
          <a:xfrm>
            <a:off x="12975643" y="2350933"/>
            <a:ext cx="5388557" cy="79741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6803" y="401757"/>
            <a:ext cx="810012" cy="912060"/>
            <a:chOff x="0" y="0"/>
            <a:chExt cx="1080016" cy="121608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80016" cy="1216081"/>
              <a:chOff x="0" y="0"/>
              <a:chExt cx="812800" cy="915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9158" y="0"/>
                <a:ext cx="911116" cy="915200"/>
              </a:xfrm>
              <a:custGeom>
                <a:avLst/>
                <a:gdLst/>
                <a:ahLst/>
                <a:cxnLst/>
                <a:rect l="l" t="t" r="r" b="b"/>
                <a:pathLst>
                  <a:path w="911116" h="915200">
                    <a:moveTo>
                      <a:pt x="455558" y="0"/>
                    </a:moveTo>
                    <a:lnTo>
                      <a:pt x="455558" y="0"/>
                    </a:lnTo>
                    <a:cubicBezTo>
                      <a:pt x="707485" y="1127"/>
                      <a:pt x="911116" y="205671"/>
                      <a:pt x="911116" y="457600"/>
                    </a:cubicBezTo>
                    <a:cubicBezTo>
                      <a:pt x="911116" y="709529"/>
                      <a:pt x="707485" y="914073"/>
                      <a:pt x="455558" y="915200"/>
                    </a:cubicBezTo>
                    <a:cubicBezTo>
                      <a:pt x="203631" y="914073"/>
                      <a:pt x="0" y="709529"/>
                      <a:pt x="0" y="457600"/>
                    </a:cubicBezTo>
                    <a:cubicBezTo>
                      <a:pt x="0" y="205671"/>
                      <a:pt x="203631" y="1127"/>
                      <a:pt x="455558" y="0"/>
                    </a:cubicBezTo>
                    <a:close/>
                  </a:path>
                </a:pathLst>
              </a:custGeom>
              <a:solidFill>
                <a:srgbClr val="C42F3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2231" y="360390"/>
              <a:ext cx="495553" cy="517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-75" dirty="0">
                  <a:solidFill>
                    <a:srgbClr val="FFFFFF"/>
                  </a:solidFill>
                  <a:latin typeface="Canva Sans Display"/>
                </a:rPr>
                <a:t>7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42704" y="580921"/>
            <a:ext cx="7943343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Afegir referències manualment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583916" y="1876055"/>
            <a:ext cx="9120168" cy="7290431"/>
            <a:chOff x="0" y="0"/>
            <a:chExt cx="12160225" cy="972057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 r="28396" b="1366"/>
            <a:stretch>
              <a:fillRect/>
            </a:stretch>
          </p:blipFill>
          <p:spPr>
            <a:xfrm>
              <a:off x="0" y="0"/>
              <a:ext cx="12160225" cy="972057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366147"/>
              <a:ext cx="629632" cy="40060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/>
            <a:srcRect r="371" b="20360"/>
            <a:stretch>
              <a:fillRect/>
            </a:stretch>
          </p:blipFill>
          <p:spPr>
            <a:xfrm>
              <a:off x="0" y="766751"/>
              <a:ext cx="6835588" cy="8835062"/>
            </a:xfrm>
            <a:prstGeom prst="rect">
              <a:avLst/>
            </a:prstGeom>
          </p:spPr>
        </p:pic>
      </p:grpSp>
      <p:sp>
        <p:nvSpPr>
          <p:cNvPr id="23" name="Rectangle arrodonit 22"/>
          <p:cNvSpPr/>
          <p:nvPr/>
        </p:nvSpPr>
        <p:spPr>
          <a:xfrm>
            <a:off x="5408913" y="8885774"/>
            <a:ext cx="6857022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TextBox 22"/>
          <p:cNvSpPr txBox="1"/>
          <p:nvPr/>
        </p:nvSpPr>
        <p:spPr>
          <a:xfrm>
            <a:off x="6054277" y="9077414"/>
            <a:ext cx="5566294" cy="63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poden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afegir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referències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manualment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Canva Sans 1"/>
              </a:rPr>
              <a:t>des del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menú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: </a:t>
            </a:r>
            <a:r>
              <a:rPr lang="en-US" sz="1800" dirty="0" err="1">
                <a:solidFill>
                  <a:srgbClr val="FFFFFF"/>
                </a:solidFill>
                <a:latin typeface="Canva Sans 1 Italics"/>
              </a:rPr>
              <a:t>Fitxer</a:t>
            </a:r>
            <a:r>
              <a:rPr lang="en-US" sz="1800" dirty="0">
                <a:solidFill>
                  <a:srgbClr val="FFFFFF"/>
                </a:solidFill>
                <a:latin typeface="Canva Sans 1 Italics"/>
              </a:rPr>
              <a:t>-&gt;Element </a:t>
            </a:r>
            <a:r>
              <a:rPr lang="en-US" sz="1800" dirty="0" err="1">
                <a:solidFill>
                  <a:srgbClr val="FFFFFF"/>
                </a:solidFill>
                <a:latin typeface="Canva Sans 1 Italics"/>
              </a:rPr>
              <a:t>nou</a:t>
            </a:r>
            <a:endParaRPr lang="en-US" sz="1800" dirty="0">
              <a:solidFill>
                <a:srgbClr val="FFFFFF"/>
              </a:solidFill>
              <a:latin typeface="Canva Sans 1 Itali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598" b="6096"/>
          <a:stretch/>
        </p:blipFill>
        <p:spPr>
          <a:xfrm>
            <a:off x="-76200" y="-757591"/>
            <a:ext cx="5712469" cy="11082692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4342" b="32435"/>
          <a:stretch/>
        </p:blipFill>
        <p:spPr>
          <a:xfrm>
            <a:off x="12975643" y="2350933"/>
            <a:ext cx="5388557" cy="79741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1800018"/>
            <a:chOff x="0" y="0"/>
            <a:chExt cx="4816593" cy="474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74079"/>
            </a:xfrm>
            <a:custGeom>
              <a:avLst/>
              <a:gdLst/>
              <a:ahLst/>
              <a:cxnLst/>
              <a:rect l="l" t="t" r="r" b="b"/>
              <a:pathLst>
                <a:path w="4816592" h="474079">
                  <a:moveTo>
                    <a:pt x="0" y="0"/>
                  </a:moveTo>
                  <a:lnTo>
                    <a:pt x="4816592" y="0"/>
                  </a:lnTo>
                  <a:lnTo>
                    <a:pt x="4816592" y="474079"/>
                  </a:lnTo>
                  <a:lnTo>
                    <a:pt x="0" y="4740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6803" y="401757"/>
            <a:ext cx="810012" cy="912060"/>
            <a:chOff x="0" y="0"/>
            <a:chExt cx="1080016" cy="121608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80016" cy="1216081"/>
              <a:chOff x="0" y="0"/>
              <a:chExt cx="812800" cy="915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9158" y="0"/>
                <a:ext cx="911116" cy="915200"/>
              </a:xfrm>
              <a:custGeom>
                <a:avLst/>
                <a:gdLst/>
                <a:ahLst/>
                <a:cxnLst/>
                <a:rect l="l" t="t" r="r" b="b"/>
                <a:pathLst>
                  <a:path w="911116" h="915200">
                    <a:moveTo>
                      <a:pt x="455558" y="0"/>
                    </a:moveTo>
                    <a:lnTo>
                      <a:pt x="455558" y="0"/>
                    </a:lnTo>
                    <a:cubicBezTo>
                      <a:pt x="707485" y="1127"/>
                      <a:pt x="911116" y="205671"/>
                      <a:pt x="911116" y="457600"/>
                    </a:cubicBezTo>
                    <a:cubicBezTo>
                      <a:pt x="911116" y="709529"/>
                      <a:pt x="707485" y="914073"/>
                      <a:pt x="455558" y="915200"/>
                    </a:cubicBezTo>
                    <a:cubicBezTo>
                      <a:pt x="203631" y="914073"/>
                      <a:pt x="0" y="709529"/>
                      <a:pt x="0" y="457600"/>
                    </a:cubicBezTo>
                    <a:cubicBezTo>
                      <a:pt x="0" y="205671"/>
                      <a:pt x="203631" y="1127"/>
                      <a:pt x="455558" y="0"/>
                    </a:cubicBezTo>
                    <a:close/>
                  </a:path>
                </a:pathLst>
              </a:custGeom>
              <a:solidFill>
                <a:srgbClr val="C42F3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2231" y="360390"/>
              <a:ext cx="495553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-75">
                  <a:solidFill>
                    <a:srgbClr val="FFFFFF"/>
                  </a:solidFill>
                  <a:latin typeface="Canva Sans Display"/>
                </a:rPr>
                <a:t>8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894422" y="1868994"/>
            <a:ext cx="12737082" cy="7391421"/>
            <a:chOff x="0" y="0"/>
            <a:chExt cx="16982776" cy="985522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16982776" cy="985522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3947936" y="716446"/>
              <a:ext cx="5530309" cy="172556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 t="22404" r="51578"/>
            <a:stretch>
              <a:fillRect/>
            </a:stretch>
          </p:blipFill>
          <p:spPr>
            <a:xfrm>
              <a:off x="2209970" y="1140635"/>
              <a:ext cx="9559727" cy="1352489"/>
            </a:xfrm>
            <a:prstGeom prst="rect">
              <a:avLst/>
            </a:prstGeom>
          </p:spPr>
        </p:pic>
      </p:grpSp>
      <p:sp>
        <p:nvSpPr>
          <p:cNvPr id="24" name="Rectangle arrodonit 23"/>
          <p:cNvSpPr/>
          <p:nvPr/>
        </p:nvSpPr>
        <p:spPr>
          <a:xfrm>
            <a:off x="5639778" y="8809574"/>
            <a:ext cx="6857022" cy="982126"/>
          </a:xfrm>
          <a:prstGeom prst="roundRect">
            <a:avLst>
              <a:gd name="adj" fmla="val 47702"/>
            </a:avLst>
          </a:prstGeom>
          <a:solidFill>
            <a:srgbClr val="C4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TextBox 21"/>
          <p:cNvSpPr txBox="1"/>
          <p:nvPr/>
        </p:nvSpPr>
        <p:spPr>
          <a:xfrm>
            <a:off x="6019800" y="8998456"/>
            <a:ext cx="6073544" cy="60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Permet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adjuntar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fitxers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a les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referències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que ja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tenim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Canva Sans 1"/>
              </a:rPr>
              <a:t>a la </a:t>
            </a:r>
            <a:r>
              <a:rPr lang="en-US" sz="1800" dirty="0" err="1">
                <a:solidFill>
                  <a:srgbClr val="FFFFFF"/>
                </a:solidFill>
                <a:latin typeface="Canva Sans 1"/>
              </a:rPr>
              <a:t>biblioteca</a:t>
            </a:r>
            <a:r>
              <a:rPr lang="en-US" sz="1800" dirty="0">
                <a:solidFill>
                  <a:srgbClr val="FFFFFF"/>
                </a:solidFill>
                <a:latin typeface="Canva Sans 1"/>
              </a:rPr>
              <a:t> 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802260" y="2363315"/>
            <a:ext cx="597131" cy="379924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205334" y="538699"/>
            <a:ext cx="1108077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ca-ES" sz="4200" spc="-105" dirty="0">
                <a:solidFill>
                  <a:srgbClr val="000000"/>
                </a:solidFill>
                <a:latin typeface="Canva Sans 1 Bold"/>
              </a:rPr>
              <a:t>Afegir els PDF als registres que no en tinguin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tzat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A5529F498FB14EAA74E2E5F5BC3D38" ma:contentTypeVersion="12" ma:contentTypeDescription="Crea un document nou" ma:contentTypeScope="" ma:versionID="2bde0d1c5faa6c9c3197b56e9a8fa106">
  <xsd:schema xmlns:xsd="http://www.w3.org/2001/XMLSchema" xmlns:xs="http://www.w3.org/2001/XMLSchema" xmlns:p="http://schemas.microsoft.com/office/2006/metadata/properties" xmlns:ns2="02438a32-e18b-4eac-be57-1917724db1f8" xmlns:ns3="ddb21e13-8baf-4c06-a40a-5204f637839d" targetNamespace="http://schemas.microsoft.com/office/2006/metadata/properties" ma:root="true" ma:fieldsID="ca5692087ff563cc5e1ab3ca099a0904" ns2:_="" ns3:_="">
    <xsd:import namespace="02438a32-e18b-4eac-be57-1917724db1f8"/>
    <xsd:import namespace="ddb21e13-8baf-4c06-a40a-5204f63783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21e13-8baf-4c06-a40a-5204f6378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F4F67F-6573-4B63-A97D-7F1009D138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3050DB-28E6-4572-8D11-2D9321420A47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ddb21e13-8baf-4c06-a40a-5204f637839d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2438a32-e18b-4eac-be57-1917724db1f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56890A9-A995-4626-B452-EBCACD7CF6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38a32-e18b-4eac-be57-1917724db1f8"/>
    <ds:schemaRef ds:uri="ddb21e13-8baf-4c06-a40a-5204f6378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319</Words>
  <Application>Microsoft Office PowerPoint</Application>
  <PresentationFormat>Personalitzat</PresentationFormat>
  <Paragraphs>51</Paragraphs>
  <Slides>13</Slides>
  <Notes>0</Notes>
  <HiddenSlides>0</HiddenSlides>
  <MMClips>3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21" baseType="lpstr">
      <vt:lpstr>Canva Sans 1 Italics</vt:lpstr>
      <vt:lpstr>Canva Sans 1</vt:lpstr>
      <vt:lpstr>Canva Sans 1 Bold Italics</vt:lpstr>
      <vt:lpstr>Canva Sans 1 Bold</vt:lpstr>
      <vt:lpstr>Canva Sans Display</vt:lpstr>
      <vt:lpstr>Calibri</vt:lpstr>
      <vt:lpstr>Arial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Zotero: gestor bibliogràfic: primers passos [text] (2022)</dc:title>
  <dc:creator>CRAI Biblioteca de Lletres</dc:creator>
  <cp:keywords>Zotero, gestor bibliogràfic, CRAI, Universitat de Barcelona, formació d'usuaris, referències bibliogràfiques</cp:keywords>
  <cp:lastModifiedBy>Laia Bonet Bagant</cp:lastModifiedBy>
  <cp:revision>16</cp:revision>
  <dcterms:created xsi:type="dcterms:W3CDTF">2006-08-16T00:00:00Z</dcterms:created>
  <dcterms:modified xsi:type="dcterms:W3CDTF">2022-10-26T08:41:34Z</dcterms:modified>
  <dc:identifier>DAFN-xw1e0U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0x010100EDA5529F498FB14EAA74E2E5F5BC3D38</vt:lpwstr>
  </property>
</Properties>
</file>