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va Sans 1" panose="020B0604020202020204" charset="0"/>
      <p:regular r:id="rId21"/>
    </p:embeddedFont>
    <p:embeddedFont>
      <p:font typeface="Canva Sans 1 Bold" panose="020B0604020202020204" charset="0"/>
      <p:regular r:id="rId22"/>
    </p:embeddedFont>
    <p:embeddedFont>
      <p:font typeface="Canva Sans 1 Bold Italics" panose="020B0604020202020204" charset="0"/>
      <p:regular r:id="rId23"/>
    </p:embeddedFont>
    <p:embeddedFont>
      <p:font typeface="Canva Sans 1 Italics" panose="020B0604020202020204" charset="0"/>
      <p:regular r:id="rId24"/>
    </p:embeddedFont>
    <p:embeddedFont>
      <p:font typeface="Canva Sans Display" panose="020B0604020202020204" charset="0"/>
      <p:regular r:id="rId25"/>
    </p:embeddedFont>
    <p:embeddedFont>
      <p:font typeface="DM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youtu.be/G_s4HpeyxZU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ai.ub.edu/ca/que-ofereix-el-crai/citacions-bibliografiques/gestors-bibliografics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s://www.mendeley.com/guid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ndeley.com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mendeley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ww.mendeley.com/reference-management/reference-manag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mendeley.com/reference-management/web-import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-1168973"/>
            <a:ext cx="18440401" cy="11494073"/>
            <a:chOff x="8117103" y="0"/>
            <a:chExt cx="24587201" cy="153254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8278" b="2611"/>
            <a:stretch/>
          </p:blipFill>
          <p:spPr>
            <a:xfrm>
              <a:off x="8117103" y="0"/>
              <a:ext cx="7619141" cy="1532543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4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1582" b="37260"/>
            <a:stretch/>
          </p:blipFill>
          <p:spPr>
            <a:xfrm>
              <a:off x="25085163" y="5452680"/>
              <a:ext cx="7619141" cy="987275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263533" y="3636718"/>
            <a:ext cx="9760935" cy="186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03"/>
              </a:lnSpc>
              <a:spcBef>
                <a:spcPct val="0"/>
              </a:spcBef>
            </a:pPr>
            <a:r>
              <a:rPr lang="en-US" sz="14229" u="none" spc="910" dirty="0" err="1">
                <a:solidFill>
                  <a:srgbClr val="FFFFFF"/>
                </a:solidFill>
                <a:latin typeface="Canva Sans 1 Bold"/>
              </a:rPr>
              <a:t>Mendeley</a:t>
            </a:r>
            <a:endParaRPr lang="en-US" sz="14229" u="none" spc="910" dirty="0">
              <a:solidFill>
                <a:srgbClr val="FFFFFF"/>
              </a:solidFill>
              <a:latin typeface="Canva Sans 1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78212" y="5662017"/>
            <a:ext cx="9331576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ca-ES" sz="4500" spc="-112" dirty="0">
                <a:solidFill>
                  <a:srgbClr val="FFFFFF"/>
                </a:solidFill>
                <a:latin typeface="Canva Sans 1"/>
              </a:rPr>
              <a:t>Gestor bibliogràfic</a:t>
            </a:r>
          </a:p>
          <a:p>
            <a:pPr algn="ctr">
              <a:lnSpc>
                <a:spcPts val="3600"/>
              </a:lnSpc>
            </a:pPr>
            <a:endParaRPr lang="ca-ES" sz="4500" spc="-112" dirty="0">
              <a:solidFill>
                <a:srgbClr val="FFFFFF"/>
              </a:solidFill>
              <a:latin typeface="Canva Sans 1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ca-ES" sz="3000" spc="-75" dirty="0">
                <a:solidFill>
                  <a:srgbClr val="FFFFFF"/>
                </a:solidFill>
                <a:latin typeface="Canva Sans 1"/>
              </a:rPr>
              <a:t>Primers passos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-36710"/>
            <a:ext cx="5297330" cy="17701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8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7546"/>
          <a:stretch>
            <a:fillRect/>
          </a:stretch>
        </p:blipFill>
        <p:spPr>
          <a:xfrm>
            <a:off x="3205334" y="1909560"/>
            <a:ext cx="11539716" cy="71513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0510" y="5086350"/>
            <a:ext cx="481558" cy="49327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205334" y="538699"/>
            <a:ext cx="1108077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Afegir els PDF als registres que no en tinguin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 l="2195" t="3219" b="3219"/>
          <a:stretch>
            <a:fillRect/>
          </a:stretch>
        </p:blipFill>
        <p:spPr>
          <a:xfrm rot="-5400000">
            <a:off x="11001817" y="6366396"/>
            <a:ext cx="521366" cy="1274752"/>
          </a:xfrm>
          <a:prstGeom prst="rect">
            <a:avLst/>
          </a:prstGeom>
        </p:spPr>
      </p:pic>
      <p:sp>
        <p:nvSpPr>
          <p:cNvPr id="22" name="Rectangle arrodonit 21"/>
          <p:cNvSpPr/>
          <p:nvPr/>
        </p:nvSpPr>
        <p:spPr>
          <a:xfrm>
            <a:off x="6019800" y="8724900"/>
            <a:ext cx="6196553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TextBox 18"/>
          <p:cNvSpPr txBox="1"/>
          <p:nvPr/>
        </p:nvSpPr>
        <p:spPr>
          <a:xfrm>
            <a:off x="6107229" y="8945404"/>
            <a:ext cx="6073544" cy="62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Permet adjuntar fitxers a les referències que ja tenim 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a la biblioteca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sp>
        <p:nvSpPr>
          <p:cNvPr id="24" name="Rectangle arrodonit 23"/>
          <p:cNvSpPr/>
          <p:nvPr/>
        </p:nvSpPr>
        <p:spPr>
          <a:xfrm>
            <a:off x="15443417" y="3390900"/>
            <a:ext cx="2387383" cy="982126"/>
          </a:xfrm>
          <a:prstGeom prst="roundRect">
            <a:avLst>
              <a:gd name="adj" fmla="val 477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46116" y="360390"/>
              <a:ext cx="787784" cy="517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 dirty="0">
                  <a:solidFill>
                    <a:srgbClr val="FFFFFF"/>
                  </a:solidFill>
                  <a:latin typeface="Canva Sans Display"/>
                </a:rPr>
                <a:t>9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178276" y="529174"/>
            <a:ext cx="1108077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DM Sans Bold"/>
              </a:rPr>
              <a:t>Citar la bibliografia amb MS Word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27828" y="3710048"/>
            <a:ext cx="225195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u="sng" spc="36" dirty="0" err="1">
                <a:solidFill>
                  <a:srgbClr val="000000"/>
                </a:solidFill>
                <a:latin typeface="Canva Sans 1"/>
                <a:hlinkClick r:id="rId6"/>
              </a:rPr>
              <a:t>Mira'l</a:t>
            </a:r>
            <a:r>
              <a:rPr lang="en-US" sz="1800" u="sng" spc="36" dirty="0">
                <a:solidFill>
                  <a:srgbClr val="000000"/>
                </a:solidFill>
                <a:latin typeface="Canva Sans 1"/>
                <a:hlinkClick r:id="rId6"/>
              </a:rPr>
              <a:t> a YouTube</a:t>
            </a:r>
            <a:endParaRPr lang="en-US" sz="1800" u="sng" spc="36" dirty="0">
              <a:solidFill>
                <a:srgbClr val="000000"/>
              </a:solidFill>
              <a:latin typeface="Canva Sans 1"/>
            </a:endParaRPr>
          </a:p>
        </p:txBody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324084" y="1387720"/>
            <a:ext cx="11677932" cy="8494541"/>
          </a:xfrm>
          <a:prstGeom prst="rect">
            <a:avLst/>
          </a:prstGeom>
        </p:spPr>
      </p:pic>
      <p:sp>
        <p:nvSpPr>
          <p:cNvPr id="23" name="Rectangle arrodonit 22"/>
          <p:cNvSpPr/>
          <p:nvPr/>
        </p:nvSpPr>
        <p:spPr>
          <a:xfrm>
            <a:off x="6379903" y="9114374"/>
            <a:ext cx="5431097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TextBox 17"/>
          <p:cNvSpPr txBox="1"/>
          <p:nvPr/>
        </p:nvSpPr>
        <p:spPr>
          <a:xfrm>
            <a:off x="6360851" y="9142522"/>
            <a:ext cx="5566294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Instal·lació del complement de </a:t>
            </a:r>
            <a:r>
              <a:rPr lang="ca-ES" sz="1800" dirty="0" err="1">
                <a:solidFill>
                  <a:srgbClr val="FFFFFF"/>
                </a:solidFill>
                <a:latin typeface="Canva Sans 1"/>
              </a:rPr>
              <a:t>Mendeley</a:t>
            </a:r>
            <a:endParaRPr lang="ca-ES" sz="1800" dirty="0">
              <a:solidFill>
                <a:srgbClr val="FFFFFF"/>
              </a:solidFill>
              <a:latin typeface="Canva Sans 1"/>
            </a:endParaRP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al Word amb el compte de la UB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per citar la bibliografia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1566" b="40746"/>
          <a:stretch/>
        </p:blipFill>
        <p:spPr>
          <a:xfrm>
            <a:off x="12647957" y="3331919"/>
            <a:ext cx="5716244" cy="699318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224652" y="4224554"/>
            <a:ext cx="11838696" cy="2862449"/>
            <a:chOff x="0" y="0"/>
            <a:chExt cx="3118010" cy="753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18010" cy="753896"/>
            </a:xfrm>
            <a:custGeom>
              <a:avLst/>
              <a:gdLst/>
              <a:ahLst/>
              <a:cxnLst/>
              <a:rect l="l" t="t" r="r" b="b"/>
              <a:pathLst>
                <a:path w="3118010" h="753896">
                  <a:moveTo>
                    <a:pt x="33351" y="0"/>
                  </a:moveTo>
                  <a:lnTo>
                    <a:pt x="3084659" y="0"/>
                  </a:lnTo>
                  <a:cubicBezTo>
                    <a:pt x="3093504" y="0"/>
                    <a:pt x="3101987" y="3514"/>
                    <a:pt x="3108242" y="9768"/>
                  </a:cubicBezTo>
                  <a:cubicBezTo>
                    <a:pt x="3114497" y="16023"/>
                    <a:pt x="3118010" y="24506"/>
                    <a:pt x="3118010" y="33351"/>
                  </a:cubicBezTo>
                  <a:lnTo>
                    <a:pt x="3118010" y="720545"/>
                  </a:lnTo>
                  <a:cubicBezTo>
                    <a:pt x="3118010" y="729390"/>
                    <a:pt x="3114497" y="737873"/>
                    <a:pt x="3108242" y="744128"/>
                  </a:cubicBezTo>
                  <a:cubicBezTo>
                    <a:pt x="3101987" y="750382"/>
                    <a:pt x="3093504" y="753896"/>
                    <a:pt x="3084659" y="753896"/>
                  </a:cubicBezTo>
                  <a:lnTo>
                    <a:pt x="33351" y="753896"/>
                  </a:lnTo>
                  <a:cubicBezTo>
                    <a:pt x="24506" y="753896"/>
                    <a:pt x="16023" y="750382"/>
                    <a:pt x="9768" y="744128"/>
                  </a:cubicBezTo>
                  <a:cubicBezTo>
                    <a:pt x="3514" y="737873"/>
                    <a:pt x="0" y="729390"/>
                    <a:pt x="0" y="720545"/>
                  </a:cubicBezTo>
                  <a:lnTo>
                    <a:pt x="0" y="33351"/>
                  </a:lnTo>
                  <a:cubicBezTo>
                    <a:pt x="0" y="24506"/>
                    <a:pt x="3514" y="16023"/>
                    <a:pt x="9768" y="9768"/>
                  </a:cubicBezTo>
                  <a:cubicBezTo>
                    <a:pt x="16023" y="3514"/>
                    <a:pt x="24506" y="0"/>
                    <a:pt x="333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pic>
        <p:nvPicPr>
          <p:cNvPr id="8" name="Picture 8">
            <a:hlinkClick r:id="rId6" tooltip="https://creativecommons.org/licenses/by/4.0/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64843" y="8939453"/>
            <a:ext cx="1634772" cy="5658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517621" y="2519485"/>
            <a:ext cx="925275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ca-ES" sz="8000" spc="-200" dirty="0">
                <a:solidFill>
                  <a:srgbClr val="FFFFFF"/>
                </a:solidFill>
                <a:latin typeface="Canva Sans 1 Bold"/>
              </a:rPr>
              <a:t>Més informació</a:t>
            </a:r>
            <a:r>
              <a:rPr lang="en-US" sz="8000" spc="-200" dirty="0">
                <a:solidFill>
                  <a:srgbClr val="FFFFFF"/>
                </a:solidFill>
                <a:latin typeface="Canva Sans 1 Bold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03612" y="4824412"/>
            <a:ext cx="1108077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05" dirty="0">
                <a:solidFill>
                  <a:srgbClr val="2C3039"/>
                </a:solidFill>
                <a:latin typeface="Canva Sans 1 Bold"/>
                <a:hlinkClick r:id="rId8"/>
              </a:rPr>
              <a:t>crai.ub.edu/gestors-</a:t>
            </a:r>
            <a:r>
              <a:rPr lang="en-US" sz="4200" spc="-105" dirty="0" err="1">
                <a:solidFill>
                  <a:srgbClr val="2C3039"/>
                </a:solidFill>
                <a:latin typeface="Canva Sans 1 Bold"/>
                <a:hlinkClick r:id="rId8"/>
              </a:rPr>
              <a:t>bibliografics</a:t>
            </a:r>
            <a:endParaRPr lang="en-US" sz="4200" spc="-105" dirty="0">
              <a:solidFill>
                <a:srgbClr val="2C3039"/>
              </a:solidFill>
              <a:latin typeface="Canva Sans 1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603612" y="6122113"/>
            <a:ext cx="1108077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05" dirty="0">
                <a:solidFill>
                  <a:srgbClr val="2C3039"/>
                </a:solidFill>
                <a:latin typeface="Canva Sans 1 Bold"/>
                <a:hlinkClick r:id="rId9"/>
              </a:rPr>
              <a:t>mendeley.com/guides</a:t>
            </a:r>
            <a:endParaRPr lang="en-US" sz="4200" spc="-105" dirty="0">
              <a:solidFill>
                <a:srgbClr val="2C3039"/>
              </a:solidFill>
              <a:latin typeface="Canva Sans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603189" y="8954622"/>
            <a:ext cx="7267734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Canva Sans 1"/>
              </a:rPr>
              <a:t>© CRAI Universitat de Barcelona, 2022</a:t>
            </a: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-36710"/>
            <a:ext cx="5297330" cy="17701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arrodonit 20"/>
          <p:cNvSpPr/>
          <p:nvPr/>
        </p:nvSpPr>
        <p:spPr>
          <a:xfrm>
            <a:off x="6553200" y="9029700"/>
            <a:ext cx="5105400" cy="982126"/>
          </a:xfrm>
          <a:prstGeom prst="roundRect">
            <a:avLst>
              <a:gd name="adj" fmla="val 47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" name="Group 2"/>
          <p:cNvGrpSpPr/>
          <p:nvPr/>
        </p:nvGrpSpPr>
        <p:grpSpPr>
          <a:xfrm>
            <a:off x="-76200" y="-1168973"/>
            <a:ext cx="18440401" cy="11570273"/>
            <a:chOff x="8117103" y="0"/>
            <a:chExt cx="24587201" cy="154270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1582" b="2611"/>
            <a:stretch/>
          </p:blipFill>
          <p:spPr>
            <a:xfrm>
              <a:off x="8117103" y="0"/>
              <a:ext cx="7619141" cy="1532543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1582" b="36616"/>
            <a:stretch/>
          </p:blipFill>
          <p:spPr>
            <a:xfrm>
              <a:off x="25085163" y="5452680"/>
              <a:ext cx="7619141" cy="997435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3829" y="580921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1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694018" y="9075347"/>
            <a:ext cx="4888382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Crear-hi un compte </a:t>
            </a:r>
          </a:p>
          <a:p>
            <a:pPr algn="ctr">
              <a:lnSpc>
                <a:spcPts val="324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(es pot fer amb l'adreça de correu personal)</a:t>
            </a:r>
          </a:p>
        </p:txBody>
      </p:sp>
      <p:pic>
        <p:nvPicPr>
          <p:cNvPr id="18" name="Picture 18">
            <a:hlinkClick r:id="rId4" tooltip="https://www.mendeley.com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49186" y="2088906"/>
            <a:ext cx="11283219" cy="676479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334804" y="717864"/>
            <a:ext cx="596640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Entrar a </a:t>
            </a:r>
            <a:r>
              <a:rPr lang="ca-ES" sz="4200" u="sng" spc="-105" dirty="0">
                <a:solidFill>
                  <a:srgbClr val="000000"/>
                </a:solidFill>
                <a:latin typeface="Canva Sans 1 Bold"/>
                <a:hlinkClick r:id="rId6"/>
              </a:rPr>
              <a:t>Mendeley.com</a:t>
            </a: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arrodonit 19"/>
          <p:cNvSpPr/>
          <p:nvPr/>
        </p:nvSpPr>
        <p:spPr>
          <a:xfrm>
            <a:off x="6617122" y="8656649"/>
            <a:ext cx="5105400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" name="Group 2"/>
          <p:cNvGrpSpPr/>
          <p:nvPr/>
        </p:nvGrpSpPr>
        <p:grpSpPr>
          <a:xfrm>
            <a:off x="-76200" y="-757591"/>
            <a:ext cx="18440400" cy="11082692"/>
            <a:chOff x="8119619" y="1"/>
            <a:chExt cx="24587199" cy="14776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1598" b="6096"/>
            <a:stretch/>
          </p:blipFill>
          <p:spPr>
            <a:xfrm>
              <a:off x="8119619" y="1"/>
              <a:ext cx="7616625" cy="1477692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1566" b="40746"/>
            <a:stretch/>
          </p:blipFill>
          <p:spPr>
            <a:xfrm>
              <a:off x="25085161" y="5452681"/>
              <a:ext cx="7621657" cy="932424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2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411964" y="8987412"/>
            <a:ext cx="5566294" cy="30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Instal·lar el </a:t>
            </a:r>
            <a:r>
              <a:rPr lang="ca-ES" sz="1800" i="1" dirty="0" err="1">
                <a:solidFill>
                  <a:srgbClr val="FFFFFF"/>
                </a:solidFill>
                <a:latin typeface="Canva Sans 1"/>
              </a:rPr>
              <a:t>Reference</a:t>
            </a:r>
            <a:r>
              <a:rPr lang="ca-ES" sz="1800" i="1" dirty="0">
                <a:solidFill>
                  <a:srgbClr val="FFFFFF"/>
                </a:solidFill>
                <a:latin typeface="Canva Sans 1"/>
              </a:rPr>
              <a:t> Manager for Desktop</a:t>
            </a:r>
          </a:p>
        </p:txBody>
      </p:sp>
      <p:pic>
        <p:nvPicPr>
          <p:cNvPr id="18" name="Picture 18">
            <a:hlinkClick r:id="rId4" tooltip="https://www.mendeley.com/reference-management/reference-manager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11855" y="2102201"/>
            <a:ext cx="12860515" cy="634281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245736" y="538754"/>
            <a:ext cx="5364316" cy="63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Instal·lar </a:t>
            </a:r>
            <a:r>
              <a:rPr lang="ca-ES" sz="4200" spc="-105" dirty="0">
                <a:solidFill>
                  <a:srgbClr val="000000"/>
                </a:solidFill>
                <a:latin typeface="Canva Sans 1 Bold"/>
                <a:hlinkClick r:id="rId4"/>
              </a:rPr>
              <a:t>el programa</a:t>
            </a:r>
            <a:endParaRPr lang="ca-ES" sz="4200" spc="-105" dirty="0">
              <a:solidFill>
                <a:srgbClr val="000000"/>
              </a:solidFill>
              <a:latin typeface="Canva Sans 1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sp>
        <p:nvSpPr>
          <p:cNvPr id="20" name="Rectangle arrodonit 19"/>
          <p:cNvSpPr/>
          <p:nvPr/>
        </p:nvSpPr>
        <p:spPr>
          <a:xfrm>
            <a:off x="6400800" y="8961974"/>
            <a:ext cx="5105400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2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68737" y="9102567"/>
            <a:ext cx="5566294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Amb el </a:t>
            </a:r>
            <a:r>
              <a:rPr lang="ca-ES" sz="1800" dirty="0">
                <a:solidFill>
                  <a:srgbClr val="FFFFFF"/>
                </a:solidFill>
                <a:latin typeface="Canva Sans 1 Italics"/>
              </a:rPr>
              <a:t>Web </a:t>
            </a:r>
            <a:r>
              <a:rPr lang="ca-ES" sz="1800" dirty="0" err="1">
                <a:solidFill>
                  <a:srgbClr val="FFFFFF"/>
                </a:solidFill>
                <a:latin typeface="Canva Sans 1 Italics"/>
              </a:rPr>
              <a:t>Importer</a:t>
            </a:r>
            <a:r>
              <a:rPr lang="ca-ES" sz="1800" dirty="0">
                <a:solidFill>
                  <a:srgbClr val="FFFFFF"/>
                </a:solidFill>
                <a:latin typeface="Canva Sans 1"/>
              </a:rPr>
              <a:t> podrem capturar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referències des del navegador</a:t>
            </a:r>
          </a:p>
        </p:txBody>
      </p:sp>
      <p:pic>
        <p:nvPicPr>
          <p:cNvPr id="18" name="Picture 18">
            <a:hlinkClick r:id="rId4" tooltip="https://www.mendeley.com/reference-management/web-importer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45736" y="2031967"/>
            <a:ext cx="11212298" cy="65984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245736" y="505918"/>
            <a:ext cx="897246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Instal·lar el </a:t>
            </a:r>
            <a:r>
              <a:rPr lang="ca-ES" sz="4200" u="sng" spc="-105" dirty="0" err="1">
                <a:solidFill>
                  <a:srgbClr val="000000"/>
                </a:solidFill>
                <a:latin typeface="Canva Sans 1 Bold"/>
                <a:hlinkClick r:id="rId4"/>
              </a:rPr>
              <a:t>Mendeley</a:t>
            </a:r>
            <a:r>
              <a:rPr lang="ca-ES" sz="4200" u="sng" spc="-105" dirty="0">
                <a:solidFill>
                  <a:srgbClr val="000000"/>
                </a:solidFill>
                <a:latin typeface="Canva Sans 1 Bold"/>
                <a:hlinkClick r:id="rId4"/>
              </a:rPr>
              <a:t> </a:t>
            </a:r>
            <a:r>
              <a:rPr lang="ca-ES" sz="4200" u="sng" spc="-105" dirty="0">
                <a:solidFill>
                  <a:srgbClr val="000000"/>
                </a:solidFill>
                <a:latin typeface="Canva Sans 1 Bold Italics"/>
                <a:hlinkClick r:id="rId4"/>
              </a:rPr>
              <a:t>Web </a:t>
            </a:r>
            <a:r>
              <a:rPr lang="ca-ES" sz="4200" u="sng" spc="-105" dirty="0" err="1">
                <a:solidFill>
                  <a:srgbClr val="000000"/>
                </a:solidFill>
                <a:latin typeface="Canva Sans 1 Bold Italics"/>
                <a:hlinkClick r:id="rId4"/>
              </a:rPr>
              <a:t>Importer</a:t>
            </a:r>
            <a:endParaRPr lang="ca-ES" sz="4200" u="sng" spc="-105" dirty="0">
              <a:solidFill>
                <a:srgbClr val="000000"/>
              </a:solidFill>
              <a:latin typeface="Canva Sans 1 Bold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3162079" y="1964444"/>
            <a:ext cx="11826515" cy="7269091"/>
            <a:chOff x="0" y="0"/>
            <a:chExt cx="15768686" cy="969212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5768686" cy="96921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803441"/>
              <a:ext cx="2862260" cy="825064"/>
            </a:xfrm>
            <a:prstGeom prst="rect">
              <a:avLst/>
            </a:prstGeom>
          </p:spPr>
        </p:pic>
      </p:grpSp>
      <p:sp>
        <p:nvSpPr>
          <p:cNvPr id="22" name="Rectangle arrodonit 21"/>
          <p:cNvSpPr/>
          <p:nvPr/>
        </p:nvSpPr>
        <p:spPr>
          <a:xfrm>
            <a:off x="5308775" y="8724900"/>
            <a:ext cx="7554352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162078" y="580921"/>
            <a:ext cx="11925521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ca-ES" sz="4200" u="none" spc="-105" dirty="0">
                <a:solidFill>
                  <a:srgbClr val="000000"/>
                </a:solidFill>
                <a:latin typeface="Canva Sans 1 Bold"/>
              </a:rPr>
              <a:t>Obrir el </a:t>
            </a:r>
            <a:r>
              <a:rPr lang="ca-ES" sz="4200" i="1" u="none" spc="-105" dirty="0">
                <a:solidFill>
                  <a:srgbClr val="000000"/>
                </a:solidFill>
                <a:latin typeface="Canva Sans 1 Bold"/>
              </a:rPr>
              <a:t>Reference Manager</a:t>
            </a:r>
            <a:r>
              <a:rPr lang="ca-ES" sz="4200" u="none" spc="-105" dirty="0">
                <a:solidFill>
                  <a:srgbClr val="000000"/>
                </a:solidFill>
                <a:latin typeface="Canva Sans 1 Bold"/>
              </a:rPr>
              <a:t> per veure el gestor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62125" y="8845867"/>
            <a:ext cx="732502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0"/>
              </a:lnSpc>
            </a:pPr>
            <a:r>
              <a:rPr lang="ca-ES" sz="1800" u="none" dirty="0">
                <a:solidFill>
                  <a:srgbClr val="FFFFFF"/>
                </a:solidFill>
                <a:latin typeface="Canva Sans 1"/>
              </a:rPr>
              <a:t>Aquí és on es recullen i gestionen els documents i les referències.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ca-ES" sz="1800" u="none" dirty="0">
                <a:solidFill>
                  <a:srgbClr val="FFFFFF"/>
                </a:solidFill>
                <a:latin typeface="Canva Sans 1"/>
              </a:rPr>
              <a:t>Se sincronitza automàticament amb la biblioteca al núvol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4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184885" y="2014316"/>
            <a:ext cx="11826515" cy="7269091"/>
            <a:chOff x="0" y="0"/>
            <a:chExt cx="15768686" cy="969212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5768686" cy="96921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803441"/>
              <a:ext cx="2862260" cy="825064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3318030" y="538699"/>
            <a:ext cx="8188169" cy="638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Organitzar la biblioteca personal</a:t>
            </a:r>
          </a:p>
        </p:txBody>
      </p:sp>
      <p:sp>
        <p:nvSpPr>
          <p:cNvPr id="23" name="Rectangle arrodonit 22"/>
          <p:cNvSpPr/>
          <p:nvPr/>
        </p:nvSpPr>
        <p:spPr>
          <a:xfrm>
            <a:off x="5791200" y="8733374"/>
            <a:ext cx="6781800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TextBox 20"/>
          <p:cNvSpPr txBox="1"/>
          <p:nvPr/>
        </p:nvSpPr>
        <p:spPr>
          <a:xfrm>
            <a:off x="5617767" y="8903836"/>
            <a:ext cx="705246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Canva Sans 1"/>
              </a:rPr>
              <a:t> </a:t>
            </a:r>
            <a:r>
              <a:rPr lang="ca-ES" sz="1800" dirty="0">
                <a:solidFill>
                  <a:srgbClr val="FFFFFF"/>
                </a:solidFill>
                <a:latin typeface="Canva Sans 1"/>
              </a:rPr>
              <a:t>Podem crear col·leccions i </a:t>
            </a:r>
            <a:r>
              <a:rPr lang="ca-ES" sz="1800" dirty="0" err="1">
                <a:solidFill>
                  <a:srgbClr val="FFFFFF"/>
                </a:solidFill>
                <a:latin typeface="Canva Sans 1"/>
              </a:rPr>
              <a:t>subcol·leccions</a:t>
            </a:r>
            <a:r>
              <a:rPr lang="ca-ES" sz="1800" dirty="0">
                <a:solidFill>
                  <a:srgbClr val="FFFFFF"/>
                </a:solidFill>
                <a:latin typeface="Canva Sans 1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per organitzar el contingut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 l="9119" r="9119"/>
          <a:stretch>
            <a:fillRect/>
          </a:stretch>
        </p:blipFill>
        <p:spPr>
          <a:xfrm rot="-5400000">
            <a:off x="3770648" y="5622732"/>
            <a:ext cx="617276" cy="19296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3690123" y="1930441"/>
            <a:ext cx="10903979" cy="777686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5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230500" y="538699"/>
            <a:ext cx="9647300" cy="638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Afegir directament els documents PDF</a:t>
            </a:r>
          </a:p>
        </p:txBody>
      </p:sp>
      <p:sp>
        <p:nvSpPr>
          <p:cNvPr id="20" name="Rectangle arrodonit 19"/>
          <p:cNvSpPr/>
          <p:nvPr/>
        </p:nvSpPr>
        <p:spPr>
          <a:xfrm>
            <a:off x="5791200" y="8961974"/>
            <a:ext cx="6735342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extBox 10"/>
          <p:cNvSpPr txBox="1"/>
          <p:nvPr/>
        </p:nvSpPr>
        <p:spPr>
          <a:xfrm>
            <a:off x="5685258" y="8998455"/>
            <a:ext cx="6913709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Quan hi arrosseguem els PDF, </a:t>
            </a:r>
            <a:r>
              <a:rPr lang="ca-ES" dirty="0" err="1">
                <a:solidFill>
                  <a:srgbClr val="FFFFFF"/>
                </a:solidFill>
                <a:latin typeface="Canva Sans 1"/>
              </a:rPr>
              <a:t>Mendeley</a:t>
            </a:r>
            <a:r>
              <a:rPr lang="ca-ES" dirty="0">
                <a:solidFill>
                  <a:srgbClr val="FFFFFF"/>
                </a:solidFill>
                <a:latin typeface="Canva Sans 1"/>
              </a:rPr>
              <a:t> </a:t>
            </a:r>
            <a:r>
              <a:rPr lang="ca-ES" sz="1800" dirty="0">
                <a:solidFill>
                  <a:srgbClr val="FFFFFF"/>
                </a:solidFill>
                <a:latin typeface="Canva Sans 1"/>
              </a:rPr>
              <a:t>intenta llegir les metadades del document i modifica el nom del fitxer.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Podrem llegir i anotar el 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6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44627" y="1950871"/>
            <a:ext cx="11398745" cy="7307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l="9119" t="3219" b="3219"/>
          <a:stretch>
            <a:fillRect/>
          </a:stretch>
        </p:blipFill>
        <p:spPr>
          <a:xfrm rot="-5400000">
            <a:off x="4196499" y="3044349"/>
            <a:ext cx="694904" cy="182850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262484" y="580921"/>
            <a:ext cx="805806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Afegir fitxers de referències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9119" t="3219" b="3219"/>
          <a:stretch>
            <a:fillRect/>
          </a:stretch>
        </p:blipFill>
        <p:spPr>
          <a:xfrm rot="-5400000">
            <a:off x="4432920" y="4841028"/>
            <a:ext cx="611907" cy="1610112"/>
          </a:xfrm>
          <a:prstGeom prst="rect">
            <a:avLst/>
          </a:prstGeom>
        </p:spPr>
      </p:pic>
      <p:sp>
        <p:nvSpPr>
          <p:cNvPr id="22" name="Rectangle arrodonit 21"/>
          <p:cNvSpPr/>
          <p:nvPr/>
        </p:nvSpPr>
        <p:spPr>
          <a:xfrm>
            <a:off x="6238115" y="8912200"/>
            <a:ext cx="6030085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TextBox 18"/>
          <p:cNvSpPr txBox="1"/>
          <p:nvPr/>
        </p:nvSpPr>
        <p:spPr>
          <a:xfrm>
            <a:off x="6479817" y="8947700"/>
            <a:ext cx="5566294" cy="94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Es poden importar fitxers de referències de bases de dades, catàlegs o d'altres gestors bibliogràfics (format</a:t>
            </a:r>
            <a:r>
              <a:rPr lang="ca-ES" sz="1800" dirty="0">
                <a:solidFill>
                  <a:srgbClr val="FFFFFF"/>
                </a:solidFill>
                <a:latin typeface="Canva Sans 1 Italics"/>
              </a:rPr>
              <a:t> </a:t>
            </a:r>
            <a:r>
              <a:rPr lang="ca-ES" sz="1800" dirty="0" err="1">
                <a:solidFill>
                  <a:srgbClr val="FFFFFF"/>
                </a:solidFill>
                <a:latin typeface="Canva Sans 1 Italics"/>
              </a:rPr>
              <a:t>BibTex</a:t>
            </a:r>
            <a:r>
              <a:rPr lang="ca-ES" sz="1800" dirty="0">
                <a:solidFill>
                  <a:srgbClr val="FFFFFF"/>
                </a:solidFill>
                <a:latin typeface="Canva Sans 1 Italics"/>
              </a:rPr>
              <a:t>, XML, RIS</a:t>
            </a:r>
            <a:r>
              <a:rPr lang="ca-ES" sz="1800" dirty="0">
                <a:solidFill>
                  <a:srgbClr val="FFFFFF"/>
                </a:solidFill>
                <a:latin typeface="Canva Sans 1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598" b="6096"/>
          <a:stretch/>
        </p:blipFill>
        <p:spPr>
          <a:xfrm>
            <a:off x="-76200" y="-757591"/>
            <a:ext cx="5712469" cy="1108269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566" b="40746"/>
          <a:stretch/>
        </p:blipFill>
        <p:spPr>
          <a:xfrm>
            <a:off x="12647957" y="3331919"/>
            <a:ext cx="5716243" cy="69931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8288000" cy="1800018"/>
            <a:chOff x="0" y="0"/>
            <a:chExt cx="4816593" cy="47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74079"/>
            </a:xfrm>
            <a:custGeom>
              <a:avLst/>
              <a:gdLst/>
              <a:ahLst/>
              <a:cxnLst/>
              <a:rect l="l" t="t" r="r" b="b"/>
              <a:pathLst>
                <a:path w="4816592" h="474079">
                  <a:moveTo>
                    <a:pt x="0" y="0"/>
                  </a:moveTo>
                  <a:lnTo>
                    <a:pt x="4816592" y="0"/>
                  </a:lnTo>
                  <a:lnTo>
                    <a:pt x="4816592" y="474079"/>
                  </a:lnTo>
                  <a:lnTo>
                    <a:pt x="0" y="4740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03" y="401757"/>
            <a:ext cx="810012" cy="912060"/>
            <a:chOff x="0" y="0"/>
            <a:chExt cx="1080016" cy="121608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0016" cy="1216081"/>
              <a:chOff x="0" y="0"/>
              <a:chExt cx="812800" cy="915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49158" y="0"/>
                <a:ext cx="911116" cy="915200"/>
              </a:xfrm>
              <a:custGeom>
                <a:avLst/>
                <a:gdLst/>
                <a:ahLst/>
                <a:cxnLst/>
                <a:rect l="l" t="t" r="r" b="b"/>
                <a:pathLst>
                  <a:path w="911116" h="915200">
                    <a:moveTo>
                      <a:pt x="455558" y="0"/>
                    </a:moveTo>
                    <a:lnTo>
                      <a:pt x="455558" y="0"/>
                    </a:lnTo>
                    <a:cubicBezTo>
                      <a:pt x="707485" y="1127"/>
                      <a:pt x="911116" y="205671"/>
                      <a:pt x="911116" y="457600"/>
                    </a:cubicBezTo>
                    <a:cubicBezTo>
                      <a:pt x="911116" y="709529"/>
                      <a:pt x="707485" y="914073"/>
                      <a:pt x="455558" y="915200"/>
                    </a:cubicBezTo>
                    <a:cubicBezTo>
                      <a:pt x="203631" y="914073"/>
                      <a:pt x="0" y="709529"/>
                      <a:pt x="0" y="457600"/>
                    </a:cubicBezTo>
                    <a:cubicBezTo>
                      <a:pt x="0" y="205671"/>
                      <a:pt x="203631" y="1127"/>
                      <a:pt x="455558" y="0"/>
                    </a:cubicBezTo>
                    <a:close/>
                  </a:path>
                </a:pathLst>
              </a:custGeom>
              <a:solidFill>
                <a:srgbClr val="C42F3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2231" y="360390"/>
              <a:ext cx="49555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spc="-75">
                  <a:solidFill>
                    <a:srgbClr val="FFFFFF"/>
                  </a:solidFill>
                  <a:latin typeface="Canva Sans Display"/>
                </a:rPr>
                <a:t>7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03165" y="1866900"/>
            <a:ext cx="9666898" cy="72293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242704" y="580921"/>
            <a:ext cx="7943343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ca-ES" sz="4200" spc="-105" dirty="0">
                <a:solidFill>
                  <a:srgbClr val="000000"/>
                </a:solidFill>
                <a:latin typeface="Canva Sans 1 Bold"/>
              </a:rPr>
              <a:t>Afegir referències manualment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9119" t="3219" b="3219"/>
          <a:stretch>
            <a:fillRect/>
          </a:stretch>
        </p:blipFill>
        <p:spPr>
          <a:xfrm rot="-5400000">
            <a:off x="4293709" y="2709791"/>
            <a:ext cx="601413" cy="15825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2195" t="3219" b="3219"/>
          <a:stretch>
            <a:fillRect/>
          </a:stretch>
        </p:blipFill>
        <p:spPr>
          <a:xfrm rot="-5400000">
            <a:off x="4628574" y="3802964"/>
            <a:ext cx="595636" cy="1456344"/>
          </a:xfrm>
          <a:prstGeom prst="rect">
            <a:avLst/>
          </a:prstGeom>
        </p:spPr>
      </p:pic>
      <p:sp>
        <p:nvSpPr>
          <p:cNvPr id="22" name="Rectangle arrodonit 21"/>
          <p:cNvSpPr/>
          <p:nvPr/>
        </p:nvSpPr>
        <p:spPr>
          <a:xfrm>
            <a:off x="6355221" y="9029700"/>
            <a:ext cx="5571927" cy="982126"/>
          </a:xfrm>
          <a:prstGeom prst="roundRect">
            <a:avLst>
              <a:gd name="adj" fmla="val 47702"/>
            </a:avLst>
          </a:prstGeom>
          <a:solidFill>
            <a:srgbClr val="C4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TextBox 18"/>
          <p:cNvSpPr txBox="1"/>
          <p:nvPr/>
        </p:nvSpPr>
        <p:spPr>
          <a:xfrm>
            <a:off x="6360854" y="9217047"/>
            <a:ext cx="556629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Es poden afegir referències manualment </a:t>
            </a:r>
          </a:p>
          <a:p>
            <a:pPr algn="ctr">
              <a:lnSpc>
                <a:spcPts val="2520"/>
              </a:lnSpc>
            </a:pPr>
            <a:r>
              <a:rPr lang="ca-ES" sz="1800" dirty="0">
                <a:solidFill>
                  <a:srgbClr val="FFFFFF"/>
                </a:solidFill>
                <a:latin typeface="Canva Sans 1"/>
              </a:rPr>
              <a:t>des del botó: + </a:t>
            </a:r>
            <a:r>
              <a:rPr lang="ca-ES" sz="1800" dirty="0" err="1">
                <a:solidFill>
                  <a:srgbClr val="FFFFFF"/>
                </a:solidFill>
                <a:latin typeface="Canva Sans 1 Italics"/>
              </a:rPr>
              <a:t>Add</a:t>
            </a:r>
            <a:r>
              <a:rPr lang="ca-ES" sz="1800" dirty="0">
                <a:solidFill>
                  <a:srgbClr val="FFFFFF"/>
                </a:solidFill>
                <a:latin typeface="Canva Sans 1 Italics"/>
              </a:rPr>
              <a:t> </a:t>
            </a:r>
            <a:r>
              <a:rPr lang="ca-ES" sz="1800" dirty="0" err="1">
                <a:solidFill>
                  <a:srgbClr val="FFFFFF"/>
                </a:solidFill>
                <a:latin typeface="Canva Sans 1 Italics"/>
              </a:rPr>
              <a:t>new</a:t>
            </a:r>
            <a:endParaRPr lang="ca-ES" sz="1800" dirty="0">
              <a:solidFill>
                <a:srgbClr val="FFFFFF"/>
              </a:solidFill>
              <a:latin typeface="Canva Sans 1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tzat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2" ma:contentTypeDescription="Crea un document nou" ma:contentTypeScope="" ma:versionID="2bde0d1c5faa6c9c3197b56e9a8fa106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ca5692087ff563cc5e1ab3ca099a0904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97DA70-57CA-4D4A-863B-E9A8327284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5B990A-C234-457D-8872-2178173CC6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ddb21e13-8baf-4c06-a40a-5204f6378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98A73C-B4C6-42AD-88CA-DEE37AD62F9D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02438a32-e18b-4eac-be57-1917724db1f8"/>
    <ds:schemaRef ds:uri="http://schemas.openxmlformats.org/package/2006/metadata/core-properties"/>
    <ds:schemaRef ds:uri="http://purl.org/dc/dcmitype/"/>
    <ds:schemaRef ds:uri="ddb21e13-8baf-4c06-a40a-5204f637839d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255</Words>
  <Application>Microsoft Office PowerPoint</Application>
  <PresentationFormat>Personalitzat</PresentationFormat>
  <Paragraphs>48</Paragraphs>
  <Slides>12</Slides>
  <Notes>0</Notes>
  <HiddenSlides>0</HiddenSlides>
  <MMClips>2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12</vt:i4>
      </vt:variant>
    </vt:vector>
  </HeadingPairs>
  <TitlesOfParts>
    <vt:vector size="21" baseType="lpstr">
      <vt:lpstr>Canva Sans Display</vt:lpstr>
      <vt:lpstr>Canva Sans 1</vt:lpstr>
      <vt:lpstr>Canva Sans 1 Bold Italics</vt:lpstr>
      <vt:lpstr>Canva Sans 1 Bold</vt:lpstr>
      <vt:lpstr>DM Sans Bold</vt:lpstr>
      <vt:lpstr>Calibri</vt:lpstr>
      <vt:lpstr>Arial</vt:lpstr>
      <vt:lpstr>Canva Sans 1 Italics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Mendeley: gestor bibliogràfic: primers passos [text] (2022)</dc:title>
  <dc:creator>CRAI Biblioteca de Lletres</dc:creator>
  <cp:keywords>Mendeley, gestor bibliogràfic, referències bibliogràfiques, formació d'usuaris, CRAI, Universitat de Barcelona</cp:keywords>
  <cp:lastModifiedBy>Laia Bonet Bagant</cp:lastModifiedBy>
  <cp:revision>13</cp:revision>
  <dcterms:created xsi:type="dcterms:W3CDTF">2006-08-16T00:00:00Z</dcterms:created>
  <dcterms:modified xsi:type="dcterms:W3CDTF">2022-10-26T07:02:17Z</dcterms:modified>
  <dc:identifier>DAFOQ7iHBX4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</Properties>
</file>