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1" r:id="rId3"/>
    <p:sldId id="273" r:id="rId4"/>
    <p:sldId id="272" r:id="rId5"/>
    <p:sldId id="270" r:id="rId6"/>
    <p:sldId id="275" r:id="rId7"/>
    <p:sldId id="279" r:id="rId8"/>
    <p:sldId id="281" r:id="rId9"/>
    <p:sldId id="264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5200"/>
    <a:srgbClr val="FF3300"/>
    <a:srgbClr val="FFCC00"/>
    <a:srgbClr val="513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5" autoAdjust="0"/>
    <p:restoredTop sz="94660"/>
  </p:normalViewPr>
  <p:slideViewPr>
    <p:cSldViewPr snapToGrid="0">
      <p:cViewPr varScale="1">
        <p:scale>
          <a:sx n="52" d="100"/>
          <a:sy n="52" d="100"/>
        </p:scale>
        <p:origin x="9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Gill Sans MT Condensed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Soporte educativo</c:v>
                </c:pt>
                <c:pt idx="1">
                  <c:v>Otros</c:v>
                </c:pt>
                <c:pt idx="2">
                  <c:v>Solidaridad y Cooperación</c:v>
                </c:pt>
                <c:pt idx="3">
                  <c:v>Promoción de la Salud</c:v>
                </c:pt>
                <c:pt idx="4">
                  <c:v>Participación ciudadana</c:v>
                </c:pt>
                <c:pt idx="5">
                  <c:v>Promoción de los derechos de las personas</c:v>
                </c:pt>
                <c:pt idx="6">
                  <c:v>Intercambio generacional</c:v>
                </c:pt>
                <c:pt idx="7">
                  <c:v>Patrimonio cultural</c:v>
                </c:pt>
                <c:pt idx="8">
                  <c:v>Medio ambiente</c:v>
                </c:pt>
              </c:strCache>
            </c:strRef>
          </c:cat>
          <c:val>
            <c:numRef>
              <c:f>Hoja1!$B$2:$B$10</c:f>
              <c:numCache>
                <c:formatCode>#,000%</c:formatCode>
                <c:ptCount val="9"/>
                <c:pt idx="0">
                  <c:v>0.44500000000000017</c:v>
                </c:pt>
                <c:pt idx="1">
                  <c:v>0.13100000000000001</c:v>
                </c:pt>
                <c:pt idx="2">
                  <c:v>0.11700000000000008</c:v>
                </c:pt>
                <c:pt idx="3">
                  <c:v>0.10199999999999998</c:v>
                </c:pt>
                <c:pt idx="4">
                  <c:v>9.5000000000000057E-2</c:v>
                </c:pt>
                <c:pt idx="5">
                  <c:v>5.1000000000000004E-2</c:v>
                </c:pt>
                <c:pt idx="6">
                  <c:v>2.2000000000000009E-2</c:v>
                </c:pt>
                <c:pt idx="7">
                  <c:v>7.0000000000000053E-3</c:v>
                </c:pt>
                <c:pt idx="8">
                  <c:v>7.0000000000000053E-3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B-4563-AE8D-CA8B790E1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8121600"/>
        <c:axId val="248120064"/>
      </c:barChart>
      <c:valAx>
        <c:axId val="248120064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Gill Sans MT Condensed" pitchFamily="34" charset="0"/>
              </a:defRPr>
            </a:pPr>
            <a:endParaRPr lang="es-ES"/>
          </a:p>
        </c:txPr>
        <c:crossAx val="248121600"/>
        <c:crosses val="autoZero"/>
        <c:crossBetween val="between"/>
      </c:valAx>
      <c:catAx>
        <c:axId val="2481216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Gill Sans MT Condensed" pitchFamily="34" charset="0"/>
              </a:defRPr>
            </a:pPr>
            <a:endParaRPr lang="es-ES"/>
          </a:p>
        </c:txPr>
        <c:crossAx val="2481200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file:///C:\Users\Pilar\Downloads\18069-40298-1-PB%20(13).pdf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file:///C:\Users\Pilar\Downloads\18069-40298-1-PB%20(13)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4AE6B-A198-4520-8BED-50E1DB6A0841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457E10-CD1B-43FB-9A99-FE66DE920321}">
      <dgm:prSet phldrT="[Texto]" custT="1"/>
      <dgm:spPr/>
      <dgm:t>
        <a:bodyPr/>
        <a:lstStyle/>
        <a:p>
          <a:r>
            <a:rPr lang="es-ES" sz="2800" dirty="0" smtClean="0">
              <a:latin typeface="+mn-lt"/>
              <a:hlinkClick xmlns:r="http://schemas.openxmlformats.org/officeDocument/2006/relationships" r:id="rId1" action="ppaction://hlinkfile"/>
            </a:rPr>
            <a:t>Diseño de Triangulación Concurrente</a:t>
          </a:r>
          <a:endParaRPr lang="es-ES" sz="2800" dirty="0">
            <a:latin typeface="+mn-lt"/>
          </a:endParaRPr>
        </a:p>
      </dgm:t>
    </dgm:pt>
    <dgm:pt modelId="{1E96714E-927E-4576-85C8-08B8822DC33B}" type="parTrans" cxnId="{351BC236-37DD-4A2C-9307-4F9C41EC25E8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9078B6DA-9280-41C6-8CAD-2E2F693D4917}" type="sibTrans" cxnId="{351BC236-37DD-4A2C-9307-4F9C41EC25E8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647442B5-0F8B-4035-A6A2-E36AB0AECE44}">
      <dgm:prSet phldrT="[Texto]" custT="1"/>
      <dgm:spPr/>
      <dgm:t>
        <a:bodyPr/>
        <a:lstStyle/>
        <a:p>
          <a:r>
            <a:rPr lang="es-ES" sz="2400" dirty="0" smtClean="0">
              <a:latin typeface="+mn-lt"/>
            </a:rPr>
            <a:t>Técnica cuantitativa: Cuestionario</a:t>
          </a:r>
          <a:endParaRPr lang="es-ES" sz="2400" dirty="0">
            <a:latin typeface="+mn-lt"/>
          </a:endParaRPr>
        </a:p>
      </dgm:t>
    </dgm:pt>
    <dgm:pt modelId="{33DC81FA-EA20-4818-832C-6D8AA1FB1459}" type="parTrans" cxnId="{F4ECFCBD-A679-4E79-A7B9-F37BC7F5D4B7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D4660047-1F03-45BB-82AB-A7D052B8EE63}" type="sibTrans" cxnId="{F4ECFCBD-A679-4E79-A7B9-F37BC7F5D4B7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4211D2C5-45AC-4A07-AEAB-5837895332B7}">
      <dgm:prSet phldrT="[Texto]" custT="1"/>
      <dgm:spPr/>
      <dgm:t>
        <a:bodyPr/>
        <a:lstStyle/>
        <a:p>
          <a:r>
            <a:rPr lang="es-ES" sz="2400" dirty="0" smtClean="0">
              <a:latin typeface="+mn-lt"/>
            </a:rPr>
            <a:t>Estudiantes</a:t>
          </a:r>
          <a:endParaRPr lang="es-ES" sz="2400" dirty="0">
            <a:latin typeface="+mn-lt"/>
          </a:endParaRPr>
        </a:p>
      </dgm:t>
    </dgm:pt>
    <dgm:pt modelId="{080A6FB4-87DA-466C-BB8E-14BE59D4788A}" type="parTrans" cxnId="{63E12D48-A9F8-4D09-AD48-6358C0583DAA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486E3022-A5F0-4201-AFFF-BDFDCE04408E}" type="sibTrans" cxnId="{63E12D48-A9F8-4D09-AD48-6358C0583DAA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D8443790-84CE-4A46-8539-DA0F83467E19}">
      <dgm:prSet phldrT="[Texto]" custT="1"/>
      <dgm:spPr/>
      <dgm:t>
        <a:bodyPr/>
        <a:lstStyle/>
        <a:p>
          <a:r>
            <a:rPr lang="es-ES" sz="2400" dirty="0" smtClean="0">
              <a:latin typeface="+mn-lt"/>
            </a:rPr>
            <a:t>Técnica cualitativa: Entrevista</a:t>
          </a:r>
          <a:endParaRPr lang="es-ES" sz="2400" dirty="0">
            <a:latin typeface="+mn-lt"/>
          </a:endParaRPr>
        </a:p>
      </dgm:t>
    </dgm:pt>
    <dgm:pt modelId="{34EF962B-A25E-4823-84C6-8CE42914ADE5}" type="parTrans" cxnId="{0F7B33DD-709E-403C-BA72-62F340181BCA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AFA0F68C-B63C-4B99-9370-C576D4B160CB}" type="sibTrans" cxnId="{0F7B33DD-709E-403C-BA72-62F340181BCA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B41F280C-DACE-43C6-8CAB-C894ABB8E099}">
      <dgm:prSet phldrT="[Texto]" custT="1"/>
      <dgm:spPr/>
      <dgm:t>
        <a:bodyPr/>
        <a:lstStyle/>
        <a:p>
          <a:r>
            <a:rPr lang="es-ES" sz="2400" dirty="0" smtClean="0">
              <a:latin typeface="+mn-lt"/>
            </a:rPr>
            <a:t>Estudiantes</a:t>
          </a:r>
          <a:r>
            <a:rPr lang="es-ES" sz="2400" smtClean="0">
              <a:latin typeface="+mn-lt"/>
            </a:rPr>
            <a:t>, profesorado,entidades</a:t>
          </a:r>
          <a:endParaRPr lang="es-ES" sz="2400" dirty="0">
            <a:latin typeface="+mn-lt"/>
          </a:endParaRPr>
        </a:p>
      </dgm:t>
    </dgm:pt>
    <dgm:pt modelId="{A0789CA6-CFEC-4A2E-A34F-304E5C487CE7}" type="parTrans" cxnId="{20F4230E-B233-482A-9940-0EFC6B973826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B1BC0D8F-FCD8-4458-A873-C16C2A3CC318}" type="sibTrans" cxnId="{20F4230E-B233-482A-9940-0EFC6B973826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64402313-2B57-4C70-B91A-5C6CED88B9D5}">
      <dgm:prSet custT="1"/>
      <dgm:spPr/>
      <dgm:t>
        <a:bodyPr/>
        <a:lstStyle/>
        <a:p>
          <a:pPr algn="ctr"/>
          <a:r>
            <a:rPr lang="es-ES" sz="2400" dirty="0" smtClean="0">
              <a:latin typeface="+mn-lt"/>
            </a:rPr>
            <a:t>Aplicación Simultánea</a:t>
          </a:r>
          <a:endParaRPr lang="es-ES" sz="2400" dirty="0">
            <a:latin typeface="+mn-lt"/>
          </a:endParaRPr>
        </a:p>
      </dgm:t>
    </dgm:pt>
    <dgm:pt modelId="{EF734358-5F54-45FF-AAD6-C242B959E767}" type="parTrans" cxnId="{622E509B-A3DF-4E9B-AF67-A78E53A52390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99D45BBA-24B4-4198-B886-9525322DEC6A}" type="sibTrans" cxnId="{622E509B-A3DF-4E9B-AF67-A78E53A52390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200A8E27-B789-4D0B-BFC9-8E3CE44C06B6}" type="pres">
      <dgm:prSet presAssocID="{4BC4AE6B-A198-4520-8BED-50E1DB6A08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C95E51D-5D31-4F55-B2DA-1A93168EF958}" type="pres">
      <dgm:prSet presAssocID="{C4457E10-CD1B-43FB-9A99-FE66DE920321}" presName="vertOne" presStyleCnt="0"/>
      <dgm:spPr/>
    </dgm:pt>
    <dgm:pt modelId="{AB6C147B-3D57-4D24-9492-26E6B8C83632}" type="pres">
      <dgm:prSet presAssocID="{C4457E10-CD1B-43FB-9A99-FE66DE92032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4B4AB3-FE3C-4EE7-85BE-64586EE63F63}" type="pres">
      <dgm:prSet presAssocID="{C4457E10-CD1B-43FB-9A99-FE66DE920321}" presName="parTransOne" presStyleCnt="0"/>
      <dgm:spPr/>
    </dgm:pt>
    <dgm:pt modelId="{01A462DA-7F6B-44FA-88DE-EC1ADCB2FD38}" type="pres">
      <dgm:prSet presAssocID="{C4457E10-CD1B-43FB-9A99-FE66DE920321}" presName="horzOne" presStyleCnt="0"/>
      <dgm:spPr/>
    </dgm:pt>
    <dgm:pt modelId="{D383EFF0-0634-4289-ACE1-3D220919E3DC}" type="pres">
      <dgm:prSet presAssocID="{647442B5-0F8B-4035-A6A2-E36AB0AECE44}" presName="vertTwo" presStyleCnt="0"/>
      <dgm:spPr/>
    </dgm:pt>
    <dgm:pt modelId="{BB851A4D-3FF1-4F1D-A91E-CACD648D7CDE}" type="pres">
      <dgm:prSet presAssocID="{647442B5-0F8B-4035-A6A2-E36AB0AECE4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EED9A7-C564-4486-9700-7E5F73B90EE7}" type="pres">
      <dgm:prSet presAssocID="{647442B5-0F8B-4035-A6A2-E36AB0AECE44}" presName="parTransTwo" presStyleCnt="0"/>
      <dgm:spPr/>
    </dgm:pt>
    <dgm:pt modelId="{E6D96792-924A-4409-8309-51D08F49971D}" type="pres">
      <dgm:prSet presAssocID="{647442B5-0F8B-4035-A6A2-E36AB0AECE44}" presName="horzTwo" presStyleCnt="0"/>
      <dgm:spPr/>
    </dgm:pt>
    <dgm:pt modelId="{9240E959-972C-4893-83F9-82BDFB76664E}" type="pres">
      <dgm:prSet presAssocID="{4211D2C5-45AC-4A07-AEAB-5837895332B7}" presName="vertThree" presStyleCnt="0"/>
      <dgm:spPr/>
    </dgm:pt>
    <dgm:pt modelId="{CC0C8FAE-72EF-400B-84F8-DD0CD421681C}" type="pres">
      <dgm:prSet presAssocID="{4211D2C5-45AC-4A07-AEAB-5837895332B7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44B17A-47F6-4807-8C10-3A981FCC12AB}" type="pres">
      <dgm:prSet presAssocID="{4211D2C5-45AC-4A07-AEAB-5837895332B7}" presName="parTransThree" presStyleCnt="0"/>
      <dgm:spPr/>
    </dgm:pt>
    <dgm:pt modelId="{86854031-D31C-4D58-AAD1-7AA0C7FA0889}" type="pres">
      <dgm:prSet presAssocID="{4211D2C5-45AC-4A07-AEAB-5837895332B7}" presName="horzThree" presStyleCnt="0"/>
      <dgm:spPr/>
    </dgm:pt>
    <dgm:pt modelId="{38E3B998-D4BE-4E25-BA9B-A26D9DCCD3C5}" type="pres">
      <dgm:prSet presAssocID="{64402313-2B57-4C70-B91A-5C6CED88B9D5}" presName="vertFour" presStyleCnt="0">
        <dgm:presLayoutVars>
          <dgm:chPref val="3"/>
        </dgm:presLayoutVars>
      </dgm:prSet>
      <dgm:spPr/>
    </dgm:pt>
    <dgm:pt modelId="{FFC32321-3578-4354-AC8B-776BA8CBF570}" type="pres">
      <dgm:prSet presAssocID="{64402313-2B57-4C70-B91A-5C6CED88B9D5}" presName="txFour" presStyleLbl="node4" presStyleIdx="0" presStyleCnt="1" custLinFactNeighborX="53394" custLinFactNeighborY="13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A30FD1-614D-483E-82EA-67A4D87B614A}" type="pres">
      <dgm:prSet presAssocID="{64402313-2B57-4C70-B91A-5C6CED88B9D5}" presName="horzFour" presStyleCnt="0"/>
      <dgm:spPr/>
    </dgm:pt>
    <dgm:pt modelId="{C89F2364-DC81-4A78-A618-8A092BE7C38D}" type="pres">
      <dgm:prSet presAssocID="{D4660047-1F03-45BB-82AB-A7D052B8EE63}" presName="sibSpaceTwo" presStyleCnt="0"/>
      <dgm:spPr/>
    </dgm:pt>
    <dgm:pt modelId="{732A569E-B673-4F52-A298-2348629B333C}" type="pres">
      <dgm:prSet presAssocID="{D8443790-84CE-4A46-8539-DA0F83467E19}" presName="vertTwo" presStyleCnt="0"/>
      <dgm:spPr/>
    </dgm:pt>
    <dgm:pt modelId="{4845FB47-F83B-4D22-97E6-54E5044FCF1A}" type="pres">
      <dgm:prSet presAssocID="{D8443790-84CE-4A46-8539-DA0F83467E1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8BE7A4-2D5F-44BF-8840-73983EA21E87}" type="pres">
      <dgm:prSet presAssocID="{D8443790-84CE-4A46-8539-DA0F83467E19}" presName="parTransTwo" presStyleCnt="0"/>
      <dgm:spPr/>
    </dgm:pt>
    <dgm:pt modelId="{F63B9F1F-D6AB-4BB5-9E3C-45CF9C8D2EEB}" type="pres">
      <dgm:prSet presAssocID="{D8443790-84CE-4A46-8539-DA0F83467E19}" presName="horzTwo" presStyleCnt="0"/>
      <dgm:spPr/>
    </dgm:pt>
    <dgm:pt modelId="{C87F48B2-2ACB-40DA-AFC7-A7D420D1E2E8}" type="pres">
      <dgm:prSet presAssocID="{B41F280C-DACE-43C6-8CAB-C894ABB8E099}" presName="vertThree" presStyleCnt="0"/>
      <dgm:spPr/>
    </dgm:pt>
    <dgm:pt modelId="{34DDFD4A-D02D-4064-BD81-F33A58935CBF}" type="pres">
      <dgm:prSet presAssocID="{B41F280C-DACE-43C6-8CAB-C894ABB8E099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56A809-E51E-494E-9916-331612733819}" type="pres">
      <dgm:prSet presAssocID="{B41F280C-DACE-43C6-8CAB-C894ABB8E099}" presName="horzThree" presStyleCnt="0"/>
      <dgm:spPr/>
    </dgm:pt>
  </dgm:ptLst>
  <dgm:cxnLst>
    <dgm:cxn modelId="{20F4230E-B233-482A-9940-0EFC6B973826}" srcId="{D8443790-84CE-4A46-8539-DA0F83467E19}" destId="{B41F280C-DACE-43C6-8CAB-C894ABB8E099}" srcOrd="0" destOrd="0" parTransId="{A0789CA6-CFEC-4A2E-A34F-304E5C487CE7}" sibTransId="{B1BC0D8F-FCD8-4458-A873-C16C2A3CC318}"/>
    <dgm:cxn modelId="{11073965-3EEF-420C-B924-A2C58A5918C4}" type="presOf" srcId="{C4457E10-CD1B-43FB-9A99-FE66DE920321}" destId="{AB6C147B-3D57-4D24-9492-26E6B8C83632}" srcOrd="0" destOrd="0" presId="urn:microsoft.com/office/officeart/2005/8/layout/hierarchy4"/>
    <dgm:cxn modelId="{0F7B33DD-709E-403C-BA72-62F340181BCA}" srcId="{C4457E10-CD1B-43FB-9A99-FE66DE920321}" destId="{D8443790-84CE-4A46-8539-DA0F83467E19}" srcOrd="1" destOrd="0" parTransId="{34EF962B-A25E-4823-84C6-8CE42914ADE5}" sibTransId="{AFA0F68C-B63C-4B99-9370-C576D4B160CB}"/>
    <dgm:cxn modelId="{F4ECFCBD-A679-4E79-A7B9-F37BC7F5D4B7}" srcId="{C4457E10-CD1B-43FB-9A99-FE66DE920321}" destId="{647442B5-0F8B-4035-A6A2-E36AB0AECE44}" srcOrd="0" destOrd="0" parTransId="{33DC81FA-EA20-4818-832C-6D8AA1FB1459}" sibTransId="{D4660047-1F03-45BB-82AB-A7D052B8EE63}"/>
    <dgm:cxn modelId="{351BC236-37DD-4A2C-9307-4F9C41EC25E8}" srcId="{4BC4AE6B-A198-4520-8BED-50E1DB6A0841}" destId="{C4457E10-CD1B-43FB-9A99-FE66DE920321}" srcOrd="0" destOrd="0" parTransId="{1E96714E-927E-4576-85C8-08B8822DC33B}" sibTransId="{9078B6DA-9280-41C6-8CAD-2E2F693D4917}"/>
    <dgm:cxn modelId="{564E9447-BD42-4249-9381-E80499EF0F8B}" type="presOf" srcId="{4BC4AE6B-A198-4520-8BED-50E1DB6A0841}" destId="{200A8E27-B789-4D0B-BFC9-8E3CE44C06B6}" srcOrd="0" destOrd="0" presId="urn:microsoft.com/office/officeart/2005/8/layout/hierarchy4"/>
    <dgm:cxn modelId="{541DB40A-B113-40A4-BF3D-4CCCD971FDF0}" type="presOf" srcId="{647442B5-0F8B-4035-A6A2-E36AB0AECE44}" destId="{BB851A4D-3FF1-4F1D-A91E-CACD648D7CDE}" srcOrd="0" destOrd="0" presId="urn:microsoft.com/office/officeart/2005/8/layout/hierarchy4"/>
    <dgm:cxn modelId="{622E509B-A3DF-4E9B-AF67-A78E53A52390}" srcId="{4211D2C5-45AC-4A07-AEAB-5837895332B7}" destId="{64402313-2B57-4C70-B91A-5C6CED88B9D5}" srcOrd="0" destOrd="0" parTransId="{EF734358-5F54-45FF-AAD6-C242B959E767}" sibTransId="{99D45BBA-24B4-4198-B886-9525322DEC6A}"/>
    <dgm:cxn modelId="{FB419DED-D6E1-4C0F-814B-17A850081F9C}" type="presOf" srcId="{64402313-2B57-4C70-B91A-5C6CED88B9D5}" destId="{FFC32321-3578-4354-AC8B-776BA8CBF570}" srcOrd="0" destOrd="0" presId="urn:microsoft.com/office/officeart/2005/8/layout/hierarchy4"/>
    <dgm:cxn modelId="{7F990EA8-362C-4246-ADB8-B5659636A1A3}" type="presOf" srcId="{4211D2C5-45AC-4A07-AEAB-5837895332B7}" destId="{CC0C8FAE-72EF-400B-84F8-DD0CD421681C}" srcOrd="0" destOrd="0" presId="urn:microsoft.com/office/officeart/2005/8/layout/hierarchy4"/>
    <dgm:cxn modelId="{63E12D48-A9F8-4D09-AD48-6358C0583DAA}" srcId="{647442B5-0F8B-4035-A6A2-E36AB0AECE44}" destId="{4211D2C5-45AC-4A07-AEAB-5837895332B7}" srcOrd="0" destOrd="0" parTransId="{080A6FB4-87DA-466C-BB8E-14BE59D4788A}" sibTransId="{486E3022-A5F0-4201-AFFF-BDFDCE04408E}"/>
    <dgm:cxn modelId="{0ABEBBCC-7F92-47B1-8C1B-49706C99A802}" type="presOf" srcId="{D8443790-84CE-4A46-8539-DA0F83467E19}" destId="{4845FB47-F83B-4D22-97E6-54E5044FCF1A}" srcOrd="0" destOrd="0" presId="urn:microsoft.com/office/officeart/2005/8/layout/hierarchy4"/>
    <dgm:cxn modelId="{9D2CDF6D-9BE2-4E66-977E-654CC5F38439}" type="presOf" srcId="{B41F280C-DACE-43C6-8CAB-C894ABB8E099}" destId="{34DDFD4A-D02D-4064-BD81-F33A58935CBF}" srcOrd="0" destOrd="0" presId="urn:microsoft.com/office/officeart/2005/8/layout/hierarchy4"/>
    <dgm:cxn modelId="{AFD79254-61ED-455C-A2B0-15B0663FEE80}" type="presParOf" srcId="{200A8E27-B789-4D0B-BFC9-8E3CE44C06B6}" destId="{0C95E51D-5D31-4F55-B2DA-1A93168EF958}" srcOrd="0" destOrd="0" presId="urn:microsoft.com/office/officeart/2005/8/layout/hierarchy4"/>
    <dgm:cxn modelId="{ABF44936-B079-426B-88DC-86134F3198A0}" type="presParOf" srcId="{0C95E51D-5D31-4F55-B2DA-1A93168EF958}" destId="{AB6C147B-3D57-4D24-9492-26E6B8C83632}" srcOrd="0" destOrd="0" presId="urn:microsoft.com/office/officeart/2005/8/layout/hierarchy4"/>
    <dgm:cxn modelId="{FF011BD7-B286-4E85-85C6-2115902F8861}" type="presParOf" srcId="{0C95E51D-5D31-4F55-B2DA-1A93168EF958}" destId="{0E4B4AB3-FE3C-4EE7-85BE-64586EE63F63}" srcOrd="1" destOrd="0" presId="urn:microsoft.com/office/officeart/2005/8/layout/hierarchy4"/>
    <dgm:cxn modelId="{7FD5A47A-EA9E-4B58-90B9-C0CAB76993E5}" type="presParOf" srcId="{0C95E51D-5D31-4F55-B2DA-1A93168EF958}" destId="{01A462DA-7F6B-44FA-88DE-EC1ADCB2FD38}" srcOrd="2" destOrd="0" presId="urn:microsoft.com/office/officeart/2005/8/layout/hierarchy4"/>
    <dgm:cxn modelId="{DE274902-B7F2-4CD3-B747-3E181CBBA1E3}" type="presParOf" srcId="{01A462DA-7F6B-44FA-88DE-EC1ADCB2FD38}" destId="{D383EFF0-0634-4289-ACE1-3D220919E3DC}" srcOrd="0" destOrd="0" presId="urn:microsoft.com/office/officeart/2005/8/layout/hierarchy4"/>
    <dgm:cxn modelId="{B430C6BA-3FFC-455B-A5A5-C1EBCD0FE6AC}" type="presParOf" srcId="{D383EFF0-0634-4289-ACE1-3D220919E3DC}" destId="{BB851A4D-3FF1-4F1D-A91E-CACD648D7CDE}" srcOrd="0" destOrd="0" presId="urn:microsoft.com/office/officeart/2005/8/layout/hierarchy4"/>
    <dgm:cxn modelId="{790F3551-A835-4E50-A903-A831099365C2}" type="presParOf" srcId="{D383EFF0-0634-4289-ACE1-3D220919E3DC}" destId="{81EED9A7-C564-4486-9700-7E5F73B90EE7}" srcOrd="1" destOrd="0" presId="urn:microsoft.com/office/officeart/2005/8/layout/hierarchy4"/>
    <dgm:cxn modelId="{CB59DD5C-6DB5-4FD7-BCBA-3A7DF892F96B}" type="presParOf" srcId="{D383EFF0-0634-4289-ACE1-3D220919E3DC}" destId="{E6D96792-924A-4409-8309-51D08F49971D}" srcOrd="2" destOrd="0" presId="urn:microsoft.com/office/officeart/2005/8/layout/hierarchy4"/>
    <dgm:cxn modelId="{B92EDACF-96BB-4CFD-84E3-062B4BFD6B5E}" type="presParOf" srcId="{E6D96792-924A-4409-8309-51D08F49971D}" destId="{9240E959-972C-4893-83F9-82BDFB76664E}" srcOrd="0" destOrd="0" presId="urn:microsoft.com/office/officeart/2005/8/layout/hierarchy4"/>
    <dgm:cxn modelId="{EED27B35-4D95-4124-B742-4F7D0CF6F883}" type="presParOf" srcId="{9240E959-972C-4893-83F9-82BDFB76664E}" destId="{CC0C8FAE-72EF-400B-84F8-DD0CD421681C}" srcOrd="0" destOrd="0" presId="urn:microsoft.com/office/officeart/2005/8/layout/hierarchy4"/>
    <dgm:cxn modelId="{AC97CF0F-7514-47BE-AEE3-23B3A990988C}" type="presParOf" srcId="{9240E959-972C-4893-83F9-82BDFB76664E}" destId="{B544B17A-47F6-4807-8C10-3A981FCC12AB}" srcOrd="1" destOrd="0" presId="urn:microsoft.com/office/officeart/2005/8/layout/hierarchy4"/>
    <dgm:cxn modelId="{372D215B-873D-4E30-BE22-A52EE13B9C9F}" type="presParOf" srcId="{9240E959-972C-4893-83F9-82BDFB76664E}" destId="{86854031-D31C-4D58-AAD1-7AA0C7FA0889}" srcOrd="2" destOrd="0" presId="urn:microsoft.com/office/officeart/2005/8/layout/hierarchy4"/>
    <dgm:cxn modelId="{29B7AD3C-9DE0-4296-9294-B53517B85EAE}" type="presParOf" srcId="{86854031-D31C-4D58-AAD1-7AA0C7FA0889}" destId="{38E3B998-D4BE-4E25-BA9B-A26D9DCCD3C5}" srcOrd="0" destOrd="0" presId="urn:microsoft.com/office/officeart/2005/8/layout/hierarchy4"/>
    <dgm:cxn modelId="{0F4E0450-1840-4D7E-9FEC-C70AD5DD97BE}" type="presParOf" srcId="{38E3B998-D4BE-4E25-BA9B-A26D9DCCD3C5}" destId="{FFC32321-3578-4354-AC8B-776BA8CBF570}" srcOrd="0" destOrd="0" presId="urn:microsoft.com/office/officeart/2005/8/layout/hierarchy4"/>
    <dgm:cxn modelId="{B1289341-D43B-42C6-9F93-AE46CD873429}" type="presParOf" srcId="{38E3B998-D4BE-4E25-BA9B-A26D9DCCD3C5}" destId="{86A30FD1-614D-483E-82EA-67A4D87B614A}" srcOrd="1" destOrd="0" presId="urn:microsoft.com/office/officeart/2005/8/layout/hierarchy4"/>
    <dgm:cxn modelId="{76B8EAA9-A4FD-46FE-93D4-102510DB5128}" type="presParOf" srcId="{01A462DA-7F6B-44FA-88DE-EC1ADCB2FD38}" destId="{C89F2364-DC81-4A78-A618-8A092BE7C38D}" srcOrd="1" destOrd="0" presId="urn:microsoft.com/office/officeart/2005/8/layout/hierarchy4"/>
    <dgm:cxn modelId="{16E89C5D-00D8-4F2C-A7E4-5A42BE581F6A}" type="presParOf" srcId="{01A462DA-7F6B-44FA-88DE-EC1ADCB2FD38}" destId="{732A569E-B673-4F52-A298-2348629B333C}" srcOrd="2" destOrd="0" presId="urn:microsoft.com/office/officeart/2005/8/layout/hierarchy4"/>
    <dgm:cxn modelId="{480E9DCA-1D92-43CC-B14E-56721586B309}" type="presParOf" srcId="{732A569E-B673-4F52-A298-2348629B333C}" destId="{4845FB47-F83B-4D22-97E6-54E5044FCF1A}" srcOrd="0" destOrd="0" presId="urn:microsoft.com/office/officeart/2005/8/layout/hierarchy4"/>
    <dgm:cxn modelId="{CE82AF31-457E-459C-B49F-EEF4418A3841}" type="presParOf" srcId="{732A569E-B673-4F52-A298-2348629B333C}" destId="{848BE7A4-2D5F-44BF-8840-73983EA21E87}" srcOrd="1" destOrd="0" presId="urn:microsoft.com/office/officeart/2005/8/layout/hierarchy4"/>
    <dgm:cxn modelId="{95CB4C07-C296-4CC4-84DD-0BF4ABB33B0E}" type="presParOf" srcId="{732A569E-B673-4F52-A298-2348629B333C}" destId="{F63B9F1F-D6AB-4BB5-9E3C-45CF9C8D2EEB}" srcOrd="2" destOrd="0" presId="urn:microsoft.com/office/officeart/2005/8/layout/hierarchy4"/>
    <dgm:cxn modelId="{D7F93E77-773F-4ABE-B636-C7F5DB3C6985}" type="presParOf" srcId="{F63B9F1F-D6AB-4BB5-9E3C-45CF9C8D2EEB}" destId="{C87F48B2-2ACB-40DA-AFC7-A7D420D1E2E8}" srcOrd="0" destOrd="0" presId="urn:microsoft.com/office/officeart/2005/8/layout/hierarchy4"/>
    <dgm:cxn modelId="{4BE9C17A-AB5D-4435-A547-AAD6446CC51A}" type="presParOf" srcId="{C87F48B2-2ACB-40DA-AFC7-A7D420D1E2E8}" destId="{34DDFD4A-D02D-4064-BD81-F33A58935CBF}" srcOrd="0" destOrd="0" presId="urn:microsoft.com/office/officeart/2005/8/layout/hierarchy4"/>
    <dgm:cxn modelId="{6849B00B-22E7-460F-A85C-6B3E3FD6C28D}" type="presParOf" srcId="{C87F48B2-2ACB-40DA-AFC7-A7D420D1E2E8}" destId="{C856A809-E51E-494E-9916-3316127338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8033FF-F77A-44D2-A585-5461D9DEA3BC}" type="doc">
      <dgm:prSet loTypeId="urn:microsoft.com/office/officeart/2005/8/layout/venn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6DF2E30-7698-48E7-AFD0-0AD3023B10F9}">
      <dgm:prSet phldrT="[Texto]" custT="1"/>
      <dgm:spPr/>
      <dgm:t>
        <a:bodyPr/>
        <a:lstStyle/>
        <a:p>
          <a:r>
            <a:rPr lang="es-ES" sz="1800" dirty="0">
              <a:latin typeface="Gill Sans MT Condensed" pitchFamily="34" charset="0"/>
            </a:rPr>
            <a:t>1. Participación en la elección voluntaria del proyecto </a:t>
          </a:r>
        </a:p>
      </dgm:t>
    </dgm:pt>
    <dgm:pt modelId="{4F5BE8E2-FDEE-458B-8A17-CC66D222421A}" type="parTrans" cxnId="{3383BE3F-6AE0-4725-9B0A-7D4719D9528C}">
      <dgm:prSet/>
      <dgm:spPr/>
      <dgm:t>
        <a:bodyPr/>
        <a:lstStyle/>
        <a:p>
          <a:endParaRPr lang="es-ES" sz="1800">
            <a:latin typeface="Gill Sans MT Condensed" pitchFamily="34" charset="0"/>
          </a:endParaRPr>
        </a:p>
      </dgm:t>
    </dgm:pt>
    <dgm:pt modelId="{A0378C24-8B11-4FCA-8D23-84DE2CA157C6}" type="sibTrans" cxnId="{3383BE3F-6AE0-4725-9B0A-7D4719D9528C}">
      <dgm:prSet/>
      <dgm:spPr/>
      <dgm:t>
        <a:bodyPr/>
        <a:lstStyle/>
        <a:p>
          <a:endParaRPr lang="es-ES" sz="1800">
            <a:latin typeface="Gill Sans MT Condensed" pitchFamily="34" charset="0"/>
          </a:endParaRPr>
        </a:p>
      </dgm:t>
    </dgm:pt>
    <dgm:pt modelId="{0F091D77-B12F-4E0E-B432-A634BBCE4AA4}">
      <dgm:prSet phldrT="[Texto]" custT="1"/>
      <dgm:spPr/>
      <dgm:t>
        <a:bodyPr/>
        <a:lstStyle/>
        <a:p>
          <a:r>
            <a:rPr lang="es-ES" sz="1800" dirty="0">
              <a:latin typeface="Gill Sans MT Condensed" pitchFamily="34" charset="0"/>
            </a:rPr>
            <a:t>2. Participación en la elección de la entidad/asociación</a:t>
          </a:r>
        </a:p>
      </dgm:t>
    </dgm:pt>
    <dgm:pt modelId="{9741BE58-396F-4D3D-A4FF-FC9EA2DD0047}" type="parTrans" cxnId="{AC58D06F-9AC0-4CC2-90BE-33910A072352}">
      <dgm:prSet/>
      <dgm:spPr/>
      <dgm:t>
        <a:bodyPr/>
        <a:lstStyle/>
        <a:p>
          <a:endParaRPr lang="es-ES" sz="1800">
            <a:latin typeface="Gill Sans MT Condensed" pitchFamily="34" charset="0"/>
          </a:endParaRPr>
        </a:p>
      </dgm:t>
    </dgm:pt>
    <dgm:pt modelId="{ECB0A0CD-5F7C-4C58-A6BE-19A0AA7477F8}" type="sibTrans" cxnId="{AC58D06F-9AC0-4CC2-90BE-33910A072352}">
      <dgm:prSet/>
      <dgm:spPr/>
      <dgm:t>
        <a:bodyPr/>
        <a:lstStyle/>
        <a:p>
          <a:endParaRPr lang="es-ES" sz="1800">
            <a:latin typeface="Gill Sans MT Condensed" pitchFamily="34" charset="0"/>
          </a:endParaRPr>
        </a:p>
      </dgm:t>
    </dgm:pt>
    <dgm:pt modelId="{67ED3224-A3A5-4A53-90D8-B921971542DA}">
      <dgm:prSet phldrT="[Texto]" custT="1"/>
      <dgm:spPr/>
      <dgm:t>
        <a:bodyPr/>
        <a:lstStyle/>
        <a:p>
          <a:r>
            <a:rPr lang="es-ES" sz="1800" dirty="0">
              <a:latin typeface="Gill Sans MT Condensed" pitchFamily="34" charset="0"/>
            </a:rPr>
            <a:t>3. Participación en la identificación de necesidades </a:t>
          </a:r>
        </a:p>
      </dgm:t>
    </dgm:pt>
    <dgm:pt modelId="{3E5482C7-D489-4F69-BFF9-33127442E32C}" type="parTrans" cxnId="{B26D133C-E093-49D5-8535-DC552705B5E5}">
      <dgm:prSet/>
      <dgm:spPr/>
      <dgm:t>
        <a:bodyPr/>
        <a:lstStyle/>
        <a:p>
          <a:endParaRPr lang="es-ES" sz="1800">
            <a:latin typeface="Gill Sans MT Condensed" pitchFamily="34" charset="0"/>
          </a:endParaRPr>
        </a:p>
      </dgm:t>
    </dgm:pt>
    <dgm:pt modelId="{2DF6A64B-5ACE-4E5C-8AC1-AF5252E04B82}" type="sibTrans" cxnId="{B26D133C-E093-49D5-8535-DC552705B5E5}">
      <dgm:prSet/>
      <dgm:spPr/>
      <dgm:t>
        <a:bodyPr/>
        <a:lstStyle/>
        <a:p>
          <a:endParaRPr lang="es-ES" sz="1800">
            <a:latin typeface="Gill Sans MT Condensed" pitchFamily="34" charset="0"/>
          </a:endParaRPr>
        </a:p>
      </dgm:t>
    </dgm:pt>
    <dgm:pt modelId="{DBE5A021-483E-40AE-B3EE-6B5258B5FCBC}">
      <dgm:prSet phldrT="[Texto]" custT="1"/>
      <dgm:spPr/>
      <dgm:t>
        <a:bodyPr/>
        <a:lstStyle/>
        <a:p>
          <a:r>
            <a:rPr lang="es-ES" sz="1800" dirty="0">
              <a:latin typeface="Gill Sans MT Condensed" pitchFamily="34" charset="0"/>
            </a:rPr>
            <a:t>4. Participación en el proceso</a:t>
          </a:r>
        </a:p>
      </dgm:t>
    </dgm:pt>
    <dgm:pt modelId="{7738240B-0D76-4804-A5B7-87C2571E489F}" type="parTrans" cxnId="{DDA5C2BE-350D-4005-AECA-59F8AA106824}">
      <dgm:prSet/>
      <dgm:spPr/>
      <dgm:t>
        <a:bodyPr/>
        <a:lstStyle/>
        <a:p>
          <a:endParaRPr lang="es-ES" sz="1800">
            <a:latin typeface="Gill Sans MT Condensed" pitchFamily="34" charset="0"/>
          </a:endParaRPr>
        </a:p>
      </dgm:t>
    </dgm:pt>
    <dgm:pt modelId="{E4DF4161-F2B2-42FA-A281-853CF2BD512A}" type="sibTrans" cxnId="{DDA5C2BE-350D-4005-AECA-59F8AA106824}">
      <dgm:prSet/>
      <dgm:spPr/>
      <dgm:t>
        <a:bodyPr/>
        <a:lstStyle/>
        <a:p>
          <a:endParaRPr lang="es-ES" sz="1800">
            <a:latin typeface="Gill Sans MT Condensed" pitchFamily="34" charset="0"/>
          </a:endParaRPr>
        </a:p>
      </dgm:t>
    </dgm:pt>
    <dgm:pt modelId="{CE0B0654-644A-445B-864C-E5BA78B667C9}">
      <dgm:prSet custT="1"/>
      <dgm:spPr/>
      <dgm:t>
        <a:bodyPr/>
        <a:lstStyle/>
        <a:p>
          <a:r>
            <a:rPr lang="es-ES" sz="1800" dirty="0">
              <a:latin typeface="Gill Sans MT Condensed" pitchFamily="34" charset="0"/>
            </a:rPr>
            <a:t>5. Participación en la evaluación</a:t>
          </a:r>
        </a:p>
      </dgm:t>
    </dgm:pt>
    <dgm:pt modelId="{A47C89BA-2C21-4F5E-AA93-235182A8586F}" type="parTrans" cxnId="{424724DF-5CF1-4697-B4B1-F7C5086C57AE}">
      <dgm:prSet/>
      <dgm:spPr/>
      <dgm:t>
        <a:bodyPr/>
        <a:lstStyle/>
        <a:p>
          <a:endParaRPr lang="es-ES" sz="1800">
            <a:latin typeface="Gill Sans MT Condensed" pitchFamily="34" charset="0"/>
          </a:endParaRPr>
        </a:p>
      </dgm:t>
    </dgm:pt>
    <dgm:pt modelId="{D335D55E-00CF-408B-A955-C0D364B3E006}" type="sibTrans" cxnId="{424724DF-5CF1-4697-B4B1-F7C5086C57AE}">
      <dgm:prSet/>
      <dgm:spPr/>
      <dgm:t>
        <a:bodyPr/>
        <a:lstStyle/>
        <a:p>
          <a:endParaRPr lang="es-ES" sz="1800">
            <a:latin typeface="Gill Sans MT Condensed" pitchFamily="34" charset="0"/>
          </a:endParaRPr>
        </a:p>
      </dgm:t>
    </dgm:pt>
    <dgm:pt modelId="{8A186492-AB75-4EA5-A31B-B628D8D7D98C}">
      <dgm:prSet custT="1"/>
      <dgm:spPr/>
      <dgm:t>
        <a:bodyPr/>
        <a:lstStyle/>
        <a:p>
          <a:r>
            <a:rPr lang="es-ES" sz="1800" dirty="0">
              <a:latin typeface="Gill Sans MT Condensed" pitchFamily="34" charset="0"/>
            </a:rPr>
            <a:t>6. Participación futura en la entidad</a:t>
          </a:r>
        </a:p>
      </dgm:t>
    </dgm:pt>
    <dgm:pt modelId="{32AAD72B-52D4-4786-AF4F-718D13F4DF32}" type="parTrans" cxnId="{0BC67633-5198-4FB3-A3E7-6FFA270839CB}">
      <dgm:prSet/>
      <dgm:spPr/>
      <dgm:t>
        <a:bodyPr/>
        <a:lstStyle/>
        <a:p>
          <a:endParaRPr lang="es-ES" sz="1800">
            <a:latin typeface="Gill Sans MT Condensed" pitchFamily="34" charset="0"/>
          </a:endParaRPr>
        </a:p>
      </dgm:t>
    </dgm:pt>
    <dgm:pt modelId="{20878AD6-E3AD-4838-B17A-4D4D2616262F}" type="sibTrans" cxnId="{0BC67633-5198-4FB3-A3E7-6FFA270839CB}">
      <dgm:prSet/>
      <dgm:spPr/>
      <dgm:t>
        <a:bodyPr/>
        <a:lstStyle/>
        <a:p>
          <a:endParaRPr lang="es-ES" sz="1800">
            <a:latin typeface="Gill Sans MT Condensed" pitchFamily="34" charset="0"/>
          </a:endParaRPr>
        </a:p>
      </dgm:t>
    </dgm:pt>
    <dgm:pt modelId="{2CAE0802-6653-4376-A533-841398ED54DA}" type="pres">
      <dgm:prSet presAssocID="{038033FF-F77A-44D2-A585-5461D9DEA3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5DC579-8A8E-40F7-AD56-7985EED75376}" type="pres">
      <dgm:prSet presAssocID="{36DF2E30-7698-48E7-AFD0-0AD3023B10F9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F9464E-19A7-452E-8BB5-243501DB9A06}" type="pres">
      <dgm:prSet presAssocID="{A0378C24-8B11-4FCA-8D23-84DE2CA157C6}" presName="space" presStyleCnt="0"/>
      <dgm:spPr/>
    </dgm:pt>
    <dgm:pt modelId="{A47EC046-C5CB-4889-9FD4-694835274EC8}" type="pres">
      <dgm:prSet presAssocID="{0F091D77-B12F-4E0E-B432-A634BBCE4AA4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65CE7E-3469-4F14-AE01-F853443273EE}" type="pres">
      <dgm:prSet presAssocID="{ECB0A0CD-5F7C-4C58-A6BE-19A0AA7477F8}" presName="space" presStyleCnt="0"/>
      <dgm:spPr/>
    </dgm:pt>
    <dgm:pt modelId="{18A3A38E-0180-460A-900F-3D926991C5A0}" type="pres">
      <dgm:prSet presAssocID="{67ED3224-A3A5-4A53-90D8-B921971542DA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0628DD-2D90-4839-AE0F-2667A1BAAF8E}" type="pres">
      <dgm:prSet presAssocID="{2DF6A64B-5ACE-4E5C-8AC1-AF5252E04B82}" presName="space" presStyleCnt="0"/>
      <dgm:spPr/>
    </dgm:pt>
    <dgm:pt modelId="{A5261E2E-00DD-4FFB-A7ED-F5E6E2D27482}" type="pres">
      <dgm:prSet presAssocID="{DBE5A021-483E-40AE-B3EE-6B5258B5FCBC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E0F104-B25A-499E-8621-3710E4DA14C9}" type="pres">
      <dgm:prSet presAssocID="{E4DF4161-F2B2-42FA-A281-853CF2BD512A}" presName="space" presStyleCnt="0"/>
      <dgm:spPr/>
    </dgm:pt>
    <dgm:pt modelId="{E5D4FBFD-EEDF-4025-AA33-3D5B0694A775}" type="pres">
      <dgm:prSet presAssocID="{CE0B0654-644A-445B-864C-E5BA78B667C9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0610D6-A50A-4A25-BDBE-C5402DFB26AA}" type="pres">
      <dgm:prSet presAssocID="{D335D55E-00CF-408B-A955-C0D364B3E006}" presName="space" presStyleCnt="0"/>
      <dgm:spPr/>
    </dgm:pt>
    <dgm:pt modelId="{95C51668-3880-4CFD-87C6-70B0C427ACAB}" type="pres">
      <dgm:prSet presAssocID="{8A186492-AB75-4EA5-A31B-B628D8D7D98C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C67633-5198-4FB3-A3E7-6FFA270839CB}" srcId="{038033FF-F77A-44D2-A585-5461D9DEA3BC}" destId="{8A186492-AB75-4EA5-A31B-B628D8D7D98C}" srcOrd="5" destOrd="0" parTransId="{32AAD72B-52D4-4786-AF4F-718D13F4DF32}" sibTransId="{20878AD6-E3AD-4838-B17A-4D4D2616262F}"/>
    <dgm:cxn modelId="{AC58D06F-9AC0-4CC2-90BE-33910A072352}" srcId="{038033FF-F77A-44D2-A585-5461D9DEA3BC}" destId="{0F091D77-B12F-4E0E-B432-A634BBCE4AA4}" srcOrd="1" destOrd="0" parTransId="{9741BE58-396F-4D3D-A4FF-FC9EA2DD0047}" sibTransId="{ECB0A0CD-5F7C-4C58-A6BE-19A0AA7477F8}"/>
    <dgm:cxn modelId="{3383BE3F-6AE0-4725-9B0A-7D4719D9528C}" srcId="{038033FF-F77A-44D2-A585-5461D9DEA3BC}" destId="{36DF2E30-7698-48E7-AFD0-0AD3023B10F9}" srcOrd="0" destOrd="0" parTransId="{4F5BE8E2-FDEE-458B-8A17-CC66D222421A}" sibTransId="{A0378C24-8B11-4FCA-8D23-84DE2CA157C6}"/>
    <dgm:cxn modelId="{40BD0A87-C0A8-4EBC-B85B-C559855C135C}" type="presOf" srcId="{36DF2E30-7698-48E7-AFD0-0AD3023B10F9}" destId="{385DC579-8A8E-40F7-AD56-7985EED75376}" srcOrd="0" destOrd="0" presId="urn:microsoft.com/office/officeart/2005/8/layout/venn3"/>
    <dgm:cxn modelId="{A4DF5C11-5083-48CB-A6F2-B0DA04B8E9A1}" type="presOf" srcId="{67ED3224-A3A5-4A53-90D8-B921971542DA}" destId="{18A3A38E-0180-460A-900F-3D926991C5A0}" srcOrd="0" destOrd="0" presId="urn:microsoft.com/office/officeart/2005/8/layout/venn3"/>
    <dgm:cxn modelId="{B26D133C-E093-49D5-8535-DC552705B5E5}" srcId="{038033FF-F77A-44D2-A585-5461D9DEA3BC}" destId="{67ED3224-A3A5-4A53-90D8-B921971542DA}" srcOrd="2" destOrd="0" parTransId="{3E5482C7-D489-4F69-BFF9-33127442E32C}" sibTransId="{2DF6A64B-5ACE-4E5C-8AC1-AF5252E04B82}"/>
    <dgm:cxn modelId="{702479C9-1C24-4684-9E98-F044F9A9C65B}" type="presOf" srcId="{CE0B0654-644A-445B-864C-E5BA78B667C9}" destId="{E5D4FBFD-EEDF-4025-AA33-3D5B0694A775}" srcOrd="0" destOrd="0" presId="urn:microsoft.com/office/officeart/2005/8/layout/venn3"/>
    <dgm:cxn modelId="{77225AF7-E9CC-40EB-8C38-98A56EB95C18}" type="presOf" srcId="{038033FF-F77A-44D2-A585-5461D9DEA3BC}" destId="{2CAE0802-6653-4376-A533-841398ED54DA}" srcOrd="0" destOrd="0" presId="urn:microsoft.com/office/officeart/2005/8/layout/venn3"/>
    <dgm:cxn modelId="{DDA5C2BE-350D-4005-AECA-59F8AA106824}" srcId="{038033FF-F77A-44D2-A585-5461D9DEA3BC}" destId="{DBE5A021-483E-40AE-B3EE-6B5258B5FCBC}" srcOrd="3" destOrd="0" parTransId="{7738240B-0D76-4804-A5B7-87C2571E489F}" sibTransId="{E4DF4161-F2B2-42FA-A281-853CF2BD512A}"/>
    <dgm:cxn modelId="{424724DF-5CF1-4697-B4B1-F7C5086C57AE}" srcId="{038033FF-F77A-44D2-A585-5461D9DEA3BC}" destId="{CE0B0654-644A-445B-864C-E5BA78B667C9}" srcOrd="4" destOrd="0" parTransId="{A47C89BA-2C21-4F5E-AA93-235182A8586F}" sibTransId="{D335D55E-00CF-408B-A955-C0D364B3E006}"/>
    <dgm:cxn modelId="{418B2B82-C7A4-439A-99C2-6036EDEEE9D4}" type="presOf" srcId="{0F091D77-B12F-4E0E-B432-A634BBCE4AA4}" destId="{A47EC046-C5CB-4889-9FD4-694835274EC8}" srcOrd="0" destOrd="0" presId="urn:microsoft.com/office/officeart/2005/8/layout/venn3"/>
    <dgm:cxn modelId="{B9FA41B0-46CA-43BE-865C-FB046558DBC9}" type="presOf" srcId="{DBE5A021-483E-40AE-B3EE-6B5258B5FCBC}" destId="{A5261E2E-00DD-4FFB-A7ED-F5E6E2D27482}" srcOrd="0" destOrd="0" presId="urn:microsoft.com/office/officeart/2005/8/layout/venn3"/>
    <dgm:cxn modelId="{B0825192-B5CB-4CF5-92D4-54D4698986F3}" type="presOf" srcId="{8A186492-AB75-4EA5-A31B-B628D8D7D98C}" destId="{95C51668-3880-4CFD-87C6-70B0C427ACAB}" srcOrd="0" destOrd="0" presId="urn:microsoft.com/office/officeart/2005/8/layout/venn3"/>
    <dgm:cxn modelId="{9CB574C0-3829-4937-BAB7-92380A0CEF6D}" type="presParOf" srcId="{2CAE0802-6653-4376-A533-841398ED54DA}" destId="{385DC579-8A8E-40F7-AD56-7985EED75376}" srcOrd="0" destOrd="0" presId="urn:microsoft.com/office/officeart/2005/8/layout/venn3"/>
    <dgm:cxn modelId="{52E29C18-9A16-452F-8924-E2CB7EE9FC5F}" type="presParOf" srcId="{2CAE0802-6653-4376-A533-841398ED54DA}" destId="{14F9464E-19A7-452E-8BB5-243501DB9A06}" srcOrd="1" destOrd="0" presId="urn:microsoft.com/office/officeart/2005/8/layout/venn3"/>
    <dgm:cxn modelId="{A93A7D72-B171-4655-9632-4567196F1510}" type="presParOf" srcId="{2CAE0802-6653-4376-A533-841398ED54DA}" destId="{A47EC046-C5CB-4889-9FD4-694835274EC8}" srcOrd="2" destOrd="0" presId="urn:microsoft.com/office/officeart/2005/8/layout/venn3"/>
    <dgm:cxn modelId="{A3136CFC-5943-4EED-8A09-A76094E3381B}" type="presParOf" srcId="{2CAE0802-6653-4376-A533-841398ED54DA}" destId="{8A65CE7E-3469-4F14-AE01-F853443273EE}" srcOrd="3" destOrd="0" presId="urn:microsoft.com/office/officeart/2005/8/layout/venn3"/>
    <dgm:cxn modelId="{5AD753A9-2771-4362-AEAA-81E1F1C336C0}" type="presParOf" srcId="{2CAE0802-6653-4376-A533-841398ED54DA}" destId="{18A3A38E-0180-460A-900F-3D926991C5A0}" srcOrd="4" destOrd="0" presId="urn:microsoft.com/office/officeart/2005/8/layout/venn3"/>
    <dgm:cxn modelId="{BB78B749-723F-46E4-9F80-70531414271A}" type="presParOf" srcId="{2CAE0802-6653-4376-A533-841398ED54DA}" destId="{170628DD-2D90-4839-AE0F-2667A1BAAF8E}" srcOrd="5" destOrd="0" presId="urn:microsoft.com/office/officeart/2005/8/layout/venn3"/>
    <dgm:cxn modelId="{CAD46DE5-2CF6-4707-8896-B64930A512C3}" type="presParOf" srcId="{2CAE0802-6653-4376-A533-841398ED54DA}" destId="{A5261E2E-00DD-4FFB-A7ED-F5E6E2D27482}" srcOrd="6" destOrd="0" presId="urn:microsoft.com/office/officeart/2005/8/layout/venn3"/>
    <dgm:cxn modelId="{1352B063-9715-422A-AC4C-73EE9C1D5518}" type="presParOf" srcId="{2CAE0802-6653-4376-A533-841398ED54DA}" destId="{50E0F104-B25A-499E-8621-3710E4DA14C9}" srcOrd="7" destOrd="0" presId="urn:microsoft.com/office/officeart/2005/8/layout/venn3"/>
    <dgm:cxn modelId="{5C23535B-72BE-470A-B13E-C7C41740434D}" type="presParOf" srcId="{2CAE0802-6653-4376-A533-841398ED54DA}" destId="{E5D4FBFD-EEDF-4025-AA33-3D5B0694A775}" srcOrd="8" destOrd="0" presId="urn:microsoft.com/office/officeart/2005/8/layout/venn3"/>
    <dgm:cxn modelId="{E214CE7A-D7EC-4F39-93D7-3A9821C11DE3}" type="presParOf" srcId="{2CAE0802-6653-4376-A533-841398ED54DA}" destId="{230610D6-A50A-4A25-BDBE-C5402DFB26AA}" srcOrd="9" destOrd="0" presId="urn:microsoft.com/office/officeart/2005/8/layout/venn3"/>
    <dgm:cxn modelId="{0A6836C3-681A-4874-B239-7A4274EACB8C}" type="presParOf" srcId="{2CAE0802-6653-4376-A533-841398ED54DA}" destId="{95C51668-3880-4CFD-87C6-70B0C427ACAB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C147B-3D57-4D24-9492-26E6B8C83632}">
      <dsp:nvSpPr>
        <dsp:cNvPr id="0" name=""/>
        <dsp:cNvSpPr/>
      </dsp:nvSpPr>
      <dsp:spPr>
        <a:xfrm>
          <a:off x="3554" y="111"/>
          <a:ext cx="9622665" cy="413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+mn-lt"/>
              <a:hlinkClick xmlns:r="http://schemas.openxmlformats.org/officeDocument/2006/relationships" r:id="rId1" action="ppaction://hlinkfile"/>
            </a:rPr>
            <a:t>Diseño de Triangulación Concurrente</a:t>
          </a:r>
          <a:endParaRPr lang="es-ES" sz="2800" kern="1200" dirty="0">
            <a:latin typeface="+mn-lt"/>
          </a:endParaRPr>
        </a:p>
      </dsp:txBody>
      <dsp:txXfrm>
        <a:off x="15669" y="12226"/>
        <a:ext cx="9598435" cy="389395"/>
      </dsp:txXfrm>
    </dsp:sp>
    <dsp:sp modelId="{BB851A4D-3FF1-4F1D-A91E-CACD648D7CDE}">
      <dsp:nvSpPr>
        <dsp:cNvPr id="0" name=""/>
        <dsp:cNvSpPr/>
      </dsp:nvSpPr>
      <dsp:spPr>
        <a:xfrm>
          <a:off x="3554" y="525777"/>
          <a:ext cx="4617401" cy="413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+mn-lt"/>
            </a:rPr>
            <a:t>Técnica cuantitativa: Cuestionario</a:t>
          </a:r>
          <a:endParaRPr lang="es-ES" sz="2400" kern="1200" dirty="0">
            <a:latin typeface="+mn-lt"/>
          </a:endParaRPr>
        </a:p>
      </dsp:txBody>
      <dsp:txXfrm>
        <a:off x="15669" y="537892"/>
        <a:ext cx="4593171" cy="389395"/>
      </dsp:txXfrm>
    </dsp:sp>
    <dsp:sp modelId="{CC0C8FAE-72EF-400B-84F8-DD0CD421681C}">
      <dsp:nvSpPr>
        <dsp:cNvPr id="0" name=""/>
        <dsp:cNvSpPr/>
      </dsp:nvSpPr>
      <dsp:spPr>
        <a:xfrm>
          <a:off x="3554" y="1051443"/>
          <a:ext cx="4617401" cy="413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+mn-lt"/>
            </a:rPr>
            <a:t>Estudiantes</a:t>
          </a:r>
          <a:endParaRPr lang="es-ES" sz="2400" kern="1200" dirty="0">
            <a:latin typeface="+mn-lt"/>
          </a:endParaRPr>
        </a:p>
      </dsp:txBody>
      <dsp:txXfrm>
        <a:off x="15669" y="1063558"/>
        <a:ext cx="4593171" cy="389395"/>
      </dsp:txXfrm>
    </dsp:sp>
    <dsp:sp modelId="{FFC32321-3578-4354-AC8B-776BA8CBF570}">
      <dsp:nvSpPr>
        <dsp:cNvPr id="0" name=""/>
        <dsp:cNvSpPr/>
      </dsp:nvSpPr>
      <dsp:spPr>
        <a:xfrm>
          <a:off x="2468970" y="1577220"/>
          <a:ext cx="4617401" cy="413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+mn-lt"/>
            </a:rPr>
            <a:t>Aplicación Simultánea</a:t>
          </a:r>
          <a:endParaRPr lang="es-ES" sz="2400" kern="1200" dirty="0">
            <a:latin typeface="+mn-lt"/>
          </a:endParaRPr>
        </a:p>
      </dsp:txBody>
      <dsp:txXfrm>
        <a:off x="2481085" y="1589335"/>
        <a:ext cx="4593171" cy="389395"/>
      </dsp:txXfrm>
    </dsp:sp>
    <dsp:sp modelId="{4845FB47-F83B-4D22-97E6-54E5044FCF1A}">
      <dsp:nvSpPr>
        <dsp:cNvPr id="0" name=""/>
        <dsp:cNvSpPr/>
      </dsp:nvSpPr>
      <dsp:spPr>
        <a:xfrm>
          <a:off x="5008818" y="525777"/>
          <a:ext cx="4617401" cy="413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+mn-lt"/>
            </a:rPr>
            <a:t>Técnica cualitativa: Entrevista</a:t>
          </a:r>
          <a:endParaRPr lang="es-ES" sz="2400" kern="1200" dirty="0">
            <a:latin typeface="+mn-lt"/>
          </a:endParaRPr>
        </a:p>
      </dsp:txBody>
      <dsp:txXfrm>
        <a:off x="5020933" y="537892"/>
        <a:ext cx="4593171" cy="389395"/>
      </dsp:txXfrm>
    </dsp:sp>
    <dsp:sp modelId="{34DDFD4A-D02D-4064-BD81-F33A58935CBF}">
      <dsp:nvSpPr>
        <dsp:cNvPr id="0" name=""/>
        <dsp:cNvSpPr/>
      </dsp:nvSpPr>
      <dsp:spPr>
        <a:xfrm>
          <a:off x="5008818" y="1051443"/>
          <a:ext cx="4617401" cy="413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+mn-lt"/>
            </a:rPr>
            <a:t>Estudiantes</a:t>
          </a:r>
          <a:r>
            <a:rPr lang="es-ES" sz="2400" kern="1200" smtClean="0">
              <a:latin typeface="+mn-lt"/>
            </a:rPr>
            <a:t>, profesorado,entidades</a:t>
          </a:r>
          <a:endParaRPr lang="es-ES" sz="2400" kern="1200" dirty="0">
            <a:latin typeface="+mn-lt"/>
          </a:endParaRPr>
        </a:p>
      </dsp:txBody>
      <dsp:txXfrm>
        <a:off x="5020933" y="1063558"/>
        <a:ext cx="4593171" cy="389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DC579-8A8E-40F7-AD56-7985EED75376}">
      <dsp:nvSpPr>
        <dsp:cNvPr id="0" name=""/>
        <dsp:cNvSpPr/>
      </dsp:nvSpPr>
      <dsp:spPr>
        <a:xfrm>
          <a:off x="1267" y="142622"/>
          <a:ext cx="2075991" cy="20759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249" tIns="22860" rIns="11424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ill Sans MT Condensed" pitchFamily="34" charset="0"/>
            </a:rPr>
            <a:t>1. Participación en la elección voluntaria del proyecto </a:t>
          </a:r>
        </a:p>
      </dsp:txBody>
      <dsp:txXfrm>
        <a:off x="305289" y="446644"/>
        <a:ext cx="1467947" cy="1467947"/>
      </dsp:txXfrm>
    </dsp:sp>
    <dsp:sp modelId="{A47EC046-C5CB-4889-9FD4-694835274EC8}">
      <dsp:nvSpPr>
        <dsp:cNvPr id="0" name=""/>
        <dsp:cNvSpPr/>
      </dsp:nvSpPr>
      <dsp:spPr>
        <a:xfrm>
          <a:off x="1662060" y="142622"/>
          <a:ext cx="2075991" cy="20759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249" tIns="22860" rIns="11424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ill Sans MT Condensed" pitchFamily="34" charset="0"/>
            </a:rPr>
            <a:t>2. Participación en la elección de la entidad/asociación</a:t>
          </a:r>
        </a:p>
      </dsp:txBody>
      <dsp:txXfrm>
        <a:off x="1966082" y="446644"/>
        <a:ext cx="1467947" cy="1467947"/>
      </dsp:txXfrm>
    </dsp:sp>
    <dsp:sp modelId="{18A3A38E-0180-460A-900F-3D926991C5A0}">
      <dsp:nvSpPr>
        <dsp:cNvPr id="0" name=""/>
        <dsp:cNvSpPr/>
      </dsp:nvSpPr>
      <dsp:spPr>
        <a:xfrm>
          <a:off x="3322853" y="142622"/>
          <a:ext cx="2075991" cy="20759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249" tIns="22860" rIns="11424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ill Sans MT Condensed" pitchFamily="34" charset="0"/>
            </a:rPr>
            <a:t>3. Participación en la identificación de necesidades </a:t>
          </a:r>
        </a:p>
      </dsp:txBody>
      <dsp:txXfrm>
        <a:off x="3626875" y="446644"/>
        <a:ext cx="1467947" cy="1467947"/>
      </dsp:txXfrm>
    </dsp:sp>
    <dsp:sp modelId="{A5261E2E-00DD-4FFB-A7ED-F5E6E2D27482}">
      <dsp:nvSpPr>
        <dsp:cNvPr id="0" name=""/>
        <dsp:cNvSpPr/>
      </dsp:nvSpPr>
      <dsp:spPr>
        <a:xfrm>
          <a:off x="4983646" y="142622"/>
          <a:ext cx="2075991" cy="20759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249" tIns="22860" rIns="11424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ill Sans MT Condensed" pitchFamily="34" charset="0"/>
            </a:rPr>
            <a:t>4. Participación en el proceso</a:t>
          </a:r>
        </a:p>
      </dsp:txBody>
      <dsp:txXfrm>
        <a:off x="5287668" y="446644"/>
        <a:ext cx="1467947" cy="1467947"/>
      </dsp:txXfrm>
    </dsp:sp>
    <dsp:sp modelId="{E5D4FBFD-EEDF-4025-AA33-3D5B0694A775}">
      <dsp:nvSpPr>
        <dsp:cNvPr id="0" name=""/>
        <dsp:cNvSpPr/>
      </dsp:nvSpPr>
      <dsp:spPr>
        <a:xfrm>
          <a:off x="6644439" y="142622"/>
          <a:ext cx="2075991" cy="20759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249" tIns="22860" rIns="11424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ill Sans MT Condensed" pitchFamily="34" charset="0"/>
            </a:rPr>
            <a:t>5. Participación en la evaluación</a:t>
          </a:r>
        </a:p>
      </dsp:txBody>
      <dsp:txXfrm>
        <a:off x="6948461" y="446644"/>
        <a:ext cx="1467947" cy="1467947"/>
      </dsp:txXfrm>
    </dsp:sp>
    <dsp:sp modelId="{95C51668-3880-4CFD-87C6-70B0C427ACAB}">
      <dsp:nvSpPr>
        <dsp:cNvPr id="0" name=""/>
        <dsp:cNvSpPr/>
      </dsp:nvSpPr>
      <dsp:spPr>
        <a:xfrm>
          <a:off x="8305232" y="142622"/>
          <a:ext cx="2075991" cy="20759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249" tIns="22860" rIns="11424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ill Sans MT Condensed" pitchFamily="34" charset="0"/>
            </a:rPr>
            <a:t>6. Participación futura en la entidad</a:t>
          </a:r>
        </a:p>
      </dsp:txBody>
      <dsp:txXfrm>
        <a:off x="8609254" y="446644"/>
        <a:ext cx="1467947" cy="1467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D67AFF-0AE5-4D8B-883A-95F7023E07EC}" type="datetime1">
              <a:rPr lang="es-ES" smtClean="0"/>
              <a:pPr rtl="0"/>
              <a:t>28/03/2023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s-ES"/>
              <a:pPr rtl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D46D3C-0821-4916-87E8-732AE60A7DD6}" type="datetime1">
              <a:rPr lang="es-ES" noProof="0" smtClean="0"/>
              <a:pPr rtl="0"/>
              <a:t>28/03/2023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s-ES" noProof="0"/>
              <a:pPr rtl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smtClean="0"/>
              <a:pPr rtl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82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pPr rtl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100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pPr rtl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1003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pPr rtl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7355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pPr rtl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73554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pPr rtl="0"/>
              <a:t>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3336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Rectángulo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1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55CB799-6499-4E1E-8257-C777037FBB0C}" type="datetime1">
              <a:rPr lang="es-ES" noProof="0" smtClean="0"/>
              <a:pPr rtl="0"/>
              <a:t>28/03/2023</a:t>
            </a:fld>
            <a:endParaRPr lang="es-ES" noProof="0" dirty="0"/>
          </a:p>
        </p:txBody>
      </p:sp>
      <p:sp>
        <p:nvSpPr>
          <p:cNvPr id="12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3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37F32E-9C31-4EBC-9CF6-7E0795975D22}" type="datetime1">
              <a:rPr lang="es-ES" noProof="0" smtClean="0"/>
              <a:pPr rtl="0"/>
              <a:t>28/03/2023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pPr rtl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0DE5E64D-8309-4EA3-9E01-E99A0B9E852A}" type="datetime1">
              <a:rPr lang="es-ES" noProof="0" smtClean="0"/>
              <a:pPr rtl="0"/>
              <a:t>28/03/2023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s-ES" noProof="0"/>
              <a:pPr rtl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7AF38-4C5D-4919-B713-BCE928D84993}" type="datetime1">
              <a:rPr lang="es-ES" noProof="0" smtClean="0"/>
              <a:pPr rtl="0"/>
              <a:t>28/03/2023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pPr rtl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F8A7DBF6-2AC7-4A48-B394-E7B6C748C10D}" type="datetime1">
              <a:rPr lang="es-ES" noProof="0" smtClean="0"/>
              <a:pPr rtl="0"/>
              <a:t>28/03/2023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5771C8-10A4-40A2-B087-7EAE1E72B338}" type="datetime1">
              <a:rPr lang="es-ES" noProof="0" smtClean="0"/>
              <a:pPr rtl="0"/>
              <a:t>28/03/2023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pPr rtl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C3F35A-BE91-47D4-B680-814AAA83232F}" type="datetime1">
              <a:rPr lang="es-ES" noProof="0" smtClean="0"/>
              <a:pPr rtl="0"/>
              <a:t>28/03/2023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pPr rtl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4A5508-0173-4F7B-BA1F-6FDD23DC888F}" type="datetime1">
              <a:rPr lang="es-ES" noProof="0" smtClean="0"/>
              <a:pPr rtl="0"/>
              <a:t>28/03/2023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pPr rtl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3F45BD-EAC1-4ECC-91A9-2B1B76C5FA67}" type="datetime1">
              <a:rPr lang="es-ES" noProof="0" smtClean="0"/>
              <a:pPr rtl="0"/>
              <a:t>28/03/2023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pPr rtl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contenido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0B4E3-ACD8-472A-AF6F-98A76C82A9AD}" type="datetime1">
              <a:rPr lang="es-ES" noProof="0" smtClean="0"/>
              <a:pPr rtl="0"/>
              <a:t>28/03/2023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pPr rtl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736085-0EE4-4C8F-879E-58330D243B98}" type="datetime1">
              <a:rPr lang="es-ES" noProof="0" smtClean="0"/>
              <a:pPr rtl="0"/>
              <a:t>28/03/2023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pPr rtl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</a:t>
            </a:r>
          </a:p>
          <a:p>
            <a:pPr lvl="6" rtl="0"/>
            <a:r>
              <a:rPr lang="es-ES" noProof="0" dirty="0"/>
              <a:t>Séptimo</a:t>
            </a:r>
          </a:p>
          <a:p>
            <a:pPr lvl="7" rtl="0"/>
            <a:r>
              <a:rPr lang="es-ES" noProof="0" dirty="0"/>
              <a:t>Octavo</a:t>
            </a:r>
          </a:p>
          <a:p>
            <a:pPr lvl="8" rtl="0"/>
            <a:r>
              <a:rPr lang="es-ES" noProof="0" dirty="0"/>
              <a:t>Noveno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3630E4A0-57EE-4B46-A340-CC6C398489DE}" type="datetime1">
              <a:rPr lang="es-ES" noProof="0" smtClean="0"/>
              <a:pPr rtl="0"/>
              <a:t>28/03/2023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80472" y="1719907"/>
            <a:ext cx="8500062" cy="2387600"/>
          </a:xfrm>
        </p:spPr>
        <p:txBody>
          <a:bodyPr rtlCol="0">
            <a:normAutofit/>
          </a:bodyPr>
          <a:lstStyle/>
          <a:p>
            <a:r>
              <a:rPr lang="es-ES" sz="4000" b="0" dirty="0" smtClean="0">
                <a:latin typeface="Gill Sans MT Condensed" pitchFamily="34" charset="0"/>
              </a:rPr>
              <a:t>Diseño mixto de triangulación concurrente sobre el ejercicio de participación de alumnado en proyectos de Aprendizaje y Servicio.</a:t>
            </a:r>
            <a:endParaRPr lang="es-ES" sz="4000" dirty="0">
              <a:latin typeface="Gill Sans MT Condensed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40475" y="4550244"/>
            <a:ext cx="8500062" cy="865321"/>
          </a:xfrm>
        </p:spPr>
        <p:txBody>
          <a:bodyPr rtlCol="0"/>
          <a:lstStyle/>
          <a:p>
            <a:pPr rtl="0"/>
            <a:r>
              <a:rPr lang="es-ES" dirty="0" smtClean="0">
                <a:latin typeface="Gill Sans MT Condensed" pitchFamily="34" charset="0"/>
              </a:rPr>
              <a:t>Pilar </a:t>
            </a:r>
            <a:r>
              <a:rPr lang="es-ES" dirty="0" err="1" smtClean="0">
                <a:latin typeface="Gill Sans MT Condensed" pitchFamily="34" charset="0"/>
              </a:rPr>
              <a:t>Folgueiras</a:t>
            </a:r>
            <a:r>
              <a:rPr lang="es-ES" dirty="0" smtClean="0">
                <a:latin typeface="Gill Sans MT Condensed" pitchFamily="34" charset="0"/>
              </a:rPr>
              <a:t> (</a:t>
            </a:r>
            <a:r>
              <a:rPr lang="es-ES" dirty="0" err="1" smtClean="0">
                <a:latin typeface="Gill Sans MT Condensed" pitchFamily="34" charset="0"/>
              </a:rPr>
              <a:t>Universitat</a:t>
            </a:r>
            <a:r>
              <a:rPr lang="es-ES" dirty="0" smtClean="0">
                <a:latin typeface="Gill Sans MT Condensed" pitchFamily="34" charset="0"/>
              </a:rPr>
              <a:t> de Barcelona), Mariona </a:t>
            </a:r>
            <a:r>
              <a:rPr lang="es-ES" dirty="0" err="1" smtClean="0">
                <a:latin typeface="Gill Sans MT Condensed" pitchFamily="34" charset="0"/>
              </a:rPr>
              <a:t>Graell</a:t>
            </a:r>
            <a:r>
              <a:rPr lang="es-ES" dirty="0" smtClean="0">
                <a:latin typeface="Gill Sans MT Condensed" pitchFamily="34" charset="0"/>
              </a:rPr>
              <a:t> (</a:t>
            </a:r>
            <a:r>
              <a:rPr lang="es-ES" dirty="0" err="1" smtClean="0">
                <a:latin typeface="Gill Sans MT Condensed" pitchFamily="34" charset="0"/>
              </a:rPr>
              <a:t>Universitat</a:t>
            </a:r>
            <a:r>
              <a:rPr lang="es-ES" dirty="0" smtClean="0">
                <a:latin typeface="Gill Sans MT Condensed" pitchFamily="34" charset="0"/>
              </a:rPr>
              <a:t> Internacional de Catalunya), Esther Luna (</a:t>
            </a:r>
            <a:r>
              <a:rPr lang="es-ES" dirty="0" err="1" smtClean="0">
                <a:latin typeface="Gill Sans MT Condensed" pitchFamily="34" charset="0"/>
              </a:rPr>
              <a:t>Universitat</a:t>
            </a:r>
            <a:r>
              <a:rPr lang="es-ES" dirty="0" smtClean="0">
                <a:latin typeface="Gill Sans MT Condensed" pitchFamily="34" charset="0"/>
              </a:rPr>
              <a:t> de Barcelona) y Berta </a:t>
            </a:r>
            <a:r>
              <a:rPr lang="es-ES" dirty="0" err="1" smtClean="0">
                <a:latin typeface="Gill Sans MT Condensed" pitchFamily="34" charset="0"/>
              </a:rPr>
              <a:t>Palou</a:t>
            </a:r>
            <a:r>
              <a:rPr lang="es-ES" dirty="0" smtClean="0">
                <a:latin typeface="Gill Sans MT Condensed" pitchFamily="34" charset="0"/>
              </a:rPr>
              <a:t> (</a:t>
            </a:r>
            <a:r>
              <a:rPr lang="es-ES" dirty="0" err="1" smtClean="0">
                <a:latin typeface="Gill Sans MT Condensed" pitchFamily="34" charset="0"/>
              </a:rPr>
              <a:t>Universitat</a:t>
            </a:r>
            <a:r>
              <a:rPr lang="es-ES" dirty="0" smtClean="0">
                <a:latin typeface="Gill Sans MT Condensed" pitchFamily="34" charset="0"/>
              </a:rPr>
              <a:t> de Barcelona). </a:t>
            </a:r>
            <a:endParaRPr lang="es-ES" dirty="0">
              <a:latin typeface="Gill Sans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s-ES" sz="4000" dirty="0" smtClean="0">
                <a:latin typeface="Impact" pitchFamily="34" charset="0"/>
              </a:rPr>
              <a:t>OBJETIVOS Y DISEÑO DE INVESTIGACIÓN</a:t>
            </a:r>
            <a:endParaRPr lang="es-ES" sz="4000" dirty="0">
              <a:latin typeface="Impact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4022725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79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s-ES_tradnl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"/>
              </a:rPr>
              <a:t>[P1]</a:t>
            </a:r>
            <a:r>
              <a:rPr kumimoji="0" lang="es-ES_tradnl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Satisfacción</a:t>
            </a: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280160" y="2190750"/>
            <a:ext cx="9970432" cy="1351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 smtClean="0">
                <a:latin typeface="Gill Sans MT Condensed" pitchFamily="34" charset="0"/>
              </a:rPr>
              <a:t>Analizar el ejercicio de participación de estudiantes universitarios que participan en proyectos de </a:t>
            </a:r>
            <a:r>
              <a:rPr lang="es-ES" sz="3200" dirty="0" err="1" smtClean="0">
                <a:latin typeface="Gill Sans MT Condensed" pitchFamily="34" charset="0"/>
              </a:rPr>
              <a:t>ApS</a:t>
            </a:r>
            <a:endParaRPr lang="es-ES" sz="3200" dirty="0">
              <a:latin typeface="Gill Sans MT Condensed" pitchFamily="34" charset="0"/>
            </a:endParaRPr>
          </a:p>
        </p:txBody>
      </p:sp>
      <p:graphicFrame>
        <p:nvGraphicFramePr>
          <p:cNvPr id="9" name="9 Marcador de contenido"/>
          <p:cNvGraphicFramePr>
            <a:graphicFrameLocks/>
          </p:cNvGraphicFramePr>
          <p:nvPr/>
        </p:nvGraphicFramePr>
        <p:xfrm>
          <a:off x="1385855" y="4119797"/>
          <a:ext cx="9629775" cy="1990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256376" y="1966123"/>
          <a:ext cx="9629776" cy="46247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24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Conceptos</a:t>
                      </a:r>
                      <a:endParaRPr lang="es-ES" sz="16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Dimensiones</a:t>
                      </a:r>
                      <a:endParaRPr lang="es-ES" sz="16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648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Participación</a:t>
                      </a:r>
                    </a:p>
                  </a:txBody>
                  <a:tcPr marL="68580" marR="68580" marT="0" marB="71755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Dimensión 1. Niveles de participación: hace referencia al grado de implicación </a:t>
                      </a:r>
                      <a:r>
                        <a:rPr lang="es-ES" sz="16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del alumnado</a:t>
                      </a:r>
                      <a:r>
                        <a:rPr lang="es-ES" sz="16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6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las diferentes fases de un proyecto de </a:t>
                      </a:r>
                      <a:r>
                        <a:rPr lang="es-ES" sz="16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ApS</a:t>
                      </a: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Dimensión 2. Condicionantes de participación: se refiere a aquellos aspectos personales, sociales u organizativos que pueden estar influenciando en la participación de los estudiantes en los proyectos de </a:t>
                      </a:r>
                      <a:r>
                        <a:rPr lang="es-ES" sz="16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ApS</a:t>
                      </a: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</a:p>
                  </a:txBody>
                  <a:tcPr marL="68580" marR="68580" marT="0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Servicio</a:t>
                      </a:r>
                    </a:p>
                  </a:txBody>
                  <a:tcPr marL="68580" marR="68580" marT="0" marB="71755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Dimensión 3. Descripción del servicio: se refiere a aquellos aspectos descriptivos que definen las características generales del servicio. En concreto, el ámbito, los beneficiarios y el tipo de servicio.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Dimensión 4. Valoración de la utilidad atribuida: hace referencia a la percepción que se tiene sobre la conveniencia o no de las acciones realizadas durante el servicio.</a:t>
                      </a:r>
                    </a:p>
                  </a:txBody>
                  <a:tcPr marL="68580" marR="68580" marT="0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Competencias</a:t>
                      </a:r>
                    </a:p>
                  </a:txBody>
                  <a:tcPr marL="68580" marR="68580" marT="0" marB="71755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Dimensión 5. Competencias genéricas: se alude al listado de competencias genéricas que pueden ser susceptibles de ser trabajadas a partir de la puesta en práctica de proyectos de </a:t>
                      </a:r>
                      <a:r>
                        <a:rPr lang="es-ES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ApS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Dimensión 6. Valoración de las competencias: se recoge la percepción que se tiene sobre el desarrollo de las competencias trabajadas durante la puesta en práctica de los proyectos.</a:t>
                      </a:r>
                    </a:p>
                  </a:txBody>
                  <a:tcPr marL="68580" marR="68580" marT="0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Satisfacción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Dimensión 7. Se refiere a aspectos globales de los proyectos que han podido ser fuente de satisfacción o insatisfacción.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 rtlCol="0">
            <a:normAutofit/>
          </a:bodyPr>
          <a:lstStyle/>
          <a:p>
            <a:r>
              <a:rPr lang="es-ES" sz="4000" dirty="0" smtClean="0">
                <a:latin typeface="Impact" pitchFamily="34" charset="0"/>
              </a:rPr>
              <a:t>RELACIÓN DIMENSIONES</a:t>
            </a:r>
            <a:endParaRPr lang="es-ES" sz="4000" dirty="0"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s-ES" sz="4000" dirty="0" smtClean="0">
                <a:latin typeface="Impact" pitchFamily="34" charset="0"/>
              </a:rPr>
              <a:t>Características de la Muestra</a:t>
            </a:r>
            <a:endParaRPr lang="es-ES" sz="4000" dirty="0">
              <a:latin typeface="Impact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4022725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79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s-ES_tradnl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"/>
              </a:rPr>
              <a:t>[P1]</a:t>
            </a:r>
            <a:r>
              <a:rPr kumimoji="0" lang="es-ES_tradnl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Satisfacción</a:t>
            </a: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1297171" y="2371071"/>
          <a:ext cx="9558965" cy="5626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558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66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6 Marcador de contenido"/>
          <p:cNvSpPr txBox="1">
            <a:spLocks/>
          </p:cNvSpPr>
          <p:nvPr/>
        </p:nvSpPr>
        <p:spPr>
          <a:xfrm>
            <a:off x="1280160" y="2402972"/>
            <a:ext cx="9628632" cy="4167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algn="just">
              <a:spcBef>
                <a:spcPts val="1500"/>
              </a:spcBef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137 estudiantes </a:t>
            </a:r>
            <a:r>
              <a:rPr lang="es-ES" sz="2200" b="1" dirty="0" smtClean="0"/>
              <a:t>participantes en proyectos de </a:t>
            </a:r>
            <a:r>
              <a:rPr lang="es-ES" sz="2200" b="1" dirty="0" err="1" smtClean="0"/>
              <a:t>ApS</a:t>
            </a:r>
            <a:r>
              <a:rPr lang="es-ES" sz="2200" b="1" dirty="0" smtClean="0"/>
              <a:t> en universidades públicas y privadas Cataluña</a:t>
            </a: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Muestreo,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no probabilístico y de tipo intencional o de conveniencia más específicamente por accesibilidad a la muestra.</a:t>
            </a: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Sexo,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el 84,6% son mujeres y el 15,4% son hombres. </a:t>
            </a: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Situación laboral,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el 48,2% no trabaja frente al 51,8% que si que lo hace. </a:t>
            </a: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Titulaciones,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el 36,5% magisterio, el 26,3% educación social y trabajo social, el 19% pedagogía y psicología, el 4,4% fisioterapia  y el 13,8% otros.</a:t>
            </a: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Participación previa de los estudiantes,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el 19% ha participado en otros proyectos de </a:t>
            </a:r>
            <a:r>
              <a:rPr kumimoji="0" lang="es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ApS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el 32,8% en entidades, etc. y el 49,5% no señala ningún tipo de participación previa. Si sumamos las dos primeras opciones, la muestra -en cuanto a participación previa- quedaría en una proporción de 51,8% si, 48,2% no.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78735" y="1979271"/>
          <a:ext cx="11401062" cy="44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 rtlCol="0">
            <a:normAutofit/>
          </a:bodyPr>
          <a:lstStyle/>
          <a:p>
            <a:r>
              <a:rPr lang="es-ES" sz="4000" dirty="0" smtClean="0">
                <a:latin typeface="Impact" pitchFamily="34" charset="0"/>
              </a:rPr>
              <a:t>Distribución la muestra según proyectos</a:t>
            </a:r>
            <a:endParaRPr lang="es-ES" sz="4000" dirty="0"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 rtlCol="0">
            <a:normAutofit/>
          </a:bodyPr>
          <a:lstStyle/>
          <a:p>
            <a:r>
              <a:rPr lang="es-ES" sz="4000" dirty="0" smtClean="0">
                <a:latin typeface="Impact" pitchFamily="34" charset="0"/>
              </a:rPr>
              <a:t>RESULTADOS. TIPOLOGÍA PARTICIPACIÓN</a:t>
            </a:r>
            <a:endParaRPr lang="es-ES" sz="4000" dirty="0">
              <a:latin typeface="Impact" pitchFamily="34" charset="0"/>
            </a:endParaRPr>
          </a:p>
        </p:txBody>
      </p:sp>
      <p:graphicFrame>
        <p:nvGraphicFramePr>
          <p:cNvPr id="6" name="6 Marcador de contenido"/>
          <p:cNvGraphicFramePr>
            <a:graphicFrameLocks noGrp="1"/>
          </p:cNvGraphicFramePr>
          <p:nvPr>
            <p:ph idx="1"/>
          </p:nvPr>
        </p:nvGraphicFramePr>
        <p:xfrm>
          <a:off x="1179669" y="2222133"/>
          <a:ext cx="9629775" cy="1645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93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6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solidFill>
                            <a:srgbClr val="000000"/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Ítems</a:t>
                      </a:r>
                      <a:endParaRPr lang="es-ES" sz="1800" b="0" dirty="0">
                        <a:solidFill>
                          <a:srgbClr val="000000"/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solidFill>
                            <a:srgbClr val="000000"/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Si</a:t>
                      </a:r>
                      <a:endParaRPr lang="es-ES" sz="1800" b="0" dirty="0">
                        <a:solidFill>
                          <a:srgbClr val="000000"/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solidFill>
                            <a:srgbClr val="000000"/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No</a:t>
                      </a:r>
                      <a:endParaRPr lang="es-ES" sz="1800" b="0" dirty="0">
                        <a:solidFill>
                          <a:srgbClr val="000000"/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He participado en algunos momentos del proceso</a:t>
                      </a:r>
                      <a:endParaRPr lang="es-ES" sz="1800">
                        <a:solidFill>
                          <a:srgbClr val="000000"/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21,2</a:t>
                      </a:r>
                      <a:endParaRPr lang="es-ES" sz="1800">
                        <a:solidFill>
                          <a:srgbClr val="000000"/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78,8</a:t>
                      </a:r>
                      <a:endParaRPr lang="es-ES" sz="1800" dirty="0">
                        <a:solidFill>
                          <a:srgbClr val="000000"/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Se ha generado un nuevo proyecto a partir de mi participación</a:t>
                      </a:r>
                      <a:endParaRPr lang="es-ES" sz="1800" dirty="0">
                        <a:solidFill>
                          <a:srgbClr val="000000"/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10,2</a:t>
                      </a:r>
                      <a:endParaRPr lang="es-ES" sz="1800">
                        <a:solidFill>
                          <a:srgbClr val="000000"/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89,8</a:t>
                      </a:r>
                      <a:endParaRPr lang="es-ES" sz="1800">
                        <a:solidFill>
                          <a:srgbClr val="000000"/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He participado en todo el proceso</a:t>
                      </a:r>
                      <a:endParaRPr lang="es-ES" sz="1800" dirty="0">
                        <a:solidFill>
                          <a:srgbClr val="000000"/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73</a:t>
                      </a:r>
                      <a:endParaRPr lang="es-ES" sz="1800" dirty="0">
                        <a:solidFill>
                          <a:srgbClr val="000000"/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27</a:t>
                      </a:r>
                      <a:endParaRPr lang="es-ES" sz="1800">
                        <a:solidFill>
                          <a:srgbClr val="000000"/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He participado en el diagnóstico de necesidades</a:t>
                      </a:r>
                      <a:endParaRPr lang="es-ES" sz="1800" dirty="0">
                        <a:solidFill>
                          <a:srgbClr val="000000"/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40,1</a:t>
                      </a:r>
                      <a:endParaRPr lang="es-ES" sz="1800">
                        <a:solidFill>
                          <a:srgbClr val="000000"/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59,9</a:t>
                      </a:r>
                      <a:endParaRPr lang="es-ES" sz="1800">
                        <a:solidFill>
                          <a:srgbClr val="000000"/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He participado en la evaluación del proyecto</a:t>
                      </a:r>
                      <a:endParaRPr lang="es-ES" sz="1800">
                        <a:solidFill>
                          <a:srgbClr val="000000"/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43,1</a:t>
                      </a:r>
                      <a:endParaRPr lang="es-ES" sz="1800">
                        <a:solidFill>
                          <a:srgbClr val="000000"/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56,9</a:t>
                      </a:r>
                      <a:endParaRPr lang="es-ES" sz="1800" dirty="0">
                        <a:solidFill>
                          <a:srgbClr val="000000"/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6 Marcador de contenido"/>
          <p:cNvGraphicFramePr>
            <a:graphicFrameLocks noGrp="1"/>
          </p:cNvGraphicFramePr>
          <p:nvPr>
            <p:ph idx="1"/>
          </p:nvPr>
        </p:nvGraphicFramePr>
        <p:xfrm>
          <a:off x="1153466" y="4087585"/>
          <a:ext cx="4552186" cy="2468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84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4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Ítems</a:t>
                      </a:r>
                      <a:endParaRPr lang="es-ES" sz="1800" b="0" kern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%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Estudiantes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26,3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Profesorado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16,8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Entidad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5,8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Estudiantes </a:t>
                      </a:r>
                      <a:r>
                        <a:rPr lang="es-ES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y profesorado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10,2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Estudiantes </a:t>
                      </a:r>
                      <a:r>
                        <a:rPr lang="es-ES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y entidad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10,2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Profesorado </a:t>
                      </a:r>
                      <a:r>
                        <a:rPr lang="es-ES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y entidad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10,2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Profesorado</a:t>
                      </a:r>
                      <a:r>
                        <a:rPr lang="es-ES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, estudiantes y entidad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19,7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Total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99,3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6 Marcador de contenido"/>
          <p:cNvGraphicFramePr>
            <a:graphicFrameLocks noGrp="1"/>
          </p:cNvGraphicFramePr>
          <p:nvPr>
            <p:ph idx="1"/>
          </p:nvPr>
        </p:nvGraphicFramePr>
        <p:xfrm>
          <a:off x="6586976" y="4052862"/>
          <a:ext cx="4262819" cy="24825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59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4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Ítems</a:t>
                      </a:r>
                      <a:endParaRPr lang="es-ES" sz="1800" b="0" kern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</a:rPr>
                        <a:t>Media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Distancia geográfica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2,69</a:t>
                      </a:r>
                      <a:endParaRPr lang="es-ES" sz="1800" b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Implicación entidad</a:t>
                      </a:r>
                      <a:endParaRPr lang="es-ES" sz="1800" b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3,12</a:t>
                      </a:r>
                      <a:endParaRPr lang="es-ES" sz="1800" b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Horario actividades</a:t>
                      </a:r>
                      <a:endParaRPr lang="es-ES" sz="1800" b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3,13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Característica actividades</a:t>
                      </a:r>
                      <a:endParaRPr lang="es-ES" sz="1800" b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3,18</a:t>
                      </a:r>
                      <a:endParaRPr lang="es-ES" sz="1800" b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Coordinación entre profesorado y entidad</a:t>
                      </a:r>
                      <a:endParaRPr lang="es-ES" sz="1800" b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2,95</a:t>
                      </a:r>
                      <a:endParaRPr lang="es-ES" sz="1800" b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Personas con quien hago actividades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3,32</a:t>
                      </a:r>
                      <a:endParaRPr lang="es-ES" sz="1800" b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48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Seguimiento del profesorado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Gill Sans MT Condensed" pitchFamily="34" charset="0"/>
                          <a:ea typeface="Times New Roman"/>
                          <a:cs typeface="Times New Roman"/>
                        </a:rPr>
                        <a:t>2,93</a:t>
                      </a:r>
                      <a:endParaRPr lang="es-E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Gill Sans M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798658" y="2939982"/>
          <a:ext cx="10382491" cy="2361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 rtlCol="0">
            <a:normAutofit/>
          </a:bodyPr>
          <a:lstStyle/>
          <a:p>
            <a:r>
              <a:rPr lang="es-ES" sz="4000" dirty="0" smtClean="0">
                <a:latin typeface="Impact" pitchFamily="34" charset="0"/>
              </a:rPr>
              <a:t>RESULTADOS. TIPOLOGÍA PARTICIPACIÓN</a:t>
            </a:r>
            <a:endParaRPr lang="es-ES" sz="40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75906" y="2456114"/>
            <a:ext cx="9739423" cy="343376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S" sz="5900" i="1" dirty="0" err="1" smtClean="0"/>
              <a:t>Optatividad</a:t>
            </a:r>
            <a:r>
              <a:rPr lang="es-ES" sz="5900" i="1" dirty="0" smtClean="0"/>
              <a:t>/obligatoriedad. </a:t>
            </a:r>
            <a:r>
              <a:rPr lang="es-ES" sz="5900" dirty="0" smtClean="0"/>
              <a:t>Una opción metodológicas más. </a:t>
            </a:r>
          </a:p>
          <a:p>
            <a:pPr marL="0" indent="0">
              <a:buNone/>
            </a:pPr>
            <a:r>
              <a:rPr lang="es-ES" sz="5900" i="1" dirty="0" smtClean="0"/>
              <a:t>Participación en el diagnóstico. </a:t>
            </a:r>
            <a:r>
              <a:rPr lang="es-ES" sz="5900" dirty="0" smtClean="0"/>
              <a:t>En algunas ocasiones no participan en esta fase. </a:t>
            </a:r>
          </a:p>
          <a:p>
            <a:pPr marL="0" indent="0">
              <a:buNone/>
            </a:pPr>
            <a:r>
              <a:rPr lang="es-ES" sz="5900" i="1" dirty="0" smtClean="0"/>
              <a:t>Participación en el proceso. </a:t>
            </a:r>
            <a:r>
              <a:rPr lang="es-ES" sz="5900" dirty="0" smtClean="0"/>
              <a:t>Diferentes niveles.</a:t>
            </a:r>
          </a:p>
          <a:p>
            <a:pPr marL="0" indent="0">
              <a:buNone/>
            </a:pPr>
            <a:r>
              <a:rPr lang="es-ES" sz="5900" i="1" dirty="0" smtClean="0"/>
              <a:t>Participación en la evaluación. </a:t>
            </a:r>
            <a:r>
              <a:rPr lang="es-ES" sz="5900" dirty="0" smtClean="0"/>
              <a:t>Algunas confusiones. El papel de la evaluación participativa. </a:t>
            </a:r>
          </a:p>
          <a:p>
            <a:pPr marL="0" indent="0">
              <a:buNone/>
            </a:pPr>
            <a:r>
              <a:rPr lang="es-ES" sz="5900" i="1" dirty="0" smtClean="0"/>
              <a:t>Participación futura.  </a:t>
            </a:r>
            <a:r>
              <a:rPr lang="es-ES" sz="5900" dirty="0" smtClean="0"/>
              <a:t>Interés.</a:t>
            </a:r>
          </a:p>
          <a:p>
            <a:pPr lvl="0">
              <a:buNone/>
            </a:pPr>
            <a:endParaRPr lang="es-ES" sz="50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 rtlCol="0">
            <a:normAutofit/>
          </a:bodyPr>
          <a:lstStyle/>
          <a:p>
            <a:r>
              <a:rPr lang="es-ES" sz="4000" dirty="0" smtClean="0">
                <a:latin typeface="Impact" pitchFamily="34" charset="0"/>
              </a:rPr>
              <a:t>RESULTADOS. TIPOLOGÍA PARTICIPACIÓN</a:t>
            </a:r>
            <a:endParaRPr lang="es-ES" sz="4000" dirty="0"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es-ES" sz="7200" dirty="0" smtClean="0">
                <a:latin typeface="Gill Sans MT Condensed" pitchFamily="34" charset="0"/>
              </a:rPr>
              <a:t>Gracias por su atención</a:t>
            </a:r>
            <a:endParaRPr lang="es-ES" sz="7200" dirty="0">
              <a:latin typeface="Gill Sans MT Condensed" pitchFamily="34" charset="0"/>
            </a:endParaRPr>
          </a:p>
        </p:txBody>
      </p:sp>
      <p:sp>
        <p:nvSpPr>
          <p:cNvPr id="14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algn="r" rtl="0"/>
            <a:r>
              <a:rPr lang="es-ES" dirty="0" smtClean="0">
                <a:latin typeface="Gill Sans MT Condensed" pitchFamily="34" charset="0"/>
              </a:rPr>
              <a:t>Pilar </a:t>
            </a:r>
            <a:r>
              <a:rPr lang="es-ES" dirty="0" err="1" smtClean="0">
                <a:latin typeface="Gill Sans MT Condensed" pitchFamily="34" charset="0"/>
              </a:rPr>
              <a:t>Folgueiras</a:t>
            </a:r>
            <a:r>
              <a:rPr lang="es-ES" dirty="0" smtClean="0">
                <a:latin typeface="Gill Sans MT Condensed" pitchFamily="34" charset="0"/>
              </a:rPr>
              <a:t> (pfolgueiras@ub.edu)</a:t>
            </a:r>
          </a:p>
          <a:p>
            <a:pPr algn="r" rtl="0"/>
            <a:r>
              <a:rPr lang="es-ES" dirty="0" smtClean="0">
                <a:latin typeface="Gill Sans MT Condensed" pitchFamily="34" charset="0"/>
              </a:rPr>
              <a:t>GREDI. </a:t>
            </a:r>
            <a:r>
              <a:rPr lang="es-ES" dirty="0" err="1" smtClean="0">
                <a:latin typeface="Gill Sans MT Condensed" pitchFamily="34" charset="0"/>
              </a:rPr>
              <a:t>Grup</a:t>
            </a:r>
            <a:r>
              <a:rPr lang="es-ES" dirty="0" smtClean="0">
                <a:latin typeface="Gill Sans MT Condensed" pitchFamily="34" charset="0"/>
              </a:rPr>
              <a:t> de Recerca en Educación Intercultural</a:t>
            </a:r>
          </a:p>
          <a:p>
            <a:pPr algn="r" rtl="0"/>
            <a:r>
              <a:rPr lang="es-ES" dirty="0" err="1" smtClean="0">
                <a:latin typeface="Gill Sans MT Condensed" pitchFamily="34" charset="0"/>
              </a:rPr>
              <a:t>Mètodes</a:t>
            </a:r>
            <a:r>
              <a:rPr lang="es-ES" dirty="0" smtClean="0">
                <a:latin typeface="Gill Sans MT Condensed" pitchFamily="34" charset="0"/>
              </a:rPr>
              <a:t> </a:t>
            </a:r>
            <a:r>
              <a:rPr lang="es-ES" dirty="0" err="1" smtClean="0">
                <a:latin typeface="Gill Sans MT Condensed" pitchFamily="34" charset="0"/>
              </a:rPr>
              <a:t>d’Investigació</a:t>
            </a:r>
            <a:r>
              <a:rPr lang="es-ES" dirty="0" smtClean="0">
                <a:latin typeface="Gill Sans MT Condensed" pitchFamily="34" charset="0"/>
              </a:rPr>
              <a:t> i </a:t>
            </a:r>
            <a:r>
              <a:rPr lang="es-ES" dirty="0" err="1" smtClean="0">
                <a:latin typeface="Gill Sans MT Condensed" pitchFamily="34" charset="0"/>
              </a:rPr>
              <a:t>Diagnòstic</a:t>
            </a:r>
            <a:r>
              <a:rPr lang="es-ES" dirty="0" smtClean="0">
                <a:latin typeface="Gill Sans MT Condensed" pitchFamily="34" charset="0"/>
              </a:rPr>
              <a:t> en </a:t>
            </a:r>
            <a:r>
              <a:rPr lang="es-ES" dirty="0" err="1" smtClean="0">
                <a:latin typeface="Gill Sans MT Condensed" pitchFamily="34" charset="0"/>
              </a:rPr>
              <a:t>Educació</a:t>
            </a:r>
            <a:endParaRPr lang="es-ES" dirty="0" smtClean="0">
              <a:latin typeface="Gill Sans MT Condensed" pitchFamily="34" charset="0"/>
            </a:endParaRPr>
          </a:p>
          <a:p>
            <a:pPr algn="r" rtl="0"/>
            <a:r>
              <a:rPr lang="es-ES" dirty="0" err="1" smtClean="0">
                <a:latin typeface="Gill Sans MT Condensed" pitchFamily="34" charset="0"/>
              </a:rPr>
              <a:t>Universitat</a:t>
            </a:r>
            <a:r>
              <a:rPr lang="es-ES" dirty="0" smtClean="0">
                <a:latin typeface="Gill Sans MT Condensed" pitchFamily="34" charset="0"/>
              </a:rPr>
              <a:t> de Barcelona</a:t>
            </a:r>
            <a:endParaRPr lang="es-ES" dirty="0">
              <a:latin typeface="Gill Sans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62902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750_TF03462902_TF03462902.potx" id="{4CE945C6-95B6-4FA9-BB0F-C70DFDA6D9C8}" vid="{F60AB2A4-3AA5-45D0-B345-5DEC87621E67}"/>
    </a:ext>
  </a:extLst>
</a:theme>
</file>

<file path=ppt/theme/theme2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tf03462902</Template>
  <TotalTime>287</TotalTime>
  <Words>725</Words>
  <Application>Microsoft Office PowerPoint</Application>
  <PresentationFormat>Pantalla panoràmica</PresentationFormat>
  <Paragraphs>111</Paragraphs>
  <Slides>9</Slides>
  <Notes>6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Gill Sans MT Condensed</vt:lpstr>
      <vt:lpstr>Impact</vt:lpstr>
      <vt:lpstr>Times New Roman</vt:lpstr>
      <vt:lpstr>Wingdings</vt:lpstr>
      <vt:lpstr>tf03462902</vt:lpstr>
      <vt:lpstr>Diseño mixto de triangulación concurrente sobre el ejercicio de participación de alumnado en proyectos de Aprendizaje y Servicio.</vt:lpstr>
      <vt:lpstr>OBJETIVOS Y DISEÑO DE INVESTIGACIÓN</vt:lpstr>
      <vt:lpstr>RELACIÓN DIMENSIONES</vt:lpstr>
      <vt:lpstr>Características de la Muestra</vt:lpstr>
      <vt:lpstr>Distribución la muestra según proyectos</vt:lpstr>
      <vt:lpstr>RESULTADOS. TIPOLOGÍA PARTICIPACIÓN</vt:lpstr>
      <vt:lpstr>RESULTADOS. TIPOLOGÍA PARTICIPACIÓN</vt:lpstr>
      <vt:lpstr>RESULTADOS. TIPOLOGÍA PARTICIPACIÓN</vt:lpstr>
      <vt:lpstr>Gracias por su atención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Pilar</dc:creator>
  <cp:lastModifiedBy>Crai</cp:lastModifiedBy>
  <cp:revision>32</cp:revision>
  <dcterms:created xsi:type="dcterms:W3CDTF">2017-06-18T07:35:12Z</dcterms:created>
  <dcterms:modified xsi:type="dcterms:W3CDTF">2023-03-28T18:33:54Z</dcterms:modified>
</cp:coreProperties>
</file>