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63" r:id="rId3"/>
    <p:sldId id="259" r:id="rId4"/>
    <p:sldId id="264" r:id="rId5"/>
    <p:sldId id="261" r:id="rId6"/>
    <p:sldId id="262" r:id="rId7"/>
    <p:sldId id="267" r:id="rId8"/>
    <p:sldId id="265" r:id="rId9"/>
    <p:sldId id="268" r:id="rId10"/>
    <p:sldId id="269" r:id="rId11"/>
    <p:sldId id="270" r:id="rId12"/>
    <p:sldId id="271" r:id="rId13"/>
    <p:sldId id="272" r:id="rId14"/>
    <p:sldId id="273" r:id="rId15"/>
    <p:sldId id="274" r:id="rId16"/>
    <p:sldId id="275" r:id="rId17"/>
    <p:sldId id="276" r:id="rId18"/>
    <p:sldId id="266" r:id="rId19"/>
  </p:sldIdLst>
  <p:sldSz cx="9144000" cy="6858000" type="screen4x3"/>
  <p:notesSz cx="6858000" cy="9144000"/>
  <p:defaultTextStyle>
    <a:defPPr>
      <a:defRPr lang="ca-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FF00"/>
    <a:srgbClr val="FFCC66"/>
    <a:srgbClr val="FF9900"/>
    <a:srgbClr val="4D4D4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031" autoAdjust="0"/>
    <p:restoredTop sz="97417" autoAdjust="0"/>
  </p:normalViewPr>
  <p:slideViewPr>
    <p:cSldViewPr>
      <p:cViewPr>
        <p:scale>
          <a:sx n="70" d="100"/>
          <a:sy n="70" d="100"/>
        </p:scale>
        <p:origin x="-894" y="-7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lvl1pPr>
          </a:lstStyle>
          <a:p>
            <a:pPr>
              <a:defRPr/>
            </a:pPr>
            <a:endParaRPr lang="ca-E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ca-E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ca-ES" noProof="0" smtClean="0"/>
              <a:t>Feu clic aquí per editar els estils de text del patró</a:t>
            </a:r>
          </a:p>
          <a:p>
            <a:pPr lvl="1"/>
            <a:r>
              <a:rPr lang="ca-ES" noProof="0" smtClean="0"/>
              <a:t>Segon nivell</a:t>
            </a:r>
          </a:p>
          <a:p>
            <a:pPr lvl="2"/>
            <a:r>
              <a:rPr lang="ca-ES" noProof="0" smtClean="0"/>
              <a:t>Tercer nivell</a:t>
            </a:r>
          </a:p>
          <a:p>
            <a:pPr lvl="3"/>
            <a:r>
              <a:rPr lang="ca-ES" noProof="0" smtClean="0"/>
              <a:t>Quart nivell</a:t>
            </a:r>
          </a:p>
          <a:p>
            <a:pPr lvl="4"/>
            <a:r>
              <a:rPr lang="ca-ES" noProof="0" smtClean="0"/>
              <a:t>Cinquè nivell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vl1pPr>
          </a:lstStyle>
          <a:p>
            <a:pPr>
              <a:defRPr/>
            </a:pPr>
            <a:endParaRPr lang="ca-E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lvl1pPr>
          </a:lstStyle>
          <a:p>
            <a:pPr>
              <a:defRPr/>
            </a:pPr>
            <a:fld id="{6DCC8482-E98A-4A36-B097-A33CCFCAB0B5}" type="slidenum">
              <a:rPr lang="ca-ES"/>
              <a:pPr>
                <a:defRPr/>
              </a:pPr>
              <a:t>‹#›</a:t>
            </a:fld>
            <a:endParaRPr lang="ca-E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Contenidor d'imatge de diapositiva 1"/>
          <p:cNvSpPr>
            <a:spLocks noGrp="1" noRot="1" noChangeAspect="1"/>
          </p:cNvSpPr>
          <p:nvPr>
            <p:ph type="sldImg"/>
          </p:nvPr>
        </p:nvSpPr>
        <p:spPr>
          <a:ln/>
        </p:spPr>
      </p:sp>
      <p:sp>
        <p:nvSpPr>
          <p:cNvPr id="24578" name="Contenidor de notes 2"/>
          <p:cNvSpPr>
            <a:spLocks noGrp="1"/>
          </p:cNvSpPr>
          <p:nvPr>
            <p:ph type="body" idx="1"/>
          </p:nvPr>
        </p:nvSpPr>
        <p:spPr>
          <a:noFill/>
        </p:spPr>
        <p:txBody>
          <a:bodyPr/>
          <a:lstStyle/>
          <a:p>
            <a:endParaRPr lang="es-ES" smtClean="0"/>
          </a:p>
        </p:txBody>
      </p:sp>
      <p:sp>
        <p:nvSpPr>
          <p:cNvPr id="24579" name="Contenidor de número de diapositiva 3"/>
          <p:cNvSpPr>
            <a:spLocks noGrp="1"/>
          </p:cNvSpPr>
          <p:nvPr>
            <p:ph type="sldNum" sz="quarter" idx="5"/>
          </p:nvPr>
        </p:nvSpPr>
        <p:spPr>
          <a:noFill/>
          <a:ln>
            <a:miter lim="800000"/>
            <a:headEnd/>
            <a:tailEnd/>
          </a:ln>
        </p:spPr>
        <p:txBody>
          <a:bodyPr/>
          <a:lstStyle/>
          <a:p>
            <a:fld id="{A6AB72B4-D26B-4797-9197-F2ABD75B2BC5}" type="slidenum">
              <a:rPr lang="ca-ES" smtClean="0"/>
              <a:pPr/>
              <a:t>9</a:t>
            </a:fld>
            <a:endParaRPr lang="ca-E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Contenidor d'imatge de diapositiva 1"/>
          <p:cNvSpPr>
            <a:spLocks noGrp="1" noRot="1" noChangeAspect="1"/>
          </p:cNvSpPr>
          <p:nvPr>
            <p:ph type="sldImg"/>
          </p:nvPr>
        </p:nvSpPr>
        <p:spPr>
          <a:ln/>
        </p:spPr>
      </p:sp>
      <p:sp>
        <p:nvSpPr>
          <p:cNvPr id="27650" name="Contenidor de notes 2"/>
          <p:cNvSpPr>
            <a:spLocks noGrp="1"/>
          </p:cNvSpPr>
          <p:nvPr>
            <p:ph type="body" idx="1"/>
          </p:nvPr>
        </p:nvSpPr>
        <p:spPr>
          <a:noFill/>
        </p:spPr>
        <p:txBody>
          <a:bodyPr/>
          <a:lstStyle/>
          <a:p>
            <a:endParaRPr lang="es-ES" smtClean="0"/>
          </a:p>
        </p:txBody>
      </p:sp>
      <p:sp>
        <p:nvSpPr>
          <p:cNvPr id="27651" name="Contenidor de número de diapositiva 3"/>
          <p:cNvSpPr>
            <a:spLocks noGrp="1"/>
          </p:cNvSpPr>
          <p:nvPr>
            <p:ph type="sldNum" sz="quarter" idx="5"/>
          </p:nvPr>
        </p:nvSpPr>
        <p:spPr>
          <a:noFill/>
          <a:ln>
            <a:miter lim="800000"/>
            <a:headEnd/>
            <a:tailEnd/>
          </a:ln>
        </p:spPr>
        <p:txBody>
          <a:bodyPr/>
          <a:lstStyle/>
          <a:p>
            <a:fld id="{86674F2A-CA4E-4CFD-BB48-DFCCAF828AA0}" type="slidenum">
              <a:rPr lang="ca-ES" smtClean="0"/>
              <a:pPr/>
              <a:t>11</a:t>
            </a:fld>
            <a:endParaRPr lang="ca-E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Contenidor d'imatge de diapositiva 1"/>
          <p:cNvSpPr>
            <a:spLocks noGrp="1" noRot="1" noChangeAspect="1"/>
          </p:cNvSpPr>
          <p:nvPr>
            <p:ph type="sldImg"/>
          </p:nvPr>
        </p:nvSpPr>
        <p:spPr>
          <a:ln/>
        </p:spPr>
      </p:sp>
      <p:sp>
        <p:nvSpPr>
          <p:cNvPr id="29698" name="Contenidor de notes 2"/>
          <p:cNvSpPr>
            <a:spLocks noGrp="1"/>
          </p:cNvSpPr>
          <p:nvPr>
            <p:ph type="body" idx="1"/>
          </p:nvPr>
        </p:nvSpPr>
        <p:spPr>
          <a:noFill/>
        </p:spPr>
        <p:txBody>
          <a:bodyPr/>
          <a:lstStyle/>
          <a:p>
            <a:endParaRPr lang="es-ES" smtClean="0"/>
          </a:p>
        </p:txBody>
      </p:sp>
      <p:sp>
        <p:nvSpPr>
          <p:cNvPr id="29699" name="Contenidor de número de diapositiva 3"/>
          <p:cNvSpPr>
            <a:spLocks noGrp="1"/>
          </p:cNvSpPr>
          <p:nvPr>
            <p:ph type="sldNum" sz="quarter" idx="5"/>
          </p:nvPr>
        </p:nvSpPr>
        <p:spPr>
          <a:noFill/>
          <a:ln>
            <a:miter lim="800000"/>
            <a:headEnd/>
            <a:tailEnd/>
          </a:ln>
        </p:spPr>
        <p:txBody>
          <a:bodyPr/>
          <a:lstStyle/>
          <a:p>
            <a:fld id="{17F415E9-2B4B-45BF-9AC7-482F766B9737}" type="slidenum">
              <a:rPr lang="ca-ES" smtClean="0"/>
              <a:pPr/>
              <a:t>12</a:t>
            </a:fld>
            <a:endParaRPr lang="ca-E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Contenidor d'imatge de diapositiva 1"/>
          <p:cNvSpPr>
            <a:spLocks noGrp="1" noRot="1" noChangeAspect="1"/>
          </p:cNvSpPr>
          <p:nvPr>
            <p:ph type="sldImg"/>
          </p:nvPr>
        </p:nvSpPr>
        <p:spPr>
          <a:ln/>
        </p:spPr>
      </p:sp>
      <p:sp>
        <p:nvSpPr>
          <p:cNvPr id="31746" name="Contenidor de notes 2"/>
          <p:cNvSpPr>
            <a:spLocks noGrp="1"/>
          </p:cNvSpPr>
          <p:nvPr>
            <p:ph type="body" idx="1"/>
          </p:nvPr>
        </p:nvSpPr>
        <p:spPr>
          <a:noFill/>
        </p:spPr>
        <p:txBody>
          <a:bodyPr/>
          <a:lstStyle/>
          <a:p>
            <a:endParaRPr lang="es-ES" smtClean="0"/>
          </a:p>
        </p:txBody>
      </p:sp>
      <p:sp>
        <p:nvSpPr>
          <p:cNvPr id="31747" name="Contenidor de número de diapositiva 3"/>
          <p:cNvSpPr>
            <a:spLocks noGrp="1"/>
          </p:cNvSpPr>
          <p:nvPr>
            <p:ph type="sldNum" sz="quarter" idx="5"/>
          </p:nvPr>
        </p:nvSpPr>
        <p:spPr>
          <a:noFill/>
          <a:ln>
            <a:miter lim="800000"/>
            <a:headEnd/>
            <a:tailEnd/>
          </a:ln>
        </p:spPr>
        <p:txBody>
          <a:bodyPr/>
          <a:lstStyle/>
          <a:p>
            <a:fld id="{A9C46D66-7E04-4259-A170-A1993F624445}" type="slidenum">
              <a:rPr lang="ca-ES" smtClean="0"/>
              <a:pPr/>
              <a:t>13</a:t>
            </a:fld>
            <a:endParaRPr lang="ca-E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Contenidor d'imatge de diapositiva 1"/>
          <p:cNvSpPr>
            <a:spLocks noGrp="1" noRot="1" noChangeAspect="1"/>
          </p:cNvSpPr>
          <p:nvPr>
            <p:ph type="sldImg"/>
          </p:nvPr>
        </p:nvSpPr>
        <p:spPr>
          <a:ln/>
        </p:spPr>
      </p:sp>
      <p:sp>
        <p:nvSpPr>
          <p:cNvPr id="33794" name="Contenidor de notes 2"/>
          <p:cNvSpPr>
            <a:spLocks noGrp="1"/>
          </p:cNvSpPr>
          <p:nvPr>
            <p:ph type="body" idx="1"/>
          </p:nvPr>
        </p:nvSpPr>
        <p:spPr>
          <a:noFill/>
        </p:spPr>
        <p:txBody>
          <a:bodyPr/>
          <a:lstStyle/>
          <a:p>
            <a:endParaRPr lang="es-ES" smtClean="0"/>
          </a:p>
        </p:txBody>
      </p:sp>
      <p:sp>
        <p:nvSpPr>
          <p:cNvPr id="33795" name="Contenidor de número de diapositiva 3"/>
          <p:cNvSpPr>
            <a:spLocks noGrp="1"/>
          </p:cNvSpPr>
          <p:nvPr>
            <p:ph type="sldNum" sz="quarter" idx="5"/>
          </p:nvPr>
        </p:nvSpPr>
        <p:spPr>
          <a:noFill/>
          <a:ln>
            <a:miter lim="800000"/>
            <a:headEnd/>
            <a:tailEnd/>
          </a:ln>
        </p:spPr>
        <p:txBody>
          <a:bodyPr/>
          <a:lstStyle/>
          <a:p>
            <a:fld id="{7F59962E-DBD6-4EC4-85AA-80E8DCED2F90}" type="slidenum">
              <a:rPr lang="ca-ES" smtClean="0"/>
              <a:pPr/>
              <a:t>14</a:t>
            </a:fld>
            <a:endParaRPr lang="ca-E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ol">
    <p:spTree>
      <p:nvGrpSpPr>
        <p:cNvPr id="1" name=""/>
        <p:cNvGrpSpPr/>
        <p:nvPr/>
      </p:nvGrpSpPr>
      <p:grpSpPr>
        <a:xfrm>
          <a:off x="0" y="0"/>
          <a:ext cx="0" cy="0"/>
          <a:chOff x="0" y="0"/>
          <a:chExt cx="0" cy="0"/>
        </a:xfrm>
      </p:grpSpPr>
      <p:sp>
        <p:nvSpPr>
          <p:cNvPr id="2" name="Títol 1"/>
          <p:cNvSpPr>
            <a:spLocks noGrp="1"/>
          </p:cNvSpPr>
          <p:nvPr>
            <p:ph type="ctrTitle"/>
          </p:nvPr>
        </p:nvSpPr>
        <p:spPr>
          <a:xfrm>
            <a:off x="685800" y="2130425"/>
            <a:ext cx="7772400" cy="1470025"/>
          </a:xfrm>
        </p:spPr>
        <p:txBody>
          <a:bodyPr/>
          <a:lstStyle/>
          <a:p>
            <a:r>
              <a:rPr lang="ca-ES" smtClean="0"/>
              <a:t>Feu clic aquí per editar l'estil</a:t>
            </a:r>
            <a:endParaRPr lang="ca-ES"/>
          </a:p>
        </p:txBody>
      </p:sp>
      <p:sp>
        <p:nvSpPr>
          <p:cNvPr id="3" name="Subtíto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a-ES" smtClean="0"/>
              <a:t>Feu clic aquí per editar l'estil de subtítols del patró.</a:t>
            </a:r>
            <a:endParaRPr lang="ca-ES"/>
          </a:p>
        </p:txBody>
      </p:sp>
      <p:sp>
        <p:nvSpPr>
          <p:cNvPr id="4" name="Rectangle 4"/>
          <p:cNvSpPr>
            <a:spLocks noGrp="1" noChangeArrowheads="1"/>
          </p:cNvSpPr>
          <p:nvPr>
            <p:ph type="dt" sz="half" idx="10"/>
          </p:nvPr>
        </p:nvSpPr>
        <p:spPr>
          <a:ln/>
        </p:spPr>
        <p:txBody>
          <a:bodyPr/>
          <a:lstStyle>
            <a:lvl1pPr>
              <a:defRPr/>
            </a:lvl1pPr>
          </a:lstStyle>
          <a:p>
            <a:pPr>
              <a:defRPr/>
            </a:pPr>
            <a:endParaRPr lang="ca-ES"/>
          </a:p>
        </p:txBody>
      </p:sp>
      <p:sp>
        <p:nvSpPr>
          <p:cNvPr id="5" name="Rectangle 5"/>
          <p:cNvSpPr>
            <a:spLocks noGrp="1" noChangeArrowheads="1"/>
          </p:cNvSpPr>
          <p:nvPr>
            <p:ph type="ftr" sz="quarter" idx="11"/>
          </p:nvPr>
        </p:nvSpPr>
        <p:spPr>
          <a:ln/>
        </p:spPr>
        <p:txBody>
          <a:bodyPr/>
          <a:lstStyle>
            <a:lvl1pPr>
              <a:defRPr/>
            </a:lvl1pPr>
          </a:lstStyle>
          <a:p>
            <a:pPr>
              <a:defRPr/>
            </a:pPr>
            <a:endParaRPr lang="ca-ES"/>
          </a:p>
        </p:txBody>
      </p:sp>
      <p:sp>
        <p:nvSpPr>
          <p:cNvPr id="6" name="Rectangle 6"/>
          <p:cNvSpPr>
            <a:spLocks noGrp="1" noChangeArrowheads="1"/>
          </p:cNvSpPr>
          <p:nvPr>
            <p:ph type="sldNum" sz="quarter" idx="12"/>
          </p:nvPr>
        </p:nvSpPr>
        <p:spPr>
          <a:ln/>
        </p:spPr>
        <p:txBody>
          <a:bodyPr/>
          <a:lstStyle>
            <a:lvl1pPr>
              <a:defRPr/>
            </a:lvl1pPr>
          </a:lstStyle>
          <a:p>
            <a:pPr>
              <a:defRPr/>
            </a:pPr>
            <a:fld id="{47DF4667-91F0-4215-8029-AF94948EDCCD}" type="slidenum">
              <a:rPr lang="ca-ES"/>
              <a:pPr>
                <a:defRPr/>
              </a:pPr>
              <a:t>‹#›</a:t>
            </a:fld>
            <a:endParaRPr lang="ca-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ol i objectes">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contingut 2"/>
          <p:cNvSpPr>
            <a:spLocks noGrp="1"/>
          </p:cNvSpPr>
          <p:nvPr>
            <p:ph idx="1"/>
          </p:nvPr>
        </p:nvSpPr>
        <p:spPr/>
        <p:txBody>
          <a:body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Rectangle 4"/>
          <p:cNvSpPr>
            <a:spLocks noGrp="1" noChangeArrowheads="1"/>
          </p:cNvSpPr>
          <p:nvPr>
            <p:ph type="dt" sz="half" idx="10"/>
          </p:nvPr>
        </p:nvSpPr>
        <p:spPr>
          <a:ln/>
        </p:spPr>
        <p:txBody>
          <a:bodyPr/>
          <a:lstStyle>
            <a:lvl1pPr>
              <a:defRPr/>
            </a:lvl1pPr>
          </a:lstStyle>
          <a:p>
            <a:pPr>
              <a:defRPr/>
            </a:pPr>
            <a:endParaRPr lang="ca-ES"/>
          </a:p>
        </p:txBody>
      </p:sp>
      <p:sp>
        <p:nvSpPr>
          <p:cNvPr id="5" name="Rectangle 5"/>
          <p:cNvSpPr>
            <a:spLocks noGrp="1" noChangeArrowheads="1"/>
          </p:cNvSpPr>
          <p:nvPr>
            <p:ph type="ftr" sz="quarter" idx="11"/>
          </p:nvPr>
        </p:nvSpPr>
        <p:spPr>
          <a:ln/>
        </p:spPr>
        <p:txBody>
          <a:bodyPr/>
          <a:lstStyle>
            <a:lvl1pPr>
              <a:defRPr/>
            </a:lvl1pPr>
          </a:lstStyle>
          <a:p>
            <a:pPr>
              <a:defRPr/>
            </a:pPr>
            <a:endParaRPr lang="ca-ES"/>
          </a:p>
        </p:txBody>
      </p:sp>
      <p:sp>
        <p:nvSpPr>
          <p:cNvPr id="6" name="Rectangle 6"/>
          <p:cNvSpPr>
            <a:spLocks noGrp="1" noChangeArrowheads="1"/>
          </p:cNvSpPr>
          <p:nvPr>
            <p:ph type="sldNum" sz="quarter" idx="12"/>
          </p:nvPr>
        </p:nvSpPr>
        <p:spPr>
          <a:ln/>
        </p:spPr>
        <p:txBody>
          <a:bodyPr/>
          <a:lstStyle>
            <a:lvl1pPr>
              <a:defRPr/>
            </a:lvl1pPr>
          </a:lstStyle>
          <a:p>
            <a:pPr>
              <a:defRPr/>
            </a:pPr>
            <a:fld id="{A54ACA8D-7462-4EA2-894B-6A70547729D8}" type="slidenum">
              <a:rPr lang="ca-ES"/>
              <a:pPr>
                <a:defRPr/>
              </a:pPr>
              <a:t>‹#›</a:t>
            </a:fld>
            <a:endParaRPr lang="ca-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pçalera de la secció">
    <p:spTree>
      <p:nvGrpSpPr>
        <p:cNvPr id="1" name=""/>
        <p:cNvGrpSpPr/>
        <p:nvPr/>
      </p:nvGrpSpPr>
      <p:grpSpPr>
        <a:xfrm>
          <a:off x="0" y="0"/>
          <a:ext cx="0" cy="0"/>
          <a:chOff x="0" y="0"/>
          <a:chExt cx="0" cy="0"/>
        </a:xfrm>
      </p:grpSpPr>
      <p:sp>
        <p:nvSpPr>
          <p:cNvPr id="2" name="Títol 1"/>
          <p:cNvSpPr>
            <a:spLocks noGrp="1"/>
          </p:cNvSpPr>
          <p:nvPr>
            <p:ph type="title"/>
          </p:nvPr>
        </p:nvSpPr>
        <p:spPr>
          <a:xfrm>
            <a:off x="722313" y="4406900"/>
            <a:ext cx="7772400" cy="1362075"/>
          </a:xfrm>
        </p:spPr>
        <p:txBody>
          <a:bodyPr anchor="t"/>
          <a:lstStyle>
            <a:lvl1pPr algn="l">
              <a:defRPr sz="4000" b="1" cap="all"/>
            </a:lvl1pPr>
          </a:lstStyle>
          <a:p>
            <a:r>
              <a:rPr lang="ca-ES" smtClean="0"/>
              <a:t>Feu clic aquí per editar l'estil</a:t>
            </a:r>
            <a:endParaRPr lang="ca-ES"/>
          </a:p>
        </p:txBody>
      </p:sp>
      <p:sp>
        <p:nvSpPr>
          <p:cNvPr id="3" name="Contenidor de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a-ES" smtClean="0"/>
              <a:t>Feu clic aquí per editar estils</a:t>
            </a:r>
          </a:p>
        </p:txBody>
      </p:sp>
      <p:sp>
        <p:nvSpPr>
          <p:cNvPr id="4" name="Rectangle 4"/>
          <p:cNvSpPr>
            <a:spLocks noGrp="1" noChangeArrowheads="1"/>
          </p:cNvSpPr>
          <p:nvPr>
            <p:ph type="dt" sz="half" idx="10"/>
          </p:nvPr>
        </p:nvSpPr>
        <p:spPr>
          <a:ln/>
        </p:spPr>
        <p:txBody>
          <a:bodyPr/>
          <a:lstStyle>
            <a:lvl1pPr>
              <a:defRPr/>
            </a:lvl1pPr>
          </a:lstStyle>
          <a:p>
            <a:pPr>
              <a:defRPr/>
            </a:pPr>
            <a:endParaRPr lang="ca-ES"/>
          </a:p>
        </p:txBody>
      </p:sp>
      <p:sp>
        <p:nvSpPr>
          <p:cNvPr id="5" name="Rectangle 5"/>
          <p:cNvSpPr>
            <a:spLocks noGrp="1" noChangeArrowheads="1"/>
          </p:cNvSpPr>
          <p:nvPr>
            <p:ph type="ftr" sz="quarter" idx="11"/>
          </p:nvPr>
        </p:nvSpPr>
        <p:spPr>
          <a:ln/>
        </p:spPr>
        <p:txBody>
          <a:bodyPr/>
          <a:lstStyle>
            <a:lvl1pPr>
              <a:defRPr/>
            </a:lvl1pPr>
          </a:lstStyle>
          <a:p>
            <a:pPr>
              <a:defRPr/>
            </a:pPr>
            <a:endParaRPr lang="ca-ES"/>
          </a:p>
        </p:txBody>
      </p:sp>
      <p:sp>
        <p:nvSpPr>
          <p:cNvPr id="6" name="Rectangle 6"/>
          <p:cNvSpPr>
            <a:spLocks noGrp="1" noChangeArrowheads="1"/>
          </p:cNvSpPr>
          <p:nvPr>
            <p:ph type="sldNum" sz="quarter" idx="12"/>
          </p:nvPr>
        </p:nvSpPr>
        <p:spPr>
          <a:ln/>
        </p:spPr>
        <p:txBody>
          <a:bodyPr/>
          <a:lstStyle>
            <a:lvl1pPr>
              <a:defRPr/>
            </a:lvl1pPr>
          </a:lstStyle>
          <a:p>
            <a:pPr>
              <a:defRPr/>
            </a:pPr>
            <a:fld id="{B7C6FDAF-77A5-483C-912A-C5D3256C9410}" type="slidenum">
              <a:rPr lang="ca-ES"/>
              <a:pPr>
                <a:defRPr/>
              </a:pPr>
              <a:t>‹#›</a:t>
            </a:fld>
            <a:endParaRPr lang="ca-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ctes">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contingut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contingut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5" name="Rectangle 4"/>
          <p:cNvSpPr>
            <a:spLocks noGrp="1" noChangeArrowheads="1"/>
          </p:cNvSpPr>
          <p:nvPr>
            <p:ph type="dt" sz="half" idx="10"/>
          </p:nvPr>
        </p:nvSpPr>
        <p:spPr>
          <a:ln/>
        </p:spPr>
        <p:txBody>
          <a:bodyPr/>
          <a:lstStyle>
            <a:lvl1pPr>
              <a:defRPr/>
            </a:lvl1pPr>
          </a:lstStyle>
          <a:p>
            <a:pPr>
              <a:defRPr/>
            </a:pPr>
            <a:endParaRPr lang="ca-ES"/>
          </a:p>
        </p:txBody>
      </p:sp>
      <p:sp>
        <p:nvSpPr>
          <p:cNvPr id="6" name="Rectangle 5"/>
          <p:cNvSpPr>
            <a:spLocks noGrp="1" noChangeArrowheads="1"/>
          </p:cNvSpPr>
          <p:nvPr>
            <p:ph type="ftr" sz="quarter" idx="11"/>
          </p:nvPr>
        </p:nvSpPr>
        <p:spPr>
          <a:ln/>
        </p:spPr>
        <p:txBody>
          <a:bodyPr/>
          <a:lstStyle>
            <a:lvl1pPr>
              <a:defRPr/>
            </a:lvl1pPr>
          </a:lstStyle>
          <a:p>
            <a:pPr>
              <a:defRPr/>
            </a:pPr>
            <a:endParaRPr lang="ca-ES"/>
          </a:p>
        </p:txBody>
      </p:sp>
      <p:sp>
        <p:nvSpPr>
          <p:cNvPr id="7" name="Rectangle 6"/>
          <p:cNvSpPr>
            <a:spLocks noGrp="1" noChangeArrowheads="1"/>
          </p:cNvSpPr>
          <p:nvPr>
            <p:ph type="sldNum" sz="quarter" idx="12"/>
          </p:nvPr>
        </p:nvSpPr>
        <p:spPr>
          <a:ln/>
        </p:spPr>
        <p:txBody>
          <a:bodyPr/>
          <a:lstStyle>
            <a:lvl1pPr>
              <a:defRPr/>
            </a:lvl1pPr>
          </a:lstStyle>
          <a:p>
            <a:pPr>
              <a:defRPr/>
            </a:pPr>
            <a:fld id="{908AF30F-1898-4F4E-99F9-4D94698BE0C8}" type="slidenum">
              <a:rPr lang="ca-ES"/>
              <a:pPr>
                <a:defRPr/>
              </a:pPr>
              <a:t>‹#›</a:t>
            </a:fld>
            <a:endParaRPr lang="ca-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lvl1pPr>
              <a:defRPr/>
            </a:lvl1pPr>
          </a:lstStyle>
          <a:p>
            <a:r>
              <a:rPr lang="ca-ES" smtClean="0"/>
              <a:t>Feu clic aquí per editar l'estil</a:t>
            </a:r>
            <a:endParaRPr lang="ca-ES"/>
          </a:p>
        </p:txBody>
      </p:sp>
      <p:sp>
        <p:nvSpPr>
          <p:cNvPr id="3" name="Contenidor de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smtClean="0"/>
              <a:t>Feu clic aquí per editar estils</a:t>
            </a:r>
          </a:p>
        </p:txBody>
      </p:sp>
      <p:sp>
        <p:nvSpPr>
          <p:cNvPr id="4" name="Contenidor de contingut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5" name="Contenidor de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smtClean="0"/>
              <a:t>Feu clic aquí per editar estils</a:t>
            </a:r>
          </a:p>
        </p:txBody>
      </p:sp>
      <p:sp>
        <p:nvSpPr>
          <p:cNvPr id="6" name="Contenidor de contingut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7" name="Rectangle 4"/>
          <p:cNvSpPr>
            <a:spLocks noGrp="1" noChangeArrowheads="1"/>
          </p:cNvSpPr>
          <p:nvPr>
            <p:ph type="dt" sz="half" idx="10"/>
          </p:nvPr>
        </p:nvSpPr>
        <p:spPr>
          <a:ln/>
        </p:spPr>
        <p:txBody>
          <a:bodyPr/>
          <a:lstStyle>
            <a:lvl1pPr>
              <a:defRPr/>
            </a:lvl1pPr>
          </a:lstStyle>
          <a:p>
            <a:pPr>
              <a:defRPr/>
            </a:pPr>
            <a:endParaRPr lang="ca-ES"/>
          </a:p>
        </p:txBody>
      </p:sp>
      <p:sp>
        <p:nvSpPr>
          <p:cNvPr id="8" name="Rectangle 5"/>
          <p:cNvSpPr>
            <a:spLocks noGrp="1" noChangeArrowheads="1"/>
          </p:cNvSpPr>
          <p:nvPr>
            <p:ph type="ftr" sz="quarter" idx="11"/>
          </p:nvPr>
        </p:nvSpPr>
        <p:spPr>
          <a:ln/>
        </p:spPr>
        <p:txBody>
          <a:bodyPr/>
          <a:lstStyle>
            <a:lvl1pPr>
              <a:defRPr/>
            </a:lvl1pPr>
          </a:lstStyle>
          <a:p>
            <a:pPr>
              <a:defRPr/>
            </a:pPr>
            <a:endParaRPr lang="ca-ES"/>
          </a:p>
        </p:txBody>
      </p:sp>
      <p:sp>
        <p:nvSpPr>
          <p:cNvPr id="9" name="Rectangle 6"/>
          <p:cNvSpPr>
            <a:spLocks noGrp="1" noChangeArrowheads="1"/>
          </p:cNvSpPr>
          <p:nvPr>
            <p:ph type="sldNum" sz="quarter" idx="12"/>
          </p:nvPr>
        </p:nvSpPr>
        <p:spPr>
          <a:ln/>
        </p:spPr>
        <p:txBody>
          <a:bodyPr/>
          <a:lstStyle>
            <a:lvl1pPr>
              <a:defRPr/>
            </a:lvl1pPr>
          </a:lstStyle>
          <a:p>
            <a:pPr>
              <a:defRPr/>
            </a:pPr>
            <a:fld id="{B8C8D71C-5361-4C9C-BA1F-AB208F065D12}" type="slidenum">
              <a:rPr lang="ca-ES"/>
              <a:pPr>
                <a:defRPr/>
              </a:pPr>
              <a:t>‹#›</a:t>
            </a:fld>
            <a:endParaRPr lang="ca-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omés títol">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Rectangle 4"/>
          <p:cNvSpPr>
            <a:spLocks noGrp="1" noChangeArrowheads="1"/>
          </p:cNvSpPr>
          <p:nvPr>
            <p:ph type="dt" sz="half" idx="10"/>
          </p:nvPr>
        </p:nvSpPr>
        <p:spPr>
          <a:ln/>
        </p:spPr>
        <p:txBody>
          <a:bodyPr/>
          <a:lstStyle>
            <a:lvl1pPr>
              <a:defRPr/>
            </a:lvl1pPr>
          </a:lstStyle>
          <a:p>
            <a:pPr>
              <a:defRPr/>
            </a:pPr>
            <a:endParaRPr lang="ca-ES"/>
          </a:p>
        </p:txBody>
      </p:sp>
      <p:sp>
        <p:nvSpPr>
          <p:cNvPr id="4" name="Rectangle 5"/>
          <p:cNvSpPr>
            <a:spLocks noGrp="1" noChangeArrowheads="1"/>
          </p:cNvSpPr>
          <p:nvPr>
            <p:ph type="ftr" sz="quarter" idx="11"/>
          </p:nvPr>
        </p:nvSpPr>
        <p:spPr>
          <a:ln/>
        </p:spPr>
        <p:txBody>
          <a:bodyPr/>
          <a:lstStyle>
            <a:lvl1pPr>
              <a:defRPr/>
            </a:lvl1pPr>
          </a:lstStyle>
          <a:p>
            <a:pPr>
              <a:defRPr/>
            </a:pPr>
            <a:endParaRPr lang="ca-ES"/>
          </a:p>
        </p:txBody>
      </p:sp>
      <p:sp>
        <p:nvSpPr>
          <p:cNvPr id="5" name="Rectangle 6"/>
          <p:cNvSpPr>
            <a:spLocks noGrp="1" noChangeArrowheads="1"/>
          </p:cNvSpPr>
          <p:nvPr>
            <p:ph type="sldNum" sz="quarter" idx="12"/>
          </p:nvPr>
        </p:nvSpPr>
        <p:spPr>
          <a:ln/>
        </p:spPr>
        <p:txBody>
          <a:bodyPr/>
          <a:lstStyle>
            <a:lvl1pPr>
              <a:defRPr/>
            </a:lvl1pPr>
          </a:lstStyle>
          <a:p>
            <a:pPr>
              <a:defRPr/>
            </a:pPr>
            <a:fld id="{850EF60E-83FF-49CF-B4BB-56173C0C5013}" type="slidenum">
              <a:rPr lang="ca-ES"/>
              <a:pPr>
                <a:defRPr/>
              </a:pPr>
              <a:t>‹#›</a:t>
            </a:fld>
            <a:endParaRPr lang="ca-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ca-ES"/>
          </a:p>
        </p:txBody>
      </p:sp>
      <p:sp>
        <p:nvSpPr>
          <p:cNvPr id="3" name="Rectangle 5"/>
          <p:cNvSpPr>
            <a:spLocks noGrp="1" noChangeArrowheads="1"/>
          </p:cNvSpPr>
          <p:nvPr>
            <p:ph type="ftr" sz="quarter" idx="11"/>
          </p:nvPr>
        </p:nvSpPr>
        <p:spPr>
          <a:ln/>
        </p:spPr>
        <p:txBody>
          <a:bodyPr/>
          <a:lstStyle>
            <a:lvl1pPr>
              <a:defRPr/>
            </a:lvl1pPr>
          </a:lstStyle>
          <a:p>
            <a:pPr>
              <a:defRPr/>
            </a:pPr>
            <a:endParaRPr lang="ca-ES"/>
          </a:p>
        </p:txBody>
      </p:sp>
      <p:sp>
        <p:nvSpPr>
          <p:cNvPr id="4" name="Rectangle 6"/>
          <p:cNvSpPr>
            <a:spLocks noGrp="1" noChangeArrowheads="1"/>
          </p:cNvSpPr>
          <p:nvPr>
            <p:ph type="sldNum" sz="quarter" idx="12"/>
          </p:nvPr>
        </p:nvSpPr>
        <p:spPr>
          <a:ln/>
        </p:spPr>
        <p:txBody>
          <a:bodyPr/>
          <a:lstStyle>
            <a:lvl1pPr>
              <a:defRPr/>
            </a:lvl1pPr>
          </a:lstStyle>
          <a:p>
            <a:pPr>
              <a:defRPr/>
            </a:pPr>
            <a:fld id="{D6E127BE-AA3E-4FFC-AF15-F9AF3C86FB0E}" type="slidenum">
              <a:rPr lang="ca-ES"/>
              <a:pPr>
                <a:defRPr/>
              </a:pPr>
              <a:t>‹#›</a:t>
            </a:fld>
            <a:endParaRPr lang="ca-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ingut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457200" y="273050"/>
            <a:ext cx="3008313" cy="1162050"/>
          </a:xfrm>
        </p:spPr>
        <p:txBody>
          <a:bodyPr anchor="b"/>
          <a:lstStyle>
            <a:lvl1pPr algn="l">
              <a:defRPr sz="2000" b="1"/>
            </a:lvl1pPr>
          </a:lstStyle>
          <a:p>
            <a:r>
              <a:rPr lang="ca-ES" smtClean="0"/>
              <a:t>Feu clic aquí per editar l'estil</a:t>
            </a:r>
            <a:endParaRPr lang="ca-ES"/>
          </a:p>
        </p:txBody>
      </p:sp>
      <p:sp>
        <p:nvSpPr>
          <p:cNvPr id="3" name="Contenidor de contingut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a-ES" smtClean="0"/>
              <a:t>Feu clic aquí per editar estils</a:t>
            </a:r>
          </a:p>
        </p:txBody>
      </p:sp>
      <p:sp>
        <p:nvSpPr>
          <p:cNvPr id="5" name="Rectangle 4"/>
          <p:cNvSpPr>
            <a:spLocks noGrp="1" noChangeArrowheads="1"/>
          </p:cNvSpPr>
          <p:nvPr>
            <p:ph type="dt" sz="half" idx="10"/>
          </p:nvPr>
        </p:nvSpPr>
        <p:spPr>
          <a:ln/>
        </p:spPr>
        <p:txBody>
          <a:bodyPr/>
          <a:lstStyle>
            <a:lvl1pPr>
              <a:defRPr/>
            </a:lvl1pPr>
          </a:lstStyle>
          <a:p>
            <a:pPr>
              <a:defRPr/>
            </a:pPr>
            <a:endParaRPr lang="ca-ES"/>
          </a:p>
        </p:txBody>
      </p:sp>
      <p:sp>
        <p:nvSpPr>
          <p:cNvPr id="6" name="Rectangle 5"/>
          <p:cNvSpPr>
            <a:spLocks noGrp="1" noChangeArrowheads="1"/>
          </p:cNvSpPr>
          <p:nvPr>
            <p:ph type="ftr" sz="quarter" idx="11"/>
          </p:nvPr>
        </p:nvSpPr>
        <p:spPr>
          <a:ln/>
        </p:spPr>
        <p:txBody>
          <a:bodyPr/>
          <a:lstStyle>
            <a:lvl1pPr>
              <a:defRPr/>
            </a:lvl1pPr>
          </a:lstStyle>
          <a:p>
            <a:pPr>
              <a:defRPr/>
            </a:pPr>
            <a:endParaRPr lang="ca-ES"/>
          </a:p>
        </p:txBody>
      </p:sp>
      <p:sp>
        <p:nvSpPr>
          <p:cNvPr id="7" name="Rectangle 6"/>
          <p:cNvSpPr>
            <a:spLocks noGrp="1" noChangeArrowheads="1"/>
          </p:cNvSpPr>
          <p:nvPr>
            <p:ph type="sldNum" sz="quarter" idx="12"/>
          </p:nvPr>
        </p:nvSpPr>
        <p:spPr>
          <a:ln/>
        </p:spPr>
        <p:txBody>
          <a:bodyPr/>
          <a:lstStyle>
            <a:lvl1pPr>
              <a:defRPr/>
            </a:lvl1pPr>
          </a:lstStyle>
          <a:p>
            <a:pPr>
              <a:defRPr/>
            </a:pPr>
            <a:fld id="{953D8467-4B9A-47C8-AD87-657E456FA40D}" type="slidenum">
              <a:rPr lang="ca-ES"/>
              <a:pPr>
                <a:defRPr/>
              </a:pPr>
              <a:t>‹#›</a:t>
            </a:fld>
            <a:endParaRPr lang="ca-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tge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1792288" y="4800600"/>
            <a:ext cx="5486400" cy="566738"/>
          </a:xfrm>
        </p:spPr>
        <p:txBody>
          <a:bodyPr anchor="b"/>
          <a:lstStyle>
            <a:lvl1pPr algn="l">
              <a:defRPr sz="2000" b="1"/>
            </a:lvl1pPr>
          </a:lstStyle>
          <a:p>
            <a:r>
              <a:rPr lang="ca-ES" smtClean="0"/>
              <a:t>Feu clic aquí per editar l'estil</a:t>
            </a:r>
            <a:endParaRPr lang="ca-ES"/>
          </a:p>
        </p:txBody>
      </p:sp>
      <p:sp>
        <p:nvSpPr>
          <p:cNvPr id="3" name="Contenidor d'imat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a-ES" noProof="0" dirty="0" smtClean="0"/>
          </a:p>
        </p:txBody>
      </p:sp>
      <p:sp>
        <p:nvSpPr>
          <p:cNvPr id="4" name="Contenidor de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a-ES" smtClean="0"/>
              <a:t>Feu clic aquí per editar estils</a:t>
            </a:r>
          </a:p>
        </p:txBody>
      </p:sp>
      <p:sp>
        <p:nvSpPr>
          <p:cNvPr id="5" name="Rectangle 4"/>
          <p:cNvSpPr>
            <a:spLocks noGrp="1" noChangeArrowheads="1"/>
          </p:cNvSpPr>
          <p:nvPr>
            <p:ph type="dt" sz="half" idx="10"/>
          </p:nvPr>
        </p:nvSpPr>
        <p:spPr>
          <a:ln/>
        </p:spPr>
        <p:txBody>
          <a:bodyPr/>
          <a:lstStyle>
            <a:lvl1pPr>
              <a:defRPr/>
            </a:lvl1pPr>
          </a:lstStyle>
          <a:p>
            <a:pPr>
              <a:defRPr/>
            </a:pPr>
            <a:endParaRPr lang="ca-ES"/>
          </a:p>
        </p:txBody>
      </p:sp>
      <p:sp>
        <p:nvSpPr>
          <p:cNvPr id="6" name="Rectangle 5"/>
          <p:cNvSpPr>
            <a:spLocks noGrp="1" noChangeArrowheads="1"/>
          </p:cNvSpPr>
          <p:nvPr>
            <p:ph type="ftr" sz="quarter" idx="11"/>
          </p:nvPr>
        </p:nvSpPr>
        <p:spPr>
          <a:ln/>
        </p:spPr>
        <p:txBody>
          <a:bodyPr/>
          <a:lstStyle>
            <a:lvl1pPr>
              <a:defRPr/>
            </a:lvl1pPr>
          </a:lstStyle>
          <a:p>
            <a:pPr>
              <a:defRPr/>
            </a:pPr>
            <a:endParaRPr lang="ca-ES"/>
          </a:p>
        </p:txBody>
      </p:sp>
      <p:sp>
        <p:nvSpPr>
          <p:cNvPr id="7" name="Rectangle 6"/>
          <p:cNvSpPr>
            <a:spLocks noGrp="1" noChangeArrowheads="1"/>
          </p:cNvSpPr>
          <p:nvPr>
            <p:ph type="sldNum" sz="quarter" idx="12"/>
          </p:nvPr>
        </p:nvSpPr>
        <p:spPr>
          <a:ln/>
        </p:spPr>
        <p:txBody>
          <a:bodyPr/>
          <a:lstStyle>
            <a:lvl1pPr>
              <a:defRPr/>
            </a:lvl1pPr>
          </a:lstStyle>
          <a:p>
            <a:pPr>
              <a:defRPr/>
            </a:pPr>
            <a:fld id="{D8712508-2015-4944-8240-7072D1BBCA0F}" type="slidenum">
              <a:rPr lang="ca-ES"/>
              <a:pPr>
                <a:defRPr/>
              </a:pPr>
              <a:t>‹#›</a:t>
            </a:fld>
            <a:endParaRPr lang="ca-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ol i text vertical">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text vertical 2"/>
          <p:cNvSpPr>
            <a:spLocks noGrp="1"/>
          </p:cNvSpPr>
          <p:nvPr>
            <p:ph type="body" orient="vert" idx="1"/>
          </p:nvPr>
        </p:nvSpPr>
        <p:spPr/>
        <p:txBody>
          <a:bodyPr vert="eaVert"/>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Rectangle 4"/>
          <p:cNvSpPr>
            <a:spLocks noGrp="1" noChangeArrowheads="1"/>
          </p:cNvSpPr>
          <p:nvPr>
            <p:ph type="dt" sz="half" idx="10"/>
          </p:nvPr>
        </p:nvSpPr>
        <p:spPr>
          <a:ln/>
        </p:spPr>
        <p:txBody>
          <a:bodyPr/>
          <a:lstStyle>
            <a:lvl1pPr>
              <a:defRPr/>
            </a:lvl1pPr>
          </a:lstStyle>
          <a:p>
            <a:pPr>
              <a:defRPr/>
            </a:pPr>
            <a:endParaRPr lang="ca-ES"/>
          </a:p>
        </p:txBody>
      </p:sp>
      <p:sp>
        <p:nvSpPr>
          <p:cNvPr id="5" name="Rectangle 5"/>
          <p:cNvSpPr>
            <a:spLocks noGrp="1" noChangeArrowheads="1"/>
          </p:cNvSpPr>
          <p:nvPr>
            <p:ph type="ftr" sz="quarter" idx="11"/>
          </p:nvPr>
        </p:nvSpPr>
        <p:spPr>
          <a:ln/>
        </p:spPr>
        <p:txBody>
          <a:bodyPr/>
          <a:lstStyle>
            <a:lvl1pPr>
              <a:defRPr/>
            </a:lvl1pPr>
          </a:lstStyle>
          <a:p>
            <a:pPr>
              <a:defRPr/>
            </a:pPr>
            <a:endParaRPr lang="ca-ES"/>
          </a:p>
        </p:txBody>
      </p:sp>
      <p:sp>
        <p:nvSpPr>
          <p:cNvPr id="6" name="Rectangle 6"/>
          <p:cNvSpPr>
            <a:spLocks noGrp="1" noChangeArrowheads="1"/>
          </p:cNvSpPr>
          <p:nvPr>
            <p:ph type="sldNum" sz="quarter" idx="12"/>
          </p:nvPr>
        </p:nvSpPr>
        <p:spPr>
          <a:ln/>
        </p:spPr>
        <p:txBody>
          <a:bodyPr/>
          <a:lstStyle>
            <a:lvl1pPr>
              <a:defRPr/>
            </a:lvl1pPr>
          </a:lstStyle>
          <a:p>
            <a:pPr>
              <a:defRPr/>
            </a:pPr>
            <a:fld id="{E7A74C43-8DCF-41BC-B70B-80BA035EBFA8}" type="slidenum">
              <a:rPr lang="ca-ES"/>
              <a:pPr>
                <a:defRPr/>
              </a:pPr>
              <a:t>‹#›</a:t>
            </a:fld>
            <a:endParaRPr lang="ca-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ol vertical i text">
    <p:spTree>
      <p:nvGrpSpPr>
        <p:cNvPr id="1" name=""/>
        <p:cNvGrpSpPr/>
        <p:nvPr/>
      </p:nvGrpSpPr>
      <p:grpSpPr>
        <a:xfrm>
          <a:off x="0" y="0"/>
          <a:ext cx="0" cy="0"/>
          <a:chOff x="0" y="0"/>
          <a:chExt cx="0" cy="0"/>
        </a:xfrm>
      </p:grpSpPr>
      <p:sp>
        <p:nvSpPr>
          <p:cNvPr id="2" name="Títol vertical 1"/>
          <p:cNvSpPr>
            <a:spLocks noGrp="1"/>
          </p:cNvSpPr>
          <p:nvPr>
            <p:ph type="title" orient="vert"/>
          </p:nvPr>
        </p:nvSpPr>
        <p:spPr>
          <a:xfrm>
            <a:off x="6629400" y="274638"/>
            <a:ext cx="2057400" cy="5851525"/>
          </a:xfrm>
        </p:spPr>
        <p:txBody>
          <a:bodyPr vert="eaVert"/>
          <a:lstStyle/>
          <a:p>
            <a:r>
              <a:rPr lang="ca-ES" smtClean="0"/>
              <a:t>Feu clic aquí per editar l'estil</a:t>
            </a:r>
            <a:endParaRPr lang="ca-ES"/>
          </a:p>
        </p:txBody>
      </p:sp>
      <p:sp>
        <p:nvSpPr>
          <p:cNvPr id="3" name="Contenidor de text vertical 2"/>
          <p:cNvSpPr>
            <a:spLocks noGrp="1"/>
          </p:cNvSpPr>
          <p:nvPr>
            <p:ph type="body" orient="vert" idx="1"/>
          </p:nvPr>
        </p:nvSpPr>
        <p:spPr>
          <a:xfrm>
            <a:off x="457200" y="274638"/>
            <a:ext cx="6019800" cy="5851525"/>
          </a:xfrm>
        </p:spPr>
        <p:txBody>
          <a:bodyPr vert="eaVert"/>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Rectangle 4"/>
          <p:cNvSpPr>
            <a:spLocks noGrp="1" noChangeArrowheads="1"/>
          </p:cNvSpPr>
          <p:nvPr>
            <p:ph type="dt" sz="half" idx="10"/>
          </p:nvPr>
        </p:nvSpPr>
        <p:spPr>
          <a:ln/>
        </p:spPr>
        <p:txBody>
          <a:bodyPr/>
          <a:lstStyle>
            <a:lvl1pPr>
              <a:defRPr/>
            </a:lvl1pPr>
          </a:lstStyle>
          <a:p>
            <a:pPr>
              <a:defRPr/>
            </a:pPr>
            <a:endParaRPr lang="ca-ES"/>
          </a:p>
        </p:txBody>
      </p:sp>
      <p:sp>
        <p:nvSpPr>
          <p:cNvPr id="5" name="Rectangle 5"/>
          <p:cNvSpPr>
            <a:spLocks noGrp="1" noChangeArrowheads="1"/>
          </p:cNvSpPr>
          <p:nvPr>
            <p:ph type="ftr" sz="quarter" idx="11"/>
          </p:nvPr>
        </p:nvSpPr>
        <p:spPr>
          <a:ln/>
        </p:spPr>
        <p:txBody>
          <a:bodyPr/>
          <a:lstStyle>
            <a:lvl1pPr>
              <a:defRPr/>
            </a:lvl1pPr>
          </a:lstStyle>
          <a:p>
            <a:pPr>
              <a:defRPr/>
            </a:pPr>
            <a:endParaRPr lang="ca-ES"/>
          </a:p>
        </p:txBody>
      </p:sp>
      <p:sp>
        <p:nvSpPr>
          <p:cNvPr id="6" name="Rectangle 6"/>
          <p:cNvSpPr>
            <a:spLocks noGrp="1" noChangeArrowheads="1"/>
          </p:cNvSpPr>
          <p:nvPr>
            <p:ph type="sldNum" sz="quarter" idx="12"/>
          </p:nvPr>
        </p:nvSpPr>
        <p:spPr>
          <a:ln/>
        </p:spPr>
        <p:txBody>
          <a:bodyPr/>
          <a:lstStyle>
            <a:lvl1pPr>
              <a:defRPr/>
            </a:lvl1pPr>
          </a:lstStyle>
          <a:p>
            <a:pPr>
              <a:defRPr/>
            </a:pPr>
            <a:fld id="{FC75C4BA-975C-4F57-9D4D-FA3744580918}" type="slidenum">
              <a:rPr lang="ca-ES"/>
              <a:pPr>
                <a:defRPr/>
              </a:pPr>
              <a:t>‹#›</a:t>
            </a:fld>
            <a:endParaRPr lang="ca-E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ítol, text i objectes">
    <p:spTree>
      <p:nvGrpSpPr>
        <p:cNvPr id="1" name=""/>
        <p:cNvGrpSpPr/>
        <p:nvPr/>
      </p:nvGrpSpPr>
      <p:grpSpPr>
        <a:xfrm>
          <a:off x="0" y="0"/>
          <a:ext cx="0" cy="0"/>
          <a:chOff x="0" y="0"/>
          <a:chExt cx="0" cy="0"/>
        </a:xfrm>
      </p:grpSpPr>
      <p:sp>
        <p:nvSpPr>
          <p:cNvPr id="2" name="Títol 1"/>
          <p:cNvSpPr>
            <a:spLocks noGrp="1"/>
          </p:cNvSpPr>
          <p:nvPr>
            <p:ph type="title"/>
          </p:nvPr>
        </p:nvSpPr>
        <p:spPr>
          <a:xfrm>
            <a:off x="457200" y="274638"/>
            <a:ext cx="8229600" cy="1143000"/>
          </a:xfrm>
        </p:spPr>
        <p:txBody>
          <a:bodyPr/>
          <a:lstStyle/>
          <a:p>
            <a:r>
              <a:rPr lang="ca-ES" dirty="0" smtClean="0"/>
              <a:t>Feu clic aquí per editar l'estil</a:t>
            </a:r>
            <a:endParaRPr lang="ca-ES" dirty="0"/>
          </a:p>
        </p:txBody>
      </p:sp>
      <p:sp>
        <p:nvSpPr>
          <p:cNvPr id="3" name="Contenidor de text 2"/>
          <p:cNvSpPr>
            <a:spLocks noGrp="1"/>
          </p:cNvSpPr>
          <p:nvPr>
            <p:ph type="body" sz="half" idx="1"/>
          </p:nvPr>
        </p:nvSpPr>
        <p:spPr>
          <a:xfrm>
            <a:off x="457200" y="1600200"/>
            <a:ext cx="4038600" cy="4525963"/>
          </a:xfrm>
        </p:spPr>
        <p:txBody>
          <a:bodyPr/>
          <a:lstStyle/>
          <a:p>
            <a:pPr lvl="0"/>
            <a:r>
              <a:rPr lang="ca-ES" dirty="0" smtClean="0"/>
              <a:t>Feu clic aquí per editar estils</a:t>
            </a:r>
          </a:p>
          <a:p>
            <a:pPr lvl="1"/>
            <a:r>
              <a:rPr lang="ca-ES" dirty="0" smtClean="0"/>
              <a:t>Segon nivell</a:t>
            </a:r>
          </a:p>
          <a:p>
            <a:pPr lvl="2"/>
            <a:r>
              <a:rPr lang="ca-ES" dirty="0" smtClean="0"/>
              <a:t>Tercer nivell</a:t>
            </a:r>
          </a:p>
          <a:p>
            <a:pPr lvl="3"/>
            <a:r>
              <a:rPr lang="ca-ES" dirty="0" smtClean="0"/>
              <a:t>Quart nivell</a:t>
            </a:r>
          </a:p>
          <a:p>
            <a:pPr lvl="4"/>
            <a:r>
              <a:rPr lang="ca-ES" dirty="0" smtClean="0"/>
              <a:t>Cinquè nivell</a:t>
            </a:r>
            <a:endParaRPr lang="ca-ES" dirty="0"/>
          </a:p>
        </p:txBody>
      </p:sp>
      <p:sp>
        <p:nvSpPr>
          <p:cNvPr id="4" name="Contenidor de contingut 3"/>
          <p:cNvSpPr>
            <a:spLocks noGrp="1"/>
          </p:cNvSpPr>
          <p:nvPr>
            <p:ph sz="half" idx="2"/>
          </p:nvPr>
        </p:nvSpPr>
        <p:spPr>
          <a:xfrm>
            <a:off x="4648200" y="1600200"/>
            <a:ext cx="4038600" cy="4525963"/>
          </a:xfrm>
        </p:spPr>
        <p:txBody>
          <a:body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5" name="Rectangle 4"/>
          <p:cNvSpPr>
            <a:spLocks noGrp="1" noChangeArrowheads="1"/>
          </p:cNvSpPr>
          <p:nvPr>
            <p:ph type="dt" sz="half" idx="10"/>
          </p:nvPr>
        </p:nvSpPr>
        <p:spPr>
          <a:ln/>
        </p:spPr>
        <p:txBody>
          <a:bodyPr/>
          <a:lstStyle>
            <a:lvl1pPr>
              <a:defRPr/>
            </a:lvl1pPr>
          </a:lstStyle>
          <a:p>
            <a:pPr>
              <a:defRPr/>
            </a:pPr>
            <a:endParaRPr lang="ca-ES"/>
          </a:p>
        </p:txBody>
      </p:sp>
      <p:sp>
        <p:nvSpPr>
          <p:cNvPr id="6" name="Rectangle 5"/>
          <p:cNvSpPr>
            <a:spLocks noGrp="1" noChangeArrowheads="1"/>
          </p:cNvSpPr>
          <p:nvPr>
            <p:ph type="ftr" sz="quarter" idx="11"/>
          </p:nvPr>
        </p:nvSpPr>
        <p:spPr>
          <a:ln/>
        </p:spPr>
        <p:txBody>
          <a:bodyPr/>
          <a:lstStyle>
            <a:lvl1pPr>
              <a:defRPr/>
            </a:lvl1pPr>
          </a:lstStyle>
          <a:p>
            <a:pPr>
              <a:defRPr/>
            </a:pPr>
            <a:endParaRPr lang="ca-ES"/>
          </a:p>
        </p:txBody>
      </p:sp>
      <p:sp>
        <p:nvSpPr>
          <p:cNvPr id="7" name="Rectangle 6"/>
          <p:cNvSpPr>
            <a:spLocks noGrp="1" noChangeArrowheads="1"/>
          </p:cNvSpPr>
          <p:nvPr>
            <p:ph type="sldNum" sz="quarter" idx="12"/>
          </p:nvPr>
        </p:nvSpPr>
        <p:spPr>
          <a:ln/>
        </p:spPr>
        <p:txBody>
          <a:bodyPr/>
          <a:lstStyle>
            <a:lvl1pPr>
              <a:defRPr/>
            </a:lvl1pPr>
          </a:lstStyle>
          <a:p>
            <a:pPr>
              <a:defRPr/>
            </a:pPr>
            <a:fld id="{E0C34AAD-2BD7-48F3-B20C-463A8948336A}" type="slidenum">
              <a:rPr lang="ca-ES"/>
              <a:pPr>
                <a:defRPr/>
              </a:pPr>
              <a:t>‹#›</a:t>
            </a:fld>
            <a:endParaRPr lang="ca-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ca-ES" smtClean="0"/>
              <a:t>Feu clic aquí per editar l'estil de títol del patró</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ca-ES" smtClean="0"/>
              <a:t>Feu clic aquí per editar els estils de text del patró</a:t>
            </a:r>
          </a:p>
          <a:p>
            <a:pPr lvl="1"/>
            <a:r>
              <a:rPr lang="ca-ES" smtClean="0"/>
              <a:t>Segon nivell</a:t>
            </a:r>
          </a:p>
          <a:p>
            <a:pPr lvl="2"/>
            <a:r>
              <a:rPr lang="ca-ES" smtClean="0"/>
              <a:t>Tercer nivell</a:t>
            </a:r>
          </a:p>
          <a:p>
            <a:pPr lvl="3"/>
            <a:r>
              <a:rPr lang="ca-ES" smtClean="0"/>
              <a:t>Quart nivell</a:t>
            </a:r>
          </a:p>
          <a:p>
            <a:pPr lvl="4"/>
            <a:r>
              <a:rPr lang="ca-ES" smtClean="0"/>
              <a:t>Cinquè nivell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vl1pPr>
          </a:lstStyle>
          <a:p>
            <a:pPr>
              <a:defRPr/>
            </a:pPr>
            <a:endParaRPr lang="ca-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ca-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vl1pPr>
          </a:lstStyle>
          <a:p>
            <a:pPr>
              <a:defRPr/>
            </a:pPr>
            <a:fld id="{CE44EFF6-4D0E-4078-A0AE-FAEDA3A7B5E9}" type="slidenum">
              <a:rPr lang="ca-ES"/>
              <a:pPr>
                <a:defRPr/>
              </a:pPr>
              <a:t>‹#›</a:t>
            </a:fld>
            <a:endParaRPr lang="ca-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15.xml"/><Relationship Id="rId2" Type="http://schemas.openxmlformats.org/officeDocument/2006/relationships/image" Target="../media/image4.jpeg"/><Relationship Id="rId1" Type="http://schemas.openxmlformats.org/officeDocument/2006/relationships/slideLayout" Target="../slideLayouts/slideLayout12.xml"/><Relationship Id="rId6" Type="http://schemas.openxmlformats.org/officeDocument/2006/relationships/slide" Target="slide7.xml"/><Relationship Id="rId5" Type="http://schemas.openxmlformats.org/officeDocument/2006/relationships/slide" Target="slide5.xml"/><Relationship Id="rId4" Type="http://schemas.openxmlformats.org/officeDocument/2006/relationships/slide" Target="slide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12.xml"/><Relationship Id="rId5" Type="http://schemas.openxmlformats.org/officeDocument/2006/relationships/slide" Target="slide2.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Layout" Target="../slideLayouts/slideLayout12.xml"/><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png"/><Relationship Id="rId1" Type="http://schemas.openxmlformats.org/officeDocument/2006/relationships/slideLayout" Target="../slideLayouts/slideLayout12.xml"/><Relationship Id="rId5" Type="http://schemas.openxmlformats.org/officeDocument/2006/relationships/image" Target="../media/image1.jpe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eg"/><Relationship Id="rId1" Type="http://schemas.openxmlformats.org/officeDocument/2006/relationships/slideLayout" Target="../slideLayouts/slideLayout12.xml"/><Relationship Id="rId6" Type="http://schemas.openxmlformats.org/officeDocument/2006/relationships/slide" Target="slide2.xml"/><Relationship Id="rId5" Type="http://schemas.openxmlformats.org/officeDocument/2006/relationships/image" Target="../media/image11.png"/><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hyperlink" Target="http://www.bib.ub.edu/fileadmin/arxius/propostaUBFECYT_set2010.pdf" TargetMode="External"/><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eg"/><Relationship Id="rId1" Type="http://schemas.openxmlformats.org/officeDocument/2006/relationships/slideLayout" Target="../slideLayouts/slideLayout12.xml"/><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jpe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4.png"/><Relationship Id="rId1" Type="http://schemas.openxmlformats.org/officeDocument/2006/relationships/slideLayout" Target="../slideLayouts/slideLayout12.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jpe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jpe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1.jpe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slide" Target="slide2.xml"/><Relationship Id="rId5" Type="http://schemas.openxmlformats.org/officeDocument/2006/relationships/image" Target="../media/image1.jpeg"/><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jpeg"/><Relationship Id="rId1" Type="http://schemas.openxmlformats.org/officeDocument/2006/relationships/slideLayout" Target="../slideLayouts/slideLayout12.xm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8.png"/><Relationship Id="rId1" Type="http://schemas.openxmlformats.org/officeDocument/2006/relationships/slideLayout" Target="../slideLayouts/slideLayout12.xml"/><Relationship Id="rId5" Type="http://schemas.openxmlformats.org/officeDocument/2006/relationships/image" Target="../media/image1.jpe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slide" Target="slide2.xml"/><Relationship Id="rId2" Type="http://schemas.openxmlformats.org/officeDocument/2006/relationships/image" Target="../media/image4.jpeg"/><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5"/>
          <p:cNvSpPr>
            <a:spLocks noGrp="1" noChangeArrowheads="1"/>
          </p:cNvSpPr>
          <p:nvPr>
            <p:ph idx="1"/>
          </p:nvPr>
        </p:nvSpPr>
        <p:spPr>
          <a:xfrm>
            <a:off x="468313" y="1628775"/>
            <a:ext cx="8229600" cy="3168650"/>
          </a:xfrm>
        </p:spPr>
        <p:txBody>
          <a:bodyPr/>
          <a:lstStyle/>
          <a:p>
            <a:pPr eaLnBrk="1" hangingPunct="1"/>
            <a:endParaRPr lang="es-ES" smtClean="0"/>
          </a:p>
        </p:txBody>
      </p:sp>
      <p:sp>
        <p:nvSpPr>
          <p:cNvPr id="15362" name="Rectangle 11"/>
          <p:cNvSpPr>
            <a:spLocks noChangeArrowheads="1"/>
          </p:cNvSpPr>
          <p:nvPr/>
        </p:nvSpPr>
        <p:spPr bwMode="auto">
          <a:xfrm>
            <a:off x="457200" y="4724400"/>
            <a:ext cx="8218488" cy="1657350"/>
          </a:xfrm>
          <a:prstGeom prst="rect">
            <a:avLst/>
          </a:prstGeom>
          <a:noFill/>
          <a:ln w="9525">
            <a:noFill/>
            <a:miter lim="800000"/>
            <a:headEnd/>
            <a:tailEnd/>
          </a:ln>
        </p:spPr>
        <p:txBody>
          <a:bodyPr/>
          <a:lstStyle/>
          <a:p>
            <a:pPr marL="342900" indent="-342900">
              <a:spcBef>
                <a:spcPct val="20000"/>
              </a:spcBef>
              <a:buFontTx/>
              <a:buChar char="•"/>
            </a:pPr>
            <a:endParaRPr lang="es-ES" sz="2400" b="1">
              <a:latin typeface="Verdana" pitchFamily="34" charset="0"/>
            </a:endParaRPr>
          </a:p>
          <a:p>
            <a:pPr marL="342900" indent="-342900" algn="ctr">
              <a:spcBef>
                <a:spcPct val="20000"/>
              </a:spcBef>
            </a:pPr>
            <a:r>
              <a:rPr lang="ca-ES" sz="2400" b="1">
                <a:solidFill>
                  <a:srgbClr val="4D4D4D"/>
                </a:solidFill>
                <a:latin typeface="Verdana" pitchFamily="34" charset="0"/>
              </a:rPr>
              <a:t>Web of Science</a:t>
            </a:r>
          </a:p>
          <a:p>
            <a:pPr marL="342900" indent="-342900" algn="ctr">
              <a:spcBef>
                <a:spcPct val="20000"/>
              </a:spcBef>
            </a:pPr>
            <a:r>
              <a:rPr lang="ca-ES" sz="2000" b="1">
                <a:solidFill>
                  <a:srgbClr val="4D4D4D"/>
                </a:solidFill>
                <a:latin typeface="Verdana" pitchFamily="34" charset="0"/>
              </a:rPr>
              <a:t>Com saber les citacions que ha rebut un article o un autor</a:t>
            </a:r>
          </a:p>
          <a:p>
            <a:pPr marL="342900" indent="-342900" algn="ctr">
              <a:spcBef>
                <a:spcPct val="20000"/>
              </a:spcBef>
            </a:pPr>
            <a:endParaRPr lang="ca-ES" sz="2400" b="1" baseline="30000">
              <a:solidFill>
                <a:srgbClr val="4D4D4D"/>
              </a:solidFill>
              <a:latin typeface="Verdana" pitchFamily="34" charset="0"/>
            </a:endParaRPr>
          </a:p>
          <a:p>
            <a:pPr marL="342900" indent="-342900">
              <a:spcBef>
                <a:spcPct val="20000"/>
              </a:spcBef>
            </a:pPr>
            <a:endParaRPr lang="es-ES" sz="2400" b="1" baseline="30000">
              <a:latin typeface="Verdana" pitchFamily="34" charset="0"/>
            </a:endParaRPr>
          </a:p>
          <a:p>
            <a:pPr marL="342900" indent="-342900">
              <a:spcBef>
                <a:spcPct val="20000"/>
              </a:spcBef>
            </a:pPr>
            <a:endParaRPr lang="es-ES" sz="3200" b="1" baseline="30000">
              <a:latin typeface="Verdana" pitchFamily="34" charset="0"/>
            </a:endParaRPr>
          </a:p>
          <a:p>
            <a:pPr marL="342900" indent="-342900">
              <a:spcBef>
                <a:spcPct val="20000"/>
              </a:spcBef>
              <a:buFontTx/>
              <a:buChar char="•"/>
            </a:pPr>
            <a:endParaRPr lang="ca-ES" sz="3200"/>
          </a:p>
        </p:txBody>
      </p:sp>
      <p:grpSp>
        <p:nvGrpSpPr>
          <p:cNvPr id="15363" name="7 Grupo"/>
          <p:cNvGrpSpPr>
            <a:grpSpLocks/>
          </p:cNvGrpSpPr>
          <p:nvPr/>
        </p:nvGrpSpPr>
        <p:grpSpPr bwMode="auto">
          <a:xfrm>
            <a:off x="539750" y="1628775"/>
            <a:ext cx="8143875" cy="3127375"/>
            <a:chOff x="0" y="1214422"/>
            <a:chExt cx="9144000" cy="3511550"/>
          </a:xfrm>
        </p:grpSpPr>
        <p:pic>
          <p:nvPicPr>
            <p:cNvPr id="15367" name="Picture 5" descr="I:\USD\cidui\cidui\nuevos fondos\fon3.jpg"/>
            <p:cNvPicPr>
              <a:picLocks noChangeArrowheads="1"/>
            </p:cNvPicPr>
            <p:nvPr/>
          </p:nvPicPr>
          <p:blipFill>
            <a:blip r:embed="rId2"/>
            <a:srcRect/>
            <a:stretch>
              <a:fillRect/>
            </a:stretch>
          </p:blipFill>
          <p:spPr bwMode="auto">
            <a:xfrm>
              <a:off x="0" y="1214422"/>
              <a:ext cx="2357438" cy="3511550"/>
            </a:xfrm>
            <a:prstGeom prst="rect">
              <a:avLst/>
            </a:prstGeom>
            <a:noFill/>
            <a:ln w="9525">
              <a:noFill/>
              <a:miter lim="800000"/>
              <a:headEnd/>
              <a:tailEnd/>
            </a:ln>
          </p:spPr>
        </p:pic>
        <p:pic>
          <p:nvPicPr>
            <p:cNvPr id="15368" name="Picture 13" descr="I:\USD\fotosUB\fotosub1\pati2.jpg"/>
            <p:cNvPicPr>
              <a:picLocks noChangeArrowheads="1"/>
            </p:cNvPicPr>
            <p:nvPr/>
          </p:nvPicPr>
          <p:blipFill>
            <a:blip r:embed="rId3"/>
            <a:srcRect/>
            <a:stretch>
              <a:fillRect/>
            </a:stretch>
          </p:blipFill>
          <p:spPr bwMode="auto">
            <a:xfrm>
              <a:off x="6426200" y="1214422"/>
              <a:ext cx="2717800" cy="3509963"/>
            </a:xfrm>
            <a:prstGeom prst="rect">
              <a:avLst/>
            </a:prstGeom>
            <a:noFill/>
            <a:ln w="9525">
              <a:noFill/>
              <a:miter lim="800000"/>
              <a:headEnd/>
              <a:tailEnd/>
            </a:ln>
          </p:spPr>
        </p:pic>
      </p:grpSp>
      <p:pic>
        <p:nvPicPr>
          <p:cNvPr id="15364" name="Picture 14" descr="capcalera"/>
          <p:cNvPicPr>
            <a:picLocks noChangeAspect="1" noChangeArrowheads="1"/>
          </p:cNvPicPr>
          <p:nvPr/>
        </p:nvPicPr>
        <p:blipFill>
          <a:blip r:embed="rId4"/>
          <a:srcRect/>
          <a:stretch>
            <a:fillRect/>
          </a:stretch>
        </p:blipFill>
        <p:spPr bwMode="auto">
          <a:xfrm>
            <a:off x="0" y="0"/>
            <a:ext cx="9144000" cy="955675"/>
          </a:xfrm>
          <a:prstGeom prst="rect">
            <a:avLst/>
          </a:prstGeom>
          <a:noFill/>
          <a:ln w="9525">
            <a:noFill/>
            <a:miter lim="800000"/>
            <a:headEnd/>
            <a:tailEnd/>
          </a:ln>
        </p:spPr>
      </p:pic>
      <p:pic>
        <p:nvPicPr>
          <p:cNvPr id="15365" name="Picture 8" descr="I:\USD\fotosUB\fotosub1\selec\barretja.jpg"/>
          <p:cNvPicPr>
            <a:picLocks noChangeArrowheads="1"/>
          </p:cNvPicPr>
          <p:nvPr/>
        </p:nvPicPr>
        <p:blipFill>
          <a:blip r:embed="rId5"/>
          <a:srcRect/>
          <a:stretch>
            <a:fillRect/>
          </a:stretch>
        </p:blipFill>
        <p:spPr bwMode="auto">
          <a:xfrm>
            <a:off x="2447925" y="1628775"/>
            <a:ext cx="4025900" cy="3125788"/>
          </a:xfrm>
          <a:prstGeom prst="rect">
            <a:avLst/>
          </a:prstGeom>
          <a:noFill/>
          <a:ln w="9525">
            <a:noFill/>
            <a:miter lim="800000"/>
            <a:headEnd/>
            <a:tailEnd/>
          </a:ln>
        </p:spPr>
      </p:pic>
      <p:sp>
        <p:nvSpPr>
          <p:cNvPr id="15366" name="QuadreDeText 2"/>
          <p:cNvSpPr txBox="1">
            <a:spLocks noChangeArrowheads="1"/>
          </p:cNvSpPr>
          <p:nvPr/>
        </p:nvSpPr>
        <p:spPr bwMode="auto">
          <a:xfrm>
            <a:off x="6262688" y="6381750"/>
            <a:ext cx="2600325" cy="261938"/>
          </a:xfrm>
          <a:prstGeom prst="rect">
            <a:avLst/>
          </a:prstGeom>
          <a:noFill/>
          <a:ln w="9525">
            <a:noFill/>
            <a:miter lim="800000"/>
            <a:headEnd/>
            <a:tailEnd/>
          </a:ln>
        </p:spPr>
        <p:txBody>
          <a:bodyPr>
            <a:spAutoFit/>
          </a:bodyPr>
          <a:lstStyle/>
          <a:p>
            <a:r>
              <a:rPr lang="ca-ES" sz="1100" b="1">
                <a:solidFill>
                  <a:srgbClr val="4D4D4D"/>
                </a:solidFill>
                <a:latin typeface="Verdana" pitchFamily="34" charset="0"/>
              </a:rPr>
              <a:t>Darrera revisió: març de 2012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Line 3"/>
          <p:cNvSpPr>
            <a:spLocks noChangeShapeType="1"/>
          </p:cNvSpPr>
          <p:nvPr/>
        </p:nvSpPr>
        <p:spPr bwMode="auto">
          <a:xfrm>
            <a:off x="468313" y="1773238"/>
            <a:ext cx="8207375" cy="0"/>
          </a:xfrm>
          <a:prstGeom prst="line">
            <a:avLst/>
          </a:prstGeom>
          <a:noFill/>
          <a:ln w="6350">
            <a:solidFill>
              <a:srgbClr val="808080"/>
            </a:solidFill>
            <a:round/>
            <a:headEnd/>
            <a:tailEnd/>
          </a:ln>
        </p:spPr>
        <p:txBody>
          <a:bodyPr/>
          <a:lstStyle/>
          <a:p>
            <a:endParaRPr lang="es-ES"/>
          </a:p>
        </p:txBody>
      </p:sp>
      <p:pic>
        <p:nvPicPr>
          <p:cNvPr id="16386" name="Picture 6" descr="capcalera"/>
          <p:cNvPicPr>
            <a:picLocks noChangeAspect="1" noChangeArrowheads="1"/>
          </p:cNvPicPr>
          <p:nvPr/>
        </p:nvPicPr>
        <p:blipFill>
          <a:blip r:embed="rId2"/>
          <a:srcRect/>
          <a:stretch>
            <a:fillRect/>
          </a:stretch>
        </p:blipFill>
        <p:spPr bwMode="auto">
          <a:xfrm>
            <a:off x="0" y="0"/>
            <a:ext cx="9144000" cy="955675"/>
          </a:xfrm>
          <a:prstGeom prst="rect">
            <a:avLst/>
          </a:prstGeom>
          <a:noFill/>
          <a:ln w="9525">
            <a:noFill/>
            <a:miter lim="800000"/>
            <a:headEnd/>
            <a:tailEnd/>
          </a:ln>
        </p:spPr>
      </p:pic>
      <p:sp>
        <p:nvSpPr>
          <p:cNvPr id="16387" name="QuadreDeText 1"/>
          <p:cNvSpPr txBox="1">
            <a:spLocks noChangeArrowheads="1"/>
          </p:cNvSpPr>
          <p:nvPr/>
        </p:nvSpPr>
        <p:spPr bwMode="auto">
          <a:xfrm>
            <a:off x="1187450" y="1268413"/>
            <a:ext cx="5976938" cy="400050"/>
          </a:xfrm>
          <a:prstGeom prst="rect">
            <a:avLst/>
          </a:prstGeom>
          <a:noFill/>
          <a:ln w="9525">
            <a:noFill/>
            <a:miter lim="800000"/>
            <a:headEnd/>
            <a:tailEnd/>
          </a:ln>
        </p:spPr>
        <p:txBody>
          <a:bodyPr>
            <a:spAutoFit/>
          </a:bodyPr>
          <a:lstStyle/>
          <a:p>
            <a:r>
              <a:rPr lang="ca-ES" sz="2000" b="1">
                <a:solidFill>
                  <a:srgbClr val="4D4D4D"/>
                </a:solidFill>
                <a:latin typeface="Verdana" pitchFamily="34" charset="0"/>
              </a:rPr>
              <a:t>Sumari</a:t>
            </a:r>
          </a:p>
        </p:txBody>
      </p:sp>
      <p:sp>
        <p:nvSpPr>
          <p:cNvPr id="16388" name="QuadreDeText 3"/>
          <p:cNvSpPr txBox="1">
            <a:spLocks noChangeArrowheads="1"/>
          </p:cNvSpPr>
          <p:nvPr/>
        </p:nvSpPr>
        <p:spPr bwMode="auto">
          <a:xfrm>
            <a:off x="755650" y="2582863"/>
            <a:ext cx="7632700" cy="2835275"/>
          </a:xfrm>
          <a:prstGeom prst="rect">
            <a:avLst/>
          </a:prstGeom>
          <a:noFill/>
          <a:ln w="9525">
            <a:noFill/>
            <a:miter lim="800000"/>
            <a:headEnd/>
            <a:tailEnd/>
          </a:ln>
        </p:spPr>
        <p:txBody>
          <a:bodyPr>
            <a:spAutoFit/>
          </a:bodyPr>
          <a:lstStyle/>
          <a:p>
            <a:pPr marL="342900" indent="-342900">
              <a:buFont typeface="Arial" charset="0"/>
              <a:buChar char="•"/>
            </a:pPr>
            <a:r>
              <a:rPr lang="ca-ES" sz="2000">
                <a:solidFill>
                  <a:srgbClr val="4D4D4D"/>
                </a:solidFill>
                <a:latin typeface="Verdana" pitchFamily="34" charset="0"/>
                <a:hlinkClick r:id="rId3" action="ppaction://hlinksldjump"/>
              </a:rPr>
              <a:t>Web of Science – Science Citation Index</a:t>
            </a:r>
            <a:endParaRPr lang="ca-ES" sz="2000">
              <a:solidFill>
                <a:srgbClr val="4D4D4D"/>
              </a:solidFill>
              <a:latin typeface="Verdana" pitchFamily="34" charset="0"/>
            </a:endParaRPr>
          </a:p>
          <a:p>
            <a:pPr marL="342900" indent="-342900"/>
            <a:endParaRPr lang="ca-ES" sz="2000">
              <a:solidFill>
                <a:srgbClr val="4D4D4D"/>
              </a:solidFill>
              <a:latin typeface="Verdana" pitchFamily="34" charset="0"/>
            </a:endParaRPr>
          </a:p>
          <a:p>
            <a:pPr marL="342900" indent="-342900">
              <a:buFont typeface="Arial" charset="0"/>
              <a:buChar char="•"/>
            </a:pPr>
            <a:r>
              <a:rPr lang="ca-ES" sz="2000">
                <a:solidFill>
                  <a:srgbClr val="4D4D4D"/>
                </a:solidFill>
                <a:latin typeface="Verdana" pitchFamily="34" charset="0"/>
                <a:hlinkClick r:id="rId4" action="ppaction://hlinksldjump"/>
              </a:rPr>
              <a:t>Cited Reference Search</a:t>
            </a:r>
            <a:endParaRPr lang="ca-ES" sz="2000">
              <a:solidFill>
                <a:srgbClr val="4D4D4D"/>
              </a:solidFill>
              <a:latin typeface="Verdana" pitchFamily="34" charset="0"/>
            </a:endParaRPr>
          </a:p>
          <a:p>
            <a:pPr marL="342900" indent="-342900"/>
            <a:endParaRPr lang="ca-ES" sz="2000">
              <a:solidFill>
                <a:srgbClr val="4D4D4D"/>
              </a:solidFill>
              <a:latin typeface="Verdana" pitchFamily="34" charset="0"/>
            </a:endParaRPr>
          </a:p>
          <a:p>
            <a:pPr marL="342900" indent="-342900">
              <a:buFont typeface="Arial" charset="0"/>
              <a:buChar char="•"/>
            </a:pPr>
            <a:r>
              <a:rPr lang="ca-ES" sz="2000">
                <a:solidFill>
                  <a:srgbClr val="4D4D4D"/>
                </a:solidFill>
                <a:latin typeface="Verdana" pitchFamily="34" charset="0"/>
                <a:hlinkClick r:id="rId5" action="ppaction://hlinksldjump"/>
              </a:rPr>
              <a:t>Accés a Cited Reference Search</a:t>
            </a:r>
            <a:endParaRPr lang="ca-ES" sz="2000">
              <a:solidFill>
                <a:srgbClr val="4D4D4D"/>
              </a:solidFill>
              <a:latin typeface="Verdana" pitchFamily="34" charset="0"/>
            </a:endParaRPr>
          </a:p>
          <a:p>
            <a:pPr marL="342900" indent="-342900"/>
            <a:endParaRPr lang="ca-ES" sz="2000">
              <a:solidFill>
                <a:srgbClr val="4D4D4D"/>
              </a:solidFill>
              <a:latin typeface="Verdana" pitchFamily="34" charset="0"/>
            </a:endParaRPr>
          </a:p>
          <a:p>
            <a:pPr marL="342900" indent="-342900">
              <a:buFont typeface="Arial" charset="0"/>
              <a:buChar char="•"/>
            </a:pPr>
            <a:r>
              <a:rPr lang="ca-ES" sz="2000">
                <a:solidFill>
                  <a:srgbClr val="4D4D4D"/>
                </a:solidFill>
                <a:latin typeface="Verdana" pitchFamily="34" charset="0"/>
                <a:hlinkClick r:id="rId6" action="ppaction://hlinksldjump"/>
              </a:rPr>
              <a:t>Cerca de les citacions rebudes per un article</a:t>
            </a:r>
            <a:endParaRPr lang="ca-ES" sz="2000">
              <a:solidFill>
                <a:srgbClr val="4D4D4D"/>
              </a:solidFill>
              <a:latin typeface="Verdana" pitchFamily="34" charset="0"/>
            </a:endParaRPr>
          </a:p>
          <a:p>
            <a:pPr marL="342900" indent="-342900"/>
            <a:endParaRPr lang="ca-ES" sz="2000">
              <a:solidFill>
                <a:srgbClr val="4D4D4D"/>
              </a:solidFill>
              <a:latin typeface="Verdana" pitchFamily="34" charset="0"/>
            </a:endParaRPr>
          </a:p>
          <a:p>
            <a:pPr marL="342900" indent="-342900">
              <a:buFont typeface="Arial" charset="0"/>
              <a:buChar char="•"/>
            </a:pPr>
            <a:r>
              <a:rPr lang="ca-ES" sz="2000">
                <a:solidFill>
                  <a:srgbClr val="4D4D4D"/>
                </a:solidFill>
                <a:latin typeface="Verdana" pitchFamily="34" charset="0"/>
                <a:hlinkClick r:id="rId7" action="ppaction://hlinksldjump"/>
              </a:rPr>
              <a:t>Cerca de les citacions rebudes per un autor</a:t>
            </a:r>
            <a:endParaRPr lang="ca-ES" sz="2000">
              <a:solidFill>
                <a:srgbClr val="4D4D4D"/>
              </a:solidFill>
              <a:latin typeface="Verdana"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Line 3"/>
          <p:cNvSpPr>
            <a:spLocks noChangeShapeType="1"/>
          </p:cNvSpPr>
          <p:nvPr/>
        </p:nvSpPr>
        <p:spPr bwMode="auto">
          <a:xfrm>
            <a:off x="468313" y="1773238"/>
            <a:ext cx="8207375" cy="0"/>
          </a:xfrm>
          <a:prstGeom prst="line">
            <a:avLst/>
          </a:prstGeom>
          <a:noFill/>
          <a:ln w="6350">
            <a:solidFill>
              <a:srgbClr val="808080"/>
            </a:solidFill>
            <a:round/>
            <a:headEnd/>
            <a:tailEnd/>
          </a:ln>
        </p:spPr>
        <p:txBody>
          <a:bodyPr/>
          <a:lstStyle/>
          <a:p>
            <a:endParaRPr lang="es-ES"/>
          </a:p>
        </p:txBody>
      </p:sp>
      <p:pic>
        <p:nvPicPr>
          <p:cNvPr id="17410" name="Picture 6" descr="capcalera"/>
          <p:cNvPicPr>
            <a:picLocks noChangeAspect="1" noChangeArrowheads="1"/>
          </p:cNvPicPr>
          <p:nvPr/>
        </p:nvPicPr>
        <p:blipFill>
          <a:blip r:embed="rId2"/>
          <a:srcRect/>
          <a:stretch>
            <a:fillRect/>
          </a:stretch>
        </p:blipFill>
        <p:spPr bwMode="auto">
          <a:xfrm>
            <a:off x="0" y="0"/>
            <a:ext cx="9144000" cy="955675"/>
          </a:xfrm>
          <a:prstGeom prst="rect">
            <a:avLst/>
          </a:prstGeom>
          <a:noFill/>
          <a:ln w="9525">
            <a:noFill/>
            <a:miter lim="800000"/>
            <a:headEnd/>
            <a:tailEnd/>
          </a:ln>
        </p:spPr>
      </p:pic>
      <p:sp>
        <p:nvSpPr>
          <p:cNvPr id="17411" name="QuadreDeText 1"/>
          <p:cNvSpPr txBox="1">
            <a:spLocks noChangeArrowheads="1"/>
          </p:cNvSpPr>
          <p:nvPr/>
        </p:nvSpPr>
        <p:spPr bwMode="auto">
          <a:xfrm>
            <a:off x="1187450" y="1268413"/>
            <a:ext cx="5976938" cy="400050"/>
          </a:xfrm>
          <a:prstGeom prst="rect">
            <a:avLst/>
          </a:prstGeom>
          <a:noFill/>
          <a:ln w="9525">
            <a:noFill/>
            <a:miter lim="800000"/>
            <a:headEnd/>
            <a:tailEnd/>
          </a:ln>
        </p:spPr>
        <p:txBody>
          <a:bodyPr>
            <a:spAutoFit/>
          </a:bodyPr>
          <a:lstStyle/>
          <a:p>
            <a:r>
              <a:rPr lang="ca-ES" sz="2000" b="1">
                <a:solidFill>
                  <a:srgbClr val="4D4D4D"/>
                </a:solidFill>
                <a:latin typeface="Verdana" pitchFamily="34" charset="0"/>
              </a:rPr>
              <a:t>Web of Science – Science Citation Index</a:t>
            </a:r>
          </a:p>
        </p:txBody>
      </p:sp>
      <p:sp>
        <p:nvSpPr>
          <p:cNvPr id="17412" name="QuadreDeText 3"/>
          <p:cNvSpPr txBox="1">
            <a:spLocks noChangeArrowheads="1"/>
          </p:cNvSpPr>
          <p:nvPr/>
        </p:nvSpPr>
        <p:spPr bwMode="auto">
          <a:xfrm>
            <a:off x="395288" y="1989138"/>
            <a:ext cx="8496300" cy="2225675"/>
          </a:xfrm>
          <a:prstGeom prst="rect">
            <a:avLst/>
          </a:prstGeom>
          <a:noFill/>
          <a:ln w="9525">
            <a:noFill/>
            <a:miter lim="800000"/>
            <a:headEnd/>
            <a:tailEnd/>
          </a:ln>
        </p:spPr>
        <p:txBody>
          <a:bodyPr>
            <a:spAutoFit/>
          </a:bodyPr>
          <a:lstStyle/>
          <a:p>
            <a:pPr marL="342900" indent="-342900">
              <a:buFont typeface="Arial" charset="0"/>
              <a:buChar char="•"/>
            </a:pPr>
            <a:r>
              <a:rPr lang="ca-ES" sz="2000">
                <a:solidFill>
                  <a:srgbClr val="4D4D4D"/>
                </a:solidFill>
                <a:latin typeface="Verdana" pitchFamily="34" charset="0"/>
              </a:rPr>
              <a:t>L’eina que usarem per recuperar citacions és el </a:t>
            </a:r>
            <a:r>
              <a:rPr lang="ca-ES" sz="2000" b="1">
                <a:solidFill>
                  <a:srgbClr val="4D4D4D"/>
                </a:solidFill>
                <a:latin typeface="Verdana" pitchFamily="34" charset="0"/>
              </a:rPr>
              <a:t>Web of Science, </a:t>
            </a:r>
            <a:r>
              <a:rPr lang="ca-ES" sz="2000">
                <a:solidFill>
                  <a:srgbClr val="4D4D4D"/>
                </a:solidFill>
                <a:latin typeface="Verdana" pitchFamily="34" charset="0"/>
              </a:rPr>
              <a:t>una base de dades que, entre altres recursos, conté el </a:t>
            </a:r>
            <a:r>
              <a:rPr lang="ca-ES" sz="2000" b="1">
                <a:solidFill>
                  <a:srgbClr val="4D4D4D"/>
                </a:solidFill>
                <a:latin typeface="Verdana" pitchFamily="34" charset="0"/>
              </a:rPr>
              <a:t>Science Citation Index </a:t>
            </a:r>
            <a:r>
              <a:rPr lang="ca-ES" sz="2000">
                <a:solidFill>
                  <a:srgbClr val="4D4D4D"/>
                </a:solidFill>
                <a:latin typeface="Verdana" pitchFamily="34" charset="0"/>
              </a:rPr>
              <a:t>(SCI).</a:t>
            </a:r>
          </a:p>
          <a:p>
            <a:pPr marL="342900" indent="-342900">
              <a:buFont typeface="Arial" charset="0"/>
              <a:buChar char="•"/>
            </a:pPr>
            <a:endParaRPr lang="ca-ES" sz="2000">
              <a:solidFill>
                <a:srgbClr val="4D4D4D"/>
              </a:solidFill>
              <a:latin typeface="Verdana" pitchFamily="34" charset="0"/>
            </a:endParaRPr>
          </a:p>
          <a:p>
            <a:pPr marL="342900" indent="-342900">
              <a:buFont typeface="Arial" charset="0"/>
              <a:buChar char="•"/>
            </a:pPr>
            <a:r>
              <a:rPr lang="ca-ES" sz="2000">
                <a:solidFill>
                  <a:srgbClr val="4D4D4D"/>
                </a:solidFill>
                <a:latin typeface="Verdana" pitchFamily="34" charset="0"/>
              </a:rPr>
              <a:t>L’SCI indexa les citacions dels treballs publicats a milers de revistes de manera que es poden recórrer les </a:t>
            </a:r>
            <a:r>
              <a:rPr lang="ca-ES" sz="2000" i="1">
                <a:solidFill>
                  <a:srgbClr val="4D4D4D"/>
                </a:solidFill>
                <a:latin typeface="Verdana" pitchFamily="34" charset="0"/>
              </a:rPr>
              <a:t>connexions</a:t>
            </a:r>
            <a:r>
              <a:rPr lang="ca-ES" sz="2000">
                <a:solidFill>
                  <a:srgbClr val="4D4D4D"/>
                </a:solidFill>
                <a:latin typeface="Verdana" pitchFamily="34" charset="0"/>
              </a:rPr>
              <a:t> d’un article per mitjà de les seves citacions.</a:t>
            </a:r>
          </a:p>
        </p:txBody>
      </p:sp>
      <p:grpSp>
        <p:nvGrpSpPr>
          <p:cNvPr id="17413" name="Agrupa 2"/>
          <p:cNvGrpSpPr>
            <a:grpSpLocks/>
          </p:cNvGrpSpPr>
          <p:nvPr/>
        </p:nvGrpSpPr>
        <p:grpSpPr bwMode="auto">
          <a:xfrm>
            <a:off x="1763713" y="4306888"/>
            <a:ext cx="3379787" cy="2379662"/>
            <a:chOff x="3203848" y="4306364"/>
            <a:chExt cx="3379924" cy="2379415"/>
          </a:xfrm>
        </p:grpSpPr>
        <p:pic>
          <p:nvPicPr>
            <p:cNvPr id="17416" name="Picture 6"/>
            <p:cNvPicPr>
              <a:picLocks noChangeAspect="1" noChangeArrowheads="1"/>
            </p:cNvPicPr>
            <p:nvPr/>
          </p:nvPicPr>
          <p:blipFill>
            <a:blip r:embed="rId3"/>
            <a:srcRect/>
            <a:stretch>
              <a:fillRect/>
            </a:stretch>
          </p:blipFill>
          <p:spPr bwMode="auto">
            <a:xfrm>
              <a:off x="3203848" y="4306364"/>
              <a:ext cx="3379924" cy="2379415"/>
            </a:xfrm>
            <a:prstGeom prst="rect">
              <a:avLst/>
            </a:prstGeom>
            <a:noFill/>
            <a:ln w="9525">
              <a:noFill/>
              <a:miter lim="800000"/>
              <a:headEnd/>
              <a:tailEnd/>
            </a:ln>
          </p:spPr>
        </p:pic>
        <p:sp>
          <p:nvSpPr>
            <p:cNvPr id="2" name="Rectangle arrodonit 1"/>
            <p:cNvSpPr/>
            <p:nvPr/>
          </p:nvSpPr>
          <p:spPr>
            <a:xfrm>
              <a:off x="4724735" y="4542876"/>
              <a:ext cx="1836811" cy="194448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grpSp>
      <p:sp>
        <p:nvSpPr>
          <p:cNvPr id="17414" name="QuadreDeText 4"/>
          <p:cNvSpPr txBox="1">
            <a:spLocks noChangeArrowheads="1"/>
          </p:cNvSpPr>
          <p:nvPr/>
        </p:nvSpPr>
        <p:spPr bwMode="auto">
          <a:xfrm>
            <a:off x="5795963" y="4883150"/>
            <a:ext cx="2374900" cy="1403350"/>
          </a:xfrm>
          <a:prstGeom prst="rect">
            <a:avLst/>
          </a:prstGeom>
          <a:blipFill dpi="0" rotWithShape="1">
            <a:blip r:embed="rId4"/>
            <a:srcRect/>
            <a:tile tx="0" ty="0" sx="100000" sy="100000" flip="none" algn="tl"/>
          </a:blipFill>
          <a:ln w="28575">
            <a:solidFill>
              <a:srgbClr val="FFCC66"/>
            </a:solidFill>
            <a:miter lim="800000"/>
            <a:headEnd/>
            <a:tailEnd/>
          </a:ln>
        </p:spPr>
        <p:txBody>
          <a:bodyPr>
            <a:spAutoFit/>
          </a:bodyPr>
          <a:lstStyle/>
          <a:p>
            <a:r>
              <a:rPr lang="ca-ES" sz="1600" b="1">
                <a:solidFill>
                  <a:srgbClr val="002060"/>
                </a:solidFill>
                <a:latin typeface="Verdana" pitchFamily="34" charset="0"/>
              </a:rPr>
              <a:t>Model de relació d’articles i citacions del </a:t>
            </a:r>
            <a:r>
              <a:rPr lang="ca-ES" b="1">
                <a:solidFill>
                  <a:srgbClr val="002060"/>
                </a:solidFill>
                <a:latin typeface="Verdana" pitchFamily="34" charset="0"/>
              </a:rPr>
              <a:t>Science Citation Index</a:t>
            </a:r>
          </a:p>
        </p:txBody>
      </p:sp>
      <p:sp>
        <p:nvSpPr>
          <p:cNvPr id="6" name="QuadreDeText 5"/>
          <p:cNvSpPr txBox="1"/>
          <p:nvPr/>
        </p:nvSpPr>
        <p:spPr>
          <a:xfrm>
            <a:off x="8101013" y="6488113"/>
            <a:ext cx="935037" cy="276225"/>
          </a:xfrm>
          <a:prstGeom prst="rect">
            <a:avLst/>
          </a:prstGeom>
          <a:noFill/>
          <a:ln w="28575">
            <a:noFill/>
          </a:ln>
        </p:spPr>
        <p:txBody>
          <a:bodyPr>
            <a:spAutoFit/>
          </a:bodyPr>
          <a:lstStyle/>
          <a:p>
            <a:pPr>
              <a:defRPr/>
            </a:pPr>
            <a:r>
              <a:rPr lang="ca-ES" sz="1200" b="1" dirty="0">
                <a:solidFill>
                  <a:srgbClr val="002060"/>
                </a:solidFill>
                <a:latin typeface="+mj-lt"/>
                <a:cs typeface="Calibri" pitchFamily="34" charset="0"/>
                <a:hlinkClick r:id="rId5" action="ppaction://hlinksldjump"/>
              </a:rPr>
              <a:t>Sumari</a:t>
            </a:r>
            <a:endParaRPr lang="ca-ES" sz="1200" b="1" dirty="0">
              <a:solidFill>
                <a:srgbClr val="002060"/>
              </a:solidFill>
              <a:latin typeface="+mj-lt"/>
              <a:cs typeface="Calibri"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Line 3"/>
          <p:cNvSpPr>
            <a:spLocks noChangeShapeType="1"/>
          </p:cNvSpPr>
          <p:nvPr/>
        </p:nvSpPr>
        <p:spPr bwMode="auto">
          <a:xfrm>
            <a:off x="468313" y="1773238"/>
            <a:ext cx="8207375" cy="0"/>
          </a:xfrm>
          <a:prstGeom prst="line">
            <a:avLst/>
          </a:prstGeom>
          <a:noFill/>
          <a:ln w="6350">
            <a:solidFill>
              <a:srgbClr val="808080"/>
            </a:solidFill>
            <a:round/>
            <a:headEnd/>
            <a:tailEnd/>
          </a:ln>
        </p:spPr>
        <p:txBody>
          <a:bodyPr/>
          <a:lstStyle/>
          <a:p>
            <a:endParaRPr lang="es-ES"/>
          </a:p>
        </p:txBody>
      </p:sp>
      <p:pic>
        <p:nvPicPr>
          <p:cNvPr id="18434" name="Picture 6" descr="capcalera"/>
          <p:cNvPicPr>
            <a:picLocks noChangeAspect="1" noChangeArrowheads="1"/>
          </p:cNvPicPr>
          <p:nvPr/>
        </p:nvPicPr>
        <p:blipFill>
          <a:blip r:embed="rId2"/>
          <a:srcRect/>
          <a:stretch>
            <a:fillRect/>
          </a:stretch>
        </p:blipFill>
        <p:spPr bwMode="auto">
          <a:xfrm>
            <a:off x="0" y="0"/>
            <a:ext cx="9144000" cy="955675"/>
          </a:xfrm>
          <a:prstGeom prst="rect">
            <a:avLst/>
          </a:prstGeom>
          <a:noFill/>
          <a:ln w="9525">
            <a:noFill/>
            <a:miter lim="800000"/>
            <a:headEnd/>
            <a:tailEnd/>
          </a:ln>
        </p:spPr>
      </p:pic>
      <p:sp>
        <p:nvSpPr>
          <p:cNvPr id="18435" name="QuadreDeText 1"/>
          <p:cNvSpPr txBox="1">
            <a:spLocks noChangeArrowheads="1"/>
          </p:cNvSpPr>
          <p:nvPr/>
        </p:nvSpPr>
        <p:spPr bwMode="auto">
          <a:xfrm>
            <a:off x="1187450" y="1268413"/>
            <a:ext cx="5976938" cy="400050"/>
          </a:xfrm>
          <a:prstGeom prst="rect">
            <a:avLst/>
          </a:prstGeom>
          <a:noFill/>
          <a:ln w="9525">
            <a:noFill/>
            <a:miter lim="800000"/>
            <a:headEnd/>
            <a:tailEnd/>
          </a:ln>
        </p:spPr>
        <p:txBody>
          <a:bodyPr>
            <a:spAutoFit/>
          </a:bodyPr>
          <a:lstStyle/>
          <a:p>
            <a:r>
              <a:rPr lang="ca-ES" sz="2000" b="1">
                <a:solidFill>
                  <a:srgbClr val="4D4D4D"/>
                </a:solidFill>
                <a:latin typeface="Verdana" pitchFamily="34" charset="0"/>
              </a:rPr>
              <a:t>Cited Reference Search</a:t>
            </a:r>
          </a:p>
        </p:txBody>
      </p:sp>
      <p:sp>
        <p:nvSpPr>
          <p:cNvPr id="18436" name="QuadreDeText 3"/>
          <p:cNvSpPr txBox="1">
            <a:spLocks noChangeArrowheads="1"/>
          </p:cNvSpPr>
          <p:nvPr/>
        </p:nvSpPr>
        <p:spPr bwMode="auto">
          <a:xfrm>
            <a:off x="485775" y="1854200"/>
            <a:ext cx="7632700" cy="4664075"/>
          </a:xfrm>
          <a:prstGeom prst="rect">
            <a:avLst/>
          </a:prstGeom>
          <a:noFill/>
          <a:ln w="9525">
            <a:noFill/>
            <a:miter lim="800000"/>
            <a:headEnd/>
            <a:tailEnd/>
          </a:ln>
        </p:spPr>
        <p:txBody>
          <a:bodyPr>
            <a:spAutoFit/>
          </a:bodyPr>
          <a:lstStyle/>
          <a:p>
            <a:pPr marL="342900" indent="-342900">
              <a:buFont typeface="Arial" charset="0"/>
              <a:buChar char="•"/>
            </a:pPr>
            <a:r>
              <a:rPr lang="ca-ES" sz="2000">
                <a:solidFill>
                  <a:srgbClr val="4D4D4D"/>
                </a:solidFill>
                <a:latin typeface="Verdana" pitchFamily="34" charset="0"/>
              </a:rPr>
              <a:t>El Science Citation Index està compost de tres edicions amb continguts diferents:</a:t>
            </a:r>
          </a:p>
          <a:p>
            <a:pPr marL="342900" indent="-342900"/>
            <a:endParaRPr lang="ca-ES" sz="2000">
              <a:solidFill>
                <a:srgbClr val="4D4D4D"/>
              </a:solidFill>
              <a:latin typeface="Verdana" pitchFamily="34" charset="0"/>
            </a:endParaRPr>
          </a:p>
          <a:p>
            <a:pPr marL="800100" lvl="1" indent="-342900">
              <a:buFont typeface="Arial" charset="0"/>
              <a:buChar char="•"/>
            </a:pPr>
            <a:r>
              <a:rPr lang="ca-ES" sz="2000" b="1">
                <a:solidFill>
                  <a:srgbClr val="4D4D4D"/>
                </a:solidFill>
                <a:latin typeface="Verdana" pitchFamily="34" charset="0"/>
              </a:rPr>
              <a:t>Science Citation Index Expanded</a:t>
            </a:r>
            <a:r>
              <a:rPr lang="ca-ES" sz="2000">
                <a:solidFill>
                  <a:srgbClr val="4D4D4D"/>
                </a:solidFill>
                <a:latin typeface="Verdana" pitchFamily="34" charset="0"/>
              </a:rPr>
              <a:t>, 8.300 revistes de ciència des del 1899</a:t>
            </a:r>
          </a:p>
          <a:p>
            <a:pPr marL="800100" lvl="1" indent="-342900">
              <a:buFont typeface="Arial" charset="0"/>
              <a:buChar char="•"/>
            </a:pPr>
            <a:r>
              <a:rPr lang="ca-ES" sz="2000" b="1">
                <a:solidFill>
                  <a:srgbClr val="4D4D4D"/>
                </a:solidFill>
                <a:latin typeface="Verdana" pitchFamily="34" charset="0"/>
              </a:rPr>
              <a:t>Social Science Citation Index</a:t>
            </a:r>
            <a:r>
              <a:rPr lang="ca-ES" sz="2000">
                <a:solidFill>
                  <a:srgbClr val="4D4D4D"/>
                </a:solidFill>
                <a:latin typeface="Verdana" pitchFamily="34" charset="0"/>
              </a:rPr>
              <a:t>, 2.900 revistes de ciències socials des del 1899</a:t>
            </a:r>
          </a:p>
          <a:p>
            <a:pPr marL="800100" lvl="1" indent="-342900">
              <a:buFont typeface="Arial" charset="0"/>
              <a:buChar char="•"/>
            </a:pPr>
            <a:r>
              <a:rPr lang="ca-ES" sz="2000" b="1">
                <a:solidFill>
                  <a:srgbClr val="4D4D4D"/>
                </a:solidFill>
                <a:latin typeface="Verdana" pitchFamily="34" charset="0"/>
              </a:rPr>
              <a:t>Arts &amp; Humanities Citation Index</a:t>
            </a:r>
            <a:r>
              <a:rPr lang="ca-ES" sz="2000">
                <a:solidFill>
                  <a:srgbClr val="4D4D4D"/>
                </a:solidFill>
                <a:latin typeface="Verdana" pitchFamily="34" charset="0"/>
              </a:rPr>
              <a:t>, 1.600 revistes d’arts i humanitats des del 1975 </a:t>
            </a:r>
          </a:p>
          <a:p>
            <a:pPr marL="800100" lvl="1" indent="-342900"/>
            <a:endParaRPr lang="ca-ES" sz="2000">
              <a:solidFill>
                <a:srgbClr val="4D4D4D"/>
              </a:solidFill>
              <a:latin typeface="Verdana" pitchFamily="34" charset="0"/>
            </a:endParaRPr>
          </a:p>
          <a:p>
            <a:pPr marL="342900" indent="-342900">
              <a:buFont typeface="Arial" charset="0"/>
              <a:buChar char="•"/>
            </a:pPr>
            <a:r>
              <a:rPr lang="ca-ES" sz="2000" b="1">
                <a:solidFill>
                  <a:srgbClr val="4D4D4D"/>
                </a:solidFill>
                <a:latin typeface="Verdana" pitchFamily="34" charset="0"/>
              </a:rPr>
              <a:t>Cited Reference Search </a:t>
            </a:r>
            <a:r>
              <a:rPr lang="ca-ES" sz="2000">
                <a:solidFill>
                  <a:srgbClr val="4D4D4D"/>
                </a:solidFill>
                <a:latin typeface="Verdana" pitchFamily="34" charset="0"/>
              </a:rPr>
              <a:t>és l’opció específica del Web of Science per cercar –entre altres continguts– els tres índexs anteriors de manera simultània.</a:t>
            </a:r>
          </a:p>
          <a:p>
            <a:pPr marL="342900" indent="-342900"/>
            <a:r>
              <a:rPr lang="ca-ES" sz="2000">
                <a:solidFill>
                  <a:srgbClr val="4D4D4D"/>
                </a:solidFill>
                <a:latin typeface="Verdana" pitchFamily="34" charset="0"/>
              </a:rPr>
              <a:t>	</a:t>
            </a:r>
          </a:p>
          <a:p>
            <a:pPr marL="800100" lvl="1" indent="-342900"/>
            <a:endParaRPr lang="ca-ES" sz="2000">
              <a:solidFill>
                <a:srgbClr val="4D4D4D"/>
              </a:solidFill>
              <a:latin typeface="Verdana" pitchFamily="34" charset="0"/>
            </a:endParaRPr>
          </a:p>
        </p:txBody>
      </p:sp>
      <p:pic>
        <p:nvPicPr>
          <p:cNvPr id="18437" name="Picture 2"/>
          <p:cNvPicPr>
            <a:picLocks noChangeAspect="1" noChangeArrowheads="1"/>
          </p:cNvPicPr>
          <p:nvPr/>
        </p:nvPicPr>
        <p:blipFill>
          <a:blip r:embed="rId3"/>
          <a:srcRect/>
          <a:stretch>
            <a:fillRect/>
          </a:stretch>
        </p:blipFill>
        <p:spPr bwMode="auto">
          <a:xfrm>
            <a:off x="2227263" y="5949950"/>
            <a:ext cx="4648200" cy="733425"/>
          </a:xfrm>
          <a:prstGeom prst="rect">
            <a:avLst/>
          </a:prstGeom>
          <a:noFill/>
          <a:ln w="9525">
            <a:noFill/>
            <a:miter lim="800000"/>
            <a:headEnd/>
            <a:tailEnd/>
          </a:ln>
        </p:spPr>
      </p:pic>
      <p:sp>
        <p:nvSpPr>
          <p:cNvPr id="7" name="QuadreDeText 6"/>
          <p:cNvSpPr txBox="1"/>
          <p:nvPr/>
        </p:nvSpPr>
        <p:spPr>
          <a:xfrm>
            <a:off x="8101013" y="6488113"/>
            <a:ext cx="935037" cy="276225"/>
          </a:xfrm>
          <a:prstGeom prst="rect">
            <a:avLst/>
          </a:prstGeom>
          <a:noFill/>
          <a:ln w="28575">
            <a:noFill/>
          </a:ln>
        </p:spPr>
        <p:txBody>
          <a:bodyPr>
            <a:spAutoFit/>
          </a:bodyPr>
          <a:lstStyle/>
          <a:p>
            <a:pPr>
              <a:defRPr/>
            </a:pPr>
            <a:r>
              <a:rPr lang="ca-ES" sz="1200" b="1" dirty="0">
                <a:solidFill>
                  <a:srgbClr val="002060"/>
                </a:solidFill>
                <a:latin typeface="+mj-lt"/>
                <a:cs typeface="Calibri" pitchFamily="34" charset="0"/>
                <a:hlinkClick r:id="rId4" action="ppaction://hlinksldjump"/>
              </a:rPr>
              <a:t>Sumari</a:t>
            </a:r>
            <a:endParaRPr lang="ca-ES" sz="1200" b="1" dirty="0">
              <a:solidFill>
                <a:srgbClr val="002060"/>
              </a:solidFill>
              <a:latin typeface="+mj-lt"/>
              <a:cs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2"/>
          <p:cNvPicPr>
            <a:picLocks noChangeAspect="1" noChangeArrowheads="1"/>
          </p:cNvPicPr>
          <p:nvPr/>
        </p:nvPicPr>
        <p:blipFill>
          <a:blip r:embed="rId2"/>
          <a:srcRect/>
          <a:stretch>
            <a:fillRect/>
          </a:stretch>
        </p:blipFill>
        <p:spPr bwMode="auto">
          <a:xfrm>
            <a:off x="3355975" y="4467225"/>
            <a:ext cx="5476875" cy="2211388"/>
          </a:xfrm>
          <a:prstGeom prst="rect">
            <a:avLst/>
          </a:prstGeom>
          <a:noFill/>
          <a:ln w="9525">
            <a:noFill/>
            <a:miter lim="800000"/>
            <a:headEnd/>
            <a:tailEnd/>
          </a:ln>
        </p:spPr>
      </p:pic>
      <p:sp>
        <p:nvSpPr>
          <p:cNvPr id="19458" name="Line 3"/>
          <p:cNvSpPr>
            <a:spLocks noChangeShapeType="1"/>
          </p:cNvSpPr>
          <p:nvPr/>
        </p:nvSpPr>
        <p:spPr bwMode="auto">
          <a:xfrm>
            <a:off x="468313" y="1773238"/>
            <a:ext cx="8207375" cy="0"/>
          </a:xfrm>
          <a:prstGeom prst="line">
            <a:avLst/>
          </a:prstGeom>
          <a:noFill/>
          <a:ln w="6350">
            <a:solidFill>
              <a:srgbClr val="808080"/>
            </a:solidFill>
            <a:round/>
            <a:headEnd/>
            <a:tailEnd/>
          </a:ln>
        </p:spPr>
        <p:txBody>
          <a:bodyPr/>
          <a:lstStyle/>
          <a:p>
            <a:endParaRPr lang="es-ES"/>
          </a:p>
        </p:txBody>
      </p:sp>
      <p:pic>
        <p:nvPicPr>
          <p:cNvPr id="19459" name="Picture 5" descr="capcalera"/>
          <p:cNvPicPr>
            <a:picLocks noChangeAspect="1" noChangeArrowheads="1"/>
          </p:cNvPicPr>
          <p:nvPr/>
        </p:nvPicPr>
        <p:blipFill>
          <a:blip r:embed="rId3"/>
          <a:srcRect/>
          <a:stretch>
            <a:fillRect/>
          </a:stretch>
        </p:blipFill>
        <p:spPr bwMode="auto">
          <a:xfrm>
            <a:off x="0" y="0"/>
            <a:ext cx="9144000" cy="955675"/>
          </a:xfrm>
          <a:prstGeom prst="rect">
            <a:avLst/>
          </a:prstGeom>
          <a:noFill/>
          <a:ln w="9525">
            <a:noFill/>
            <a:miter lim="800000"/>
            <a:headEnd/>
            <a:tailEnd/>
          </a:ln>
        </p:spPr>
      </p:pic>
      <p:pic>
        <p:nvPicPr>
          <p:cNvPr id="19460" name="Picture 3"/>
          <p:cNvPicPr>
            <a:picLocks noChangeAspect="1" noChangeArrowheads="1"/>
          </p:cNvPicPr>
          <p:nvPr/>
        </p:nvPicPr>
        <p:blipFill>
          <a:blip r:embed="rId4"/>
          <a:srcRect/>
          <a:stretch>
            <a:fillRect/>
          </a:stretch>
        </p:blipFill>
        <p:spPr bwMode="auto">
          <a:xfrm>
            <a:off x="263525" y="1916113"/>
            <a:ext cx="5184775" cy="2230437"/>
          </a:xfrm>
          <a:prstGeom prst="rect">
            <a:avLst/>
          </a:prstGeom>
          <a:noFill/>
          <a:ln w="9525">
            <a:noFill/>
            <a:miter lim="800000"/>
            <a:headEnd/>
            <a:tailEnd/>
          </a:ln>
        </p:spPr>
      </p:pic>
      <p:sp>
        <p:nvSpPr>
          <p:cNvPr id="5" name="Rectangle arrodonit 4"/>
          <p:cNvSpPr/>
          <p:nvPr/>
        </p:nvSpPr>
        <p:spPr>
          <a:xfrm>
            <a:off x="2124075" y="3573463"/>
            <a:ext cx="1871663" cy="28733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6" name="QuadreDeText 5"/>
          <p:cNvSpPr txBox="1"/>
          <p:nvPr/>
        </p:nvSpPr>
        <p:spPr>
          <a:xfrm>
            <a:off x="6011863" y="2154238"/>
            <a:ext cx="2663825" cy="1847850"/>
          </a:xfrm>
          <a:prstGeom prst="rect">
            <a:avLst/>
          </a:prstGeom>
          <a:blipFill>
            <a:blip r:embed="rId5"/>
            <a:tile tx="0" ty="0" sx="100000" sy="100000" flip="none" algn="tl"/>
          </a:blipFill>
          <a:ln w="31750" cap="sq" cmpd="thickThin">
            <a:solidFill>
              <a:srgbClr val="FFC000"/>
            </a:solidFill>
            <a:prstDash val="solid"/>
          </a:ln>
          <a:effectLst>
            <a:outerShdw blurRad="50800" dist="38100" dir="2700000" algn="tl" rotWithShape="0">
              <a:prstClr val="black">
                <a:alpha val="40000"/>
              </a:prstClr>
            </a:outerShdw>
          </a:effectLst>
        </p:spPr>
        <p:txBody>
          <a:bodyPr>
            <a:spAutoFit/>
          </a:bodyPr>
          <a:lstStyle/>
          <a:p>
            <a:pPr>
              <a:defRPr/>
            </a:pPr>
            <a:r>
              <a:rPr lang="ca-ES" b="1" dirty="0">
                <a:solidFill>
                  <a:schemeClr val="accent6"/>
                </a:solidFill>
                <a:latin typeface="Verdana" pitchFamily="34" charset="0"/>
              </a:rPr>
              <a:t>Des de la pàgina principal del CRAI accedim a l’apartat </a:t>
            </a:r>
            <a:r>
              <a:rPr lang="ca-ES" sz="2000" b="1" dirty="0">
                <a:solidFill>
                  <a:schemeClr val="accent6"/>
                </a:solidFill>
                <a:latin typeface="Verdana" pitchFamily="34" charset="0"/>
              </a:rPr>
              <a:t>Bases de dades i Revistes electròniques</a:t>
            </a:r>
          </a:p>
        </p:txBody>
      </p:sp>
      <p:sp>
        <p:nvSpPr>
          <p:cNvPr id="7" name="Fletxa esquerra 6"/>
          <p:cNvSpPr/>
          <p:nvPr/>
        </p:nvSpPr>
        <p:spPr>
          <a:xfrm>
            <a:off x="4716463" y="3500438"/>
            <a:ext cx="1008062" cy="360362"/>
          </a:xfrm>
          <a:prstGeom prst="leftArrow">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8" name="QuadreDeText 7"/>
          <p:cNvSpPr txBox="1"/>
          <p:nvPr/>
        </p:nvSpPr>
        <p:spPr>
          <a:xfrm>
            <a:off x="436563" y="5559425"/>
            <a:ext cx="2592387" cy="1008063"/>
          </a:xfrm>
          <a:prstGeom prst="rect">
            <a:avLst/>
          </a:prstGeom>
          <a:blipFill>
            <a:blip r:embed="rId5"/>
            <a:tile tx="0" ty="0" sx="100000" sy="100000" flip="none" algn="tl"/>
          </a:blipFill>
          <a:ln w="31750" cap="sq" cmpd="thickThin">
            <a:solidFill>
              <a:srgbClr val="FFC000"/>
            </a:solidFill>
            <a:prstDash val="solid"/>
          </a:ln>
          <a:effectLst>
            <a:outerShdw blurRad="50800" dist="38100" dir="2700000" algn="tl" rotWithShape="0">
              <a:prstClr val="black">
                <a:alpha val="40000"/>
              </a:prstClr>
            </a:outerShdw>
          </a:effectLst>
        </p:spPr>
        <p:txBody>
          <a:bodyPr>
            <a:spAutoFit/>
          </a:bodyPr>
          <a:lstStyle/>
          <a:p>
            <a:pPr>
              <a:defRPr/>
            </a:pPr>
            <a:r>
              <a:rPr lang="ca-ES" b="1">
                <a:solidFill>
                  <a:srgbClr val="2D2D8A"/>
                </a:solidFill>
                <a:latin typeface="Verdana" pitchFamily="34" charset="0"/>
              </a:rPr>
              <a:t>On cercarem </a:t>
            </a:r>
          </a:p>
          <a:p>
            <a:pPr>
              <a:defRPr/>
            </a:pPr>
            <a:r>
              <a:rPr lang="ca-ES" sz="2000" b="1">
                <a:solidFill>
                  <a:srgbClr val="2D2D8A"/>
                </a:solidFill>
                <a:latin typeface="Verdana" pitchFamily="34" charset="0"/>
              </a:rPr>
              <a:t>Web of Science </a:t>
            </a:r>
          </a:p>
          <a:p>
            <a:pPr>
              <a:defRPr/>
            </a:pPr>
            <a:r>
              <a:rPr lang="ca-ES" b="1">
                <a:solidFill>
                  <a:srgbClr val="2D2D8A"/>
                </a:solidFill>
                <a:latin typeface="Verdana" pitchFamily="34" charset="0"/>
              </a:rPr>
              <a:t>al camp </a:t>
            </a:r>
            <a:r>
              <a:rPr lang="ca-ES" sz="2000" b="1">
                <a:solidFill>
                  <a:srgbClr val="2D2D8A"/>
                </a:solidFill>
                <a:latin typeface="Verdana" pitchFamily="34" charset="0"/>
              </a:rPr>
              <a:t>Títol</a:t>
            </a:r>
          </a:p>
        </p:txBody>
      </p:sp>
      <p:sp>
        <p:nvSpPr>
          <p:cNvPr id="10" name="Rectangle arrodonit 9"/>
          <p:cNvSpPr/>
          <p:nvPr/>
        </p:nvSpPr>
        <p:spPr>
          <a:xfrm>
            <a:off x="4967288" y="6243638"/>
            <a:ext cx="2089150" cy="40798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11" name="Fletxa esquerra 10"/>
          <p:cNvSpPr/>
          <p:nvPr/>
        </p:nvSpPr>
        <p:spPr>
          <a:xfrm rot="10800000">
            <a:off x="3276600" y="6267450"/>
            <a:ext cx="1008063" cy="360363"/>
          </a:xfrm>
          <a:prstGeom prst="leftArrow">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19467" name="QuadreDeText 1"/>
          <p:cNvSpPr txBox="1">
            <a:spLocks noChangeArrowheads="1"/>
          </p:cNvSpPr>
          <p:nvPr/>
        </p:nvSpPr>
        <p:spPr bwMode="auto">
          <a:xfrm>
            <a:off x="1187450" y="1268413"/>
            <a:ext cx="5976938" cy="400050"/>
          </a:xfrm>
          <a:prstGeom prst="rect">
            <a:avLst/>
          </a:prstGeom>
          <a:noFill/>
          <a:ln w="9525">
            <a:noFill/>
            <a:miter lim="800000"/>
            <a:headEnd/>
            <a:tailEnd/>
          </a:ln>
        </p:spPr>
        <p:txBody>
          <a:bodyPr>
            <a:spAutoFit/>
          </a:bodyPr>
          <a:lstStyle/>
          <a:p>
            <a:r>
              <a:rPr lang="ca-ES" sz="2000" b="1">
                <a:solidFill>
                  <a:srgbClr val="4D4D4D"/>
                </a:solidFill>
                <a:latin typeface="Verdana" pitchFamily="34" charset="0"/>
              </a:rPr>
              <a:t>Accés a Cited Reference Search</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Line 3"/>
          <p:cNvSpPr>
            <a:spLocks noChangeShapeType="1"/>
          </p:cNvSpPr>
          <p:nvPr/>
        </p:nvSpPr>
        <p:spPr bwMode="auto">
          <a:xfrm>
            <a:off x="468313" y="1773238"/>
            <a:ext cx="8207375" cy="0"/>
          </a:xfrm>
          <a:prstGeom prst="line">
            <a:avLst/>
          </a:prstGeom>
          <a:noFill/>
          <a:ln w="6350">
            <a:solidFill>
              <a:srgbClr val="808080"/>
            </a:solidFill>
            <a:round/>
            <a:headEnd/>
            <a:tailEnd/>
          </a:ln>
        </p:spPr>
        <p:txBody>
          <a:bodyPr/>
          <a:lstStyle/>
          <a:p>
            <a:endParaRPr lang="es-ES"/>
          </a:p>
        </p:txBody>
      </p:sp>
      <p:pic>
        <p:nvPicPr>
          <p:cNvPr id="20482" name="Picture 5" descr="capcalera"/>
          <p:cNvPicPr>
            <a:picLocks noChangeAspect="1" noChangeArrowheads="1"/>
          </p:cNvPicPr>
          <p:nvPr/>
        </p:nvPicPr>
        <p:blipFill>
          <a:blip r:embed="rId2"/>
          <a:srcRect/>
          <a:stretch>
            <a:fillRect/>
          </a:stretch>
        </p:blipFill>
        <p:spPr bwMode="auto">
          <a:xfrm>
            <a:off x="0" y="0"/>
            <a:ext cx="9144000" cy="955675"/>
          </a:xfrm>
          <a:prstGeom prst="rect">
            <a:avLst/>
          </a:prstGeom>
          <a:noFill/>
          <a:ln w="9525">
            <a:noFill/>
            <a:miter lim="800000"/>
            <a:headEnd/>
            <a:tailEnd/>
          </a:ln>
        </p:spPr>
      </p:pic>
      <p:pic>
        <p:nvPicPr>
          <p:cNvPr id="20483" name="Picture 2"/>
          <p:cNvPicPr>
            <a:picLocks noChangeAspect="1" noChangeArrowheads="1"/>
          </p:cNvPicPr>
          <p:nvPr/>
        </p:nvPicPr>
        <p:blipFill>
          <a:blip r:embed="rId3"/>
          <a:srcRect/>
          <a:stretch>
            <a:fillRect/>
          </a:stretch>
        </p:blipFill>
        <p:spPr bwMode="auto">
          <a:xfrm>
            <a:off x="430213" y="1873250"/>
            <a:ext cx="4117975" cy="1912938"/>
          </a:xfrm>
          <a:prstGeom prst="rect">
            <a:avLst/>
          </a:prstGeom>
          <a:noFill/>
          <a:ln w="9525">
            <a:noFill/>
            <a:miter lim="800000"/>
            <a:headEnd/>
            <a:tailEnd/>
          </a:ln>
        </p:spPr>
      </p:pic>
      <p:sp>
        <p:nvSpPr>
          <p:cNvPr id="5" name="Rectangle arrodonit 4"/>
          <p:cNvSpPr/>
          <p:nvPr/>
        </p:nvSpPr>
        <p:spPr>
          <a:xfrm>
            <a:off x="138113" y="4005263"/>
            <a:ext cx="8893175" cy="3603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a-ES" b="1">
                <a:solidFill>
                  <a:srgbClr val="FF0000"/>
                </a:solidFill>
              </a:rPr>
              <a:t>Cal accedir-hi des d’un ordinador UB o configurar el navegador amb el </a:t>
            </a:r>
            <a:r>
              <a:rPr lang="ca-ES" b="1" i="1">
                <a:solidFill>
                  <a:srgbClr val="FF0000"/>
                </a:solidFill>
              </a:rPr>
              <a:t>proxy</a:t>
            </a:r>
            <a:endParaRPr lang="ca-ES" b="1">
              <a:solidFill>
                <a:srgbClr val="FF0000"/>
              </a:solidFill>
            </a:endParaRPr>
          </a:p>
        </p:txBody>
      </p:sp>
      <p:sp>
        <p:nvSpPr>
          <p:cNvPr id="6" name="Rectangle arrodonit 5"/>
          <p:cNvSpPr/>
          <p:nvPr/>
        </p:nvSpPr>
        <p:spPr>
          <a:xfrm>
            <a:off x="654050" y="3597275"/>
            <a:ext cx="2046288" cy="188913"/>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7" name="QuadreDeText 6"/>
          <p:cNvSpPr txBox="1"/>
          <p:nvPr/>
        </p:nvSpPr>
        <p:spPr>
          <a:xfrm>
            <a:off x="5899150" y="2524125"/>
            <a:ext cx="2663825" cy="1230313"/>
          </a:xfrm>
          <a:prstGeom prst="rect">
            <a:avLst/>
          </a:prstGeom>
          <a:blipFill>
            <a:blip r:embed="rId4"/>
            <a:tile tx="0" ty="0" sx="100000" sy="100000" flip="none" algn="tl"/>
          </a:blipFill>
          <a:ln w="31750" cap="sq" cmpd="thickThin">
            <a:solidFill>
              <a:srgbClr val="FFC000"/>
            </a:solidFill>
            <a:prstDash val="solid"/>
          </a:ln>
          <a:effectLst>
            <a:outerShdw blurRad="50800" dist="38100" dir="2700000" algn="tl" rotWithShape="0">
              <a:prstClr val="black">
                <a:alpha val="40000"/>
              </a:prstClr>
            </a:outerShdw>
          </a:effectLst>
        </p:spPr>
        <p:txBody>
          <a:bodyPr>
            <a:spAutoFit/>
          </a:bodyPr>
          <a:lstStyle/>
          <a:p>
            <a:pPr>
              <a:defRPr/>
            </a:pPr>
            <a:r>
              <a:rPr lang="ca-ES" b="1" dirty="0">
                <a:solidFill>
                  <a:schemeClr val="accent6"/>
                </a:solidFill>
                <a:latin typeface="Verdana" pitchFamily="34" charset="0"/>
              </a:rPr>
              <a:t>A la pantalla següent seleccionarem el </a:t>
            </a:r>
            <a:r>
              <a:rPr lang="ca-ES" sz="2000" b="1" dirty="0">
                <a:solidFill>
                  <a:schemeClr val="accent6"/>
                </a:solidFill>
                <a:latin typeface="Verdana" pitchFamily="34" charset="0"/>
              </a:rPr>
              <a:t>Web of </a:t>
            </a:r>
            <a:r>
              <a:rPr lang="ca-ES" sz="2000" b="1" dirty="0" err="1">
                <a:solidFill>
                  <a:schemeClr val="accent6"/>
                </a:solidFill>
                <a:latin typeface="Verdana" pitchFamily="34" charset="0"/>
              </a:rPr>
              <a:t>Science</a:t>
            </a:r>
            <a:endParaRPr lang="ca-ES" sz="2000" b="1" dirty="0">
              <a:solidFill>
                <a:schemeClr val="accent6"/>
              </a:solidFill>
              <a:latin typeface="Verdana" pitchFamily="34" charset="0"/>
            </a:endParaRPr>
          </a:p>
        </p:txBody>
      </p:sp>
      <p:sp>
        <p:nvSpPr>
          <p:cNvPr id="8" name="Fletxa esquerra 7"/>
          <p:cNvSpPr/>
          <p:nvPr/>
        </p:nvSpPr>
        <p:spPr>
          <a:xfrm>
            <a:off x="4394200" y="3500438"/>
            <a:ext cx="1008063" cy="360362"/>
          </a:xfrm>
          <a:prstGeom prst="leftArrow">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pic>
        <p:nvPicPr>
          <p:cNvPr id="20488" name="Picture 3"/>
          <p:cNvPicPr>
            <a:picLocks noChangeAspect="1" noChangeArrowheads="1"/>
          </p:cNvPicPr>
          <p:nvPr/>
        </p:nvPicPr>
        <p:blipFill>
          <a:blip r:embed="rId5"/>
          <a:srcRect/>
          <a:stretch>
            <a:fillRect/>
          </a:stretch>
        </p:blipFill>
        <p:spPr bwMode="auto">
          <a:xfrm>
            <a:off x="4056063" y="4560888"/>
            <a:ext cx="4975225" cy="2016125"/>
          </a:xfrm>
          <a:prstGeom prst="rect">
            <a:avLst/>
          </a:prstGeom>
          <a:noFill/>
          <a:ln w="9525">
            <a:noFill/>
            <a:miter lim="800000"/>
            <a:headEnd/>
            <a:tailEnd/>
          </a:ln>
        </p:spPr>
      </p:pic>
      <p:sp>
        <p:nvSpPr>
          <p:cNvPr id="10" name="QuadreDeText 9"/>
          <p:cNvSpPr txBox="1"/>
          <p:nvPr/>
        </p:nvSpPr>
        <p:spPr>
          <a:xfrm>
            <a:off x="381000" y="4799013"/>
            <a:ext cx="2592388" cy="1538287"/>
          </a:xfrm>
          <a:prstGeom prst="rect">
            <a:avLst/>
          </a:prstGeom>
          <a:blipFill>
            <a:blip r:embed="rId4"/>
            <a:tile tx="0" ty="0" sx="100000" sy="100000" flip="none" algn="tl"/>
          </a:blipFill>
          <a:ln w="31750" cap="sq" cmpd="thickThin">
            <a:solidFill>
              <a:srgbClr val="FFC000"/>
            </a:solidFill>
            <a:prstDash val="solid"/>
          </a:ln>
          <a:effectLst>
            <a:outerShdw blurRad="50800" dist="38100" dir="2700000" algn="tl" rotWithShape="0">
              <a:prstClr val="black">
                <a:alpha val="40000"/>
              </a:prstClr>
            </a:outerShdw>
          </a:effectLst>
        </p:spPr>
        <p:txBody>
          <a:bodyPr>
            <a:spAutoFit/>
          </a:bodyPr>
          <a:lstStyle/>
          <a:p>
            <a:pPr>
              <a:defRPr/>
            </a:pPr>
            <a:r>
              <a:rPr lang="ca-ES" b="1" dirty="0">
                <a:solidFill>
                  <a:schemeClr val="accent6"/>
                </a:solidFill>
                <a:latin typeface="Verdana" pitchFamily="34" charset="0"/>
              </a:rPr>
              <a:t>I un cop al Web of </a:t>
            </a:r>
            <a:r>
              <a:rPr lang="ca-ES" b="1" dirty="0" err="1">
                <a:solidFill>
                  <a:schemeClr val="accent6"/>
                </a:solidFill>
                <a:latin typeface="Verdana" pitchFamily="34" charset="0"/>
              </a:rPr>
              <a:t>Science</a:t>
            </a:r>
            <a:r>
              <a:rPr lang="ca-ES" b="1" dirty="0">
                <a:solidFill>
                  <a:schemeClr val="accent6"/>
                </a:solidFill>
                <a:latin typeface="Verdana" pitchFamily="34" charset="0"/>
              </a:rPr>
              <a:t> farem clic a la pestanya </a:t>
            </a:r>
          </a:p>
          <a:p>
            <a:pPr>
              <a:defRPr/>
            </a:pPr>
            <a:r>
              <a:rPr lang="ca-ES" sz="2000" b="1" dirty="0" err="1">
                <a:solidFill>
                  <a:schemeClr val="accent6"/>
                </a:solidFill>
                <a:latin typeface="Verdana" pitchFamily="34" charset="0"/>
              </a:rPr>
              <a:t>Cited</a:t>
            </a:r>
            <a:r>
              <a:rPr lang="ca-ES" sz="2000" b="1" dirty="0">
                <a:solidFill>
                  <a:schemeClr val="accent6"/>
                </a:solidFill>
                <a:latin typeface="Verdana" pitchFamily="34" charset="0"/>
              </a:rPr>
              <a:t> </a:t>
            </a:r>
            <a:r>
              <a:rPr lang="ca-ES" sz="2000" b="1" dirty="0" err="1">
                <a:solidFill>
                  <a:schemeClr val="accent6"/>
                </a:solidFill>
                <a:latin typeface="Verdana" pitchFamily="34" charset="0"/>
              </a:rPr>
              <a:t>Reference</a:t>
            </a:r>
            <a:r>
              <a:rPr lang="ca-ES" sz="2000" b="1" dirty="0">
                <a:solidFill>
                  <a:schemeClr val="accent6"/>
                </a:solidFill>
                <a:latin typeface="Verdana" pitchFamily="34" charset="0"/>
              </a:rPr>
              <a:t> </a:t>
            </a:r>
            <a:r>
              <a:rPr lang="ca-ES" sz="2000" b="1" dirty="0" err="1">
                <a:solidFill>
                  <a:schemeClr val="accent6"/>
                </a:solidFill>
                <a:latin typeface="Verdana" pitchFamily="34" charset="0"/>
              </a:rPr>
              <a:t>Search</a:t>
            </a:r>
            <a:endParaRPr lang="ca-ES" b="1" dirty="0">
              <a:solidFill>
                <a:schemeClr val="accent6"/>
              </a:solidFill>
              <a:latin typeface="Verdana" pitchFamily="34" charset="0"/>
            </a:endParaRPr>
          </a:p>
        </p:txBody>
      </p:sp>
      <p:sp>
        <p:nvSpPr>
          <p:cNvPr id="11" name="Rectangle arrodonit 10"/>
          <p:cNvSpPr/>
          <p:nvPr/>
        </p:nvSpPr>
        <p:spPr>
          <a:xfrm>
            <a:off x="5219700" y="4652963"/>
            <a:ext cx="1323975" cy="39528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12" name="Fletxa esquerra 11"/>
          <p:cNvSpPr/>
          <p:nvPr/>
        </p:nvSpPr>
        <p:spPr>
          <a:xfrm rot="10800000">
            <a:off x="3538538" y="4687888"/>
            <a:ext cx="1009650" cy="360362"/>
          </a:xfrm>
          <a:prstGeom prst="leftArrow">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20492" name="QuadreDeText 1"/>
          <p:cNvSpPr txBox="1">
            <a:spLocks noChangeArrowheads="1"/>
          </p:cNvSpPr>
          <p:nvPr/>
        </p:nvSpPr>
        <p:spPr bwMode="auto">
          <a:xfrm>
            <a:off x="1187450" y="1268413"/>
            <a:ext cx="5976938" cy="400050"/>
          </a:xfrm>
          <a:prstGeom prst="rect">
            <a:avLst/>
          </a:prstGeom>
          <a:noFill/>
          <a:ln w="9525">
            <a:noFill/>
            <a:miter lim="800000"/>
            <a:headEnd/>
            <a:tailEnd/>
          </a:ln>
        </p:spPr>
        <p:txBody>
          <a:bodyPr>
            <a:spAutoFit/>
          </a:bodyPr>
          <a:lstStyle/>
          <a:p>
            <a:r>
              <a:rPr lang="ca-ES" sz="2000" b="1">
                <a:solidFill>
                  <a:srgbClr val="4D4D4D"/>
                </a:solidFill>
                <a:latin typeface="Verdana" pitchFamily="34" charset="0"/>
              </a:rPr>
              <a:t>Accés a Cited Reference Search</a:t>
            </a:r>
          </a:p>
        </p:txBody>
      </p:sp>
      <p:sp>
        <p:nvSpPr>
          <p:cNvPr id="14" name="QuadreDeText 13"/>
          <p:cNvSpPr txBox="1"/>
          <p:nvPr/>
        </p:nvSpPr>
        <p:spPr>
          <a:xfrm>
            <a:off x="8101013" y="6535738"/>
            <a:ext cx="935037" cy="277812"/>
          </a:xfrm>
          <a:prstGeom prst="rect">
            <a:avLst/>
          </a:prstGeom>
          <a:noFill/>
          <a:ln w="28575">
            <a:noFill/>
          </a:ln>
        </p:spPr>
        <p:txBody>
          <a:bodyPr>
            <a:spAutoFit/>
          </a:bodyPr>
          <a:lstStyle/>
          <a:p>
            <a:pPr>
              <a:defRPr/>
            </a:pPr>
            <a:r>
              <a:rPr lang="ca-ES" sz="1200" b="1" dirty="0">
                <a:solidFill>
                  <a:srgbClr val="002060"/>
                </a:solidFill>
                <a:latin typeface="+mj-lt"/>
                <a:cs typeface="Calibri" pitchFamily="34" charset="0"/>
                <a:hlinkClick r:id="rId6" action="ppaction://hlinksldjump"/>
              </a:rPr>
              <a:t>Sumari</a:t>
            </a:r>
            <a:endParaRPr lang="ca-ES" sz="1200" b="1" dirty="0">
              <a:solidFill>
                <a:srgbClr val="002060"/>
              </a:solidFill>
              <a:latin typeface="+mj-lt"/>
              <a:cs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Line 3"/>
          <p:cNvSpPr>
            <a:spLocks noChangeShapeType="1"/>
          </p:cNvSpPr>
          <p:nvPr/>
        </p:nvSpPr>
        <p:spPr bwMode="auto">
          <a:xfrm>
            <a:off x="468313" y="1773238"/>
            <a:ext cx="8207375" cy="0"/>
          </a:xfrm>
          <a:prstGeom prst="line">
            <a:avLst/>
          </a:prstGeom>
          <a:noFill/>
          <a:ln w="6350">
            <a:solidFill>
              <a:srgbClr val="808080"/>
            </a:solidFill>
            <a:round/>
            <a:headEnd/>
            <a:tailEnd/>
          </a:ln>
        </p:spPr>
        <p:txBody>
          <a:bodyPr/>
          <a:lstStyle/>
          <a:p>
            <a:endParaRPr lang="es-ES"/>
          </a:p>
        </p:txBody>
      </p:sp>
      <p:pic>
        <p:nvPicPr>
          <p:cNvPr id="21506" name="Picture 6" descr="capcalera"/>
          <p:cNvPicPr>
            <a:picLocks noChangeAspect="1" noChangeArrowheads="1"/>
          </p:cNvPicPr>
          <p:nvPr/>
        </p:nvPicPr>
        <p:blipFill>
          <a:blip r:embed="rId2"/>
          <a:srcRect/>
          <a:stretch>
            <a:fillRect/>
          </a:stretch>
        </p:blipFill>
        <p:spPr bwMode="auto">
          <a:xfrm>
            <a:off x="0" y="0"/>
            <a:ext cx="9144000" cy="955675"/>
          </a:xfrm>
          <a:prstGeom prst="rect">
            <a:avLst/>
          </a:prstGeom>
          <a:noFill/>
          <a:ln w="9525">
            <a:noFill/>
            <a:miter lim="800000"/>
            <a:headEnd/>
            <a:tailEnd/>
          </a:ln>
        </p:spPr>
      </p:pic>
      <p:sp>
        <p:nvSpPr>
          <p:cNvPr id="21507" name="QuadreDeText 1"/>
          <p:cNvSpPr txBox="1">
            <a:spLocks noChangeArrowheads="1"/>
          </p:cNvSpPr>
          <p:nvPr/>
        </p:nvSpPr>
        <p:spPr bwMode="auto">
          <a:xfrm>
            <a:off x="1187450" y="1268413"/>
            <a:ext cx="7345363" cy="396875"/>
          </a:xfrm>
          <a:prstGeom prst="rect">
            <a:avLst/>
          </a:prstGeom>
          <a:noFill/>
          <a:ln w="9525">
            <a:noFill/>
            <a:miter lim="800000"/>
            <a:headEnd/>
            <a:tailEnd/>
          </a:ln>
        </p:spPr>
        <p:txBody>
          <a:bodyPr>
            <a:spAutoFit/>
          </a:bodyPr>
          <a:lstStyle/>
          <a:p>
            <a:r>
              <a:rPr lang="ca-ES" sz="2000" b="1">
                <a:solidFill>
                  <a:srgbClr val="4D4D4D"/>
                </a:solidFill>
                <a:latin typeface="Verdana" pitchFamily="34" charset="0"/>
              </a:rPr>
              <a:t>Cerca de les citacions rebudes per un article</a:t>
            </a:r>
          </a:p>
        </p:txBody>
      </p:sp>
      <p:sp>
        <p:nvSpPr>
          <p:cNvPr id="21508" name="QuadreDeText 3"/>
          <p:cNvSpPr txBox="1">
            <a:spLocks noChangeArrowheads="1"/>
          </p:cNvSpPr>
          <p:nvPr/>
        </p:nvSpPr>
        <p:spPr bwMode="auto">
          <a:xfrm>
            <a:off x="485775" y="1773238"/>
            <a:ext cx="7542213" cy="4054475"/>
          </a:xfrm>
          <a:prstGeom prst="rect">
            <a:avLst/>
          </a:prstGeom>
          <a:noFill/>
          <a:ln w="9525">
            <a:noFill/>
            <a:miter lim="800000"/>
            <a:headEnd/>
            <a:tailEnd/>
          </a:ln>
        </p:spPr>
        <p:txBody>
          <a:bodyPr>
            <a:spAutoFit/>
          </a:bodyPr>
          <a:lstStyle/>
          <a:p>
            <a:pPr marL="342900" indent="-342900">
              <a:buFont typeface="Arial" charset="0"/>
              <a:buChar char="•"/>
            </a:pPr>
            <a:r>
              <a:rPr lang="ca-ES" sz="2000">
                <a:solidFill>
                  <a:srgbClr val="4D4D4D"/>
                </a:solidFill>
                <a:latin typeface="Verdana" pitchFamily="34" charset="0"/>
              </a:rPr>
              <a:t>Per cercar les citacions que ha rebut un article cal fer una cerca on combinarem:</a:t>
            </a:r>
          </a:p>
          <a:p>
            <a:pPr marL="342900" indent="-342900"/>
            <a:endParaRPr lang="ca-ES" sz="2000">
              <a:solidFill>
                <a:srgbClr val="4D4D4D"/>
              </a:solidFill>
              <a:latin typeface="Verdana" pitchFamily="34" charset="0"/>
            </a:endParaRPr>
          </a:p>
          <a:p>
            <a:pPr marL="800100" lvl="1" indent="-342900">
              <a:buFont typeface="Arial" charset="0"/>
              <a:buChar char="•"/>
            </a:pPr>
            <a:r>
              <a:rPr lang="ca-ES" sz="2000">
                <a:solidFill>
                  <a:srgbClr val="4D4D4D"/>
                </a:solidFill>
                <a:latin typeface="Verdana" pitchFamily="34" charset="0"/>
              </a:rPr>
              <a:t>el nom de l’autor: </a:t>
            </a:r>
            <a:r>
              <a:rPr lang="ca-ES" sz="2000" b="1">
                <a:solidFill>
                  <a:srgbClr val="4D4D4D"/>
                </a:solidFill>
                <a:latin typeface="Verdana" pitchFamily="34" charset="0"/>
              </a:rPr>
              <a:t>Cited Author</a:t>
            </a:r>
            <a:endParaRPr lang="ca-ES" sz="2000">
              <a:solidFill>
                <a:srgbClr val="4D4D4D"/>
              </a:solidFill>
              <a:latin typeface="Verdana" pitchFamily="34" charset="0"/>
            </a:endParaRPr>
          </a:p>
          <a:p>
            <a:pPr marL="800100" lvl="1" indent="-342900">
              <a:buFont typeface="Arial" charset="0"/>
              <a:buChar char="•"/>
            </a:pPr>
            <a:r>
              <a:rPr lang="ca-ES" sz="2000">
                <a:solidFill>
                  <a:srgbClr val="4D4D4D"/>
                </a:solidFill>
                <a:latin typeface="Verdana" pitchFamily="34" charset="0"/>
              </a:rPr>
              <a:t>el títol de la revista on s’ha publicat: </a:t>
            </a:r>
            <a:r>
              <a:rPr lang="ca-ES" sz="2000" b="1">
                <a:solidFill>
                  <a:srgbClr val="4D4D4D"/>
                </a:solidFill>
                <a:latin typeface="Verdana" pitchFamily="34" charset="0"/>
              </a:rPr>
              <a:t>Cited Work</a:t>
            </a:r>
            <a:endParaRPr lang="ca-ES" sz="2000">
              <a:solidFill>
                <a:srgbClr val="4D4D4D"/>
              </a:solidFill>
              <a:latin typeface="Verdana" pitchFamily="34" charset="0"/>
            </a:endParaRPr>
          </a:p>
          <a:p>
            <a:pPr marL="800100" lvl="1" indent="-342900"/>
            <a:endParaRPr lang="ca-ES" sz="2000">
              <a:solidFill>
                <a:srgbClr val="4D4D4D"/>
              </a:solidFill>
              <a:latin typeface="Verdana" pitchFamily="34" charset="0"/>
            </a:endParaRPr>
          </a:p>
          <a:p>
            <a:pPr marL="342900" indent="-342900">
              <a:buFont typeface="Arial" charset="0"/>
              <a:buChar char="•"/>
            </a:pPr>
            <a:r>
              <a:rPr lang="ca-ES" sz="2000">
                <a:solidFill>
                  <a:srgbClr val="4D4D4D"/>
                </a:solidFill>
                <a:latin typeface="Verdana" pitchFamily="34" charset="0"/>
              </a:rPr>
              <a:t>En el cas del nom de l’autor ens podem trobar amb un problema freqüent: la falta de coherència en la forma en què apareix citat.</a:t>
            </a:r>
          </a:p>
          <a:p>
            <a:pPr marL="342900" indent="-342900"/>
            <a:endParaRPr lang="ca-ES" sz="2000">
              <a:solidFill>
                <a:srgbClr val="4D4D4D"/>
              </a:solidFill>
              <a:latin typeface="Verdana" pitchFamily="34" charset="0"/>
            </a:endParaRPr>
          </a:p>
          <a:p>
            <a:pPr marL="342900" indent="-342900">
              <a:buFont typeface="Arial" charset="0"/>
              <a:buChar char="•"/>
            </a:pPr>
            <a:r>
              <a:rPr lang="ca-ES" sz="2000">
                <a:solidFill>
                  <a:srgbClr val="4D4D4D"/>
                </a:solidFill>
                <a:latin typeface="Verdana" pitchFamily="34" charset="0"/>
              </a:rPr>
              <a:t>Les causes són variades i sovint alienes a l’autor del treball: errors en la citació, polítiques diferents de bases de dades i revistes, etc.</a:t>
            </a:r>
          </a:p>
        </p:txBody>
      </p:sp>
      <p:sp>
        <p:nvSpPr>
          <p:cNvPr id="3" name="QuadreDeText 2"/>
          <p:cNvSpPr txBox="1"/>
          <p:nvPr/>
        </p:nvSpPr>
        <p:spPr>
          <a:xfrm>
            <a:off x="684213" y="6165850"/>
            <a:ext cx="7488237" cy="392113"/>
          </a:xfrm>
          <a:prstGeom prst="rect">
            <a:avLst/>
          </a:prstGeom>
          <a:ln/>
        </p:spPr>
        <p:style>
          <a:lnRef idx="2">
            <a:schemeClr val="accent6"/>
          </a:lnRef>
          <a:fillRef idx="1">
            <a:schemeClr val="lt1"/>
          </a:fillRef>
          <a:effectRef idx="0">
            <a:schemeClr val="accent6"/>
          </a:effectRef>
          <a:fontRef idx="minor">
            <a:schemeClr val="dk1"/>
          </a:fontRef>
        </p:style>
        <p:txBody>
          <a:bodyPr>
            <a:spAutoFit/>
          </a:bodyPr>
          <a:lstStyle/>
          <a:p>
            <a:pPr>
              <a:defRPr/>
            </a:pPr>
            <a:r>
              <a:rPr lang="ca-ES">
                <a:solidFill>
                  <a:srgbClr val="000000"/>
                </a:solidFill>
              </a:rPr>
              <a:t>El CRAI ha elaborat un </a:t>
            </a:r>
            <a:r>
              <a:rPr lang="ca-ES">
                <a:solidFill>
                  <a:srgbClr val="000000"/>
                </a:solidFill>
                <a:hlinkClick r:id="rId3"/>
              </a:rPr>
              <a:t>document amb recomanacions per als autors</a:t>
            </a:r>
            <a:r>
              <a:rPr lang="ca-ES">
                <a:solidFill>
                  <a:srgbClr val="000000"/>
                </a:solidFill>
              </a:rPr>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Line 3"/>
          <p:cNvSpPr>
            <a:spLocks noChangeShapeType="1"/>
          </p:cNvSpPr>
          <p:nvPr/>
        </p:nvSpPr>
        <p:spPr bwMode="auto">
          <a:xfrm>
            <a:off x="468313" y="1773238"/>
            <a:ext cx="8207375" cy="0"/>
          </a:xfrm>
          <a:prstGeom prst="line">
            <a:avLst/>
          </a:prstGeom>
          <a:noFill/>
          <a:ln w="6350">
            <a:solidFill>
              <a:srgbClr val="808080"/>
            </a:solidFill>
            <a:round/>
            <a:headEnd/>
            <a:tailEnd/>
          </a:ln>
        </p:spPr>
        <p:txBody>
          <a:bodyPr/>
          <a:lstStyle/>
          <a:p>
            <a:endParaRPr lang="es-ES"/>
          </a:p>
        </p:txBody>
      </p:sp>
      <p:pic>
        <p:nvPicPr>
          <p:cNvPr id="22530" name="Picture 6" descr="capcalera"/>
          <p:cNvPicPr>
            <a:picLocks noChangeAspect="1" noChangeArrowheads="1"/>
          </p:cNvPicPr>
          <p:nvPr/>
        </p:nvPicPr>
        <p:blipFill>
          <a:blip r:embed="rId2"/>
          <a:srcRect/>
          <a:stretch>
            <a:fillRect/>
          </a:stretch>
        </p:blipFill>
        <p:spPr bwMode="auto">
          <a:xfrm>
            <a:off x="0" y="0"/>
            <a:ext cx="9144000" cy="955675"/>
          </a:xfrm>
          <a:prstGeom prst="rect">
            <a:avLst/>
          </a:prstGeom>
          <a:noFill/>
          <a:ln w="9525">
            <a:noFill/>
            <a:miter lim="800000"/>
            <a:headEnd/>
            <a:tailEnd/>
          </a:ln>
        </p:spPr>
      </p:pic>
      <p:sp>
        <p:nvSpPr>
          <p:cNvPr id="22531" name="QuadreDeText 1"/>
          <p:cNvSpPr txBox="1">
            <a:spLocks noChangeArrowheads="1"/>
          </p:cNvSpPr>
          <p:nvPr/>
        </p:nvSpPr>
        <p:spPr bwMode="auto">
          <a:xfrm>
            <a:off x="1187450" y="1268413"/>
            <a:ext cx="7345363" cy="396875"/>
          </a:xfrm>
          <a:prstGeom prst="rect">
            <a:avLst/>
          </a:prstGeom>
          <a:noFill/>
          <a:ln w="9525">
            <a:noFill/>
            <a:miter lim="800000"/>
            <a:headEnd/>
            <a:tailEnd/>
          </a:ln>
        </p:spPr>
        <p:txBody>
          <a:bodyPr>
            <a:spAutoFit/>
          </a:bodyPr>
          <a:lstStyle/>
          <a:p>
            <a:r>
              <a:rPr lang="ca-ES" sz="2000" b="1">
                <a:solidFill>
                  <a:srgbClr val="4D4D4D"/>
                </a:solidFill>
                <a:latin typeface="Verdana" pitchFamily="34" charset="0"/>
              </a:rPr>
              <a:t>Cerca de les citacions rebudes per un article</a:t>
            </a:r>
          </a:p>
        </p:txBody>
      </p:sp>
      <p:sp>
        <p:nvSpPr>
          <p:cNvPr id="4" name="QuadreDeText 3"/>
          <p:cNvSpPr txBox="1"/>
          <p:nvPr/>
        </p:nvSpPr>
        <p:spPr>
          <a:xfrm>
            <a:off x="417513" y="1793875"/>
            <a:ext cx="7808912" cy="1630363"/>
          </a:xfrm>
          <a:prstGeom prst="rect">
            <a:avLst/>
          </a:prstGeom>
          <a:noFill/>
        </p:spPr>
        <p:txBody>
          <a:bodyPr>
            <a:spAutoFit/>
          </a:bodyPr>
          <a:lstStyle/>
          <a:p>
            <a:pPr>
              <a:defRPr/>
            </a:pPr>
            <a:r>
              <a:rPr lang="ca-ES" sz="2000" dirty="0">
                <a:solidFill>
                  <a:srgbClr val="4D4D4D"/>
                </a:solidFill>
                <a:latin typeface="Verdana" pitchFamily="34" charset="0"/>
              </a:rPr>
              <a:t>Per tal de minimitzar aquests problemes cal seguir unes      recomanacions en la cerca de l’autor (</a:t>
            </a:r>
            <a:r>
              <a:rPr lang="ca-ES" sz="2000" b="1" dirty="0" err="1">
                <a:solidFill>
                  <a:srgbClr val="4D4D4D"/>
                </a:solidFill>
                <a:latin typeface="Verdana" pitchFamily="34" charset="0"/>
              </a:rPr>
              <a:t>Cited</a:t>
            </a:r>
            <a:r>
              <a:rPr lang="ca-ES" sz="2000" b="1" dirty="0">
                <a:solidFill>
                  <a:srgbClr val="4D4D4D"/>
                </a:solidFill>
                <a:latin typeface="Verdana" pitchFamily="34" charset="0"/>
              </a:rPr>
              <a:t> </a:t>
            </a:r>
            <a:r>
              <a:rPr lang="ca-ES" sz="2000" b="1" dirty="0" err="1">
                <a:solidFill>
                  <a:srgbClr val="4D4D4D"/>
                </a:solidFill>
                <a:latin typeface="Verdana" pitchFamily="34" charset="0"/>
              </a:rPr>
              <a:t>Author</a:t>
            </a:r>
            <a:r>
              <a:rPr lang="ca-ES" sz="2000" dirty="0">
                <a:solidFill>
                  <a:srgbClr val="4D4D4D"/>
                </a:solidFill>
                <a:latin typeface="Verdana" pitchFamily="34" charset="0"/>
              </a:rPr>
              <a:t>):</a:t>
            </a:r>
          </a:p>
          <a:p>
            <a:pPr marL="342900" indent="-342900">
              <a:buFont typeface="Arial" pitchFamily="34" charset="0"/>
              <a:buChar char="•"/>
              <a:defRPr/>
            </a:pPr>
            <a:endParaRPr lang="ca-ES" sz="2000" dirty="0">
              <a:solidFill>
                <a:srgbClr val="4D4D4D"/>
              </a:solidFill>
              <a:latin typeface="Verdana" pitchFamily="34" charset="0"/>
            </a:endParaRPr>
          </a:p>
          <a:p>
            <a:pPr marL="342900" indent="-342900">
              <a:buFont typeface="Arial" pitchFamily="34" charset="0"/>
              <a:buChar char="•"/>
              <a:defRPr/>
            </a:pPr>
            <a:endParaRPr lang="ca-ES" sz="2000" dirty="0">
              <a:solidFill>
                <a:srgbClr val="4D4D4D"/>
              </a:solidFill>
              <a:latin typeface="Verdana" pitchFamily="34" charset="0"/>
            </a:endParaRPr>
          </a:p>
          <a:p>
            <a:pPr>
              <a:defRPr/>
            </a:pPr>
            <a:endParaRPr lang="ca-ES" sz="2000" dirty="0">
              <a:solidFill>
                <a:srgbClr val="4D4D4D"/>
              </a:solidFill>
              <a:latin typeface="Verdana" pitchFamily="34" charset="0"/>
            </a:endParaRPr>
          </a:p>
        </p:txBody>
      </p:sp>
      <p:pic>
        <p:nvPicPr>
          <p:cNvPr id="22533" name="Picture 2"/>
          <p:cNvPicPr>
            <a:picLocks noChangeAspect="1" noChangeArrowheads="1"/>
          </p:cNvPicPr>
          <p:nvPr/>
        </p:nvPicPr>
        <p:blipFill>
          <a:blip r:embed="rId3"/>
          <a:srcRect/>
          <a:stretch>
            <a:fillRect/>
          </a:stretch>
        </p:blipFill>
        <p:spPr bwMode="auto">
          <a:xfrm>
            <a:off x="820738" y="3644900"/>
            <a:ext cx="7502525" cy="2195513"/>
          </a:xfrm>
          <a:prstGeom prst="rect">
            <a:avLst/>
          </a:prstGeom>
          <a:noFill/>
          <a:ln w="9525">
            <a:noFill/>
            <a:miter lim="800000"/>
            <a:headEnd/>
            <a:tailEnd/>
          </a:ln>
        </p:spPr>
      </p:pic>
      <p:sp>
        <p:nvSpPr>
          <p:cNvPr id="6" name="Rectangle arrodonit 5"/>
          <p:cNvSpPr/>
          <p:nvPr/>
        </p:nvSpPr>
        <p:spPr>
          <a:xfrm>
            <a:off x="1403350" y="4592638"/>
            <a:ext cx="1584325" cy="287337"/>
          </a:xfrm>
          <a:prstGeom prst="roundRect">
            <a:avLst/>
          </a:prstGeom>
          <a:solidFill>
            <a:srgbClr val="FFFF00">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22535" name="QuadreDeText 10"/>
          <p:cNvSpPr txBox="1">
            <a:spLocks noChangeArrowheads="1"/>
          </p:cNvSpPr>
          <p:nvPr/>
        </p:nvSpPr>
        <p:spPr bwMode="auto">
          <a:xfrm>
            <a:off x="971550" y="2608263"/>
            <a:ext cx="7200900" cy="1373187"/>
          </a:xfrm>
          <a:prstGeom prst="rect">
            <a:avLst/>
          </a:prstGeom>
          <a:blipFill dpi="0" rotWithShape="1">
            <a:blip r:embed="rId4"/>
            <a:srcRect/>
            <a:tile tx="0" ty="0" sx="100000" sy="100000" flip="none" algn="tl"/>
          </a:blipFill>
          <a:ln w="28575">
            <a:solidFill>
              <a:srgbClr val="FFCC66"/>
            </a:solidFill>
            <a:miter lim="800000"/>
            <a:headEnd/>
            <a:tailEnd/>
          </a:ln>
        </p:spPr>
        <p:txBody>
          <a:bodyPr>
            <a:spAutoFit/>
          </a:bodyPr>
          <a:lstStyle/>
          <a:p>
            <a:r>
              <a:rPr lang="ca-ES" sz="1600" b="1">
                <a:solidFill>
                  <a:srgbClr val="002060"/>
                </a:solidFill>
                <a:latin typeface="Verdana" pitchFamily="34" charset="0"/>
              </a:rPr>
              <a:t>Els cognoms compostos o no anglesos sovint apareixen citats amb formes diferents o variants.</a:t>
            </a:r>
          </a:p>
          <a:p>
            <a:r>
              <a:rPr lang="ca-ES" sz="1600" b="1">
                <a:solidFill>
                  <a:srgbClr val="002060"/>
                </a:solidFill>
                <a:latin typeface="Verdana" pitchFamily="34" charset="0"/>
              </a:rPr>
              <a:t>Per evitar perdre citacions en el recompte podem fer servir l’operador OR (p. ex. </a:t>
            </a:r>
            <a:r>
              <a:rPr lang="ca-ES" b="1">
                <a:solidFill>
                  <a:srgbClr val="002060"/>
                </a:solidFill>
                <a:latin typeface="Verdana" pitchFamily="34" charset="0"/>
              </a:rPr>
              <a:t>De Palma OR DePalma </a:t>
            </a:r>
            <a:r>
              <a:rPr lang="ca-ES" sz="1600" b="1">
                <a:solidFill>
                  <a:srgbClr val="002060"/>
                </a:solidFill>
                <a:latin typeface="Verdana" pitchFamily="34" charset="0"/>
              </a:rPr>
              <a:t>recollirà les citacions amb aquestes dues variants).</a:t>
            </a:r>
          </a:p>
        </p:txBody>
      </p:sp>
      <p:sp>
        <p:nvSpPr>
          <p:cNvPr id="22536" name="QuadreDeText 12"/>
          <p:cNvSpPr txBox="1">
            <a:spLocks noChangeArrowheads="1"/>
          </p:cNvSpPr>
          <p:nvPr/>
        </p:nvSpPr>
        <p:spPr bwMode="auto">
          <a:xfrm>
            <a:off x="1808163" y="5157788"/>
            <a:ext cx="5643562" cy="1373187"/>
          </a:xfrm>
          <a:prstGeom prst="rect">
            <a:avLst/>
          </a:prstGeom>
          <a:blipFill dpi="0" rotWithShape="1">
            <a:blip r:embed="rId4"/>
            <a:srcRect/>
            <a:tile tx="0" ty="0" sx="100000" sy="100000" flip="none" algn="tl"/>
          </a:blipFill>
          <a:ln w="28575">
            <a:solidFill>
              <a:srgbClr val="FFCC66"/>
            </a:solidFill>
            <a:miter lim="800000"/>
            <a:headEnd/>
            <a:tailEnd/>
          </a:ln>
        </p:spPr>
        <p:txBody>
          <a:bodyPr>
            <a:spAutoFit/>
          </a:bodyPr>
          <a:lstStyle/>
          <a:p>
            <a:r>
              <a:rPr lang="ca-ES" sz="1600" b="1">
                <a:solidFill>
                  <a:srgbClr val="002060"/>
                </a:solidFill>
                <a:latin typeface="Verdana" pitchFamily="34" charset="0"/>
              </a:rPr>
              <a:t>Els noms de pila també són problemàtics. En aquest cas farem servir el truncament (*). </a:t>
            </a:r>
          </a:p>
          <a:p>
            <a:r>
              <a:rPr lang="ca-ES" sz="1600" b="1">
                <a:solidFill>
                  <a:srgbClr val="002060"/>
                </a:solidFill>
                <a:latin typeface="Verdana" pitchFamily="34" charset="0"/>
              </a:rPr>
              <a:t>Per exemple, </a:t>
            </a:r>
            <a:r>
              <a:rPr lang="ca-ES" b="1">
                <a:solidFill>
                  <a:srgbClr val="002060"/>
                </a:solidFill>
                <a:latin typeface="Verdana" pitchFamily="34" charset="0"/>
              </a:rPr>
              <a:t>Bosch J*</a:t>
            </a:r>
            <a:r>
              <a:rPr lang="ca-ES" sz="1600" b="1">
                <a:solidFill>
                  <a:srgbClr val="002060"/>
                </a:solidFill>
                <a:latin typeface="Verdana" pitchFamily="34" charset="0"/>
              </a:rPr>
              <a:t> recollirà totes les citacions d’un autor que de vegades surt citat com a Bosch J i d’altres, com a Bosch JA.</a:t>
            </a:r>
          </a:p>
        </p:txBody>
      </p:sp>
      <p:sp>
        <p:nvSpPr>
          <p:cNvPr id="14" name="Fletxa esquerra 13"/>
          <p:cNvSpPr/>
          <p:nvPr/>
        </p:nvSpPr>
        <p:spPr>
          <a:xfrm rot="10800000">
            <a:off x="538163" y="4581525"/>
            <a:ext cx="842962" cy="342900"/>
          </a:xfrm>
          <a:prstGeom prst="leftArrow">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12" name="Rectangle arrodonit 11"/>
          <p:cNvSpPr/>
          <p:nvPr/>
        </p:nvSpPr>
        <p:spPr>
          <a:xfrm>
            <a:off x="6632575" y="4538663"/>
            <a:ext cx="1323975" cy="39528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Line 3"/>
          <p:cNvSpPr>
            <a:spLocks noChangeShapeType="1"/>
          </p:cNvSpPr>
          <p:nvPr/>
        </p:nvSpPr>
        <p:spPr bwMode="auto">
          <a:xfrm>
            <a:off x="468313" y="1773238"/>
            <a:ext cx="8207375" cy="0"/>
          </a:xfrm>
          <a:prstGeom prst="line">
            <a:avLst/>
          </a:prstGeom>
          <a:noFill/>
          <a:ln w="6350">
            <a:solidFill>
              <a:srgbClr val="808080"/>
            </a:solidFill>
            <a:round/>
            <a:headEnd/>
            <a:tailEnd/>
          </a:ln>
        </p:spPr>
        <p:txBody>
          <a:bodyPr/>
          <a:lstStyle/>
          <a:p>
            <a:endParaRPr lang="es-ES"/>
          </a:p>
        </p:txBody>
      </p:sp>
      <p:pic>
        <p:nvPicPr>
          <p:cNvPr id="23554" name="Picture 6" descr="capcalera"/>
          <p:cNvPicPr>
            <a:picLocks noChangeAspect="1" noChangeArrowheads="1"/>
          </p:cNvPicPr>
          <p:nvPr/>
        </p:nvPicPr>
        <p:blipFill>
          <a:blip r:embed="rId3"/>
          <a:srcRect/>
          <a:stretch>
            <a:fillRect/>
          </a:stretch>
        </p:blipFill>
        <p:spPr bwMode="auto">
          <a:xfrm>
            <a:off x="0" y="0"/>
            <a:ext cx="9144000" cy="955675"/>
          </a:xfrm>
          <a:prstGeom prst="rect">
            <a:avLst/>
          </a:prstGeom>
          <a:noFill/>
          <a:ln w="9525">
            <a:noFill/>
            <a:miter lim="800000"/>
            <a:headEnd/>
            <a:tailEnd/>
          </a:ln>
        </p:spPr>
      </p:pic>
      <p:sp>
        <p:nvSpPr>
          <p:cNvPr id="23555" name="QuadreDeText 1"/>
          <p:cNvSpPr txBox="1">
            <a:spLocks noChangeArrowheads="1"/>
          </p:cNvSpPr>
          <p:nvPr/>
        </p:nvSpPr>
        <p:spPr bwMode="auto">
          <a:xfrm>
            <a:off x="1187450" y="1268413"/>
            <a:ext cx="7345363" cy="396875"/>
          </a:xfrm>
          <a:prstGeom prst="rect">
            <a:avLst/>
          </a:prstGeom>
          <a:noFill/>
          <a:ln w="9525">
            <a:noFill/>
            <a:miter lim="800000"/>
            <a:headEnd/>
            <a:tailEnd/>
          </a:ln>
        </p:spPr>
        <p:txBody>
          <a:bodyPr>
            <a:spAutoFit/>
          </a:bodyPr>
          <a:lstStyle/>
          <a:p>
            <a:r>
              <a:rPr lang="ca-ES" sz="2000" b="1">
                <a:solidFill>
                  <a:srgbClr val="4D4D4D"/>
                </a:solidFill>
                <a:latin typeface="Verdana" pitchFamily="34" charset="0"/>
              </a:rPr>
              <a:t>Cerca de les citacions rebudes per un article</a:t>
            </a:r>
          </a:p>
        </p:txBody>
      </p:sp>
      <p:sp>
        <p:nvSpPr>
          <p:cNvPr id="23556" name="QuadreDeText 3"/>
          <p:cNvSpPr txBox="1">
            <a:spLocks noChangeArrowheads="1"/>
          </p:cNvSpPr>
          <p:nvPr/>
        </p:nvSpPr>
        <p:spPr bwMode="auto">
          <a:xfrm>
            <a:off x="485775" y="1854200"/>
            <a:ext cx="7542213" cy="1311275"/>
          </a:xfrm>
          <a:prstGeom prst="rect">
            <a:avLst/>
          </a:prstGeom>
          <a:noFill/>
          <a:ln w="9525">
            <a:noFill/>
            <a:miter lim="800000"/>
            <a:headEnd/>
            <a:tailEnd/>
          </a:ln>
        </p:spPr>
        <p:txBody>
          <a:bodyPr>
            <a:spAutoFit/>
          </a:bodyPr>
          <a:lstStyle/>
          <a:p>
            <a:r>
              <a:rPr lang="ca-ES" sz="2000">
                <a:solidFill>
                  <a:srgbClr val="4D4D4D"/>
                </a:solidFill>
                <a:latin typeface="Verdana" pitchFamily="34" charset="0"/>
              </a:rPr>
              <a:t>El títol de la revista (</a:t>
            </a:r>
            <a:r>
              <a:rPr lang="ca-ES" sz="2000" b="1">
                <a:solidFill>
                  <a:srgbClr val="4D4D4D"/>
                </a:solidFill>
                <a:latin typeface="Verdana" pitchFamily="34" charset="0"/>
              </a:rPr>
              <a:t>Cited Work</a:t>
            </a:r>
            <a:r>
              <a:rPr lang="ca-ES" sz="2000">
                <a:solidFill>
                  <a:srgbClr val="4D4D4D"/>
                </a:solidFill>
                <a:latin typeface="Verdana" pitchFamily="34" charset="0"/>
              </a:rPr>
              <a:t>) s’ha de cercar amb la seva forma abreujada i és convenient fer servir truncaments per recuperar referències amb variacions en aquest títol. </a:t>
            </a:r>
          </a:p>
        </p:txBody>
      </p:sp>
      <p:pic>
        <p:nvPicPr>
          <p:cNvPr id="23557" name="Picture 2"/>
          <p:cNvPicPr>
            <a:picLocks noChangeAspect="1" noChangeArrowheads="1"/>
          </p:cNvPicPr>
          <p:nvPr/>
        </p:nvPicPr>
        <p:blipFill>
          <a:blip r:embed="rId4"/>
          <a:srcRect/>
          <a:stretch>
            <a:fillRect/>
          </a:stretch>
        </p:blipFill>
        <p:spPr bwMode="auto">
          <a:xfrm>
            <a:off x="801688" y="3319463"/>
            <a:ext cx="7199312" cy="2303462"/>
          </a:xfrm>
          <a:prstGeom prst="rect">
            <a:avLst/>
          </a:prstGeom>
          <a:noFill/>
          <a:ln w="9525">
            <a:noFill/>
            <a:miter lim="800000"/>
            <a:headEnd/>
            <a:tailEnd/>
          </a:ln>
        </p:spPr>
      </p:pic>
      <p:sp>
        <p:nvSpPr>
          <p:cNvPr id="8" name="Rectangle arrodonit 7"/>
          <p:cNvSpPr/>
          <p:nvPr/>
        </p:nvSpPr>
        <p:spPr>
          <a:xfrm>
            <a:off x="1220788" y="4724400"/>
            <a:ext cx="1728787" cy="288925"/>
          </a:xfrm>
          <a:prstGeom prst="roundRect">
            <a:avLst/>
          </a:prstGeom>
          <a:solidFill>
            <a:srgbClr val="FFFF00">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9" name="Rectangle arrodonit 8"/>
          <p:cNvSpPr/>
          <p:nvPr/>
        </p:nvSpPr>
        <p:spPr>
          <a:xfrm>
            <a:off x="6305550" y="4652963"/>
            <a:ext cx="1323975" cy="39528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23560" name="QuadreDeText 9"/>
          <p:cNvSpPr txBox="1">
            <a:spLocks noChangeArrowheads="1"/>
          </p:cNvSpPr>
          <p:nvPr/>
        </p:nvSpPr>
        <p:spPr bwMode="auto">
          <a:xfrm>
            <a:off x="1835150" y="5765800"/>
            <a:ext cx="4968875" cy="914400"/>
          </a:xfrm>
          <a:prstGeom prst="rect">
            <a:avLst/>
          </a:prstGeom>
          <a:blipFill dpi="0" rotWithShape="1">
            <a:blip r:embed="rId5"/>
            <a:srcRect/>
            <a:tile tx="0" ty="0" sx="100000" sy="100000" flip="none" algn="tl"/>
          </a:blipFill>
          <a:ln w="28575">
            <a:solidFill>
              <a:srgbClr val="FFCC66"/>
            </a:solidFill>
            <a:miter lim="800000"/>
            <a:headEnd/>
            <a:tailEnd/>
          </a:ln>
        </p:spPr>
        <p:txBody>
          <a:bodyPr>
            <a:spAutoFit/>
          </a:bodyPr>
          <a:lstStyle/>
          <a:p>
            <a:r>
              <a:rPr lang="ca-ES" sz="1600" b="1">
                <a:solidFill>
                  <a:srgbClr val="002060"/>
                </a:solidFill>
                <a:latin typeface="Verdana" pitchFamily="34" charset="0"/>
              </a:rPr>
              <a:t>Fent clic a l’enllaç </a:t>
            </a:r>
            <a:r>
              <a:rPr lang="ca-ES" b="1">
                <a:solidFill>
                  <a:srgbClr val="002060"/>
                </a:solidFill>
                <a:latin typeface="Verdana" pitchFamily="34" charset="0"/>
              </a:rPr>
              <a:t>journal abbreviation list</a:t>
            </a:r>
            <a:r>
              <a:rPr lang="ca-ES" sz="1600" b="1">
                <a:solidFill>
                  <a:srgbClr val="002060"/>
                </a:solidFill>
                <a:latin typeface="Verdana" pitchFamily="34" charset="0"/>
              </a:rPr>
              <a:t> obtindrem una llista dels títols de les revistes amb les seves abreviacions</a:t>
            </a:r>
          </a:p>
        </p:txBody>
      </p:sp>
      <p:sp>
        <p:nvSpPr>
          <p:cNvPr id="11" name="Fletxa esquerra 10"/>
          <p:cNvSpPr/>
          <p:nvPr/>
        </p:nvSpPr>
        <p:spPr>
          <a:xfrm rot="5400000">
            <a:off x="3416300" y="5253038"/>
            <a:ext cx="593725" cy="320675"/>
          </a:xfrm>
          <a:prstGeom prst="leftArrow">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3"/>
          <p:cNvPicPr>
            <a:picLocks noChangeAspect="1" noChangeArrowheads="1"/>
          </p:cNvPicPr>
          <p:nvPr/>
        </p:nvPicPr>
        <p:blipFill>
          <a:blip r:embed="rId2"/>
          <a:srcRect/>
          <a:stretch>
            <a:fillRect/>
          </a:stretch>
        </p:blipFill>
        <p:spPr bwMode="auto">
          <a:xfrm>
            <a:off x="635000" y="4254500"/>
            <a:ext cx="7759700" cy="1838325"/>
          </a:xfrm>
          <a:prstGeom prst="rect">
            <a:avLst/>
          </a:prstGeom>
          <a:noFill/>
          <a:ln w="9525">
            <a:noFill/>
            <a:miter lim="800000"/>
            <a:headEnd/>
            <a:tailEnd/>
          </a:ln>
        </p:spPr>
      </p:pic>
      <p:sp>
        <p:nvSpPr>
          <p:cNvPr id="25602" name="Line 3"/>
          <p:cNvSpPr>
            <a:spLocks noChangeShapeType="1"/>
          </p:cNvSpPr>
          <p:nvPr/>
        </p:nvSpPr>
        <p:spPr bwMode="auto">
          <a:xfrm>
            <a:off x="468313" y="1773238"/>
            <a:ext cx="8207375" cy="0"/>
          </a:xfrm>
          <a:prstGeom prst="line">
            <a:avLst/>
          </a:prstGeom>
          <a:noFill/>
          <a:ln w="6350">
            <a:solidFill>
              <a:srgbClr val="808080"/>
            </a:solidFill>
            <a:round/>
            <a:headEnd/>
            <a:tailEnd/>
          </a:ln>
        </p:spPr>
        <p:txBody>
          <a:bodyPr/>
          <a:lstStyle/>
          <a:p>
            <a:endParaRPr lang="es-ES"/>
          </a:p>
        </p:txBody>
      </p:sp>
      <p:pic>
        <p:nvPicPr>
          <p:cNvPr id="25603" name="Picture 6" descr="capcalera"/>
          <p:cNvPicPr>
            <a:picLocks noChangeAspect="1" noChangeArrowheads="1"/>
          </p:cNvPicPr>
          <p:nvPr/>
        </p:nvPicPr>
        <p:blipFill>
          <a:blip r:embed="rId3"/>
          <a:srcRect/>
          <a:stretch>
            <a:fillRect/>
          </a:stretch>
        </p:blipFill>
        <p:spPr bwMode="auto">
          <a:xfrm>
            <a:off x="0" y="0"/>
            <a:ext cx="9144000" cy="955675"/>
          </a:xfrm>
          <a:prstGeom prst="rect">
            <a:avLst/>
          </a:prstGeom>
          <a:noFill/>
          <a:ln w="9525">
            <a:noFill/>
            <a:miter lim="800000"/>
            <a:headEnd/>
            <a:tailEnd/>
          </a:ln>
        </p:spPr>
      </p:pic>
      <p:sp>
        <p:nvSpPr>
          <p:cNvPr id="25604" name="QuadreDeText 1"/>
          <p:cNvSpPr txBox="1">
            <a:spLocks noChangeArrowheads="1"/>
          </p:cNvSpPr>
          <p:nvPr/>
        </p:nvSpPr>
        <p:spPr bwMode="auto">
          <a:xfrm>
            <a:off x="1187450" y="1268413"/>
            <a:ext cx="7345363" cy="396875"/>
          </a:xfrm>
          <a:prstGeom prst="rect">
            <a:avLst/>
          </a:prstGeom>
          <a:noFill/>
          <a:ln w="9525">
            <a:noFill/>
            <a:miter lim="800000"/>
            <a:headEnd/>
            <a:tailEnd/>
          </a:ln>
        </p:spPr>
        <p:txBody>
          <a:bodyPr>
            <a:spAutoFit/>
          </a:bodyPr>
          <a:lstStyle/>
          <a:p>
            <a:r>
              <a:rPr lang="ca-ES" sz="2000" b="1">
                <a:solidFill>
                  <a:srgbClr val="4D4D4D"/>
                </a:solidFill>
                <a:latin typeface="Verdana" pitchFamily="34" charset="0"/>
              </a:rPr>
              <a:t>Cerca de les citacions rebudes per un article</a:t>
            </a:r>
          </a:p>
        </p:txBody>
      </p:sp>
      <p:sp>
        <p:nvSpPr>
          <p:cNvPr id="25605" name="QuadreDeText 3"/>
          <p:cNvSpPr txBox="1">
            <a:spLocks noChangeArrowheads="1"/>
          </p:cNvSpPr>
          <p:nvPr/>
        </p:nvSpPr>
        <p:spPr bwMode="auto">
          <a:xfrm>
            <a:off x="485775" y="1854200"/>
            <a:ext cx="8047038" cy="708025"/>
          </a:xfrm>
          <a:prstGeom prst="rect">
            <a:avLst/>
          </a:prstGeom>
          <a:noFill/>
          <a:ln w="9525">
            <a:noFill/>
            <a:miter lim="800000"/>
            <a:headEnd/>
            <a:tailEnd/>
          </a:ln>
        </p:spPr>
        <p:txBody>
          <a:bodyPr>
            <a:spAutoFit/>
          </a:bodyPr>
          <a:lstStyle/>
          <a:p>
            <a:r>
              <a:rPr lang="ca-ES" sz="2000">
                <a:solidFill>
                  <a:srgbClr val="4D4D4D"/>
                </a:solidFill>
                <a:latin typeface="Verdana" pitchFamily="34" charset="0"/>
              </a:rPr>
              <a:t>En aquest exemple buscarem les citacions rebudes per un article publicat per </a:t>
            </a:r>
            <a:r>
              <a:rPr lang="ca-ES" sz="2000" b="1">
                <a:solidFill>
                  <a:srgbClr val="4D4D4D"/>
                </a:solidFill>
                <a:latin typeface="Verdana" pitchFamily="34" charset="0"/>
              </a:rPr>
              <a:t>Bard AJ </a:t>
            </a:r>
            <a:r>
              <a:rPr lang="ca-ES" sz="2000">
                <a:solidFill>
                  <a:srgbClr val="4D4D4D"/>
                </a:solidFill>
                <a:latin typeface="Verdana" pitchFamily="34" charset="0"/>
              </a:rPr>
              <a:t>a la revista </a:t>
            </a:r>
            <a:r>
              <a:rPr lang="ca-ES" sz="2000" b="1">
                <a:solidFill>
                  <a:srgbClr val="4D4D4D"/>
                </a:solidFill>
                <a:latin typeface="Verdana" pitchFamily="34" charset="0"/>
              </a:rPr>
              <a:t>Nature </a:t>
            </a:r>
            <a:r>
              <a:rPr lang="ca-ES" sz="2000">
                <a:solidFill>
                  <a:srgbClr val="4D4D4D"/>
                </a:solidFill>
                <a:latin typeface="Verdana" pitchFamily="34" charset="0"/>
              </a:rPr>
              <a:t>l’any</a:t>
            </a:r>
            <a:r>
              <a:rPr lang="ca-ES" sz="2000" b="1">
                <a:solidFill>
                  <a:srgbClr val="4D4D4D"/>
                </a:solidFill>
                <a:latin typeface="Verdana" pitchFamily="34" charset="0"/>
              </a:rPr>
              <a:t> 1995</a:t>
            </a:r>
            <a:r>
              <a:rPr lang="ca-ES" sz="2000">
                <a:solidFill>
                  <a:srgbClr val="4D4D4D"/>
                </a:solidFill>
                <a:latin typeface="Verdana" pitchFamily="34" charset="0"/>
              </a:rPr>
              <a:t>.</a:t>
            </a:r>
          </a:p>
        </p:txBody>
      </p:sp>
      <p:sp>
        <p:nvSpPr>
          <p:cNvPr id="8" name="Rectangle arrodonit 7"/>
          <p:cNvSpPr/>
          <p:nvPr/>
        </p:nvSpPr>
        <p:spPr>
          <a:xfrm>
            <a:off x="6848475" y="4365625"/>
            <a:ext cx="1468438" cy="39528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9" name="Rectangle arrodonit 8"/>
          <p:cNvSpPr/>
          <p:nvPr/>
        </p:nvSpPr>
        <p:spPr>
          <a:xfrm>
            <a:off x="6848475" y="4905375"/>
            <a:ext cx="1468438" cy="39528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10" name="Rectangle arrodonit 9"/>
          <p:cNvSpPr/>
          <p:nvPr/>
        </p:nvSpPr>
        <p:spPr>
          <a:xfrm>
            <a:off x="706438" y="4365625"/>
            <a:ext cx="1920875" cy="287338"/>
          </a:xfrm>
          <a:prstGeom prst="roundRect">
            <a:avLst/>
          </a:prstGeom>
          <a:solidFill>
            <a:srgbClr val="FFFF00">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11" name="Rectangle arrodonit 10"/>
          <p:cNvSpPr/>
          <p:nvPr/>
        </p:nvSpPr>
        <p:spPr>
          <a:xfrm>
            <a:off x="706438" y="4941888"/>
            <a:ext cx="1057275" cy="231775"/>
          </a:xfrm>
          <a:prstGeom prst="roundRect">
            <a:avLst/>
          </a:prstGeom>
          <a:solidFill>
            <a:srgbClr val="FFFF00">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25610" name="QuadreDeText 12"/>
          <p:cNvSpPr txBox="1">
            <a:spLocks noChangeArrowheads="1"/>
          </p:cNvSpPr>
          <p:nvPr/>
        </p:nvSpPr>
        <p:spPr bwMode="auto">
          <a:xfrm>
            <a:off x="1042988" y="2852738"/>
            <a:ext cx="6985000" cy="1463675"/>
          </a:xfrm>
          <a:prstGeom prst="rect">
            <a:avLst/>
          </a:prstGeom>
          <a:blipFill dpi="0" rotWithShape="1">
            <a:blip r:embed="rId4"/>
            <a:srcRect/>
            <a:tile tx="0" ty="0" sx="100000" sy="100000" flip="none" algn="tl"/>
          </a:blipFill>
          <a:ln w="28575">
            <a:solidFill>
              <a:srgbClr val="FFCC66"/>
            </a:solidFill>
            <a:miter lim="800000"/>
            <a:headEnd/>
            <a:tailEnd/>
          </a:ln>
        </p:spPr>
        <p:txBody>
          <a:bodyPr>
            <a:spAutoFit/>
          </a:bodyPr>
          <a:lstStyle/>
          <a:p>
            <a:r>
              <a:rPr lang="ca-ES" sz="1600" b="1">
                <a:solidFill>
                  <a:srgbClr val="002060"/>
                </a:solidFill>
                <a:latin typeface="Verdana" pitchFamily="34" charset="0"/>
              </a:rPr>
              <a:t>D’acord amb les recomanacions anteriors, al camp </a:t>
            </a:r>
            <a:r>
              <a:rPr lang="ca-ES" b="1">
                <a:solidFill>
                  <a:srgbClr val="002060"/>
                </a:solidFill>
                <a:latin typeface="Verdana" pitchFamily="34" charset="0"/>
              </a:rPr>
              <a:t>Cited Author</a:t>
            </a:r>
            <a:r>
              <a:rPr lang="ca-ES" sz="1600" b="1">
                <a:solidFill>
                  <a:srgbClr val="002060"/>
                </a:solidFill>
                <a:latin typeface="Verdana" pitchFamily="34" charset="0"/>
              </a:rPr>
              <a:t> hi posarem:</a:t>
            </a:r>
          </a:p>
          <a:p>
            <a:r>
              <a:rPr lang="ca-ES" b="1">
                <a:solidFill>
                  <a:srgbClr val="002060"/>
                </a:solidFill>
                <a:latin typeface="Verdana" pitchFamily="34" charset="0"/>
              </a:rPr>
              <a:t>Bard AJ* OR Bard Allen J*</a:t>
            </a:r>
          </a:p>
          <a:p>
            <a:r>
              <a:rPr lang="ca-ES" sz="1600" b="1">
                <a:solidFill>
                  <a:srgbClr val="002060"/>
                </a:solidFill>
                <a:latin typeface="Verdana" pitchFamily="34" charset="0"/>
              </a:rPr>
              <a:t>I al camp </a:t>
            </a:r>
            <a:r>
              <a:rPr lang="ca-ES" b="1">
                <a:solidFill>
                  <a:srgbClr val="002060"/>
                </a:solidFill>
                <a:latin typeface="Verdana" pitchFamily="34" charset="0"/>
              </a:rPr>
              <a:t>Cited Work</a:t>
            </a:r>
            <a:r>
              <a:rPr lang="ca-ES" sz="1600" b="1">
                <a:solidFill>
                  <a:srgbClr val="002060"/>
                </a:solidFill>
                <a:latin typeface="Verdana" pitchFamily="34" charset="0"/>
              </a:rPr>
              <a:t>: </a:t>
            </a:r>
            <a:r>
              <a:rPr lang="ca-ES" b="1">
                <a:solidFill>
                  <a:srgbClr val="002060"/>
                </a:solidFill>
                <a:latin typeface="Verdana" pitchFamily="34" charset="0"/>
              </a:rPr>
              <a:t>Nature*</a:t>
            </a:r>
            <a:r>
              <a:rPr lang="ca-ES" sz="1600" b="1">
                <a:solidFill>
                  <a:srgbClr val="002060"/>
                </a:solidFill>
                <a:latin typeface="Verdana" pitchFamily="34" charset="0"/>
              </a:rPr>
              <a:t> (el títol abreujat no varia)</a:t>
            </a:r>
          </a:p>
        </p:txBody>
      </p:sp>
      <p:sp>
        <p:nvSpPr>
          <p:cNvPr id="25611" name="QuadreDeText 14"/>
          <p:cNvSpPr txBox="1">
            <a:spLocks noChangeArrowheads="1"/>
          </p:cNvSpPr>
          <p:nvPr/>
        </p:nvSpPr>
        <p:spPr bwMode="auto">
          <a:xfrm>
            <a:off x="3348038" y="5838825"/>
            <a:ext cx="3960812" cy="854075"/>
          </a:xfrm>
          <a:prstGeom prst="rect">
            <a:avLst/>
          </a:prstGeom>
          <a:blipFill dpi="0" rotWithShape="1">
            <a:blip r:embed="rId4"/>
            <a:srcRect/>
            <a:tile tx="0" ty="0" sx="100000" sy="100000" flip="none" algn="tl"/>
          </a:blipFill>
          <a:ln w="28575">
            <a:solidFill>
              <a:srgbClr val="FFCC66"/>
            </a:solidFill>
            <a:miter lim="800000"/>
            <a:headEnd/>
            <a:tailEnd/>
          </a:ln>
        </p:spPr>
        <p:txBody>
          <a:bodyPr>
            <a:spAutoFit/>
          </a:bodyPr>
          <a:lstStyle/>
          <a:p>
            <a:r>
              <a:rPr lang="ca-ES" sz="1600" b="1">
                <a:solidFill>
                  <a:srgbClr val="002060"/>
                </a:solidFill>
                <a:latin typeface="Verdana" pitchFamily="34" charset="0"/>
              </a:rPr>
              <a:t>Addicionalment, es pot posar un any o un període d’anys per reduir el nombre de resultats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2"/>
          <p:cNvPicPr>
            <a:picLocks noChangeAspect="1" noChangeArrowheads="1"/>
          </p:cNvPicPr>
          <p:nvPr/>
        </p:nvPicPr>
        <p:blipFill>
          <a:blip r:embed="rId3"/>
          <a:srcRect/>
          <a:stretch>
            <a:fillRect/>
          </a:stretch>
        </p:blipFill>
        <p:spPr bwMode="auto">
          <a:xfrm>
            <a:off x="180975" y="2900363"/>
            <a:ext cx="8782050" cy="3324225"/>
          </a:xfrm>
          <a:prstGeom prst="rect">
            <a:avLst/>
          </a:prstGeom>
          <a:noFill/>
          <a:ln w="9525">
            <a:noFill/>
            <a:miter lim="800000"/>
            <a:headEnd/>
            <a:tailEnd/>
          </a:ln>
        </p:spPr>
      </p:pic>
      <p:sp>
        <p:nvSpPr>
          <p:cNvPr id="26626" name="Line 3"/>
          <p:cNvSpPr>
            <a:spLocks noChangeShapeType="1"/>
          </p:cNvSpPr>
          <p:nvPr/>
        </p:nvSpPr>
        <p:spPr bwMode="auto">
          <a:xfrm>
            <a:off x="468313" y="1773238"/>
            <a:ext cx="8207375" cy="0"/>
          </a:xfrm>
          <a:prstGeom prst="line">
            <a:avLst/>
          </a:prstGeom>
          <a:noFill/>
          <a:ln w="6350">
            <a:solidFill>
              <a:srgbClr val="808080"/>
            </a:solidFill>
            <a:round/>
            <a:headEnd/>
            <a:tailEnd/>
          </a:ln>
        </p:spPr>
        <p:txBody>
          <a:bodyPr/>
          <a:lstStyle/>
          <a:p>
            <a:endParaRPr lang="es-ES"/>
          </a:p>
        </p:txBody>
      </p:sp>
      <p:pic>
        <p:nvPicPr>
          <p:cNvPr id="26627" name="Picture 6" descr="capcalera"/>
          <p:cNvPicPr>
            <a:picLocks noChangeAspect="1" noChangeArrowheads="1"/>
          </p:cNvPicPr>
          <p:nvPr/>
        </p:nvPicPr>
        <p:blipFill>
          <a:blip r:embed="rId4"/>
          <a:srcRect/>
          <a:stretch>
            <a:fillRect/>
          </a:stretch>
        </p:blipFill>
        <p:spPr bwMode="auto">
          <a:xfrm>
            <a:off x="0" y="0"/>
            <a:ext cx="9144000" cy="955675"/>
          </a:xfrm>
          <a:prstGeom prst="rect">
            <a:avLst/>
          </a:prstGeom>
          <a:noFill/>
          <a:ln w="9525">
            <a:noFill/>
            <a:miter lim="800000"/>
            <a:headEnd/>
            <a:tailEnd/>
          </a:ln>
        </p:spPr>
      </p:pic>
      <p:sp>
        <p:nvSpPr>
          <p:cNvPr id="26628" name="QuadreDeText 1"/>
          <p:cNvSpPr txBox="1">
            <a:spLocks noChangeArrowheads="1"/>
          </p:cNvSpPr>
          <p:nvPr/>
        </p:nvSpPr>
        <p:spPr bwMode="auto">
          <a:xfrm>
            <a:off x="1187450" y="1268413"/>
            <a:ext cx="7345363" cy="396875"/>
          </a:xfrm>
          <a:prstGeom prst="rect">
            <a:avLst/>
          </a:prstGeom>
          <a:noFill/>
          <a:ln w="9525">
            <a:noFill/>
            <a:miter lim="800000"/>
            <a:headEnd/>
            <a:tailEnd/>
          </a:ln>
        </p:spPr>
        <p:txBody>
          <a:bodyPr>
            <a:spAutoFit/>
          </a:bodyPr>
          <a:lstStyle/>
          <a:p>
            <a:r>
              <a:rPr lang="ca-ES" sz="2000" b="1">
                <a:solidFill>
                  <a:srgbClr val="4D4D4D"/>
                </a:solidFill>
                <a:latin typeface="Verdana" pitchFamily="34" charset="0"/>
              </a:rPr>
              <a:t>Cerca de les citacions rebudes per un article</a:t>
            </a:r>
          </a:p>
        </p:txBody>
      </p:sp>
      <p:sp>
        <p:nvSpPr>
          <p:cNvPr id="26629" name="QuadreDeText 3"/>
          <p:cNvSpPr txBox="1">
            <a:spLocks noChangeArrowheads="1"/>
          </p:cNvSpPr>
          <p:nvPr/>
        </p:nvSpPr>
        <p:spPr bwMode="auto">
          <a:xfrm>
            <a:off x="485775" y="1854200"/>
            <a:ext cx="7831138" cy="701675"/>
          </a:xfrm>
          <a:prstGeom prst="rect">
            <a:avLst/>
          </a:prstGeom>
          <a:noFill/>
          <a:ln w="9525">
            <a:noFill/>
            <a:miter lim="800000"/>
            <a:headEnd/>
            <a:tailEnd/>
          </a:ln>
        </p:spPr>
        <p:txBody>
          <a:bodyPr>
            <a:spAutoFit/>
          </a:bodyPr>
          <a:lstStyle/>
          <a:p>
            <a:r>
              <a:rPr lang="ca-ES" sz="2000">
                <a:solidFill>
                  <a:srgbClr val="4D4D4D"/>
                </a:solidFill>
                <a:latin typeface="Verdana" pitchFamily="34" charset="0"/>
              </a:rPr>
              <a:t>A la pantalla de resultats veurem una línia per a cada resultat que consta als índexs i que es correspon a la cerca</a:t>
            </a:r>
          </a:p>
        </p:txBody>
      </p:sp>
      <p:sp>
        <p:nvSpPr>
          <p:cNvPr id="8" name="Rectangle arrodonit 7"/>
          <p:cNvSpPr/>
          <p:nvPr/>
        </p:nvSpPr>
        <p:spPr>
          <a:xfrm>
            <a:off x="900113" y="3357563"/>
            <a:ext cx="6681787" cy="39528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26631" name="QuadreDeText 12"/>
          <p:cNvSpPr txBox="1">
            <a:spLocks noChangeArrowheads="1"/>
          </p:cNvSpPr>
          <p:nvPr/>
        </p:nvSpPr>
        <p:spPr bwMode="auto">
          <a:xfrm>
            <a:off x="485775" y="3859213"/>
            <a:ext cx="7591425" cy="590550"/>
          </a:xfrm>
          <a:prstGeom prst="rect">
            <a:avLst/>
          </a:prstGeom>
          <a:blipFill dpi="0" rotWithShape="1">
            <a:blip r:embed="rId5"/>
            <a:srcRect/>
            <a:tile tx="0" ty="0" sx="100000" sy="100000" flip="none" algn="tl"/>
          </a:blipFill>
          <a:ln w="9525">
            <a:solidFill>
              <a:srgbClr val="0070C0"/>
            </a:solidFill>
            <a:miter lim="800000"/>
            <a:headEnd/>
            <a:tailEnd/>
          </a:ln>
        </p:spPr>
        <p:txBody>
          <a:bodyPr>
            <a:spAutoFit/>
          </a:bodyPr>
          <a:lstStyle/>
          <a:p>
            <a:r>
              <a:rPr lang="ca-ES" sz="1600" b="1">
                <a:solidFill>
                  <a:srgbClr val="FF0000"/>
                </a:solidFill>
                <a:latin typeface="Verdana" pitchFamily="34" charset="0"/>
              </a:rPr>
              <a:t>Cada resultat inclou la referència de l’article i el nombre de citacions </a:t>
            </a:r>
          </a:p>
        </p:txBody>
      </p:sp>
      <p:sp>
        <p:nvSpPr>
          <p:cNvPr id="26632" name="QuadreDeText 14"/>
          <p:cNvSpPr txBox="1">
            <a:spLocks noChangeArrowheads="1"/>
          </p:cNvSpPr>
          <p:nvPr/>
        </p:nvSpPr>
        <p:spPr bwMode="auto">
          <a:xfrm>
            <a:off x="2711450" y="4552950"/>
            <a:ext cx="4381500" cy="854075"/>
          </a:xfrm>
          <a:prstGeom prst="rect">
            <a:avLst/>
          </a:prstGeom>
          <a:blipFill dpi="0" rotWithShape="1">
            <a:blip r:embed="rId5"/>
            <a:srcRect/>
            <a:tile tx="0" ty="0" sx="100000" sy="100000" flip="none" algn="tl"/>
          </a:blipFill>
          <a:ln w="28575">
            <a:solidFill>
              <a:srgbClr val="FFCC66"/>
            </a:solidFill>
            <a:miter lim="800000"/>
            <a:headEnd/>
            <a:tailEnd/>
          </a:ln>
        </p:spPr>
        <p:txBody>
          <a:bodyPr>
            <a:spAutoFit/>
          </a:bodyPr>
          <a:lstStyle/>
          <a:p>
            <a:r>
              <a:rPr lang="ca-ES" sz="1600" b="1">
                <a:solidFill>
                  <a:srgbClr val="002060"/>
                </a:solidFill>
                <a:latin typeface="Verdana" pitchFamily="34" charset="0"/>
              </a:rPr>
              <a:t>Quan el nom de l’autor està precedit de punts suspensius vol dir que hi figura com a autor secundari</a:t>
            </a:r>
          </a:p>
        </p:txBody>
      </p:sp>
      <p:sp>
        <p:nvSpPr>
          <p:cNvPr id="14" name="Fletxa esquerra 13"/>
          <p:cNvSpPr/>
          <p:nvPr/>
        </p:nvSpPr>
        <p:spPr>
          <a:xfrm rot="18399188">
            <a:off x="7473950" y="2735263"/>
            <a:ext cx="593725" cy="320675"/>
          </a:xfrm>
          <a:prstGeom prst="leftArrow">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16" name="QuadreDeText 15"/>
          <p:cNvSpPr txBox="1"/>
          <p:nvPr/>
        </p:nvSpPr>
        <p:spPr>
          <a:xfrm>
            <a:off x="3276600" y="5807075"/>
            <a:ext cx="3671888" cy="584200"/>
          </a:xfrm>
          <a:prstGeom prst="rect">
            <a:avLst/>
          </a:prstGeom>
          <a:blipFill>
            <a:blip r:embed="rId5"/>
            <a:tile tx="0" ty="0" sx="100000" sy="100000" flip="none" algn="tl"/>
          </a:blipFill>
          <a:ln w="28575">
            <a:solidFill>
              <a:srgbClr val="FFCC66"/>
            </a:solidFill>
          </a:ln>
        </p:spPr>
        <p:txBody>
          <a:bodyPr>
            <a:spAutoFit/>
          </a:bodyPr>
          <a:lstStyle/>
          <a:p>
            <a:pPr fontAlgn="auto">
              <a:spcBef>
                <a:spcPts val="0"/>
              </a:spcBef>
              <a:spcAft>
                <a:spcPts val="0"/>
              </a:spcAft>
              <a:defRPr/>
            </a:pPr>
            <a:r>
              <a:rPr lang="ca-ES" sz="1600" b="1" kern="0" dirty="0">
                <a:solidFill>
                  <a:srgbClr val="002060"/>
                </a:solidFill>
                <a:latin typeface="Verdana" pitchFamily="34" charset="0"/>
              </a:rPr>
              <a:t>Veiem com també recuperem variants del nom</a:t>
            </a:r>
          </a:p>
        </p:txBody>
      </p:sp>
      <p:sp>
        <p:nvSpPr>
          <p:cNvPr id="17" name="Rectangle arrodonit 16"/>
          <p:cNvSpPr/>
          <p:nvPr/>
        </p:nvSpPr>
        <p:spPr>
          <a:xfrm>
            <a:off x="884238" y="5173663"/>
            <a:ext cx="1055687" cy="233362"/>
          </a:xfrm>
          <a:prstGeom prst="roundRect">
            <a:avLst/>
          </a:prstGeom>
          <a:solidFill>
            <a:srgbClr val="FFFF00">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18" name="Rectangle arrodonit 17"/>
          <p:cNvSpPr/>
          <p:nvPr/>
        </p:nvSpPr>
        <p:spPr>
          <a:xfrm>
            <a:off x="900113" y="5819775"/>
            <a:ext cx="1655762" cy="233363"/>
          </a:xfrm>
          <a:prstGeom prst="roundRect">
            <a:avLst/>
          </a:prstGeom>
          <a:solidFill>
            <a:srgbClr val="FFFF00">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19" name="Fletxa esquerra 18"/>
          <p:cNvSpPr/>
          <p:nvPr/>
        </p:nvSpPr>
        <p:spPr>
          <a:xfrm rot="21600000">
            <a:off x="2035175" y="5084763"/>
            <a:ext cx="592138" cy="322262"/>
          </a:xfrm>
          <a:prstGeom prst="leftArrow">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20" name="Fletxa esquerra 19"/>
          <p:cNvSpPr/>
          <p:nvPr/>
        </p:nvSpPr>
        <p:spPr>
          <a:xfrm rot="21600000">
            <a:off x="2627313" y="5772150"/>
            <a:ext cx="593725" cy="320675"/>
          </a:xfrm>
          <a:prstGeom prst="leftArrow">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2"/>
          <p:cNvPicPr>
            <a:picLocks noChangeAspect="1" noChangeArrowheads="1"/>
          </p:cNvPicPr>
          <p:nvPr/>
        </p:nvPicPr>
        <p:blipFill>
          <a:blip r:embed="rId3"/>
          <a:srcRect/>
          <a:stretch>
            <a:fillRect/>
          </a:stretch>
        </p:blipFill>
        <p:spPr bwMode="auto">
          <a:xfrm>
            <a:off x="557213" y="3708400"/>
            <a:ext cx="8029575" cy="1304925"/>
          </a:xfrm>
          <a:prstGeom prst="rect">
            <a:avLst/>
          </a:prstGeom>
          <a:noFill/>
          <a:ln w="9525">
            <a:noFill/>
            <a:miter lim="800000"/>
            <a:headEnd/>
            <a:tailEnd/>
          </a:ln>
        </p:spPr>
      </p:pic>
      <p:sp>
        <p:nvSpPr>
          <p:cNvPr id="28674" name="Line 3"/>
          <p:cNvSpPr>
            <a:spLocks noChangeShapeType="1"/>
          </p:cNvSpPr>
          <p:nvPr/>
        </p:nvSpPr>
        <p:spPr bwMode="auto">
          <a:xfrm>
            <a:off x="468313" y="1773238"/>
            <a:ext cx="8207375" cy="0"/>
          </a:xfrm>
          <a:prstGeom prst="line">
            <a:avLst/>
          </a:prstGeom>
          <a:noFill/>
          <a:ln w="6350">
            <a:solidFill>
              <a:srgbClr val="808080"/>
            </a:solidFill>
            <a:round/>
            <a:headEnd/>
            <a:tailEnd/>
          </a:ln>
        </p:spPr>
        <p:txBody>
          <a:bodyPr/>
          <a:lstStyle/>
          <a:p>
            <a:endParaRPr lang="es-ES"/>
          </a:p>
        </p:txBody>
      </p:sp>
      <p:pic>
        <p:nvPicPr>
          <p:cNvPr id="28675" name="Picture 6" descr="capcalera"/>
          <p:cNvPicPr>
            <a:picLocks noChangeAspect="1" noChangeArrowheads="1"/>
          </p:cNvPicPr>
          <p:nvPr/>
        </p:nvPicPr>
        <p:blipFill>
          <a:blip r:embed="rId4"/>
          <a:srcRect/>
          <a:stretch>
            <a:fillRect/>
          </a:stretch>
        </p:blipFill>
        <p:spPr bwMode="auto">
          <a:xfrm>
            <a:off x="0" y="0"/>
            <a:ext cx="9144000" cy="955675"/>
          </a:xfrm>
          <a:prstGeom prst="rect">
            <a:avLst/>
          </a:prstGeom>
          <a:noFill/>
          <a:ln w="9525">
            <a:noFill/>
            <a:miter lim="800000"/>
            <a:headEnd/>
            <a:tailEnd/>
          </a:ln>
        </p:spPr>
      </p:pic>
      <p:sp>
        <p:nvSpPr>
          <p:cNvPr id="28676" name="QuadreDeText 1"/>
          <p:cNvSpPr txBox="1">
            <a:spLocks noChangeArrowheads="1"/>
          </p:cNvSpPr>
          <p:nvPr/>
        </p:nvSpPr>
        <p:spPr bwMode="auto">
          <a:xfrm>
            <a:off x="1187450" y="1268413"/>
            <a:ext cx="7345363" cy="396875"/>
          </a:xfrm>
          <a:prstGeom prst="rect">
            <a:avLst/>
          </a:prstGeom>
          <a:noFill/>
          <a:ln w="9525">
            <a:noFill/>
            <a:miter lim="800000"/>
            <a:headEnd/>
            <a:tailEnd/>
          </a:ln>
        </p:spPr>
        <p:txBody>
          <a:bodyPr>
            <a:spAutoFit/>
          </a:bodyPr>
          <a:lstStyle/>
          <a:p>
            <a:r>
              <a:rPr lang="ca-ES" sz="2000" b="1">
                <a:solidFill>
                  <a:srgbClr val="4D4D4D"/>
                </a:solidFill>
                <a:latin typeface="Verdana" pitchFamily="34" charset="0"/>
              </a:rPr>
              <a:t>Cerca de les citacions rebudes per un article</a:t>
            </a:r>
          </a:p>
        </p:txBody>
      </p:sp>
      <p:sp>
        <p:nvSpPr>
          <p:cNvPr id="28677" name="QuadreDeText 3"/>
          <p:cNvSpPr txBox="1">
            <a:spLocks noChangeArrowheads="1"/>
          </p:cNvSpPr>
          <p:nvPr/>
        </p:nvSpPr>
        <p:spPr bwMode="auto">
          <a:xfrm>
            <a:off x="485775" y="1854200"/>
            <a:ext cx="7831138" cy="1920875"/>
          </a:xfrm>
          <a:prstGeom prst="rect">
            <a:avLst/>
          </a:prstGeom>
          <a:noFill/>
          <a:ln w="9525">
            <a:noFill/>
            <a:miter lim="800000"/>
            <a:headEnd/>
            <a:tailEnd/>
          </a:ln>
        </p:spPr>
        <p:txBody>
          <a:bodyPr>
            <a:spAutoFit/>
          </a:bodyPr>
          <a:lstStyle/>
          <a:p>
            <a:r>
              <a:rPr lang="ca-ES" sz="2000">
                <a:solidFill>
                  <a:srgbClr val="4D4D4D"/>
                </a:solidFill>
                <a:latin typeface="Verdana" pitchFamily="34" charset="0"/>
              </a:rPr>
              <a:t>Web of Science agrupa totes les citacions rebudes per un article en una mateixa entrada. De vegades, però, trobem variacions; per exemple si hi ha citacions incorrectes.</a:t>
            </a:r>
          </a:p>
          <a:p>
            <a:endParaRPr lang="ca-ES" sz="2000">
              <a:solidFill>
                <a:srgbClr val="4D4D4D"/>
              </a:solidFill>
              <a:latin typeface="Verdana" pitchFamily="34" charset="0"/>
            </a:endParaRPr>
          </a:p>
          <a:p>
            <a:r>
              <a:rPr lang="ca-ES" sz="2000">
                <a:solidFill>
                  <a:srgbClr val="4D4D4D"/>
                </a:solidFill>
                <a:latin typeface="Verdana" pitchFamily="34" charset="0"/>
              </a:rPr>
              <a:t>Fixem-nos en els tres primers resultats:</a:t>
            </a:r>
          </a:p>
          <a:p>
            <a:endParaRPr lang="ca-ES" sz="2000">
              <a:solidFill>
                <a:srgbClr val="4D4D4D"/>
              </a:solidFill>
              <a:latin typeface="Verdana" pitchFamily="34" charset="0"/>
            </a:endParaRPr>
          </a:p>
        </p:txBody>
      </p:sp>
      <p:sp>
        <p:nvSpPr>
          <p:cNvPr id="8" name="Rectangle arrodonit 7"/>
          <p:cNvSpPr/>
          <p:nvPr/>
        </p:nvSpPr>
        <p:spPr>
          <a:xfrm>
            <a:off x="4211638" y="3708400"/>
            <a:ext cx="936625" cy="130492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28679" name="QuadreDeText 12"/>
          <p:cNvSpPr txBox="1">
            <a:spLocks noChangeArrowheads="1"/>
          </p:cNvSpPr>
          <p:nvPr/>
        </p:nvSpPr>
        <p:spPr bwMode="auto">
          <a:xfrm>
            <a:off x="323850" y="5549900"/>
            <a:ext cx="3509963" cy="854075"/>
          </a:xfrm>
          <a:prstGeom prst="rect">
            <a:avLst/>
          </a:prstGeom>
          <a:blipFill dpi="0" rotWithShape="1">
            <a:blip r:embed="rId5"/>
            <a:srcRect/>
            <a:tile tx="0" ty="0" sx="100000" sy="100000" flip="none" algn="tl"/>
          </a:blipFill>
          <a:ln w="28575">
            <a:solidFill>
              <a:srgbClr val="FFCC66"/>
            </a:solidFill>
            <a:miter lim="800000"/>
            <a:headEnd/>
            <a:tailEnd/>
          </a:ln>
        </p:spPr>
        <p:txBody>
          <a:bodyPr>
            <a:spAutoFit/>
          </a:bodyPr>
          <a:lstStyle/>
          <a:p>
            <a:r>
              <a:rPr lang="ca-ES" sz="1600" b="1">
                <a:solidFill>
                  <a:srgbClr val="002060"/>
                </a:solidFill>
                <a:latin typeface="Verdana" pitchFamily="34" charset="0"/>
              </a:rPr>
              <a:t>Les dades de les citacions són similars </a:t>
            </a:r>
          </a:p>
          <a:p>
            <a:r>
              <a:rPr lang="ca-ES" sz="1600" b="1">
                <a:solidFill>
                  <a:srgbClr val="002060"/>
                </a:solidFill>
                <a:latin typeface="Verdana" pitchFamily="34" charset="0"/>
              </a:rPr>
              <a:t>(la correcta és la primera)</a:t>
            </a:r>
          </a:p>
        </p:txBody>
      </p:sp>
      <p:sp>
        <p:nvSpPr>
          <p:cNvPr id="14" name="Fletxa esquerra 13"/>
          <p:cNvSpPr/>
          <p:nvPr/>
        </p:nvSpPr>
        <p:spPr>
          <a:xfrm rot="8157439">
            <a:off x="3776663" y="5168900"/>
            <a:ext cx="593725" cy="322263"/>
          </a:xfrm>
          <a:prstGeom prst="leftArrow">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19" name="Fletxa esquerra 18"/>
          <p:cNvSpPr/>
          <p:nvPr/>
        </p:nvSpPr>
        <p:spPr>
          <a:xfrm rot="5400000">
            <a:off x="5516563" y="5076825"/>
            <a:ext cx="592137" cy="322263"/>
          </a:xfrm>
          <a:prstGeom prst="leftArrow">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20" name="Fletxa esquerra 19"/>
          <p:cNvSpPr/>
          <p:nvPr/>
        </p:nvSpPr>
        <p:spPr>
          <a:xfrm rot="5400000">
            <a:off x="7527132" y="5077619"/>
            <a:ext cx="592137" cy="320675"/>
          </a:xfrm>
          <a:prstGeom prst="leftArrow">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28683" name="QuadreDeText 20"/>
          <p:cNvSpPr txBox="1">
            <a:spLocks noChangeArrowheads="1"/>
          </p:cNvSpPr>
          <p:nvPr/>
        </p:nvSpPr>
        <p:spPr bwMode="auto">
          <a:xfrm>
            <a:off x="4878388" y="5805488"/>
            <a:ext cx="3509962" cy="615950"/>
          </a:xfrm>
          <a:prstGeom prst="rect">
            <a:avLst/>
          </a:prstGeom>
          <a:blipFill dpi="0" rotWithShape="1">
            <a:blip r:embed="rId5"/>
            <a:srcRect/>
            <a:tile tx="0" ty="0" sx="100000" sy="100000" flip="none" algn="tl"/>
          </a:blipFill>
          <a:ln w="28575">
            <a:solidFill>
              <a:srgbClr val="FFCC66"/>
            </a:solidFill>
            <a:miter lim="800000"/>
            <a:headEnd/>
            <a:tailEnd/>
          </a:ln>
        </p:spPr>
        <p:txBody>
          <a:bodyPr>
            <a:spAutoFit/>
          </a:bodyPr>
          <a:lstStyle/>
          <a:p>
            <a:r>
              <a:rPr lang="ca-ES" sz="1600" b="1">
                <a:solidFill>
                  <a:srgbClr val="002060"/>
                </a:solidFill>
                <a:latin typeface="Verdana" pitchFamily="34" charset="0"/>
              </a:rPr>
              <a:t>Les dues últimes no tenen </a:t>
            </a:r>
            <a:r>
              <a:rPr lang="ca-ES" b="1">
                <a:solidFill>
                  <a:srgbClr val="002060"/>
                </a:solidFill>
                <a:latin typeface="Verdana" pitchFamily="34" charset="0"/>
              </a:rPr>
              <a:t>Article ID</a:t>
            </a:r>
            <a:r>
              <a:rPr lang="ca-ES" sz="1600" b="1">
                <a:solidFill>
                  <a:srgbClr val="002060"/>
                </a:solidFill>
                <a:latin typeface="Verdana" pitchFamily="34" charset="0"/>
              </a:rPr>
              <a:t> ni </a:t>
            </a:r>
            <a:r>
              <a:rPr lang="ca-ES" b="1">
                <a:solidFill>
                  <a:srgbClr val="002060"/>
                </a:solidFill>
                <a:latin typeface="Verdana" pitchFamily="34" charset="0"/>
              </a:rPr>
              <a:t>View Record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2"/>
          <p:cNvPicPr>
            <a:picLocks noChangeAspect="1" noChangeArrowheads="1"/>
          </p:cNvPicPr>
          <p:nvPr/>
        </p:nvPicPr>
        <p:blipFill>
          <a:blip r:embed="rId3"/>
          <a:srcRect/>
          <a:stretch>
            <a:fillRect/>
          </a:stretch>
        </p:blipFill>
        <p:spPr bwMode="auto">
          <a:xfrm>
            <a:off x="530225" y="4090988"/>
            <a:ext cx="8029575" cy="1304925"/>
          </a:xfrm>
          <a:prstGeom prst="rect">
            <a:avLst/>
          </a:prstGeom>
          <a:noFill/>
          <a:ln w="9525">
            <a:noFill/>
            <a:miter lim="800000"/>
            <a:headEnd/>
            <a:tailEnd/>
          </a:ln>
        </p:spPr>
      </p:pic>
      <p:sp>
        <p:nvSpPr>
          <p:cNvPr id="30722" name="Line 3"/>
          <p:cNvSpPr>
            <a:spLocks noChangeShapeType="1"/>
          </p:cNvSpPr>
          <p:nvPr/>
        </p:nvSpPr>
        <p:spPr bwMode="auto">
          <a:xfrm>
            <a:off x="468313" y="1773238"/>
            <a:ext cx="8207375" cy="0"/>
          </a:xfrm>
          <a:prstGeom prst="line">
            <a:avLst/>
          </a:prstGeom>
          <a:noFill/>
          <a:ln w="6350">
            <a:solidFill>
              <a:srgbClr val="808080"/>
            </a:solidFill>
            <a:round/>
            <a:headEnd/>
            <a:tailEnd/>
          </a:ln>
        </p:spPr>
        <p:txBody>
          <a:bodyPr/>
          <a:lstStyle/>
          <a:p>
            <a:endParaRPr lang="es-ES"/>
          </a:p>
        </p:txBody>
      </p:sp>
      <p:pic>
        <p:nvPicPr>
          <p:cNvPr id="30723" name="Picture 6" descr="capcalera"/>
          <p:cNvPicPr>
            <a:picLocks noChangeAspect="1" noChangeArrowheads="1"/>
          </p:cNvPicPr>
          <p:nvPr/>
        </p:nvPicPr>
        <p:blipFill>
          <a:blip r:embed="rId4"/>
          <a:srcRect/>
          <a:stretch>
            <a:fillRect/>
          </a:stretch>
        </p:blipFill>
        <p:spPr bwMode="auto">
          <a:xfrm>
            <a:off x="0" y="0"/>
            <a:ext cx="9144000" cy="955675"/>
          </a:xfrm>
          <a:prstGeom prst="rect">
            <a:avLst/>
          </a:prstGeom>
          <a:noFill/>
          <a:ln w="9525">
            <a:noFill/>
            <a:miter lim="800000"/>
            <a:headEnd/>
            <a:tailEnd/>
          </a:ln>
        </p:spPr>
      </p:pic>
      <p:sp>
        <p:nvSpPr>
          <p:cNvPr id="30724" name="QuadreDeText 1"/>
          <p:cNvSpPr txBox="1">
            <a:spLocks noChangeArrowheads="1"/>
          </p:cNvSpPr>
          <p:nvPr/>
        </p:nvSpPr>
        <p:spPr bwMode="auto">
          <a:xfrm>
            <a:off x="1187450" y="1268413"/>
            <a:ext cx="7345363" cy="396875"/>
          </a:xfrm>
          <a:prstGeom prst="rect">
            <a:avLst/>
          </a:prstGeom>
          <a:noFill/>
          <a:ln w="9525">
            <a:noFill/>
            <a:miter lim="800000"/>
            <a:headEnd/>
            <a:tailEnd/>
          </a:ln>
        </p:spPr>
        <p:txBody>
          <a:bodyPr>
            <a:spAutoFit/>
          </a:bodyPr>
          <a:lstStyle/>
          <a:p>
            <a:r>
              <a:rPr lang="ca-ES" sz="2000" b="1">
                <a:solidFill>
                  <a:srgbClr val="4D4D4D"/>
                </a:solidFill>
                <a:latin typeface="Verdana" pitchFamily="34" charset="0"/>
              </a:rPr>
              <a:t>Cerca de les citacions rebudes per un article</a:t>
            </a:r>
          </a:p>
        </p:txBody>
      </p:sp>
      <p:sp>
        <p:nvSpPr>
          <p:cNvPr id="30725" name="QuadreDeText 3"/>
          <p:cNvSpPr txBox="1">
            <a:spLocks noChangeArrowheads="1"/>
          </p:cNvSpPr>
          <p:nvPr/>
        </p:nvSpPr>
        <p:spPr bwMode="auto">
          <a:xfrm>
            <a:off x="485775" y="1854200"/>
            <a:ext cx="7831138" cy="1311275"/>
          </a:xfrm>
          <a:prstGeom prst="rect">
            <a:avLst/>
          </a:prstGeom>
          <a:noFill/>
          <a:ln w="9525">
            <a:noFill/>
            <a:miter lim="800000"/>
            <a:headEnd/>
            <a:tailEnd/>
          </a:ln>
        </p:spPr>
        <p:txBody>
          <a:bodyPr>
            <a:spAutoFit/>
          </a:bodyPr>
          <a:lstStyle/>
          <a:p>
            <a:r>
              <a:rPr lang="ca-ES" sz="2000">
                <a:solidFill>
                  <a:srgbClr val="4D4D4D"/>
                </a:solidFill>
                <a:latin typeface="Verdana" pitchFamily="34" charset="0"/>
              </a:rPr>
              <a:t>Aquests indicis ens permeten deduir que es tracta del mateix article. Les dues últimes entrades no s’han inclòs en la primera perquè la citació és incorrecta.</a:t>
            </a:r>
          </a:p>
          <a:p>
            <a:endParaRPr lang="ca-ES" sz="2000">
              <a:solidFill>
                <a:srgbClr val="4D4D4D"/>
              </a:solidFill>
              <a:latin typeface="Verdana" pitchFamily="34" charset="0"/>
            </a:endParaRPr>
          </a:p>
        </p:txBody>
      </p:sp>
      <p:sp>
        <p:nvSpPr>
          <p:cNvPr id="8" name="Rectangle arrodonit 7"/>
          <p:cNvSpPr/>
          <p:nvPr/>
        </p:nvSpPr>
        <p:spPr>
          <a:xfrm>
            <a:off x="6327775" y="4117975"/>
            <a:ext cx="935038" cy="130492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30727" name="QuadreDeText 12"/>
          <p:cNvSpPr txBox="1">
            <a:spLocks noChangeArrowheads="1"/>
          </p:cNvSpPr>
          <p:nvPr/>
        </p:nvSpPr>
        <p:spPr bwMode="auto">
          <a:xfrm>
            <a:off x="900113" y="3148013"/>
            <a:ext cx="3797300" cy="884237"/>
          </a:xfrm>
          <a:prstGeom prst="rect">
            <a:avLst/>
          </a:prstGeom>
          <a:blipFill dpi="0" rotWithShape="1">
            <a:blip r:embed="rId5"/>
            <a:srcRect/>
            <a:tile tx="0" ty="0" sx="100000" sy="100000" flip="none" algn="tl"/>
          </a:blipFill>
          <a:ln w="28575">
            <a:solidFill>
              <a:srgbClr val="FFCC66"/>
            </a:solidFill>
            <a:miter lim="800000"/>
            <a:headEnd/>
            <a:tailEnd/>
          </a:ln>
        </p:spPr>
        <p:txBody>
          <a:bodyPr>
            <a:spAutoFit/>
          </a:bodyPr>
          <a:lstStyle/>
          <a:p>
            <a:r>
              <a:rPr lang="ca-ES" sz="1600" b="1">
                <a:solidFill>
                  <a:srgbClr val="002060"/>
                </a:solidFill>
                <a:latin typeface="Verdana" pitchFamily="34" charset="0"/>
              </a:rPr>
              <a:t>El total de citacions rebudes per l’article és de </a:t>
            </a:r>
            <a:r>
              <a:rPr lang="ca-ES" b="1">
                <a:solidFill>
                  <a:srgbClr val="002060"/>
                </a:solidFill>
                <a:latin typeface="Verdana" pitchFamily="34" charset="0"/>
              </a:rPr>
              <a:t>33</a:t>
            </a:r>
            <a:r>
              <a:rPr lang="ca-ES" sz="1600" b="1">
                <a:solidFill>
                  <a:srgbClr val="002060"/>
                </a:solidFill>
                <a:latin typeface="Verdana" pitchFamily="34" charset="0"/>
              </a:rPr>
              <a:t> (30 + 1 + 2)</a:t>
            </a:r>
          </a:p>
        </p:txBody>
      </p:sp>
      <p:sp>
        <p:nvSpPr>
          <p:cNvPr id="14" name="Fletxa esquerra 13"/>
          <p:cNvSpPr/>
          <p:nvPr/>
        </p:nvSpPr>
        <p:spPr>
          <a:xfrm rot="11931667">
            <a:off x="5281613" y="3944938"/>
            <a:ext cx="823912" cy="293687"/>
          </a:xfrm>
          <a:prstGeom prst="leftArrow">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30729" name="QuadreDeText 20"/>
          <p:cNvSpPr txBox="1">
            <a:spLocks noChangeArrowheads="1"/>
          </p:cNvSpPr>
          <p:nvPr/>
        </p:nvSpPr>
        <p:spPr bwMode="auto">
          <a:xfrm>
            <a:off x="2195513" y="5765800"/>
            <a:ext cx="4995862" cy="884238"/>
          </a:xfrm>
          <a:prstGeom prst="rect">
            <a:avLst/>
          </a:prstGeom>
          <a:blipFill dpi="0" rotWithShape="1">
            <a:blip r:embed="rId5"/>
            <a:srcRect/>
            <a:tile tx="0" ty="0" sx="100000" sy="100000" flip="none" algn="tl"/>
          </a:blipFill>
          <a:ln w="28575">
            <a:solidFill>
              <a:srgbClr val="FFCC66"/>
            </a:solidFill>
            <a:miter lim="800000"/>
            <a:headEnd/>
            <a:tailEnd/>
          </a:ln>
        </p:spPr>
        <p:txBody>
          <a:bodyPr>
            <a:spAutoFit/>
          </a:bodyPr>
          <a:lstStyle/>
          <a:p>
            <a:r>
              <a:rPr lang="ca-ES" sz="1600" b="1">
                <a:solidFill>
                  <a:srgbClr val="002060"/>
                </a:solidFill>
                <a:latin typeface="Verdana" pitchFamily="34" charset="0"/>
              </a:rPr>
              <a:t>Cal tenir present que l’absència del camp </a:t>
            </a:r>
            <a:r>
              <a:rPr lang="ca-ES" b="1">
                <a:solidFill>
                  <a:srgbClr val="002060"/>
                </a:solidFill>
                <a:latin typeface="Verdana" pitchFamily="34" charset="0"/>
              </a:rPr>
              <a:t>View Record</a:t>
            </a:r>
            <a:r>
              <a:rPr lang="ca-ES" sz="1600" b="1">
                <a:solidFill>
                  <a:srgbClr val="002060"/>
                </a:solidFill>
                <a:latin typeface="Verdana" pitchFamily="34" charset="0"/>
              </a:rPr>
              <a:t> NO necessàriament vol dir que es tracti d’una citació incorrecta</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2"/>
          <p:cNvPicPr>
            <a:picLocks noChangeAspect="1" noChangeArrowheads="1"/>
          </p:cNvPicPr>
          <p:nvPr/>
        </p:nvPicPr>
        <p:blipFill>
          <a:blip r:embed="rId3"/>
          <a:srcRect/>
          <a:stretch>
            <a:fillRect/>
          </a:stretch>
        </p:blipFill>
        <p:spPr bwMode="auto">
          <a:xfrm>
            <a:off x="446088" y="3465513"/>
            <a:ext cx="8020050" cy="1676400"/>
          </a:xfrm>
          <a:prstGeom prst="rect">
            <a:avLst/>
          </a:prstGeom>
          <a:noFill/>
          <a:ln w="9525">
            <a:noFill/>
            <a:miter lim="800000"/>
            <a:headEnd/>
            <a:tailEnd/>
          </a:ln>
        </p:spPr>
      </p:pic>
      <p:sp>
        <p:nvSpPr>
          <p:cNvPr id="32770" name="Line 3"/>
          <p:cNvSpPr>
            <a:spLocks noChangeShapeType="1"/>
          </p:cNvSpPr>
          <p:nvPr/>
        </p:nvSpPr>
        <p:spPr bwMode="auto">
          <a:xfrm>
            <a:off x="468313" y="1773238"/>
            <a:ext cx="8207375" cy="0"/>
          </a:xfrm>
          <a:prstGeom prst="line">
            <a:avLst/>
          </a:prstGeom>
          <a:noFill/>
          <a:ln w="6350">
            <a:solidFill>
              <a:srgbClr val="808080"/>
            </a:solidFill>
            <a:round/>
            <a:headEnd/>
            <a:tailEnd/>
          </a:ln>
        </p:spPr>
        <p:txBody>
          <a:bodyPr/>
          <a:lstStyle/>
          <a:p>
            <a:endParaRPr lang="es-ES"/>
          </a:p>
        </p:txBody>
      </p:sp>
      <p:pic>
        <p:nvPicPr>
          <p:cNvPr id="32771" name="Picture 6" descr="capcalera"/>
          <p:cNvPicPr>
            <a:picLocks noChangeAspect="1" noChangeArrowheads="1"/>
          </p:cNvPicPr>
          <p:nvPr/>
        </p:nvPicPr>
        <p:blipFill>
          <a:blip r:embed="rId4"/>
          <a:srcRect/>
          <a:stretch>
            <a:fillRect/>
          </a:stretch>
        </p:blipFill>
        <p:spPr bwMode="auto">
          <a:xfrm>
            <a:off x="0" y="0"/>
            <a:ext cx="9144000" cy="955675"/>
          </a:xfrm>
          <a:prstGeom prst="rect">
            <a:avLst/>
          </a:prstGeom>
          <a:noFill/>
          <a:ln w="9525">
            <a:noFill/>
            <a:miter lim="800000"/>
            <a:headEnd/>
            <a:tailEnd/>
          </a:ln>
        </p:spPr>
      </p:pic>
      <p:sp>
        <p:nvSpPr>
          <p:cNvPr id="32772" name="QuadreDeText 1"/>
          <p:cNvSpPr txBox="1">
            <a:spLocks noChangeArrowheads="1"/>
          </p:cNvSpPr>
          <p:nvPr/>
        </p:nvSpPr>
        <p:spPr bwMode="auto">
          <a:xfrm>
            <a:off x="1187450" y="1268413"/>
            <a:ext cx="7345363" cy="396875"/>
          </a:xfrm>
          <a:prstGeom prst="rect">
            <a:avLst/>
          </a:prstGeom>
          <a:noFill/>
          <a:ln w="9525">
            <a:noFill/>
            <a:miter lim="800000"/>
            <a:headEnd/>
            <a:tailEnd/>
          </a:ln>
        </p:spPr>
        <p:txBody>
          <a:bodyPr>
            <a:spAutoFit/>
          </a:bodyPr>
          <a:lstStyle/>
          <a:p>
            <a:r>
              <a:rPr lang="ca-ES" sz="2000" b="1">
                <a:solidFill>
                  <a:srgbClr val="4D4D4D"/>
                </a:solidFill>
                <a:latin typeface="Verdana" pitchFamily="34" charset="0"/>
              </a:rPr>
              <a:t>Cerca de les citacions rebudes per un article</a:t>
            </a:r>
          </a:p>
        </p:txBody>
      </p:sp>
      <p:sp>
        <p:nvSpPr>
          <p:cNvPr id="8" name="Rectangle arrodonit 7"/>
          <p:cNvSpPr/>
          <p:nvPr/>
        </p:nvSpPr>
        <p:spPr>
          <a:xfrm>
            <a:off x="485775" y="4303713"/>
            <a:ext cx="701675" cy="8382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32774" name="QuadreDeText 12"/>
          <p:cNvSpPr txBox="1">
            <a:spLocks noChangeArrowheads="1"/>
          </p:cNvSpPr>
          <p:nvPr/>
        </p:nvSpPr>
        <p:spPr bwMode="auto">
          <a:xfrm>
            <a:off x="485775" y="1844675"/>
            <a:ext cx="3798888" cy="1108075"/>
          </a:xfrm>
          <a:prstGeom prst="rect">
            <a:avLst/>
          </a:prstGeom>
          <a:blipFill dpi="0" rotWithShape="1">
            <a:blip r:embed="rId5"/>
            <a:srcRect/>
            <a:tile tx="0" ty="0" sx="100000" sy="100000" flip="none" algn="tl"/>
          </a:blipFill>
          <a:ln w="28575">
            <a:solidFill>
              <a:srgbClr val="FFCC66"/>
            </a:solidFill>
            <a:miter lim="800000"/>
            <a:headEnd/>
            <a:tailEnd/>
          </a:ln>
        </p:spPr>
        <p:txBody>
          <a:bodyPr>
            <a:spAutoFit/>
          </a:bodyPr>
          <a:lstStyle/>
          <a:p>
            <a:r>
              <a:rPr lang="ca-ES" sz="1600" b="1">
                <a:solidFill>
                  <a:srgbClr val="002060"/>
                </a:solidFill>
                <a:latin typeface="Verdana" pitchFamily="34" charset="0"/>
              </a:rPr>
              <a:t>Per veure la relació d’articles que l’han citat, seleccionem totes les entrades i fem clic a </a:t>
            </a:r>
            <a:r>
              <a:rPr lang="ca-ES" b="1">
                <a:solidFill>
                  <a:srgbClr val="002060"/>
                </a:solidFill>
                <a:latin typeface="Verdana" pitchFamily="34" charset="0"/>
              </a:rPr>
              <a:t>Finish Search</a:t>
            </a:r>
          </a:p>
        </p:txBody>
      </p:sp>
      <p:sp>
        <p:nvSpPr>
          <p:cNvPr id="14" name="Fletxa esquerra 13"/>
          <p:cNvSpPr/>
          <p:nvPr/>
        </p:nvSpPr>
        <p:spPr>
          <a:xfrm rot="5400000">
            <a:off x="7447756" y="4866482"/>
            <a:ext cx="720725" cy="293688"/>
          </a:xfrm>
          <a:prstGeom prst="leftArrow">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32776" name="QuadreDeText 11"/>
          <p:cNvSpPr txBox="1">
            <a:spLocks noChangeArrowheads="1"/>
          </p:cNvSpPr>
          <p:nvPr/>
        </p:nvSpPr>
        <p:spPr bwMode="auto">
          <a:xfrm>
            <a:off x="5435600" y="5445125"/>
            <a:ext cx="3097213" cy="1403350"/>
          </a:xfrm>
          <a:prstGeom prst="rect">
            <a:avLst/>
          </a:prstGeom>
          <a:blipFill dpi="0" rotWithShape="1">
            <a:blip r:embed="rId5"/>
            <a:srcRect/>
            <a:tile tx="0" ty="0" sx="100000" sy="100000" flip="none" algn="tl"/>
          </a:blipFill>
          <a:ln w="28575">
            <a:solidFill>
              <a:srgbClr val="FFCC66"/>
            </a:solidFill>
            <a:miter lim="800000"/>
            <a:headEnd/>
            <a:tailEnd/>
          </a:ln>
        </p:spPr>
        <p:txBody>
          <a:bodyPr>
            <a:spAutoFit/>
          </a:bodyPr>
          <a:lstStyle/>
          <a:p>
            <a:r>
              <a:rPr lang="ca-ES" sz="1600" b="1">
                <a:solidFill>
                  <a:srgbClr val="002060"/>
                </a:solidFill>
                <a:latin typeface="Verdana" pitchFamily="34" charset="0"/>
              </a:rPr>
              <a:t>Si fem clic a </a:t>
            </a:r>
            <a:r>
              <a:rPr lang="ca-ES" b="1">
                <a:solidFill>
                  <a:srgbClr val="002060"/>
                </a:solidFill>
                <a:latin typeface="Verdana" pitchFamily="34" charset="0"/>
              </a:rPr>
              <a:t>View Record</a:t>
            </a:r>
            <a:r>
              <a:rPr lang="ca-ES" sz="1600" b="1">
                <a:solidFill>
                  <a:srgbClr val="002060"/>
                </a:solidFill>
                <a:latin typeface="Verdana" pitchFamily="34" charset="0"/>
              </a:rPr>
              <a:t> veurem el registre complet de l’article al Web of Science</a:t>
            </a:r>
          </a:p>
        </p:txBody>
      </p:sp>
      <p:sp>
        <p:nvSpPr>
          <p:cNvPr id="15" name="Fletxa esquerra 14"/>
          <p:cNvSpPr/>
          <p:nvPr/>
        </p:nvSpPr>
        <p:spPr>
          <a:xfrm rot="16200000">
            <a:off x="423863" y="3406775"/>
            <a:ext cx="823912" cy="293688"/>
          </a:xfrm>
          <a:prstGeom prst="leftArrow">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16" name="Rectangle arrodonit 15"/>
          <p:cNvSpPr/>
          <p:nvPr/>
        </p:nvSpPr>
        <p:spPr>
          <a:xfrm>
            <a:off x="3419475" y="3505200"/>
            <a:ext cx="1584325" cy="4603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17" name="Fletxa esquerra 16"/>
          <p:cNvSpPr/>
          <p:nvPr/>
        </p:nvSpPr>
        <p:spPr>
          <a:xfrm rot="16200000">
            <a:off x="3731419" y="3007519"/>
            <a:ext cx="479425" cy="363537"/>
          </a:xfrm>
          <a:prstGeom prst="leftArrow">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18" name="Rectangle arrodonit 17"/>
          <p:cNvSpPr/>
          <p:nvPr/>
        </p:nvSpPr>
        <p:spPr>
          <a:xfrm>
            <a:off x="7092950" y="4146550"/>
            <a:ext cx="1373188" cy="4349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19" name="QuadreDeText 18"/>
          <p:cNvSpPr txBox="1"/>
          <p:nvPr/>
        </p:nvSpPr>
        <p:spPr>
          <a:xfrm>
            <a:off x="8245475" y="6524625"/>
            <a:ext cx="935038" cy="277813"/>
          </a:xfrm>
          <a:prstGeom prst="rect">
            <a:avLst/>
          </a:prstGeom>
          <a:noFill/>
          <a:ln w="28575">
            <a:noFill/>
          </a:ln>
        </p:spPr>
        <p:txBody>
          <a:bodyPr>
            <a:spAutoFit/>
          </a:bodyPr>
          <a:lstStyle/>
          <a:p>
            <a:pPr>
              <a:defRPr/>
            </a:pPr>
            <a:r>
              <a:rPr lang="ca-ES" sz="1200" b="1" dirty="0">
                <a:solidFill>
                  <a:srgbClr val="002060"/>
                </a:solidFill>
                <a:latin typeface="+mj-lt"/>
                <a:cs typeface="Calibri" pitchFamily="34" charset="0"/>
                <a:hlinkClick r:id="rId6" action="ppaction://hlinksldjump"/>
              </a:rPr>
              <a:t>Sumari</a:t>
            </a:r>
            <a:endParaRPr lang="ca-ES" sz="1200" b="1" dirty="0">
              <a:solidFill>
                <a:srgbClr val="002060"/>
              </a:solidFill>
              <a:latin typeface="+mj-lt"/>
              <a:cs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Line 3"/>
          <p:cNvSpPr>
            <a:spLocks noChangeShapeType="1"/>
          </p:cNvSpPr>
          <p:nvPr/>
        </p:nvSpPr>
        <p:spPr bwMode="auto">
          <a:xfrm>
            <a:off x="468313" y="1773238"/>
            <a:ext cx="8207375" cy="0"/>
          </a:xfrm>
          <a:prstGeom prst="line">
            <a:avLst/>
          </a:prstGeom>
          <a:noFill/>
          <a:ln w="6350">
            <a:solidFill>
              <a:srgbClr val="808080"/>
            </a:solidFill>
            <a:round/>
            <a:headEnd/>
            <a:tailEnd/>
          </a:ln>
        </p:spPr>
        <p:txBody>
          <a:bodyPr/>
          <a:lstStyle/>
          <a:p>
            <a:endParaRPr lang="es-ES"/>
          </a:p>
        </p:txBody>
      </p:sp>
      <p:pic>
        <p:nvPicPr>
          <p:cNvPr id="34818" name="Picture 6" descr="capcalera"/>
          <p:cNvPicPr>
            <a:picLocks noChangeAspect="1" noChangeArrowheads="1"/>
          </p:cNvPicPr>
          <p:nvPr/>
        </p:nvPicPr>
        <p:blipFill>
          <a:blip r:embed="rId2"/>
          <a:srcRect/>
          <a:stretch>
            <a:fillRect/>
          </a:stretch>
        </p:blipFill>
        <p:spPr bwMode="auto">
          <a:xfrm>
            <a:off x="0" y="0"/>
            <a:ext cx="9144000" cy="955675"/>
          </a:xfrm>
          <a:prstGeom prst="rect">
            <a:avLst/>
          </a:prstGeom>
          <a:noFill/>
          <a:ln w="9525">
            <a:noFill/>
            <a:miter lim="800000"/>
            <a:headEnd/>
            <a:tailEnd/>
          </a:ln>
        </p:spPr>
      </p:pic>
      <p:sp>
        <p:nvSpPr>
          <p:cNvPr id="34819" name="QuadreDeText 1"/>
          <p:cNvSpPr txBox="1">
            <a:spLocks noChangeArrowheads="1"/>
          </p:cNvSpPr>
          <p:nvPr/>
        </p:nvSpPr>
        <p:spPr bwMode="auto">
          <a:xfrm>
            <a:off x="1187450" y="1268413"/>
            <a:ext cx="7345363" cy="396875"/>
          </a:xfrm>
          <a:prstGeom prst="rect">
            <a:avLst/>
          </a:prstGeom>
          <a:noFill/>
          <a:ln w="9525">
            <a:noFill/>
            <a:miter lim="800000"/>
            <a:headEnd/>
            <a:tailEnd/>
          </a:ln>
        </p:spPr>
        <p:txBody>
          <a:bodyPr>
            <a:spAutoFit/>
          </a:bodyPr>
          <a:lstStyle/>
          <a:p>
            <a:r>
              <a:rPr lang="ca-ES" sz="2000" b="1">
                <a:solidFill>
                  <a:srgbClr val="4D4D4D"/>
                </a:solidFill>
                <a:latin typeface="Verdana" pitchFamily="34" charset="0"/>
              </a:rPr>
              <a:t>Citacions rebudes per un autor: Author Finder</a:t>
            </a:r>
          </a:p>
        </p:txBody>
      </p:sp>
      <p:sp>
        <p:nvSpPr>
          <p:cNvPr id="34820" name="QuadreDeText 3"/>
          <p:cNvSpPr txBox="1">
            <a:spLocks noChangeArrowheads="1"/>
          </p:cNvSpPr>
          <p:nvPr/>
        </p:nvSpPr>
        <p:spPr bwMode="auto">
          <a:xfrm>
            <a:off x="485775" y="1854200"/>
            <a:ext cx="7542213" cy="2835275"/>
          </a:xfrm>
          <a:prstGeom prst="rect">
            <a:avLst/>
          </a:prstGeom>
          <a:noFill/>
          <a:ln w="9525">
            <a:noFill/>
            <a:miter lim="800000"/>
            <a:headEnd/>
            <a:tailEnd/>
          </a:ln>
        </p:spPr>
        <p:txBody>
          <a:bodyPr>
            <a:spAutoFit/>
          </a:bodyPr>
          <a:lstStyle/>
          <a:p>
            <a:pPr marL="342900" indent="-342900">
              <a:buFont typeface="Arial" charset="0"/>
              <a:buChar char="•"/>
            </a:pPr>
            <a:r>
              <a:rPr lang="ca-ES" sz="2000" b="1">
                <a:solidFill>
                  <a:srgbClr val="4D4D4D"/>
                </a:solidFill>
                <a:latin typeface="Verdana" pitchFamily="34" charset="0"/>
              </a:rPr>
              <a:t>Author Finder</a:t>
            </a:r>
            <a:r>
              <a:rPr lang="ca-ES" sz="2000">
                <a:solidFill>
                  <a:srgbClr val="4D4D4D"/>
                </a:solidFill>
                <a:latin typeface="Verdana" pitchFamily="34" charset="0"/>
              </a:rPr>
              <a:t> és una altra eina del Web of Science que facilita la localització de les variants amb què apareix un autor als índexs per tal de recuperar totes les citacions que han rebut els seus treballs.</a:t>
            </a:r>
          </a:p>
          <a:p>
            <a:pPr marL="342900" indent="-342900">
              <a:buFont typeface="Arial" charset="0"/>
              <a:buChar char="•"/>
            </a:pPr>
            <a:endParaRPr lang="ca-ES" sz="2000">
              <a:solidFill>
                <a:srgbClr val="4D4D4D"/>
              </a:solidFill>
              <a:latin typeface="Verdana" pitchFamily="34" charset="0"/>
            </a:endParaRPr>
          </a:p>
          <a:p>
            <a:pPr marL="342900" indent="-342900">
              <a:buFont typeface="Arial" charset="0"/>
              <a:buChar char="•"/>
            </a:pPr>
            <a:r>
              <a:rPr lang="ca-ES" sz="2000">
                <a:solidFill>
                  <a:srgbClr val="4D4D4D"/>
                </a:solidFill>
                <a:latin typeface="Verdana" pitchFamily="34" charset="0"/>
              </a:rPr>
              <a:t>A més, en generar el </a:t>
            </a:r>
            <a:r>
              <a:rPr lang="ca-ES" sz="2000" b="1">
                <a:solidFill>
                  <a:srgbClr val="4D4D4D"/>
                </a:solidFill>
                <a:latin typeface="Verdana" pitchFamily="34" charset="0"/>
              </a:rPr>
              <a:t>Citation Report</a:t>
            </a:r>
            <a:r>
              <a:rPr lang="ca-ES" sz="2000">
                <a:solidFill>
                  <a:srgbClr val="4D4D4D"/>
                </a:solidFill>
                <a:latin typeface="Verdana" pitchFamily="34" charset="0"/>
              </a:rPr>
              <a:t>, obtindrem dades addicionals com el nombre de citacions rebudes sense les autocitacions, l’</a:t>
            </a:r>
            <a:r>
              <a:rPr lang="ca-ES" sz="2000" b="1">
                <a:solidFill>
                  <a:srgbClr val="4D4D4D"/>
                </a:solidFill>
                <a:latin typeface="Verdana" pitchFamily="34" charset="0"/>
              </a:rPr>
              <a:t>índex </a:t>
            </a:r>
            <a:r>
              <a:rPr lang="ca-ES" sz="2000" b="1" i="1">
                <a:solidFill>
                  <a:srgbClr val="4D4D4D"/>
                </a:solidFill>
                <a:latin typeface="Verdana" pitchFamily="34" charset="0"/>
              </a:rPr>
              <a:t>h</a:t>
            </a:r>
            <a:r>
              <a:rPr lang="ca-ES" sz="2000">
                <a:solidFill>
                  <a:srgbClr val="4D4D4D"/>
                </a:solidFill>
                <a:latin typeface="Verdana" pitchFamily="34" charset="0"/>
              </a:rPr>
              <a:t> i d’altres.</a:t>
            </a:r>
          </a:p>
          <a:p>
            <a:pPr marL="342900" indent="-342900"/>
            <a:endParaRPr lang="ca-ES" sz="2000">
              <a:solidFill>
                <a:srgbClr val="4D4D4D"/>
              </a:solidFill>
              <a:latin typeface="Verdana" pitchFamily="34" charset="0"/>
            </a:endParaRPr>
          </a:p>
        </p:txBody>
      </p:sp>
      <p:pic>
        <p:nvPicPr>
          <p:cNvPr id="34821" name="Picture 3"/>
          <p:cNvPicPr>
            <a:picLocks noChangeAspect="1" noChangeArrowheads="1"/>
          </p:cNvPicPr>
          <p:nvPr/>
        </p:nvPicPr>
        <p:blipFill>
          <a:blip r:embed="rId3"/>
          <a:srcRect/>
          <a:stretch>
            <a:fillRect/>
          </a:stretch>
        </p:blipFill>
        <p:spPr bwMode="auto">
          <a:xfrm>
            <a:off x="4056063" y="4560888"/>
            <a:ext cx="4975225" cy="2016125"/>
          </a:xfrm>
          <a:prstGeom prst="rect">
            <a:avLst/>
          </a:prstGeom>
          <a:noFill/>
          <a:ln w="9525">
            <a:noFill/>
            <a:miter lim="800000"/>
            <a:headEnd/>
            <a:tailEnd/>
          </a:ln>
        </p:spPr>
      </p:pic>
      <p:sp>
        <p:nvSpPr>
          <p:cNvPr id="7" name="QuadreDeText 6"/>
          <p:cNvSpPr txBox="1"/>
          <p:nvPr/>
        </p:nvSpPr>
        <p:spPr>
          <a:xfrm>
            <a:off x="381000" y="4799013"/>
            <a:ext cx="2592388" cy="1508125"/>
          </a:xfrm>
          <a:prstGeom prst="rect">
            <a:avLst/>
          </a:prstGeom>
          <a:blipFill>
            <a:blip r:embed="rId4"/>
            <a:tile tx="0" ty="0" sx="100000" sy="100000" flip="none" algn="tl"/>
          </a:blipFill>
          <a:ln w="31750" cap="sq" cmpd="thickThin">
            <a:solidFill>
              <a:srgbClr val="FFC000"/>
            </a:solidFill>
            <a:prstDash val="solid"/>
          </a:ln>
          <a:effectLst>
            <a:outerShdw blurRad="50800" dist="38100" dir="2700000" algn="tl" rotWithShape="0">
              <a:prstClr val="black">
                <a:alpha val="40000"/>
              </a:prstClr>
            </a:outerShdw>
          </a:effectLst>
        </p:spPr>
        <p:txBody>
          <a:bodyPr>
            <a:spAutoFit/>
          </a:bodyPr>
          <a:lstStyle/>
          <a:p>
            <a:pPr>
              <a:defRPr/>
            </a:pPr>
            <a:r>
              <a:rPr lang="ca-ES" b="1" dirty="0">
                <a:solidFill>
                  <a:schemeClr val="accent6"/>
                </a:solidFill>
                <a:latin typeface="Verdana" pitchFamily="34" charset="0"/>
              </a:rPr>
              <a:t>Accedirem al Web of </a:t>
            </a:r>
            <a:r>
              <a:rPr lang="ca-ES" b="1" dirty="0" err="1">
                <a:solidFill>
                  <a:schemeClr val="accent6"/>
                </a:solidFill>
                <a:latin typeface="Verdana" pitchFamily="34" charset="0"/>
              </a:rPr>
              <a:t>Science</a:t>
            </a:r>
            <a:r>
              <a:rPr lang="ca-ES" b="1" dirty="0">
                <a:solidFill>
                  <a:schemeClr val="accent6"/>
                </a:solidFill>
                <a:latin typeface="Verdana" pitchFamily="34" charset="0"/>
              </a:rPr>
              <a:t> però aquest cop farem clic a la pestanya </a:t>
            </a:r>
          </a:p>
          <a:p>
            <a:pPr>
              <a:defRPr/>
            </a:pPr>
            <a:r>
              <a:rPr lang="ca-ES" sz="2000" b="1" dirty="0" err="1">
                <a:solidFill>
                  <a:schemeClr val="accent6"/>
                </a:solidFill>
                <a:latin typeface="Verdana" pitchFamily="34" charset="0"/>
              </a:rPr>
              <a:t>Author</a:t>
            </a:r>
            <a:r>
              <a:rPr lang="ca-ES" sz="2000" b="1" dirty="0">
                <a:solidFill>
                  <a:schemeClr val="accent6"/>
                </a:solidFill>
                <a:latin typeface="Verdana" pitchFamily="34" charset="0"/>
              </a:rPr>
              <a:t> </a:t>
            </a:r>
            <a:r>
              <a:rPr lang="ca-ES" sz="2000" b="1" dirty="0" err="1">
                <a:solidFill>
                  <a:schemeClr val="accent6"/>
                </a:solidFill>
                <a:latin typeface="Verdana" pitchFamily="34" charset="0"/>
              </a:rPr>
              <a:t>Finder</a:t>
            </a:r>
            <a:endParaRPr lang="ca-ES" b="1" dirty="0">
              <a:solidFill>
                <a:schemeClr val="accent6"/>
              </a:solidFill>
              <a:latin typeface="Verdana" pitchFamily="34" charset="0"/>
            </a:endParaRPr>
          </a:p>
        </p:txBody>
      </p:sp>
      <p:sp>
        <p:nvSpPr>
          <p:cNvPr id="8" name="Rectangle arrodonit 7"/>
          <p:cNvSpPr/>
          <p:nvPr/>
        </p:nvSpPr>
        <p:spPr>
          <a:xfrm>
            <a:off x="4572000" y="4652963"/>
            <a:ext cx="792163" cy="39528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9" name="Fletxa esquerra 8"/>
          <p:cNvSpPr/>
          <p:nvPr/>
        </p:nvSpPr>
        <p:spPr>
          <a:xfrm rot="10800000">
            <a:off x="3203575" y="4687888"/>
            <a:ext cx="1008063" cy="360362"/>
          </a:xfrm>
          <a:prstGeom prst="leftArrow">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4"/>
          <p:cNvPicPr>
            <a:picLocks noChangeAspect="1" noChangeArrowheads="1"/>
          </p:cNvPicPr>
          <p:nvPr/>
        </p:nvPicPr>
        <p:blipFill>
          <a:blip r:embed="rId2"/>
          <a:srcRect/>
          <a:stretch>
            <a:fillRect/>
          </a:stretch>
        </p:blipFill>
        <p:spPr bwMode="auto">
          <a:xfrm>
            <a:off x="3924300" y="4227513"/>
            <a:ext cx="4968875" cy="2516187"/>
          </a:xfrm>
          <a:prstGeom prst="rect">
            <a:avLst/>
          </a:prstGeom>
          <a:noFill/>
          <a:ln w="9525">
            <a:noFill/>
            <a:miter lim="800000"/>
            <a:headEnd/>
            <a:tailEnd/>
          </a:ln>
        </p:spPr>
      </p:pic>
      <p:sp>
        <p:nvSpPr>
          <p:cNvPr id="35842" name="Line 3"/>
          <p:cNvSpPr>
            <a:spLocks noChangeShapeType="1"/>
          </p:cNvSpPr>
          <p:nvPr/>
        </p:nvSpPr>
        <p:spPr bwMode="auto">
          <a:xfrm>
            <a:off x="468313" y="1773238"/>
            <a:ext cx="8207375" cy="0"/>
          </a:xfrm>
          <a:prstGeom prst="line">
            <a:avLst/>
          </a:prstGeom>
          <a:noFill/>
          <a:ln w="6350">
            <a:solidFill>
              <a:srgbClr val="808080"/>
            </a:solidFill>
            <a:round/>
            <a:headEnd/>
            <a:tailEnd/>
          </a:ln>
        </p:spPr>
        <p:txBody>
          <a:bodyPr/>
          <a:lstStyle/>
          <a:p>
            <a:endParaRPr lang="es-ES"/>
          </a:p>
        </p:txBody>
      </p:sp>
      <p:pic>
        <p:nvPicPr>
          <p:cNvPr id="35843" name="Picture 6" descr="capcalera"/>
          <p:cNvPicPr>
            <a:picLocks noChangeAspect="1" noChangeArrowheads="1"/>
          </p:cNvPicPr>
          <p:nvPr/>
        </p:nvPicPr>
        <p:blipFill>
          <a:blip r:embed="rId3"/>
          <a:srcRect/>
          <a:stretch>
            <a:fillRect/>
          </a:stretch>
        </p:blipFill>
        <p:spPr bwMode="auto">
          <a:xfrm>
            <a:off x="0" y="0"/>
            <a:ext cx="9144000" cy="955675"/>
          </a:xfrm>
          <a:prstGeom prst="rect">
            <a:avLst/>
          </a:prstGeom>
          <a:noFill/>
          <a:ln w="9525">
            <a:noFill/>
            <a:miter lim="800000"/>
            <a:headEnd/>
            <a:tailEnd/>
          </a:ln>
        </p:spPr>
      </p:pic>
      <p:sp>
        <p:nvSpPr>
          <p:cNvPr id="35844" name="QuadreDeText 1"/>
          <p:cNvSpPr txBox="1">
            <a:spLocks noChangeArrowheads="1"/>
          </p:cNvSpPr>
          <p:nvPr/>
        </p:nvSpPr>
        <p:spPr bwMode="auto">
          <a:xfrm>
            <a:off x="1187450" y="1268413"/>
            <a:ext cx="7345363" cy="396875"/>
          </a:xfrm>
          <a:prstGeom prst="rect">
            <a:avLst/>
          </a:prstGeom>
          <a:noFill/>
          <a:ln w="9525">
            <a:noFill/>
            <a:miter lim="800000"/>
            <a:headEnd/>
            <a:tailEnd/>
          </a:ln>
        </p:spPr>
        <p:txBody>
          <a:bodyPr>
            <a:spAutoFit/>
          </a:bodyPr>
          <a:lstStyle/>
          <a:p>
            <a:r>
              <a:rPr lang="ca-ES" sz="2000" b="1">
                <a:solidFill>
                  <a:srgbClr val="4D4D4D"/>
                </a:solidFill>
                <a:latin typeface="Verdana" pitchFamily="34" charset="0"/>
              </a:rPr>
              <a:t>Citacions rebudes per un autor: Author Finder</a:t>
            </a:r>
          </a:p>
        </p:txBody>
      </p:sp>
      <p:pic>
        <p:nvPicPr>
          <p:cNvPr id="35845" name="Picture 2"/>
          <p:cNvPicPr>
            <a:picLocks noChangeAspect="1" noChangeArrowheads="1"/>
          </p:cNvPicPr>
          <p:nvPr/>
        </p:nvPicPr>
        <p:blipFill>
          <a:blip r:embed="rId4"/>
          <a:srcRect/>
          <a:stretch>
            <a:fillRect/>
          </a:stretch>
        </p:blipFill>
        <p:spPr bwMode="auto">
          <a:xfrm>
            <a:off x="323850" y="1916113"/>
            <a:ext cx="5111750" cy="2244725"/>
          </a:xfrm>
          <a:prstGeom prst="rect">
            <a:avLst/>
          </a:prstGeom>
          <a:noFill/>
          <a:ln w="9525">
            <a:noFill/>
            <a:miter lim="800000"/>
            <a:headEnd/>
            <a:tailEnd/>
          </a:ln>
        </p:spPr>
      </p:pic>
      <p:sp>
        <p:nvSpPr>
          <p:cNvPr id="35846" name="QuadreDeText 1"/>
          <p:cNvSpPr txBox="1">
            <a:spLocks noChangeArrowheads="1"/>
          </p:cNvSpPr>
          <p:nvPr/>
        </p:nvSpPr>
        <p:spPr bwMode="auto">
          <a:xfrm>
            <a:off x="6156325" y="2276475"/>
            <a:ext cx="2519363" cy="1139825"/>
          </a:xfrm>
          <a:prstGeom prst="rect">
            <a:avLst/>
          </a:prstGeom>
          <a:blipFill dpi="0" rotWithShape="1">
            <a:blip r:embed="rId5"/>
            <a:srcRect/>
            <a:tile tx="0" ty="0" sx="100000" sy="100000" flip="none" algn="tl"/>
          </a:blipFill>
          <a:ln w="28575">
            <a:solidFill>
              <a:srgbClr val="FFCC66"/>
            </a:solidFill>
            <a:miter lim="800000"/>
            <a:headEnd/>
            <a:tailEnd/>
          </a:ln>
        </p:spPr>
        <p:txBody>
          <a:bodyPr>
            <a:spAutoFit/>
          </a:bodyPr>
          <a:lstStyle/>
          <a:p>
            <a:r>
              <a:rPr lang="ca-ES" sz="1600" b="1">
                <a:solidFill>
                  <a:srgbClr val="002060"/>
                </a:solidFill>
                <a:latin typeface="Verdana" pitchFamily="34" charset="0"/>
              </a:rPr>
              <a:t>Escrivim el cognom i el nom de l’autor i fem clic a </a:t>
            </a:r>
          </a:p>
          <a:p>
            <a:r>
              <a:rPr lang="ca-ES" b="1">
                <a:solidFill>
                  <a:srgbClr val="002060"/>
                </a:solidFill>
                <a:latin typeface="Verdana" pitchFamily="34" charset="0"/>
              </a:rPr>
              <a:t>Search by Name </a:t>
            </a:r>
          </a:p>
        </p:txBody>
      </p:sp>
      <p:sp>
        <p:nvSpPr>
          <p:cNvPr id="8" name="Rectangle arrodonit 7"/>
          <p:cNvSpPr/>
          <p:nvPr/>
        </p:nvSpPr>
        <p:spPr>
          <a:xfrm>
            <a:off x="539750" y="2852738"/>
            <a:ext cx="1008063" cy="330200"/>
          </a:xfrm>
          <a:prstGeom prst="roundRect">
            <a:avLst/>
          </a:prstGeom>
          <a:solidFill>
            <a:srgbClr val="FFFF00">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9" name="Rectangle arrodonit 8"/>
          <p:cNvSpPr/>
          <p:nvPr/>
        </p:nvSpPr>
        <p:spPr>
          <a:xfrm>
            <a:off x="3203575" y="2852738"/>
            <a:ext cx="720725" cy="330200"/>
          </a:xfrm>
          <a:prstGeom prst="roundRect">
            <a:avLst/>
          </a:prstGeom>
          <a:solidFill>
            <a:srgbClr val="FFFF00">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35849" name="QuadreDeText 3"/>
          <p:cNvSpPr txBox="1">
            <a:spLocks noChangeArrowheads="1"/>
          </p:cNvSpPr>
          <p:nvPr/>
        </p:nvSpPr>
        <p:spPr bwMode="auto">
          <a:xfrm>
            <a:off x="366713" y="4654550"/>
            <a:ext cx="2692400" cy="1098550"/>
          </a:xfrm>
          <a:prstGeom prst="rect">
            <a:avLst/>
          </a:prstGeom>
          <a:blipFill dpi="0" rotWithShape="1">
            <a:blip r:embed="rId5"/>
            <a:srcRect/>
            <a:tile tx="0" ty="0" sx="100000" sy="100000" flip="none" algn="tl"/>
          </a:blipFill>
          <a:ln w="28575">
            <a:solidFill>
              <a:srgbClr val="FFCC66"/>
            </a:solidFill>
            <a:miter lim="800000"/>
            <a:headEnd/>
            <a:tailEnd/>
          </a:ln>
        </p:spPr>
        <p:txBody>
          <a:bodyPr>
            <a:spAutoFit/>
          </a:bodyPr>
          <a:lstStyle/>
          <a:p>
            <a:r>
              <a:rPr lang="ca-ES" sz="1600" b="1">
                <a:solidFill>
                  <a:srgbClr val="002060"/>
                </a:solidFill>
                <a:latin typeface="Verdana" pitchFamily="34" charset="0"/>
              </a:rPr>
              <a:t>Si obtenim massa resultats podem usar les opcions per refinar la cerca</a:t>
            </a:r>
          </a:p>
        </p:txBody>
      </p:sp>
      <p:sp>
        <p:nvSpPr>
          <p:cNvPr id="35850" name="QuadreDeText 4"/>
          <p:cNvSpPr txBox="1">
            <a:spLocks noChangeArrowheads="1"/>
          </p:cNvSpPr>
          <p:nvPr/>
        </p:nvSpPr>
        <p:spPr bwMode="auto">
          <a:xfrm>
            <a:off x="6659563" y="4984750"/>
            <a:ext cx="2265362" cy="1108075"/>
          </a:xfrm>
          <a:prstGeom prst="rect">
            <a:avLst/>
          </a:prstGeom>
          <a:blipFill dpi="0" rotWithShape="1">
            <a:blip r:embed="rId5"/>
            <a:srcRect/>
            <a:tile tx="0" ty="0" sx="100000" sy="100000" flip="none" algn="tl"/>
          </a:blipFill>
          <a:ln w="28575">
            <a:solidFill>
              <a:srgbClr val="FFCC66"/>
            </a:solidFill>
            <a:miter lim="800000"/>
            <a:headEnd/>
            <a:tailEnd/>
          </a:ln>
        </p:spPr>
        <p:txBody>
          <a:bodyPr>
            <a:spAutoFit/>
          </a:bodyPr>
          <a:lstStyle/>
          <a:p>
            <a:r>
              <a:rPr lang="ca-ES" sz="1600" b="1">
                <a:solidFill>
                  <a:srgbClr val="002060"/>
                </a:solidFill>
                <a:latin typeface="Verdana" pitchFamily="34" charset="0"/>
              </a:rPr>
              <a:t>Revisem i seleccionem els articles i fem clic a </a:t>
            </a:r>
            <a:r>
              <a:rPr lang="ca-ES" b="1">
                <a:solidFill>
                  <a:srgbClr val="002060"/>
                </a:solidFill>
                <a:latin typeface="Verdana" pitchFamily="34" charset="0"/>
              </a:rPr>
              <a:t>View Records</a:t>
            </a:r>
          </a:p>
        </p:txBody>
      </p:sp>
      <p:sp>
        <p:nvSpPr>
          <p:cNvPr id="13" name="Rectangle arrodonit 12"/>
          <p:cNvSpPr/>
          <p:nvPr/>
        </p:nvSpPr>
        <p:spPr>
          <a:xfrm>
            <a:off x="3924300" y="4540250"/>
            <a:ext cx="1511300" cy="20732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14" name="Fletxa esquerra 13"/>
          <p:cNvSpPr/>
          <p:nvPr/>
        </p:nvSpPr>
        <p:spPr>
          <a:xfrm rot="10800000">
            <a:off x="3130550" y="5335588"/>
            <a:ext cx="593725" cy="322262"/>
          </a:xfrm>
          <a:prstGeom prst="leftArrow">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6" name="Oval 5"/>
          <p:cNvSpPr/>
          <p:nvPr/>
        </p:nvSpPr>
        <p:spPr>
          <a:xfrm>
            <a:off x="6119813" y="4581525"/>
            <a:ext cx="252412" cy="2143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17" name="Oval 16"/>
          <p:cNvSpPr/>
          <p:nvPr/>
        </p:nvSpPr>
        <p:spPr>
          <a:xfrm>
            <a:off x="6119813" y="5584825"/>
            <a:ext cx="252412" cy="2143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18" name="Oval 17"/>
          <p:cNvSpPr/>
          <p:nvPr/>
        </p:nvSpPr>
        <p:spPr>
          <a:xfrm>
            <a:off x="6119813" y="6529388"/>
            <a:ext cx="252412" cy="2143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19" name="Rectangle arrodonit 18"/>
          <p:cNvSpPr/>
          <p:nvPr/>
        </p:nvSpPr>
        <p:spPr>
          <a:xfrm>
            <a:off x="715963" y="3789363"/>
            <a:ext cx="1552575" cy="3714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20" name="Fletxa esquerra 19"/>
          <p:cNvSpPr/>
          <p:nvPr/>
        </p:nvSpPr>
        <p:spPr>
          <a:xfrm rot="2193578">
            <a:off x="6686550" y="4527550"/>
            <a:ext cx="593725" cy="322263"/>
          </a:xfrm>
          <a:prstGeom prst="leftArrow">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21" name="Rectangle arrodonit 20"/>
          <p:cNvSpPr/>
          <p:nvPr/>
        </p:nvSpPr>
        <p:spPr>
          <a:xfrm>
            <a:off x="5940425" y="4149725"/>
            <a:ext cx="792163" cy="2952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Line 3"/>
          <p:cNvSpPr>
            <a:spLocks noChangeShapeType="1"/>
          </p:cNvSpPr>
          <p:nvPr/>
        </p:nvSpPr>
        <p:spPr bwMode="auto">
          <a:xfrm>
            <a:off x="468313" y="1773238"/>
            <a:ext cx="8207375" cy="0"/>
          </a:xfrm>
          <a:prstGeom prst="line">
            <a:avLst/>
          </a:prstGeom>
          <a:noFill/>
          <a:ln w="6350">
            <a:solidFill>
              <a:srgbClr val="808080"/>
            </a:solidFill>
            <a:round/>
            <a:headEnd/>
            <a:tailEnd/>
          </a:ln>
        </p:spPr>
        <p:txBody>
          <a:bodyPr/>
          <a:lstStyle/>
          <a:p>
            <a:endParaRPr lang="es-ES"/>
          </a:p>
        </p:txBody>
      </p:sp>
      <p:pic>
        <p:nvPicPr>
          <p:cNvPr id="36866" name="Picture 6" descr="capcalera"/>
          <p:cNvPicPr>
            <a:picLocks noChangeAspect="1" noChangeArrowheads="1"/>
          </p:cNvPicPr>
          <p:nvPr/>
        </p:nvPicPr>
        <p:blipFill>
          <a:blip r:embed="rId2"/>
          <a:srcRect/>
          <a:stretch>
            <a:fillRect/>
          </a:stretch>
        </p:blipFill>
        <p:spPr bwMode="auto">
          <a:xfrm>
            <a:off x="0" y="0"/>
            <a:ext cx="9144000" cy="955675"/>
          </a:xfrm>
          <a:prstGeom prst="rect">
            <a:avLst/>
          </a:prstGeom>
          <a:noFill/>
          <a:ln w="9525">
            <a:noFill/>
            <a:miter lim="800000"/>
            <a:headEnd/>
            <a:tailEnd/>
          </a:ln>
        </p:spPr>
      </p:pic>
      <p:sp>
        <p:nvSpPr>
          <p:cNvPr id="36867" name="QuadreDeText 1"/>
          <p:cNvSpPr txBox="1">
            <a:spLocks noChangeArrowheads="1"/>
          </p:cNvSpPr>
          <p:nvPr/>
        </p:nvSpPr>
        <p:spPr bwMode="auto">
          <a:xfrm>
            <a:off x="1187450" y="1268413"/>
            <a:ext cx="7345363" cy="396875"/>
          </a:xfrm>
          <a:prstGeom prst="rect">
            <a:avLst/>
          </a:prstGeom>
          <a:noFill/>
          <a:ln w="9525">
            <a:noFill/>
            <a:miter lim="800000"/>
            <a:headEnd/>
            <a:tailEnd/>
          </a:ln>
        </p:spPr>
        <p:txBody>
          <a:bodyPr>
            <a:spAutoFit/>
          </a:bodyPr>
          <a:lstStyle/>
          <a:p>
            <a:r>
              <a:rPr lang="ca-ES" sz="2000" b="1">
                <a:solidFill>
                  <a:srgbClr val="4D4D4D"/>
                </a:solidFill>
                <a:latin typeface="Verdana" pitchFamily="34" charset="0"/>
              </a:rPr>
              <a:t>Citacions rebudes per un autor: Author Finder</a:t>
            </a:r>
          </a:p>
        </p:txBody>
      </p:sp>
      <p:pic>
        <p:nvPicPr>
          <p:cNvPr id="36868" name="Picture 2"/>
          <p:cNvPicPr>
            <a:picLocks noChangeAspect="1" noChangeArrowheads="1"/>
          </p:cNvPicPr>
          <p:nvPr/>
        </p:nvPicPr>
        <p:blipFill>
          <a:blip r:embed="rId3"/>
          <a:srcRect/>
          <a:stretch>
            <a:fillRect/>
          </a:stretch>
        </p:blipFill>
        <p:spPr bwMode="auto">
          <a:xfrm>
            <a:off x="323850" y="2019300"/>
            <a:ext cx="4535488" cy="1647825"/>
          </a:xfrm>
          <a:prstGeom prst="rect">
            <a:avLst/>
          </a:prstGeom>
          <a:noFill/>
          <a:ln w="9525">
            <a:noFill/>
            <a:miter lim="800000"/>
            <a:headEnd/>
            <a:tailEnd/>
          </a:ln>
        </p:spPr>
      </p:pic>
      <p:sp>
        <p:nvSpPr>
          <p:cNvPr id="36869" name="QuadreDeText 1"/>
          <p:cNvSpPr txBox="1">
            <a:spLocks noChangeArrowheads="1"/>
          </p:cNvSpPr>
          <p:nvPr/>
        </p:nvSpPr>
        <p:spPr bwMode="auto">
          <a:xfrm>
            <a:off x="5508625" y="2217738"/>
            <a:ext cx="3240088" cy="1139825"/>
          </a:xfrm>
          <a:prstGeom prst="rect">
            <a:avLst/>
          </a:prstGeom>
          <a:blipFill dpi="0" rotWithShape="1">
            <a:blip r:embed="rId4"/>
            <a:srcRect/>
            <a:tile tx="0" ty="0" sx="100000" sy="100000" flip="none" algn="tl"/>
          </a:blipFill>
          <a:ln w="28575">
            <a:solidFill>
              <a:srgbClr val="FFCC66"/>
            </a:solidFill>
            <a:miter lim="800000"/>
            <a:headEnd/>
            <a:tailEnd/>
          </a:ln>
        </p:spPr>
        <p:txBody>
          <a:bodyPr>
            <a:spAutoFit/>
          </a:bodyPr>
          <a:lstStyle/>
          <a:p>
            <a:r>
              <a:rPr lang="ca-ES" sz="1600" b="1">
                <a:solidFill>
                  <a:srgbClr val="002060"/>
                </a:solidFill>
                <a:latin typeface="Verdana" pitchFamily="34" charset="0"/>
              </a:rPr>
              <a:t>A la part superior veurem  </a:t>
            </a:r>
            <a:r>
              <a:rPr lang="ca-ES" b="1">
                <a:solidFill>
                  <a:srgbClr val="002060"/>
                </a:solidFill>
                <a:latin typeface="Verdana" pitchFamily="34" charset="0"/>
              </a:rPr>
              <a:t>Create Citation Report</a:t>
            </a:r>
          </a:p>
          <a:p>
            <a:endParaRPr lang="ca-ES" b="1">
              <a:solidFill>
                <a:srgbClr val="002060"/>
              </a:solidFill>
              <a:latin typeface="Verdana" pitchFamily="34" charset="0"/>
            </a:endParaRPr>
          </a:p>
          <a:p>
            <a:endParaRPr lang="ca-ES" sz="1600" b="1">
              <a:solidFill>
                <a:srgbClr val="002060"/>
              </a:solidFill>
              <a:latin typeface="Verdana" pitchFamily="34" charset="0"/>
            </a:endParaRPr>
          </a:p>
        </p:txBody>
      </p:sp>
      <p:pic>
        <p:nvPicPr>
          <p:cNvPr id="36870" name="Picture 3"/>
          <p:cNvPicPr>
            <a:picLocks noChangeAspect="1" noChangeArrowheads="1"/>
          </p:cNvPicPr>
          <p:nvPr/>
        </p:nvPicPr>
        <p:blipFill>
          <a:blip r:embed="rId5"/>
          <a:srcRect/>
          <a:stretch>
            <a:fillRect/>
          </a:stretch>
        </p:blipFill>
        <p:spPr bwMode="auto">
          <a:xfrm>
            <a:off x="6084888" y="2933700"/>
            <a:ext cx="1943100" cy="279400"/>
          </a:xfrm>
          <a:prstGeom prst="rect">
            <a:avLst/>
          </a:prstGeom>
          <a:noFill/>
          <a:ln w="9525">
            <a:noFill/>
            <a:miter lim="800000"/>
            <a:headEnd/>
            <a:tailEnd/>
          </a:ln>
        </p:spPr>
      </p:pic>
      <p:sp>
        <p:nvSpPr>
          <p:cNvPr id="9" name="Fletxa esquerra 8"/>
          <p:cNvSpPr/>
          <p:nvPr/>
        </p:nvSpPr>
        <p:spPr>
          <a:xfrm rot="10800000">
            <a:off x="4889500" y="2520950"/>
            <a:ext cx="593725" cy="322263"/>
          </a:xfrm>
          <a:prstGeom prst="leftArrow">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10" name="Rectangle arrodonit 9"/>
          <p:cNvSpPr/>
          <p:nvPr/>
        </p:nvSpPr>
        <p:spPr>
          <a:xfrm>
            <a:off x="3779838" y="2520950"/>
            <a:ext cx="1079500" cy="2667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pic>
        <p:nvPicPr>
          <p:cNvPr id="36873" name="Picture 4"/>
          <p:cNvPicPr>
            <a:picLocks noChangeAspect="1" noChangeArrowheads="1"/>
          </p:cNvPicPr>
          <p:nvPr/>
        </p:nvPicPr>
        <p:blipFill>
          <a:blip r:embed="rId6"/>
          <a:srcRect/>
          <a:stretch>
            <a:fillRect/>
          </a:stretch>
        </p:blipFill>
        <p:spPr bwMode="auto">
          <a:xfrm>
            <a:off x="971550" y="4005263"/>
            <a:ext cx="7586663" cy="2495550"/>
          </a:xfrm>
          <a:prstGeom prst="rect">
            <a:avLst/>
          </a:prstGeom>
          <a:noFill/>
          <a:ln w="9525">
            <a:noFill/>
            <a:miter lim="800000"/>
            <a:headEnd/>
            <a:tailEnd/>
          </a:ln>
        </p:spPr>
      </p:pic>
      <p:sp>
        <p:nvSpPr>
          <p:cNvPr id="36874" name="QuadreDeText 2"/>
          <p:cNvSpPr txBox="1">
            <a:spLocks noChangeArrowheads="1"/>
          </p:cNvSpPr>
          <p:nvPr/>
        </p:nvSpPr>
        <p:spPr bwMode="auto">
          <a:xfrm>
            <a:off x="2620963" y="4837113"/>
            <a:ext cx="3205162" cy="831850"/>
          </a:xfrm>
          <a:prstGeom prst="rect">
            <a:avLst/>
          </a:prstGeom>
          <a:blipFill dpi="0" rotWithShape="1">
            <a:blip r:embed="rId4"/>
            <a:srcRect/>
            <a:tile tx="0" ty="0" sx="100000" sy="100000" flip="none" algn="tl"/>
          </a:blipFill>
          <a:ln w="28575">
            <a:solidFill>
              <a:srgbClr val="FFCC66"/>
            </a:solidFill>
            <a:miter lim="800000"/>
            <a:headEnd/>
            <a:tailEnd/>
          </a:ln>
        </p:spPr>
        <p:txBody>
          <a:bodyPr>
            <a:spAutoFit/>
          </a:bodyPr>
          <a:lstStyle/>
          <a:p>
            <a:r>
              <a:rPr lang="ca-ES" sz="1600" b="1">
                <a:solidFill>
                  <a:srgbClr val="002060"/>
                </a:solidFill>
                <a:latin typeface="Verdana" pitchFamily="34" charset="0"/>
              </a:rPr>
              <a:t>Que ens mostra gràfics i altres dades relacionades amb el treball de l’autor</a:t>
            </a:r>
          </a:p>
        </p:txBody>
      </p:sp>
      <p:sp>
        <p:nvSpPr>
          <p:cNvPr id="13" name="Rectangle arrodonit 12"/>
          <p:cNvSpPr/>
          <p:nvPr/>
        </p:nvSpPr>
        <p:spPr>
          <a:xfrm>
            <a:off x="6588125" y="4564063"/>
            <a:ext cx="1944688" cy="193675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14" name="Fletxa esquerra 13"/>
          <p:cNvSpPr/>
          <p:nvPr/>
        </p:nvSpPr>
        <p:spPr>
          <a:xfrm rot="10800000">
            <a:off x="5926138" y="5202238"/>
            <a:ext cx="593725" cy="320675"/>
          </a:xfrm>
          <a:prstGeom prst="leftArrow">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a-ES"/>
          </a:p>
        </p:txBody>
      </p:sp>
      <p:sp>
        <p:nvSpPr>
          <p:cNvPr id="15" name="QuadreDeText 14"/>
          <p:cNvSpPr txBox="1"/>
          <p:nvPr/>
        </p:nvSpPr>
        <p:spPr>
          <a:xfrm>
            <a:off x="8101013" y="6488113"/>
            <a:ext cx="935037" cy="276225"/>
          </a:xfrm>
          <a:prstGeom prst="rect">
            <a:avLst/>
          </a:prstGeom>
          <a:noFill/>
          <a:ln w="28575">
            <a:noFill/>
          </a:ln>
        </p:spPr>
        <p:txBody>
          <a:bodyPr>
            <a:spAutoFit/>
          </a:bodyPr>
          <a:lstStyle/>
          <a:p>
            <a:pPr>
              <a:defRPr/>
            </a:pPr>
            <a:r>
              <a:rPr lang="ca-ES" sz="1200" b="1" dirty="0">
                <a:solidFill>
                  <a:srgbClr val="002060"/>
                </a:solidFill>
                <a:latin typeface="+mj-lt"/>
                <a:cs typeface="Calibri" pitchFamily="34" charset="0"/>
                <a:hlinkClick r:id="rId7" action="ppaction://hlinksldjump"/>
              </a:rPr>
              <a:t>Sumari</a:t>
            </a:r>
            <a:endParaRPr lang="ca-ES" sz="1200" b="1" dirty="0">
              <a:solidFill>
                <a:srgbClr val="002060"/>
              </a:solidFill>
              <a:latin typeface="+mj-lt"/>
              <a:cs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idx="1"/>
          </p:nvPr>
        </p:nvSpPr>
        <p:spPr>
          <a:xfrm>
            <a:off x="468313" y="1628775"/>
            <a:ext cx="8229600" cy="3168650"/>
          </a:xfrm>
        </p:spPr>
        <p:txBody>
          <a:bodyPr/>
          <a:lstStyle/>
          <a:p>
            <a:endParaRPr lang="es-ES" smtClean="0"/>
          </a:p>
        </p:txBody>
      </p:sp>
      <p:grpSp>
        <p:nvGrpSpPr>
          <p:cNvPr id="37890" name="7 Grupo"/>
          <p:cNvGrpSpPr>
            <a:grpSpLocks/>
          </p:cNvGrpSpPr>
          <p:nvPr/>
        </p:nvGrpSpPr>
        <p:grpSpPr bwMode="auto">
          <a:xfrm>
            <a:off x="539750" y="1628775"/>
            <a:ext cx="8143875" cy="3127375"/>
            <a:chOff x="0" y="1214422"/>
            <a:chExt cx="9144000" cy="3511550"/>
          </a:xfrm>
        </p:grpSpPr>
        <p:pic>
          <p:nvPicPr>
            <p:cNvPr id="37895" name="Picture 5" descr="I:\USD\cidui\cidui\nuevos fondos\fon3.jpg"/>
            <p:cNvPicPr>
              <a:picLocks noChangeArrowheads="1"/>
            </p:cNvPicPr>
            <p:nvPr/>
          </p:nvPicPr>
          <p:blipFill>
            <a:blip r:embed="rId2"/>
            <a:srcRect/>
            <a:stretch>
              <a:fillRect/>
            </a:stretch>
          </p:blipFill>
          <p:spPr bwMode="auto">
            <a:xfrm>
              <a:off x="0" y="1214422"/>
              <a:ext cx="2357438" cy="3511550"/>
            </a:xfrm>
            <a:prstGeom prst="rect">
              <a:avLst/>
            </a:prstGeom>
            <a:noFill/>
            <a:ln w="9525">
              <a:noFill/>
              <a:miter lim="800000"/>
              <a:headEnd/>
              <a:tailEnd/>
            </a:ln>
          </p:spPr>
        </p:pic>
        <p:pic>
          <p:nvPicPr>
            <p:cNvPr id="37896" name="Picture 8" descr="I:\USD\fotosUB\fotosub1\selec\barretja.jpg"/>
            <p:cNvPicPr>
              <a:picLocks noChangeArrowheads="1"/>
            </p:cNvPicPr>
            <p:nvPr/>
          </p:nvPicPr>
          <p:blipFill>
            <a:blip r:embed="rId3"/>
            <a:srcRect/>
            <a:stretch>
              <a:fillRect/>
            </a:stretch>
          </p:blipFill>
          <p:spPr bwMode="auto">
            <a:xfrm>
              <a:off x="2143125" y="1214422"/>
              <a:ext cx="4519613" cy="3509963"/>
            </a:xfrm>
            <a:prstGeom prst="rect">
              <a:avLst/>
            </a:prstGeom>
            <a:noFill/>
            <a:ln w="9525">
              <a:noFill/>
              <a:miter lim="800000"/>
              <a:headEnd/>
              <a:tailEnd/>
            </a:ln>
          </p:spPr>
        </p:pic>
        <p:pic>
          <p:nvPicPr>
            <p:cNvPr id="37897" name="Picture 13" descr="I:\USD\fotosUB\fotosub1\pati2.jpg"/>
            <p:cNvPicPr>
              <a:picLocks noChangeArrowheads="1"/>
            </p:cNvPicPr>
            <p:nvPr/>
          </p:nvPicPr>
          <p:blipFill>
            <a:blip r:embed="rId4"/>
            <a:srcRect/>
            <a:stretch>
              <a:fillRect/>
            </a:stretch>
          </p:blipFill>
          <p:spPr bwMode="auto">
            <a:xfrm>
              <a:off x="6426200" y="1214422"/>
              <a:ext cx="2717800" cy="3509963"/>
            </a:xfrm>
            <a:prstGeom prst="rect">
              <a:avLst/>
            </a:prstGeom>
            <a:noFill/>
            <a:ln w="9525">
              <a:noFill/>
              <a:miter lim="800000"/>
              <a:headEnd/>
              <a:tailEnd/>
            </a:ln>
          </p:spPr>
        </p:pic>
      </p:grpSp>
      <p:sp>
        <p:nvSpPr>
          <p:cNvPr id="37891" name="Rectangle 8"/>
          <p:cNvSpPr>
            <a:spLocks noChangeArrowheads="1"/>
          </p:cNvSpPr>
          <p:nvPr/>
        </p:nvSpPr>
        <p:spPr bwMode="auto">
          <a:xfrm>
            <a:off x="457200" y="4724400"/>
            <a:ext cx="8218488" cy="1657350"/>
          </a:xfrm>
          <a:prstGeom prst="rect">
            <a:avLst/>
          </a:prstGeom>
          <a:noFill/>
          <a:ln w="9525">
            <a:noFill/>
            <a:miter lim="800000"/>
            <a:headEnd/>
            <a:tailEnd/>
          </a:ln>
        </p:spPr>
        <p:txBody>
          <a:bodyPr/>
          <a:lstStyle/>
          <a:p>
            <a:pPr marL="342900" indent="-342900">
              <a:spcBef>
                <a:spcPct val="20000"/>
              </a:spcBef>
              <a:buFontTx/>
              <a:buChar char="•"/>
            </a:pPr>
            <a:endParaRPr lang="es-ES" sz="2400" b="1" baseline="30000">
              <a:latin typeface="Verdana" pitchFamily="34" charset="0"/>
            </a:endParaRPr>
          </a:p>
          <a:p>
            <a:pPr marL="342900" indent="-342900">
              <a:spcBef>
                <a:spcPct val="20000"/>
              </a:spcBef>
              <a:buFontTx/>
              <a:buChar char="•"/>
            </a:pPr>
            <a:endParaRPr lang="es-ES" sz="2400" b="1" baseline="30000">
              <a:latin typeface="Verdana" pitchFamily="34" charset="0"/>
            </a:endParaRPr>
          </a:p>
          <a:p>
            <a:pPr marL="342900" indent="-342900" algn="ctr">
              <a:spcBef>
                <a:spcPct val="20000"/>
              </a:spcBef>
            </a:pPr>
            <a:r>
              <a:rPr lang="ca-ES" sz="3600" b="1" baseline="30000">
                <a:solidFill>
                  <a:srgbClr val="4D4D4D"/>
                </a:solidFill>
                <a:latin typeface="Calibri" pitchFamily="34" charset="0"/>
              </a:rPr>
              <a:t>Moltes gràcies!</a:t>
            </a:r>
          </a:p>
          <a:p>
            <a:pPr marL="342900" indent="-342900">
              <a:spcBef>
                <a:spcPct val="20000"/>
              </a:spcBef>
              <a:buFontTx/>
              <a:buChar char="•"/>
            </a:pPr>
            <a:endParaRPr lang="ca-ES" sz="3600" b="1" baseline="30000">
              <a:solidFill>
                <a:srgbClr val="4D4D4D"/>
              </a:solidFill>
              <a:latin typeface="Verdana" pitchFamily="34" charset="0"/>
            </a:endParaRPr>
          </a:p>
          <a:p>
            <a:pPr marL="342900" indent="-342900">
              <a:spcBef>
                <a:spcPct val="20000"/>
              </a:spcBef>
            </a:pPr>
            <a:endParaRPr lang="es-ES" sz="3200" b="1" baseline="30000">
              <a:latin typeface="Verdana" pitchFamily="34" charset="0"/>
            </a:endParaRPr>
          </a:p>
          <a:p>
            <a:pPr marL="342900" indent="-342900">
              <a:spcBef>
                <a:spcPct val="20000"/>
              </a:spcBef>
              <a:buFontTx/>
              <a:buChar char="•"/>
            </a:pPr>
            <a:endParaRPr lang="ca-ES" sz="3200"/>
          </a:p>
        </p:txBody>
      </p:sp>
      <p:sp>
        <p:nvSpPr>
          <p:cNvPr id="37892" name="Text Box 11"/>
          <p:cNvSpPr txBox="1">
            <a:spLocks noChangeArrowheads="1"/>
          </p:cNvSpPr>
          <p:nvPr/>
        </p:nvSpPr>
        <p:spPr bwMode="auto">
          <a:xfrm>
            <a:off x="1331913" y="6092825"/>
            <a:ext cx="3527425" cy="366713"/>
          </a:xfrm>
          <a:prstGeom prst="rect">
            <a:avLst/>
          </a:prstGeom>
          <a:noFill/>
          <a:ln w="9525">
            <a:noFill/>
            <a:miter lim="800000"/>
            <a:headEnd/>
            <a:tailEnd/>
          </a:ln>
        </p:spPr>
        <p:txBody>
          <a:bodyPr>
            <a:spAutoFit/>
          </a:bodyPr>
          <a:lstStyle/>
          <a:p>
            <a:pPr algn="ctr"/>
            <a:r>
              <a:rPr lang="es-ES" sz="1200">
                <a:latin typeface="Verdana" pitchFamily="34" charset="0"/>
              </a:rPr>
              <a:t>©</a:t>
            </a:r>
            <a:r>
              <a:rPr lang="es-ES">
                <a:latin typeface="Verdana" pitchFamily="34" charset="0"/>
              </a:rPr>
              <a:t> </a:t>
            </a:r>
            <a:r>
              <a:rPr lang="es-ES" sz="1200">
                <a:latin typeface="Verdana" pitchFamily="34" charset="0"/>
              </a:rPr>
              <a:t>CRAI, </a:t>
            </a:r>
            <a:r>
              <a:rPr lang="ca-ES" sz="1200">
                <a:latin typeface="Verdana" pitchFamily="34" charset="0"/>
              </a:rPr>
              <a:t>Universitat de Barcelona 2012</a:t>
            </a:r>
          </a:p>
        </p:txBody>
      </p:sp>
      <p:pic>
        <p:nvPicPr>
          <p:cNvPr id="37893" name="Picture 12" descr="capcalera"/>
          <p:cNvPicPr>
            <a:picLocks noChangeAspect="1" noChangeArrowheads="1"/>
          </p:cNvPicPr>
          <p:nvPr/>
        </p:nvPicPr>
        <p:blipFill>
          <a:blip r:embed="rId5"/>
          <a:srcRect/>
          <a:stretch>
            <a:fillRect/>
          </a:stretch>
        </p:blipFill>
        <p:spPr bwMode="auto">
          <a:xfrm>
            <a:off x="0" y="0"/>
            <a:ext cx="9144000" cy="955675"/>
          </a:xfrm>
          <a:prstGeom prst="rect">
            <a:avLst/>
          </a:prstGeom>
          <a:noFill/>
          <a:ln w="9525">
            <a:noFill/>
            <a:miter lim="800000"/>
            <a:headEnd/>
            <a:tailEnd/>
          </a:ln>
        </p:spPr>
      </p:pic>
      <p:pic>
        <p:nvPicPr>
          <p:cNvPr id="37894" name="Picture 14"/>
          <p:cNvPicPr>
            <a:picLocks noChangeAspect="1" noChangeArrowheads="1"/>
          </p:cNvPicPr>
          <p:nvPr/>
        </p:nvPicPr>
        <p:blipFill>
          <a:blip r:embed="rId6"/>
          <a:srcRect/>
          <a:stretch>
            <a:fillRect/>
          </a:stretch>
        </p:blipFill>
        <p:spPr bwMode="auto">
          <a:xfrm>
            <a:off x="468313" y="6165850"/>
            <a:ext cx="790575" cy="276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isseny per defecte">
  <a:themeElements>
    <a:clrScheme name="Personalitza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2D2D8A"/>
      </a:hlink>
      <a:folHlink>
        <a:srgbClr val="2D2D8A"/>
      </a:folHlink>
    </a:clrScheme>
    <a:fontScheme name="Disseny per defecte">
      <a:majorFont>
        <a:latin typeface="Arial"/>
        <a:ea typeface=""/>
        <a:cs typeface=""/>
      </a:majorFont>
      <a:minorFont>
        <a:latin typeface="Arial"/>
        <a:ea typeface=""/>
        <a:cs typeface=""/>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lipFill>
          <a:blip xmlns:r="http://schemas.openxmlformats.org/officeDocument/2006/relationships" r:embed="rId1"/>
          <a:tile tx="0" ty="0" sx="100000" sy="100000" flip="none" algn="tl"/>
        </a:blipFill>
        <a:ln w="28575">
          <a:solidFill>
            <a:srgbClr val="FFCC66"/>
          </a:solidFill>
        </a:ln>
      </a:spPr>
      <a:bodyPr wrap="square">
        <a:spAutoFit/>
      </a:bodyPr>
      <a:lstStyle>
        <a:defPPr>
          <a:defRPr sz="1600" b="1" dirty="0" smtClean="0">
            <a:solidFill>
              <a:srgbClr val="002060"/>
            </a:solidFill>
            <a:latin typeface="Verdana" pitchFamily="34" charset="0"/>
            <a:cs typeface="Calibri" pitchFamily="34" charset="0"/>
          </a:defRPr>
        </a:defPPr>
      </a:lstStyle>
    </a:txDef>
  </a:objectDefaults>
  <a:extraClrSchemeLst>
    <a:extraClrScheme>
      <a:clrScheme name="Disseny per defec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seny per defec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seny per defec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seny per defec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seny per defec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seny per defec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seny per defec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seny per defec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seny per defec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seny per defec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seny per defec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seny per defec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l'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1494</TotalTime>
  <Words>1004</Words>
  <Application>Microsoft Office PowerPoint</Application>
  <PresentationFormat>On-screen Show (4:3)</PresentationFormat>
  <Paragraphs>114</Paragraphs>
  <Slides>18</Slides>
  <Notes>5</Notes>
  <HiddenSlides>0</HiddenSlides>
  <MMClips>0</MMClips>
  <ScaleCrop>false</ScaleCrop>
  <HeadingPairs>
    <vt:vector size="6" baseType="variant">
      <vt:variant>
        <vt:lpstr>Fuentes usadas</vt:lpstr>
      </vt:variant>
      <vt:variant>
        <vt:i4>3</vt:i4>
      </vt:variant>
      <vt:variant>
        <vt:lpstr>Plantilla de diseño</vt:lpstr>
      </vt:variant>
      <vt:variant>
        <vt:i4>1</vt:i4>
      </vt:variant>
      <vt:variant>
        <vt:lpstr>Títulos de diapositiva</vt:lpstr>
      </vt:variant>
      <vt:variant>
        <vt:i4>18</vt:i4>
      </vt:variant>
    </vt:vector>
  </HeadingPairs>
  <TitlesOfParts>
    <vt:vector size="22" baseType="lpstr">
      <vt:lpstr>Arial</vt:lpstr>
      <vt:lpstr>Verdana</vt:lpstr>
      <vt:lpstr>Calibri</vt:lpstr>
      <vt:lpstr>Disseny per defecte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vector>
  </TitlesOfParts>
  <Company>Universitat de Barcelona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 of Science: com saber les citacions que ha rebut un article o un autor</dc:title>
  <dc:creator>CRAI Biblioteca de Medicina</dc:creator>
  <cp:keywords>Web of Science, WOS, citacions</cp:keywords>
  <cp:lastModifiedBy>ealba</cp:lastModifiedBy>
  <cp:revision>141</cp:revision>
  <dcterms:created xsi:type="dcterms:W3CDTF">2011-04-27T09:10:14Z</dcterms:created>
  <dcterms:modified xsi:type="dcterms:W3CDTF">2012-03-30T11:36:41Z</dcterms:modified>
</cp:coreProperties>
</file>