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1" ContentType="image/jpeg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84" r:id="rId2"/>
    <p:sldId id="285" r:id="rId3"/>
    <p:sldId id="257" r:id="rId4"/>
    <p:sldId id="270" r:id="rId5"/>
    <p:sldId id="280" r:id="rId6"/>
    <p:sldId id="258" r:id="rId7"/>
    <p:sldId id="273" r:id="rId8"/>
    <p:sldId id="281" r:id="rId9"/>
    <p:sldId id="259" r:id="rId10"/>
    <p:sldId id="268" r:id="rId11"/>
    <p:sldId id="267" r:id="rId12"/>
    <p:sldId id="260" r:id="rId13"/>
    <p:sldId id="272" r:id="rId14"/>
    <p:sldId id="271" r:id="rId15"/>
    <p:sldId id="261" r:id="rId16"/>
    <p:sldId id="277" r:id="rId17"/>
    <p:sldId id="278" r:id="rId18"/>
    <p:sldId id="262" r:id="rId19"/>
    <p:sldId id="269" r:id="rId20"/>
    <p:sldId id="263" r:id="rId21"/>
    <p:sldId id="276" r:id="rId22"/>
    <p:sldId id="264" r:id="rId23"/>
    <p:sldId id="265" r:id="rId24"/>
    <p:sldId id="275" r:id="rId25"/>
    <p:sldId id="266" r:id="rId26"/>
    <p:sldId id="274" r:id="rId27"/>
    <p:sldId id="282" r:id="rId28"/>
    <p:sldId id="283" r:id="rId29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9A6"/>
    <a:srgbClr val="FF0000"/>
    <a:srgbClr val="FF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2" autoAdjust="0"/>
    <p:restoredTop sz="95189" autoAdjust="0"/>
  </p:normalViewPr>
  <p:slideViewPr>
    <p:cSldViewPr>
      <p:cViewPr>
        <p:scale>
          <a:sx n="100" d="100"/>
          <a:sy n="100" d="100"/>
        </p:scale>
        <p:origin x="-258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2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E1B61C-DBD4-43E4-A3FA-A8EEFB3FD375}" type="datetimeFigureOut">
              <a:rPr lang="es-ES" smtClean="0"/>
              <a:t>04/03/2013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5AC4E6-CAB6-4A96-82C6-9F96C19D68C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0533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dirty="0" smtClean="0"/>
          </a:p>
        </p:txBody>
      </p:sp>
      <p:sp>
        <p:nvSpPr>
          <p:cNvPr id="51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20FDE13-350D-47F1-B7AD-F09F2A376536}" type="slidenum">
              <a:rPr lang="ca-ES" smtClean="0"/>
              <a:pPr eaLnBrk="1" hangingPunct="1"/>
              <a:t>1</a:t>
            </a:fld>
            <a:endParaRPr lang="ca-E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AC4E6-CAB6-4A96-82C6-9F96C19D68C1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65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AC4E6-CAB6-4A96-82C6-9F96C19D68C1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47057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61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BDA1AF3-10C0-4D5E-9CAD-A0BC4D29E16E}" type="slidenum">
              <a:rPr lang="ca-ES" smtClean="0"/>
              <a:pPr eaLnBrk="1" hangingPunct="1"/>
              <a:t>28</a:t>
            </a:fld>
            <a:endParaRPr lang="ca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a-ES" smtClean="0"/>
              <a:t>Feu clic aquí per editar l'estil de subtítols del patró.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5A6-AB70-4847-B3D7-38C56EF8A337}" type="datetimeFigureOut">
              <a:rPr lang="ca-ES" smtClean="0"/>
              <a:pPr/>
              <a:t>04/03/2013</a:t>
            </a:fld>
            <a:endParaRPr lang="ca-ES" dirty="0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0D8C-EC17-4DB2-85C2-20D31FA20847}" type="slidenum">
              <a:rPr lang="ca-ES" smtClean="0"/>
              <a:pPr/>
              <a:t>‹#›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4235343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5A6-AB70-4847-B3D7-38C56EF8A337}" type="datetimeFigureOut">
              <a:rPr lang="ca-ES" smtClean="0"/>
              <a:pPr/>
              <a:t>04/03/2013</a:t>
            </a:fld>
            <a:endParaRPr lang="ca-ES" dirty="0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0D8C-EC17-4DB2-85C2-20D31FA20847}" type="slidenum">
              <a:rPr lang="ca-ES" smtClean="0"/>
              <a:pPr/>
              <a:t>‹#›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44761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5A6-AB70-4847-B3D7-38C56EF8A337}" type="datetimeFigureOut">
              <a:rPr lang="ca-ES" smtClean="0"/>
              <a:pPr/>
              <a:t>04/03/2013</a:t>
            </a:fld>
            <a:endParaRPr lang="ca-ES" dirty="0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0D8C-EC17-4DB2-85C2-20D31FA20847}" type="slidenum">
              <a:rPr lang="ca-ES" smtClean="0"/>
              <a:pPr/>
              <a:t>‹#›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467326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5A6-AB70-4847-B3D7-38C56EF8A337}" type="datetimeFigureOut">
              <a:rPr lang="ca-ES" smtClean="0"/>
              <a:pPr/>
              <a:t>04/03/2013</a:t>
            </a:fld>
            <a:endParaRPr lang="ca-ES" dirty="0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0D8C-EC17-4DB2-85C2-20D31FA20847}" type="slidenum">
              <a:rPr lang="ca-ES" smtClean="0"/>
              <a:pPr/>
              <a:t>‹#›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606303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5A6-AB70-4847-B3D7-38C56EF8A337}" type="datetimeFigureOut">
              <a:rPr lang="ca-ES" smtClean="0"/>
              <a:pPr/>
              <a:t>04/03/2013</a:t>
            </a:fld>
            <a:endParaRPr lang="ca-ES" dirty="0"/>
          </a:p>
        </p:txBody>
      </p:sp>
      <p:sp>
        <p:nvSpPr>
          <p:cNvPr id="8" name="Contenidor de peu de pà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9" name="Conteni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0D8C-EC17-4DB2-85C2-20D31FA20847}" type="slidenum">
              <a:rPr lang="ca-ES" smtClean="0"/>
              <a:pPr/>
              <a:t>‹#›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304437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5A6-AB70-4847-B3D7-38C56EF8A337}" type="datetimeFigureOut">
              <a:rPr lang="ca-ES" smtClean="0"/>
              <a:pPr/>
              <a:t>04/03/2013</a:t>
            </a:fld>
            <a:endParaRPr lang="ca-ES" dirty="0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0D8C-EC17-4DB2-85C2-20D31FA20847}" type="slidenum">
              <a:rPr lang="ca-ES" smtClean="0"/>
              <a:pPr/>
              <a:t>‹#›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579806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5A6-AB70-4847-B3D7-38C56EF8A337}" type="datetimeFigureOut">
              <a:rPr lang="ca-ES" smtClean="0"/>
              <a:pPr/>
              <a:t>04/03/2013</a:t>
            </a:fld>
            <a:endParaRPr lang="ca-ES" dirty="0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0D8C-EC17-4DB2-85C2-20D31FA20847}" type="slidenum">
              <a:rPr lang="ca-ES" smtClean="0"/>
              <a:pPr/>
              <a:t>‹#›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474219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5A6-AB70-4847-B3D7-38C56EF8A337}" type="datetimeFigureOut">
              <a:rPr lang="ca-ES" smtClean="0"/>
              <a:pPr/>
              <a:t>04/03/2013</a:t>
            </a:fld>
            <a:endParaRPr lang="ca-ES" dirty="0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0D8C-EC17-4DB2-85C2-20D31FA20847}" type="slidenum">
              <a:rPr lang="ca-ES" smtClean="0"/>
              <a:pPr/>
              <a:t>‹#›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70583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 dirty="0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5A6-AB70-4847-B3D7-38C56EF8A337}" type="datetimeFigureOut">
              <a:rPr lang="ca-ES" smtClean="0"/>
              <a:pPr/>
              <a:t>04/03/2013</a:t>
            </a:fld>
            <a:endParaRPr lang="ca-ES" dirty="0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0D8C-EC17-4DB2-85C2-20D31FA20847}" type="slidenum">
              <a:rPr lang="ca-ES" smtClean="0"/>
              <a:pPr/>
              <a:t>‹#›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415345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5A6-AB70-4847-B3D7-38C56EF8A337}" type="datetimeFigureOut">
              <a:rPr lang="ca-ES" smtClean="0"/>
              <a:pPr/>
              <a:t>04/03/2013</a:t>
            </a:fld>
            <a:endParaRPr lang="ca-ES" dirty="0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0D8C-EC17-4DB2-85C2-20D31FA20847}" type="slidenum">
              <a:rPr lang="ca-ES" smtClean="0"/>
              <a:pPr/>
              <a:t>‹#›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012672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5A6-AB70-4847-B3D7-38C56EF8A337}" type="datetimeFigureOut">
              <a:rPr lang="ca-ES" smtClean="0"/>
              <a:pPr/>
              <a:t>04/03/2013</a:t>
            </a:fld>
            <a:endParaRPr lang="ca-ES" dirty="0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0D8C-EC17-4DB2-85C2-20D31FA20847}" type="slidenum">
              <a:rPr lang="ca-ES" smtClean="0"/>
              <a:pPr/>
              <a:t>‹#›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673048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145A6-AB70-4847-B3D7-38C56EF8A337}" type="datetimeFigureOut">
              <a:rPr lang="ca-ES" smtClean="0"/>
              <a:pPr/>
              <a:t>04/03/2013</a:t>
            </a:fld>
            <a:endParaRPr lang="ca-ES" dirty="0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 dirty="0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70D8C-EC17-4DB2-85C2-20D31FA20847}" type="slidenum">
              <a:rPr lang="ca-ES" smtClean="0"/>
              <a:pPr/>
              <a:t>‹#›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233866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microsoft.com/office/2007/relationships/hdphoto" Target="../media/hdphoto1.wdp"/><Relationship Id="rId10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openxmlformats.org/officeDocument/2006/relationships/image" Target="../media/image11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1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1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microsoft.com/office/2007/relationships/hdphoto" Target="../media/hdphoto5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idx="1"/>
          </p:nvPr>
        </p:nvSpPr>
        <p:spPr>
          <a:xfrm>
            <a:off x="468313" y="1628775"/>
            <a:ext cx="8229600" cy="3168650"/>
          </a:xfrm>
        </p:spPr>
        <p:txBody>
          <a:bodyPr/>
          <a:lstStyle/>
          <a:p>
            <a:pPr eaLnBrk="1" hangingPunct="1"/>
            <a:endParaRPr lang="es-ES" dirty="0" smtClean="0"/>
          </a:p>
        </p:txBody>
      </p:sp>
      <p:grpSp>
        <p:nvGrpSpPr>
          <p:cNvPr id="2051" name="7 Grupo"/>
          <p:cNvGrpSpPr>
            <a:grpSpLocks/>
          </p:cNvGrpSpPr>
          <p:nvPr/>
        </p:nvGrpSpPr>
        <p:grpSpPr bwMode="auto">
          <a:xfrm>
            <a:off x="539750" y="1628775"/>
            <a:ext cx="8143875" cy="3127375"/>
            <a:chOff x="0" y="1214422"/>
            <a:chExt cx="9144000" cy="3511550"/>
          </a:xfrm>
        </p:grpSpPr>
        <p:pic>
          <p:nvPicPr>
            <p:cNvPr id="2054" name="Picture 5" descr="I:\USD\cidui\cidui\nuevos fondos\fon3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214422"/>
              <a:ext cx="2357438" cy="351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5" name="Picture 8" descr="I:\USD\fotosUB\fotosub1\selec\barretja.jpg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3125" y="1214422"/>
              <a:ext cx="4519613" cy="3509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6" name="Picture 13" descr="I:\USD\fotosUB\fotosub1\pati2.jpg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6200" y="1214422"/>
              <a:ext cx="2717800" cy="3509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52" name="Rectangle 11"/>
          <p:cNvSpPr>
            <a:spLocks noChangeArrowheads="1"/>
          </p:cNvSpPr>
          <p:nvPr/>
        </p:nvSpPr>
        <p:spPr bwMode="auto">
          <a:xfrm>
            <a:off x="529976" y="4651970"/>
            <a:ext cx="8218488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es-ES" sz="2400" b="1" dirty="0">
              <a:latin typeface="Verdana" pitchFamily="34" charset="0"/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es-ES" sz="4800" b="1" dirty="0" smtClean="0">
                <a:latin typeface="Calibri" pitchFamily="34" charset="0"/>
              </a:rPr>
              <a:t>Moodle 2.4</a:t>
            </a:r>
            <a:endParaRPr lang="es-ES" sz="4800" b="1" dirty="0">
              <a:latin typeface="Calibri" pitchFamily="34" charset="0"/>
            </a:endParaRPr>
          </a:p>
          <a:p>
            <a:pPr algn="ctr"/>
            <a:r>
              <a:rPr lang="es-ES" sz="2800" dirty="0" smtClean="0">
                <a:solidFill>
                  <a:schemeClr val="tx1"/>
                </a:solidFill>
              </a:rPr>
              <a:t>10 nuevas razones para utilizarlo</a:t>
            </a:r>
            <a:endParaRPr lang="es-ES" sz="2800" dirty="0">
              <a:solidFill>
                <a:schemeClr val="tx1"/>
              </a:solidFill>
            </a:endParaRPr>
          </a:p>
        </p:txBody>
      </p:sp>
      <p:pic>
        <p:nvPicPr>
          <p:cNvPr id="2053" name="Picture 14" descr="capcaler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2091">
            <a:off x="2552488" y="5014837"/>
            <a:ext cx="1305107" cy="10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50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de cantonada diagonal rodona 3"/>
          <p:cNvSpPr/>
          <p:nvPr/>
        </p:nvSpPr>
        <p:spPr>
          <a:xfrm>
            <a:off x="731349" y="1052736"/>
            <a:ext cx="7585067" cy="792088"/>
          </a:xfrm>
          <a:prstGeom prst="round2Diag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lang="ca-E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a-ES" sz="4000" dirty="0" smtClean="0">
                <a:solidFill>
                  <a:schemeClr val="tx1"/>
                </a:solidFill>
              </a:rPr>
              <a:t>Razones para usar Moodle 2.4</a:t>
            </a:r>
            <a:endParaRPr lang="ca-ES" sz="4000" dirty="0">
              <a:solidFill>
                <a:schemeClr val="tx1"/>
              </a:solidFill>
            </a:endParaRPr>
          </a:p>
        </p:txBody>
      </p:sp>
      <p:pic>
        <p:nvPicPr>
          <p:cNvPr id="5" name="Picture 14" descr="capcale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17 Grupo"/>
          <p:cNvGrpSpPr/>
          <p:nvPr/>
        </p:nvGrpSpPr>
        <p:grpSpPr>
          <a:xfrm>
            <a:off x="107504" y="2204864"/>
            <a:ext cx="3489893" cy="1008112"/>
            <a:chOff x="186891" y="147506"/>
            <a:chExt cx="3610150" cy="1849905"/>
          </a:xfrm>
        </p:grpSpPr>
        <p:sp>
          <p:nvSpPr>
            <p:cNvPr id="31" name="30 Rectángulo"/>
            <p:cNvSpPr/>
            <p:nvPr/>
          </p:nvSpPr>
          <p:spPr>
            <a:xfrm>
              <a:off x="410360" y="147506"/>
              <a:ext cx="3128550" cy="1849905"/>
            </a:xfrm>
            <a:prstGeom prst="rect">
              <a:avLst/>
            </a:prstGeom>
            <a:blipFill dpi="0" rotWithShape="0">
              <a:blip r:embed="rId3">
                <a:alphaModFix amt="57000"/>
                <a:lum bright="70000" contrast="-70000"/>
              </a:blip>
              <a:srcRect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31 Rectángulo"/>
            <p:cNvSpPr/>
            <p:nvPr/>
          </p:nvSpPr>
          <p:spPr>
            <a:xfrm>
              <a:off x="186891" y="147506"/>
              <a:ext cx="3610150" cy="18499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b="1" kern="1200" dirty="0" smtClean="0">
                  <a:solidFill>
                    <a:schemeClr val="accent6">
                      <a:lumMod val="75000"/>
                    </a:schemeClr>
                  </a:solidFill>
                  <a:latin typeface="Adobe Gothic Std B" pitchFamily="34" charset="-128"/>
                  <a:ea typeface="Adobe Gothic Std B" pitchFamily="34" charset="-128"/>
                </a:rPr>
                <a:t>1.</a:t>
              </a:r>
              <a:r>
                <a:rPr lang="es-ES" sz="2400" b="1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dobe Gothic Std B" pitchFamily="34" charset="-128"/>
                  <a:ea typeface="Adobe Gothic Std B" pitchFamily="34" charset="-128"/>
                </a:rPr>
                <a:t>Opciones de mejora del curso</a:t>
              </a:r>
              <a:endParaRPr lang="es-ES" sz="24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othic Std B" pitchFamily="34" charset="-128"/>
                <a:ea typeface="Adobe Gothic Std B" pitchFamily="34" charset="-128"/>
              </a:endParaRPr>
            </a:p>
          </p:txBody>
        </p:sp>
      </p:grpSp>
      <p:grpSp>
        <p:nvGrpSpPr>
          <p:cNvPr id="19" name="18 Grupo"/>
          <p:cNvGrpSpPr/>
          <p:nvPr/>
        </p:nvGrpSpPr>
        <p:grpSpPr>
          <a:xfrm>
            <a:off x="3563889" y="2087807"/>
            <a:ext cx="3168353" cy="1125169"/>
            <a:chOff x="410360" y="2197405"/>
            <a:chExt cx="3128550" cy="1976389"/>
          </a:xfrm>
        </p:grpSpPr>
        <p:sp>
          <p:nvSpPr>
            <p:cNvPr id="29" name="28 Rectángulo"/>
            <p:cNvSpPr/>
            <p:nvPr/>
          </p:nvSpPr>
          <p:spPr>
            <a:xfrm>
              <a:off x="410360" y="2197405"/>
              <a:ext cx="3128550" cy="1849905"/>
            </a:xfrm>
            <a:prstGeom prst="rect">
              <a:avLst/>
            </a:prstGeom>
            <a:blipFill rotWithShape="0"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-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30" name="29 Rectángulo"/>
            <p:cNvSpPr/>
            <p:nvPr/>
          </p:nvSpPr>
          <p:spPr>
            <a:xfrm>
              <a:off x="523461" y="2383303"/>
              <a:ext cx="2944344" cy="17904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b="1" kern="1200" dirty="0" smtClean="0">
                  <a:solidFill>
                    <a:schemeClr val="accent6">
                      <a:lumMod val="75000"/>
                    </a:schemeClr>
                  </a:solidFill>
                  <a:latin typeface="Adobe Gothic Std B" pitchFamily="34" charset="-128"/>
                  <a:ea typeface="Adobe Gothic Std B" pitchFamily="34" charset="-128"/>
                </a:rPr>
                <a:t>2.</a:t>
              </a:r>
              <a:r>
                <a:rPr lang="es-ES" sz="2400" b="1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dobe Gothic Std B" pitchFamily="34" charset="-128"/>
                  <a:ea typeface="Adobe Gothic Std B" pitchFamily="34" charset="-128"/>
                </a:rPr>
                <a:t>Simplificación de los Recursos</a:t>
              </a:r>
              <a:endParaRPr lang="es-ES" sz="24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othic Std B" pitchFamily="34" charset="-128"/>
                <a:ea typeface="Adobe Gothic Std B" pitchFamily="34" charset="-128"/>
              </a:endParaRPr>
            </a:p>
          </p:txBody>
        </p:sp>
      </p:grpSp>
      <p:grpSp>
        <p:nvGrpSpPr>
          <p:cNvPr id="20" name="19 Grupo"/>
          <p:cNvGrpSpPr/>
          <p:nvPr/>
        </p:nvGrpSpPr>
        <p:grpSpPr>
          <a:xfrm>
            <a:off x="6948264" y="1988843"/>
            <a:ext cx="1771473" cy="1251534"/>
            <a:chOff x="-3087963" y="8281560"/>
            <a:chExt cx="2722137" cy="1985902"/>
          </a:xfrm>
        </p:grpSpPr>
        <p:sp>
          <p:nvSpPr>
            <p:cNvPr id="27" name="26 Rectángulo"/>
            <p:cNvSpPr/>
            <p:nvPr/>
          </p:nvSpPr>
          <p:spPr>
            <a:xfrm>
              <a:off x="-3029750" y="8417553"/>
              <a:ext cx="2486763" cy="1849909"/>
            </a:xfrm>
            <a:prstGeom prst="rect">
              <a:avLst/>
            </a:prstGeom>
            <a:blipFill rotWithShape="0">
              <a:blip r:embed="rId6">
                <a:lum bright="70000" contrast="-70000"/>
              </a:blip>
              <a:stretch>
                <a:fillRect/>
              </a:stretch>
            </a:blipFill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28" name="27 Rectángulo"/>
            <p:cNvSpPr/>
            <p:nvPr/>
          </p:nvSpPr>
          <p:spPr>
            <a:xfrm>
              <a:off x="-3087963" y="8281560"/>
              <a:ext cx="2722137" cy="18499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b="1" kern="1200" dirty="0" smtClean="0">
                  <a:solidFill>
                    <a:schemeClr val="accent6">
                      <a:lumMod val="75000"/>
                    </a:schemeClr>
                  </a:solidFill>
                  <a:latin typeface="Adobe Gothic Std B" pitchFamily="34" charset="-128"/>
                  <a:ea typeface="Adobe Gothic Std B" pitchFamily="34" charset="-128"/>
                </a:rPr>
                <a:t>3.</a:t>
              </a:r>
              <a:r>
                <a:rPr lang="es-ES" sz="2400" b="1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dobe Gothic Std B" pitchFamily="34" charset="-128"/>
                  <a:ea typeface="Adobe Gothic Std B" pitchFamily="34" charset="-128"/>
                </a:rPr>
                <a:t>Bloques</a:t>
              </a:r>
              <a:endParaRPr lang="ca-ES" sz="24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othic Std B" pitchFamily="34" charset="-128"/>
                <a:ea typeface="Adobe Gothic Std B" pitchFamily="34" charset="-128"/>
              </a:endParaRPr>
            </a:p>
          </p:txBody>
        </p:sp>
      </p:grpSp>
      <p:grpSp>
        <p:nvGrpSpPr>
          <p:cNvPr id="21" name="20 Grupo"/>
          <p:cNvGrpSpPr/>
          <p:nvPr/>
        </p:nvGrpSpPr>
        <p:grpSpPr>
          <a:xfrm>
            <a:off x="179512" y="3356993"/>
            <a:ext cx="1728192" cy="1478298"/>
            <a:chOff x="731254" y="6418180"/>
            <a:chExt cx="2486763" cy="1849906"/>
          </a:xfrm>
        </p:grpSpPr>
        <p:sp>
          <p:nvSpPr>
            <p:cNvPr id="25" name="24 Rectángulo"/>
            <p:cNvSpPr/>
            <p:nvPr/>
          </p:nvSpPr>
          <p:spPr>
            <a:xfrm>
              <a:off x="731254" y="6418180"/>
              <a:ext cx="2486763" cy="1849905"/>
            </a:xfrm>
            <a:prstGeom prst="rect">
              <a:avLst/>
            </a:prstGeom>
            <a:blipFill rotWithShape="0">
              <a:blip r:embed="rId7">
                <a:lum bright="70000" contrast="-70000"/>
              </a:blip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25 Rectángulo"/>
            <p:cNvSpPr/>
            <p:nvPr/>
          </p:nvSpPr>
          <p:spPr>
            <a:xfrm>
              <a:off x="731254" y="6418181"/>
              <a:ext cx="2387292" cy="18499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200" b="1" kern="1200" dirty="0" smtClean="0">
                  <a:solidFill>
                    <a:schemeClr val="accent6">
                      <a:lumMod val="75000"/>
                    </a:schemeClr>
                  </a:solidFill>
                  <a:latin typeface="Adobe Gothic Std B" pitchFamily="34" charset="-128"/>
                  <a:ea typeface="Adobe Gothic Std B" pitchFamily="34" charset="-128"/>
                </a:rPr>
                <a:t>4.</a:t>
              </a:r>
              <a:r>
                <a:rPr lang="es-ES" sz="2200" b="1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dobe Gothic Std B" pitchFamily="34" charset="-128"/>
                  <a:ea typeface="Adobe Gothic Std B" pitchFamily="34" charset="-128"/>
                </a:rPr>
                <a:t>My Home</a:t>
              </a:r>
              <a:endParaRPr lang="es-ES" sz="2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othic Std B" pitchFamily="34" charset="-128"/>
                <a:ea typeface="Adobe Gothic Std B" pitchFamily="34" charset="-128"/>
              </a:endParaRPr>
            </a:p>
          </p:txBody>
        </p:sp>
      </p:grpSp>
      <p:grpSp>
        <p:nvGrpSpPr>
          <p:cNvPr id="33" name="32 Grupo"/>
          <p:cNvGrpSpPr/>
          <p:nvPr/>
        </p:nvGrpSpPr>
        <p:grpSpPr>
          <a:xfrm>
            <a:off x="4499992" y="3356992"/>
            <a:ext cx="1931175" cy="1640075"/>
            <a:chOff x="783015" y="1235855"/>
            <a:chExt cx="2429868" cy="1902365"/>
          </a:xfrm>
        </p:grpSpPr>
        <p:sp>
          <p:nvSpPr>
            <p:cNvPr id="46" name="45 Rectángulo"/>
            <p:cNvSpPr/>
            <p:nvPr/>
          </p:nvSpPr>
          <p:spPr>
            <a:xfrm>
              <a:off x="783015" y="1357121"/>
              <a:ext cx="2429868" cy="1781099"/>
            </a:xfrm>
            <a:prstGeom prst="rect">
              <a:avLst/>
            </a:prstGeom>
            <a:blipFill rotWithShape="0">
              <a:blip r:embed="rId8">
                <a:lum bright="70000" contrast="-70000"/>
              </a:blip>
              <a:stretch>
                <a:fillRect/>
              </a:stretch>
            </a:blipFill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47" name="46 Rectángulo"/>
            <p:cNvSpPr/>
            <p:nvPr/>
          </p:nvSpPr>
          <p:spPr>
            <a:xfrm>
              <a:off x="783015" y="1235855"/>
              <a:ext cx="2429868" cy="17810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b="1" kern="1200" noProof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dobe Gothic Std B" pitchFamily="34" charset="-128"/>
                  <a:ea typeface="Adobe Gothic Std B" pitchFamily="34" charset="-128"/>
                </a:rPr>
                <a:t> </a:t>
              </a:r>
              <a:r>
                <a:rPr lang="es-ES" sz="2400" b="1" kern="1200" noProof="0" dirty="0" smtClean="0">
                  <a:solidFill>
                    <a:schemeClr val="accent6">
                      <a:lumMod val="75000"/>
                    </a:schemeClr>
                  </a:solidFill>
                  <a:latin typeface="Adobe Gothic Std B" pitchFamily="34" charset="-128"/>
                  <a:ea typeface="Adobe Gothic Std B" pitchFamily="34" charset="-128"/>
                </a:rPr>
                <a:t>6.</a:t>
              </a:r>
              <a:r>
                <a:rPr lang="es-ES" sz="2400" b="1" kern="1200" noProof="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dobe Gothic Std B" pitchFamily="34" charset="-128"/>
                  <a:ea typeface="Adobe Gothic Std B" pitchFamily="34" charset="-128"/>
                </a:rPr>
                <a:t>Blogs</a:t>
              </a:r>
              <a:endParaRPr lang="es-ES" sz="2400" b="1" kern="1200" noProof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othic Std B" pitchFamily="34" charset="-128"/>
                <a:ea typeface="Adobe Gothic Std B" pitchFamily="34" charset="-128"/>
              </a:endParaRPr>
            </a:p>
          </p:txBody>
        </p:sp>
      </p:grpSp>
      <p:grpSp>
        <p:nvGrpSpPr>
          <p:cNvPr id="34" name="33 Grupo"/>
          <p:cNvGrpSpPr/>
          <p:nvPr/>
        </p:nvGrpSpPr>
        <p:grpSpPr>
          <a:xfrm>
            <a:off x="2987824" y="5048419"/>
            <a:ext cx="2736304" cy="1548933"/>
            <a:chOff x="145293" y="3034849"/>
            <a:chExt cx="3286547" cy="2316182"/>
          </a:xfrm>
        </p:grpSpPr>
        <p:sp>
          <p:nvSpPr>
            <p:cNvPr id="44" name="43 Rectángulo"/>
            <p:cNvSpPr/>
            <p:nvPr/>
          </p:nvSpPr>
          <p:spPr>
            <a:xfrm>
              <a:off x="145294" y="3034849"/>
              <a:ext cx="3286546" cy="2316182"/>
            </a:xfrm>
            <a:prstGeom prst="rect">
              <a:avLst/>
            </a:prstGeom>
            <a:blipFill dpi="0" rotWithShape="0">
              <a:blip r:embed="rId9">
                <a:alphaModFix amt="28000"/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harpenSoften amount="13000"/>
                        </a14:imgEffect>
                        <a14:imgEffect>
                          <a14:saturation sat="190000"/>
                        </a14:imgEffect>
                        <a14:imgEffect>
                          <a14:brightnessContrast bright="5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45" name="44 Rectángulo"/>
            <p:cNvSpPr/>
            <p:nvPr/>
          </p:nvSpPr>
          <p:spPr>
            <a:xfrm>
              <a:off x="145293" y="3034849"/>
              <a:ext cx="3286547" cy="23161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b="1" kern="1200" noProof="0" dirty="0" smtClean="0">
                  <a:solidFill>
                    <a:schemeClr val="accent6">
                      <a:lumMod val="75000"/>
                    </a:schemeClr>
                  </a:solidFill>
                  <a:latin typeface="Adobe Gothic Std B" pitchFamily="34" charset="-128"/>
                  <a:ea typeface="Adobe Gothic Std B" pitchFamily="34" charset="-128"/>
                </a:rPr>
                <a:t>8.</a:t>
              </a:r>
              <a:r>
                <a:rPr lang="es-ES" sz="2400" b="1" kern="1200" noProof="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dobe Gothic Std B" pitchFamily="34" charset="-128"/>
                  <a:ea typeface="Adobe Gothic Std B" pitchFamily="34" charset="-128"/>
                </a:rPr>
                <a:t>ePortfolios</a:t>
              </a:r>
              <a:endParaRPr lang="es-ES" sz="2400" b="1" kern="1200" noProof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othic Std B" pitchFamily="34" charset="-128"/>
                <a:ea typeface="Adobe Gothic Std B" pitchFamily="34" charset="-128"/>
              </a:endParaRPr>
            </a:p>
          </p:txBody>
        </p:sp>
      </p:grpSp>
      <p:grpSp>
        <p:nvGrpSpPr>
          <p:cNvPr id="35" name="34 Grupo"/>
          <p:cNvGrpSpPr/>
          <p:nvPr/>
        </p:nvGrpSpPr>
        <p:grpSpPr>
          <a:xfrm>
            <a:off x="6588224" y="3501009"/>
            <a:ext cx="2232248" cy="1512167"/>
            <a:chOff x="849721" y="5626326"/>
            <a:chExt cx="2353588" cy="1625094"/>
          </a:xfrm>
        </p:grpSpPr>
        <p:sp>
          <p:nvSpPr>
            <p:cNvPr id="42" name="41 Rectángulo"/>
            <p:cNvSpPr/>
            <p:nvPr/>
          </p:nvSpPr>
          <p:spPr>
            <a:xfrm>
              <a:off x="849721" y="5626326"/>
              <a:ext cx="2353588" cy="1584986"/>
            </a:xfrm>
            <a:prstGeom prst="rect">
              <a:avLst/>
            </a:prstGeom>
            <a:blipFill dpi="0" rotWithShape="0">
              <a:blip r:embed="rId11">
                <a:alphaModFix amt="71000"/>
                <a:lum bright="70000" contrast="-70000"/>
              </a:blip>
              <a:srcRect/>
              <a:stretch>
                <a:fillRect/>
              </a:stretch>
            </a:blipFill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43" name="42 Rectángulo"/>
            <p:cNvSpPr/>
            <p:nvPr/>
          </p:nvSpPr>
          <p:spPr>
            <a:xfrm>
              <a:off x="849721" y="5666435"/>
              <a:ext cx="2353588" cy="158498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a-ES" sz="2200" b="1" kern="1200" noProof="0" dirty="0" smtClean="0">
                  <a:solidFill>
                    <a:schemeClr val="accent6">
                      <a:lumMod val="75000"/>
                    </a:schemeClr>
                  </a:solidFill>
                  <a:latin typeface="Adobe Gothic Std B" pitchFamily="34" charset="-128"/>
                  <a:ea typeface="Adobe Gothic Std B" pitchFamily="34" charset="-128"/>
                </a:rPr>
                <a:t>7.</a:t>
              </a:r>
              <a:r>
                <a:rPr lang="ca-ES" sz="2200" b="1" kern="1200" noProof="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dobe Gothic Std B" pitchFamily="34" charset="-128"/>
                  <a:ea typeface="Adobe Gothic Std B" pitchFamily="34" charset="-128"/>
                </a:rPr>
                <a:t>Moodle en tu </a:t>
              </a:r>
              <a:r>
                <a:rPr lang="ca-ES" sz="2200" b="1" kern="1200" noProof="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dobe Gothic Std B" pitchFamily="34" charset="-128"/>
                  <a:ea typeface="Adobe Gothic Std B" pitchFamily="34" charset="-128"/>
                </a:rPr>
                <a:t>iphone</a:t>
              </a:r>
              <a:endParaRPr lang="es-ES" sz="2200" b="1" kern="1200" noProof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othic Std B" pitchFamily="34" charset="-128"/>
                <a:ea typeface="Adobe Gothic Std B" pitchFamily="34" charset="-128"/>
              </a:endParaRPr>
            </a:p>
          </p:txBody>
        </p:sp>
      </p:grpSp>
      <p:grpSp>
        <p:nvGrpSpPr>
          <p:cNvPr id="22" name="21 Grupo"/>
          <p:cNvGrpSpPr/>
          <p:nvPr/>
        </p:nvGrpSpPr>
        <p:grpSpPr>
          <a:xfrm>
            <a:off x="2099838" y="3429000"/>
            <a:ext cx="2256138" cy="1368152"/>
            <a:chOff x="435505" y="8458525"/>
            <a:chExt cx="3128550" cy="1849905"/>
          </a:xfrm>
        </p:grpSpPr>
        <p:sp>
          <p:nvSpPr>
            <p:cNvPr id="23" name="22 Rectángulo"/>
            <p:cNvSpPr/>
            <p:nvPr/>
          </p:nvSpPr>
          <p:spPr>
            <a:xfrm>
              <a:off x="435505" y="8458525"/>
              <a:ext cx="3128550" cy="1849905"/>
            </a:xfrm>
            <a:prstGeom prst="rect">
              <a:avLst/>
            </a:prstGeom>
            <a:blipFill rotWithShape="0">
              <a:blip r:embed="rId12">
                <a:lum bright="70000" contrast="-70000"/>
              </a:blip>
              <a:stretch>
                <a:fillRect/>
              </a:stretch>
            </a:blipFill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24" name="23 Rectángulo"/>
            <p:cNvSpPr/>
            <p:nvPr/>
          </p:nvSpPr>
          <p:spPr>
            <a:xfrm>
              <a:off x="435505" y="8458525"/>
              <a:ext cx="3128550" cy="18499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b="1" kern="1200" dirty="0" smtClean="0">
                  <a:solidFill>
                    <a:schemeClr val="accent6">
                      <a:lumMod val="75000"/>
                    </a:schemeClr>
                  </a:solidFill>
                  <a:latin typeface="Adobe Gothic Std B" pitchFamily="34" charset="-128"/>
                  <a:ea typeface="Adobe Gothic Std B" pitchFamily="34" charset="-128"/>
                </a:rPr>
                <a:t>5.</a:t>
              </a:r>
              <a:r>
                <a:rPr lang="es-ES" sz="2400" b="1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dobe Gothic Std B" pitchFamily="34" charset="-128"/>
                  <a:ea typeface="Adobe Gothic Std B" pitchFamily="34" charset="-128"/>
                </a:rPr>
                <a:t>Talleres</a:t>
              </a:r>
              <a:endParaRPr lang="es-ES" sz="24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othic Std B" pitchFamily="34" charset="-128"/>
                <a:ea typeface="Adobe Gothic Std B" pitchFamily="34" charset="-128"/>
              </a:endParaRPr>
            </a:p>
          </p:txBody>
        </p:sp>
      </p:grpSp>
      <p:grpSp>
        <p:nvGrpSpPr>
          <p:cNvPr id="36" name="35 Grupo"/>
          <p:cNvGrpSpPr/>
          <p:nvPr/>
        </p:nvGrpSpPr>
        <p:grpSpPr>
          <a:xfrm>
            <a:off x="-202954" y="4999627"/>
            <a:ext cx="3190778" cy="1597725"/>
            <a:chOff x="0" y="7379158"/>
            <a:chExt cx="3860304" cy="2316183"/>
          </a:xfrm>
        </p:grpSpPr>
        <p:sp>
          <p:nvSpPr>
            <p:cNvPr id="40" name="39 Rectángulo"/>
            <p:cNvSpPr/>
            <p:nvPr/>
          </p:nvSpPr>
          <p:spPr>
            <a:xfrm>
              <a:off x="0" y="7379159"/>
              <a:ext cx="3860304" cy="2316182"/>
            </a:xfrm>
            <a:prstGeom prst="rect">
              <a:avLst/>
            </a:prstGeom>
            <a:blipFill dpi="0" rotWithShape="0">
              <a:blip r:embed="rId13">
                <a:alphaModFix amt="38000"/>
              </a:blip>
              <a:srcRect/>
              <a:stretch>
                <a:fillRect/>
              </a:stretch>
            </a:blipFill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41" name="40 Rectángulo"/>
            <p:cNvSpPr/>
            <p:nvPr/>
          </p:nvSpPr>
          <p:spPr>
            <a:xfrm>
              <a:off x="0" y="7379158"/>
              <a:ext cx="3860304" cy="23161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200" b="1" kern="1200" noProof="0" dirty="0" smtClean="0">
                  <a:solidFill>
                    <a:schemeClr val="tx1"/>
                  </a:solidFill>
                  <a:latin typeface="Adobe Gothic Std B" pitchFamily="34" charset="-128"/>
                  <a:ea typeface="Adobe Gothic Std B" pitchFamily="34" charset="-128"/>
                </a:rPr>
                <a:t>      </a:t>
              </a:r>
              <a:r>
                <a:rPr lang="es-ES" sz="2400" b="1" kern="1200" noProof="0" dirty="0" smtClean="0">
                  <a:solidFill>
                    <a:schemeClr val="accent6">
                      <a:lumMod val="75000"/>
                    </a:schemeClr>
                  </a:solidFill>
                  <a:latin typeface="Adobe Gothic Std B" pitchFamily="34" charset="-128"/>
                  <a:ea typeface="Adobe Gothic Std B" pitchFamily="34" charset="-128"/>
                </a:rPr>
                <a:t>9.</a:t>
              </a:r>
              <a:r>
                <a:rPr lang="es-ES" sz="2400" b="1" kern="1200" noProof="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dobe Gothic Std B" pitchFamily="34" charset="-128"/>
                  <a:ea typeface="Adobe Gothic Std B" pitchFamily="34" charset="-128"/>
                </a:rPr>
                <a:t>Clonación</a:t>
              </a:r>
              <a:endParaRPr lang="es-ES" sz="2400" b="1" kern="1200" noProof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othic Std B" pitchFamily="34" charset="-128"/>
                <a:ea typeface="Adobe Gothic Std B" pitchFamily="34" charset="-128"/>
              </a:endParaRPr>
            </a:p>
          </p:txBody>
        </p:sp>
      </p:grpSp>
      <p:grpSp>
        <p:nvGrpSpPr>
          <p:cNvPr id="37" name="36 Grupo"/>
          <p:cNvGrpSpPr/>
          <p:nvPr/>
        </p:nvGrpSpPr>
        <p:grpSpPr>
          <a:xfrm>
            <a:off x="6084169" y="5085180"/>
            <a:ext cx="2664296" cy="1584177"/>
            <a:chOff x="141970" y="9427063"/>
            <a:chExt cx="3902382" cy="2426479"/>
          </a:xfrm>
        </p:grpSpPr>
        <p:sp>
          <p:nvSpPr>
            <p:cNvPr id="38" name="37 Rectángulo"/>
            <p:cNvSpPr/>
            <p:nvPr/>
          </p:nvSpPr>
          <p:spPr>
            <a:xfrm>
              <a:off x="141970" y="9537360"/>
              <a:ext cx="3860305" cy="2316182"/>
            </a:xfrm>
            <a:prstGeom prst="rect">
              <a:avLst/>
            </a:prstGeom>
            <a:blipFill rotWithShape="0">
              <a:blip r:embed="rId14">
                <a:lum bright="70000" contrast="-70000"/>
              </a:blip>
              <a:stretch>
                <a:fillRect/>
              </a:stretch>
            </a:blipFill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39" name="38 Rectángulo"/>
            <p:cNvSpPr/>
            <p:nvPr/>
          </p:nvSpPr>
          <p:spPr>
            <a:xfrm>
              <a:off x="184047" y="9427063"/>
              <a:ext cx="3860305" cy="23161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b="1" kern="1200" noProof="0" dirty="0" smtClean="0">
                  <a:solidFill>
                    <a:schemeClr val="accent6">
                      <a:lumMod val="75000"/>
                    </a:schemeClr>
                  </a:solidFill>
                  <a:latin typeface="Adobe Gothic Std B" pitchFamily="34" charset="-128"/>
                  <a:ea typeface="Adobe Gothic Std B" pitchFamily="34" charset="-128"/>
                </a:rPr>
                <a:t>10.</a:t>
              </a:r>
              <a:r>
                <a:rPr lang="es-ES" sz="2400" b="1" kern="1200" noProof="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dobe Gothic Std B" pitchFamily="34" charset="-128"/>
                  <a:ea typeface="Adobe Gothic Std B" pitchFamily="34" charset="-128"/>
                </a:rPr>
                <a:t>Integración</a:t>
              </a:r>
              <a:endParaRPr lang="es-ES" sz="2400" b="1" kern="1200" noProof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othic Std B" pitchFamily="34" charset="-128"/>
                <a:ea typeface="Adobe Gothic Std B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298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1187624" y="2713402"/>
            <a:ext cx="7128792" cy="3595918"/>
            <a:chOff x="1115616" y="1147564"/>
            <a:chExt cx="7128792" cy="3595918"/>
          </a:xfrm>
        </p:grpSpPr>
        <p:grpSp>
          <p:nvGrpSpPr>
            <p:cNvPr id="16" name="15 Grupo"/>
            <p:cNvGrpSpPr/>
            <p:nvPr/>
          </p:nvGrpSpPr>
          <p:grpSpPr>
            <a:xfrm>
              <a:off x="1115616" y="2420888"/>
              <a:ext cx="7128792" cy="1368152"/>
              <a:chOff x="1115616" y="2996952"/>
              <a:chExt cx="7128792" cy="1368152"/>
            </a:xfrm>
          </p:grpSpPr>
          <p:sp>
            <p:nvSpPr>
              <p:cNvPr id="6" name="5 Rectángulo"/>
              <p:cNvSpPr/>
              <p:nvPr/>
            </p:nvSpPr>
            <p:spPr>
              <a:xfrm>
                <a:off x="1115616" y="2996952"/>
                <a:ext cx="1440160" cy="1368152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8" name="7 Rectángulo"/>
              <p:cNvSpPr/>
              <p:nvPr/>
            </p:nvSpPr>
            <p:spPr>
              <a:xfrm>
                <a:off x="2987824" y="2996952"/>
                <a:ext cx="1440160" cy="1368152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9" name="8 Rectángulo"/>
              <p:cNvSpPr/>
              <p:nvPr/>
            </p:nvSpPr>
            <p:spPr>
              <a:xfrm>
                <a:off x="4932040" y="2996952"/>
                <a:ext cx="1440160" cy="1368152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10" name="9 Rectángulo"/>
              <p:cNvSpPr/>
              <p:nvPr/>
            </p:nvSpPr>
            <p:spPr>
              <a:xfrm>
                <a:off x="6804248" y="2996952"/>
                <a:ext cx="1440160" cy="1368152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  <p:pic>
          <p:nvPicPr>
            <p:cNvPr id="17410" name="Picture 2" descr="http://www.terrassadentalclinic.com/wp-content/uploads/2012/03/vistobueno-281x300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627784" y="1147564"/>
              <a:ext cx="2541631" cy="2713484"/>
            </a:xfrm>
            <a:prstGeom prst="rect">
              <a:avLst/>
            </a:prstGeom>
            <a:noFill/>
          </p:spPr>
        </p:pic>
        <p:pic>
          <p:nvPicPr>
            <p:cNvPr id="17418" name="Picture 10" descr="http://www.istockphoto.com/file_thumbview_approve/5590629/2/istockphoto_5590629-hand-cursor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830454">
              <a:off x="3272166" y="3416191"/>
              <a:ext cx="1124705" cy="1327291"/>
            </a:xfrm>
            <a:prstGeom prst="rect">
              <a:avLst/>
            </a:prstGeom>
            <a:noFill/>
          </p:spPr>
        </p:pic>
      </p:grpSp>
      <p:pic>
        <p:nvPicPr>
          <p:cNvPr id="12" name="Picture 14" descr="capcaler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de cantonada diagonal rodona 3"/>
          <p:cNvSpPr/>
          <p:nvPr/>
        </p:nvSpPr>
        <p:spPr>
          <a:xfrm>
            <a:off x="539552" y="1268760"/>
            <a:ext cx="7992888" cy="1224136"/>
          </a:xfrm>
          <a:prstGeom prst="round2Diag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es-ES" sz="4400" dirty="0" smtClean="0">
                <a:solidFill>
                  <a:schemeClr val="tx1"/>
                </a:solidFill>
              </a:rPr>
              <a:t>Opciones </a:t>
            </a:r>
            <a:r>
              <a:rPr lang="es-ES" sz="4400" dirty="0">
                <a:solidFill>
                  <a:schemeClr val="tx1"/>
                </a:solidFill>
              </a:rPr>
              <a:t>de mejora del curso</a:t>
            </a:r>
            <a:endParaRPr lang="ca-E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21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arrodonit 6"/>
          <p:cNvSpPr/>
          <p:nvPr/>
        </p:nvSpPr>
        <p:spPr>
          <a:xfrm>
            <a:off x="1475656" y="5373216"/>
            <a:ext cx="6408712" cy="1008112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s-ES" b="1" dirty="0" smtClean="0">
                <a:ea typeface="Adobe Gothic Std B" pitchFamily="34" charset="-128"/>
              </a:rPr>
              <a:t>Permite </a:t>
            </a:r>
            <a:r>
              <a:rPr lang="es-ES" b="1" dirty="0">
                <a:ea typeface="Adobe Gothic Std B" pitchFamily="34" charset="-128"/>
              </a:rPr>
              <a:t>el seguimiento del progreso de los estudiantes y su finalización. </a:t>
            </a:r>
            <a:endParaRPr lang="es-ES" b="1" dirty="0" smtClean="0">
              <a:ea typeface="Adobe Gothic Std B" pitchFamily="34" charset="-128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14"/>
          <a:stretch/>
        </p:blipFill>
        <p:spPr>
          <a:xfrm>
            <a:off x="1547664" y="1124744"/>
            <a:ext cx="6336760" cy="406582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4" name="Picture 14" descr="capcaler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028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293" y="1196752"/>
            <a:ext cx="6186051" cy="3781333"/>
          </a:xfrm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4" name="Rectangle arrodonit 6"/>
          <p:cNvSpPr/>
          <p:nvPr/>
        </p:nvSpPr>
        <p:spPr>
          <a:xfrm>
            <a:off x="683568" y="5301208"/>
            <a:ext cx="7920880" cy="936104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s-ES" b="1" dirty="0">
                <a:ea typeface="Adobe Gothic Std B" pitchFamily="34" charset="-128"/>
              </a:rPr>
              <a:t>Permite restringir el acceso a las actividades por fechas y realizar un despliegue del curso de manera progresiva.</a:t>
            </a:r>
          </a:p>
        </p:txBody>
      </p:sp>
      <p:pic>
        <p:nvPicPr>
          <p:cNvPr id="5" name="Picture 14" descr="capcal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19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de cantonada diagonal rodona 3"/>
          <p:cNvSpPr/>
          <p:nvPr/>
        </p:nvSpPr>
        <p:spPr>
          <a:xfrm>
            <a:off x="611560" y="1340768"/>
            <a:ext cx="7992888" cy="1224136"/>
          </a:xfrm>
          <a:prstGeom prst="round2Diag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es-ES" sz="4400" dirty="0" smtClean="0">
                <a:solidFill>
                  <a:schemeClr val="tx1"/>
                </a:solidFill>
              </a:rPr>
              <a:t>Simplificación </a:t>
            </a:r>
            <a:r>
              <a:rPr lang="es-ES" sz="4400" dirty="0">
                <a:solidFill>
                  <a:schemeClr val="tx1"/>
                </a:solidFill>
              </a:rPr>
              <a:t>de los Recursos</a:t>
            </a:r>
            <a:endParaRPr lang="ca-ES" sz="4400" dirty="0">
              <a:solidFill>
                <a:schemeClr val="tx1"/>
              </a:solidFill>
            </a:endParaRPr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DCEAED"/>
              </a:clrFrom>
              <a:clrTo>
                <a:srgbClr val="DCEAED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" b="4338"/>
          <a:stretch/>
        </p:blipFill>
        <p:spPr bwMode="auto">
          <a:xfrm>
            <a:off x="1043608" y="3344080"/>
            <a:ext cx="4330762" cy="2533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E0E8F5"/>
              </a:clrFrom>
              <a:clrTo>
                <a:srgbClr val="E0E8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32" t="-1026" b="-3115"/>
          <a:stretch/>
        </p:blipFill>
        <p:spPr bwMode="auto">
          <a:xfrm>
            <a:off x="5561027" y="3551820"/>
            <a:ext cx="2645935" cy="2469468"/>
          </a:xfrm>
          <a:prstGeom prst="snip2Same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4" descr="capcaler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243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arrodonit 6"/>
          <p:cNvSpPr/>
          <p:nvPr/>
        </p:nvSpPr>
        <p:spPr>
          <a:xfrm>
            <a:off x="467544" y="5157192"/>
            <a:ext cx="8136904" cy="1296144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s-ES" b="1" dirty="0" smtClean="0">
                <a:ea typeface="Adobe Gothic Std B" pitchFamily="34" charset="-128"/>
              </a:rPr>
              <a:t>Nuevo selector de archivos más intuitivo.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s-ES" b="1" dirty="0" smtClean="0">
                <a:ea typeface="Adobe Gothic Std B" pitchFamily="34" charset="-128"/>
              </a:rPr>
              <a:t>Carga de archivos desde </a:t>
            </a:r>
            <a:r>
              <a:rPr lang="es-ES" b="1" dirty="0">
                <a:ea typeface="Adobe Gothic Std B" pitchFamily="34" charset="-128"/>
              </a:rPr>
              <a:t>repositorios externos </a:t>
            </a:r>
            <a:r>
              <a:rPr lang="es-ES" b="1" dirty="0" smtClean="0">
                <a:ea typeface="Adobe Gothic Std B" pitchFamily="34" charset="-128"/>
              </a:rPr>
              <a:t>como: </a:t>
            </a:r>
            <a:r>
              <a:rPr lang="es-ES" b="1" dirty="0">
                <a:ea typeface="Adobe Gothic Std B" pitchFamily="34" charset="-128"/>
              </a:rPr>
              <a:t>Alfresco, Amazon, S3, Box.net,  Google </a:t>
            </a:r>
            <a:r>
              <a:rPr lang="es-ES" b="1" dirty="0" smtClean="0">
                <a:ea typeface="Adobe Gothic Std B" pitchFamily="34" charset="-128"/>
              </a:rPr>
              <a:t>Drive, </a:t>
            </a:r>
            <a:r>
              <a:rPr lang="es-ES" b="1" dirty="0">
                <a:ea typeface="Adobe Gothic Std B" pitchFamily="34" charset="-128"/>
              </a:rPr>
              <a:t>MERLOT, Flickr, </a:t>
            </a:r>
            <a:r>
              <a:rPr lang="es-ES" b="1" dirty="0" smtClean="0">
                <a:ea typeface="Adobe Gothic Std B" pitchFamily="34" charset="-128"/>
              </a:rPr>
              <a:t>etc. 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196753"/>
            <a:ext cx="6843934" cy="36428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14" descr="capcal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98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8163914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arrodonit 6"/>
          <p:cNvSpPr/>
          <p:nvPr/>
        </p:nvSpPr>
        <p:spPr>
          <a:xfrm>
            <a:off x="1885002" y="5301208"/>
            <a:ext cx="5391732" cy="1080120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s-ES" b="1" dirty="0" smtClean="0">
                <a:ea typeface="Adobe Gothic Std B" pitchFamily="34" charset="-128"/>
              </a:rPr>
              <a:t>Opción Arrastrar y soltar para subir archivos.</a:t>
            </a:r>
          </a:p>
        </p:txBody>
      </p:sp>
      <p:pic>
        <p:nvPicPr>
          <p:cNvPr id="5" name="Picture 14" descr="capcal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84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de cantonada diagonal rodona 1"/>
          <p:cNvSpPr/>
          <p:nvPr/>
        </p:nvSpPr>
        <p:spPr>
          <a:xfrm>
            <a:off x="2411760" y="1268760"/>
            <a:ext cx="4464496" cy="1080120"/>
          </a:xfrm>
          <a:prstGeom prst="round2Diag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es-ES" sz="4400" dirty="0" smtClean="0">
                <a:solidFill>
                  <a:schemeClr val="tx1"/>
                </a:solidFill>
              </a:rPr>
              <a:t>Bloques</a:t>
            </a:r>
            <a:endParaRPr lang="ca-ES" sz="4400" dirty="0">
              <a:solidFill>
                <a:schemeClr val="tx1"/>
              </a:solidFill>
            </a:endParaRPr>
          </a:p>
        </p:txBody>
      </p:sp>
      <p:pic>
        <p:nvPicPr>
          <p:cNvPr id="4112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056" y="2661877"/>
            <a:ext cx="4237887" cy="3863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4" descr="capcal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915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891" y="3176403"/>
            <a:ext cx="2369815" cy="3462790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165712"/>
            <a:ext cx="2304256" cy="3463201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15" y="1376168"/>
            <a:ext cx="1855681" cy="52656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arrodonit 6"/>
          <p:cNvSpPr/>
          <p:nvPr/>
        </p:nvSpPr>
        <p:spPr>
          <a:xfrm>
            <a:off x="3529000" y="1390640"/>
            <a:ext cx="4968552" cy="1318280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s-ES" b="1" dirty="0" smtClean="0">
                <a:ea typeface="Adobe Gothic Std B" pitchFamily="34" charset="-128"/>
              </a:rPr>
              <a:t>Múltiples  bloques a elegir y personalizar.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s-ES" b="1" dirty="0" smtClean="0">
                <a:ea typeface="Adobe Gothic Std B" pitchFamily="34" charset="-128"/>
              </a:rPr>
              <a:t>Múltiples opciones de configuración.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s-ES" b="1" dirty="0" smtClean="0">
                <a:ea typeface="Adobe Gothic Std B" pitchFamily="34" charset="-128"/>
              </a:rPr>
              <a:t>Nuevo </a:t>
            </a:r>
            <a:r>
              <a:rPr lang="es-ES" b="1" i="1" dirty="0" smtClean="0">
                <a:ea typeface="Adobe Gothic Std B" pitchFamily="34" charset="-128"/>
              </a:rPr>
              <a:t>Bloques</a:t>
            </a:r>
            <a:r>
              <a:rPr lang="es-ES" b="1" dirty="0" smtClean="0">
                <a:ea typeface="Adobe Gothic Std B" pitchFamily="34" charset="-128"/>
              </a:rPr>
              <a:t>.</a:t>
            </a:r>
          </a:p>
        </p:txBody>
      </p:sp>
      <p:pic>
        <p:nvPicPr>
          <p:cNvPr id="10" name="Picture 14" descr="capcaler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192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000" y="2996952"/>
            <a:ext cx="2808312" cy="3589914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arrodonit 6"/>
          <p:cNvSpPr/>
          <p:nvPr/>
        </p:nvSpPr>
        <p:spPr>
          <a:xfrm>
            <a:off x="4067943" y="1052736"/>
            <a:ext cx="4464497" cy="1728192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s-ES" b="1" dirty="0" smtClean="0">
                <a:ea typeface="Adobe Gothic Std B" pitchFamily="34" charset="-128"/>
              </a:rPr>
              <a:t>Bloques nuevos y acoplables que pueden ser visibles en las actividades.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s-ES" b="1" dirty="0" smtClean="0">
                <a:ea typeface="Adobe Gothic Std B" pitchFamily="34" charset="-128"/>
              </a:rPr>
              <a:t>Mejor navegabilidad.</a:t>
            </a:r>
          </a:p>
        </p:txBody>
      </p:sp>
      <p:pic>
        <p:nvPicPr>
          <p:cNvPr id="7" name="Picture 14" descr="capcal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4 Grupo"/>
          <p:cNvGrpSpPr/>
          <p:nvPr/>
        </p:nvGrpSpPr>
        <p:grpSpPr>
          <a:xfrm>
            <a:off x="683568" y="1146845"/>
            <a:ext cx="2592288" cy="5351574"/>
            <a:chOff x="539552" y="1146845"/>
            <a:chExt cx="2592288" cy="5351574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1146845"/>
              <a:ext cx="2520280" cy="5351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3 Rectángulo redondeado"/>
            <p:cNvSpPr/>
            <p:nvPr/>
          </p:nvSpPr>
          <p:spPr>
            <a:xfrm>
              <a:off x="539552" y="1146845"/>
              <a:ext cx="432048" cy="5351574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0" name="9 Rectángulo redondeado"/>
          <p:cNvSpPr/>
          <p:nvPr/>
        </p:nvSpPr>
        <p:spPr>
          <a:xfrm>
            <a:off x="4932040" y="2996952"/>
            <a:ext cx="360040" cy="165618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777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de cantonada diagonal rodona 1"/>
          <p:cNvSpPr/>
          <p:nvPr/>
        </p:nvSpPr>
        <p:spPr>
          <a:xfrm>
            <a:off x="2195736" y="1241465"/>
            <a:ext cx="4890095" cy="1107415"/>
          </a:xfrm>
          <a:prstGeom prst="round2Diag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es-ES" sz="4400" dirty="0" smtClean="0">
                <a:solidFill>
                  <a:schemeClr val="tx1"/>
                </a:solidFill>
              </a:rPr>
              <a:t>My </a:t>
            </a:r>
            <a:r>
              <a:rPr lang="es-ES" sz="4400" dirty="0">
                <a:solidFill>
                  <a:schemeClr val="tx1"/>
                </a:solidFill>
              </a:rPr>
              <a:t>Home</a:t>
            </a:r>
            <a:endParaRPr lang="ca-ES" sz="4400" dirty="0">
              <a:solidFill>
                <a:schemeClr val="tx1"/>
              </a:solidFill>
            </a:endParaRPr>
          </a:p>
        </p:txBody>
      </p:sp>
      <p:grpSp>
        <p:nvGrpSpPr>
          <p:cNvPr id="7" name="6 Grupo"/>
          <p:cNvGrpSpPr/>
          <p:nvPr/>
        </p:nvGrpSpPr>
        <p:grpSpPr>
          <a:xfrm>
            <a:off x="2843808" y="2686060"/>
            <a:ext cx="3286937" cy="2975188"/>
            <a:chOff x="2483768" y="908720"/>
            <a:chExt cx="4295049" cy="4055308"/>
          </a:xfrm>
        </p:grpSpPr>
        <p:pic>
          <p:nvPicPr>
            <p:cNvPr id="2054" name="Picture 6" descr="http://hf-removals.co.uk/images/home-nav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3768" y="908720"/>
              <a:ext cx="4295049" cy="40553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http://www.mellor.lancs.sch.uk/images/library/moodle%20icon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447" b="92199" l="545" r="9373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7328" y="1543012"/>
              <a:ext cx="1387927" cy="1006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Picture 14" descr="capcaler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10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arrodonit 6"/>
          <p:cNvSpPr/>
          <p:nvPr/>
        </p:nvSpPr>
        <p:spPr>
          <a:xfrm>
            <a:off x="6228184" y="2924945"/>
            <a:ext cx="2736304" cy="3272818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s-ES" b="1" dirty="0" smtClean="0">
                <a:ea typeface="Adobe Gothic Std B" pitchFamily="34" charset="-128"/>
              </a:rPr>
              <a:t>Área de archivos </a:t>
            </a:r>
            <a:r>
              <a:rPr lang="es-ES" b="1" dirty="0">
                <a:ea typeface="Adobe Gothic Std B" pitchFamily="34" charset="-128"/>
              </a:rPr>
              <a:t>privados, que cada usuario puede subir a través de la web e incluso mediante su </a:t>
            </a:r>
            <a:r>
              <a:rPr lang="es-ES" b="1" dirty="0" smtClean="0">
                <a:ea typeface="Adobe Gothic Std B" pitchFamily="34" charset="-128"/>
              </a:rPr>
              <a:t>iPhone.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76"/>
          <a:stretch/>
        </p:blipFill>
        <p:spPr bwMode="auto">
          <a:xfrm>
            <a:off x="179512" y="1145963"/>
            <a:ext cx="5760640" cy="5019341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4" descr="capcal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55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arrodonit 6"/>
          <p:cNvSpPr/>
          <p:nvPr/>
        </p:nvSpPr>
        <p:spPr>
          <a:xfrm>
            <a:off x="2771800" y="1124744"/>
            <a:ext cx="4392488" cy="720080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s-ES" b="1" dirty="0" smtClean="0">
                <a:ea typeface="Adobe Gothic Std B" pitchFamily="34" charset="-128"/>
              </a:rPr>
              <a:t>Personalización de tu </a:t>
            </a:r>
            <a:r>
              <a:rPr lang="es-ES" b="1" i="1" dirty="0" smtClean="0">
                <a:ea typeface="Adobe Gothic Std B" pitchFamily="34" charset="-128"/>
              </a:rPr>
              <a:t>Área Personal</a:t>
            </a:r>
            <a:r>
              <a:rPr lang="es-ES" b="1" dirty="0" smtClean="0">
                <a:ea typeface="Adobe Gothic Std B" pitchFamily="34" charset="-128"/>
              </a:rPr>
              <a:t>. 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060848"/>
            <a:ext cx="6480720" cy="4211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4" descr="capcal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461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097" y="2636913"/>
            <a:ext cx="5480223" cy="3396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63500"/>
          </a:effectLst>
        </p:spPr>
      </p:pic>
      <p:pic>
        <p:nvPicPr>
          <p:cNvPr id="5" name="Picture 14" descr="capcal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de cantonada diagonal rodona 1"/>
          <p:cNvSpPr/>
          <p:nvPr/>
        </p:nvSpPr>
        <p:spPr>
          <a:xfrm>
            <a:off x="2411760" y="1196752"/>
            <a:ext cx="4464496" cy="1080120"/>
          </a:xfrm>
          <a:prstGeom prst="round2Diag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es-ES" sz="4400" dirty="0" smtClean="0">
                <a:solidFill>
                  <a:schemeClr val="tx1"/>
                </a:solidFill>
              </a:rPr>
              <a:t>Talleres</a:t>
            </a:r>
            <a:endParaRPr lang="ca-E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2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arrodonit 6"/>
          <p:cNvSpPr/>
          <p:nvPr/>
        </p:nvSpPr>
        <p:spPr>
          <a:xfrm>
            <a:off x="4067944" y="1196842"/>
            <a:ext cx="4446976" cy="2160150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s-ES" b="1" dirty="0" smtClean="0">
                <a:ea typeface="Adobe Gothic Std B" pitchFamily="34" charset="-128"/>
              </a:rPr>
              <a:t>Nueva actividad de desarrollo en grupo y opción de autoevaluación.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s-ES" b="1" dirty="0" smtClean="0">
                <a:ea typeface="Adobe Gothic Std B" pitchFamily="34" charset="-128"/>
              </a:rPr>
              <a:t>Más posibilidades de configuración de la actividad.</a:t>
            </a:r>
            <a:endParaRPr lang="es-ES" b="1" dirty="0">
              <a:ea typeface="Adobe Gothic Std B" pitchFamily="34" charset="-128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80" b="7015"/>
          <a:stretch/>
        </p:blipFill>
        <p:spPr>
          <a:xfrm>
            <a:off x="971600" y="3645024"/>
            <a:ext cx="7399708" cy="2907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96752"/>
            <a:ext cx="2944397" cy="2351888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</p:spPr>
      </p:pic>
      <p:pic>
        <p:nvPicPr>
          <p:cNvPr id="5" name="Picture 14" descr="capcaler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72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96" r="6671"/>
          <a:stretch/>
        </p:blipFill>
        <p:spPr>
          <a:xfrm>
            <a:off x="4049610" y="1412776"/>
            <a:ext cx="4996854" cy="2376264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3" name="Rectangle arrodonit 6"/>
          <p:cNvSpPr/>
          <p:nvPr/>
        </p:nvSpPr>
        <p:spPr>
          <a:xfrm>
            <a:off x="107504" y="1556792"/>
            <a:ext cx="3744416" cy="2232248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ü"/>
            </a:pPr>
            <a:r>
              <a:rPr lang="es-ES" b="1" dirty="0">
                <a:ea typeface="Adobe Gothic Std B" pitchFamily="34" charset="-128"/>
              </a:rPr>
              <a:t>L</a:t>
            </a:r>
            <a:r>
              <a:rPr lang="es-ES" b="1" dirty="0" smtClean="0">
                <a:ea typeface="Adobe Gothic Std B" pitchFamily="34" charset="-128"/>
              </a:rPr>
              <a:t>os </a:t>
            </a:r>
            <a:r>
              <a:rPr lang="es-ES" b="1" dirty="0">
                <a:ea typeface="Adobe Gothic Std B" pitchFamily="34" charset="-128"/>
              </a:rPr>
              <a:t>estudiantes </a:t>
            </a:r>
            <a:r>
              <a:rPr lang="es-ES" b="1" dirty="0" smtClean="0">
                <a:ea typeface="Adobe Gothic Std B" pitchFamily="34" charset="-128"/>
              </a:rPr>
              <a:t>realizan  </a:t>
            </a:r>
            <a:r>
              <a:rPr lang="es-ES" b="1" dirty="0">
                <a:ea typeface="Adobe Gothic Std B" pitchFamily="34" charset="-128"/>
              </a:rPr>
              <a:t>envíos de sus propuestas para </a:t>
            </a:r>
            <a:r>
              <a:rPr lang="es-ES" b="1" dirty="0" smtClean="0">
                <a:ea typeface="Adobe Gothic Std B" pitchFamily="34" charset="-128"/>
              </a:rPr>
              <a:t>evaluarlos entre todos y, si es necesario, el profesor puede añadir una calificación final.</a:t>
            </a:r>
            <a:endParaRPr lang="es-ES" b="1" dirty="0">
              <a:ea typeface="Adobe Gothic Std B" pitchFamily="34" charset="-128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228672" y="4077072"/>
            <a:ext cx="8602737" cy="2448272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14" descr="capcaler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219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de cantonada diagonal rodona 1"/>
          <p:cNvSpPr/>
          <p:nvPr/>
        </p:nvSpPr>
        <p:spPr>
          <a:xfrm>
            <a:off x="2807804" y="1263139"/>
            <a:ext cx="3420380" cy="1085741"/>
          </a:xfrm>
          <a:prstGeom prst="round2Diag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</a:t>
            </a:r>
            <a:r>
              <a:rPr lang="es-ES" sz="4400" dirty="0" smtClean="0">
                <a:solidFill>
                  <a:schemeClr val="tx1"/>
                </a:solidFill>
              </a:rPr>
              <a:t>Blogs</a:t>
            </a:r>
            <a:endParaRPr lang="ca-ES" sz="4400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708920"/>
            <a:ext cx="3243814" cy="2905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4" descr="capcal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688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arrodonit 6"/>
          <p:cNvSpPr/>
          <p:nvPr/>
        </p:nvSpPr>
        <p:spPr>
          <a:xfrm>
            <a:off x="3635896" y="1562939"/>
            <a:ext cx="5168968" cy="2291962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s-ES" b="1" dirty="0" smtClean="0">
                <a:ea typeface="Adobe Gothic Std B" pitchFamily="34" charset="-128"/>
              </a:rPr>
              <a:t>Importar </a:t>
            </a:r>
            <a:r>
              <a:rPr lang="es-ES" b="1" dirty="0">
                <a:ea typeface="Adobe Gothic Std B" pitchFamily="34" charset="-128"/>
              </a:rPr>
              <a:t>y sincronizar blogs externos e incluir en ellos entradas en relación con la actividad o recurso seleccionado, así como </a:t>
            </a:r>
            <a:r>
              <a:rPr lang="es-ES" b="1" dirty="0" smtClean="0">
                <a:ea typeface="Adobe Gothic Std B" pitchFamily="34" charset="-128"/>
              </a:rPr>
              <a:t>opinar sobre </a:t>
            </a:r>
            <a:r>
              <a:rPr lang="es-ES" b="1" dirty="0">
                <a:ea typeface="Adobe Gothic Std B" pitchFamily="34" charset="-128"/>
              </a:rPr>
              <a:t>cada entrada</a:t>
            </a:r>
            <a:r>
              <a:rPr lang="es-ES" b="1" dirty="0" smtClean="0">
                <a:ea typeface="Adobe Gothic Std B" pitchFamily="34" charset="-128"/>
              </a:rPr>
              <a:t>.</a:t>
            </a:r>
            <a:endParaRPr lang="es-ES" b="1" dirty="0">
              <a:ea typeface="Adobe Gothic Std B" pitchFamily="34" charset="-128"/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96752"/>
            <a:ext cx="1920372" cy="302433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8927"/>
          <a:stretch/>
        </p:blipFill>
        <p:spPr>
          <a:xfrm>
            <a:off x="395536" y="4509120"/>
            <a:ext cx="8553345" cy="20200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14" descr="capcaler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982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de cantonada diagonal rodona 1"/>
          <p:cNvSpPr/>
          <p:nvPr/>
        </p:nvSpPr>
        <p:spPr>
          <a:xfrm>
            <a:off x="2051720" y="1169457"/>
            <a:ext cx="5278775" cy="1179423"/>
          </a:xfrm>
          <a:prstGeom prst="round2Diag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</a:t>
            </a:r>
            <a:r>
              <a:rPr lang="es-ES" sz="4400" dirty="0" smtClean="0">
                <a:solidFill>
                  <a:schemeClr val="tx1"/>
                </a:solidFill>
              </a:rPr>
              <a:t>ePortfolios</a:t>
            </a:r>
            <a:endParaRPr lang="ca-ES" sz="4400" dirty="0">
              <a:solidFill>
                <a:schemeClr val="tx1"/>
              </a:solidFill>
            </a:endParaRPr>
          </a:p>
        </p:txBody>
      </p:sp>
      <p:pic>
        <p:nvPicPr>
          <p:cNvPr id="8" name="Picture 14" descr="capcale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3 Grupo"/>
          <p:cNvGrpSpPr/>
          <p:nvPr/>
        </p:nvGrpSpPr>
        <p:grpSpPr>
          <a:xfrm>
            <a:off x="539552" y="2721486"/>
            <a:ext cx="7850686" cy="3803858"/>
            <a:chOff x="799824" y="2985688"/>
            <a:chExt cx="7706670" cy="3587834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5653" y="2985688"/>
              <a:ext cx="3600400" cy="35878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6" name="Picture 2" descr="http://the-gadgeteer.com/wp-content/uploads/2012/02/Box.com-1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2787" y="3645024"/>
              <a:ext cx="2003707" cy="16452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6" descr="http://www.the-digital-reader.com/wp-content/uploads/2012/04/google-drive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986183">
              <a:off x="2263130" y="4542450"/>
              <a:ext cx="2147219" cy="14314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http://www.currentversionplugin.com/wp-content/uploads/2011/07/picasa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824" y="4435566"/>
              <a:ext cx="1217330" cy="1313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794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arrodonit 6"/>
          <p:cNvSpPr/>
          <p:nvPr/>
        </p:nvSpPr>
        <p:spPr>
          <a:xfrm>
            <a:off x="179512" y="5085184"/>
            <a:ext cx="8712968" cy="936825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ü"/>
            </a:pPr>
            <a:r>
              <a:rPr lang="es-ES" b="1" dirty="0" smtClean="0">
                <a:ea typeface="Adobe Gothic Std B" pitchFamily="34" charset="-128"/>
              </a:rPr>
              <a:t>Publicar o </a:t>
            </a:r>
            <a:r>
              <a:rPr lang="es-ES" b="1" dirty="0">
                <a:ea typeface="Adobe Gothic Std B" pitchFamily="34" charset="-128"/>
              </a:rPr>
              <a:t>guardar elementos de Moodle en </a:t>
            </a:r>
            <a:r>
              <a:rPr lang="es-ES" b="1" dirty="0" smtClean="0">
                <a:ea typeface="Adobe Gothic Std B" pitchFamily="34" charset="-128"/>
              </a:rPr>
              <a:t>diferentes plataformas y formatos, así como exportar </a:t>
            </a:r>
            <a:r>
              <a:rPr lang="es-ES" b="1" dirty="0">
                <a:ea typeface="Adobe Gothic Std B" pitchFamily="34" charset="-128"/>
              </a:rPr>
              <a:t>contenidos a sitios </a:t>
            </a:r>
            <a:r>
              <a:rPr lang="es-ES" b="1" dirty="0" smtClean="0">
                <a:ea typeface="Adobe Gothic Std B" pitchFamily="34" charset="-128"/>
              </a:rPr>
              <a:t>como: </a:t>
            </a:r>
            <a:r>
              <a:rPr lang="es-ES" b="1" dirty="0">
                <a:ea typeface="Adobe Gothic Std B" pitchFamily="34" charset="-128"/>
              </a:rPr>
              <a:t>Box.net, Google </a:t>
            </a:r>
            <a:r>
              <a:rPr lang="es-ES" b="1" dirty="0" smtClean="0">
                <a:ea typeface="Adobe Gothic Std B" pitchFamily="34" charset="-128"/>
              </a:rPr>
              <a:t>Drive, </a:t>
            </a:r>
            <a:r>
              <a:rPr lang="es-ES" b="1" dirty="0">
                <a:ea typeface="Adobe Gothic Std B" pitchFamily="34" charset="-128"/>
              </a:rPr>
              <a:t>Mahara o Picasa, Alfresco.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708" y="1139230"/>
            <a:ext cx="5256584" cy="367550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" name="3 Rectángulo redondeado"/>
          <p:cNvSpPr/>
          <p:nvPr/>
        </p:nvSpPr>
        <p:spPr>
          <a:xfrm>
            <a:off x="1943708" y="3212975"/>
            <a:ext cx="5004556" cy="1601755"/>
          </a:xfrm>
          <a:prstGeom prst="round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5" name="Picture 14" descr="capcal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de cantonada diagonal rodona 1"/>
          <p:cNvSpPr/>
          <p:nvPr/>
        </p:nvSpPr>
        <p:spPr>
          <a:xfrm>
            <a:off x="575556" y="1196752"/>
            <a:ext cx="7992888" cy="1224136"/>
          </a:xfrm>
          <a:prstGeom prst="round2Diag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</a:t>
            </a:r>
            <a:r>
              <a:rPr lang="es-ES" sz="4100" dirty="0" smtClean="0">
                <a:solidFill>
                  <a:schemeClr val="tx1"/>
                </a:solidFill>
              </a:rPr>
              <a:t>Moodle para tu iPhone y tu IPad</a:t>
            </a:r>
            <a:endParaRPr lang="ca-ES" sz="4100" dirty="0">
              <a:solidFill>
                <a:schemeClr val="tx1"/>
              </a:solidFill>
            </a:endParaRPr>
          </a:p>
        </p:txBody>
      </p:sp>
      <p:sp>
        <p:nvSpPr>
          <p:cNvPr id="11" name="Rectangle arrodonit 6"/>
          <p:cNvSpPr/>
          <p:nvPr/>
        </p:nvSpPr>
        <p:spPr>
          <a:xfrm>
            <a:off x="657275" y="3428278"/>
            <a:ext cx="4760913" cy="2376986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s-ES" b="1" dirty="0">
                <a:ea typeface="Adobe Gothic Std B" pitchFamily="34" charset="-128"/>
              </a:rPr>
              <a:t>Moodle ha desarrollado una aplicación especial para iPhone y </a:t>
            </a:r>
            <a:r>
              <a:rPr lang="es-ES" b="1" dirty="0" smtClean="0">
                <a:ea typeface="Adobe Gothic Std B" pitchFamily="34" charset="-128"/>
              </a:rPr>
              <a:t>iPad, desde la cuál podemos subir archivos de imagen, vídeo y audio directamente</a:t>
            </a:r>
            <a:r>
              <a:rPr lang="es-ES" dirty="0" smtClean="0">
                <a:ea typeface="Adobe Gothic Std B" pitchFamily="34" charset="-128"/>
              </a:rPr>
              <a:t>.</a:t>
            </a:r>
          </a:p>
        </p:txBody>
      </p:sp>
      <p:grpSp>
        <p:nvGrpSpPr>
          <p:cNvPr id="3" name="2 Grupo"/>
          <p:cNvGrpSpPr/>
          <p:nvPr/>
        </p:nvGrpSpPr>
        <p:grpSpPr>
          <a:xfrm>
            <a:off x="6032304" y="2780928"/>
            <a:ext cx="2068088" cy="3960440"/>
            <a:chOff x="5723027" y="1186066"/>
            <a:chExt cx="2088232" cy="3755102"/>
          </a:xfrm>
        </p:grpSpPr>
        <p:pic>
          <p:nvPicPr>
            <p:cNvPr id="3086" name="Picture 14" descr="http://beta.skypeassets.com/content/dam/scom/images/media-gallery/desktop/devices/hero-mobile-iphone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284" r="6236"/>
            <a:stretch/>
          </p:blipFill>
          <p:spPr bwMode="auto">
            <a:xfrm>
              <a:off x="5723027" y="1186066"/>
              <a:ext cx="2088232" cy="3755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2" name="Picture 10" descr="File:Mobile app.jpg"/>
            <p:cNvPicPr preferRelativeResize="0"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6136" y="1800111"/>
              <a:ext cx="1800200" cy="2492985"/>
            </a:xfrm>
            <a:prstGeom prst="rect">
              <a:avLst/>
            </a:prstGeom>
            <a:noFill/>
            <a:effectLst>
              <a:softEdge rad="31750"/>
            </a:effectLst>
            <a:scene3d>
              <a:camera prst="obliqueBottomRight"/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Picture 14" descr="capcaler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26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 descr="capcal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492896"/>
            <a:ext cx="6210690" cy="4320480"/>
          </a:xfrm>
          <a:prstGeom prst="rect">
            <a:avLst/>
          </a:prstGeom>
          <a:effectLst>
            <a:outerShdw blurRad="76200" dist="596900" dir="13500000" sy="23000" kx="1200000" algn="br" rotWithShape="0">
              <a:prstClr val="black">
                <a:alpha val="22000"/>
              </a:prstClr>
            </a:outerShdw>
          </a:effectLst>
        </p:spPr>
      </p:pic>
      <p:sp>
        <p:nvSpPr>
          <p:cNvPr id="2" name="Rectangle de cantonada diagonal rodona 1"/>
          <p:cNvSpPr/>
          <p:nvPr/>
        </p:nvSpPr>
        <p:spPr>
          <a:xfrm>
            <a:off x="2627784" y="1196752"/>
            <a:ext cx="4248473" cy="1152128"/>
          </a:xfrm>
          <a:prstGeom prst="round2Diag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es-ES" sz="4400" dirty="0" smtClean="0">
                <a:solidFill>
                  <a:schemeClr val="tx1"/>
                </a:solidFill>
              </a:rPr>
              <a:t>Clonación</a:t>
            </a:r>
            <a:endParaRPr lang="ca-E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0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Flecha curvada hacia la derecha"/>
          <p:cNvSpPr/>
          <p:nvPr/>
        </p:nvSpPr>
        <p:spPr>
          <a:xfrm>
            <a:off x="1979712" y="4965828"/>
            <a:ext cx="936104" cy="1343492"/>
          </a:xfrm>
          <a:prstGeom prst="curvedRightArrow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Rectangle arrodonit 6"/>
          <p:cNvSpPr/>
          <p:nvPr/>
        </p:nvSpPr>
        <p:spPr>
          <a:xfrm>
            <a:off x="4528528" y="1556792"/>
            <a:ext cx="4320480" cy="1944216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ü"/>
            </a:pPr>
            <a:r>
              <a:rPr lang="es-ES" sz="2000" b="1" dirty="0">
                <a:ea typeface="Adobe Gothic Std B" pitchFamily="34" charset="-128"/>
              </a:rPr>
              <a:t>La </a:t>
            </a:r>
            <a:r>
              <a:rPr lang="es-ES" sz="2000" b="1" dirty="0" smtClean="0">
                <a:ea typeface="Adobe Gothic Std B" pitchFamily="34" charset="-128"/>
              </a:rPr>
              <a:t>clonación       de </a:t>
            </a:r>
            <a:r>
              <a:rPr lang="es-ES" sz="2000" b="1" dirty="0">
                <a:ea typeface="Adobe Gothic Std B" pitchFamily="34" charset="-128"/>
              </a:rPr>
              <a:t>actividades y </a:t>
            </a:r>
            <a:r>
              <a:rPr lang="es-ES" sz="2000" b="1" dirty="0" smtClean="0">
                <a:ea typeface="Adobe Gothic Std B" pitchFamily="34" charset="-128"/>
              </a:rPr>
              <a:t>recursos  facilita </a:t>
            </a:r>
            <a:r>
              <a:rPr lang="es-ES" sz="2000" b="1" dirty="0">
                <a:ea typeface="Adobe Gothic Std B" pitchFamily="34" charset="-128"/>
              </a:rPr>
              <a:t>la creación de múltiples actividades similares con </a:t>
            </a:r>
            <a:r>
              <a:rPr lang="es-ES" sz="2000" b="1" dirty="0" smtClean="0">
                <a:ea typeface="Adobe Gothic Std B" pitchFamily="34" charset="-128"/>
              </a:rPr>
              <a:t>gran rapidez.</a:t>
            </a:r>
            <a:endParaRPr lang="es-ES" sz="2000" b="1" dirty="0">
              <a:ea typeface="Adobe Gothic Std B" pitchFamily="34" charset="-128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851" y="5365788"/>
            <a:ext cx="5287597" cy="1159557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40" y="3807259"/>
            <a:ext cx="5133848" cy="1061901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908843"/>
            <a:ext cx="288032" cy="288032"/>
          </a:xfrm>
          <a:prstGeom prst="rect">
            <a:avLst/>
          </a:prstGeom>
          <a:ln w="19050">
            <a:noFill/>
          </a:ln>
          <a:effectLst>
            <a:softEdge rad="12700"/>
          </a:effectLst>
        </p:spPr>
      </p:pic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8" r="21738"/>
          <a:stretch/>
        </p:blipFill>
        <p:spPr>
          <a:xfrm>
            <a:off x="841534" y="1700808"/>
            <a:ext cx="3370426" cy="1872208"/>
          </a:xfrm>
          <a:prstGeom prst="rect">
            <a:avLst/>
          </a:prstGeom>
        </p:spPr>
      </p:pic>
      <p:sp>
        <p:nvSpPr>
          <p:cNvPr id="7" name="6 Rectángulo redondeado"/>
          <p:cNvSpPr/>
          <p:nvPr/>
        </p:nvSpPr>
        <p:spPr>
          <a:xfrm>
            <a:off x="3306869" y="2618606"/>
            <a:ext cx="257019" cy="306338"/>
          </a:xfrm>
          <a:prstGeom prst="roundRect">
            <a:avLst/>
          </a:prstGeom>
          <a:noFill/>
          <a:ln w="190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0" name="Picture 14" descr="capcaler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de cantonada diagonal rodona 1"/>
          <p:cNvSpPr/>
          <p:nvPr/>
        </p:nvSpPr>
        <p:spPr>
          <a:xfrm>
            <a:off x="1727684" y="1340768"/>
            <a:ext cx="5688632" cy="1152128"/>
          </a:xfrm>
          <a:prstGeom prst="round2Diag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 </a:t>
            </a:r>
            <a:r>
              <a:rPr lang="es-ES" sz="4400" dirty="0" smtClean="0">
                <a:solidFill>
                  <a:schemeClr val="tx1"/>
                </a:solidFill>
              </a:rPr>
              <a:t>Integración</a:t>
            </a:r>
            <a:endParaRPr lang="ca-ES" sz="4400" dirty="0">
              <a:solidFill>
                <a:schemeClr val="tx1"/>
              </a:solidFill>
            </a:endParaRPr>
          </a:p>
        </p:txBody>
      </p:sp>
      <p:grpSp>
        <p:nvGrpSpPr>
          <p:cNvPr id="4" name="3 Grupo"/>
          <p:cNvGrpSpPr/>
          <p:nvPr/>
        </p:nvGrpSpPr>
        <p:grpSpPr>
          <a:xfrm>
            <a:off x="1547664" y="2908920"/>
            <a:ext cx="6454618" cy="3256384"/>
            <a:chOff x="1619672" y="1412776"/>
            <a:chExt cx="6454618" cy="3256384"/>
          </a:xfrm>
        </p:grpSpPr>
        <p:pic>
          <p:nvPicPr>
            <p:cNvPr id="1028" name="Picture 4" descr="http://www.serendipidade.com/blog/wp-content/uploads/2008/06/mosaico2.0.pn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5DADF"/>
                </a:clrFrom>
                <a:clrTo>
                  <a:srgbClr val="F5DADF">
                    <a:alpha val="0"/>
                  </a:srgbClr>
                </a:clrTo>
              </a:clrChange>
              <a:lum contrast="10000"/>
            </a:blip>
            <a:srcRect/>
            <a:stretch>
              <a:fillRect/>
            </a:stretch>
          </p:blipFill>
          <p:spPr bwMode="auto">
            <a:xfrm>
              <a:off x="1619672" y="1412776"/>
              <a:ext cx="6454618" cy="32563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4" descr="http://www.mellor.lancs.sch.uk/images/library/moodle%20icon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447" b="92199" l="545" r="9373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3888" y="2060848"/>
              <a:ext cx="2143044" cy="1554783"/>
            </a:xfrm>
            <a:prstGeom prst="rect">
              <a:avLst/>
            </a:prstGeom>
            <a:noFill/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  <a:reflection blurRad="6350" stA="50000" endA="295" endPos="92000" dist="101600" dir="5400000" sy="-100000" algn="bl" rotWithShape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14" descr="capcaler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722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arrodonit 6"/>
          <p:cNvSpPr/>
          <p:nvPr/>
        </p:nvSpPr>
        <p:spPr>
          <a:xfrm>
            <a:off x="3563888" y="1772816"/>
            <a:ext cx="4608512" cy="1800200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ü"/>
            </a:pPr>
            <a:r>
              <a:rPr lang="es-ES" b="1" dirty="0">
                <a:ea typeface="Adobe Gothic Std B" pitchFamily="34" charset="-128"/>
              </a:rPr>
              <a:t>P</a:t>
            </a:r>
            <a:r>
              <a:rPr lang="es-ES" b="1" dirty="0" smtClean="0">
                <a:ea typeface="Adobe Gothic Std B" pitchFamily="34" charset="-128"/>
              </a:rPr>
              <a:t>ermite </a:t>
            </a:r>
            <a:r>
              <a:rPr lang="es-ES" b="1" dirty="0">
                <a:ea typeface="Adobe Gothic Std B" pitchFamily="34" charset="-128"/>
              </a:rPr>
              <a:t>la restauración del contenido de los cursos </a:t>
            </a:r>
            <a:r>
              <a:rPr lang="es-ES" b="1" dirty="0" smtClean="0">
                <a:ea typeface="Adobe Gothic Std B" pitchFamily="34" charset="-128"/>
              </a:rPr>
              <a:t>de la </a:t>
            </a:r>
            <a:r>
              <a:rPr lang="es-ES" b="1" dirty="0">
                <a:ea typeface="Adobe Gothic Std B" pitchFamily="34" charset="-128"/>
              </a:rPr>
              <a:t>versión 1.9  </a:t>
            </a:r>
            <a:r>
              <a:rPr lang="es-ES" b="1" dirty="0" smtClean="0">
                <a:ea typeface="Adobe Gothic Std B" pitchFamily="34" charset="-128"/>
              </a:rPr>
              <a:t>a través de la </a:t>
            </a:r>
            <a:r>
              <a:rPr lang="es-ES" b="1" dirty="0">
                <a:ea typeface="Adobe Gothic Std B" pitchFamily="34" charset="-128"/>
              </a:rPr>
              <a:t>copia de seguridad.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" t="4412" r="2513" b="4172"/>
          <a:stretch/>
        </p:blipFill>
        <p:spPr>
          <a:xfrm>
            <a:off x="878120" y="4242507"/>
            <a:ext cx="7510304" cy="2066813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95"/>
          <a:stretch/>
        </p:blipFill>
        <p:spPr>
          <a:xfrm>
            <a:off x="1043608" y="1196752"/>
            <a:ext cx="1965353" cy="2817456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pic>
        <p:nvPicPr>
          <p:cNvPr id="5" name="Picture 14" descr="capcaler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16" y="1196752"/>
            <a:ext cx="6292029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594" y="3068960"/>
            <a:ext cx="5599878" cy="31683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ctangle arrodonit 6"/>
          <p:cNvSpPr/>
          <p:nvPr/>
        </p:nvSpPr>
        <p:spPr>
          <a:xfrm>
            <a:off x="179512" y="3717032"/>
            <a:ext cx="2917957" cy="1800200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ü"/>
            </a:pPr>
            <a:r>
              <a:rPr lang="es-ES" b="1" dirty="0">
                <a:ea typeface="Adobe Gothic Std B" pitchFamily="34" charset="-128"/>
              </a:rPr>
              <a:t>P</a:t>
            </a:r>
            <a:r>
              <a:rPr lang="es-ES" b="1" dirty="0" smtClean="0">
                <a:ea typeface="Adobe Gothic Std B" pitchFamily="34" charset="-128"/>
              </a:rPr>
              <a:t>ermite </a:t>
            </a:r>
            <a:r>
              <a:rPr lang="es-ES" b="1" dirty="0">
                <a:ea typeface="Adobe Gothic Std B" pitchFamily="34" charset="-128"/>
              </a:rPr>
              <a:t>la </a:t>
            </a:r>
            <a:r>
              <a:rPr lang="es-ES" b="1" dirty="0" smtClean="0">
                <a:ea typeface="Adobe Gothic Std B" pitchFamily="34" charset="-128"/>
              </a:rPr>
              <a:t>Importación de cursos anterior desde diversos repositorios externos.</a:t>
            </a:r>
            <a:endParaRPr lang="es-ES" b="1" dirty="0">
              <a:ea typeface="Adobe Gothic Std B" pitchFamily="34" charset="-128"/>
            </a:endParaRPr>
          </a:p>
        </p:txBody>
      </p:sp>
      <p:pic>
        <p:nvPicPr>
          <p:cNvPr id="7" name="Picture 14" descr="capcaler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162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idx="1"/>
          </p:nvPr>
        </p:nvSpPr>
        <p:spPr>
          <a:xfrm>
            <a:off x="468313" y="1628775"/>
            <a:ext cx="8229600" cy="3168650"/>
          </a:xfrm>
        </p:spPr>
        <p:txBody>
          <a:bodyPr/>
          <a:lstStyle/>
          <a:p>
            <a:pPr eaLnBrk="1" hangingPunct="1"/>
            <a:endParaRPr lang="es-ES" smtClean="0"/>
          </a:p>
        </p:txBody>
      </p:sp>
      <p:grpSp>
        <p:nvGrpSpPr>
          <p:cNvPr id="3075" name="7 Grupo"/>
          <p:cNvGrpSpPr>
            <a:grpSpLocks/>
          </p:cNvGrpSpPr>
          <p:nvPr/>
        </p:nvGrpSpPr>
        <p:grpSpPr bwMode="auto">
          <a:xfrm>
            <a:off x="539750" y="1628775"/>
            <a:ext cx="8143875" cy="3127375"/>
            <a:chOff x="0" y="1214422"/>
            <a:chExt cx="9144000" cy="3511550"/>
          </a:xfrm>
        </p:grpSpPr>
        <p:pic>
          <p:nvPicPr>
            <p:cNvPr id="3080" name="Picture 5" descr="I:\USD\cidui\cidui\nuevos fondos\fon3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214422"/>
              <a:ext cx="2357438" cy="351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Picture 8" descr="I:\USD\fotosUB\fotosub1\selec\barretja.jpg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3125" y="1214422"/>
              <a:ext cx="4519613" cy="3509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Picture 13" descr="I:\USD\fotosUB\fotosub1\pati2.jpg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6200" y="1214422"/>
              <a:ext cx="2717800" cy="3509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6" name="Rectangle 8"/>
          <p:cNvSpPr>
            <a:spLocks noChangeArrowheads="1"/>
          </p:cNvSpPr>
          <p:nvPr/>
        </p:nvSpPr>
        <p:spPr bwMode="auto">
          <a:xfrm>
            <a:off x="457200" y="4724400"/>
            <a:ext cx="8218488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2400" b="1" baseline="30000" dirty="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2400" b="1" baseline="30000" dirty="0">
              <a:latin typeface="Verdana" pitchFamily="34" charset="0"/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ca-ES" sz="3600" b="1" baseline="30000" dirty="0" smtClean="0">
                <a:latin typeface="Calibri" pitchFamily="34" charset="0"/>
              </a:rPr>
              <a:t>¡</a:t>
            </a:r>
            <a:r>
              <a:rPr lang="ca-ES" sz="3600" b="1" baseline="30000" dirty="0" err="1" smtClean="0">
                <a:latin typeface="Calibri" pitchFamily="34" charset="0"/>
              </a:rPr>
              <a:t>Muchas</a:t>
            </a:r>
            <a:r>
              <a:rPr lang="ca-ES" sz="3600" b="1" baseline="30000" dirty="0" smtClean="0">
                <a:latin typeface="Calibri" pitchFamily="34" charset="0"/>
              </a:rPr>
              <a:t> </a:t>
            </a:r>
            <a:r>
              <a:rPr lang="ca-ES" sz="3600" b="1" baseline="30000" dirty="0" err="1" smtClean="0">
                <a:latin typeface="Calibri" pitchFamily="34" charset="0"/>
              </a:rPr>
              <a:t>gracias</a:t>
            </a:r>
            <a:r>
              <a:rPr lang="ca-ES" sz="3600" b="1" baseline="30000" dirty="0" smtClean="0">
                <a:latin typeface="Calibri" pitchFamily="34" charset="0"/>
              </a:rPr>
              <a:t>!</a:t>
            </a:r>
            <a:endParaRPr lang="ca-ES" sz="3600" b="1" baseline="30000" dirty="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sz="3600" b="1" baseline="30000" dirty="0">
              <a:solidFill>
                <a:srgbClr val="4D4D4D"/>
              </a:solidFill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es-ES" sz="3200" b="1" baseline="30000" dirty="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a-ES" sz="3200" dirty="0"/>
          </a:p>
        </p:txBody>
      </p:sp>
      <p:sp>
        <p:nvSpPr>
          <p:cNvPr id="3077" name="Text Box 11"/>
          <p:cNvSpPr txBox="1">
            <a:spLocks noChangeArrowheads="1"/>
          </p:cNvSpPr>
          <p:nvPr/>
        </p:nvSpPr>
        <p:spPr bwMode="auto">
          <a:xfrm>
            <a:off x="1331913" y="6092825"/>
            <a:ext cx="3527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" sz="1200" dirty="0">
                <a:latin typeface="Verdana" pitchFamily="34" charset="0"/>
              </a:rPr>
              <a:t>©</a:t>
            </a:r>
            <a:r>
              <a:rPr lang="es-ES" dirty="0">
                <a:latin typeface="Verdana" pitchFamily="34" charset="0"/>
              </a:rPr>
              <a:t> </a:t>
            </a:r>
            <a:r>
              <a:rPr lang="es-ES" sz="1200" dirty="0">
                <a:latin typeface="Verdana" pitchFamily="34" charset="0"/>
              </a:rPr>
              <a:t>CRAI, </a:t>
            </a:r>
            <a:r>
              <a:rPr lang="ca-ES" sz="1200" dirty="0">
                <a:latin typeface="Verdana" pitchFamily="34" charset="0"/>
              </a:rPr>
              <a:t>Universitat de Barcelona </a:t>
            </a:r>
            <a:r>
              <a:rPr lang="ca-ES" sz="1200" dirty="0" smtClean="0">
                <a:latin typeface="Verdana" pitchFamily="34" charset="0"/>
              </a:rPr>
              <a:t>2013</a:t>
            </a:r>
            <a:endParaRPr lang="ca-ES" sz="1200" dirty="0">
              <a:latin typeface="Verdana" pitchFamily="34" charset="0"/>
            </a:endParaRPr>
          </a:p>
        </p:txBody>
      </p:sp>
      <p:pic>
        <p:nvPicPr>
          <p:cNvPr id="3078" name="Picture 12" descr="capcaler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165850"/>
            <a:ext cx="7905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6011292" y="5991671"/>
            <a:ext cx="266360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" sz="1200" dirty="0" smtClean="0">
                <a:latin typeface="Verdana" pitchFamily="34" charset="0"/>
              </a:rPr>
              <a:t>Adaptación de www.moodlesocial.com</a:t>
            </a:r>
            <a:endParaRPr lang="ca-ES" sz="1200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1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1859</TotalTime>
  <Words>392</Words>
  <Application>Microsoft Office PowerPoint</Application>
  <PresentationFormat>Presentació en pantalla (4:3)</PresentationFormat>
  <Paragraphs>55</Paragraphs>
  <Slides>28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Títols de les diapositives</vt:lpstr>
      </vt:variant>
      <vt:variant>
        <vt:i4>28</vt:i4>
      </vt:variant>
    </vt:vector>
  </HeadingPairs>
  <TitlesOfParts>
    <vt:vector size="29" baseType="lpstr">
      <vt:lpstr>Tema de l'Office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Company>Universitat de Barcelona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Moodle 2.4: 10 nuevas razones para utilizarlo</dc:title>
  <dc:creator>CRAI Unitat de Docència</dc:creator>
  <cp:keywords>Moodle 2.4, Campus Virtual, Formación de usuarios, Universitat de Barcelona</cp:keywords>
  <cp:lastModifiedBy>usuari</cp:lastModifiedBy>
  <cp:revision>95</cp:revision>
  <dcterms:created xsi:type="dcterms:W3CDTF">2013-01-29T09:53:15Z</dcterms:created>
  <dcterms:modified xsi:type="dcterms:W3CDTF">2013-03-04T17:16:45Z</dcterms:modified>
</cp:coreProperties>
</file>