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wav"/>
  <Default Extension="gif" ContentType="image/gif"/>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1"/>
  </p:notesMasterIdLst>
  <p:sldIdLst>
    <p:sldId id="256" r:id="rId2"/>
    <p:sldId id="273" r:id="rId3"/>
    <p:sldId id="274" r:id="rId4"/>
    <p:sldId id="257" r:id="rId5"/>
    <p:sldId id="259" r:id="rId6"/>
    <p:sldId id="258" r:id="rId7"/>
    <p:sldId id="260" r:id="rId8"/>
    <p:sldId id="261" r:id="rId9"/>
    <p:sldId id="263" r:id="rId10"/>
    <p:sldId id="264" r:id="rId11"/>
    <p:sldId id="265" r:id="rId12"/>
    <p:sldId id="266" r:id="rId13"/>
    <p:sldId id="267" r:id="rId14"/>
    <p:sldId id="268" r:id="rId15"/>
    <p:sldId id="269" r:id="rId16"/>
    <p:sldId id="270" r:id="rId17"/>
    <p:sldId id="271" r:id="rId18"/>
    <p:sldId id="272" r:id="rId19"/>
    <p:sldId id="275" r:id="rId20"/>
  </p:sldIdLst>
  <p:sldSz cx="9144000" cy="6858000" type="screen4x3"/>
  <p:notesSz cx="6858000" cy="9144000"/>
  <p:defaultTextStyle>
    <a:defPPr>
      <a:defRPr lang="ca-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Estilo medio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6E25E649-3F16-4E02-A733-19D2CDBF48F0}" styleName="Estilo medio 3 - Énfasis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8EC20E35-A176-4012-BC5E-935CFFF8708E}" styleName="Estilo medio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544" autoAdjust="0"/>
    <p:restoredTop sz="86391" autoAdjust="0"/>
  </p:normalViewPr>
  <p:slideViewPr>
    <p:cSldViewPr>
      <p:cViewPr varScale="1">
        <p:scale>
          <a:sx n="93" d="100"/>
          <a:sy n="93" d="100"/>
        </p:scale>
        <p:origin x="-240" y="-96"/>
      </p:cViewPr>
      <p:guideLst>
        <p:guide orient="horz" pos="2160"/>
        <p:guide pos="2880"/>
      </p:guideLst>
    </p:cSldViewPr>
  </p:slideViewPr>
  <p:outlineViewPr>
    <p:cViewPr>
      <p:scale>
        <a:sx n="33" d="100"/>
        <a:sy n="33" d="100"/>
      </p:scale>
      <p:origin x="42" y="6732"/>
    </p:cViewPr>
  </p:outlineViewPr>
  <p:notesTextViewPr>
    <p:cViewPr>
      <p:scale>
        <a:sx n="1" d="1"/>
        <a:sy n="1" d="1"/>
      </p:scale>
      <p:origin x="0" y="0"/>
    </p:cViewPr>
  </p:notesTextViewPr>
  <p:sorterViewPr>
    <p:cViewPr>
      <p:scale>
        <a:sx n="100" d="100"/>
        <a:sy n="100" d="100"/>
      </p:scale>
      <p:origin x="0" y="0"/>
    </p:cViewPr>
  </p:sorterViewPr>
  <p:notesViewPr>
    <p:cSldViewPr>
      <p:cViewPr varScale="1">
        <p:scale>
          <a:sx n="59" d="100"/>
          <a:sy n="59" d="100"/>
        </p:scale>
        <p:origin x="-1908" y="-9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Hoja_de_c_lculo_de_Microsoft_Excel1.xlsx"/></Relationships>
</file>

<file path=ppt/charts/_rels/chart2.xml.rels><?xml version="1.0" encoding="UTF-8" standalone="yes"?>
<Relationships xmlns="http://schemas.openxmlformats.org/package/2006/relationships"><Relationship Id="rId1" Type="http://schemas.openxmlformats.org/officeDocument/2006/relationships/package" Target="../embeddings/Hoja_de_c_lculo_de_Microsoft_Excel2.xlsx"/></Relationships>
</file>

<file path=ppt/charts/_rels/chart3.xml.rels><?xml version="1.0" encoding="UTF-8" standalone="yes"?>
<Relationships xmlns="http://schemas.openxmlformats.org/package/2006/relationships"><Relationship Id="rId1" Type="http://schemas.openxmlformats.org/officeDocument/2006/relationships/package" Target="../embeddings/Hoja_de_c_lculo_de_Microsoft_Excel3.xlsx"/></Relationships>
</file>

<file path=ppt/charts/_rels/chart4.xml.rels><?xml version="1.0" encoding="UTF-8" standalone="yes"?>
<Relationships xmlns="http://schemas.openxmlformats.org/package/2006/relationships"><Relationship Id="rId1" Type="http://schemas.openxmlformats.org/officeDocument/2006/relationships/package" Target="../embeddings/Hoja_de_c_lculo_de_Microsoft_Excel4.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ca-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s-ES" sz="1600" dirty="0" err="1" smtClean="0"/>
              <a:t>Gràfic</a:t>
            </a:r>
            <a:r>
              <a:rPr lang="es-ES" sz="1600" baseline="0" dirty="0" smtClean="0"/>
              <a:t> 1</a:t>
            </a:r>
            <a:endParaRPr lang="ca-ES" sz="1600" dirty="0"/>
          </a:p>
        </c:rich>
      </c:tx>
      <c:layout/>
      <c:overlay val="0"/>
    </c:title>
    <c:autoTitleDeleted val="0"/>
    <c:plotArea>
      <c:layout/>
      <c:barChart>
        <c:barDir val="col"/>
        <c:grouping val="clustered"/>
        <c:varyColors val="0"/>
        <c:ser>
          <c:idx val="0"/>
          <c:order val="0"/>
          <c:tx>
            <c:strRef>
              <c:f>Hoja1!$B$1</c:f>
              <c:strCache>
                <c:ptCount val="1"/>
                <c:pt idx="0">
                  <c:v>S1</c:v>
                </c:pt>
              </c:strCache>
            </c:strRef>
          </c:tx>
          <c:spPr>
            <a:solidFill>
              <a:schemeClr val="bg1"/>
            </a:solidFill>
            <a:ln>
              <a:solidFill>
                <a:schemeClr val="tx1">
                  <a:lumMod val="75000"/>
                  <a:lumOff val="25000"/>
                </a:schemeClr>
              </a:solidFill>
            </a:ln>
          </c:spPr>
          <c:invertIfNegative val="0"/>
          <c:cat>
            <c:strRef>
              <c:f>Hoja1!$A$2:$A$5</c:f>
              <c:strCache>
                <c:ptCount val="4"/>
                <c:pt idx="0">
                  <c:v>C1</c:v>
                </c:pt>
                <c:pt idx="1">
                  <c:v>C2</c:v>
                </c:pt>
                <c:pt idx="2">
                  <c:v>C3</c:v>
                </c:pt>
                <c:pt idx="3">
                  <c:v>C4</c:v>
                </c:pt>
              </c:strCache>
            </c:strRef>
          </c:cat>
          <c:val>
            <c:numRef>
              <c:f>Hoja1!$B$2:$B$5</c:f>
              <c:numCache>
                <c:formatCode>General</c:formatCode>
                <c:ptCount val="4"/>
                <c:pt idx="0">
                  <c:v>4.3</c:v>
                </c:pt>
                <c:pt idx="1">
                  <c:v>2.5</c:v>
                </c:pt>
                <c:pt idx="2">
                  <c:v>3.5</c:v>
                </c:pt>
                <c:pt idx="3">
                  <c:v>4.5</c:v>
                </c:pt>
              </c:numCache>
            </c:numRef>
          </c:val>
        </c:ser>
        <c:ser>
          <c:idx val="1"/>
          <c:order val="1"/>
          <c:tx>
            <c:strRef>
              <c:f>Hoja1!$C$1</c:f>
              <c:strCache>
                <c:ptCount val="1"/>
                <c:pt idx="0">
                  <c:v>S2</c:v>
                </c:pt>
              </c:strCache>
            </c:strRef>
          </c:tx>
          <c:spPr>
            <a:solidFill>
              <a:schemeClr val="tx1">
                <a:lumMod val="75000"/>
                <a:lumOff val="25000"/>
              </a:schemeClr>
            </a:solidFill>
          </c:spPr>
          <c:invertIfNegative val="0"/>
          <c:cat>
            <c:strRef>
              <c:f>Hoja1!$A$2:$A$5</c:f>
              <c:strCache>
                <c:ptCount val="4"/>
                <c:pt idx="0">
                  <c:v>C1</c:v>
                </c:pt>
                <c:pt idx="1">
                  <c:v>C2</c:v>
                </c:pt>
                <c:pt idx="2">
                  <c:v>C3</c:v>
                </c:pt>
                <c:pt idx="3">
                  <c:v>C4</c:v>
                </c:pt>
              </c:strCache>
            </c:strRef>
          </c:cat>
          <c:val>
            <c:numRef>
              <c:f>Hoja1!$C$2:$C$5</c:f>
              <c:numCache>
                <c:formatCode>General</c:formatCode>
                <c:ptCount val="4"/>
                <c:pt idx="0">
                  <c:v>2.4</c:v>
                </c:pt>
                <c:pt idx="1">
                  <c:v>4.4000000000000004</c:v>
                </c:pt>
                <c:pt idx="2">
                  <c:v>1.8</c:v>
                </c:pt>
                <c:pt idx="3">
                  <c:v>2.8</c:v>
                </c:pt>
              </c:numCache>
            </c:numRef>
          </c:val>
        </c:ser>
        <c:ser>
          <c:idx val="2"/>
          <c:order val="2"/>
          <c:tx>
            <c:strRef>
              <c:f>Hoja1!$D$1</c:f>
              <c:strCache>
                <c:ptCount val="1"/>
                <c:pt idx="0">
                  <c:v>S3</c:v>
                </c:pt>
              </c:strCache>
            </c:strRef>
          </c:tx>
          <c:spPr>
            <a:pattFill prst="ltHorz">
              <a:fgClr>
                <a:srgbClr val="FFFF00"/>
              </a:fgClr>
              <a:bgClr>
                <a:schemeClr val="accent4">
                  <a:lumMod val="75000"/>
                </a:schemeClr>
              </a:bgClr>
            </a:pattFill>
          </c:spPr>
          <c:invertIfNegative val="0"/>
          <c:cat>
            <c:strRef>
              <c:f>Hoja1!$A$2:$A$5</c:f>
              <c:strCache>
                <c:ptCount val="4"/>
                <c:pt idx="0">
                  <c:v>C1</c:v>
                </c:pt>
                <c:pt idx="1">
                  <c:v>C2</c:v>
                </c:pt>
                <c:pt idx="2">
                  <c:v>C3</c:v>
                </c:pt>
                <c:pt idx="3">
                  <c:v>C4</c:v>
                </c:pt>
              </c:strCache>
            </c:strRef>
          </c:cat>
          <c:val>
            <c:numRef>
              <c:f>Hoja1!$D$2:$D$5</c:f>
              <c:numCache>
                <c:formatCode>General</c:formatCode>
                <c:ptCount val="4"/>
                <c:pt idx="0">
                  <c:v>2</c:v>
                </c:pt>
                <c:pt idx="1">
                  <c:v>2</c:v>
                </c:pt>
                <c:pt idx="2">
                  <c:v>3</c:v>
                </c:pt>
                <c:pt idx="3">
                  <c:v>5</c:v>
                </c:pt>
              </c:numCache>
            </c:numRef>
          </c:val>
        </c:ser>
        <c:dLbls>
          <c:showLegendKey val="0"/>
          <c:showVal val="0"/>
          <c:showCatName val="0"/>
          <c:showSerName val="0"/>
          <c:showPercent val="0"/>
          <c:showBubbleSize val="0"/>
        </c:dLbls>
        <c:gapWidth val="150"/>
        <c:axId val="101483264"/>
        <c:axId val="101485184"/>
      </c:barChart>
      <c:catAx>
        <c:axId val="101483264"/>
        <c:scaling>
          <c:orientation val="minMax"/>
        </c:scaling>
        <c:delete val="0"/>
        <c:axPos val="b"/>
        <c:title>
          <c:tx>
            <c:rich>
              <a:bodyPr/>
              <a:lstStyle/>
              <a:p>
                <a:pPr>
                  <a:defRPr/>
                </a:pPr>
                <a:r>
                  <a:rPr lang="ca-ES" sz="1200" dirty="0" smtClean="0"/>
                  <a:t>Categories</a:t>
                </a:r>
                <a:endParaRPr lang="ca-ES" dirty="0"/>
              </a:p>
            </c:rich>
          </c:tx>
          <c:layout>
            <c:manualLayout>
              <c:xMode val="edge"/>
              <c:yMode val="edge"/>
              <c:x val="0.3463923694468734"/>
              <c:y val="0.84760590837129235"/>
            </c:manualLayout>
          </c:layout>
          <c:overlay val="0"/>
        </c:title>
        <c:majorTickMark val="out"/>
        <c:minorTickMark val="none"/>
        <c:tickLblPos val="nextTo"/>
        <c:crossAx val="101485184"/>
        <c:crosses val="autoZero"/>
        <c:auto val="1"/>
        <c:lblAlgn val="ctr"/>
        <c:lblOffset val="100"/>
        <c:noMultiLvlLbl val="0"/>
      </c:catAx>
      <c:valAx>
        <c:axId val="101485184"/>
        <c:scaling>
          <c:orientation val="minMax"/>
        </c:scaling>
        <c:delete val="0"/>
        <c:axPos val="l"/>
        <c:majorGridlines/>
        <c:title>
          <c:tx>
            <c:rich>
              <a:bodyPr rot="0" vert="wordArtVert"/>
              <a:lstStyle/>
              <a:p>
                <a:pPr>
                  <a:defRPr/>
                </a:pPr>
                <a:r>
                  <a:rPr lang="es-ES" sz="1100" dirty="0" smtClean="0"/>
                  <a:t>Valor</a:t>
                </a:r>
                <a:endParaRPr lang="ca-ES" sz="1100" dirty="0"/>
              </a:p>
            </c:rich>
          </c:tx>
          <c:layout/>
          <c:overlay val="0"/>
        </c:title>
        <c:numFmt formatCode="General" sourceLinked="1"/>
        <c:majorTickMark val="out"/>
        <c:minorTickMark val="none"/>
        <c:tickLblPos val="nextTo"/>
        <c:crossAx val="101483264"/>
        <c:crosses val="autoZero"/>
        <c:crossBetween val="between"/>
      </c:valAx>
    </c:plotArea>
    <c:legend>
      <c:legendPos val="r"/>
      <c:layout/>
      <c:overlay val="0"/>
    </c:legend>
    <c:plotVisOnly val="1"/>
    <c:dispBlanksAs val="gap"/>
    <c:showDLblsOverMax val="0"/>
  </c:chart>
  <c:spPr>
    <a:solidFill>
      <a:schemeClr val="bg1"/>
    </a:solidFill>
    <a:ln w="6350" cmpd="sng">
      <a:solidFill>
        <a:schemeClr val="tx1">
          <a:lumMod val="75000"/>
          <a:lumOff val="25000"/>
        </a:schemeClr>
      </a:solidFill>
    </a:ln>
  </c:spPr>
  <c:txPr>
    <a:bodyPr/>
    <a:lstStyle/>
    <a:p>
      <a:pPr>
        <a:defRPr sz="1800"/>
      </a:pPr>
      <a:endParaRPr lang="ca-E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ca-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lineChart>
        <c:grouping val="standard"/>
        <c:varyColors val="0"/>
        <c:ser>
          <c:idx val="0"/>
          <c:order val="0"/>
          <c:tx>
            <c:strRef>
              <c:f>Hoja1!$B$1</c:f>
              <c:strCache>
                <c:ptCount val="1"/>
                <c:pt idx="0">
                  <c:v>A</c:v>
                </c:pt>
              </c:strCache>
            </c:strRef>
          </c:tx>
          <c:spPr>
            <a:ln w="34925" cmpd="sng">
              <a:solidFill>
                <a:schemeClr val="tx1">
                  <a:lumMod val="95000"/>
                  <a:lumOff val="5000"/>
                </a:schemeClr>
              </a:solidFill>
              <a:prstDash val="sysDash"/>
            </a:ln>
          </c:spPr>
          <c:marker>
            <c:symbol val="none"/>
          </c:marker>
          <c:cat>
            <c:numRef>
              <c:f>Hoja1!$A$2:$A$5</c:f>
              <c:numCache>
                <c:formatCode>General</c:formatCode>
                <c:ptCount val="4"/>
                <c:pt idx="0">
                  <c:v>1</c:v>
                </c:pt>
                <c:pt idx="1">
                  <c:v>2</c:v>
                </c:pt>
                <c:pt idx="2">
                  <c:v>3</c:v>
                </c:pt>
                <c:pt idx="3">
                  <c:v>4</c:v>
                </c:pt>
              </c:numCache>
            </c:numRef>
          </c:cat>
          <c:val>
            <c:numRef>
              <c:f>Hoja1!$B$2:$B$5</c:f>
              <c:numCache>
                <c:formatCode>General</c:formatCode>
                <c:ptCount val="4"/>
                <c:pt idx="0">
                  <c:v>4.3</c:v>
                </c:pt>
                <c:pt idx="1">
                  <c:v>2.5</c:v>
                </c:pt>
                <c:pt idx="2">
                  <c:v>3.5</c:v>
                </c:pt>
                <c:pt idx="3">
                  <c:v>4.5</c:v>
                </c:pt>
              </c:numCache>
            </c:numRef>
          </c:val>
          <c:smooth val="0"/>
        </c:ser>
        <c:ser>
          <c:idx val="1"/>
          <c:order val="1"/>
          <c:tx>
            <c:strRef>
              <c:f>Hoja1!$C$1</c:f>
              <c:strCache>
                <c:ptCount val="1"/>
                <c:pt idx="0">
                  <c:v>B</c:v>
                </c:pt>
              </c:strCache>
            </c:strRef>
          </c:tx>
          <c:spPr>
            <a:ln w="44450">
              <a:solidFill>
                <a:schemeClr val="bg1">
                  <a:lumMod val="50000"/>
                </a:schemeClr>
              </a:solidFill>
            </a:ln>
          </c:spPr>
          <c:marker>
            <c:symbol val="none"/>
          </c:marker>
          <c:cat>
            <c:numRef>
              <c:f>Hoja1!$A$2:$A$5</c:f>
              <c:numCache>
                <c:formatCode>General</c:formatCode>
                <c:ptCount val="4"/>
                <c:pt idx="0">
                  <c:v>1</c:v>
                </c:pt>
                <c:pt idx="1">
                  <c:v>2</c:v>
                </c:pt>
                <c:pt idx="2">
                  <c:v>3</c:v>
                </c:pt>
                <c:pt idx="3">
                  <c:v>4</c:v>
                </c:pt>
              </c:numCache>
            </c:numRef>
          </c:cat>
          <c:val>
            <c:numRef>
              <c:f>Hoja1!$C$2:$C$5</c:f>
              <c:numCache>
                <c:formatCode>General</c:formatCode>
                <c:ptCount val="4"/>
                <c:pt idx="0">
                  <c:v>2.4</c:v>
                </c:pt>
                <c:pt idx="1">
                  <c:v>4.4000000000000004</c:v>
                </c:pt>
                <c:pt idx="2">
                  <c:v>1.8</c:v>
                </c:pt>
                <c:pt idx="3">
                  <c:v>2.8</c:v>
                </c:pt>
              </c:numCache>
            </c:numRef>
          </c:val>
          <c:smooth val="0"/>
        </c:ser>
        <c:ser>
          <c:idx val="2"/>
          <c:order val="2"/>
          <c:tx>
            <c:strRef>
              <c:f>Hoja1!$D$1</c:f>
              <c:strCache>
                <c:ptCount val="1"/>
                <c:pt idx="0">
                  <c:v>C</c:v>
                </c:pt>
              </c:strCache>
            </c:strRef>
          </c:tx>
          <c:spPr>
            <a:ln w="47625" cmpd="dbl">
              <a:solidFill>
                <a:schemeClr val="tx1">
                  <a:lumMod val="75000"/>
                  <a:lumOff val="25000"/>
                </a:schemeClr>
              </a:solidFill>
              <a:prstDash val="solid"/>
            </a:ln>
          </c:spPr>
          <c:marker>
            <c:symbol val="none"/>
          </c:marker>
          <c:cat>
            <c:numRef>
              <c:f>Hoja1!$A$2:$A$5</c:f>
              <c:numCache>
                <c:formatCode>General</c:formatCode>
                <c:ptCount val="4"/>
                <c:pt idx="0">
                  <c:v>1</c:v>
                </c:pt>
                <c:pt idx="1">
                  <c:v>2</c:v>
                </c:pt>
                <c:pt idx="2">
                  <c:v>3</c:v>
                </c:pt>
                <c:pt idx="3">
                  <c:v>4</c:v>
                </c:pt>
              </c:numCache>
            </c:numRef>
          </c:cat>
          <c:val>
            <c:numRef>
              <c:f>Hoja1!$D$2:$D$5</c:f>
              <c:numCache>
                <c:formatCode>General</c:formatCode>
                <c:ptCount val="4"/>
                <c:pt idx="0">
                  <c:v>2</c:v>
                </c:pt>
                <c:pt idx="1">
                  <c:v>2</c:v>
                </c:pt>
                <c:pt idx="2">
                  <c:v>3</c:v>
                </c:pt>
                <c:pt idx="3">
                  <c:v>5</c:v>
                </c:pt>
              </c:numCache>
            </c:numRef>
          </c:val>
          <c:smooth val="0"/>
        </c:ser>
        <c:dLbls>
          <c:showLegendKey val="0"/>
          <c:showVal val="0"/>
          <c:showCatName val="0"/>
          <c:showSerName val="0"/>
          <c:showPercent val="0"/>
          <c:showBubbleSize val="0"/>
        </c:dLbls>
        <c:marker val="1"/>
        <c:smooth val="0"/>
        <c:axId val="104842368"/>
        <c:axId val="104843904"/>
      </c:lineChart>
      <c:catAx>
        <c:axId val="104842368"/>
        <c:scaling>
          <c:orientation val="minMax"/>
        </c:scaling>
        <c:delete val="0"/>
        <c:axPos val="b"/>
        <c:numFmt formatCode="General" sourceLinked="1"/>
        <c:majorTickMark val="out"/>
        <c:minorTickMark val="none"/>
        <c:tickLblPos val="nextTo"/>
        <c:crossAx val="104843904"/>
        <c:crosses val="autoZero"/>
        <c:auto val="1"/>
        <c:lblAlgn val="ctr"/>
        <c:lblOffset val="100"/>
        <c:noMultiLvlLbl val="0"/>
      </c:catAx>
      <c:valAx>
        <c:axId val="104843904"/>
        <c:scaling>
          <c:orientation val="minMax"/>
        </c:scaling>
        <c:delete val="0"/>
        <c:axPos val="l"/>
        <c:majorGridlines/>
        <c:numFmt formatCode="General" sourceLinked="1"/>
        <c:majorTickMark val="out"/>
        <c:minorTickMark val="none"/>
        <c:tickLblPos val="nextTo"/>
        <c:crossAx val="104842368"/>
        <c:crosses val="autoZero"/>
        <c:crossBetween val="between"/>
      </c:valAx>
    </c:plotArea>
    <c:legend>
      <c:legendPos val="r"/>
      <c:layout/>
      <c:overlay val="0"/>
    </c:legend>
    <c:plotVisOnly val="1"/>
    <c:dispBlanksAs val="gap"/>
    <c:showDLblsOverMax val="0"/>
  </c:chart>
  <c:spPr>
    <a:solidFill>
      <a:schemeClr val="bg1"/>
    </a:solidFill>
  </c:spPr>
  <c:txPr>
    <a:bodyPr/>
    <a:lstStyle/>
    <a:p>
      <a:pPr>
        <a:defRPr sz="1800"/>
      </a:pPr>
      <a:endParaRPr lang="ca-E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ca-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Hoja1!$B$1</c:f>
              <c:strCache>
                <c:ptCount val="1"/>
                <c:pt idx="0">
                  <c:v>S1</c:v>
                </c:pt>
              </c:strCache>
            </c:strRef>
          </c:tx>
          <c:spPr>
            <a:solidFill>
              <a:schemeClr val="accent4">
                <a:lumMod val="60000"/>
                <a:lumOff val="40000"/>
              </a:schemeClr>
            </a:solidFill>
          </c:spPr>
          <c:invertIfNegative val="0"/>
          <c:cat>
            <c:strRef>
              <c:f>Hoja1!$A$2:$A$5</c:f>
              <c:strCache>
                <c:ptCount val="4"/>
                <c:pt idx="0">
                  <c:v>C1</c:v>
                </c:pt>
                <c:pt idx="1">
                  <c:v>C2</c:v>
                </c:pt>
                <c:pt idx="2">
                  <c:v>C3</c:v>
                </c:pt>
                <c:pt idx="3">
                  <c:v>C4</c:v>
                </c:pt>
              </c:strCache>
            </c:strRef>
          </c:cat>
          <c:val>
            <c:numRef>
              <c:f>Hoja1!$B$2:$B$5</c:f>
              <c:numCache>
                <c:formatCode>General</c:formatCode>
                <c:ptCount val="4"/>
                <c:pt idx="0">
                  <c:v>4.3</c:v>
                </c:pt>
                <c:pt idx="1">
                  <c:v>2.5</c:v>
                </c:pt>
                <c:pt idx="2">
                  <c:v>3.5</c:v>
                </c:pt>
                <c:pt idx="3">
                  <c:v>4.5</c:v>
                </c:pt>
              </c:numCache>
            </c:numRef>
          </c:val>
        </c:ser>
        <c:ser>
          <c:idx val="1"/>
          <c:order val="1"/>
          <c:tx>
            <c:strRef>
              <c:f>Hoja1!$C$1</c:f>
              <c:strCache>
                <c:ptCount val="1"/>
                <c:pt idx="0">
                  <c:v>S2</c:v>
                </c:pt>
              </c:strCache>
            </c:strRef>
          </c:tx>
          <c:spPr>
            <a:solidFill>
              <a:schemeClr val="accent3"/>
            </a:solidFill>
          </c:spPr>
          <c:invertIfNegative val="0"/>
          <c:cat>
            <c:strRef>
              <c:f>Hoja1!$A$2:$A$5</c:f>
              <c:strCache>
                <c:ptCount val="4"/>
                <c:pt idx="0">
                  <c:v>C1</c:v>
                </c:pt>
                <c:pt idx="1">
                  <c:v>C2</c:v>
                </c:pt>
                <c:pt idx="2">
                  <c:v>C3</c:v>
                </c:pt>
                <c:pt idx="3">
                  <c:v>C4</c:v>
                </c:pt>
              </c:strCache>
            </c:strRef>
          </c:cat>
          <c:val>
            <c:numRef>
              <c:f>Hoja1!$C$2:$C$5</c:f>
              <c:numCache>
                <c:formatCode>General</c:formatCode>
                <c:ptCount val="4"/>
                <c:pt idx="0">
                  <c:v>2.4</c:v>
                </c:pt>
                <c:pt idx="1">
                  <c:v>4.4000000000000004</c:v>
                </c:pt>
                <c:pt idx="2">
                  <c:v>1.8</c:v>
                </c:pt>
                <c:pt idx="3">
                  <c:v>2.8</c:v>
                </c:pt>
              </c:numCache>
            </c:numRef>
          </c:val>
        </c:ser>
        <c:ser>
          <c:idx val="2"/>
          <c:order val="2"/>
          <c:tx>
            <c:strRef>
              <c:f>Hoja1!$D$1</c:f>
              <c:strCache>
                <c:ptCount val="1"/>
                <c:pt idx="0">
                  <c:v>S3</c:v>
                </c:pt>
              </c:strCache>
            </c:strRef>
          </c:tx>
          <c:spPr>
            <a:solidFill>
              <a:schemeClr val="accent2">
                <a:lumMod val="60000"/>
                <a:lumOff val="40000"/>
              </a:schemeClr>
            </a:solidFill>
          </c:spPr>
          <c:invertIfNegative val="0"/>
          <c:cat>
            <c:strRef>
              <c:f>Hoja1!$A$2:$A$5</c:f>
              <c:strCache>
                <c:ptCount val="4"/>
                <c:pt idx="0">
                  <c:v>C1</c:v>
                </c:pt>
                <c:pt idx="1">
                  <c:v>C2</c:v>
                </c:pt>
                <c:pt idx="2">
                  <c:v>C3</c:v>
                </c:pt>
                <c:pt idx="3">
                  <c:v>C4</c:v>
                </c:pt>
              </c:strCache>
            </c:strRef>
          </c:cat>
          <c:val>
            <c:numRef>
              <c:f>Hoja1!$D$2:$D$5</c:f>
              <c:numCache>
                <c:formatCode>General</c:formatCode>
                <c:ptCount val="4"/>
                <c:pt idx="0">
                  <c:v>2</c:v>
                </c:pt>
                <c:pt idx="1">
                  <c:v>2</c:v>
                </c:pt>
                <c:pt idx="2">
                  <c:v>3</c:v>
                </c:pt>
                <c:pt idx="3">
                  <c:v>5</c:v>
                </c:pt>
              </c:numCache>
            </c:numRef>
          </c:val>
        </c:ser>
        <c:dLbls>
          <c:showLegendKey val="0"/>
          <c:showVal val="0"/>
          <c:showCatName val="0"/>
          <c:showSerName val="0"/>
          <c:showPercent val="0"/>
          <c:showBubbleSize val="0"/>
        </c:dLbls>
        <c:gapWidth val="150"/>
        <c:axId val="107286528"/>
        <c:axId val="107288064"/>
      </c:barChart>
      <c:catAx>
        <c:axId val="107286528"/>
        <c:scaling>
          <c:orientation val="minMax"/>
        </c:scaling>
        <c:delete val="0"/>
        <c:axPos val="b"/>
        <c:majorTickMark val="out"/>
        <c:minorTickMark val="none"/>
        <c:tickLblPos val="nextTo"/>
        <c:crossAx val="107288064"/>
        <c:crosses val="autoZero"/>
        <c:auto val="1"/>
        <c:lblAlgn val="ctr"/>
        <c:lblOffset val="100"/>
        <c:noMultiLvlLbl val="0"/>
      </c:catAx>
      <c:valAx>
        <c:axId val="107288064"/>
        <c:scaling>
          <c:orientation val="minMax"/>
        </c:scaling>
        <c:delete val="0"/>
        <c:axPos val="l"/>
        <c:majorGridlines/>
        <c:numFmt formatCode="General" sourceLinked="1"/>
        <c:majorTickMark val="out"/>
        <c:minorTickMark val="none"/>
        <c:tickLblPos val="nextTo"/>
        <c:crossAx val="107286528"/>
        <c:crosses val="autoZero"/>
        <c:crossBetween val="between"/>
      </c:valAx>
    </c:plotArea>
    <c:legend>
      <c:legendPos val="r"/>
      <c:layout/>
      <c:overlay val="0"/>
    </c:legend>
    <c:plotVisOnly val="1"/>
    <c:dispBlanksAs val="gap"/>
    <c:showDLblsOverMax val="0"/>
  </c:chart>
  <c:spPr>
    <a:solidFill>
      <a:schemeClr val="bg1"/>
    </a:solidFill>
  </c:spPr>
  <c:txPr>
    <a:bodyPr/>
    <a:lstStyle/>
    <a:p>
      <a:pPr>
        <a:defRPr sz="1800"/>
      </a:pPr>
      <a:endParaRPr lang="ca-E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ca-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lineChart>
        <c:grouping val="standard"/>
        <c:varyColors val="0"/>
        <c:ser>
          <c:idx val="0"/>
          <c:order val="0"/>
          <c:tx>
            <c:strRef>
              <c:f>Hoja1!$B$1</c:f>
              <c:strCache>
                <c:ptCount val="1"/>
                <c:pt idx="0">
                  <c:v>A</c:v>
                </c:pt>
              </c:strCache>
            </c:strRef>
          </c:tx>
          <c:spPr>
            <a:ln>
              <a:solidFill>
                <a:schemeClr val="bg1">
                  <a:lumMod val="85000"/>
                </a:schemeClr>
              </a:solidFill>
            </a:ln>
          </c:spPr>
          <c:marker>
            <c:symbol val="none"/>
          </c:marker>
          <c:cat>
            <c:numRef>
              <c:f>Hoja1!$A$2:$A$5</c:f>
              <c:numCache>
                <c:formatCode>General</c:formatCode>
                <c:ptCount val="4"/>
                <c:pt idx="0">
                  <c:v>1</c:v>
                </c:pt>
                <c:pt idx="1">
                  <c:v>2</c:v>
                </c:pt>
                <c:pt idx="2">
                  <c:v>3</c:v>
                </c:pt>
                <c:pt idx="3">
                  <c:v>4</c:v>
                </c:pt>
              </c:numCache>
            </c:numRef>
          </c:cat>
          <c:val>
            <c:numRef>
              <c:f>Hoja1!$B$2:$B$5</c:f>
              <c:numCache>
                <c:formatCode>General</c:formatCode>
                <c:ptCount val="4"/>
                <c:pt idx="0">
                  <c:v>4.3</c:v>
                </c:pt>
                <c:pt idx="1">
                  <c:v>2.5</c:v>
                </c:pt>
                <c:pt idx="2">
                  <c:v>3.5</c:v>
                </c:pt>
                <c:pt idx="3">
                  <c:v>4.5</c:v>
                </c:pt>
              </c:numCache>
            </c:numRef>
          </c:val>
          <c:smooth val="0"/>
        </c:ser>
        <c:ser>
          <c:idx val="1"/>
          <c:order val="1"/>
          <c:tx>
            <c:strRef>
              <c:f>Hoja1!$C$1</c:f>
              <c:strCache>
                <c:ptCount val="1"/>
                <c:pt idx="0">
                  <c:v>B</c:v>
                </c:pt>
              </c:strCache>
            </c:strRef>
          </c:tx>
          <c:spPr>
            <a:ln>
              <a:solidFill>
                <a:schemeClr val="bg1">
                  <a:lumMod val="75000"/>
                </a:schemeClr>
              </a:solidFill>
            </a:ln>
          </c:spPr>
          <c:marker>
            <c:symbol val="none"/>
          </c:marker>
          <c:cat>
            <c:numRef>
              <c:f>Hoja1!$A$2:$A$5</c:f>
              <c:numCache>
                <c:formatCode>General</c:formatCode>
                <c:ptCount val="4"/>
                <c:pt idx="0">
                  <c:v>1</c:v>
                </c:pt>
                <c:pt idx="1">
                  <c:v>2</c:v>
                </c:pt>
                <c:pt idx="2">
                  <c:v>3</c:v>
                </c:pt>
                <c:pt idx="3">
                  <c:v>4</c:v>
                </c:pt>
              </c:numCache>
            </c:numRef>
          </c:cat>
          <c:val>
            <c:numRef>
              <c:f>Hoja1!$C$2:$C$5</c:f>
              <c:numCache>
                <c:formatCode>General</c:formatCode>
                <c:ptCount val="4"/>
                <c:pt idx="0">
                  <c:v>2.4</c:v>
                </c:pt>
                <c:pt idx="1">
                  <c:v>4.4000000000000004</c:v>
                </c:pt>
                <c:pt idx="2">
                  <c:v>1.8</c:v>
                </c:pt>
                <c:pt idx="3">
                  <c:v>2.8</c:v>
                </c:pt>
              </c:numCache>
            </c:numRef>
          </c:val>
          <c:smooth val="0"/>
        </c:ser>
        <c:ser>
          <c:idx val="2"/>
          <c:order val="2"/>
          <c:tx>
            <c:strRef>
              <c:f>Hoja1!$D$1</c:f>
              <c:strCache>
                <c:ptCount val="1"/>
                <c:pt idx="0">
                  <c:v>C</c:v>
                </c:pt>
              </c:strCache>
            </c:strRef>
          </c:tx>
          <c:spPr>
            <a:ln>
              <a:solidFill>
                <a:schemeClr val="bg1">
                  <a:lumMod val="65000"/>
                </a:schemeClr>
              </a:solidFill>
            </a:ln>
          </c:spPr>
          <c:marker>
            <c:symbol val="none"/>
          </c:marker>
          <c:cat>
            <c:numRef>
              <c:f>Hoja1!$A$2:$A$5</c:f>
              <c:numCache>
                <c:formatCode>General</c:formatCode>
                <c:ptCount val="4"/>
                <c:pt idx="0">
                  <c:v>1</c:v>
                </c:pt>
                <c:pt idx="1">
                  <c:v>2</c:v>
                </c:pt>
                <c:pt idx="2">
                  <c:v>3</c:v>
                </c:pt>
                <c:pt idx="3">
                  <c:v>4</c:v>
                </c:pt>
              </c:numCache>
            </c:numRef>
          </c:cat>
          <c:val>
            <c:numRef>
              <c:f>Hoja1!$D$2:$D$5</c:f>
              <c:numCache>
                <c:formatCode>General</c:formatCode>
                <c:ptCount val="4"/>
                <c:pt idx="0">
                  <c:v>2</c:v>
                </c:pt>
                <c:pt idx="1">
                  <c:v>2</c:v>
                </c:pt>
                <c:pt idx="2">
                  <c:v>3</c:v>
                </c:pt>
                <c:pt idx="3">
                  <c:v>5</c:v>
                </c:pt>
              </c:numCache>
            </c:numRef>
          </c:val>
          <c:smooth val="0"/>
        </c:ser>
        <c:dLbls>
          <c:showLegendKey val="0"/>
          <c:showVal val="0"/>
          <c:showCatName val="0"/>
          <c:showSerName val="0"/>
          <c:showPercent val="0"/>
          <c:showBubbleSize val="0"/>
        </c:dLbls>
        <c:marker val="1"/>
        <c:smooth val="0"/>
        <c:axId val="111942656"/>
        <c:axId val="111952640"/>
      </c:lineChart>
      <c:catAx>
        <c:axId val="111942656"/>
        <c:scaling>
          <c:orientation val="minMax"/>
        </c:scaling>
        <c:delete val="0"/>
        <c:axPos val="b"/>
        <c:numFmt formatCode="General" sourceLinked="1"/>
        <c:majorTickMark val="out"/>
        <c:minorTickMark val="none"/>
        <c:tickLblPos val="nextTo"/>
        <c:crossAx val="111952640"/>
        <c:crosses val="autoZero"/>
        <c:auto val="1"/>
        <c:lblAlgn val="ctr"/>
        <c:lblOffset val="100"/>
        <c:noMultiLvlLbl val="0"/>
      </c:catAx>
      <c:valAx>
        <c:axId val="111952640"/>
        <c:scaling>
          <c:orientation val="minMax"/>
        </c:scaling>
        <c:delete val="0"/>
        <c:axPos val="l"/>
        <c:majorGridlines/>
        <c:numFmt formatCode="General" sourceLinked="1"/>
        <c:majorTickMark val="out"/>
        <c:minorTickMark val="none"/>
        <c:tickLblPos val="nextTo"/>
        <c:crossAx val="111942656"/>
        <c:crosses val="autoZero"/>
        <c:crossBetween val="between"/>
      </c:valAx>
    </c:plotArea>
    <c:legend>
      <c:legendPos val="r"/>
      <c:layout/>
      <c:overlay val="0"/>
    </c:legend>
    <c:plotVisOnly val="1"/>
    <c:dispBlanksAs val="gap"/>
    <c:showDLblsOverMax val="0"/>
  </c:chart>
  <c:spPr>
    <a:solidFill>
      <a:schemeClr val="bg1"/>
    </a:solidFill>
  </c:spPr>
  <c:txPr>
    <a:bodyPr/>
    <a:lstStyle/>
    <a:p>
      <a:pPr>
        <a:defRPr sz="1800"/>
      </a:pPr>
      <a:endParaRPr lang="ca-E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ca-ES"/>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77B6698-55EA-4477-A441-0A428D1FE1A9}" type="datetimeFigureOut">
              <a:rPr lang="ca-ES" smtClean="0"/>
              <a:pPr/>
              <a:t>01/10/2012</a:t>
            </a:fld>
            <a:endParaRPr lang="ca-ES"/>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ca-ES"/>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ca-ES"/>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ca-ES"/>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234FE70-AC30-44DF-B5E6-2C210DA7E15B}" type="slidenum">
              <a:rPr lang="ca-ES" smtClean="0"/>
              <a:pPr/>
              <a:t>‹#›</a:t>
            </a:fld>
            <a:endParaRPr lang="ca-ES"/>
          </a:p>
        </p:txBody>
      </p:sp>
    </p:spTree>
    <p:extLst>
      <p:ext uri="{BB962C8B-B14F-4D97-AF65-F5344CB8AC3E}">
        <p14:creationId xmlns:p14="http://schemas.microsoft.com/office/powerpoint/2010/main" val="26025446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Portada</a:t>
            </a:r>
            <a:endParaRPr lang="es-ES" dirty="0"/>
          </a:p>
        </p:txBody>
      </p:sp>
      <p:sp>
        <p:nvSpPr>
          <p:cNvPr id="4" name="3 Marcador de número de diapositiva"/>
          <p:cNvSpPr>
            <a:spLocks noGrp="1"/>
          </p:cNvSpPr>
          <p:nvPr>
            <p:ph type="sldNum" sz="quarter" idx="10"/>
          </p:nvPr>
        </p:nvSpPr>
        <p:spPr/>
        <p:txBody>
          <a:bodyPr/>
          <a:lstStyle/>
          <a:p>
            <a:fld id="{3234FE70-AC30-44DF-B5E6-2C210DA7E15B}" type="slidenum">
              <a:rPr lang="ca-ES" smtClean="0"/>
              <a:pPr/>
              <a:t>1</a:t>
            </a:fld>
            <a:endParaRPr lang="ca-ES"/>
          </a:p>
        </p:txBody>
      </p:sp>
    </p:spTree>
    <p:extLst>
      <p:ext uri="{BB962C8B-B14F-4D97-AF65-F5344CB8AC3E}">
        <p14:creationId xmlns:p14="http://schemas.microsoft.com/office/powerpoint/2010/main" val="365510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3234FE70-AC30-44DF-B5E6-2C210DA7E15B}" type="slidenum">
              <a:rPr lang="ca-ES" smtClean="0"/>
              <a:pPr/>
              <a:t>2</a:t>
            </a:fld>
            <a:endParaRPr lang="ca-ES"/>
          </a:p>
        </p:txBody>
      </p:sp>
    </p:spTree>
    <p:extLst>
      <p:ext uri="{BB962C8B-B14F-4D97-AF65-F5344CB8AC3E}">
        <p14:creationId xmlns:p14="http://schemas.microsoft.com/office/powerpoint/2010/main" val="35316461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a:p>
        </p:txBody>
      </p:sp>
      <p:sp>
        <p:nvSpPr>
          <p:cNvPr id="4" name="3 Marcador de número de diapositiva"/>
          <p:cNvSpPr>
            <a:spLocks noGrp="1"/>
          </p:cNvSpPr>
          <p:nvPr>
            <p:ph type="sldNum" sz="quarter" idx="10"/>
          </p:nvPr>
        </p:nvSpPr>
        <p:spPr/>
        <p:txBody>
          <a:bodyPr/>
          <a:lstStyle/>
          <a:p>
            <a:fld id="{3234FE70-AC30-44DF-B5E6-2C210DA7E15B}" type="slidenum">
              <a:rPr lang="ca-ES" smtClean="0"/>
              <a:pPr/>
              <a:t>3</a:t>
            </a:fld>
            <a:endParaRPr lang="ca-ES"/>
          </a:p>
        </p:txBody>
      </p:sp>
    </p:spTree>
    <p:extLst>
      <p:ext uri="{BB962C8B-B14F-4D97-AF65-F5344CB8AC3E}">
        <p14:creationId xmlns:p14="http://schemas.microsoft.com/office/powerpoint/2010/main" val="2964542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ca-ES" noProof="0" dirty="0" smtClean="0"/>
              <a:t>En l’exemple es veuen 4 formes superposades que han estat creades en aquest ordre: 1</a:t>
            </a:r>
            <a:r>
              <a:rPr lang="ca-ES" baseline="0" noProof="0" dirty="0" smtClean="0"/>
              <a:t>  (quadrat blau), 2 (triangle roig), 3 (rectangle verd), i 4 (cercle groc).</a:t>
            </a:r>
            <a:endParaRPr lang="ca-ES" noProof="0" dirty="0"/>
          </a:p>
        </p:txBody>
      </p:sp>
      <p:sp>
        <p:nvSpPr>
          <p:cNvPr id="4" name="3 Marcador de número de diapositiva"/>
          <p:cNvSpPr>
            <a:spLocks noGrp="1"/>
          </p:cNvSpPr>
          <p:nvPr>
            <p:ph type="sldNum" sz="quarter" idx="10"/>
          </p:nvPr>
        </p:nvSpPr>
        <p:spPr/>
        <p:txBody>
          <a:bodyPr/>
          <a:lstStyle/>
          <a:p>
            <a:fld id="{3234FE70-AC30-44DF-B5E6-2C210DA7E15B}" type="slidenum">
              <a:rPr lang="ca-ES" smtClean="0"/>
              <a:pPr/>
              <a:t>4</a:t>
            </a:fld>
            <a:endParaRPr lang="ca-ES"/>
          </a:p>
        </p:txBody>
      </p:sp>
    </p:spTree>
    <p:extLst>
      <p:ext uri="{BB962C8B-B14F-4D97-AF65-F5344CB8AC3E}">
        <p14:creationId xmlns:p14="http://schemas.microsoft.com/office/powerpoint/2010/main" val="28934110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ca-ES" noProof="0" dirty="0" smtClean="0"/>
              <a:t>En el “</a:t>
            </a:r>
            <a:r>
              <a:rPr lang="es-ES_tradnl" noProof="0" dirty="0" smtClean="0"/>
              <a:t>Panel de Selección” </a:t>
            </a:r>
            <a:r>
              <a:rPr lang="ca-ES" noProof="0" dirty="0" smtClean="0"/>
              <a:t>podem veure un</a:t>
            </a:r>
            <a:r>
              <a:rPr lang="ca-ES" baseline="0" noProof="0" dirty="0" smtClean="0"/>
              <a:t> llistat ordenat de baix a dalt, de l’ordre en que seran llegits els elements per un lector de pantalla. També podem fer la prova seqüencial seleccionant un objecte i prement la tecla TAB repetidament.</a:t>
            </a:r>
            <a:endParaRPr lang="ca-ES" noProof="0" dirty="0"/>
          </a:p>
        </p:txBody>
      </p:sp>
      <p:sp>
        <p:nvSpPr>
          <p:cNvPr id="4" name="3 Marcador de número de diapositiva"/>
          <p:cNvSpPr>
            <a:spLocks noGrp="1"/>
          </p:cNvSpPr>
          <p:nvPr>
            <p:ph type="sldNum" sz="quarter" idx="10"/>
          </p:nvPr>
        </p:nvSpPr>
        <p:spPr/>
        <p:txBody>
          <a:bodyPr/>
          <a:lstStyle/>
          <a:p>
            <a:fld id="{3234FE70-AC30-44DF-B5E6-2C210DA7E15B}" type="slidenum">
              <a:rPr lang="ca-ES" smtClean="0"/>
              <a:pPr/>
              <a:t>5</a:t>
            </a:fld>
            <a:endParaRPr lang="ca-ES"/>
          </a:p>
        </p:txBody>
      </p:sp>
    </p:spTree>
    <p:extLst>
      <p:ext uri="{BB962C8B-B14F-4D97-AF65-F5344CB8AC3E}">
        <p14:creationId xmlns:p14="http://schemas.microsoft.com/office/powerpoint/2010/main" val="1975461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ca-ES" noProof="0" dirty="0" smtClean="0"/>
              <a:t>També es poden crear notes més extenses amb la </a:t>
            </a:r>
            <a:r>
              <a:rPr lang="es-ES" dirty="0" smtClean="0"/>
              <a:t>“Vista</a:t>
            </a:r>
            <a:r>
              <a:rPr lang="es-ES" baseline="0" dirty="0" smtClean="0"/>
              <a:t> &gt; Página de notas”.</a:t>
            </a:r>
            <a:endParaRPr lang="ca-ES" dirty="0"/>
          </a:p>
        </p:txBody>
      </p:sp>
      <p:sp>
        <p:nvSpPr>
          <p:cNvPr id="4" name="3 Marcador de número de diapositiva"/>
          <p:cNvSpPr>
            <a:spLocks noGrp="1"/>
          </p:cNvSpPr>
          <p:nvPr>
            <p:ph type="sldNum" sz="quarter" idx="10"/>
          </p:nvPr>
        </p:nvSpPr>
        <p:spPr/>
        <p:txBody>
          <a:bodyPr/>
          <a:lstStyle/>
          <a:p>
            <a:fld id="{3234FE70-AC30-44DF-B5E6-2C210DA7E15B}" type="slidenum">
              <a:rPr lang="ca-ES" smtClean="0"/>
              <a:pPr/>
              <a:t>6</a:t>
            </a:fld>
            <a:endParaRPr lang="ca-ES"/>
          </a:p>
        </p:txBody>
      </p:sp>
    </p:spTree>
    <p:extLst>
      <p:ext uri="{BB962C8B-B14F-4D97-AF65-F5344CB8AC3E}">
        <p14:creationId xmlns:p14="http://schemas.microsoft.com/office/powerpoint/2010/main" val="29622037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a:p>
        </p:txBody>
      </p:sp>
      <p:sp>
        <p:nvSpPr>
          <p:cNvPr id="4" name="3 Marcador de número de diapositiva"/>
          <p:cNvSpPr>
            <a:spLocks noGrp="1"/>
          </p:cNvSpPr>
          <p:nvPr>
            <p:ph type="sldNum" sz="quarter" idx="10"/>
          </p:nvPr>
        </p:nvSpPr>
        <p:spPr/>
        <p:txBody>
          <a:bodyPr/>
          <a:lstStyle/>
          <a:p>
            <a:fld id="{3234FE70-AC30-44DF-B5E6-2C210DA7E15B}" type="slidenum">
              <a:rPr lang="ca-ES" smtClean="0"/>
              <a:pPr/>
              <a:t>7</a:t>
            </a:fld>
            <a:endParaRPr lang="ca-ES"/>
          </a:p>
        </p:txBody>
      </p:sp>
    </p:spTree>
    <p:extLst>
      <p:ext uri="{BB962C8B-B14F-4D97-AF65-F5344CB8AC3E}">
        <p14:creationId xmlns:p14="http://schemas.microsoft.com/office/powerpoint/2010/main" val="25292822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ca-ES" noProof="0" dirty="0" smtClean="0"/>
              <a:t>En aquesta diapositiva apareixen expressament 6 imatges sense text alternatiu definit. Un usuari que usi un lector de pantalla no podrà entendre res.</a:t>
            </a:r>
            <a:endParaRPr lang="ca-ES" noProof="0" dirty="0"/>
          </a:p>
        </p:txBody>
      </p:sp>
      <p:sp>
        <p:nvSpPr>
          <p:cNvPr id="4" name="3 Marcador de número de diapositiva"/>
          <p:cNvSpPr>
            <a:spLocks noGrp="1"/>
          </p:cNvSpPr>
          <p:nvPr>
            <p:ph type="sldNum" sz="quarter" idx="10"/>
          </p:nvPr>
        </p:nvSpPr>
        <p:spPr/>
        <p:txBody>
          <a:bodyPr/>
          <a:lstStyle/>
          <a:p>
            <a:fld id="{3234FE70-AC30-44DF-B5E6-2C210DA7E15B}" type="slidenum">
              <a:rPr lang="ca-ES" smtClean="0"/>
              <a:pPr/>
              <a:t>8</a:t>
            </a:fld>
            <a:endParaRPr lang="ca-ES"/>
          </a:p>
        </p:txBody>
      </p:sp>
    </p:spTree>
    <p:extLst>
      <p:ext uri="{BB962C8B-B14F-4D97-AF65-F5344CB8AC3E}">
        <p14:creationId xmlns:p14="http://schemas.microsoft.com/office/powerpoint/2010/main" val="29892484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a:p>
        </p:txBody>
      </p:sp>
      <p:sp>
        <p:nvSpPr>
          <p:cNvPr id="4" name="3 Marcador de número de diapositiva"/>
          <p:cNvSpPr>
            <a:spLocks noGrp="1"/>
          </p:cNvSpPr>
          <p:nvPr>
            <p:ph type="sldNum" sz="quarter" idx="10"/>
          </p:nvPr>
        </p:nvSpPr>
        <p:spPr/>
        <p:txBody>
          <a:bodyPr/>
          <a:lstStyle/>
          <a:p>
            <a:fld id="{3234FE70-AC30-44DF-B5E6-2C210DA7E15B}" type="slidenum">
              <a:rPr lang="ca-ES" smtClean="0"/>
              <a:pPr/>
              <a:t>9</a:t>
            </a:fld>
            <a:endParaRPr lang="ca-ES"/>
          </a:p>
        </p:txBody>
      </p:sp>
    </p:spTree>
    <p:extLst>
      <p:ext uri="{BB962C8B-B14F-4D97-AF65-F5344CB8AC3E}">
        <p14:creationId xmlns:p14="http://schemas.microsoft.com/office/powerpoint/2010/main" val="13377093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ca-ES" noProof="0" dirty="0" smtClean="0"/>
              <a:t>La mateixa diapositiva d’abans amb 6 imatges. Aquest cop s’ha definit el text alternatiu.</a:t>
            </a:r>
            <a:endParaRPr lang="ca-ES" noProof="0" dirty="0"/>
          </a:p>
        </p:txBody>
      </p:sp>
      <p:sp>
        <p:nvSpPr>
          <p:cNvPr id="4" name="3 Marcador de número de diapositiva"/>
          <p:cNvSpPr>
            <a:spLocks noGrp="1"/>
          </p:cNvSpPr>
          <p:nvPr>
            <p:ph type="sldNum" sz="quarter" idx="10"/>
          </p:nvPr>
        </p:nvSpPr>
        <p:spPr/>
        <p:txBody>
          <a:bodyPr/>
          <a:lstStyle/>
          <a:p>
            <a:fld id="{3234FE70-AC30-44DF-B5E6-2C210DA7E15B}" type="slidenum">
              <a:rPr lang="ca-ES" smtClean="0"/>
              <a:pPr/>
              <a:t>10</a:t>
            </a:fld>
            <a:endParaRPr lang="ca-ES"/>
          </a:p>
        </p:txBody>
      </p:sp>
    </p:spTree>
    <p:extLst>
      <p:ext uri="{BB962C8B-B14F-4D97-AF65-F5344CB8AC3E}">
        <p14:creationId xmlns:p14="http://schemas.microsoft.com/office/powerpoint/2010/main" val="10253752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ca-ES" noProof="0" dirty="0" smtClean="0"/>
              <a:t>A la diapositiva hi ha una taula. La primera columna correspon a consideracions de format que s’han de tenir en compte quan fem una taula. La segona columna són recomanacions. La tercera columna fa referència a qüestions relacionades amb la inserció de text alternatiu.</a:t>
            </a:r>
            <a:endParaRPr lang="ca-ES" noProof="0" dirty="0"/>
          </a:p>
        </p:txBody>
      </p:sp>
      <p:sp>
        <p:nvSpPr>
          <p:cNvPr id="4" name="3 Marcador de número de diapositiva"/>
          <p:cNvSpPr>
            <a:spLocks noGrp="1"/>
          </p:cNvSpPr>
          <p:nvPr>
            <p:ph type="sldNum" sz="quarter" idx="10"/>
          </p:nvPr>
        </p:nvSpPr>
        <p:spPr/>
        <p:txBody>
          <a:bodyPr/>
          <a:lstStyle/>
          <a:p>
            <a:fld id="{3234FE70-AC30-44DF-B5E6-2C210DA7E15B}" type="slidenum">
              <a:rPr lang="ca-ES" smtClean="0"/>
              <a:pPr/>
              <a:t>11</a:t>
            </a:fld>
            <a:endParaRPr lang="ca-ES"/>
          </a:p>
        </p:txBody>
      </p:sp>
    </p:spTree>
    <p:extLst>
      <p:ext uri="{BB962C8B-B14F-4D97-AF65-F5344CB8AC3E}">
        <p14:creationId xmlns:p14="http://schemas.microsoft.com/office/powerpoint/2010/main" val="19035600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a:p>
        </p:txBody>
      </p:sp>
      <p:sp>
        <p:nvSpPr>
          <p:cNvPr id="4" name="3 Marcador de número de diapositiva"/>
          <p:cNvSpPr>
            <a:spLocks noGrp="1"/>
          </p:cNvSpPr>
          <p:nvPr>
            <p:ph type="sldNum" sz="quarter" idx="10"/>
          </p:nvPr>
        </p:nvSpPr>
        <p:spPr/>
        <p:txBody>
          <a:bodyPr/>
          <a:lstStyle/>
          <a:p>
            <a:fld id="{3234FE70-AC30-44DF-B5E6-2C210DA7E15B}" type="slidenum">
              <a:rPr lang="ca-ES" smtClean="0"/>
              <a:pPr/>
              <a:t>12</a:t>
            </a:fld>
            <a:endParaRPr lang="ca-ES"/>
          </a:p>
        </p:txBody>
      </p:sp>
    </p:spTree>
    <p:extLst>
      <p:ext uri="{BB962C8B-B14F-4D97-AF65-F5344CB8AC3E}">
        <p14:creationId xmlns:p14="http://schemas.microsoft.com/office/powerpoint/2010/main" val="11303651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a:p>
        </p:txBody>
      </p:sp>
      <p:sp>
        <p:nvSpPr>
          <p:cNvPr id="4" name="3 Marcador de número de diapositiva"/>
          <p:cNvSpPr>
            <a:spLocks noGrp="1"/>
          </p:cNvSpPr>
          <p:nvPr>
            <p:ph type="sldNum" sz="quarter" idx="10"/>
          </p:nvPr>
        </p:nvSpPr>
        <p:spPr/>
        <p:txBody>
          <a:bodyPr/>
          <a:lstStyle/>
          <a:p>
            <a:fld id="{3234FE70-AC30-44DF-B5E6-2C210DA7E15B}" type="slidenum">
              <a:rPr lang="ca-ES" smtClean="0"/>
              <a:pPr/>
              <a:t>13</a:t>
            </a:fld>
            <a:endParaRPr lang="ca-ES"/>
          </a:p>
        </p:txBody>
      </p:sp>
    </p:spTree>
    <p:extLst>
      <p:ext uri="{BB962C8B-B14F-4D97-AF65-F5344CB8AC3E}">
        <p14:creationId xmlns:p14="http://schemas.microsoft.com/office/powerpoint/2010/main" val="29094517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ca-ES" noProof="0" dirty="0" smtClean="0"/>
              <a:t>Es comparen dos exemples de gràfics poc</a:t>
            </a:r>
            <a:r>
              <a:rPr lang="ca-ES" baseline="0" noProof="0" dirty="0" smtClean="0"/>
              <a:t> accessibles, amb dos altres de més accessibles. </a:t>
            </a:r>
          </a:p>
          <a:p>
            <a:endParaRPr lang="ca-ES" noProof="0" dirty="0" smtClean="0"/>
          </a:p>
          <a:p>
            <a:r>
              <a:rPr lang="ca-ES" baseline="0" noProof="0" dirty="0" smtClean="0"/>
              <a:t>Gràfics de línies: El primer no es accessible per culpa del baix contrast entre els colors utilitzats, que fan que si el passem a escala de grisos sigui</a:t>
            </a:r>
            <a:r>
              <a:rPr lang="ca-ES" noProof="0" dirty="0" smtClean="0"/>
              <a:t> difícils de diferenciar. </a:t>
            </a:r>
            <a:r>
              <a:rPr lang="ca-ES" baseline="0" noProof="0" dirty="0" smtClean="0"/>
              <a:t>En el </a:t>
            </a:r>
            <a:r>
              <a:rPr lang="ca-ES" noProof="0" dirty="0" smtClean="0"/>
              <a:t>exemple més accessible s</a:t>
            </a:r>
            <a:r>
              <a:rPr lang="ca-ES" baseline="0" noProof="0" dirty="0" smtClean="0"/>
              <a:t>’han utilitzat colors més contrastats i s’han modificat també els estils de línia</a:t>
            </a:r>
            <a:r>
              <a:rPr lang="ca-ES" noProof="0" dirty="0" smtClean="0"/>
              <a:t>, per tal de fer-les més diferents formalment. A més s’han agregat textos alternatius.</a:t>
            </a:r>
          </a:p>
          <a:p>
            <a:endParaRPr lang="ca-ES" noProof="0" dirty="0" smtClean="0"/>
          </a:p>
          <a:p>
            <a:r>
              <a:rPr lang="ca-ES" noProof="0" dirty="0" smtClean="0"/>
              <a:t>Gràfics de barres: El primer té colors mal contrastats entre si, que el fan “incòmode” fins i tot per a les persones</a:t>
            </a:r>
            <a:r>
              <a:rPr lang="ca-ES" baseline="0" noProof="0" dirty="0" smtClean="0"/>
              <a:t> amb vista. </a:t>
            </a:r>
            <a:r>
              <a:rPr lang="ca-ES" noProof="0" dirty="0" smtClean="0"/>
              <a:t>A més el gràfic basa tota la seva informació en la informació de colors. En el segon exemple s’han utilitzat colors d’alt contrast, diferents trames i títols explicatius, tant en el gràfic, com en els eixos de dades.. Els títols s’incorporen a </a:t>
            </a:r>
            <a:r>
              <a:rPr lang="es-ES" noProof="0" dirty="0" smtClean="0"/>
              <a:t>Herramientas de gráfico &gt; Diseño &gt; Títulos</a:t>
            </a:r>
            <a:r>
              <a:rPr lang="ca-ES" noProof="0" dirty="0" smtClean="0"/>
              <a:t>…</a:t>
            </a:r>
          </a:p>
          <a:p>
            <a:r>
              <a:rPr lang="ca-ES" noProof="0" dirty="0" smtClean="0"/>
              <a:t>. També s’hi ha agregat text alternatiu seguint el procediment habitual.</a:t>
            </a:r>
            <a:endParaRPr lang="ca-ES" noProof="0" dirty="0"/>
          </a:p>
        </p:txBody>
      </p:sp>
      <p:sp>
        <p:nvSpPr>
          <p:cNvPr id="4" name="3 Marcador de número de diapositiva"/>
          <p:cNvSpPr>
            <a:spLocks noGrp="1"/>
          </p:cNvSpPr>
          <p:nvPr>
            <p:ph type="sldNum" sz="quarter" idx="10"/>
          </p:nvPr>
        </p:nvSpPr>
        <p:spPr/>
        <p:txBody>
          <a:bodyPr/>
          <a:lstStyle/>
          <a:p>
            <a:fld id="{3234FE70-AC30-44DF-B5E6-2C210DA7E15B}" type="slidenum">
              <a:rPr lang="ca-ES" smtClean="0"/>
              <a:pPr/>
              <a:t>14</a:t>
            </a:fld>
            <a:endParaRPr lang="ca-ES"/>
          </a:p>
        </p:txBody>
      </p:sp>
    </p:spTree>
    <p:extLst>
      <p:ext uri="{BB962C8B-B14F-4D97-AF65-F5344CB8AC3E}">
        <p14:creationId xmlns:p14="http://schemas.microsoft.com/office/powerpoint/2010/main" val="37256139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ca-ES" noProof="0" dirty="0" smtClean="0"/>
              <a:t>Darrera de “Tipus de lletra” hi ha un seguit d’exemples pràctics del que s’ha de fer. Seguidament hi ha un “NO” i tot d’exemples del que no s’ha de fer.</a:t>
            </a:r>
          </a:p>
          <a:p>
            <a:r>
              <a:rPr lang="ca-ES" noProof="0" dirty="0" smtClean="0"/>
              <a:t>En l’apartat “Contrast de la lletra” hi ha 3 exemples de colors que tenen un bon contrast, i 3 exemples de que no.</a:t>
            </a:r>
            <a:endParaRPr lang="ca-ES" noProof="0" dirty="0"/>
          </a:p>
        </p:txBody>
      </p:sp>
      <p:sp>
        <p:nvSpPr>
          <p:cNvPr id="4" name="3 Marcador de número de diapositiva"/>
          <p:cNvSpPr>
            <a:spLocks noGrp="1"/>
          </p:cNvSpPr>
          <p:nvPr>
            <p:ph type="sldNum" sz="quarter" idx="10"/>
          </p:nvPr>
        </p:nvSpPr>
        <p:spPr/>
        <p:txBody>
          <a:bodyPr/>
          <a:lstStyle/>
          <a:p>
            <a:fld id="{3234FE70-AC30-44DF-B5E6-2C210DA7E15B}" type="slidenum">
              <a:rPr lang="ca-ES" smtClean="0"/>
              <a:pPr/>
              <a:t>15</a:t>
            </a:fld>
            <a:endParaRPr lang="ca-ES"/>
          </a:p>
        </p:txBody>
      </p:sp>
    </p:spTree>
    <p:extLst>
      <p:ext uri="{BB962C8B-B14F-4D97-AF65-F5344CB8AC3E}">
        <p14:creationId xmlns:p14="http://schemas.microsoft.com/office/powerpoint/2010/main" val="42184743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ca-ES" noProof="0" dirty="0" smtClean="0"/>
              <a:t>La diapositiva es divideix en dues columnes, separades per una línia. En la primera, amb una careta trista, s’explica d’una manera poc clara com ha de ser el contingut d’un PowerPoint. En la segona, amb una cara somrient, s’explica el mateix però de forma organitzada i esquemàtica.</a:t>
            </a:r>
            <a:endParaRPr lang="ca-ES" noProof="0" dirty="0"/>
          </a:p>
        </p:txBody>
      </p:sp>
      <p:sp>
        <p:nvSpPr>
          <p:cNvPr id="4" name="3 Marcador de número de diapositiva"/>
          <p:cNvSpPr>
            <a:spLocks noGrp="1"/>
          </p:cNvSpPr>
          <p:nvPr>
            <p:ph type="sldNum" sz="quarter" idx="10"/>
          </p:nvPr>
        </p:nvSpPr>
        <p:spPr/>
        <p:txBody>
          <a:bodyPr/>
          <a:lstStyle/>
          <a:p>
            <a:fld id="{3234FE70-AC30-44DF-B5E6-2C210DA7E15B}" type="slidenum">
              <a:rPr lang="ca-ES" smtClean="0"/>
              <a:pPr/>
              <a:t>16</a:t>
            </a:fld>
            <a:endParaRPr lang="ca-ES"/>
          </a:p>
        </p:txBody>
      </p:sp>
    </p:spTree>
    <p:extLst>
      <p:ext uri="{BB962C8B-B14F-4D97-AF65-F5344CB8AC3E}">
        <p14:creationId xmlns:p14="http://schemas.microsoft.com/office/powerpoint/2010/main" val="261686405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ca-ES" noProof="0" dirty="0" smtClean="0"/>
              <a:t>Després del llistat de elements que s’han d’evitar, hi ha un exemple d’element no accessible que incorpora animació, so, imatge de fons, lletres deformades, etc.</a:t>
            </a:r>
            <a:endParaRPr lang="ca-ES" noProof="0" dirty="0"/>
          </a:p>
        </p:txBody>
      </p:sp>
      <p:sp>
        <p:nvSpPr>
          <p:cNvPr id="4" name="3 Marcador de número de diapositiva"/>
          <p:cNvSpPr>
            <a:spLocks noGrp="1"/>
          </p:cNvSpPr>
          <p:nvPr>
            <p:ph type="sldNum" sz="quarter" idx="10"/>
          </p:nvPr>
        </p:nvSpPr>
        <p:spPr/>
        <p:txBody>
          <a:bodyPr/>
          <a:lstStyle/>
          <a:p>
            <a:fld id="{3234FE70-AC30-44DF-B5E6-2C210DA7E15B}" type="slidenum">
              <a:rPr lang="ca-ES" smtClean="0"/>
              <a:pPr/>
              <a:t>17</a:t>
            </a:fld>
            <a:endParaRPr lang="ca-ES"/>
          </a:p>
        </p:txBody>
      </p:sp>
    </p:spTree>
    <p:extLst>
      <p:ext uri="{BB962C8B-B14F-4D97-AF65-F5344CB8AC3E}">
        <p14:creationId xmlns:p14="http://schemas.microsoft.com/office/powerpoint/2010/main" val="621714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ca-ES" noProof="0" dirty="0" smtClean="0"/>
              <a:t>Després</a:t>
            </a:r>
            <a:r>
              <a:rPr lang="ca-ES" baseline="0" noProof="0" dirty="0" smtClean="0"/>
              <a:t> del text hi ha la ruta que cal seguir per anar a aquesta opció, i en un lateral, la imatge de la finestra del comprovador d’accessibilitat.</a:t>
            </a:r>
            <a:endParaRPr lang="ca-ES" noProof="0" dirty="0"/>
          </a:p>
        </p:txBody>
      </p:sp>
      <p:sp>
        <p:nvSpPr>
          <p:cNvPr id="4" name="3 Marcador de número de diapositiva"/>
          <p:cNvSpPr>
            <a:spLocks noGrp="1"/>
          </p:cNvSpPr>
          <p:nvPr>
            <p:ph type="sldNum" sz="quarter" idx="10"/>
          </p:nvPr>
        </p:nvSpPr>
        <p:spPr/>
        <p:txBody>
          <a:bodyPr/>
          <a:lstStyle/>
          <a:p>
            <a:fld id="{3234FE70-AC30-44DF-B5E6-2C210DA7E15B}" type="slidenum">
              <a:rPr lang="ca-ES" smtClean="0"/>
              <a:pPr/>
              <a:t>18</a:t>
            </a:fld>
            <a:endParaRPr lang="ca-ES"/>
          </a:p>
        </p:txBody>
      </p:sp>
    </p:spTree>
    <p:extLst>
      <p:ext uri="{BB962C8B-B14F-4D97-AF65-F5344CB8AC3E}">
        <p14:creationId xmlns:p14="http://schemas.microsoft.com/office/powerpoint/2010/main" val="34846865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ca-ES" noProof="0" dirty="0" err="1" smtClean="0"/>
              <a:t>Haga</a:t>
            </a:r>
            <a:r>
              <a:rPr lang="ca-ES" noProof="0" dirty="0" smtClean="0"/>
              <a:t> clic para modificar el estilo de </a:t>
            </a:r>
            <a:r>
              <a:rPr lang="ca-ES" noProof="0" dirty="0" err="1" smtClean="0"/>
              <a:t>título</a:t>
            </a:r>
            <a:r>
              <a:rPr lang="ca-ES" noProof="0" dirty="0" smtClean="0"/>
              <a:t> del </a:t>
            </a:r>
            <a:r>
              <a:rPr lang="ca-ES" noProof="0" dirty="0" err="1" smtClean="0"/>
              <a:t>patrón</a:t>
            </a:r>
            <a:endParaRPr lang="ca-ES" noProof="0" dirty="0"/>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ca-ES" noProof="0" dirty="0" err="1" smtClean="0"/>
              <a:t>Haga</a:t>
            </a:r>
            <a:r>
              <a:rPr lang="ca-ES" noProof="0" dirty="0" smtClean="0"/>
              <a:t> clic para modificar el estilo de </a:t>
            </a:r>
            <a:r>
              <a:rPr lang="ca-ES" noProof="0" dirty="0" err="1" smtClean="0"/>
              <a:t>subtítulo</a:t>
            </a:r>
            <a:r>
              <a:rPr lang="ca-ES" noProof="0" dirty="0" smtClean="0"/>
              <a:t> del </a:t>
            </a:r>
            <a:r>
              <a:rPr lang="ca-ES" noProof="0" dirty="0" err="1" smtClean="0"/>
              <a:t>patrón</a:t>
            </a:r>
            <a:endParaRPr lang="ca-ES" noProof="0" dirty="0"/>
          </a:p>
        </p:txBody>
      </p:sp>
      <p:sp>
        <p:nvSpPr>
          <p:cNvPr id="4" name="3 Marcador de fecha"/>
          <p:cNvSpPr>
            <a:spLocks noGrp="1"/>
          </p:cNvSpPr>
          <p:nvPr>
            <p:ph type="dt" sz="half" idx="10"/>
          </p:nvPr>
        </p:nvSpPr>
        <p:spPr/>
        <p:txBody>
          <a:bodyPr/>
          <a:lstStyle>
            <a:lvl1pPr>
              <a:defRPr>
                <a:solidFill>
                  <a:schemeClr val="tx1"/>
                </a:solidFill>
              </a:defRPr>
            </a:lvl1pPr>
          </a:lstStyle>
          <a:p>
            <a:r>
              <a:rPr lang="ca-ES" smtClean="0"/>
              <a:t>Octubre 2012</a:t>
            </a:r>
            <a:endParaRPr lang="ca-ES" dirty="0"/>
          </a:p>
        </p:txBody>
      </p:sp>
      <p:sp>
        <p:nvSpPr>
          <p:cNvPr id="5" name="4 Marcador de pie de página"/>
          <p:cNvSpPr>
            <a:spLocks noGrp="1"/>
          </p:cNvSpPr>
          <p:nvPr>
            <p:ph type="ftr" sz="quarter" idx="11"/>
          </p:nvPr>
        </p:nvSpPr>
        <p:spPr/>
        <p:txBody>
          <a:bodyPr/>
          <a:lstStyle>
            <a:lvl1pPr>
              <a:defRPr>
                <a:solidFill>
                  <a:schemeClr val="tx1"/>
                </a:solidFill>
              </a:defRPr>
            </a:lvl1pPr>
          </a:lstStyle>
          <a:p>
            <a:r>
              <a:rPr lang="ca-ES" smtClean="0"/>
              <a:t>PowerPoint accessible</a:t>
            </a:r>
            <a:endParaRPr lang="ca-ES" dirty="0"/>
          </a:p>
        </p:txBody>
      </p:sp>
      <p:sp>
        <p:nvSpPr>
          <p:cNvPr id="6" name="5 Marcador de número de diapositiva"/>
          <p:cNvSpPr>
            <a:spLocks noGrp="1"/>
          </p:cNvSpPr>
          <p:nvPr>
            <p:ph type="sldNum" sz="quarter" idx="12"/>
          </p:nvPr>
        </p:nvSpPr>
        <p:spPr/>
        <p:txBody>
          <a:bodyPr/>
          <a:lstStyle>
            <a:lvl1pPr>
              <a:defRPr>
                <a:solidFill>
                  <a:schemeClr val="tx1"/>
                </a:solidFill>
              </a:defRPr>
            </a:lvl1pPr>
          </a:lstStyle>
          <a:p>
            <a:fld id="{0ACA1CE1-9798-4B88-88D5-CC07D77D3832}" type="slidenum">
              <a:rPr lang="ca-ES" smtClean="0"/>
              <a:pPr/>
              <a:t>‹#›</a:t>
            </a:fld>
            <a:endParaRPr lang="ca-ES" dirty="0"/>
          </a:p>
        </p:txBody>
      </p:sp>
    </p:spTree>
    <p:extLst>
      <p:ext uri="{BB962C8B-B14F-4D97-AF65-F5344CB8AC3E}">
        <p14:creationId xmlns:p14="http://schemas.microsoft.com/office/powerpoint/2010/main" val="3229857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ca-ES" noProof="0" smtClean="0"/>
              <a:t>Haga clic para modificar el estilo de título del patrón</a:t>
            </a:r>
            <a:endParaRPr lang="ca-ES" noProof="0"/>
          </a:p>
        </p:txBody>
      </p:sp>
      <p:sp>
        <p:nvSpPr>
          <p:cNvPr id="3" name="2 Marcador de contenido"/>
          <p:cNvSpPr>
            <a:spLocks noGrp="1"/>
          </p:cNvSpPr>
          <p:nvPr>
            <p:ph idx="1"/>
          </p:nvPr>
        </p:nvSpPr>
        <p:spPr/>
        <p:txBody>
          <a:bodyPr/>
          <a:lstStyle/>
          <a:p>
            <a:pPr lvl="0"/>
            <a:r>
              <a:rPr lang="ca-ES" noProof="0" dirty="0" err="1" smtClean="0"/>
              <a:t>Haga</a:t>
            </a:r>
            <a:r>
              <a:rPr lang="ca-ES" noProof="0" dirty="0" smtClean="0"/>
              <a:t> clic para modificar el estilo de </a:t>
            </a:r>
            <a:r>
              <a:rPr lang="ca-ES" noProof="0" dirty="0" err="1" smtClean="0"/>
              <a:t>texto</a:t>
            </a:r>
            <a:r>
              <a:rPr lang="ca-ES" noProof="0" dirty="0" smtClean="0"/>
              <a:t> del </a:t>
            </a:r>
            <a:r>
              <a:rPr lang="ca-ES" noProof="0" dirty="0" err="1" smtClean="0"/>
              <a:t>patrón</a:t>
            </a:r>
            <a:endParaRPr lang="ca-ES" noProof="0" dirty="0" smtClean="0"/>
          </a:p>
          <a:p>
            <a:pPr lvl="1"/>
            <a:r>
              <a:rPr lang="ca-ES" noProof="0" dirty="0" err="1" smtClean="0"/>
              <a:t>Segundo</a:t>
            </a:r>
            <a:r>
              <a:rPr lang="ca-ES" noProof="0" dirty="0" smtClean="0"/>
              <a:t> </a:t>
            </a:r>
            <a:r>
              <a:rPr lang="ca-ES" noProof="0" dirty="0" err="1" smtClean="0"/>
              <a:t>nivel</a:t>
            </a:r>
            <a:endParaRPr lang="ca-ES" noProof="0" dirty="0" smtClean="0"/>
          </a:p>
          <a:p>
            <a:pPr lvl="2"/>
            <a:r>
              <a:rPr lang="ca-ES" noProof="0" dirty="0" smtClean="0"/>
              <a:t>Tercer </a:t>
            </a:r>
            <a:r>
              <a:rPr lang="ca-ES" noProof="0" dirty="0" err="1" smtClean="0"/>
              <a:t>nivel</a:t>
            </a:r>
            <a:endParaRPr lang="ca-ES" noProof="0" dirty="0" smtClean="0"/>
          </a:p>
          <a:p>
            <a:pPr lvl="3"/>
            <a:r>
              <a:rPr lang="ca-ES" noProof="0" dirty="0" err="1" smtClean="0"/>
              <a:t>Cuarto</a:t>
            </a:r>
            <a:r>
              <a:rPr lang="ca-ES" noProof="0" dirty="0" smtClean="0"/>
              <a:t> </a:t>
            </a:r>
            <a:r>
              <a:rPr lang="ca-ES" noProof="0" dirty="0" err="1" smtClean="0"/>
              <a:t>nivel</a:t>
            </a:r>
            <a:endParaRPr lang="ca-ES" noProof="0" dirty="0" smtClean="0"/>
          </a:p>
          <a:p>
            <a:pPr lvl="4"/>
            <a:r>
              <a:rPr lang="ca-ES" noProof="0" dirty="0" smtClean="0"/>
              <a:t>Quinto </a:t>
            </a:r>
            <a:r>
              <a:rPr lang="ca-ES" noProof="0" dirty="0" err="1" smtClean="0"/>
              <a:t>nivel</a:t>
            </a:r>
            <a:endParaRPr lang="ca-ES" noProof="0" dirty="0"/>
          </a:p>
        </p:txBody>
      </p:sp>
      <p:sp>
        <p:nvSpPr>
          <p:cNvPr id="4" name="3 Marcador de fecha"/>
          <p:cNvSpPr>
            <a:spLocks noGrp="1"/>
          </p:cNvSpPr>
          <p:nvPr>
            <p:ph type="dt" sz="half" idx="10"/>
          </p:nvPr>
        </p:nvSpPr>
        <p:spPr/>
        <p:txBody>
          <a:bodyPr/>
          <a:lstStyle/>
          <a:p>
            <a:r>
              <a:rPr lang="ca-ES" smtClean="0"/>
              <a:t>Octubre 2012</a:t>
            </a:r>
            <a:endParaRPr lang="ca-ES"/>
          </a:p>
        </p:txBody>
      </p:sp>
      <p:sp>
        <p:nvSpPr>
          <p:cNvPr id="5" name="4 Marcador de pie de página"/>
          <p:cNvSpPr>
            <a:spLocks noGrp="1"/>
          </p:cNvSpPr>
          <p:nvPr>
            <p:ph type="ftr" sz="quarter" idx="11"/>
          </p:nvPr>
        </p:nvSpPr>
        <p:spPr/>
        <p:txBody>
          <a:bodyPr/>
          <a:lstStyle/>
          <a:p>
            <a:r>
              <a:rPr lang="ca-ES" smtClean="0"/>
              <a:t>PowerPoint accessible</a:t>
            </a:r>
            <a:endParaRPr lang="ca-ES"/>
          </a:p>
        </p:txBody>
      </p:sp>
      <p:sp>
        <p:nvSpPr>
          <p:cNvPr id="6" name="5 Marcador de número de diapositiva"/>
          <p:cNvSpPr>
            <a:spLocks noGrp="1"/>
          </p:cNvSpPr>
          <p:nvPr>
            <p:ph type="sldNum" sz="quarter" idx="12"/>
          </p:nvPr>
        </p:nvSpPr>
        <p:spPr/>
        <p:txBody>
          <a:bodyPr/>
          <a:lstStyle/>
          <a:p>
            <a:fld id="{0ACA1CE1-9798-4B88-88D5-CC07D77D3832}" type="slidenum">
              <a:rPr lang="ca-ES" smtClean="0"/>
              <a:pPr/>
              <a:t>‹#›</a:t>
            </a:fld>
            <a:endParaRPr lang="ca-ES"/>
          </a:p>
        </p:txBody>
      </p:sp>
    </p:spTree>
    <p:extLst>
      <p:ext uri="{BB962C8B-B14F-4D97-AF65-F5344CB8AC3E}">
        <p14:creationId xmlns:p14="http://schemas.microsoft.com/office/powerpoint/2010/main" val="1364909510"/>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ca-ES" noProof="0" smtClean="0"/>
              <a:t>Haga clic para modificar el estilo de título del patrón</a:t>
            </a:r>
            <a:endParaRPr lang="ca-ES" noProof="0"/>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a-ES" noProof="0" smtClean="0"/>
              <a:t>Haga clic para modificar el estilo de texto del patrón</a:t>
            </a:r>
          </a:p>
          <a:p>
            <a:pPr lvl="1"/>
            <a:r>
              <a:rPr lang="ca-ES" noProof="0" smtClean="0"/>
              <a:t>Segundo nivel</a:t>
            </a:r>
          </a:p>
          <a:p>
            <a:pPr lvl="2"/>
            <a:r>
              <a:rPr lang="ca-ES" noProof="0" smtClean="0"/>
              <a:t>Tercer nivel</a:t>
            </a:r>
          </a:p>
          <a:p>
            <a:pPr lvl="3"/>
            <a:r>
              <a:rPr lang="ca-ES" noProof="0" smtClean="0"/>
              <a:t>Cuarto nivel</a:t>
            </a:r>
          </a:p>
          <a:p>
            <a:pPr lvl="4"/>
            <a:r>
              <a:rPr lang="ca-ES" noProof="0" smtClean="0"/>
              <a:t>Quinto nivel</a:t>
            </a:r>
            <a:endParaRPr lang="ca-ES" noProof="0"/>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a-ES" noProof="0" smtClean="0"/>
              <a:t>Haga clic para modificar el estilo de texto del patrón</a:t>
            </a:r>
          </a:p>
          <a:p>
            <a:pPr lvl="1"/>
            <a:r>
              <a:rPr lang="ca-ES" noProof="0" smtClean="0"/>
              <a:t>Segundo nivel</a:t>
            </a:r>
          </a:p>
          <a:p>
            <a:pPr lvl="2"/>
            <a:r>
              <a:rPr lang="ca-ES" noProof="0" smtClean="0"/>
              <a:t>Tercer nivel</a:t>
            </a:r>
          </a:p>
          <a:p>
            <a:pPr lvl="3"/>
            <a:r>
              <a:rPr lang="ca-ES" noProof="0" smtClean="0"/>
              <a:t>Cuarto nivel</a:t>
            </a:r>
          </a:p>
          <a:p>
            <a:pPr lvl="4"/>
            <a:r>
              <a:rPr lang="ca-ES" noProof="0" smtClean="0"/>
              <a:t>Quinto nivel</a:t>
            </a:r>
            <a:endParaRPr lang="ca-ES" noProof="0"/>
          </a:p>
        </p:txBody>
      </p:sp>
      <p:sp>
        <p:nvSpPr>
          <p:cNvPr id="5" name="4 Marcador de fecha"/>
          <p:cNvSpPr>
            <a:spLocks noGrp="1"/>
          </p:cNvSpPr>
          <p:nvPr>
            <p:ph type="dt" sz="half" idx="10"/>
          </p:nvPr>
        </p:nvSpPr>
        <p:spPr/>
        <p:txBody>
          <a:bodyPr/>
          <a:lstStyle/>
          <a:p>
            <a:r>
              <a:rPr lang="ca-ES" smtClean="0"/>
              <a:t>Octubre 2012</a:t>
            </a:r>
            <a:endParaRPr lang="ca-ES"/>
          </a:p>
        </p:txBody>
      </p:sp>
      <p:sp>
        <p:nvSpPr>
          <p:cNvPr id="6" name="5 Marcador de pie de página"/>
          <p:cNvSpPr>
            <a:spLocks noGrp="1"/>
          </p:cNvSpPr>
          <p:nvPr>
            <p:ph type="ftr" sz="quarter" idx="11"/>
          </p:nvPr>
        </p:nvSpPr>
        <p:spPr/>
        <p:txBody>
          <a:bodyPr/>
          <a:lstStyle/>
          <a:p>
            <a:r>
              <a:rPr lang="ca-ES" smtClean="0"/>
              <a:t>PowerPoint accessible</a:t>
            </a:r>
            <a:endParaRPr lang="ca-ES"/>
          </a:p>
        </p:txBody>
      </p:sp>
      <p:sp>
        <p:nvSpPr>
          <p:cNvPr id="7" name="6 Marcador de número de diapositiva"/>
          <p:cNvSpPr>
            <a:spLocks noGrp="1"/>
          </p:cNvSpPr>
          <p:nvPr>
            <p:ph type="sldNum" sz="quarter" idx="12"/>
          </p:nvPr>
        </p:nvSpPr>
        <p:spPr/>
        <p:txBody>
          <a:bodyPr/>
          <a:lstStyle/>
          <a:p>
            <a:fld id="{0ACA1CE1-9798-4B88-88D5-CC07D77D3832}" type="slidenum">
              <a:rPr lang="ca-ES" smtClean="0"/>
              <a:pPr/>
              <a:t>‹#›</a:t>
            </a:fld>
            <a:endParaRPr lang="ca-ES"/>
          </a:p>
        </p:txBody>
      </p:sp>
    </p:spTree>
    <p:extLst>
      <p:ext uri="{BB962C8B-B14F-4D97-AF65-F5344CB8AC3E}">
        <p14:creationId xmlns:p14="http://schemas.microsoft.com/office/powerpoint/2010/main" val="897526183"/>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ca-ES" noProof="0" smtClean="0"/>
              <a:t>Haga clic para modificar el estilo de título del patrón</a:t>
            </a:r>
            <a:endParaRPr lang="ca-ES" noProof="0"/>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a-ES" noProof="0"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a-ES" noProof="0" smtClean="0"/>
              <a:t>Haga clic para modificar el estilo de texto del patrón</a:t>
            </a:r>
          </a:p>
          <a:p>
            <a:pPr lvl="1"/>
            <a:r>
              <a:rPr lang="ca-ES" noProof="0" smtClean="0"/>
              <a:t>Segundo nivel</a:t>
            </a:r>
          </a:p>
          <a:p>
            <a:pPr lvl="2"/>
            <a:r>
              <a:rPr lang="ca-ES" noProof="0" smtClean="0"/>
              <a:t>Tercer nivel</a:t>
            </a:r>
          </a:p>
          <a:p>
            <a:pPr lvl="3"/>
            <a:r>
              <a:rPr lang="ca-ES" noProof="0" smtClean="0"/>
              <a:t>Cuarto nivel</a:t>
            </a:r>
          </a:p>
          <a:p>
            <a:pPr lvl="4"/>
            <a:r>
              <a:rPr lang="ca-ES" noProof="0" smtClean="0"/>
              <a:t>Quinto nivel</a:t>
            </a:r>
            <a:endParaRPr lang="ca-ES" noProof="0"/>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a-ES" noProof="0"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a-ES" noProof="0" smtClean="0"/>
              <a:t>Haga clic para modificar el estilo de texto del patrón</a:t>
            </a:r>
          </a:p>
          <a:p>
            <a:pPr lvl="1"/>
            <a:r>
              <a:rPr lang="ca-ES" noProof="0" smtClean="0"/>
              <a:t>Segundo nivel</a:t>
            </a:r>
          </a:p>
          <a:p>
            <a:pPr lvl="2"/>
            <a:r>
              <a:rPr lang="ca-ES" noProof="0" smtClean="0"/>
              <a:t>Tercer nivel</a:t>
            </a:r>
          </a:p>
          <a:p>
            <a:pPr lvl="3"/>
            <a:r>
              <a:rPr lang="ca-ES" noProof="0" smtClean="0"/>
              <a:t>Cuarto nivel</a:t>
            </a:r>
          </a:p>
          <a:p>
            <a:pPr lvl="4"/>
            <a:r>
              <a:rPr lang="ca-ES" noProof="0" smtClean="0"/>
              <a:t>Quinto nivel</a:t>
            </a:r>
            <a:endParaRPr lang="ca-ES" noProof="0"/>
          </a:p>
        </p:txBody>
      </p:sp>
      <p:sp>
        <p:nvSpPr>
          <p:cNvPr id="7" name="6 Marcador de fecha"/>
          <p:cNvSpPr>
            <a:spLocks noGrp="1"/>
          </p:cNvSpPr>
          <p:nvPr>
            <p:ph type="dt" sz="half" idx="10"/>
          </p:nvPr>
        </p:nvSpPr>
        <p:spPr/>
        <p:txBody>
          <a:bodyPr/>
          <a:lstStyle/>
          <a:p>
            <a:r>
              <a:rPr lang="ca-ES" smtClean="0"/>
              <a:t>Octubre 2012</a:t>
            </a:r>
            <a:endParaRPr lang="ca-ES"/>
          </a:p>
        </p:txBody>
      </p:sp>
      <p:sp>
        <p:nvSpPr>
          <p:cNvPr id="8" name="7 Marcador de pie de página"/>
          <p:cNvSpPr>
            <a:spLocks noGrp="1"/>
          </p:cNvSpPr>
          <p:nvPr>
            <p:ph type="ftr" sz="quarter" idx="11"/>
          </p:nvPr>
        </p:nvSpPr>
        <p:spPr/>
        <p:txBody>
          <a:bodyPr/>
          <a:lstStyle/>
          <a:p>
            <a:r>
              <a:rPr lang="ca-ES" smtClean="0"/>
              <a:t>PowerPoint accessible</a:t>
            </a:r>
            <a:endParaRPr lang="ca-ES"/>
          </a:p>
        </p:txBody>
      </p:sp>
      <p:sp>
        <p:nvSpPr>
          <p:cNvPr id="9" name="8 Marcador de número de diapositiva"/>
          <p:cNvSpPr>
            <a:spLocks noGrp="1"/>
          </p:cNvSpPr>
          <p:nvPr>
            <p:ph type="sldNum" sz="quarter" idx="12"/>
          </p:nvPr>
        </p:nvSpPr>
        <p:spPr/>
        <p:txBody>
          <a:bodyPr/>
          <a:lstStyle/>
          <a:p>
            <a:fld id="{0ACA1CE1-9798-4B88-88D5-CC07D77D3832}" type="slidenum">
              <a:rPr lang="ca-ES" smtClean="0"/>
              <a:pPr/>
              <a:t>‹#›</a:t>
            </a:fld>
            <a:endParaRPr lang="ca-ES"/>
          </a:p>
        </p:txBody>
      </p:sp>
    </p:spTree>
    <p:extLst>
      <p:ext uri="{BB962C8B-B14F-4D97-AF65-F5344CB8AC3E}">
        <p14:creationId xmlns:p14="http://schemas.microsoft.com/office/powerpoint/2010/main" val="2269023133"/>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ca-ES" noProof="0" smtClean="0"/>
              <a:t>Haga clic para modificar el estilo de título del patrón</a:t>
            </a:r>
            <a:endParaRPr lang="ca-ES" noProof="0"/>
          </a:p>
        </p:txBody>
      </p:sp>
      <p:sp>
        <p:nvSpPr>
          <p:cNvPr id="3" name="2 Marcador de fecha"/>
          <p:cNvSpPr>
            <a:spLocks noGrp="1"/>
          </p:cNvSpPr>
          <p:nvPr>
            <p:ph type="dt" sz="half" idx="10"/>
          </p:nvPr>
        </p:nvSpPr>
        <p:spPr/>
        <p:txBody>
          <a:bodyPr/>
          <a:lstStyle/>
          <a:p>
            <a:r>
              <a:rPr lang="ca-ES" smtClean="0"/>
              <a:t>Octubre 2012</a:t>
            </a:r>
            <a:endParaRPr lang="ca-ES"/>
          </a:p>
        </p:txBody>
      </p:sp>
      <p:sp>
        <p:nvSpPr>
          <p:cNvPr id="4" name="3 Marcador de pie de página"/>
          <p:cNvSpPr>
            <a:spLocks noGrp="1"/>
          </p:cNvSpPr>
          <p:nvPr>
            <p:ph type="ftr" sz="quarter" idx="11"/>
          </p:nvPr>
        </p:nvSpPr>
        <p:spPr/>
        <p:txBody>
          <a:bodyPr/>
          <a:lstStyle/>
          <a:p>
            <a:r>
              <a:rPr lang="ca-ES" smtClean="0"/>
              <a:t>PowerPoint accessible</a:t>
            </a:r>
            <a:endParaRPr lang="ca-ES"/>
          </a:p>
        </p:txBody>
      </p:sp>
      <p:sp>
        <p:nvSpPr>
          <p:cNvPr id="5" name="4 Marcador de número de diapositiva"/>
          <p:cNvSpPr>
            <a:spLocks noGrp="1"/>
          </p:cNvSpPr>
          <p:nvPr>
            <p:ph type="sldNum" sz="quarter" idx="12"/>
          </p:nvPr>
        </p:nvSpPr>
        <p:spPr/>
        <p:txBody>
          <a:bodyPr/>
          <a:lstStyle/>
          <a:p>
            <a:fld id="{0ACA1CE1-9798-4B88-88D5-CC07D77D3832}" type="slidenum">
              <a:rPr lang="ca-ES" smtClean="0"/>
              <a:pPr/>
              <a:t>‹#›</a:t>
            </a:fld>
            <a:endParaRPr lang="ca-ES"/>
          </a:p>
        </p:txBody>
      </p:sp>
    </p:spTree>
    <p:extLst>
      <p:ext uri="{BB962C8B-B14F-4D97-AF65-F5344CB8AC3E}">
        <p14:creationId xmlns:p14="http://schemas.microsoft.com/office/powerpoint/2010/main" val="404618815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r>
              <a:rPr lang="ca-ES" smtClean="0"/>
              <a:t>Octubre 2012</a:t>
            </a:r>
            <a:endParaRPr lang="ca-ES"/>
          </a:p>
        </p:txBody>
      </p:sp>
      <p:sp>
        <p:nvSpPr>
          <p:cNvPr id="3" name="2 Marcador de pie de página"/>
          <p:cNvSpPr>
            <a:spLocks noGrp="1"/>
          </p:cNvSpPr>
          <p:nvPr>
            <p:ph type="ftr" sz="quarter" idx="11"/>
          </p:nvPr>
        </p:nvSpPr>
        <p:spPr/>
        <p:txBody>
          <a:bodyPr/>
          <a:lstStyle/>
          <a:p>
            <a:r>
              <a:rPr lang="ca-ES" smtClean="0"/>
              <a:t>PowerPoint accessible</a:t>
            </a:r>
            <a:endParaRPr lang="ca-ES"/>
          </a:p>
        </p:txBody>
      </p:sp>
      <p:sp>
        <p:nvSpPr>
          <p:cNvPr id="4" name="3 Marcador de número de diapositiva"/>
          <p:cNvSpPr>
            <a:spLocks noGrp="1"/>
          </p:cNvSpPr>
          <p:nvPr>
            <p:ph type="sldNum" sz="quarter" idx="12"/>
          </p:nvPr>
        </p:nvSpPr>
        <p:spPr/>
        <p:txBody>
          <a:bodyPr/>
          <a:lstStyle/>
          <a:p>
            <a:fld id="{0ACA1CE1-9798-4B88-88D5-CC07D77D3832}" type="slidenum">
              <a:rPr lang="ca-ES" smtClean="0"/>
              <a:pPr/>
              <a:t>‹#›</a:t>
            </a:fld>
            <a:endParaRPr lang="ca-ES"/>
          </a:p>
        </p:txBody>
      </p:sp>
    </p:spTree>
    <p:extLst>
      <p:ext uri="{BB962C8B-B14F-4D97-AF65-F5344CB8AC3E}">
        <p14:creationId xmlns:p14="http://schemas.microsoft.com/office/powerpoint/2010/main" val="265012108"/>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a:solidFill>
            <a:schemeClr val="tx2"/>
          </a:solidFill>
        </p:spPr>
        <p:style>
          <a:lnRef idx="2">
            <a:schemeClr val="accent1">
              <a:shade val="50000"/>
            </a:schemeClr>
          </a:lnRef>
          <a:fillRef idx="1">
            <a:schemeClr val="accent1"/>
          </a:fillRef>
          <a:effectRef idx="0">
            <a:schemeClr val="accent1"/>
          </a:effectRef>
          <a:fontRef idx="none"/>
        </p:style>
        <p:txBody>
          <a:bodyPr vert="horz" lIns="91440" tIns="45720" rIns="91440" bIns="45720" rtlCol="0" anchor="ctr">
            <a:noAutofit/>
          </a:bodyPr>
          <a:lstStyle/>
          <a:p>
            <a:r>
              <a:rPr lang="ca-ES" noProof="0" dirty="0" err="1" smtClean="0"/>
              <a:t>Haga</a:t>
            </a:r>
            <a:r>
              <a:rPr lang="ca-ES" noProof="0" dirty="0" smtClean="0"/>
              <a:t> clic para modificar el estilo de </a:t>
            </a:r>
            <a:r>
              <a:rPr lang="ca-ES" noProof="0" dirty="0" err="1" smtClean="0"/>
              <a:t>título</a:t>
            </a:r>
            <a:r>
              <a:rPr lang="ca-ES" noProof="0" dirty="0" smtClean="0"/>
              <a:t> del </a:t>
            </a:r>
            <a:r>
              <a:rPr lang="ca-ES" noProof="0" dirty="0" err="1" smtClean="0"/>
              <a:t>patrón</a:t>
            </a:r>
            <a:endParaRPr lang="ca-ES" noProof="0" dirty="0"/>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ca-ES" noProof="0" smtClean="0"/>
              <a:t>Haga clic para modificar el estilo de texto del patrón</a:t>
            </a:r>
          </a:p>
          <a:p>
            <a:pPr lvl="1"/>
            <a:r>
              <a:rPr lang="ca-ES" noProof="0" smtClean="0"/>
              <a:t>Segundo nivel</a:t>
            </a:r>
          </a:p>
          <a:p>
            <a:pPr lvl="2"/>
            <a:r>
              <a:rPr lang="ca-ES" noProof="0" smtClean="0"/>
              <a:t>Tercer nivel</a:t>
            </a:r>
          </a:p>
          <a:p>
            <a:pPr lvl="3"/>
            <a:r>
              <a:rPr lang="ca-ES" noProof="0" smtClean="0"/>
              <a:t>Cuarto nivel</a:t>
            </a:r>
          </a:p>
          <a:p>
            <a:pPr lvl="4"/>
            <a:r>
              <a:rPr lang="ca-ES" noProof="0" smtClean="0"/>
              <a:t>Quinto nivel</a:t>
            </a:r>
            <a:endParaRPr lang="ca-ES" noProof="0"/>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solidFill>
              </a:defRPr>
            </a:lvl1pPr>
          </a:lstStyle>
          <a:p>
            <a:r>
              <a:rPr lang="ca-ES" noProof="0" smtClean="0"/>
              <a:t>Octubre 2012</a:t>
            </a:r>
            <a:endParaRPr lang="ca-ES" noProof="0"/>
          </a:p>
        </p:txBody>
      </p:sp>
      <p:sp>
        <p:nvSpPr>
          <p:cNvPr id="5" name="4 Marcador de pie de página"/>
          <p:cNvSpPr>
            <a:spLocks noGrp="1"/>
          </p:cNvSpPr>
          <p:nvPr>
            <p:ph type="ftr" sz="quarter" idx="3"/>
          </p:nvPr>
        </p:nvSpPr>
        <p:spPr>
          <a:xfrm>
            <a:off x="4283968" y="6356350"/>
            <a:ext cx="1944216" cy="365125"/>
          </a:xfrm>
          <a:prstGeom prst="rect">
            <a:avLst/>
          </a:prstGeom>
        </p:spPr>
        <p:txBody>
          <a:bodyPr vert="horz" lIns="91440" tIns="45720" rIns="91440" bIns="45720" rtlCol="0" anchor="ctr"/>
          <a:lstStyle>
            <a:lvl1pPr algn="r">
              <a:defRPr sz="1200">
                <a:solidFill>
                  <a:schemeClr val="tx1"/>
                </a:solidFill>
              </a:defRPr>
            </a:lvl1pPr>
          </a:lstStyle>
          <a:p>
            <a:r>
              <a:rPr lang="ca-ES" dirty="0" smtClean="0"/>
              <a:t>PowerPoint accessible</a:t>
            </a:r>
            <a:endParaRPr lang="ca-ES" dirty="0"/>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solidFill>
              </a:defRPr>
            </a:lvl1pPr>
          </a:lstStyle>
          <a:p>
            <a:fld id="{0ACA1CE1-9798-4B88-88D5-CC07D77D3832}" type="slidenum">
              <a:rPr lang="ca-ES" smtClean="0"/>
              <a:pPr/>
              <a:t>‹#›</a:t>
            </a:fld>
            <a:endParaRPr lang="ca-ES" dirty="0"/>
          </a:p>
        </p:txBody>
      </p:sp>
      <p:pic>
        <p:nvPicPr>
          <p:cNvPr id="1026" name="Picture 2"/>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843808" y="6370201"/>
            <a:ext cx="1224136" cy="358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991010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3" r:id="rId4"/>
    <p:sldLayoutId id="2147483654" r:id="rId5"/>
    <p:sldLayoutId id="2147483655" r:id="rId6"/>
  </p:sldLayoutIdLst>
  <p:timing>
    <p:tnLst>
      <p:par>
        <p:cTn id="1" dur="indefinite" restart="never" nodeType="tmRoot"/>
      </p:par>
    </p:tnLst>
  </p:timing>
  <p:hf hdr="0"/>
  <p:txStyles>
    <p:titleStyle>
      <a:lvl1pPr algn="ctr" defTabSz="914400" rtl="0" eaLnBrk="1" latinLnBrk="0" hangingPunct="1">
        <a:spcBef>
          <a:spcPct val="0"/>
        </a:spcBef>
        <a:buNone/>
        <a:defRPr sz="4400" kern="1200">
          <a:solidFill>
            <a:schemeClr val="bg1"/>
          </a:solidFill>
          <a:latin typeface="Arial" pitchFamily="34" charset="0"/>
          <a:ea typeface="+mj-ea"/>
          <a:cs typeface="Arial"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ca-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jpeg"/><Relationship Id="rId7"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gif"/><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jpeg"/><Relationship Id="rId7"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gif"/><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chart" Target="../charts/char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8.jpeg"/><Relationship Id="rId4" Type="http://schemas.openxmlformats.org/officeDocument/2006/relationships/audio" Target="../media/audio2.wav"/></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p:cNvSpPr>
            <a:spLocks noGrp="1"/>
          </p:cNvSpPr>
          <p:nvPr>
            <p:ph type="ctrTitle"/>
          </p:nvPr>
        </p:nvSpPr>
        <p:spPr/>
        <p:txBody>
          <a:bodyPr/>
          <a:lstStyle/>
          <a:p>
            <a:r>
              <a:rPr lang="ca-ES" dirty="0" smtClean="0"/>
              <a:t>PowerPoint accessible</a:t>
            </a:r>
            <a:endParaRPr lang="ca-ES" dirty="0"/>
          </a:p>
        </p:txBody>
      </p:sp>
      <p:sp>
        <p:nvSpPr>
          <p:cNvPr id="5" name="2 Subtítulo"/>
          <p:cNvSpPr>
            <a:spLocks noGrp="1"/>
          </p:cNvSpPr>
          <p:nvPr>
            <p:ph type="subTitle" idx="1"/>
          </p:nvPr>
        </p:nvSpPr>
        <p:spPr/>
        <p:txBody>
          <a:bodyPr/>
          <a:lstStyle/>
          <a:p>
            <a:r>
              <a:rPr lang="ca-ES" smtClean="0"/>
              <a:t>Com crear presentacions accessibles per a tot tipus d’usuaris</a:t>
            </a:r>
            <a:endParaRPr lang="ca-ES"/>
          </a:p>
        </p:txBody>
      </p:sp>
    </p:spTree>
    <p:extLst>
      <p:ext uri="{BB962C8B-B14F-4D97-AF65-F5344CB8AC3E}">
        <p14:creationId xmlns:p14="http://schemas.microsoft.com/office/powerpoint/2010/main" val="367513112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Marcador de número de diapositiva"/>
          <p:cNvSpPr>
            <a:spLocks noGrp="1"/>
          </p:cNvSpPr>
          <p:nvPr>
            <p:ph type="sldNum" sz="quarter" idx="12"/>
          </p:nvPr>
        </p:nvSpPr>
        <p:spPr/>
        <p:txBody>
          <a:bodyPr/>
          <a:lstStyle/>
          <a:p>
            <a:fld id="{0ACA1CE1-9798-4B88-88D5-CC07D77D3832}" type="slidenum">
              <a:rPr lang="ca-ES" smtClean="0"/>
              <a:pPr/>
              <a:t>2</a:t>
            </a:fld>
            <a:endParaRPr lang="ca-ES"/>
          </a:p>
        </p:txBody>
      </p:sp>
      <p:sp>
        <p:nvSpPr>
          <p:cNvPr id="2" name="1 Título"/>
          <p:cNvSpPr>
            <a:spLocks noGrp="1"/>
          </p:cNvSpPr>
          <p:nvPr>
            <p:ph type="title"/>
          </p:nvPr>
        </p:nvSpPr>
        <p:spPr/>
        <p:txBody>
          <a:bodyPr/>
          <a:lstStyle/>
          <a:p>
            <a:r>
              <a:rPr lang="ca-ES" dirty="0" smtClean="0"/>
              <a:t>Usar els documents</a:t>
            </a:r>
            <a:endParaRPr lang="ca-ES" dirty="0"/>
          </a:p>
        </p:txBody>
      </p:sp>
      <p:sp>
        <p:nvSpPr>
          <p:cNvPr id="3" name="2 Marcador de contenido"/>
          <p:cNvSpPr>
            <a:spLocks noGrp="1"/>
          </p:cNvSpPr>
          <p:nvPr>
            <p:ph idx="1"/>
          </p:nvPr>
        </p:nvSpPr>
        <p:spPr/>
        <p:txBody>
          <a:bodyPr/>
          <a:lstStyle/>
          <a:p>
            <a:pPr marL="0" indent="0">
              <a:buNone/>
            </a:pPr>
            <a:r>
              <a:rPr lang="ca-ES" dirty="0" smtClean="0"/>
              <a:t>Un parell de trucs per a crear </a:t>
            </a:r>
            <a:r>
              <a:rPr lang="ca-ES" dirty="0" err="1" smtClean="0"/>
              <a:t>PowerPoints</a:t>
            </a:r>
            <a:r>
              <a:rPr lang="ca-ES" dirty="0" smtClean="0"/>
              <a:t> accessibles:</a:t>
            </a:r>
          </a:p>
          <a:p>
            <a:pPr marL="0" indent="0">
              <a:buNone/>
            </a:pPr>
            <a:endParaRPr lang="ca-ES" dirty="0" smtClean="0"/>
          </a:p>
          <a:p>
            <a:r>
              <a:rPr lang="ca-ES" dirty="0" smtClean="0"/>
              <a:t>Usar documents predefinits.</a:t>
            </a:r>
          </a:p>
          <a:p>
            <a:r>
              <a:rPr lang="ca-ES" dirty="0" smtClean="0"/>
              <a:t>Crear els nostres documents propis accessibles.</a:t>
            </a:r>
          </a:p>
        </p:txBody>
      </p:sp>
      <p:sp>
        <p:nvSpPr>
          <p:cNvPr id="5" name="4 Marcador de pie de página"/>
          <p:cNvSpPr>
            <a:spLocks noGrp="1"/>
          </p:cNvSpPr>
          <p:nvPr>
            <p:ph type="ftr" sz="quarter" idx="11"/>
          </p:nvPr>
        </p:nvSpPr>
        <p:spPr/>
        <p:txBody>
          <a:bodyPr/>
          <a:lstStyle/>
          <a:p>
            <a:r>
              <a:rPr lang="ca-ES" smtClean="0"/>
              <a:t>PowerPoint accessible</a:t>
            </a:r>
            <a:endParaRPr lang="ca-ES"/>
          </a:p>
        </p:txBody>
      </p:sp>
      <p:sp>
        <p:nvSpPr>
          <p:cNvPr id="4" name="3 Marcador de fecha"/>
          <p:cNvSpPr>
            <a:spLocks noGrp="1"/>
          </p:cNvSpPr>
          <p:nvPr>
            <p:ph type="dt" sz="half" idx="10"/>
          </p:nvPr>
        </p:nvSpPr>
        <p:spPr/>
        <p:txBody>
          <a:bodyPr/>
          <a:lstStyle/>
          <a:p>
            <a:r>
              <a:rPr lang="ca-ES" smtClean="0"/>
              <a:t>Octubre 2012</a:t>
            </a:r>
            <a:endParaRPr lang="ca-ES"/>
          </a:p>
        </p:txBody>
      </p:sp>
    </p:spTree>
    <p:extLst>
      <p:ext uri="{BB962C8B-B14F-4D97-AF65-F5344CB8AC3E}">
        <p14:creationId xmlns:p14="http://schemas.microsoft.com/office/powerpoint/2010/main" val="147804250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ca-ES" dirty="0" smtClean="0"/>
              <a:t>Idioma</a:t>
            </a:r>
            <a:endParaRPr lang="ca-ES" dirty="0"/>
          </a:p>
        </p:txBody>
      </p:sp>
      <p:sp>
        <p:nvSpPr>
          <p:cNvPr id="3" name="2 Marcador de contenido"/>
          <p:cNvSpPr>
            <a:spLocks noGrp="1"/>
          </p:cNvSpPr>
          <p:nvPr>
            <p:ph idx="1"/>
          </p:nvPr>
        </p:nvSpPr>
        <p:spPr/>
        <p:txBody>
          <a:bodyPr/>
          <a:lstStyle/>
          <a:p>
            <a:r>
              <a:rPr lang="ca-ES" dirty="0" smtClean="0"/>
              <a:t>Cal definir </a:t>
            </a:r>
            <a:r>
              <a:rPr lang="ca-ES" dirty="0" err="1" smtClean="0"/>
              <a:t>l’idioma</a:t>
            </a:r>
            <a:r>
              <a:rPr lang="ca-ES" dirty="0" smtClean="0"/>
              <a:t> per defecte del document per tal que els lectors de pantalla puguin interpretar bé el text.</a:t>
            </a:r>
          </a:p>
          <a:p>
            <a:endParaRPr lang="ca-ES" dirty="0" smtClean="0"/>
          </a:p>
          <a:p>
            <a:pPr marL="0" indent="0">
              <a:buNone/>
            </a:pPr>
            <a:r>
              <a:rPr lang="ca-ES" dirty="0" smtClean="0"/>
              <a:t> </a:t>
            </a:r>
            <a:r>
              <a:rPr lang="es-ES_tradnl" sz="2800" dirty="0" smtClean="0">
                <a:solidFill>
                  <a:srgbClr val="002060"/>
                </a:solidFill>
              </a:rPr>
              <a:t>Archivo &gt; Opciones &gt; Idioma</a:t>
            </a:r>
          </a:p>
          <a:p>
            <a:endParaRPr lang="ca-ES" dirty="0"/>
          </a:p>
        </p:txBody>
      </p:sp>
      <p:sp>
        <p:nvSpPr>
          <p:cNvPr id="6" name="5 Marcador de número de diapositiva"/>
          <p:cNvSpPr>
            <a:spLocks noGrp="1"/>
          </p:cNvSpPr>
          <p:nvPr>
            <p:ph type="sldNum" sz="quarter" idx="12"/>
          </p:nvPr>
        </p:nvSpPr>
        <p:spPr/>
        <p:txBody>
          <a:bodyPr/>
          <a:lstStyle/>
          <a:p>
            <a:fld id="{0ACA1CE1-9798-4B88-88D5-CC07D77D3832}" type="slidenum">
              <a:rPr lang="ca-ES" smtClean="0"/>
              <a:pPr/>
              <a:t>3</a:t>
            </a:fld>
            <a:endParaRPr lang="ca-ES"/>
          </a:p>
        </p:txBody>
      </p:sp>
      <p:sp>
        <p:nvSpPr>
          <p:cNvPr id="5" name="4 Marcador de pie de página"/>
          <p:cNvSpPr>
            <a:spLocks noGrp="1"/>
          </p:cNvSpPr>
          <p:nvPr>
            <p:ph type="ftr" sz="quarter" idx="11"/>
          </p:nvPr>
        </p:nvSpPr>
        <p:spPr/>
        <p:txBody>
          <a:bodyPr/>
          <a:lstStyle/>
          <a:p>
            <a:r>
              <a:rPr lang="ca-ES" smtClean="0"/>
              <a:t>PowerPoint accessible</a:t>
            </a:r>
            <a:endParaRPr lang="ca-ES"/>
          </a:p>
        </p:txBody>
      </p:sp>
      <p:sp>
        <p:nvSpPr>
          <p:cNvPr id="4" name="3 Marcador de fecha"/>
          <p:cNvSpPr>
            <a:spLocks noGrp="1"/>
          </p:cNvSpPr>
          <p:nvPr>
            <p:ph type="dt" sz="half" idx="10"/>
          </p:nvPr>
        </p:nvSpPr>
        <p:spPr/>
        <p:txBody>
          <a:bodyPr/>
          <a:lstStyle/>
          <a:p>
            <a:r>
              <a:rPr lang="ca-ES" smtClean="0"/>
              <a:t>Octubre 2012</a:t>
            </a:r>
            <a:endParaRPr lang="ca-ES"/>
          </a:p>
        </p:txBody>
      </p:sp>
    </p:spTree>
    <p:extLst>
      <p:ext uri="{BB962C8B-B14F-4D97-AF65-F5344CB8AC3E}">
        <p14:creationId xmlns:p14="http://schemas.microsoft.com/office/powerpoint/2010/main" val="416761720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60648"/>
            <a:ext cx="8229600" cy="1143000"/>
          </a:xfrm>
        </p:spPr>
        <p:txBody>
          <a:bodyPr/>
          <a:lstStyle/>
          <a:p>
            <a:r>
              <a:rPr lang="ca-ES" dirty="0" smtClean="0"/>
              <a:t>Ordenar amb lògica (1)</a:t>
            </a:r>
            <a:endParaRPr lang="ca-ES" dirty="0"/>
          </a:p>
        </p:txBody>
      </p:sp>
      <p:sp>
        <p:nvSpPr>
          <p:cNvPr id="3" name="2 Marcador de contenido"/>
          <p:cNvSpPr>
            <a:spLocks noGrp="1"/>
          </p:cNvSpPr>
          <p:nvPr>
            <p:ph idx="1"/>
          </p:nvPr>
        </p:nvSpPr>
        <p:spPr/>
        <p:txBody>
          <a:bodyPr>
            <a:normAutofit/>
          </a:bodyPr>
          <a:lstStyle/>
          <a:p>
            <a:r>
              <a:rPr lang="ca-ES" sz="2800" dirty="0" smtClean="0"/>
              <a:t>Quan </a:t>
            </a:r>
            <a:r>
              <a:rPr lang="ca-ES" sz="2800" dirty="0" err="1" smtClean="0"/>
              <a:t>insertem</a:t>
            </a:r>
            <a:r>
              <a:rPr lang="ca-ES" sz="2800" dirty="0" smtClean="0"/>
              <a:t> a una diapositiva objectes flotants (formes, imatges, quadres de text…) hem d’entendre que es van sobreposant en capes. Els objectes es llegiran en el mateix ordre que han estat creats, és a dir, des del primer creat (més al fons) fins al darrer (més superior).</a:t>
            </a:r>
          </a:p>
          <a:p>
            <a:endParaRPr lang="ca-ES" sz="2800" dirty="0" smtClean="0"/>
          </a:p>
          <a:p>
            <a:r>
              <a:rPr lang="ca-ES" sz="2800" dirty="0" smtClean="0"/>
              <a:t>Per exemple:</a:t>
            </a:r>
          </a:p>
        </p:txBody>
      </p:sp>
      <p:grpSp>
        <p:nvGrpSpPr>
          <p:cNvPr id="11" name="3 Grupo"/>
          <p:cNvGrpSpPr/>
          <p:nvPr/>
        </p:nvGrpSpPr>
        <p:grpSpPr>
          <a:xfrm>
            <a:off x="3695328" y="4581128"/>
            <a:ext cx="3256674" cy="1510639"/>
            <a:chOff x="3695328" y="4581128"/>
            <a:chExt cx="3256674" cy="1510639"/>
          </a:xfrm>
        </p:grpSpPr>
        <p:sp>
          <p:nvSpPr>
            <p:cNvPr id="5" name="1 Rectángulo"/>
            <p:cNvSpPr/>
            <p:nvPr/>
          </p:nvSpPr>
          <p:spPr>
            <a:xfrm>
              <a:off x="3695328" y="4581128"/>
              <a:ext cx="1177280" cy="110964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r>
                <a:rPr lang="es-ES" dirty="0" smtClean="0"/>
                <a:t>1</a:t>
              </a:r>
              <a:endParaRPr lang="ca-ES" dirty="0"/>
            </a:p>
          </p:txBody>
        </p:sp>
        <p:sp>
          <p:nvSpPr>
            <p:cNvPr id="19" name="2 Triángulo isósceles"/>
            <p:cNvSpPr/>
            <p:nvPr/>
          </p:nvSpPr>
          <p:spPr>
            <a:xfrm>
              <a:off x="4283968" y="4664613"/>
              <a:ext cx="1464914" cy="1266947"/>
            </a:xfrm>
            <a:prstGeom prst="triangl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S" dirty="0"/>
                <a:t>2</a:t>
              </a:r>
              <a:endParaRPr lang="ca-ES" dirty="0"/>
            </a:p>
          </p:txBody>
        </p:sp>
        <p:sp>
          <p:nvSpPr>
            <p:cNvPr id="16" name="3 Rectángulo"/>
            <p:cNvSpPr/>
            <p:nvPr/>
          </p:nvSpPr>
          <p:spPr>
            <a:xfrm>
              <a:off x="5148064" y="5289773"/>
              <a:ext cx="1533484" cy="801994"/>
            </a:xfrm>
            <a:prstGeom prst="rect">
              <a:avLst/>
            </a:prstGeom>
            <a:solidFill>
              <a:schemeClr val="accent3">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r>
                <a:rPr lang="es-ES" dirty="0"/>
                <a:t>3</a:t>
              </a:r>
              <a:endParaRPr lang="ca-ES" dirty="0"/>
            </a:p>
          </p:txBody>
        </p:sp>
        <p:sp>
          <p:nvSpPr>
            <p:cNvPr id="18" name="4 Elipse"/>
            <p:cNvSpPr/>
            <p:nvPr/>
          </p:nvSpPr>
          <p:spPr>
            <a:xfrm>
              <a:off x="5889313" y="4988889"/>
              <a:ext cx="1062689" cy="942671"/>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solidFill>
                    <a:schemeClr val="tx1"/>
                  </a:solidFill>
                </a:rPr>
                <a:t>4</a:t>
              </a:r>
              <a:endParaRPr lang="ca-ES" dirty="0">
                <a:solidFill>
                  <a:schemeClr val="tx1"/>
                </a:solidFill>
              </a:endParaRPr>
            </a:p>
          </p:txBody>
        </p:sp>
      </p:grpSp>
      <p:sp>
        <p:nvSpPr>
          <p:cNvPr id="7" name="6 Marcador de número de diapositiva"/>
          <p:cNvSpPr>
            <a:spLocks noGrp="1"/>
          </p:cNvSpPr>
          <p:nvPr>
            <p:ph type="sldNum" sz="quarter" idx="12"/>
          </p:nvPr>
        </p:nvSpPr>
        <p:spPr/>
        <p:txBody>
          <a:bodyPr/>
          <a:lstStyle/>
          <a:p>
            <a:fld id="{0ACA1CE1-9798-4B88-88D5-CC07D77D3832}" type="slidenum">
              <a:rPr lang="ca-ES" smtClean="0"/>
              <a:pPr/>
              <a:t>4</a:t>
            </a:fld>
            <a:endParaRPr lang="ca-ES"/>
          </a:p>
        </p:txBody>
      </p:sp>
      <p:sp>
        <p:nvSpPr>
          <p:cNvPr id="6" name="5 Marcador de pie de página"/>
          <p:cNvSpPr>
            <a:spLocks noGrp="1"/>
          </p:cNvSpPr>
          <p:nvPr>
            <p:ph type="ftr" sz="quarter" idx="11"/>
          </p:nvPr>
        </p:nvSpPr>
        <p:spPr/>
        <p:txBody>
          <a:bodyPr/>
          <a:lstStyle/>
          <a:p>
            <a:r>
              <a:rPr lang="ca-ES" smtClean="0"/>
              <a:t>PowerPoint accessible</a:t>
            </a:r>
            <a:endParaRPr lang="ca-ES"/>
          </a:p>
        </p:txBody>
      </p:sp>
      <p:sp>
        <p:nvSpPr>
          <p:cNvPr id="4" name="4 Marcador de fecha"/>
          <p:cNvSpPr>
            <a:spLocks noGrp="1"/>
          </p:cNvSpPr>
          <p:nvPr>
            <p:ph type="dt" sz="half" idx="10"/>
          </p:nvPr>
        </p:nvSpPr>
        <p:spPr/>
        <p:txBody>
          <a:bodyPr/>
          <a:lstStyle/>
          <a:p>
            <a:r>
              <a:rPr lang="ca-ES" smtClean="0"/>
              <a:t>Octubre 2012</a:t>
            </a:r>
            <a:endParaRPr lang="ca-ES" dirty="0"/>
          </a:p>
        </p:txBody>
      </p:sp>
    </p:spTree>
    <p:extLst>
      <p:ext uri="{BB962C8B-B14F-4D97-AF65-F5344CB8AC3E}">
        <p14:creationId xmlns:p14="http://schemas.microsoft.com/office/powerpoint/2010/main" val="259291115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ca-ES" dirty="0" smtClean="0"/>
              <a:t>Ordenar amb lògica (2)</a:t>
            </a:r>
            <a:endParaRPr lang="ca-ES" dirty="0"/>
          </a:p>
        </p:txBody>
      </p:sp>
      <p:sp>
        <p:nvSpPr>
          <p:cNvPr id="3" name="2 Marcador de contenido"/>
          <p:cNvSpPr>
            <a:spLocks noGrp="1"/>
          </p:cNvSpPr>
          <p:nvPr>
            <p:ph idx="1"/>
          </p:nvPr>
        </p:nvSpPr>
        <p:spPr/>
        <p:txBody>
          <a:bodyPr>
            <a:normAutofit/>
          </a:bodyPr>
          <a:lstStyle/>
          <a:p>
            <a:r>
              <a:rPr lang="ca-ES" sz="2800" dirty="0" smtClean="0"/>
              <a:t>Podem alterar aquest ordre al menú </a:t>
            </a:r>
            <a:r>
              <a:rPr lang="es-ES_tradnl" sz="2800" dirty="0" smtClean="0">
                <a:solidFill>
                  <a:schemeClr val="tx2"/>
                </a:solidFill>
              </a:rPr>
              <a:t>Inicio &gt; Dibujo &gt; Organizar</a:t>
            </a:r>
          </a:p>
          <a:p>
            <a:pPr marL="0" indent="0">
              <a:buNone/>
            </a:pPr>
            <a:endParaRPr lang="ca-ES" sz="2400" dirty="0" smtClean="0"/>
          </a:p>
          <a:p>
            <a:r>
              <a:rPr lang="ca-ES" sz="2800" dirty="0" smtClean="0"/>
              <a:t>Individualment per a cada objecte, a través de les opcions “</a:t>
            </a:r>
            <a:r>
              <a:rPr lang="es-ES" sz="2800" dirty="0" smtClean="0">
                <a:solidFill>
                  <a:schemeClr val="tx2"/>
                </a:solidFill>
              </a:rPr>
              <a:t>Traer al frente</a:t>
            </a:r>
            <a:r>
              <a:rPr lang="ca-ES" sz="2800" dirty="0" smtClean="0"/>
              <a:t>” o “</a:t>
            </a:r>
            <a:r>
              <a:rPr lang="es-ES" sz="2800" dirty="0" smtClean="0">
                <a:solidFill>
                  <a:schemeClr val="tx2"/>
                </a:solidFill>
              </a:rPr>
              <a:t>Enviar al fondo</a:t>
            </a:r>
            <a:r>
              <a:rPr lang="ca-ES" sz="2800" dirty="0" smtClean="0"/>
              <a:t>”.</a:t>
            </a:r>
          </a:p>
          <a:p>
            <a:endParaRPr lang="ca-ES" sz="2800" dirty="0" smtClean="0"/>
          </a:p>
          <a:p>
            <a:r>
              <a:rPr lang="ca-ES" sz="2800" dirty="0" smtClean="0"/>
              <a:t>O col·lectivament en un llistat ordenat inversament en el </a:t>
            </a:r>
            <a:r>
              <a:rPr lang="es-ES" sz="2800" dirty="0" smtClean="0">
                <a:solidFill>
                  <a:schemeClr val="tx2"/>
                </a:solidFill>
              </a:rPr>
              <a:t>Panel de Selección</a:t>
            </a:r>
            <a:r>
              <a:rPr lang="ca-ES" sz="2800" dirty="0" smtClean="0"/>
              <a:t>.</a:t>
            </a:r>
          </a:p>
        </p:txBody>
      </p:sp>
      <p:sp>
        <p:nvSpPr>
          <p:cNvPr id="6" name="5 Marcador de número de diapositiva"/>
          <p:cNvSpPr>
            <a:spLocks noGrp="1"/>
          </p:cNvSpPr>
          <p:nvPr>
            <p:ph type="sldNum" sz="quarter" idx="12"/>
          </p:nvPr>
        </p:nvSpPr>
        <p:spPr/>
        <p:txBody>
          <a:bodyPr/>
          <a:lstStyle/>
          <a:p>
            <a:fld id="{0ACA1CE1-9798-4B88-88D5-CC07D77D3832}" type="slidenum">
              <a:rPr lang="ca-ES" smtClean="0"/>
              <a:pPr/>
              <a:t>5</a:t>
            </a:fld>
            <a:endParaRPr lang="ca-ES"/>
          </a:p>
        </p:txBody>
      </p:sp>
      <p:sp>
        <p:nvSpPr>
          <p:cNvPr id="5" name="4 Marcador de pie de página"/>
          <p:cNvSpPr>
            <a:spLocks noGrp="1"/>
          </p:cNvSpPr>
          <p:nvPr>
            <p:ph type="ftr" sz="quarter" idx="11"/>
          </p:nvPr>
        </p:nvSpPr>
        <p:spPr/>
        <p:txBody>
          <a:bodyPr/>
          <a:lstStyle/>
          <a:p>
            <a:r>
              <a:rPr lang="ca-ES" smtClean="0"/>
              <a:t>PowerPoint accessible</a:t>
            </a:r>
            <a:endParaRPr lang="ca-ES"/>
          </a:p>
        </p:txBody>
      </p:sp>
      <p:sp>
        <p:nvSpPr>
          <p:cNvPr id="4" name="3 Marcador de fecha"/>
          <p:cNvSpPr>
            <a:spLocks noGrp="1"/>
          </p:cNvSpPr>
          <p:nvPr>
            <p:ph type="dt" sz="half" idx="10"/>
          </p:nvPr>
        </p:nvSpPr>
        <p:spPr/>
        <p:txBody>
          <a:bodyPr/>
          <a:lstStyle/>
          <a:p>
            <a:r>
              <a:rPr lang="ca-ES" smtClean="0"/>
              <a:t>Octubre 2012</a:t>
            </a:r>
            <a:endParaRPr lang="ca-ES"/>
          </a:p>
        </p:txBody>
      </p:sp>
    </p:spTree>
    <p:extLst>
      <p:ext uri="{BB962C8B-B14F-4D97-AF65-F5344CB8AC3E}">
        <p14:creationId xmlns:p14="http://schemas.microsoft.com/office/powerpoint/2010/main" val="241818551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ca-ES" dirty="0" smtClean="0"/>
              <a:t>Crear notes</a:t>
            </a:r>
            <a:endParaRPr lang="ca-ES" dirty="0"/>
          </a:p>
        </p:txBody>
      </p:sp>
      <p:sp>
        <p:nvSpPr>
          <p:cNvPr id="3" name="2 Marcador de contenido"/>
          <p:cNvSpPr>
            <a:spLocks noGrp="1"/>
          </p:cNvSpPr>
          <p:nvPr>
            <p:ph idx="1"/>
          </p:nvPr>
        </p:nvSpPr>
        <p:spPr/>
        <p:txBody>
          <a:bodyPr>
            <a:normAutofit/>
          </a:bodyPr>
          <a:lstStyle/>
          <a:p>
            <a:r>
              <a:rPr lang="ca-ES" dirty="0" smtClean="0"/>
              <a:t>En la </a:t>
            </a:r>
            <a:r>
              <a:rPr lang="es-ES_tradnl" dirty="0" smtClean="0">
                <a:solidFill>
                  <a:schemeClr val="tx2"/>
                </a:solidFill>
              </a:rPr>
              <a:t>Vista &gt; Normal </a:t>
            </a:r>
            <a:r>
              <a:rPr lang="ca-ES" dirty="0" smtClean="0"/>
              <a:t>podem crear notes a la part inferior de la pantalla. </a:t>
            </a:r>
          </a:p>
          <a:p>
            <a:endParaRPr lang="ca-ES" dirty="0" smtClean="0"/>
          </a:p>
          <a:p>
            <a:r>
              <a:rPr lang="ca-ES" dirty="0" smtClean="0"/>
              <a:t>Aquestes notes poden servir per ampliar o aclarir la informació de cada diapositiva (per exemple en les que hi ha material gràfic o objectes flotants que poden confondre si no s’interpreten bé).</a:t>
            </a:r>
            <a:endParaRPr lang="ca-ES" dirty="0"/>
          </a:p>
        </p:txBody>
      </p:sp>
      <p:sp>
        <p:nvSpPr>
          <p:cNvPr id="6" name="5 Marcador de número de diapositiva"/>
          <p:cNvSpPr>
            <a:spLocks noGrp="1"/>
          </p:cNvSpPr>
          <p:nvPr>
            <p:ph type="sldNum" sz="quarter" idx="12"/>
          </p:nvPr>
        </p:nvSpPr>
        <p:spPr/>
        <p:txBody>
          <a:bodyPr/>
          <a:lstStyle/>
          <a:p>
            <a:fld id="{0ACA1CE1-9798-4B88-88D5-CC07D77D3832}" type="slidenum">
              <a:rPr lang="ca-ES" smtClean="0"/>
              <a:pPr/>
              <a:t>6</a:t>
            </a:fld>
            <a:endParaRPr lang="ca-ES"/>
          </a:p>
        </p:txBody>
      </p:sp>
      <p:sp>
        <p:nvSpPr>
          <p:cNvPr id="5" name="4 Marcador de pie de página"/>
          <p:cNvSpPr>
            <a:spLocks noGrp="1"/>
          </p:cNvSpPr>
          <p:nvPr>
            <p:ph type="ftr" sz="quarter" idx="11"/>
          </p:nvPr>
        </p:nvSpPr>
        <p:spPr/>
        <p:txBody>
          <a:bodyPr/>
          <a:lstStyle/>
          <a:p>
            <a:r>
              <a:rPr lang="ca-ES" smtClean="0"/>
              <a:t>PowerPoint accessible</a:t>
            </a:r>
            <a:endParaRPr lang="ca-ES"/>
          </a:p>
        </p:txBody>
      </p:sp>
      <p:sp>
        <p:nvSpPr>
          <p:cNvPr id="4" name="3 Marcador de fecha"/>
          <p:cNvSpPr>
            <a:spLocks noGrp="1"/>
          </p:cNvSpPr>
          <p:nvPr>
            <p:ph type="dt" sz="half" idx="10"/>
          </p:nvPr>
        </p:nvSpPr>
        <p:spPr/>
        <p:txBody>
          <a:bodyPr/>
          <a:lstStyle/>
          <a:p>
            <a:r>
              <a:rPr lang="ca-ES" smtClean="0"/>
              <a:t>Octubre 2012</a:t>
            </a:r>
            <a:endParaRPr lang="ca-ES"/>
          </a:p>
        </p:txBody>
      </p:sp>
    </p:spTree>
    <p:extLst>
      <p:ext uri="{BB962C8B-B14F-4D97-AF65-F5344CB8AC3E}">
        <p14:creationId xmlns:p14="http://schemas.microsoft.com/office/powerpoint/2010/main" val="334349295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ca-ES" dirty="0" smtClean="0"/>
              <a:t>Descriure les imatges (1)</a:t>
            </a:r>
            <a:endParaRPr lang="ca-ES" dirty="0"/>
          </a:p>
        </p:txBody>
      </p:sp>
      <p:sp>
        <p:nvSpPr>
          <p:cNvPr id="3" name="2 Marcador de contenido"/>
          <p:cNvSpPr>
            <a:spLocks noGrp="1"/>
          </p:cNvSpPr>
          <p:nvPr>
            <p:ph idx="1"/>
          </p:nvPr>
        </p:nvSpPr>
        <p:spPr/>
        <p:txBody>
          <a:bodyPr/>
          <a:lstStyle/>
          <a:p>
            <a:r>
              <a:rPr lang="ca-ES" dirty="0" smtClean="0"/>
              <a:t>Quan inserim una imatge a una diapositiva s’ha de ser conscient que no tothom les pot llegir o veure.</a:t>
            </a:r>
          </a:p>
          <a:p>
            <a:endParaRPr lang="ca-ES" dirty="0" smtClean="0"/>
          </a:p>
          <a:p>
            <a:r>
              <a:rPr lang="ca-ES" dirty="0" smtClean="0"/>
              <a:t>Per exemple, una persona cega no pot llegir cap de les imatges de la següent diapositiva:</a:t>
            </a:r>
            <a:endParaRPr lang="ca-ES" dirty="0"/>
          </a:p>
        </p:txBody>
      </p:sp>
      <p:sp>
        <p:nvSpPr>
          <p:cNvPr id="6" name="5 Marcador de número de diapositiva"/>
          <p:cNvSpPr>
            <a:spLocks noGrp="1"/>
          </p:cNvSpPr>
          <p:nvPr>
            <p:ph type="sldNum" sz="quarter" idx="12"/>
          </p:nvPr>
        </p:nvSpPr>
        <p:spPr/>
        <p:txBody>
          <a:bodyPr/>
          <a:lstStyle/>
          <a:p>
            <a:fld id="{0ACA1CE1-9798-4B88-88D5-CC07D77D3832}" type="slidenum">
              <a:rPr lang="ca-ES" smtClean="0"/>
              <a:pPr/>
              <a:t>7</a:t>
            </a:fld>
            <a:endParaRPr lang="ca-ES"/>
          </a:p>
        </p:txBody>
      </p:sp>
      <p:sp>
        <p:nvSpPr>
          <p:cNvPr id="5" name="4 Marcador de pie de página"/>
          <p:cNvSpPr>
            <a:spLocks noGrp="1"/>
          </p:cNvSpPr>
          <p:nvPr>
            <p:ph type="ftr" sz="quarter" idx="11"/>
          </p:nvPr>
        </p:nvSpPr>
        <p:spPr/>
        <p:txBody>
          <a:bodyPr/>
          <a:lstStyle/>
          <a:p>
            <a:r>
              <a:rPr lang="ca-ES" smtClean="0"/>
              <a:t>PowerPoint accessible</a:t>
            </a:r>
            <a:endParaRPr lang="ca-ES"/>
          </a:p>
        </p:txBody>
      </p:sp>
      <p:sp>
        <p:nvSpPr>
          <p:cNvPr id="4" name="3 Marcador de fecha"/>
          <p:cNvSpPr>
            <a:spLocks noGrp="1"/>
          </p:cNvSpPr>
          <p:nvPr>
            <p:ph type="dt" sz="half" idx="10"/>
          </p:nvPr>
        </p:nvSpPr>
        <p:spPr/>
        <p:txBody>
          <a:bodyPr/>
          <a:lstStyle/>
          <a:p>
            <a:r>
              <a:rPr lang="ca-ES" smtClean="0"/>
              <a:t>Octubre 2012</a:t>
            </a:r>
            <a:endParaRPr lang="ca-ES"/>
          </a:p>
        </p:txBody>
      </p:sp>
    </p:spTree>
    <p:extLst>
      <p:ext uri="{BB962C8B-B14F-4D97-AF65-F5344CB8AC3E}">
        <p14:creationId xmlns:p14="http://schemas.microsoft.com/office/powerpoint/2010/main" val="252438734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ca-ES" dirty="0" smtClean="0"/>
              <a:t>Descriure les imatges (2)</a:t>
            </a:r>
            <a:endParaRPr lang="ca-ES" dirty="0"/>
          </a:p>
        </p:txBody>
      </p:sp>
      <p:sp>
        <p:nvSpPr>
          <p:cNvPr id="3" name="2 Marcador de contenido"/>
          <p:cNvSpPr>
            <a:spLocks noGrp="1"/>
          </p:cNvSpPr>
          <p:nvPr>
            <p:ph idx="1"/>
          </p:nvPr>
        </p:nvSpPr>
        <p:spPr/>
        <p:txBody>
          <a:bodyPr>
            <a:normAutofit/>
          </a:bodyPr>
          <a:lstStyle/>
          <a:p>
            <a:r>
              <a:rPr lang="ca-ES" sz="2800" dirty="0" smtClean="0"/>
              <a:t>Aquesta diapositiva per ell està en blanc.</a:t>
            </a:r>
            <a:endParaRPr lang="ca-ES" sz="2800" dirty="0"/>
          </a:p>
        </p:txBody>
      </p:sp>
      <p:grpSp>
        <p:nvGrpSpPr>
          <p:cNvPr id="13" name="3 Grupo"/>
          <p:cNvGrpSpPr/>
          <p:nvPr/>
        </p:nvGrpSpPr>
        <p:grpSpPr>
          <a:xfrm>
            <a:off x="398730" y="2053826"/>
            <a:ext cx="8135469" cy="4150085"/>
            <a:chOff x="398730" y="2053826"/>
            <a:chExt cx="8135469" cy="4150085"/>
          </a:xfrm>
        </p:grpSpPr>
        <p:pic>
          <p:nvPicPr>
            <p:cNvPr id="2053" name="6 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88224" y="4395576"/>
              <a:ext cx="1726722" cy="1694508"/>
            </a:xfrm>
            <a:prstGeom prst="rect">
              <a:avLst/>
            </a:prstGeom>
            <a:noFill/>
            <a:extLst>
              <a:ext uri="{909E8E84-426E-40DD-AFC4-6F175D3DCCD1}">
                <a14:hiddenFill xmlns:a14="http://schemas.microsoft.com/office/drawing/2010/main">
                  <a:solidFill>
                    <a:srgbClr val="FFFFFF"/>
                  </a:solidFill>
                </a14:hiddenFill>
              </a:ext>
            </a:extLst>
          </p:spPr>
        </p:pic>
        <p:pic>
          <p:nvPicPr>
            <p:cNvPr id="2051" name="5 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592998" y="5090145"/>
              <a:ext cx="2459269" cy="7300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6" name="4 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35762" y="4281749"/>
              <a:ext cx="2537254" cy="1922162"/>
            </a:xfrm>
            <a:prstGeom prst="rect">
              <a:avLst/>
            </a:prstGeom>
            <a:noFill/>
            <a:extLst>
              <a:ext uri="{909E8E84-426E-40DD-AFC4-6F175D3DCCD1}">
                <a14:hiddenFill xmlns:a14="http://schemas.microsoft.com/office/drawing/2010/main">
                  <a:solidFill>
                    <a:srgbClr val="FFFFFF"/>
                  </a:solidFill>
                </a14:hiddenFill>
              </a:ext>
            </a:extLst>
          </p:spPr>
        </p:pic>
        <p:pic>
          <p:nvPicPr>
            <p:cNvPr id="7" name="3 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084168" y="2053826"/>
              <a:ext cx="2450031" cy="21174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4" name="2 Picture 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725045" y="2185262"/>
              <a:ext cx="2055415" cy="22609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1 Picture 1"/>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98730" y="2185262"/>
              <a:ext cx="2777139" cy="19860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8" name="6 Marcador de número de diapositiva"/>
          <p:cNvSpPr>
            <a:spLocks noGrp="1"/>
          </p:cNvSpPr>
          <p:nvPr>
            <p:ph type="sldNum" sz="quarter" idx="12"/>
          </p:nvPr>
        </p:nvSpPr>
        <p:spPr/>
        <p:txBody>
          <a:bodyPr/>
          <a:lstStyle/>
          <a:p>
            <a:fld id="{0ACA1CE1-9798-4B88-88D5-CC07D77D3832}" type="slidenum">
              <a:rPr lang="ca-ES" smtClean="0"/>
              <a:pPr/>
              <a:t>8</a:t>
            </a:fld>
            <a:endParaRPr lang="ca-ES"/>
          </a:p>
        </p:txBody>
      </p:sp>
      <p:sp>
        <p:nvSpPr>
          <p:cNvPr id="5" name="5 Marcador de pie de página"/>
          <p:cNvSpPr>
            <a:spLocks noGrp="1"/>
          </p:cNvSpPr>
          <p:nvPr>
            <p:ph type="ftr" sz="quarter" idx="11"/>
          </p:nvPr>
        </p:nvSpPr>
        <p:spPr/>
        <p:txBody>
          <a:bodyPr/>
          <a:lstStyle/>
          <a:p>
            <a:r>
              <a:rPr lang="ca-ES" smtClean="0"/>
              <a:t>PowerPoint accessible</a:t>
            </a:r>
            <a:endParaRPr lang="ca-ES"/>
          </a:p>
        </p:txBody>
      </p:sp>
      <p:sp>
        <p:nvSpPr>
          <p:cNvPr id="4" name="4 Marcador de fecha"/>
          <p:cNvSpPr>
            <a:spLocks noGrp="1"/>
          </p:cNvSpPr>
          <p:nvPr>
            <p:ph type="dt" sz="half" idx="10"/>
          </p:nvPr>
        </p:nvSpPr>
        <p:spPr/>
        <p:txBody>
          <a:bodyPr/>
          <a:lstStyle/>
          <a:p>
            <a:r>
              <a:rPr lang="ca-ES" smtClean="0"/>
              <a:t>Octubre 2012</a:t>
            </a:r>
            <a:endParaRPr lang="ca-ES"/>
          </a:p>
        </p:txBody>
      </p:sp>
    </p:spTree>
    <p:extLst>
      <p:ext uri="{BB962C8B-B14F-4D97-AF65-F5344CB8AC3E}">
        <p14:creationId xmlns:p14="http://schemas.microsoft.com/office/powerpoint/2010/main" val="181293332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ca-ES" dirty="0" smtClean="0"/>
              <a:t>Descriure les imatges (3)</a:t>
            </a:r>
            <a:endParaRPr lang="ca-ES" dirty="0"/>
          </a:p>
        </p:txBody>
      </p:sp>
      <p:sp>
        <p:nvSpPr>
          <p:cNvPr id="3" name="2 Marcador de contenido"/>
          <p:cNvSpPr>
            <a:spLocks noGrp="1"/>
          </p:cNvSpPr>
          <p:nvPr>
            <p:ph idx="1"/>
          </p:nvPr>
        </p:nvSpPr>
        <p:spPr/>
        <p:txBody>
          <a:bodyPr>
            <a:normAutofit/>
          </a:bodyPr>
          <a:lstStyle/>
          <a:p>
            <a:r>
              <a:rPr lang="ca-ES" dirty="0" smtClean="0"/>
              <a:t>Per descriure una imatge cal fer-se primer dues preguntes: </a:t>
            </a:r>
          </a:p>
          <a:p>
            <a:pPr lvl="1"/>
            <a:r>
              <a:rPr lang="ca-ES" dirty="0" smtClean="0"/>
              <a:t>“Quina informació ens dóna aquesta imatge?”</a:t>
            </a:r>
          </a:p>
          <a:p>
            <a:pPr lvl="1"/>
            <a:r>
              <a:rPr lang="ca-ES" dirty="0" smtClean="0"/>
              <a:t>“És útil per l’usuari?”</a:t>
            </a:r>
          </a:p>
          <a:p>
            <a:pPr lvl="1"/>
            <a:endParaRPr lang="ca-ES" dirty="0" smtClean="0"/>
          </a:p>
          <a:p>
            <a:r>
              <a:rPr lang="ca-ES" dirty="0" smtClean="0"/>
              <a:t>Botó dret damunt la imatge </a:t>
            </a:r>
            <a:r>
              <a:rPr lang="ca-ES" dirty="0" smtClean="0">
                <a:solidFill>
                  <a:schemeClr val="tx2"/>
                </a:solidFill>
              </a:rPr>
              <a:t>&gt; </a:t>
            </a:r>
            <a:r>
              <a:rPr lang="es-ES" dirty="0" smtClean="0">
                <a:solidFill>
                  <a:schemeClr val="tx2"/>
                </a:solidFill>
              </a:rPr>
              <a:t>Formato de imagen &gt; Texto alternativo</a:t>
            </a:r>
            <a:endParaRPr lang="es-ES" dirty="0">
              <a:solidFill>
                <a:schemeClr val="tx2"/>
              </a:solidFill>
            </a:endParaRPr>
          </a:p>
        </p:txBody>
      </p:sp>
      <p:sp>
        <p:nvSpPr>
          <p:cNvPr id="6" name="5 Marcador de número de diapositiva"/>
          <p:cNvSpPr>
            <a:spLocks noGrp="1"/>
          </p:cNvSpPr>
          <p:nvPr>
            <p:ph type="sldNum" sz="quarter" idx="12"/>
          </p:nvPr>
        </p:nvSpPr>
        <p:spPr/>
        <p:txBody>
          <a:bodyPr/>
          <a:lstStyle/>
          <a:p>
            <a:fld id="{0ACA1CE1-9798-4B88-88D5-CC07D77D3832}" type="slidenum">
              <a:rPr lang="ca-ES" smtClean="0"/>
              <a:pPr/>
              <a:t>9</a:t>
            </a:fld>
            <a:endParaRPr lang="ca-ES"/>
          </a:p>
        </p:txBody>
      </p:sp>
      <p:sp>
        <p:nvSpPr>
          <p:cNvPr id="5" name="4 Marcador de pie de página"/>
          <p:cNvSpPr>
            <a:spLocks noGrp="1"/>
          </p:cNvSpPr>
          <p:nvPr>
            <p:ph type="ftr" sz="quarter" idx="11"/>
          </p:nvPr>
        </p:nvSpPr>
        <p:spPr/>
        <p:txBody>
          <a:bodyPr/>
          <a:lstStyle/>
          <a:p>
            <a:r>
              <a:rPr lang="ca-ES" smtClean="0"/>
              <a:t>PowerPoint accessible</a:t>
            </a:r>
            <a:endParaRPr lang="ca-ES"/>
          </a:p>
        </p:txBody>
      </p:sp>
      <p:sp>
        <p:nvSpPr>
          <p:cNvPr id="4" name="3 Marcador de fecha"/>
          <p:cNvSpPr>
            <a:spLocks noGrp="1"/>
          </p:cNvSpPr>
          <p:nvPr>
            <p:ph type="dt" sz="half" idx="10"/>
          </p:nvPr>
        </p:nvSpPr>
        <p:spPr/>
        <p:txBody>
          <a:bodyPr/>
          <a:lstStyle/>
          <a:p>
            <a:r>
              <a:rPr lang="ca-ES" smtClean="0"/>
              <a:t>Octubre 2012</a:t>
            </a:r>
            <a:endParaRPr lang="ca-ES"/>
          </a:p>
        </p:txBody>
      </p:sp>
    </p:spTree>
    <p:extLst>
      <p:ext uri="{BB962C8B-B14F-4D97-AF65-F5344CB8AC3E}">
        <p14:creationId xmlns:p14="http://schemas.microsoft.com/office/powerpoint/2010/main" val="411022026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60648"/>
            <a:ext cx="8229600" cy="1143000"/>
          </a:xfrm>
        </p:spPr>
        <p:txBody>
          <a:bodyPr/>
          <a:lstStyle/>
          <a:p>
            <a:r>
              <a:rPr lang="ca-ES" dirty="0" smtClean="0"/>
              <a:t>Descriure les imatges (4)</a:t>
            </a:r>
            <a:endParaRPr lang="ca-ES" dirty="0"/>
          </a:p>
        </p:txBody>
      </p:sp>
      <p:sp>
        <p:nvSpPr>
          <p:cNvPr id="3" name="2 Marcador de contenido"/>
          <p:cNvSpPr>
            <a:spLocks noGrp="1"/>
          </p:cNvSpPr>
          <p:nvPr>
            <p:ph idx="1"/>
          </p:nvPr>
        </p:nvSpPr>
        <p:spPr/>
        <p:txBody>
          <a:bodyPr>
            <a:normAutofit/>
          </a:bodyPr>
          <a:lstStyle/>
          <a:p>
            <a:r>
              <a:rPr lang="ca-ES" sz="2800" dirty="0" smtClean="0"/>
              <a:t>Ara podrà interpretar cada un dels missatges.</a:t>
            </a:r>
            <a:endParaRPr lang="ca-ES" sz="2800" dirty="0"/>
          </a:p>
        </p:txBody>
      </p:sp>
      <p:grpSp>
        <p:nvGrpSpPr>
          <p:cNvPr id="13" name="3 Grupo"/>
          <p:cNvGrpSpPr/>
          <p:nvPr/>
        </p:nvGrpSpPr>
        <p:grpSpPr>
          <a:xfrm>
            <a:off x="398730" y="2053826"/>
            <a:ext cx="8135469" cy="4150085"/>
            <a:chOff x="398730" y="2053826"/>
            <a:chExt cx="8135469" cy="4150085"/>
          </a:xfrm>
        </p:grpSpPr>
        <p:pic>
          <p:nvPicPr>
            <p:cNvPr id="2053" name="Picture 6" descr="Oferta de lanzamiento: ¡Paga sólo 900 euros durante el primer año!"/>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88224" y="4395576"/>
              <a:ext cx="1726722" cy="1694508"/>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5" descr="Haz clic aquí."/>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592998" y="5090145"/>
              <a:ext cx="2459269" cy="7300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6" name="Picture 4" descr="Imágen donde se indican las partes de un saxofón. Empezando por arriba: Lengüeta, boquilla, llave de bocal, bocal, mecanismo de octava, cuerpo, culata (abajo), llave, pabellón."/>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35762" y="4281749"/>
              <a:ext cx="2537254" cy="192216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3" descr="Humor gràfic: Un grup de pollastres miren amb atenció un forn (similar a un televisor) on un pollastre a l'ast dóna voltes."/>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084168" y="2053826"/>
              <a:ext cx="2450031" cy="21174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4" name="Picture 2" descr="Taula on es mostren els ingresos en dólars a les famílies molt pobres segons el número de fills que tenen."/>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725045" y="2185262"/>
              <a:ext cx="2055415" cy="22609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1" descr="Menys de 30 anys: 13,9%. De 30 a 39 anys: 39,5%. De 40 a 49 anys: 37%. De 50 a 59 anys: 8,5%. A partir de 60 anys: 1,1%. Edat mitjana: 39,3. Personal d'administració i serveis."/>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98730" y="2185262"/>
              <a:ext cx="2777139" cy="19860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8" name="6 Marcador de número de diapositiva"/>
          <p:cNvSpPr>
            <a:spLocks noGrp="1"/>
          </p:cNvSpPr>
          <p:nvPr>
            <p:ph type="sldNum" sz="quarter" idx="12"/>
          </p:nvPr>
        </p:nvSpPr>
        <p:spPr/>
        <p:txBody>
          <a:bodyPr/>
          <a:lstStyle/>
          <a:p>
            <a:fld id="{0ACA1CE1-9798-4B88-88D5-CC07D77D3832}" type="slidenum">
              <a:rPr lang="ca-ES" smtClean="0"/>
              <a:pPr/>
              <a:t>10</a:t>
            </a:fld>
            <a:endParaRPr lang="ca-ES"/>
          </a:p>
        </p:txBody>
      </p:sp>
      <p:sp>
        <p:nvSpPr>
          <p:cNvPr id="5" name="5 Marcador de pie de página"/>
          <p:cNvSpPr>
            <a:spLocks noGrp="1"/>
          </p:cNvSpPr>
          <p:nvPr>
            <p:ph type="ftr" sz="quarter" idx="11"/>
          </p:nvPr>
        </p:nvSpPr>
        <p:spPr/>
        <p:txBody>
          <a:bodyPr/>
          <a:lstStyle/>
          <a:p>
            <a:r>
              <a:rPr lang="ca-ES" smtClean="0"/>
              <a:t>PowerPoint accessible</a:t>
            </a:r>
            <a:endParaRPr lang="ca-ES"/>
          </a:p>
        </p:txBody>
      </p:sp>
      <p:sp>
        <p:nvSpPr>
          <p:cNvPr id="4" name="4 Marcador de fecha"/>
          <p:cNvSpPr>
            <a:spLocks noGrp="1"/>
          </p:cNvSpPr>
          <p:nvPr>
            <p:ph type="dt" sz="half" idx="10"/>
          </p:nvPr>
        </p:nvSpPr>
        <p:spPr/>
        <p:txBody>
          <a:bodyPr/>
          <a:lstStyle/>
          <a:p>
            <a:r>
              <a:rPr lang="ca-ES" smtClean="0"/>
              <a:t>Octubre 2012</a:t>
            </a:r>
            <a:endParaRPr lang="ca-ES"/>
          </a:p>
        </p:txBody>
      </p:sp>
    </p:spTree>
    <p:extLst>
      <p:ext uri="{BB962C8B-B14F-4D97-AF65-F5344CB8AC3E}">
        <p14:creationId xmlns:p14="http://schemas.microsoft.com/office/powerpoint/2010/main" val="187221073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ca-ES" dirty="0" smtClean="0"/>
              <a:t>Com inserir taules</a:t>
            </a:r>
            <a:endParaRPr lang="ca-ES" dirty="0"/>
          </a:p>
        </p:txBody>
      </p:sp>
      <p:sp>
        <p:nvSpPr>
          <p:cNvPr id="3" name="2 Marcador de contenido"/>
          <p:cNvSpPr>
            <a:spLocks noGrp="1"/>
          </p:cNvSpPr>
          <p:nvPr>
            <p:ph idx="1"/>
          </p:nvPr>
        </p:nvSpPr>
        <p:spPr/>
        <p:txBody>
          <a:bodyPr/>
          <a:lstStyle/>
          <a:p>
            <a:r>
              <a:rPr lang="ca-ES" dirty="0" smtClean="0"/>
              <a:t>Utilitzar l’eina </a:t>
            </a:r>
            <a:r>
              <a:rPr lang="es-ES" dirty="0" smtClean="0">
                <a:solidFill>
                  <a:schemeClr val="tx2"/>
                </a:solidFill>
              </a:rPr>
              <a:t>Insertar &gt; Tabla</a:t>
            </a:r>
            <a:r>
              <a:rPr lang="ca-ES" dirty="0" smtClean="0"/>
              <a:t>.</a:t>
            </a:r>
          </a:p>
          <a:p>
            <a:r>
              <a:rPr lang="ca-ES" dirty="0" smtClean="0"/>
              <a:t>Activar </a:t>
            </a:r>
            <a:r>
              <a:rPr lang="es-ES" dirty="0" smtClean="0">
                <a:solidFill>
                  <a:schemeClr val="tx2"/>
                </a:solidFill>
              </a:rPr>
              <a:t>Fila de encabezado</a:t>
            </a:r>
            <a:r>
              <a:rPr lang="ca-ES" dirty="0" smtClean="0">
                <a:solidFill>
                  <a:schemeClr val="tx2"/>
                </a:solidFill>
              </a:rPr>
              <a:t> </a:t>
            </a:r>
            <a:r>
              <a:rPr lang="ca-ES" dirty="0" smtClean="0"/>
              <a:t>a </a:t>
            </a:r>
            <a:r>
              <a:rPr lang="es-ES" dirty="0" smtClean="0">
                <a:solidFill>
                  <a:schemeClr val="tx2"/>
                </a:solidFill>
              </a:rPr>
              <a:t>Herramientas de tabla &gt; Diseño</a:t>
            </a:r>
            <a:r>
              <a:rPr lang="ca-ES" dirty="0" smtClean="0"/>
              <a:t>. </a:t>
            </a:r>
            <a:endParaRPr lang="ca-ES" dirty="0"/>
          </a:p>
        </p:txBody>
      </p:sp>
      <p:graphicFrame>
        <p:nvGraphicFramePr>
          <p:cNvPr id="4" name="3 Tabla" descr="La taula inclou tres columnes. La primera: quin format ha de tenir una taula accessible?. La segona: Recomanacions per millorar la accessibilitat. La tercera: Com incorporar text alternatiu?"/>
          <p:cNvGraphicFramePr>
            <a:graphicFrameLocks noGrp="1"/>
          </p:cNvGraphicFramePr>
          <p:nvPr>
            <p:extLst>
              <p:ext uri="{D42A27DB-BD31-4B8C-83A1-F6EECF244321}">
                <p14:modId xmlns:p14="http://schemas.microsoft.com/office/powerpoint/2010/main" val="3901650964"/>
              </p:ext>
            </p:extLst>
          </p:nvPr>
        </p:nvGraphicFramePr>
        <p:xfrm>
          <a:off x="827584" y="3356992"/>
          <a:ext cx="7200800" cy="2565400"/>
        </p:xfrm>
        <a:graphic>
          <a:graphicData uri="http://schemas.openxmlformats.org/drawingml/2006/table">
            <a:tbl>
              <a:tblPr firstRow="1" bandRow="1">
                <a:tableStyleId>{8EC20E35-A176-4012-BC5E-935CFFF8708E}</a:tableStyleId>
              </a:tblPr>
              <a:tblGrid>
                <a:gridCol w="2032000"/>
                <a:gridCol w="2648520"/>
                <a:gridCol w="2520280"/>
              </a:tblGrid>
              <a:tr h="370840">
                <a:tc>
                  <a:txBody>
                    <a:bodyPr/>
                    <a:lstStyle/>
                    <a:p>
                      <a:pPr algn="ctr"/>
                      <a:r>
                        <a:rPr lang="ca-ES" noProof="0" dirty="0" smtClean="0"/>
                        <a:t>Format</a:t>
                      </a:r>
                      <a:endParaRPr lang="ca-ES" noProof="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ca-ES" noProof="0" smtClean="0"/>
                        <a:t>Recomanacions</a:t>
                      </a:r>
                      <a:endParaRPr lang="ca-ES" noProof="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ca-ES" noProof="0" smtClean="0"/>
                        <a:t>Text alternatiu</a:t>
                      </a:r>
                      <a:endParaRPr lang="ca-ES" noProof="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lang="ca-ES" noProof="0" dirty="0" smtClean="0"/>
                        <a:t>Simple (sense cel·les combinades) </a:t>
                      </a:r>
                      <a:endParaRPr lang="ca-ES" noProof="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ca-ES" noProof="0" smtClean="0"/>
                        <a:t>No ocupar més d’una diapositiva</a:t>
                      </a:r>
                      <a:endParaRPr lang="ca-ES" noProof="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ca-ES" noProof="0" dirty="0" smtClean="0"/>
                        <a:t>Agregar una</a:t>
                      </a:r>
                      <a:r>
                        <a:rPr lang="ca-ES" baseline="0" noProof="0" dirty="0" smtClean="0"/>
                        <a:t> descripció a</a:t>
                      </a:r>
                      <a:r>
                        <a:rPr lang="ca-ES" noProof="0" dirty="0" smtClean="0"/>
                        <a:t> la taula.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lang="ca-ES" noProof="0" dirty="0" smtClean="0"/>
                        <a:t>Text clar</a:t>
                      </a:r>
                      <a:r>
                        <a:rPr lang="ca-ES" baseline="0" noProof="0" dirty="0" smtClean="0"/>
                        <a:t> i concís.</a:t>
                      </a:r>
                      <a:endParaRPr lang="ca-ES" noProof="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ca-ES" noProof="0" dirty="0" smtClean="0"/>
                        <a:t>Marcar les cel·les</a:t>
                      </a:r>
                      <a:r>
                        <a:rPr lang="ca-ES" baseline="0" noProof="0" dirty="0" smtClean="0"/>
                        <a:t> de títol com a capçaleres.</a:t>
                      </a:r>
                      <a:endParaRPr lang="ca-ES" noProof="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ca-ES" noProof="0" smtClean="0"/>
                        <a:t>Botó dret &gt; Formato de forma</a:t>
                      </a:r>
                      <a:r>
                        <a:rPr lang="ca-ES" baseline="0" noProof="0" smtClean="0"/>
                        <a:t> </a:t>
                      </a:r>
                      <a:r>
                        <a:rPr lang="ca-ES" noProof="0" smtClean="0"/>
                        <a:t>&gt; Texto alternativo</a:t>
                      </a:r>
                      <a:endParaRPr lang="ca-ES" noProof="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lang="ca-ES" noProof="0" dirty="0" smtClean="0"/>
                        <a:t>Taules “reals” (sense fer servir tabulacions).</a:t>
                      </a:r>
                      <a:endParaRPr lang="ca-ES" noProof="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ca-ES" noProof="0" smtClean="0"/>
                        <a:t>Vigilar</a:t>
                      </a:r>
                      <a:r>
                        <a:rPr lang="ca-ES" baseline="0" noProof="0" smtClean="0"/>
                        <a:t> contrast de colors.</a:t>
                      </a:r>
                      <a:endParaRPr lang="ca-ES" noProof="0" smtClean="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ca-ES" noProof="0" dirty="0" smtClean="0"/>
                        <a:t>Que contesti: ¿Quin és el propòsit de la taula i com està organitzada?</a:t>
                      </a:r>
                      <a:endParaRPr lang="ca-ES" noProof="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7" name="6 Marcador de número de diapositiva"/>
          <p:cNvSpPr>
            <a:spLocks noGrp="1"/>
          </p:cNvSpPr>
          <p:nvPr>
            <p:ph type="sldNum" sz="quarter" idx="12"/>
          </p:nvPr>
        </p:nvSpPr>
        <p:spPr/>
        <p:txBody>
          <a:bodyPr/>
          <a:lstStyle/>
          <a:p>
            <a:fld id="{0ACA1CE1-9798-4B88-88D5-CC07D77D3832}" type="slidenum">
              <a:rPr lang="ca-ES" smtClean="0"/>
              <a:pPr/>
              <a:t>11</a:t>
            </a:fld>
            <a:endParaRPr lang="ca-ES"/>
          </a:p>
        </p:txBody>
      </p:sp>
      <p:sp>
        <p:nvSpPr>
          <p:cNvPr id="6" name="5 Marcador de pie de página"/>
          <p:cNvSpPr>
            <a:spLocks noGrp="1"/>
          </p:cNvSpPr>
          <p:nvPr>
            <p:ph type="ftr" sz="quarter" idx="11"/>
          </p:nvPr>
        </p:nvSpPr>
        <p:spPr/>
        <p:txBody>
          <a:bodyPr/>
          <a:lstStyle/>
          <a:p>
            <a:r>
              <a:rPr lang="ca-ES" smtClean="0"/>
              <a:t>PowerPoint accessible</a:t>
            </a:r>
            <a:endParaRPr lang="ca-ES"/>
          </a:p>
        </p:txBody>
      </p:sp>
      <p:sp>
        <p:nvSpPr>
          <p:cNvPr id="5" name="4 Marcador de fecha"/>
          <p:cNvSpPr>
            <a:spLocks noGrp="1"/>
          </p:cNvSpPr>
          <p:nvPr>
            <p:ph type="dt" sz="half" idx="10"/>
          </p:nvPr>
        </p:nvSpPr>
        <p:spPr/>
        <p:txBody>
          <a:bodyPr/>
          <a:lstStyle/>
          <a:p>
            <a:r>
              <a:rPr lang="ca-ES" smtClean="0"/>
              <a:t>Octubre 2012</a:t>
            </a:r>
            <a:endParaRPr lang="ca-ES"/>
          </a:p>
        </p:txBody>
      </p:sp>
    </p:spTree>
    <p:extLst>
      <p:ext uri="{BB962C8B-B14F-4D97-AF65-F5344CB8AC3E}">
        <p14:creationId xmlns:p14="http://schemas.microsoft.com/office/powerpoint/2010/main" val="191414334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ca-ES" dirty="0" smtClean="0"/>
              <a:t>Llistes, columnes i títol.</a:t>
            </a:r>
            <a:endParaRPr lang="ca-ES" dirty="0"/>
          </a:p>
        </p:txBody>
      </p:sp>
      <p:sp>
        <p:nvSpPr>
          <p:cNvPr id="3" name="2 Marcador de contenido"/>
          <p:cNvSpPr>
            <a:spLocks noGrp="1"/>
          </p:cNvSpPr>
          <p:nvPr>
            <p:ph idx="1"/>
          </p:nvPr>
        </p:nvSpPr>
        <p:spPr/>
        <p:txBody>
          <a:bodyPr/>
          <a:lstStyle/>
          <a:p>
            <a:r>
              <a:rPr lang="ca-ES" dirty="0" smtClean="0"/>
              <a:t>Per tal que s’interpretin correctament cal cuidar especialment aquestes estructures:</a:t>
            </a:r>
          </a:p>
          <a:p>
            <a:pPr marL="514350" indent="-514350">
              <a:buFont typeface="+mj-lt"/>
              <a:buAutoNum type="arabicPeriod"/>
            </a:pPr>
            <a:r>
              <a:rPr lang="ca-ES" b="1" dirty="0" smtClean="0"/>
              <a:t>Llistes</a:t>
            </a:r>
            <a:r>
              <a:rPr lang="ca-ES" dirty="0" smtClean="0"/>
              <a:t>: Creades amb la opció </a:t>
            </a:r>
            <a:r>
              <a:rPr lang="es-ES" sz="2800" dirty="0" smtClean="0">
                <a:solidFill>
                  <a:schemeClr val="tx2"/>
                </a:solidFill>
              </a:rPr>
              <a:t>Inicio &gt; Párrafo &gt; Numeración y viñetas…</a:t>
            </a:r>
            <a:endParaRPr lang="es-ES" dirty="0" smtClean="0">
              <a:solidFill>
                <a:schemeClr val="tx2"/>
              </a:solidFill>
            </a:endParaRPr>
          </a:p>
          <a:p>
            <a:pPr marL="514350" indent="-514350">
              <a:buFont typeface="+mj-lt"/>
              <a:buAutoNum type="arabicPeriod"/>
            </a:pPr>
            <a:r>
              <a:rPr lang="ca-ES" b="1" dirty="0" smtClean="0"/>
              <a:t>Columnes</a:t>
            </a:r>
            <a:r>
              <a:rPr lang="ca-ES" dirty="0" smtClean="0"/>
              <a:t>: Preferible evitar-les, sinó usar opció </a:t>
            </a:r>
            <a:r>
              <a:rPr lang="es-ES" sz="2800" dirty="0" smtClean="0">
                <a:solidFill>
                  <a:schemeClr val="tx2"/>
                </a:solidFill>
              </a:rPr>
              <a:t>Inicio &gt; Párrafo &gt; Columnas</a:t>
            </a:r>
          </a:p>
          <a:p>
            <a:pPr marL="514350" indent="-514350">
              <a:buFont typeface="+mj-lt"/>
              <a:buAutoNum type="arabicPeriod"/>
            </a:pPr>
            <a:r>
              <a:rPr lang="ca-ES" b="1" dirty="0" smtClean="0"/>
              <a:t>Títol del document</a:t>
            </a:r>
            <a:r>
              <a:rPr lang="ca-ES" dirty="0" smtClean="0"/>
              <a:t>: </a:t>
            </a:r>
            <a:r>
              <a:rPr lang="es-ES" sz="2800" dirty="0" smtClean="0">
                <a:solidFill>
                  <a:schemeClr val="tx2"/>
                </a:solidFill>
              </a:rPr>
              <a:t>Archivo &gt; Información &gt; Título</a:t>
            </a:r>
            <a:endParaRPr lang="es-ES" sz="2800" dirty="0">
              <a:solidFill>
                <a:schemeClr val="tx2"/>
              </a:solidFill>
            </a:endParaRPr>
          </a:p>
        </p:txBody>
      </p:sp>
      <p:sp>
        <p:nvSpPr>
          <p:cNvPr id="6" name="5 Marcador de número de diapositiva"/>
          <p:cNvSpPr>
            <a:spLocks noGrp="1"/>
          </p:cNvSpPr>
          <p:nvPr>
            <p:ph type="sldNum" sz="quarter" idx="12"/>
          </p:nvPr>
        </p:nvSpPr>
        <p:spPr/>
        <p:txBody>
          <a:bodyPr/>
          <a:lstStyle/>
          <a:p>
            <a:fld id="{0ACA1CE1-9798-4B88-88D5-CC07D77D3832}" type="slidenum">
              <a:rPr lang="ca-ES" smtClean="0"/>
              <a:pPr/>
              <a:t>12</a:t>
            </a:fld>
            <a:endParaRPr lang="ca-ES"/>
          </a:p>
        </p:txBody>
      </p:sp>
      <p:sp>
        <p:nvSpPr>
          <p:cNvPr id="5" name="4 Marcador de pie de página"/>
          <p:cNvSpPr>
            <a:spLocks noGrp="1"/>
          </p:cNvSpPr>
          <p:nvPr>
            <p:ph type="ftr" sz="quarter" idx="11"/>
          </p:nvPr>
        </p:nvSpPr>
        <p:spPr/>
        <p:txBody>
          <a:bodyPr/>
          <a:lstStyle/>
          <a:p>
            <a:r>
              <a:rPr lang="ca-ES" smtClean="0"/>
              <a:t>PowerPoint accessible</a:t>
            </a:r>
            <a:endParaRPr lang="ca-ES"/>
          </a:p>
        </p:txBody>
      </p:sp>
      <p:sp>
        <p:nvSpPr>
          <p:cNvPr id="4" name="3 Marcador de fecha"/>
          <p:cNvSpPr>
            <a:spLocks noGrp="1"/>
          </p:cNvSpPr>
          <p:nvPr>
            <p:ph type="dt" sz="half" idx="10"/>
          </p:nvPr>
        </p:nvSpPr>
        <p:spPr/>
        <p:txBody>
          <a:bodyPr/>
          <a:lstStyle/>
          <a:p>
            <a:r>
              <a:rPr lang="ca-ES" smtClean="0"/>
              <a:t>Octubre 2012</a:t>
            </a:r>
            <a:endParaRPr lang="ca-ES"/>
          </a:p>
        </p:txBody>
      </p:sp>
    </p:spTree>
    <p:extLst>
      <p:ext uri="{BB962C8B-B14F-4D97-AF65-F5344CB8AC3E}">
        <p14:creationId xmlns:p14="http://schemas.microsoft.com/office/powerpoint/2010/main" val="394064666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ca-ES" dirty="0" smtClean="0"/>
              <a:t>Crear gràfics accessibles (1)</a:t>
            </a:r>
            <a:endParaRPr lang="ca-ES" dirty="0"/>
          </a:p>
        </p:txBody>
      </p:sp>
      <p:sp>
        <p:nvSpPr>
          <p:cNvPr id="3" name="2 Marcador de contenido"/>
          <p:cNvSpPr>
            <a:spLocks noGrp="1"/>
          </p:cNvSpPr>
          <p:nvPr>
            <p:ph idx="1"/>
          </p:nvPr>
        </p:nvSpPr>
        <p:spPr/>
        <p:txBody>
          <a:bodyPr>
            <a:normAutofit/>
          </a:bodyPr>
          <a:lstStyle/>
          <a:p>
            <a:r>
              <a:rPr lang="ca-ES" dirty="0" smtClean="0"/>
              <a:t>Per crear un gràfic és important:</a:t>
            </a:r>
          </a:p>
          <a:p>
            <a:pPr lvl="1"/>
            <a:r>
              <a:rPr lang="ca-ES" dirty="0" smtClean="0"/>
              <a:t>No dependre només dels colors per entendre la informació (usar diferents trames, formes, línies…).</a:t>
            </a:r>
          </a:p>
          <a:p>
            <a:pPr lvl="1"/>
            <a:r>
              <a:rPr lang="ca-ES" dirty="0" smtClean="0"/>
              <a:t>Provar de visualitzar el gràfic en escala de grisos </a:t>
            </a:r>
            <a:r>
              <a:rPr lang="ca-ES" sz="2400" dirty="0" smtClean="0">
                <a:solidFill>
                  <a:schemeClr val="tx2"/>
                </a:solidFill>
              </a:rPr>
              <a:t>(</a:t>
            </a:r>
            <a:r>
              <a:rPr lang="es-ES" sz="2400" dirty="0" smtClean="0">
                <a:solidFill>
                  <a:schemeClr val="tx2"/>
                </a:solidFill>
              </a:rPr>
              <a:t>Archivo &gt; Imprimir &gt; Escala de grises</a:t>
            </a:r>
            <a:r>
              <a:rPr lang="ca-ES" sz="2400" dirty="0" smtClean="0">
                <a:solidFill>
                  <a:schemeClr val="tx2"/>
                </a:solidFill>
              </a:rPr>
              <a:t>).</a:t>
            </a:r>
          </a:p>
          <a:p>
            <a:pPr lvl="1"/>
            <a:r>
              <a:rPr lang="ca-ES" dirty="0" smtClean="0"/>
              <a:t>Anomenar totes les parts i eixos del gràfic.</a:t>
            </a:r>
          </a:p>
          <a:p>
            <a:pPr marL="457200" lvl="1" indent="0">
              <a:buNone/>
            </a:pPr>
            <a:endParaRPr lang="ca-ES" dirty="0" smtClean="0"/>
          </a:p>
          <a:p>
            <a:pPr marL="342900" lvl="1" indent="-342900">
              <a:buFont typeface="Arial" pitchFamily="34" charset="0"/>
              <a:buChar char="•"/>
            </a:pPr>
            <a:r>
              <a:rPr lang="ca-ES" sz="3200" dirty="0" smtClean="0"/>
              <a:t>Usar la opció </a:t>
            </a:r>
            <a:r>
              <a:rPr lang="es-ES" dirty="0" smtClean="0">
                <a:solidFill>
                  <a:schemeClr val="tx2"/>
                </a:solidFill>
              </a:rPr>
              <a:t>Insertar &gt; Gráfico</a:t>
            </a:r>
            <a:r>
              <a:rPr lang="ca-ES" dirty="0" smtClean="0"/>
              <a:t>.</a:t>
            </a:r>
          </a:p>
        </p:txBody>
      </p:sp>
      <p:sp>
        <p:nvSpPr>
          <p:cNvPr id="6" name="5 Marcador de número de diapositiva"/>
          <p:cNvSpPr>
            <a:spLocks noGrp="1"/>
          </p:cNvSpPr>
          <p:nvPr>
            <p:ph type="sldNum" sz="quarter" idx="12"/>
          </p:nvPr>
        </p:nvSpPr>
        <p:spPr/>
        <p:txBody>
          <a:bodyPr/>
          <a:lstStyle/>
          <a:p>
            <a:fld id="{0ACA1CE1-9798-4B88-88D5-CC07D77D3832}" type="slidenum">
              <a:rPr lang="ca-ES" smtClean="0"/>
              <a:pPr/>
              <a:t>13</a:t>
            </a:fld>
            <a:endParaRPr lang="ca-ES"/>
          </a:p>
        </p:txBody>
      </p:sp>
      <p:sp>
        <p:nvSpPr>
          <p:cNvPr id="5" name="4 Marcador de pie de página"/>
          <p:cNvSpPr>
            <a:spLocks noGrp="1"/>
          </p:cNvSpPr>
          <p:nvPr>
            <p:ph type="ftr" sz="quarter" idx="11"/>
          </p:nvPr>
        </p:nvSpPr>
        <p:spPr/>
        <p:txBody>
          <a:bodyPr/>
          <a:lstStyle/>
          <a:p>
            <a:r>
              <a:rPr lang="ca-ES" smtClean="0"/>
              <a:t>PowerPoint accessible</a:t>
            </a:r>
            <a:endParaRPr lang="ca-ES"/>
          </a:p>
        </p:txBody>
      </p:sp>
      <p:sp>
        <p:nvSpPr>
          <p:cNvPr id="4" name="3 Marcador de fecha"/>
          <p:cNvSpPr>
            <a:spLocks noGrp="1"/>
          </p:cNvSpPr>
          <p:nvPr>
            <p:ph type="dt" sz="half" idx="10"/>
          </p:nvPr>
        </p:nvSpPr>
        <p:spPr/>
        <p:txBody>
          <a:bodyPr/>
          <a:lstStyle/>
          <a:p>
            <a:r>
              <a:rPr lang="ca-ES" smtClean="0"/>
              <a:t>Octubre 2012</a:t>
            </a:r>
            <a:endParaRPr lang="ca-ES"/>
          </a:p>
        </p:txBody>
      </p:sp>
    </p:spTree>
    <p:extLst>
      <p:ext uri="{BB962C8B-B14F-4D97-AF65-F5344CB8AC3E}">
        <p14:creationId xmlns:p14="http://schemas.microsoft.com/office/powerpoint/2010/main" val="429333474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8 Marcador de número de diapositiva"/>
          <p:cNvSpPr>
            <a:spLocks noGrp="1"/>
          </p:cNvSpPr>
          <p:nvPr>
            <p:ph type="sldNum" sz="quarter" idx="12"/>
          </p:nvPr>
        </p:nvSpPr>
        <p:spPr/>
        <p:txBody>
          <a:bodyPr/>
          <a:lstStyle/>
          <a:p>
            <a:fld id="{0ACA1CE1-9798-4B88-88D5-CC07D77D3832}" type="slidenum">
              <a:rPr lang="ca-ES" smtClean="0"/>
              <a:pPr/>
              <a:t>14</a:t>
            </a:fld>
            <a:endParaRPr lang="ca-ES"/>
          </a:p>
        </p:txBody>
      </p:sp>
      <p:sp>
        <p:nvSpPr>
          <p:cNvPr id="5" name="7 Marcador de pie de página"/>
          <p:cNvSpPr>
            <a:spLocks noGrp="1"/>
          </p:cNvSpPr>
          <p:nvPr>
            <p:ph type="ftr" sz="quarter" idx="11"/>
          </p:nvPr>
        </p:nvSpPr>
        <p:spPr/>
        <p:txBody>
          <a:bodyPr/>
          <a:lstStyle/>
          <a:p>
            <a:r>
              <a:rPr lang="ca-ES" smtClean="0"/>
              <a:t>PowerPoint accessible</a:t>
            </a:r>
            <a:endParaRPr lang="ca-ES"/>
          </a:p>
        </p:txBody>
      </p:sp>
      <p:sp>
        <p:nvSpPr>
          <p:cNvPr id="4" name="6 Marcador de fecha"/>
          <p:cNvSpPr>
            <a:spLocks noGrp="1"/>
          </p:cNvSpPr>
          <p:nvPr>
            <p:ph type="dt" sz="half" idx="10"/>
          </p:nvPr>
        </p:nvSpPr>
        <p:spPr/>
        <p:txBody>
          <a:bodyPr/>
          <a:lstStyle/>
          <a:p>
            <a:r>
              <a:rPr lang="ca-ES" smtClean="0"/>
              <a:t>Octubre 2012</a:t>
            </a:r>
            <a:endParaRPr lang="ca-ES"/>
          </a:p>
        </p:txBody>
      </p:sp>
      <p:grpSp>
        <p:nvGrpSpPr>
          <p:cNvPr id="13" name="5 Grupo"/>
          <p:cNvGrpSpPr/>
          <p:nvPr/>
        </p:nvGrpSpPr>
        <p:grpSpPr>
          <a:xfrm>
            <a:off x="1187624" y="4077072"/>
            <a:ext cx="6984776" cy="2304256"/>
            <a:chOff x="1187624" y="4077072"/>
            <a:chExt cx="6984776" cy="2304256"/>
          </a:xfrm>
        </p:grpSpPr>
        <p:graphicFrame>
          <p:nvGraphicFramePr>
            <p:cNvPr id="8" name="Gráfico 4" descr="Gràfic de barres accessible, ja que s'han utilitzat tres colors diferents pels tipus de barra, com també tres textures diferents. &#10;"/>
            <p:cNvGraphicFramePr/>
            <p:nvPr>
              <p:extLst>
                <p:ext uri="{D42A27DB-BD31-4B8C-83A1-F6EECF244321}">
                  <p14:modId xmlns:p14="http://schemas.microsoft.com/office/powerpoint/2010/main" val="4290540237"/>
                </p:ext>
              </p:extLst>
            </p:nvPr>
          </p:nvGraphicFramePr>
          <p:xfrm>
            <a:off x="4860032" y="4077072"/>
            <a:ext cx="3312368" cy="230425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7" name="Gráfico 3" descr="Gràfic de línies més accessible, ja que encara que estigui en blanc i negre, trobem tres tipus de línies diferents: discontínua (A), contínua (B) i amb una doble ratlla (C)."/>
            <p:cNvGraphicFramePr/>
            <p:nvPr>
              <p:extLst>
                <p:ext uri="{D42A27DB-BD31-4B8C-83A1-F6EECF244321}">
                  <p14:modId xmlns:p14="http://schemas.microsoft.com/office/powerpoint/2010/main" val="272832683"/>
                </p:ext>
              </p:extLst>
            </p:nvPr>
          </p:nvGraphicFramePr>
          <p:xfrm>
            <a:off x="1187624" y="4365104"/>
            <a:ext cx="2952328" cy="1872208"/>
          </p:xfrm>
          <a:graphic>
            <a:graphicData uri="http://schemas.openxmlformats.org/drawingml/2006/chart">
              <c:chart xmlns:c="http://schemas.openxmlformats.org/drawingml/2006/chart" xmlns:r="http://schemas.openxmlformats.org/officeDocument/2006/relationships" r:id="rId4"/>
            </a:graphicData>
          </a:graphic>
        </p:graphicFrame>
      </p:grpSp>
      <p:sp>
        <p:nvSpPr>
          <p:cNvPr id="3" name="4 Marcador de contenido"/>
          <p:cNvSpPr>
            <a:spLocks noGrp="1"/>
          </p:cNvSpPr>
          <p:nvPr>
            <p:ph idx="1"/>
          </p:nvPr>
        </p:nvSpPr>
        <p:spPr>
          <a:xfrm>
            <a:off x="529208" y="3832448"/>
            <a:ext cx="8229600" cy="748680"/>
          </a:xfrm>
        </p:spPr>
        <p:txBody>
          <a:bodyPr>
            <a:normAutofit/>
          </a:bodyPr>
          <a:lstStyle/>
          <a:p>
            <a:r>
              <a:rPr lang="ca-ES" sz="2800" dirty="0" smtClean="0"/>
              <a:t>Gràfics més accessibles</a:t>
            </a:r>
            <a:endParaRPr lang="ca-ES" sz="2800" dirty="0"/>
          </a:p>
        </p:txBody>
      </p:sp>
      <p:grpSp>
        <p:nvGrpSpPr>
          <p:cNvPr id="12" name="3 Grupo"/>
          <p:cNvGrpSpPr/>
          <p:nvPr/>
        </p:nvGrpSpPr>
        <p:grpSpPr>
          <a:xfrm>
            <a:off x="1187624" y="1859124"/>
            <a:ext cx="6696744" cy="2016224"/>
            <a:chOff x="1187624" y="1859124"/>
            <a:chExt cx="6696744" cy="2016224"/>
          </a:xfrm>
        </p:grpSpPr>
        <p:graphicFrame>
          <p:nvGraphicFramePr>
            <p:cNvPr id="9" name="Gráfico 2" descr="Gràfic de barres poc accessible, ja que els colors que s'utilitzen poden confondre's i no s'aprecia diferència de textures en les diferents barres."/>
            <p:cNvGraphicFramePr/>
            <p:nvPr>
              <p:extLst>
                <p:ext uri="{D42A27DB-BD31-4B8C-83A1-F6EECF244321}">
                  <p14:modId xmlns:p14="http://schemas.microsoft.com/office/powerpoint/2010/main" val="3746235662"/>
                </p:ext>
              </p:extLst>
            </p:nvPr>
          </p:nvGraphicFramePr>
          <p:xfrm>
            <a:off x="5004048" y="1859124"/>
            <a:ext cx="2880320" cy="2016224"/>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0" name="Gráfico 1" descr="Gràfic de línies poc accessible, ja que hi ha baix contrast i totes les línies són iguals."/>
            <p:cNvGraphicFramePr/>
            <p:nvPr>
              <p:extLst>
                <p:ext uri="{D42A27DB-BD31-4B8C-83A1-F6EECF244321}">
                  <p14:modId xmlns:p14="http://schemas.microsoft.com/office/powerpoint/2010/main" val="3129015377"/>
                </p:ext>
              </p:extLst>
            </p:nvPr>
          </p:nvGraphicFramePr>
          <p:xfrm>
            <a:off x="1187624" y="1988840"/>
            <a:ext cx="2952328" cy="1872208"/>
          </p:xfrm>
          <a:graphic>
            <a:graphicData uri="http://schemas.openxmlformats.org/drawingml/2006/chart">
              <c:chart xmlns:c="http://schemas.openxmlformats.org/drawingml/2006/chart" xmlns:r="http://schemas.openxmlformats.org/officeDocument/2006/relationships" r:id="rId6"/>
            </a:graphicData>
          </a:graphic>
        </p:graphicFrame>
      </p:grpSp>
      <p:sp>
        <p:nvSpPr>
          <p:cNvPr id="14" name="2 Marcador de contenido"/>
          <p:cNvSpPr txBox="1">
            <a:spLocks/>
          </p:cNvSpPr>
          <p:nvPr/>
        </p:nvSpPr>
        <p:spPr>
          <a:xfrm>
            <a:off x="467544" y="1556792"/>
            <a:ext cx="8229600" cy="748680"/>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ca-ES" sz="2800" b="0" i="0" u="none" strike="noStrike" kern="1200" cap="none" spc="0" normalizeH="0" baseline="0" noProof="0" dirty="0" smtClean="0">
                <a:ln>
                  <a:noFill/>
                </a:ln>
                <a:solidFill>
                  <a:schemeClr val="tx1"/>
                </a:solidFill>
                <a:effectLst/>
                <a:uLnTx/>
                <a:uFillTx/>
                <a:latin typeface="Arial" pitchFamily="34" charset="0"/>
                <a:ea typeface="+mn-ea"/>
                <a:cs typeface="Arial" pitchFamily="34" charset="0"/>
              </a:rPr>
              <a:t>Gràfics poc accessibles</a:t>
            </a:r>
            <a:endParaRPr kumimoji="0" lang="ca-ES" sz="2800" b="0" i="0" u="none" strike="noStrike" kern="1200" cap="none" spc="0" normalizeH="0" baseline="0" noProof="0" dirty="0">
              <a:ln>
                <a:noFill/>
              </a:ln>
              <a:solidFill>
                <a:schemeClr val="tx1"/>
              </a:solidFill>
              <a:effectLst/>
              <a:uLnTx/>
              <a:uFillTx/>
              <a:latin typeface="Arial" pitchFamily="34" charset="0"/>
              <a:ea typeface="+mn-ea"/>
              <a:cs typeface="Arial" pitchFamily="34" charset="0"/>
            </a:endParaRPr>
          </a:p>
        </p:txBody>
      </p:sp>
      <p:sp>
        <p:nvSpPr>
          <p:cNvPr id="2" name="1 Título"/>
          <p:cNvSpPr>
            <a:spLocks noGrp="1"/>
          </p:cNvSpPr>
          <p:nvPr>
            <p:ph type="title"/>
          </p:nvPr>
        </p:nvSpPr>
        <p:spPr/>
        <p:txBody>
          <a:bodyPr/>
          <a:lstStyle/>
          <a:p>
            <a:r>
              <a:rPr lang="ca-ES" dirty="0" smtClean="0"/>
              <a:t>Crear gràfic accessibles (2)</a:t>
            </a:r>
            <a:endParaRPr lang="ca-ES" dirty="0"/>
          </a:p>
        </p:txBody>
      </p:sp>
    </p:spTree>
    <p:extLst>
      <p:ext uri="{BB962C8B-B14F-4D97-AF65-F5344CB8AC3E}">
        <p14:creationId xmlns:p14="http://schemas.microsoft.com/office/powerpoint/2010/main" val="390246875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ca-ES" dirty="0" smtClean="0"/>
              <a:t>Lletra</a:t>
            </a:r>
            <a:endParaRPr lang="ca-ES" dirty="0"/>
          </a:p>
        </p:txBody>
      </p:sp>
      <p:sp>
        <p:nvSpPr>
          <p:cNvPr id="3" name="2 Marcador de contenido"/>
          <p:cNvSpPr>
            <a:spLocks noGrp="1"/>
          </p:cNvSpPr>
          <p:nvPr>
            <p:ph idx="1"/>
          </p:nvPr>
        </p:nvSpPr>
        <p:spPr>
          <a:xfrm>
            <a:off x="457200" y="1600200"/>
            <a:ext cx="8291264" cy="3196952"/>
          </a:xfrm>
        </p:spPr>
        <p:txBody>
          <a:bodyPr>
            <a:normAutofit/>
          </a:bodyPr>
          <a:lstStyle/>
          <a:p>
            <a:r>
              <a:rPr lang="ca-ES" dirty="0" smtClean="0"/>
              <a:t>Tipus de lletra: </a:t>
            </a:r>
            <a:r>
              <a:rPr lang="ca-ES" sz="1200" dirty="0" smtClean="0"/>
              <a:t>Mínim 12 punts. </a:t>
            </a:r>
            <a:r>
              <a:rPr lang="ca-ES" sz="1800" dirty="0" smtClean="0"/>
              <a:t>Preferible Sans </a:t>
            </a:r>
            <a:r>
              <a:rPr lang="ca-ES" sz="1800" dirty="0" err="1" smtClean="0"/>
              <a:t>serif</a:t>
            </a:r>
            <a:r>
              <a:rPr lang="ca-ES" sz="1800" dirty="0" smtClean="0"/>
              <a:t> (</a:t>
            </a:r>
            <a:r>
              <a:rPr lang="ca-ES" sz="1800" dirty="0" err="1" smtClean="0"/>
              <a:t>Arial</a:t>
            </a:r>
            <a:r>
              <a:rPr lang="ca-ES" sz="1800" dirty="0" smtClean="0"/>
              <a:t>, </a:t>
            </a:r>
            <a:r>
              <a:rPr lang="ca-ES" sz="1800" dirty="0" err="1" smtClean="0">
                <a:latin typeface="Verdana" pitchFamily="34" charset="0"/>
                <a:ea typeface="Verdana" pitchFamily="34" charset="0"/>
                <a:cs typeface="Verdana" pitchFamily="34" charset="0"/>
              </a:rPr>
              <a:t>Verdana</a:t>
            </a:r>
            <a:r>
              <a:rPr lang="ca-ES" sz="1800" dirty="0" smtClean="0">
                <a:latin typeface="Verdana" pitchFamily="34" charset="0"/>
                <a:ea typeface="Verdana" pitchFamily="34" charset="0"/>
                <a:cs typeface="Verdana" pitchFamily="34" charset="0"/>
              </a:rPr>
              <a:t>) Gruix i espaiat normal, </a:t>
            </a:r>
            <a:r>
              <a:rPr lang="ca-ES" sz="1800" b="1" dirty="0" smtClean="0">
                <a:latin typeface="Verdana" pitchFamily="34" charset="0"/>
                <a:ea typeface="Verdana" pitchFamily="34" charset="0"/>
                <a:cs typeface="Verdana" pitchFamily="34" charset="0"/>
              </a:rPr>
              <a:t>negreta</a:t>
            </a:r>
            <a:r>
              <a:rPr lang="ca-ES" sz="1800" dirty="0" smtClean="0">
                <a:latin typeface="Verdana" pitchFamily="34" charset="0"/>
                <a:ea typeface="Verdana" pitchFamily="34" charset="0"/>
                <a:cs typeface="Verdana" pitchFamily="34" charset="0"/>
              </a:rPr>
              <a:t> </a:t>
            </a:r>
            <a:r>
              <a:rPr lang="ca-ES" sz="1800" b="1" dirty="0" smtClean="0">
                <a:latin typeface="Verdana" pitchFamily="34" charset="0"/>
                <a:ea typeface="Verdana" pitchFamily="34" charset="0"/>
                <a:cs typeface="Verdana" pitchFamily="34" charset="0"/>
              </a:rPr>
              <a:t>per </a:t>
            </a:r>
            <a:r>
              <a:rPr lang="es-ES_tradnl" sz="1800" b="1" dirty="0" smtClean="0">
                <a:latin typeface="Verdana" pitchFamily="34" charset="0"/>
                <a:ea typeface="Verdana" pitchFamily="34" charset="0"/>
                <a:cs typeface="Verdana" pitchFamily="34" charset="0"/>
              </a:rPr>
              <a:t>énfasis</a:t>
            </a:r>
            <a:r>
              <a:rPr lang="ca-ES" sz="1800" b="1" dirty="0" smtClean="0">
                <a:latin typeface="Verdana" pitchFamily="34" charset="0"/>
                <a:ea typeface="Verdana" pitchFamily="34" charset="0"/>
                <a:cs typeface="Verdana" pitchFamily="34" charset="0"/>
              </a:rPr>
              <a:t> </a:t>
            </a:r>
            <a:r>
              <a:rPr lang="ca-ES" sz="1800" u="sng" dirty="0" smtClean="0">
                <a:latin typeface="Verdana" pitchFamily="34" charset="0"/>
                <a:ea typeface="Verdana" pitchFamily="34" charset="0"/>
                <a:cs typeface="Verdana" pitchFamily="34" charset="0"/>
              </a:rPr>
              <a:t>o subratllat</a:t>
            </a:r>
            <a:r>
              <a:rPr lang="ca-ES" sz="1800" dirty="0" smtClean="0">
                <a:latin typeface="Verdana" pitchFamily="34" charset="0"/>
                <a:ea typeface="Verdana" pitchFamily="34" charset="0"/>
                <a:cs typeface="Verdana" pitchFamily="34" charset="0"/>
              </a:rPr>
              <a:t>.</a:t>
            </a:r>
            <a:endParaRPr lang="ca-ES" sz="1800" i="1" dirty="0" smtClean="0">
              <a:latin typeface="Verdana" pitchFamily="34" charset="0"/>
              <a:ea typeface="Verdana" pitchFamily="34" charset="0"/>
              <a:cs typeface="Verdana" pitchFamily="34" charset="0"/>
            </a:endParaRPr>
          </a:p>
          <a:p>
            <a:endParaRPr lang="ca-ES" sz="1800" i="1" dirty="0" smtClean="0">
              <a:latin typeface="Verdana" pitchFamily="34" charset="0"/>
              <a:ea typeface="Verdana" pitchFamily="34" charset="0"/>
              <a:cs typeface="Verdana" pitchFamily="34" charset="0"/>
            </a:endParaRPr>
          </a:p>
          <a:p>
            <a:pPr lvl="2"/>
            <a:r>
              <a:rPr lang="ca-ES" sz="1800" b="1" i="1" dirty="0" smtClean="0">
                <a:solidFill>
                  <a:srgbClr val="C00000"/>
                </a:solidFill>
                <a:latin typeface="Verdana" pitchFamily="34" charset="0"/>
                <a:ea typeface="Verdana" pitchFamily="34" charset="0"/>
                <a:cs typeface="Verdana" pitchFamily="34" charset="0"/>
              </a:rPr>
              <a:t>NO:</a:t>
            </a:r>
            <a:r>
              <a:rPr lang="ca-ES" sz="1800" i="1" dirty="0" smtClean="0">
                <a:solidFill>
                  <a:srgbClr val="C00000"/>
                </a:solidFill>
                <a:latin typeface="Verdana" pitchFamily="34" charset="0"/>
                <a:ea typeface="Verdana" pitchFamily="34" charset="0"/>
                <a:cs typeface="Verdana" pitchFamily="34" charset="0"/>
              </a:rPr>
              <a:t> </a:t>
            </a:r>
            <a:r>
              <a:rPr lang="ca-ES" sz="1800" i="1" dirty="0" smtClean="0">
                <a:latin typeface="Verdana" pitchFamily="34" charset="0"/>
                <a:ea typeface="Verdana" pitchFamily="34" charset="0"/>
                <a:cs typeface="Verdana" pitchFamily="34" charset="0"/>
              </a:rPr>
              <a:t>cursiva, </a:t>
            </a:r>
            <a:r>
              <a:rPr lang="ca-ES" sz="1800" i="1" dirty="0" err="1" smtClean="0">
                <a:latin typeface="Adobe Caslon Pro" pitchFamily="18" charset="0"/>
                <a:ea typeface="Verdana" pitchFamily="34" charset="0"/>
                <a:cs typeface="Verdana" pitchFamily="34" charset="0"/>
              </a:rPr>
              <a:t>Serif</a:t>
            </a:r>
            <a:r>
              <a:rPr lang="ca-ES" sz="1800" i="1" dirty="0" smtClean="0">
                <a:latin typeface="Verdana" pitchFamily="34" charset="0"/>
                <a:ea typeface="Verdana" pitchFamily="34" charset="0"/>
                <a:cs typeface="Verdana" pitchFamily="34" charset="0"/>
              </a:rPr>
              <a:t> (</a:t>
            </a:r>
            <a:r>
              <a:rPr lang="ca-ES" sz="1800" i="1" dirty="0" err="1" smtClean="0">
                <a:latin typeface="Times New Roman" pitchFamily="18" charset="0"/>
                <a:ea typeface="Verdana" pitchFamily="34" charset="0"/>
                <a:cs typeface="Times New Roman" pitchFamily="18" charset="0"/>
              </a:rPr>
              <a:t>Times</a:t>
            </a:r>
            <a:r>
              <a:rPr lang="ca-ES" sz="1800" i="1" dirty="0" smtClean="0">
                <a:latin typeface="Verdana" pitchFamily="34" charset="0"/>
                <a:ea typeface="Verdana" pitchFamily="34" charset="0"/>
                <a:cs typeface="Verdana" pitchFamily="34" charset="0"/>
              </a:rPr>
              <a:t>, </a:t>
            </a:r>
            <a:r>
              <a:rPr lang="ca-ES" sz="1800" i="1" dirty="0" smtClean="0">
                <a:latin typeface="Garamond" pitchFamily="18" charset="0"/>
                <a:ea typeface="Verdana" pitchFamily="34" charset="0"/>
                <a:cs typeface="Verdana" pitchFamily="34" charset="0"/>
              </a:rPr>
              <a:t>Garamond</a:t>
            </a:r>
            <a:r>
              <a:rPr lang="ca-ES" sz="1800" i="1" dirty="0" smtClean="0">
                <a:latin typeface="Verdana" pitchFamily="34" charset="0"/>
                <a:ea typeface="Verdana" pitchFamily="34" charset="0"/>
                <a:cs typeface="Verdana" pitchFamily="34" charset="0"/>
              </a:rPr>
              <a:t>…), </a:t>
            </a:r>
            <a:r>
              <a:rPr lang="ca-ES" sz="1800" i="1" dirty="0" smtClean="0">
                <a:latin typeface="Curlz MT" pitchFamily="82" charset="0"/>
                <a:ea typeface="Verdana" pitchFamily="34" charset="0"/>
                <a:cs typeface="Verdana" pitchFamily="34" charset="0"/>
              </a:rPr>
              <a:t>Decorades, </a:t>
            </a:r>
            <a:r>
              <a:rPr lang="ca-ES" sz="1800" spc="-150" dirty="0" smtClean="0">
                <a:ea typeface="Verdana" pitchFamily="34" charset="0"/>
              </a:rPr>
              <a:t>condensades, </a:t>
            </a:r>
            <a:r>
              <a:rPr lang="ca-ES" sz="1800" spc="600" dirty="0" smtClean="0">
                <a:ea typeface="Verdana" pitchFamily="34" charset="0"/>
              </a:rPr>
              <a:t>expandides,</a:t>
            </a:r>
            <a:r>
              <a:rPr lang="ca-ES" sz="1800" dirty="0" smtClean="0">
                <a:effectLst>
                  <a:outerShdw blurRad="38100" dist="38100" dir="2700000" algn="tl">
                    <a:srgbClr val="000000">
                      <a:alpha val="43137"/>
                    </a:srgbClr>
                  </a:outerShdw>
                </a:effectLst>
                <a:ea typeface="Verdana" pitchFamily="34" charset="0"/>
              </a:rPr>
              <a:t>ombrejades, </a:t>
            </a:r>
            <a:r>
              <a:rPr lang="ca-ES" sz="1800" dirty="0" smtClean="0">
                <a:ea typeface="Verdana" pitchFamily="34" charset="0"/>
              </a:rPr>
              <a:t>animades…</a:t>
            </a:r>
          </a:p>
          <a:p>
            <a:pPr marL="914400" lvl="2" indent="0">
              <a:buNone/>
            </a:pPr>
            <a:endParaRPr lang="ca-ES" sz="1800" dirty="0" smtClean="0">
              <a:ea typeface="Verdana" pitchFamily="34" charset="0"/>
            </a:endParaRPr>
          </a:p>
        </p:txBody>
      </p:sp>
      <p:sp>
        <p:nvSpPr>
          <p:cNvPr id="14" name="3 Marcador de contenido"/>
          <p:cNvSpPr txBox="1">
            <a:spLocks/>
          </p:cNvSpPr>
          <p:nvPr/>
        </p:nvSpPr>
        <p:spPr>
          <a:xfrm>
            <a:off x="467544" y="3645024"/>
            <a:ext cx="8433320" cy="152055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ca-ES" dirty="0" smtClean="0"/>
              <a:t>Contrast</a:t>
            </a:r>
            <a:r>
              <a:rPr lang="es-ES" dirty="0" smtClean="0"/>
              <a:t> de la </a:t>
            </a:r>
            <a:r>
              <a:rPr lang="es-ES" dirty="0" err="1" smtClean="0"/>
              <a:t>lletra</a:t>
            </a:r>
            <a:r>
              <a:rPr lang="es-ES" dirty="0" smtClean="0"/>
              <a:t>:</a:t>
            </a:r>
            <a:endParaRPr lang="ca-ES" sz="4800" cap="small" dirty="0">
              <a:ea typeface="Verdana" pitchFamily="34" charset="0"/>
            </a:endParaRPr>
          </a:p>
        </p:txBody>
      </p:sp>
      <p:grpSp>
        <p:nvGrpSpPr>
          <p:cNvPr id="15" name="4 Grupo"/>
          <p:cNvGrpSpPr/>
          <p:nvPr/>
        </p:nvGrpSpPr>
        <p:grpSpPr>
          <a:xfrm>
            <a:off x="899592" y="4437112"/>
            <a:ext cx="7133550" cy="1353763"/>
            <a:chOff x="899592" y="4437112"/>
            <a:chExt cx="7133550" cy="1353763"/>
          </a:xfrm>
        </p:grpSpPr>
        <p:sp>
          <p:nvSpPr>
            <p:cNvPr id="13" name="Rectángulo 6" descr="Mal contrast: groc sobre gris"/>
            <p:cNvSpPr/>
            <p:nvPr/>
          </p:nvSpPr>
          <p:spPr>
            <a:xfrm>
              <a:off x="5800894" y="5214811"/>
              <a:ext cx="2232248" cy="576064"/>
            </a:xfrm>
            <a:prstGeom prst="rect">
              <a:avLst/>
            </a:prstGeom>
            <a:solidFill>
              <a:schemeClr val="bg2">
                <a:lumMod val="90000"/>
              </a:schemeClr>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ca-ES" sz="2000" b="1" dirty="0" smtClean="0">
                  <a:solidFill>
                    <a:srgbClr val="FFC000"/>
                  </a:solidFill>
                </a:rPr>
                <a:t>MAL CONTRAST</a:t>
              </a:r>
              <a:endParaRPr lang="ca-ES" sz="2000" b="1" dirty="0">
                <a:solidFill>
                  <a:srgbClr val="FFC000"/>
                </a:solidFill>
              </a:endParaRPr>
            </a:p>
          </p:txBody>
        </p:sp>
        <p:sp>
          <p:nvSpPr>
            <p:cNvPr id="12" name="Rectángulo 5" descr="Mal contrast: blanc sobre blau"/>
            <p:cNvSpPr/>
            <p:nvPr/>
          </p:nvSpPr>
          <p:spPr>
            <a:xfrm>
              <a:off x="3347864" y="5214811"/>
              <a:ext cx="2232248" cy="576064"/>
            </a:xfrm>
            <a:prstGeom prst="rect">
              <a:avLst/>
            </a:prstGeom>
            <a:solidFill>
              <a:schemeClr val="accent5">
                <a:lumMod val="60000"/>
                <a:lumOff val="40000"/>
              </a:schemeClr>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ca-ES" sz="2000" b="1" dirty="0" smtClean="0">
                  <a:solidFill>
                    <a:schemeClr val="bg1"/>
                  </a:solidFill>
                </a:rPr>
                <a:t>MAL CONTRAST</a:t>
              </a:r>
              <a:endParaRPr lang="ca-ES" sz="2000" b="1" dirty="0">
                <a:solidFill>
                  <a:schemeClr val="bg1"/>
                </a:solidFill>
              </a:endParaRPr>
            </a:p>
          </p:txBody>
        </p:sp>
        <p:sp>
          <p:nvSpPr>
            <p:cNvPr id="11" name="Rectángulo 4" descr="Mal contrast: verd sobre vermell"/>
            <p:cNvSpPr/>
            <p:nvPr/>
          </p:nvSpPr>
          <p:spPr>
            <a:xfrm>
              <a:off x="937467" y="5214811"/>
              <a:ext cx="2232248" cy="576064"/>
            </a:xfrm>
            <a:prstGeom prst="rect">
              <a:avLst/>
            </a:prstGeom>
            <a:solidFill>
              <a:srgbClr val="C00000"/>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ca-ES" sz="2000" b="1" smtClean="0">
                  <a:solidFill>
                    <a:schemeClr val="accent3">
                      <a:lumMod val="50000"/>
                    </a:schemeClr>
                  </a:solidFill>
                </a:rPr>
                <a:t>MAL CONTRAST</a:t>
              </a:r>
              <a:endParaRPr lang="ca-ES" sz="2000" b="1">
                <a:solidFill>
                  <a:schemeClr val="accent3">
                    <a:lumMod val="50000"/>
                  </a:schemeClr>
                </a:solidFill>
              </a:endParaRPr>
            </a:p>
          </p:txBody>
        </p:sp>
        <p:sp>
          <p:nvSpPr>
            <p:cNvPr id="10" name="Rectángulo 3" descr="Bon contrast: blau fosc sobre gris"/>
            <p:cNvSpPr/>
            <p:nvPr/>
          </p:nvSpPr>
          <p:spPr>
            <a:xfrm>
              <a:off x="5800894" y="4437112"/>
              <a:ext cx="2232248" cy="576064"/>
            </a:xfrm>
            <a:prstGeom prst="rect">
              <a:avLst/>
            </a:prstGeom>
            <a:solidFill>
              <a:schemeClr val="bg2">
                <a:lumMod val="90000"/>
              </a:schemeClr>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ca-ES" sz="2000" b="1" dirty="0" smtClean="0">
                  <a:solidFill>
                    <a:schemeClr val="tx2"/>
                  </a:solidFill>
                </a:rPr>
                <a:t>BON CONTRAST</a:t>
              </a:r>
              <a:endParaRPr lang="ca-ES" sz="2000" b="1" dirty="0">
                <a:solidFill>
                  <a:schemeClr val="tx2"/>
                </a:solidFill>
              </a:endParaRPr>
            </a:p>
          </p:txBody>
        </p:sp>
        <p:sp>
          <p:nvSpPr>
            <p:cNvPr id="9" name="Rectángulo 2" descr="Bon contrast: negre sobre rosa pàlid"/>
            <p:cNvSpPr/>
            <p:nvPr/>
          </p:nvSpPr>
          <p:spPr>
            <a:xfrm>
              <a:off x="3347864" y="4437112"/>
              <a:ext cx="2232248" cy="576064"/>
            </a:xfrm>
            <a:prstGeom prst="rect">
              <a:avLst/>
            </a:prstGeom>
            <a:solidFill>
              <a:schemeClr val="accent2">
                <a:lumMod val="20000"/>
                <a:lumOff val="80000"/>
              </a:schemeClr>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ca-ES" sz="2000" b="1" dirty="0" smtClean="0">
                  <a:solidFill>
                    <a:schemeClr val="tx1"/>
                  </a:solidFill>
                </a:rPr>
                <a:t>BON CONTRAST</a:t>
              </a:r>
              <a:endParaRPr lang="ca-ES" sz="2000" b="1" dirty="0">
                <a:solidFill>
                  <a:schemeClr val="tx1"/>
                </a:solidFill>
              </a:endParaRPr>
            </a:p>
          </p:txBody>
        </p:sp>
        <p:sp>
          <p:nvSpPr>
            <p:cNvPr id="4" name="Rectángulo 1" descr="Bon contrast: blanc sobre negre"/>
            <p:cNvSpPr/>
            <p:nvPr/>
          </p:nvSpPr>
          <p:spPr>
            <a:xfrm>
              <a:off x="899592" y="4437112"/>
              <a:ext cx="2232248" cy="576064"/>
            </a:xfrm>
            <a:prstGeom prst="rect">
              <a:avLst/>
            </a:prstGeom>
            <a:solidFill>
              <a:schemeClr val="tx1"/>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ca-ES" sz="2000" b="1" dirty="0" smtClean="0"/>
                <a:t>BON CONTRAST</a:t>
              </a:r>
              <a:endParaRPr lang="ca-ES" sz="2000" b="1" dirty="0"/>
            </a:p>
          </p:txBody>
        </p:sp>
      </p:grpSp>
      <p:sp>
        <p:nvSpPr>
          <p:cNvPr id="7" name="7 Marcador de número de diapositiva"/>
          <p:cNvSpPr>
            <a:spLocks noGrp="1"/>
          </p:cNvSpPr>
          <p:nvPr>
            <p:ph type="sldNum" sz="quarter" idx="12"/>
          </p:nvPr>
        </p:nvSpPr>
        <p:spPr/>
        <p:txBody>
          <a:bodyPr/>
          <a:lstStyle/>
          <a:p>
            <a:fld id="{0ACA1CE1-9798-4B88-88D5-CC07D77D3832}" type="slidenum">
              <a:rPr lang="ca-ES" smtClean="0"/>
              <a:pPr/>
              <a:t>15</a:t>
            </a:fld>
            <a:endParaRPr lang="ca-ES"/>
          </a:p>
        </p:txBody>
      </p:sp>
      <p:sp>
        <p:nvSpPr>
          <p:cNvPr id="6" name="6 Marcador de pie de página"/>
          <p:cNvSpPr>
            <a:spLocks noGrp="1"/>
          </p:cNvSpPr>
          <p:nvPr>
            <p:ph type="ftr" sz="quarter" idx="11"/>
          </p:nvPr>
        </p:nvSpPr>
        <p:spPr/>
        <p:txBody>
          <a:bodyPr/>
          <a:lstStyle/>
          <a:p>
            <a:r>
              <a:rPr lang="ca-ES" smtClean="0"/>
              <a:t>PowerPoint accessible</a:t>
            </a:r>
            <a:endParaRPr lang="ca-ES"/>
          </a:p>
        </p:txBody>
      </p:sp>
      <p:sp>
        <p:nvSpPr>
          <p:cNvPr id="5" name="5 Marcador de fecha"/>
          <p:cNvSpPr>
            <a:spLocks noGrp="1"/>
          </p:cNvSpPr>
          <p:nvPr>
            <p:ph type="dt" sz="half" idx="10"/>
          </p:nvPr>
        </p:nvSpPr>
        <p:spPr/>
        <p:txBody>
          <a:bodyPr/>
          <a:lstStyle/>
          <a:p>
            <a:r>
              <a:rPr lang="ca-ES" smtClean="0"/>
              <a:t>Octubre 2012</a:t>
            </a:r>
            <a:endParaRPr lang="ca-ES"/>
          </a:p>
        </p:txBody>
      </p:sp>
    </p:spTree>
    <p:extLst>
      <p:ext uri="{BB962C8B-B14F-4D97-AF65-F5344CB8AC3E}">
        <p14:creationId xmlns:p14="http://schemas.microsoft.com/office/powerpoint/2010/main" val="138933688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ca-ES" dirty="0" smtClean="0"/>
              <a:t>Contingut fàcil i clar</a:t>
            </a:r>
            <a:endParaRPr lang="ca-ES" dirty="0"/>
          </a:p>
        </p:txBody>
      </p:sp>
      <p:sp>
        <p:nvSpPr>
          <p:cNvPr id="6" name="2 CuadroTexto"/>
          <p:cNvSpPr txBox="1"/>
          <p:nvPr/>
        </p:nvSpPr>
        <p:spPr>
          <a:xfrm>
            <a:off x="539552" y="1628799"/>
            <a:ext cx="8136904" cy="461665"/>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ca-ES" sz="2400" dirty="0" smtClean="0"/>
              <a:t>Es pot explicar el mateix de moltes formes diferents:</a:t>
            </a:r>
            <a:endParaRPr lang="ca-ES" sz="2400" dirty="0"/>
          </a:p>
        </p:txBody>
      </p:sp>
      <p:sp>
        <p:nvSpPr>
          <p:cNvPr id="3" name="3 Marcador de contenido"/>
          <p:cNvSpPr>
            <a:spLocks noGrp="1"/>
          </p:cNvSpPr>
          <p:nvPr>
            <p:ph idx="1"/>
          </p:nvPr>
        </p:nvSpPr>
        <p:spPr>
          <a:xfrm>
            <a:off x="467544" y="2420888"/>
            <a:ext cx="3754760" cy="3960440"/>
          </a:xfrm>
        </p:spPr>
        <p:txBody>
          <a:bodyPr numCol="1">
            <a:normAutofit fontScale="70000" lnSpcReduction="20000"/>
          </a:bodyPr>
          <a:lstStyle/>
          <a:p>
            <a:pPr algn="just"/>
            <a:r>
              <a:rPr lang="ca-ES" dirty="0" smtClean="0"/>
              <a:t>El contingut ha de ser fàcil d’entendre i consistent, </a:t>
            </a:r>
            <a:r>
              <a:rPr lang="ca-ES" dirty="0" smtClean="0">
                <a:solidFill>
                  <a:srgbClr val="FF0000"/>
                </a:solidFill>
              </a:rPr>
              <a:t>no</a:t>
            </a:r>
            <a:r>
              <a:rPr lang="ca-ES" dirty="0" smtClean="0"/>
              <a:t> podem fer grans blocs de text, </a:t>
            </a:r>
            <a:r>
              <a:rPr lang="ca-ES" sz="3100" dirty="0" smtClean="0">
                <a:solidFill>
                  <a:srgbClr val="FF0000"/>
                </a:solidFill>
              </a:rPr>
              <a:t>ni</a:t>
            </a:r>
            <a:r>
              <a:rPr lang="ca-ES" dirty="0" smtClean="0"/>
              <a:t> exposar les coses de forma desestructurada o desorganitzada, </a:t>
            </a:r>
            <a:r>
              <a:rPr lang="ca-ES" sz="3100" dirty="0" smtClean="0">
                <a:solidFill>
                  <a:srgbClr val="FF0000"/>
                </a:solidFill>
              </a:rPr>
              <a:t>ni</a:t>
            </a:r>
            <a:r>
              <a:rPr lang="ca-ES" dirty="0" smtClean="0"/>
              <a:t> utilitzar amb abús els  acrònims o abreviacions, </a:t>
            </a:r>
            <a:r>
              <a:rPr lang="ca-ES" sz="3100" dirty="0" smtClean="0">
                <a:solidFill>
                  <a:srgbClr val="FF0000"/>
                </a:solidFill>
              </a:rPr>
              <a:t>ni</a:t>
            </a:r>
            <a:r>
              <a:rPr lang="ca-ES" dirty="0" smtClean="0"/>
              <a:t> massa atapeït sense espaiats, amb masses colors </a:t>
            </a:r>
            <a:r>
              <a:rPr lang="ca-ES" sz="3100" dirty="0" smtClean="0">
                <a:solidFill>
                  <a:srgbClr val="FF0000"/>
                </a:solidFill>
              </a:rPr>
              <a:t>ni</a:t>
            </a:r>
            <a:r>
              <a:rPr lang="ca-ES" dirty="0" smtClean="0"/>
              <a:t> fonts diferents, i per suposat amb bona </a:t>
            </a:r>
            <a:r>
              <a:rPr lang="ca-ES" dirty="0" err="1" smtClean="0"/>
              <a:t>correxió</a:t>
            </a:r>
            <a:r>
              <a:rPr lang="ca-ES" dirty="0" smtClean="0"/>
              <a:t> </a:t>
            </a:r>
            <a:r>
              <a:rPr lang="ca-ES" dirty="0" err="1" smtClean="0"/>
              <a:t>ortográfica</a:t>
            </a:r>
            <a:r>
              <a:rPr lang="ca-ES" dirty="0" smtClean="0"/>
              <a:t>.</a:t>
            </a:r>
          </a:p>
        </p:txBody>
      </p:sp>
      <p:sp>
        <p:nvSpPr>
          <p:cNvPr id="10" name="4 Cara triste" descr="Aquesta és una mala manera d'exposar el contingut."/>
          <p:cNvSpPr/>
          <p:nvPr/>
        </p:nvSpPr>
        <p:spPr>
          <a:xfrm>
            <a:off x="3923928" y="5884802"/>
            <a:ext cx="504056" cy="459444"/>
          </a:xfrm>
          <a:prstGeom prst="smileyFace">
            <a:avLst>
              <a:gd name="adj" fmla="val -4653"/>
            </a:avLst>
          </a:prstGeom>
          <a:solidFill>
            <a:schemeClr val="accent2">
              <a:lumMod val="40000"/>
              <a:lumOff val="60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a-ES"/>
          </a:p>
        </p:txBody>
      </p:sp>
      <p:cxnSp>
        <p:nvCxnSpPr>
          <p:cNvPr id="8" name="5 Conector recto" descr="Línia de separació"/>
          <p:cNvCxnSpPr/>
          <p:nvPr/>
        </p:nvCxnSpPr>
        <p:spPr>
          <a:xfrm>
            <a:off x="4608004" y="2348880"/>
            <a:ext cx="0" cy="3600400"/>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5" name="6 Marcador de contenido"/>
          <p:cNvSpPr txBox="1">
            <a:spLocks/>
          </p:cNvSpPr>
          <p:nvPr/>
        </p:nvSpPr>
        <p:spPr>
          <a:xfrm>
            <a:off x="4788024" y="2276872"/>
            <a:ext cx="3600400" cy="3987836"/>
          </a:xfrm>
          <a:prstGeom prst="rect">
            <a:avLst/>
          </a:prstGeom>
        </p:spPr>
        <p:txBody>
          <a:bodyPr vert="horz" lIns="91440" tIns="45720" rIns="91440" bIns="45720" numCol="1" rtlCol="0">
            <a:normAutofit fontScale="700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ca-ES" dirty="0" smtClean="0"/>
              <a:t>El contingut ha de ser:</a:t>
            </a:r>
          </a:p>
          <a:p>
            <a:pPr marL="0" indent="0">
              <a:buNone/>
            </a:pPr>
            <a:endParaRPr lang="ca-ES" dirty="0" smtClean="0"/>
          </a:p>
          <a:p>
            <a:pPr lvl="1">
              <a:buFontTx/>
              <a:buChar char="-"/>
            </a:pPr>
            <a:r>
              <a:rPr lang="ca-ES" dirty="0" smtClean="0"/>
              <a:t>Clar.</a:t>
            </a:r>
          </a:p>
          <a:p>
            <a:pPr lvl="1">
              <a:buFontTx/>
              <a:buChar char="-"/>
            </a:pPr>
            <a:r>
              <a:rPr lang="ca-ES" dirty="0" smtClean="0"/>
              <a:t>Consistent.</a:t>
            </a:r>
          </a:p>
          <a:p>
            <a:pPr lvl="1">
              <a:buFontTx/>
              <a:buChar char="-"/>
            </a:pPr>
            <a:r>
              <a:rPr lang="ca-ES" dirty="0" smtClean="0"/>
              <a:t>Estructurat.</a:t>
            </a:r>
          </a:p>
          <a:p>
            <a:pPr lvl="1">
              <a:buFontTx/>
              <a:buChar char="-"/>
            </a:pPr>
            <a:r>
              <a:rPr lang="ca-ES" dirty="0" smtClean="0"/>
              <a:t>Amb un estil definit.</a:t>
            </a:r>
          </a:p>
          <a:p>
            <a:pPr lvl="1">
              <a:buFontTx/>
              <a:buChar char="-"/>
            </a:pPr>
            <a:r>
              <a:rPr lang="ca-ES" dirty="0" smtClean="0"/>
              <a:t>Espaiat.</a:t>
            </a:r>
          </a:p>
          <a:p>
            <a:pPr lvl="1">
              <a:buFontTx/>
              <a:buChar char="-"/>
            </a:pPr>
            <a:r>
              <a:rPr lang="ca-ES" dirty="0" smtClean="0"/>
              <a:t>Acrònims i abreviacions desenvolupades.</a:t>
            </a:r>
          </a:p>
          <a:p>
            <a:pPr lvl="1">
              <a:buFontTx/>
              <a:buChar char="-"/>
            </a:pPr>
            <a:r>
              <a:rPr lang="ca-ES" dirty="0" smtClean="0"/>
              <a:t>Correcte ortogràficament.</a:t>
            </a:r>
          </a:p>
          <a:p>
            <a:pPr marL="0" indent="0">
              <a:buFont typeface="Arial" pitchFamily="34" charset="0"/>
              <a:buNone/>
            </a:pPr>
            <a:endParaRPr lang="ca-ES" dirty="0"/>
          </a:p>
        </p:txBody>
      </p:sp>
      <p:sp>
        <p:nvSpPr>
          <p:cNvPr id="9" name="7 Cara sonriente" descr="Aquesta és una bona manera d'exposar el contingut."/>
          <p:cNvSpPr/>
          <p:nvPr/>
        </p:nvSpPr>
        <p:spPr>
          <a:xfrm>
            <a:off x="7884368" y="5884802"/>
            <a:ext cx="504056" cy="459444"/>
          </a:xfrm>
          <a:prstGeom prst="smileyFace">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a-ES"/>
          </a:p>
        </p:txBody>
      </p:sp>
      <p:sp>
        <p:nvSpPr>
          <p:cNvPr id="11" name="10 Marcador de número de diapositiva"/>
          <p:cNvSpPr>
            <a:spLocks noGrp="1"/>
          </p:cNvSpPr>
          <p:nvPr>
            <p:ph type="sldNum" sz="quarter" idx="12"/>
          </p:nvPr>
        </p:nvSpPr>
        <p:spPr/>
        <p:txBody>
          <a:bodyPr/>
          <a:lstStyle/>
          <a:p>
            <a:fld id="{0ACA1CE1-9798-4B88-88D5-CC07D77D3832}" type="slidenum">
              <a:rPr lang="ca-ES" smtClean="0"/>
              <a:pPr/>
              <a:t>16</a:t>
            </a:fld>
            <a:endParaRPr lang="ca-ES"/>
          </a:p>
        </p:txBody>
      </p:sp>
      <p:sp>
        <p:nvSpPr>
          <p:cNvPr id="7" name="9 Marcador de pie de página"/>
          <p:cNvSpPr>
            <a:spLocks noGrp="1"/>
          </p:cNvSpPr>
          <p:nvPr>
            <p:ph type="ftr" sz="quarter" idx="11"/>
          </p:nvPr>
        </p:nvSpPr>
        <p:spPr/>
        <p:txBody>
          <a:bodyPr/>
          <a:lstStyle/>
          <a:p>
            <a:r>
              <a:rPr lang="ca-ES" smtClean="0"/>
              <a:t>PowerPoint accessible</a:t>
            </a:r>
            <a:endParaRPr lang="ca-ES"/>
          </a:p>
        </p:txBody>
      </p:sp>
      <p:sp>
        <p:nvSpPr>
          <p:cNvPr id="4" name="8 Marcador de fecha"/>
          <p:cNvSpPr>
            <a:spLocks noGrp="1"/>
          </p:cNvSpPr>
          <p:nvPr>
            <p:ph type="dt" sz="half" idx="10"/>
          </p:nvPr>
        </p:nvSpPr>
        <p:spPr/>
        <p:txBody>
          <a:bodyPr/>
          <a:lstStyle/>
          <a:p>
            <a:r>
              <a:rPr lang="ca-ES" smtClean="0"/>
              <a:t>Octubre 2012</a:t>
            </a:r>
            <a:endParaRPr lang="ca-ES"/>
          </a:p>
        </p:txBody>
      </p:sp>
    </p:spTree>
    <p:extLst>
      <p:ext uri="{BB962C8B-B14F-4D97-AF65-F5344CB8AC3E}">
        <p14:creationId xmlns:p14="http://schemas.microsoft.com/office/powerpoint/2010/main" val="201022662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ca-ES" dirty="0" smtClean="0"/>
              <a:t>Evitar a tota costa!</a:t>
            </a:r>
            <a:endParaRPr lang="ca-ES" dirty="0"/>
          </a:p>
        </p:txBody>
      </p:sp>
      <p:sp>
        <p:nvSpPr>
          <p:cNvPr id="3" name="2 Marcador de contenido"/>
          <p:cNvSpPr>
            <a:spLocks noGrp="1"/>
          </p:cNvSpPr>
          <p:nvPr>
            <p:ph idx="1"/>
          </p:nvPr>
        </p:nvSpPr>
        <p:spPr/>
        <p:txBody>
          <a:bodyPr/>
          <a:lstStyle/>
          <a:p>
            <a:r>
              <a:rPr lang="ca-ES" dirty="0" smtClean="0"/>
              <a:t>Imatges de fons</a:t>
            </a:r>
          </a:p>
          <a:p>
            <a:r>
              <a:rPr lang="ca-ES" dirty="0" smtClean="0"/>
              <a:t>Imatges de text</a:t>
            </a:r>
          </a:p>
          <a:p>
            <a:r>
              <a:rPr lang="ca-ES" dirty="0" smtClean="0"/>
              <a:t>Animacions</a:t>
            </a:r>
          </a:p>
          <a:p>
            <a:r>
              <a:rPr lang="ca-ES" dirty="0" smtClean="0"/>
              <a:t>Transicions de diapositives</a:t>
            </a:r>
          </a:p>
          <a:p>
            <a:r>
              <a:rPr lang="ca-ES" dirty="0" err="1" smtClean="0"/>
              <a:t>Hipervincles</a:t>
            </a:r>
            <a:endParaRPr lang="ca-ES" dirty="0" smtClean="0"/>
          </a:p>
          <a:p>
            <a:r>
              <a:rPr lang="en-US" dirty="0" smtClean="0"/>
              <a:t>WordArt</a:t>
            </a:r>
          </a:p>
          <a:p>
            <a:r>
              <a:rPr lang="ca-ES" dirty="0" smtClean="0"/>
              <a:t>Sons</a:t>
            </a:r>
            <a:endParaRPr lang="ca-ES" dirty="0"/>
          </a:p>
        </p:txBody>
      </p:sp>
      <p:sp>
        <p:nvSpPr>
          <p:cNvPr id="4" name="3 Rectángulo">
            <a:hlinkHover r:id="" action="ppaction://noaction" highlightClick="1">
              <a:snd r:embed="rId4" name="bomb.wav"/>
            </a:hlinkHover>
          </p:cNvPr>
          <p:cNvSpPr/>
          <p:nvPr/>
        </p:nvSpPr>
        <p:spPr>
          <a:xfrm>
            <a:off x="4300466" y="4005064"/>
            <a:ext cx="4341537" cy="1754326"/>
          </a:xfrm>
          <a:prstGeom prst="rect">
            <a:avLst/>
          </a:prstGeom>
          <a:blipFill>
            <a:blip r:embed="rId5" cstate="print"/>
            <a:tile tx="0" ty="0" sx="100000" sy="100000" flip="none" algn="tl"/>
          </a:blipFill>
        </p:spPr>
        <p:txBody>
          <a:bodyPr wrap="none" lIns="91440" tIns="45720" rIns="91440" bIns="45720">
            <a:prstTxWarp prst="textFadeUp">
              <a:avLst>
                <a:gd name="adj" fmla="val 33850"/>
              </a:avLst>
            </a:prstTxWarp>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s-ES" sz="5400" b="1" cap="all" dirty="0" err="1" smtClean="0">
                <a:ln/>
                <a:solidFill>
                  <a:schemeClr val="accent2"/>
                </a:solidFill>
                <a:effectLst>
                  <a:glow rad="101600">
                    <a:schemeClr val="accent6">
                      <a:satMod val="175000"/>
                      <a:alpha val="40000"/>
                    </a:schemeClr>
                  </a:glow>
                  <a:outerShdw blurRad="19685" dist="12700" dir="5400000" algn="tl" rotWithShape="0">
                    <a:schemeClr val="accent1">
                      <a:satMod val="130000"/>
                      <a:alpha val="60000"/>
                    </a:schemeClr>
                  </a:outerShdw>
                  <a:reflection blurRad="10000" stA="55000" endPos="48000" dist="500" dir="5400000" sy="-100000" algn="bl" rotWithShape="0"/>
                </a:effectLst>
              </a:rPr>
              <a:t>AIXò</a:t>
            </a:r>
            <a:r>
              <a:rPr lang="es-ES" sz="5400" b="1" cap="all" dirty="0" smtClean="0">
                <a:ln/>
                <a:solidFill>
                  <a:schemeClr val="accent2"/>
                </a:solidFill>
                <a:effectLst>
                  <a:glow rad="101600">
                    <a:schemeClr val="accent6">
                      <a:satMod val="175000"/>
                      <a:alpha val="40000"/>
                    </a:schemeClr>
                  </a:glow>
                  <a:outerShdw blurRad="19685" dist="12700" dir="5400000" algn="tl" rotWithShape="0">
                    <a:schemeClr val="accent1">
                      <a:satMod val="130000"/>
                      <a:alpha val="60000"/>
                    </a:schemeClr>
                  </a:outerShdw>
                  <a:reflection blurRad="10000" stA="55000" endPos="48000" dist="500" dir="5400000" sy="-100000" algn="bl" rotWithShape="0"/>
                </a:effectLst>
              </a:rPr>
              <a:t> NO </a:t>
            </a:r>
            <a:r>
              <a:rPr lang="es-ES" sz="5400" b="1" cap="all" dirty="0" err="1" smtClean="0">
                <a:ln/>
                <a:solidFill>
                  <a:schemeClr val="accent2"/>
                </a:solidFill>
                <a:effectLst>
                  <a:glow rad="101600">
                    <a:schemeClr val="accent6">
                      <a:satMod val="175000"/>
                      <a:alpha val="40000"/>
                    </a:schemeClr>
                  </a:glow>
                  <a:outerShdw blurRad="19685" dist="12700" dir="5400000" algn="tl" rotWithShape="0">
                    <a:schemeClr val="accent1">
                      <a:satMod val="130000"/>
                      <a:alpha val="60000"/>
                    </a:schemeClr>
                  </a:outerShdw>
                  <a:reflection blurRad="10000" stA="55000" endPos="48000" dist="500" dir="5400000" sy="-100000" algn="bl" rotWithShape="0"/>
                </a:effectLst>
              </a:rPr>
              <a:t>És</a:t>
            </a:r>
            <a:r>
              <a:rPr lang="es-ES" sz="5400" b="1" cap="all" dirty="0" smtClean="0">
                <a:ln/>
                <a:solidFill>
                  <a:schemeClr val="accent2"/>
                </a:solidFill>
                <a:effectLst>
                  <a:glow rad="101600">
                    <a:schemeClr val="accent6">
                      <a:satMod val="175000"/>
                      <a:alpha val="40000"/>
                    </a:schemeClr>
                  </a:glow>
                  <a:outerShdw blurRad="19685" dist="12700" dir="5400000" algn="tl" rotWithShape="0">
                    <a:schemeClr val="accent1">
                      <a:satMod val="130000"/>
                      <a:alpha val="60000"/>
                    </a:schemeClr>
                  </a:outerShdw>
                  <a:reflection blurRad="10000" stA="55000" endPos="48000" dist="500" dir="5400000" sy="-100000" algn="bl" rotWithShape="0"/>
                </a:effectLst>
              </a:rPr>
              <a:t> BO </a:t>
            </a:r>
          </a:p>
          <a:p>
            <a:pPr algn="ctr"/>
            <a:r>
              <a:rPr lang="es-ES" sz="5400" b="1" cap="all" dirty="0" smtClean="0">
                <a:ln/>
                <a:solidFill>
                  <a:schemeClr val="accent2"/>
                </a:solidFill>
                <a:effectLst>
                  <a:glow rad="101600">
                    <a:schemeClr val="accent6">
                      <a:satMod val="175000"/>
                      <a:alpha val="40000"/>
                    </a:schemeClr>
                  </a:glow>
                  <a:outerShdw blurRad="19685" dist="12700" dir="5400000" algn="tl" rotWithShape="0">
                    <a:schemeClr val="accent1">
                      <a:satMod val="130000"/>
                      <a:alpha val="60000"/>
                    </a:schemeClr>
                  </a:outerShdw>
                  <a:reflection blurRad="10000" stA="55000" endPos="48000" dist="500" dir="5400000" sy="-100000" algn="bl" rotWithShape="0"/>
                </a:effectLst>
              </a:rPr>
              <a:t>PER A L’ACCESSIBILITAT</a:t>
            </a:r>
            <a:endParaRPr lang="es-ES" sz="5400" b="1" cap="all" spc="0" dirty="0">
              <a:ln/>
              <a:solidFill>
                <a:schemeClr val="accent2"/>
              </a:solidFill>
              <a:effectLst>
                <a:glow rad="101600">
                  <a:schemeClr val="accent6">
                    <a:satMod val="175000"/>
                    <a:alpha val="40000"/>
                  </a:schemeClr>
                </a:glow>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7" name="6 Marcador de número de diapositiva"/>
          <p:cNvSpPr>
            <a:spLocks noGrp="1"/>
          </p:cNvSpPr>
          <p:nvPr>
            <p:ph type="sldNum" sz="quarter" idx="12"/>
          </p:nvPr>
        </p:nvSpPr>
        <p:spPr/>
        <p:txBody>
          <a:bodyPr/>
          <a:lstStyle/>
          <a:p>
            <a:fld id="{0ACA1CE1-9798-4B88-88D5-CC07D77D3832}" type="slidenum">
              <a:rPr lang="ca-ES" smtClean="0"/>
              <a:pPr/>
              <a:t>17</a:t>
            </a:fld>
            <a:endParaRPr lang="ca-ES"/>
          </a:p>
        </p:txBody>
      </p:sp>
      <p:sp>
        <p:nvSpPr>
          <p:cNvPr id="6" name="5 Marcador de pie de página"/>
          <p:cNvSpPr>
            <a:spLocks noGrp="1"/>
          </p:cNvSpPr>
          <p:nvPr>
            <p:ph type="ftr" sz="quarter" idx="11"/>
          </p:nvPr>
        </p:nvSpPr>
        <p:spPr/>
        <p:txBody>
          <a:bodyPr/>
          <a:lstStyle/>
          <a:p>
            <a:r>
              <a:rPr lang="ca-ES" smtClean="0"/>
              <a:t>PowerPoint accessible</a:t>
            </a:r>
            <a:endParaRPr lang="ca-ES"/>
          </a:p>
        </p:txBody>
      </p:sp>
      <p:sp>
        <p:nvSpPr>
          <p:cNvPr id="5" name="4 Marcador de fecha"/>
          <p:cNvSpPr>
            <a:spLocks noGrp="1"/>
          </p:cNvSpPr>
          <p:nvPr>
            <p:ph type="dt" sz="half" idx="10"/>
          </p:nvPr>
        </p:nvSpPr>
        <p:spPr/>
        <p:txBody>
          <a:bodyPr/>
          <a:lstStyle/>
          <a:p>
            <a:r>
              <a:rPr lang="ca-ES" smtClean="0"/>
              <a:t>Octubre 2012</a:t>
            </a:r>
            <a:endParaRPr lang="ca-ES"/>
          </a:p>
        </p:txBody>
      </p:sp>
    </p:spTree>
    <p:extLst>
      <p:ext uri="{BB962C8B-B14F-4D97-AF65-F5344CB8AC3E}">
        <p14:creationId xmlns:p14="http://schemas.microsoft.com/office/powerpoint/2010/main" val="28266294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iterate type="wd">
                                    <p:tmPct val="10000"/>
                                  </p:iterate>
                                  <p:childTnLst>
                                    <p:set>
                                      <p:cBhvr>
                                        <p:cTn id="6" dur="1" fill="hold">
                                          <p:stCondLst>
                                            <p:cond delay="0"/>
                                          </p:stCondLst>
                                        </p:cTn>
                                        <p:tgtEl>
                                          <p:spTgt spid="4"/>
                                        </p:tgtEl>
                                        <p:attrNameLst>
                                          <p:attrName>style.visibility</p:attrName>
                                        </p:attrNameLst>
                                      </p:cBhvr>
                                      <p:to>
                                        <p:strVal val="visible"/>
                                      </p:to>
                                    </p:set>
                                    <p:animEffect transition="in" filter="wipe(down)">
                                      <p:cBhvr>
                                        <p:cTn id="7" dur="1160">
                                          <p:stCondLst>
                                            <p:cond delay="0"/>
                                          </p:stCondLst>
                                        </p:cTn>
                                        <p:tgtEl>
                                          <p:spTgt spid="4"/>
                                        </p:tgtEl>
                                      </p:cBhvr>
                                    </p:animEffect>
                                    <p:anim calcmode="lin" valueType="num">
                                      <p:cBhvr>
                                        <p:cTn id="8" dur="3644"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1328"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1328" tmFilter="0, 0; 0.125,0.2665; 0.25,0.4; 0.375,0.465; 0.5,0.5;  0.625,0.535; 0.75,0.6; 0.875,0.7335; 1,1">
                                          <p:stCondLst>
                                            <p:cond delay="1328"/>
                                          </p:stCondLst>
                                        </p:cTn>
                                        <p:tgtEl>
                                          <p:spTgt spid="4"/>
                                        </p:tgtEl>
                                        <p:attrNameLst>
                                          <p:attrName>ppt_y</p:attrName>
                                        </p:attrNameLst>
                                      </p:cBhvr>
                                      <p:tavLst>
                                        <p:tav tm="0" fmla="#ppt_y-sin(pi*$)/9">
                                          <p:val>
                                            <p:fltVal val="0"/>
                                          </p:val>
                                        </p:tav>
                                        <p:tav tm="100000">
                                          <p:val>
                                            <p:fltVal val="1"/>
                                          </p:val>
                                        </p:tav>
                                      </p:tavLst>
                                    </p:anim>
                                    <p:anim calcmode="lin" valueType="num">
                                      <p:cBhvr>
                                        <p:cTn id="11" dur="664" tmFilter="0, 0; 0.125,0.2665; 0.25,0.4; 0.375,0.465; 0.5,0.5;  0.625,0.535; 0.75,0.6; 0.875,0.7335; 1,1">
                                          <p:stCondLst>
                                            <p:cond delay="2648"/>
                                          </p:stCondLst>
                                        </p:cTn>
                                        <p:tgtEl>
                                          <p:spTgt spid="4"/>
                                        </p:tgtEl>
                                        <p:attrNameLst>
                                          <p:attrName>ppt_y</p:attrName>
                                        </p:attrNameLst>
                                      </p:cBhvr>
                                      <p:tavLst>
                                        <p:tav tm="0" fmla="#ppt_y-sin(pi*$)/27">
                                          <p:val>
                                            <p:fltVal val="0"/>
                                          </p:val>
                                        </p:tav>
                                        <p:tav tm="100000">
                                          <p:val>
                                            <p:fltVal val="1"/>
                                          </p:val>
                                        </p:tav>
                                      </p:tavLst>
                                    </p:anim>
                                    <p:anim calcmode="lin" valueType="num">
                                      <p:cBhvr>
                                        <p:cTn id="12" dur="328" tmFilter="0, 0; 0.125,0.2665; 0.25,0.4; 0.375,0.465; 0.5,0.5;  0.625,0.535; 0.75,0.6; 0.875,0.7335; 1,1">
                                          <p:stCondLst>
                                            <p:cond delay="3312"/>
                                          </p:stCondLst>
                                        </p:cTn>
                                        <p:tgtEl>
                                          <p:spTgt spid="4"/>
                                        </p:tgtEl>
                                        <p:attrNameLst>
                                          <p:attrName>ppt_y</p:attrName>
                                        </p:attrNameLst>
                                      </p:cBhvr>
                                      <p:tavLst>
                                        <p:tav tm="0" fmla="#ppt_y-sin(pi*$)/81">
                                          <p:val>
                                            <p:fltVal val="0"/>
                                          </p:val>
                                        </p:tav>
                                        <p:tav tm="100000">
                                          <p:val>
                                            <p:fltVal val="1"/>
                                          </p:val>
                                        </p:tav>
                                      </p:tavLst>
                                    </p:anim>
                                    <p:animScale>
                                      <p:cBhvr>
                                        <p:cTn id="13" dur="52">
                                          <p:stCondLst>
                                            <p:cond delay="1300"/>
                                          </p:stCondLst>
                                        </p:cTn>
                                        <p:tgtEl>
                                          <p:spTgt spid="4"/>
                                        </p:tgtEl>
                                      </p:cBhvr>
                                      <p:to x="100000" y="60000"/>
                                    </p:animScale>
                                    <p:animScale>
                                      <p:cBhvr>
                                        <p:cTn id="14" dur="332" decel="50000">
                                          <p:stCondLst>
                                            <p:cond delay="1352"/>
                                          </p:stCondLst>
                                        </p:cTn>
                                        <p:tgtEl>
                                          <p:spTgt spid="4"/>
                                        </p:tgtEl>
                                      </p:cBhvr>
                                      <p:to x="100000" y="100000"/>
                                    </p:animScale>
                                    <p:animScale>
                                      <p:cBhvr>
                                        <p:cTn id="15" dur="52">
                                          <p:stCondLst>
                                            <p:cond delay="2624"/>
                                          </p:stCondLst>
                                        </p:cTn>
                                        <p:tgtEl>
                                          <p:spTgt spid="4"/>
                                        </p:tgtEl>
                                      </p:cBhvr>
                                      <p:to x="100000" y="80000"/>
                                    </p:animScale>
                                    <p:animScale>
                                      <p:cBhvr>
                                        <p:cTn id="16" dur="332" decel="50000">
                                          <p:stCondLst>
                                            <p:cond delay="2676"/>
                                          </p:stCondLst>
                                        </p:cTn>
                                        <p:tgtEl>
                                          <p:spTgt spid="4"/>
                                        </p:tgtEl>
                                      </p:cBhvr>
                                      <p:to x="100000" y="100000"/>
                                    </p:animScale>
                                    <p:animScale>
                                      <p:cBhvr>
                                        <p:cTn id="17" dur="52">
                                          <p:stCondLst>
                                            <p:cond delay="3284"/>
                                          </p:stCondLst>
                                        </p:cTn>
                                        <p:tgtEl>
                                          <p:spTgt spid="4"/>
                                        </p:tgtEl>
                                      </p:cBhvr>
                                      <p:to x="100000" y="90000"/>
                                    </p:animScale>
                                    <p:animScale>
                                      <p:cBhvr>
                                        <p:cTn id="18" dur="332" decel="50000">
                                          <p:stCondLst>
                                            <p:cond delay="3336"/>
                                          </p:stCondLst>
                                        </p:cTn>
                                        <p:tgtEl>
                                          <p:spTgt spid="4"/>
                                        </p:tgtEl>
                                      </p:cBhvr>
                                      <p:to x="100000" y="100000"/>
                                    </p:animScale>
                                    <p:animScale>
                                      <p:cBhvr>
                                        <p:cTn id="19" dur="52">
                                          <p:stCondLst>
                                            <p:cond delay="3616"/>
                                          </p:stCondLst>
                                        </p:cTn>
                                        <p:tgtEl>
                                          <p:spTgt spid="4"/>
                                        </p:tgtEl>
                                      </p:cBhvr>
                                      <p:to x="100000" y="95000"/>
                                    </p:animScale>
                                    <p:animScale>
                                      <p:cBhvr>
                                        <p:cTn id="20" dur="332" decel="50000">
                                          <p:stCondLst>
                                            <p:cond delay="3668"/>
                                          </p:stCondLst>
                                        </p:cTn>
                                        <p:tgtEl>
                                          <p:spTgt spid="4"/>
                                        </p:tgtEl>
                                      </p:cBhvr>
                                      <p:to x="100000" y="100000"/>
                                    </p:animScale>
                                  </p:childTnLst>
                                  <p:subTnLst>
                                    <p:audio>
                                      <p:cMediaNode vol="86000">
                                        <p:cTn display="0" masterRel="sameClick">
                                          <p:stCondLst>
                                            <p:cond evt="begin" delay="0">
                                              <p:tn val="5"/>
                                            </p:cond>
                                          </p:stCondLst>
                                          <p:endCondLst>
                                            <p:cond evt="onStopAudio" delay="0">
                                              <p:tgtEl>
                                                <p:sldTgt/>
                                              </p:tgtEl>
                                            </p:cond>
                                          </p:endCondLst>
                                        </p:cTn>
                                        <p:tgtEl>
                                          <p:sndTgt r:embed="rId3" name="applause.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ca-ES" dirty="0" smtClean="0"/>
              <a:t>Comprovar</a:t>
            </a:r>
            <a:endParaRPr lang="ca-ES" dirty="0"/>
          </a:p>
        </p:txBody>
      </p:sp>
      <p:sp>
        <p:nvSpPr>
          <p:cNvPr id="3" name="2 Marcador de contenido"/>
          <p:cNvSpPr>
            <a:spLocks noGrp="1"/>
          </p:cNvSpPr>
          <p:nvPr>
            <p:ph idx="1"/>
          </p:nvPr>
        </p:nvSpPr>
        <p:spPr>
          <a:xfrm>
            <a:off x="457200" y="1600200"/>
            <a:ext cx="5842992" cy="4525963"/>
          </a:xfrm>
        </p:spPr>
        <p:txBody>
          <a:bodyPr>
            <a:normAutofit/>
          </a:bodyPr>
          <a:lstStyle/>
          <a:p>
            <a:r>
              <a:rPr lang="ca-ES" dirty="0" smtClean="0"/>
              <a:t>Podem comprovar l’accessibilitat del document, detectar errors i rebre suggeriments de millora automàticament.</a:t>
            </a:r>
          </a:p>
          <a:p>
            <a:pPr marL="457200" lvl="1" indent="0">
              <a:buNone/>
            </a:pPr>
            <a:endParaRPr lang="ca-ES" dirty="0" smtClean="0"/>
          </a:p>
          <a:p>
            <a:pPr marL="457200" lvl="1" indent="0">
              <a:buNone/>
            </a:pPr>
            <a:r>
              <a:rPr lang="es-ES_tradnl" sz="2000" dirty="0" smtClean="0">
                <a:solidFill>
                  <a:srgbClr val="002060"/>
                </a:solidFill>
              </a:rPr>
              <a:t>Archivo &gt; Información &gt; Comprobar si hay problemas &gt; Comprobar accesibilidad</a:t>
            </a:r>
            <a:endParaRPr lang="es-ES_tradnl" sz="2000" dirty="0">
              <a:solidFill>
                <a:srgbClr val="002060"/>
              </a:solidFill>
            </a:endParaRPr>
          </a:p>
        </p:txBody>
      </p:sp>
      <p:pic>
        <p:nvPicPr>
          <p:cNvPr id="1026" name="3 Picture 2" descr="Imatges de la finestra del Comprobador de accesibilidad, que s'obre a la part dreta."/>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77371" t="5889" b="5241"/>
          <a:stretch/>
        </p:blipFill>
        <p:spPr bwMode="auto">
          <a:xfrm>
            <a:off x="6674397" y="1556792"/>
            <a:ext cx="1977473" cy="4853835"/>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6 Marcador de número de diapositiva"/>
          <p:cNvSpPr>
            <a:spLocks noGrp="1"/>
          </p:cNvSpPr>
          <p:nvPr>
            <p:ph type="sldNum" sz="quarter" idx="12"/>
          </p:nvPr>
        </p:nvSpPr>
        <p:spPr/>
        <p:txBody>
          <a:bodyPr/>
          <a:lstStyle/>
          <a:p>
            <a:fld id="{0ACA1CE1-9798-4B88-88D5-CC07D77D3832}" type="slidenum">
              <a:rPr lang="ca-ES" smtClean="0"/>
              <a:pPr/>
              <a:t>18</a:t>
            </a:fld>
            <a:endParaRPr lang="ca-ES"/>
          </a:p>
        </p:txBody>
      </p:sp>
      <p:sp>
        <p:nvSpPr>
          <p:cNvPr id="5" name="5 Marcador de pie de página"/>
          <p:cNvSpPr>
            <a:spLocks noGrp="1"/>
          </p:cNvSpPr>
          <p:nvPr>
            <p:ph type="ftr" sz="quarter" idx="11"/>
          </p:nvPr>
        </p:nvSpPr>
        <p:spPr/>
        <p:txBody>
          <a:bodyPr/>
          <a:lstStyle/>
          <a:p>
            <a:r>
              <a:rPr lang="ca-ES" smtClean="0"/>
              <a:t>PowerPoint accessible</a:t>
            </a:r>
            <a:endParaRPr lang="ca-ES"/>
          </a:p>
        </p:txBody>
      </p:sp>
      <p:sp>
        <p:nvSpPr>
          <p:cNvPr id="4" name="4 Marcador de fecha"/>
          <p:cNvSpPr>
            <a:spLocks noGrp="1"/>
          </p:cNvSpPr>
          <p:nvPr>
            <p:ph type="dt" sz="half" idx="10"/>
          </p:nvPr>
        </p:nvSpPr>
        <p:spPr/>
        <p:txBody>
          <a:bodyPr/>
          <a:lstStyle/>
          <a:p>
            <a:r>
              <a:rPr lang="ca-ES" smtClean="0"/>
              <a:t>Octubre 2012</a:t>
            </a:r>
            <a:endParaRPr lang="ca-ES"/>
          </a:p>
        </p:txBody>
      </p:sp>
    </p:spTree>
    <p:extLst>
      <p:ext uri="{BB962C8B-B14F-4D97-AF65-F5344CB8AC3E}">
        <p14:creationId xmlns:p14="http://schemas.microsoft.com/office/powerpoint/2010/main" val="20619198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Marcador de número de diapositiva"/>
          <p:cNvSpPr>
            <a:spLocks noGrp="1"/>
          </p:cNvSpPr>
          <p:nvPr>
            <p:ph type="sldNum" sz="quarter" idx="12"/>
          </p:nvPr>
        </p:nvSpPr>
        <p:spPr/>
        <p:txBody>
          <a:bodyPr/>
          <a:lstStyle/>
          <a:p>
            <a:fld id="{0ACA1CE1-9798-4B88-88D5-CC07D77D3832}" type="slidenum">
              <a:rPr lang="ca-ES" smtClean="0"/>
              <a:pPr/>
              <a:t>19</a:t>
            </a:fld>
            <a:endParaRPr lang="ca-ES"/>
          </a:p>
        </p:txBody>
      </p:sp>
      <p:sp>
        <p:nvSpPr>
          <p:cNvPr id="4" name="3 Marcador de pie de página"/>
          <p:cNvSpPr>
            <a:spLocks noGrp="1"/>
          </p:cNvSpPr>
          <p:nvPr>
            <p:ph type="ftr" sz="quarter" idx="11"/>
          </p:nvPr>
        </p:nvSpPr>
        <p:spPr/>
        <p:txBody>
          <a:bodyPr/>
          <a:lstStyle/>
          <a:p>
            <a:r>
              <a:rPr lang="ca-ES" smtClean="0"/>
              <a:t>PowerPoint accessible</a:t>
            </a:r>
            <a:endParaRPr lang="ca-ES"/>
          </a:p>
        </p:txBody>
      </p:sp>
      <p:sp>
        <p:nvSpPr>
          <p:cNvPr id="3" name="2 Marcador de fecha"/>
          <p:cNvSpPr>
            <a:spLocks noGrp="1"/>
          </p:cNvSpPr>
          <p:nvPr>
            <p:ph type="dt" sz="half" idx="10"/>
          </p:nvPr>
        </p:nvSpPr>
        <p:spPr/>
        <p:txBody>
          <a:bodyPr/>
          <a:lstStyle/>
          <a:p>
            <a:r>
              <a:rPr lang="ca-ES" smtClean="0"/>
              <a:t>Octubre 2012</a:t>
            </a:r>
            <a:endParaRPr lang="ca-ES"/>
          </a:p>
        </p:txBody>
      </p:sp>
      <p:sp>
        <p:nvSpPr>
          <p:cNvPr id="2" name="1 Título"/>
          <p:cNvSpPr>
            <a:spLocks noGrp="1"/>
          </p:cNvSpPr>
          <p:nvPr>
            <p:ph type="title"/>
          </p:nvPr>
        </p:nvSpPr>
        <p:spPr>
          <a:xfrm>
            <a:off x="457200" y="274638"/>
            <a:ext cx="8229600" cy="5746650"/>
          </a:xfrm>
        </p:spPr>
        <p:txBody>
          <a:bodyPr/>
          <a:lstStyle/>
          <a:p>
            <a:r>
              <a:rPr lang="ca-ES" dirty="0" smtClean="0"/>
              <a:t>Bona feina!</a:t>
            </a:r>
            <a:endParaRPr lang="ca-ES" dirty="0"/>
          </a:p>
        </p:txBody>
      </p:sp>
    </p:spTree>
    <p:extLst>
      <p:ext uri="{BB962C8B-B14F-4D97-AF65-F5344CB8AC3E}">
        <p14:creationId xmlns:p14="http://schemas.microsoft.com/office/powerpoint/2010/main" val="393027877"/>
      </p:ext>
    </p:extLst>
  </p:cSld>
  <p:clrMapOvr>
    <a:masterClrMapping/>
  </p:clrMapOvr>
  <p:timing>
    <p:tnLst>
      <p:par>
        <p:cTn id="1" dur="indefinite" restart="never" nodeType="tmRoot"/>
      </p:par>
    </p:tnLst>
  </p:timing>
</p:sld>
</file>

<file path=ppt/theme/theme1.xml><?xml version="1.0" encoding="utf-8"?>
<a:theme xmlns:a="http://schemas.openxmlformats.org/drawingml/2006/main" name="PlantillaUB_Jofr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PlantillaUB_Jofre</Template>
  <TotalTime>126</TotalTime>
  <Words>1454</Words>
  <Application>Microsoft Office PowerPoint</Application>
  <PresentationFormat>Presentació en pantalla (4:3)</PresentationFormat>
  <Paragraphs>204</Paragraphs>
  <Slides>19</Slides>
  <Notes>18</Notes>
  <HiddenSlides>0</HiddenSlides>
  <MMClips>0</MMClips>
  <ScaleCrop>false</ScaleCrop>
  <HeadingPairs>
    <vt:vector size="4" baseType="variant">
      <vt:variant>
        <vt:lpstr>Tema</vt:lpstr>
      </vt:variant>
      <vt:variant>
        <vt:i4>1</vt:i4>
      </vt:variant>
      <vt:variant>
        <vt:lpstr>Títols de les diapositives</vt:lpstr>
      </vt:variant>
      <vt:variant>
        <vt:i4>19</vt:i4>
      </vt:variant>
    </vt:vector>
  </HeadingPairs>
  <TitlesOfParts>
    <vt:vector size="20" baseType="lpstr">
      <vt:lpstr>PlantillaUB_Jofre</vt:lpstr>
      <vt:lpstr>PowerPoint accessible</vt:lpstr>
      <vt:lpstr>Usar els documents</vt:lpstr>
      <vt:lpstr>Idioma</vt:lpstr>
      <vt:lpstr>Ordenar amb lògica (1)</vt:lpstr>
      <vt:lpstr>Ordenar amb lògica (2)</vt:lpstr>
      <vt:lpstr>Crear notes</vt:lpstr>
      <vt:lpstr>Descriure les imatges (1)</vt:lpstr>
      <vt:lpstr>Descriure les imatges (2)</vt:lpstr>
      <vt:lpstr>Descriure les imatges (3)</vt:lpstr>
      <vt:lpstr>Descriure les imatges (4)</vt:lpstr>
      <vt:lpstr>Com inserir taules</vt:lpstr>
      <vt:lpstr>Llistes, columnes i títol.</vt:lpstr>
      <vt:lpstr>Crear gràfics accessibles (1)</vt:lpstr>
      <vt:lpstr>Crear gràfic accessibles (2)</vt:lpstr>
      <vt:lpstr>Lletra</vt:lpstr>
      <vt:lpstr>Contingut fàcil i clar</vt:lpstr>
      <vt:lpstr>Evitar a tota costa!</vt:lpstr>
      <vt:lpstr>Comprovar</vt:lpstr>
      <vt:lpstr>Bona feina!</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accessible: com crear presentacions accessibles per a tot tipus d'usuaris</dc:title>
  <dc:subject>Accessibilitat digital</dc:subject>
  <dc:creator>Jofre Capdevila i Mireia Ribera</dc:creator>
  <cp:lastModifiedBy>MIREIA</cp:lastModifiedBy>
  <cp:revision>24</cp:revision>
  <dcterms:created xsi:type="dcterms:W3CDTF">2012-05-04T14:32:57Z</dcterms:created>
  <dcterms:modified xsi:type="dcterms:W3CDTF">2012-10-01T13:07:27Z</dcterms:modified>
</cp:coreProperties>
</file>