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65" r:id="rId2"/>
    <p:sldId id="286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57" r:id="rId11"/>
    <p:sldId id="258" r:id="rId12"/>
    <p:sldId id="260" r:id="rId13"/>
    <p:sldId id="259" r:id="rId14"/>
    <p:sldId id="261" r:id="rId15"/>
    <p:sldId id="263" r:id="rId16"/>
    <p:sldId id="264" r:id="rId17"/>
    <p:sldId id="291" r:id="rId18"/>
    <p:sldId id="295" r:id="rId19"/>
    <p:sldId id="293" r:id="rId20"/>
    <p:sldId id="296" r:id="rId21"/>
    <p:sldId id="297" r:id="rId22"/>
    <p:sldId id="298" r:id="rId23"/>
    <p:sldId id="299" r:id="rId24"/>
    <p:sldId id="300" r:id="rId25"/>
    <p:sldId id="305" r:id="rId26"/>
    <p:sldId id="290" r:id="rId27"/>
    <p:sldId id="289" r:id="rId28"/>
    <p:sldId id="287" r:id="rId2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2CCE6"/>
    <a:srgbClr val="E65F2B"/>
    <a:srgbClr val="87DB61"/>
    <a:srgbClr val="46A478"/>
    <a:srgbClr val="52C18D"/>
    <a:srgbClr val="60DEA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19" autoAdjust="0"/>
    <p:restoredTop sz="95688" autoAdjust="0"/>
  </p:normalViewPr>
  <p:slideViewPr>
    <p:cSldViewPr>
      <p:cViewPr>
        <p:scale>
          <a:sx n="70" d="100"/>
          <a:sy n="70" d="100"/>
        </p:scale>
        <p:origin x="-117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Gr&#225;fico%20en%20Microsoft%20Office%20PowerPoint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18"/>
  <c:chart>
    <c:autoTitleDeleted val="1"/>
    <c:plotArea>
      <c:layout>
        <c:manualLayout>
          <c:layoutTarget val="inner"/>
          <c:xMode val="edge"/>
          <c:yMode val="edge"/>
          <c:x val="0.12171933153260749"/>
          <c:y val="4.6603561663880147E-2"/>
          <c:w val="0.82369022489564669"/>
          <c:h val="0.67657472924464335"/>
        </c:manualLayout>
      </c:layout>
      <c:lineChart>
        <c:grouping val="standard"/>
        <c:ser>
          <c:idx val="0"/>
          <c:order val="0"/>
          <c:tx>
            <c:strRef>
              <c:f>'[Gráfico en Microsoft Office PowerPoint]Hoja1'!$A$1</c:f>
              <c:strCache>
                <c:ptCount val="1"/>
                <c:pt idx="0">
                  <c:v>Eficàcia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none"/>
          </c:marker>
          <c:val>
            <c:numRef>
              <c:f>'[Gráfico en Microsoft Office PowerPoint]Hoja1'!$A$2:$A$4</c:f>
              <c:numCache>
                <c:formatCode>General</c:formatCode>
                <c:ptCount val="3"/>
                <c:pt idx="0">
                  <c:v>95</c:v>
                </c:pt>
                <c:pt idx="1">
                  <c:v>85</c:v>
                </c:pt>
                <c:pt idx="2">
                  <c:v>58</c:v>
                </c:pt>
              </c:numCache>
            </c:numRef>
          </c:val>
        </c:ser>
        <c:marker val="1"/>
        <c:axId val="47637632"/>
        <c:axId val="47977216"/>
      </c:lineChart>
      <c:catAx>
        <c:axId val="47637632"/>
        <c:scaling>
          <c:orientation val="minMax"/>
        </c:scaling>
        <c:delete val="1"/>
        <c:axPos val="b"/>
        <c:tickLblPos val="none"/>
        <c:crossAx val="47977216"/>
        <c:crosses val="autoZero"/>
        <c:auto val="1"/>
        <c:lblAlgn val="ctr"/>
        <c:lblOffset val="100"/>
      </c:catAx>
      <c:valAx>
        <c:axId val="47977216"/>
        <c:scaling>
          <c:orientation val="minMax"/>
          <c:min val="50"/>
        </c:scaling>
        <c:axPos val="l"/>
        <c:majorGridlines/>
        <c:numFmt formatCode="General" sourceLinked="1"/>
        <c:tickLblPos val="nextTo"/>
        <c:crossAx val="47637632"/>
        <c:crosses val="autoZero"/>
        <c:crossBetween val="between"/>
        <c:majorUnit val="5"/>
      </c:valAx>
    </c:plotArea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5FDC4-1FBD-9149-B49B-197E3039DA30}" type="datetimeFigureOut">
              <a:rPr lang="es-ES" smtClean="0"/>
              <a:pPr/>
              <a:t>06/06/2014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A20505-18B2-E345-AF40-0BDF200E353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797676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ca-ES" sz="1200" dirty="0" smtClean="0"/>
              <a:t>No cal </a:t>
            </a:r>
            <a:r>
              <a:rPr lang="ca-ES" sz="1200" b="1" dirty="0" smtClean="0"/>
              <a:t>control</a:t>
            </a:r>
            <a:r>
              <a:rPr lang="ca-ES" sz="1200" dirty="0" smtClean="0"/>
              <a:t> de la fertilitat.</a:t>
            </a:r>
          </a:p>
          <a:p>
            <a:pPr algn="just">
              <a:lnSpc>
                <a:spcPct val="90000"/>
              </a:lnSpc>
            </a:pPr>
            <a:r>
              <a:rPr lang="ca-ES" sz="1200" b="1" dirty="0" smtClean="0"/>
              <a:t>Regular</a:t>
            </a:r>
            <a:r>
              <a:rPr lang="ca-ES" sz="1200" dirty="0" smtClean="0"/>
              <a:t> el cicle menstrual.</a:t>
            </a:r>
          </a:p>
          <a:p>
            <a:pPr algn="just">
              <a:lnSpc>
                <a:spcPct val="90000"/>
              </a:lnSpc>
            </a:pPr>
            <a:r>
              <a:rPr lang="ca-ES" sz="1200" dirty="0" smtClean="0"/>
              <a:t>Prevenció i millora de </a:t>
            </a:r>
            <a:r>
              <a:rPr lang="ca-ES" sz="1200" b="1" dirty="0" smtClean="0"/>
              <a:t>l’anèmia</a:t>
            </a:r>
            <a:r>
              <a:rPr lang="ca-ES" sz="1200" dirty="0" smtClean="0"/>
              <a:t> ferropènica.</a:t>
            </a:r>
          </a:p>
          <a:p>
            <a:pPr algn="just">
              <a:lnSpc>
                <a:spcPct val="90000"/>
              </a:lnSpc>
            </a:pPr>
            <a:r>
              <a:rPr lang="ca-ES" sz="1200" dirty="0" smtClean="0"/>
              <a:t>Millora de </a:t>
            </a:r>
            <a:r>
              <a:rPr lang="ca-ES" sz="1200" b="1" dirty="0" smtClean="0"/>
              <a:t>l’acne</a:t>
            </a:r>
            <a:r>
              <a:rPr lang="ca-ES" sz="1200" dirty="0" smtClean="0"/>
              <a:t> i de l’</a:t>
            </a:r>
            <a:r>
              <a:rPr lang="ca-ES" sz="1200" b="1" dirty="0" smtClean="0"/>
              <a:t>hirsutisme</a:t>
            </a:r>
            <a:r>
              <a:rPr lang="ca-ES" sz="1200" dirty="0" smtClean="0"/>
              <a:t>.</a:t>
            </a:r>
          </a:p>
          <a:p>
            <a:pPr algn="just">
              <a:lnSpc>
                <a:spcPct val="90000"/>
              </a:lnSpc>
            </a:pPr>
            <a:r>
              <a:rPr lang="ca-ES" sz="1200" dirty="0" smtClean="0"/>
              <a:t>Millora de la </a:t>
            </a:r>
            <a:r>
              <a:rPr lang="ca-ES" sz="1200" b="1" dirty="0" smtClean="0"/>
              <a:t>menstruació</a:t>
            </a:r>
            <a:r>
              <a:rPr lang="ca-ES" sz="1200" dirty="0" smtClean="0"/>
              <a:t> </a:t>
            </a:r>
            <a:r>
              <a:rPr lang="ca-ES" sz="1200" b="1" dirty="0" smtClean="0"/>
              <a:t>dolorosa</a:t>
            </a:r>
            <a:r>
              <a:rPr lang="ca-ES" sz="1200" dirty="0" smtClean="0"/>
              <a:t>.</a:t>
            </a:r>
          </a:p>
          <a:p>
            <a:pPr algn="just">
              <a:lnSpc>
                <a:spcPct val="90000"/>
              </a:lnSpc>
            </a:pPr>
            <a:r>
              <a:rPr lang="ca-ES" sz="1200" b="1" dirty="0" smtClean="0"/>
              <a:t>Menor risc</a:t>
            </a:r>
            <a:r>
              <a:rPr lang="ca-ES" sz="1200" dirty="0" smtClean="0"/>
              <a:t> de càncer d’ovari, d’endometri i colorectal.</a:t>
            </a:r>
          </a:p>
          <a:p>
            <a:pPr algn="just">
              <a:lnSpc>
                <a:spcPct val="90000"/>
              </a:lnSpc>
            </a:pPr>
            <a:endParaRPr lang="ca-ES" sz="1200" dirty="0" smtClean="0"/>
          </a:p>
          <a:p>
            <a:pPr algn="just">
              <a:lnSpc>
                <a:spcPct val="90000"/>
              </a:lnSpc>
            </a:pPr>
            <a:r>
              <a:rPr lang="ca-ES" sz="1200" dirty="0" smtClean="0"/>
              <a:t>Inconvenients:</a:t>
            </a:r>
          </a:p>
          <a:p>
            <a:pPr algn="just">
              <a:lnSpc>
                <a:spcPct val="90000"/>
              </a:lnSpc>
            </a:pPr>
            <a:r>
              <a:rPr lang="ca-ES" sz="1200" b="1" dirty="0" smtClean="0"/>
              <a:t>No protegeixen</a:t>
            </a:r>
            <a:r>
              <a:rPr lang="ca-ES" sz="1200" dirty="0" smtClean="0"/>
              <a:t> de malalties de transmissió sexual</a:t>
            </a:r>
          </a:p>
          <a:p>
            <a:pPr algn="just">
              <a:lnSpc>
                <a:spcPct val="90000"/>
              </a:lnSpc>
            </a:pPr>
            <a:r>
              <a:rPr lang="ca-ES" sz="1200" dirty="0" smtClean="0"/>
              <a:t>Requereixen </a:t>
            </a:r>
            <a:r>
              <a:rPr lang="ca-ES" sz="1200" b="1" dirty="0" smtClean="0"/>
              <a:t>constància</a:t>
            </a:r>
            <a:r>
              <a:rPr lang="ca-ES" sz="1200" dirty="0" smtClean="0"/>
              <a:t> en l’administració diària/setmanal del fàrmac i mai deixem de medicar-nos.</a:t>
            </a:r>
          </a:p>
          <a:p>
            <a:pPr algn="just">
              <a:lnSpc>
                <a:spcPct val="90000"/>
              </a:lnSpc>
            </a:pPr>
            <a:r>
              <a:rPr lang="es-ES" sz="1200" dirty="0" err="1" smtClean="0"/>
              <a:t>Interaccions</a:t>
            </a:r>
            <a:r>
              <a:rPr lang="es-ES" sz="1200" dirty="0" smtClean="0"/>
              <a:t>: </a:t>
            </a:r>
          </a:p>
          <a:p>
            <a:pPr algn="just">
              <a:lnSpc>
                <a:spcPct val="90000"/>
              </a:lnSpc>
              <a:buFont typeface="Wingdings" charset="0"/>
              <a:buNone/>
            </a:pPr>
            <a:r>
              <a:rPr lang="es-ES" sz="1200" dirty="0" smtClean="0"/>
              <a:t>	ANTIBIÒTICS + DIARREA: </a:t>
            </a:r>
          </a:p>
          <a:p>
            <a:pPr algn="just">
              <a:lnSpc>
                <a:spcPct val="90000"/>
              </a:lnSpc>
              <a:buFont typeface="Wingdings" charset="0"/>
              <a:buNone/>
            </a:pPr>
            <a:r>
              <a:rPr lang="es-ES" sz="1200" dirty="0" smtClean="0"/>
              <a:t>	calen </a:t>
            </a:r>
            <a:r>
              <a:rPr lang="ca-ES" sz="1200" dirty="0" smtClean="0"/>
              <a:t>mesures anticonceptives </a:t>
            </a:r>
            <a:r>
              <a:rPr lang="ca-ES" sz="1200" b="1" dirty="0" smtClean="0"/>
              <a:t>addicionals</a:t>
            </a:r>
            <a:r>
              <a:rPr lang="ca-ES" sz="1200" dirty="0" smtClean="0"/>
              <a:t>.</a:t>
            </a:r>
          </a:p>
          <a:p>
            <a:pPr algn="just">
              <a:lnSpc>
                <a:spcPct val="90000"/>
              </a:lnSpc>
            </a:pPr>
            <a:r>
              <a:rPr lang="ca-ES" sz="1200" dirty="0" smtClean="0"/>
              <a:t>Tenen </a:t>
            </a:r>
            <a:r>
              <a:rPr lang="ca-ES" sz="1200" b="1" dirty="0" smtClean="0"/>
              <a:t>efectes adversos</a:t>
            </a:r>
            <a:endParaRPr lang="ca-ES" sz="1200" dirty="0" smtClean="0"/>
          </a:p>
          <a:p>
            <a:pPr algn="just">
              <a:lnSpc>
                <a:spcPct val="90000"/>
              </a:lnSpc>
            </a:pPr>
            <a:endParaRPr lang="ca-ES" sz="1200" dirty="0" smtClean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72524-A275-4CE4-9DAE-D9AA4C92664B}" type="slidenum">
              <a:rPr lang="es-ES" smtClean="0"/>
              <a:pPr/>
              <a:t>22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849548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06/06/2014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06/06/2014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06/06/2014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06/06/2014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06/06/2014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06/06/2014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06/06/2014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06/06/2014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06/06/2014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06/06/2014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06/06/2014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rgbClr val="46A478">
                <a:alpha val="90000"/>
              </a:srgbClr>
            </a:gs>
            <a:gs pos="50000">
              <a:schemeClr val="bg1"/>
            </a:gs>
            <a:gs pos="90000">
              <a:schemeClr val="bg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06/06/2014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7.jpeg"/><Relationship Id="rId7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7.jpeg"/><Relationship Id="rId7" Type="http://schemas.openxmlformats.org/officeDocument/2006/relationships/image" Target="../media/image22.png"/><Relationship Id="rId12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5.png"/><Relationship Id="rId5" Type="http://schemas.openxmlformats.org/officeDocument/2006/relationships/image" Target="../media/image19.png"/><Relationship Id="rId10" Type="http://schemas.openxmlformats.org/officeDocument/2006/relationships/image" Target="../media/image25.png"/><Relationship Id="rId4" Type="http://schemas.openxmlformats.org/officeDocument/2006/relationships/image" Target="../media/image18.png"/><Relationship Id="rId9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4.png"/><Relationship Id="rId7" Type="http://schemas.openxmlformats.org/officeDocument/2006/relationships/image" Target="../media/image29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6.png"/><Relationship Id="rId4" Type="http://schemas.openxmlformats.org/officeDocument/2006/relationships/image" Target="../media/image26.png"/><Relationship Id="rId9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10" Type="http://schemas.openxmlformats.org/officeDocument/2006/relationships/image" Target="../media/image6.png"/><Relationship Id="rId4" Type="http://schemas.openxmlformats.org/officeDocument/2006/relationships/image" Target="../media/image34.jpeg"/><Relationship Id="rId9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9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6" Type="http://schemas.openxmlformats.org/officeDocument/2006/relationships/image" Target="../media/image48.jpeg"/><Relationship Id="rId11" Type="http://schemas.openxmlformats.org/officeDocument/2006/relationships/image" Target="../media/image5.png"/><Relationship Id="rId5" Type="http://schemas.openxmlformats.org/officeDocument/2006/relationships/image" Target="../media/image47.jpeg"/><Relationship Id="rId10" Type="http://schemas.openxmlformats.org/officeDocument/2006/relationships/image" Target="../media/image52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alphaModFix amt="2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988840"/>
            <a:ext cx="7772400" cy="1470025"/>
          </a:xfrm>
        </p:spPr>
        <p:txBody>
          <a:bodyPr>
            <a:normAutofit/>
          </a:bodyPr>
          <a:lstStyle/>
          <a:p>
            <a:r>
              <a:rPr lang="es-ES" sz="6000" b="1" dirty="0" smtClean="0"/>
              <a:t>AUTOMEDICACIÓ</a:t>
            </a:r>
            <a:endParaRPr lang="es-ES" sz="6000" b="1" dirty="0"/>
          </a:p>
        </p:txBody>
      </p:sp>
      <p:sp>
        <p:nvSpPr>
          <p:cNvPr id="4" name="CuadroTexto 3"/>
          <p:cNvSpPr txBox="1"/>
          <p:nvPr/>
        </p:nvSpPr>
        <p:spPr>
          <a:xfrm>
            <a:off x="3491880" y="3933056"/>
            <a:ext cx="237602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000" dirty="0" smtClean="0"/>
              <a:t>Sara </a:t>
            </a:r>
            <a:r>
              <a:rPr lang="es-ES" sz="2000" dirty="0" err="1" smtClean="0"/>
              <a:t>Balsells</a:t>
            </a:r>
            <a:r>
              <a:rPr lang="es-ES" sz="2000" dirty="0" smtClean="0"/>
              <a:t> Vives</a:t>
            </a:r>
          </a:p>
          <a:p>
            <a:pPr algn="ctr"/>
            <a:r>
              <a:rPr lang="es-ES" sz="2000" dirty="0" smtClean="0"/>
              <a:t>Begoña Bosch Canals</a:t>
            </a:r>
          </a:p>
          <a:p>
            <a:pPr algn="ctr"/>
            <a:r>
              <a:rPr lang="es-ES" sz="2000" dirty="0" smtClean="0"/>
              <a:t>Pol </a:t>
            </a:r>
            <a:r>
              <a:rPr lang="es-ES" sz="2000" dirty="0" err="1" smtClean="0"/>
              <a:t>Clèries</a:t>
            </a:r>
            <a:r>
              <a:rPr lang="es-ES" sz="2000" dirty="0" smtClean="0"/>
              <a:t> Rovira</a:t>
            </a:r>
          </a:p>
          <a:p>
            <a:pPr algn="ctr"/>
            <a:r>
              <a:rPr lang="es-ES" sz="2000" dirty="0" smtClean="0"/>
              <a:t>Toni Lozano Andreu</a:t>
            </a:r>
            <a:endParaRPr lang="es-ES" sz="2000" dirty="0"/>
          </a:p>
        </p:txBody>
      </p:sp>
      <p:sp>
        <p:nvSpPr>
          <p:cNvPr id="5" name="CuadroTexto 4"/>
          <p:cNvSpPr txBox="1"/>
          <p:nvPr/>
        </p:nvSpPr>
        <p:spPr>
          <a:xfrm>
            <a:off x="2195736" y="3356992"/>
            <a:ext cx="51422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 err="1"/>
              <a:t>Estudiants</a:t>
            </a:r>
            <a:r>
              <a:rPr lang="es-ES" sz="2000" dirty="0"/>
              <a:t> de </a:t>
            </a:r>
            <a:r>
              <a:rPr lang="es-ES" sz="2000" dirty="0" err="1"/>
              <a:t>Farmàcia</a:t>
            </a:r>
            <a:r>
              <a:rPr lang="es-ES" sz="2000" dirty="0"/>
              <a:t> en </a:t>
            </a:r>
            <a:r>
              <a:rPr lang="es-ES" sz="2000" dirty="0" err="1"/>
              <a:t>Pràctiques</a:t>
            </a:r>
            <a:r>
              <a:rPr lang="es-ES" sz="2000" dirty="0"/>
              <a:t> </a:t>
            </a:r>
            <a:r>
              <a:rPr lang="es-ES" sz="2000" dirty="0" err="1" smtClean="0"/>
              <a:t>Tutelades</a:t>
            </a:r>
            <a:endParaRPr lang="es-ES" sz="20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512" y="6021288"/>
            <a:ext cx="2123728" cy="61017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63089" y="5877272"/>
            <a:ext cx="3653127" cy="83351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28814" y="5517232"/>
            <a:ext cx="1719650" cy="118504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504" y="404664"/>
            <a:ext cx="3240360" cy="94580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43526" y="404664"/>
            <a:ext cx="1021283" cy="15121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7131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708920"/>
            <a:ext cx="8229600" cy="1143000"/>
          </a:xfrm>
        </p:spPr>
        <p:txBody>
          <a:bodyPr/>
          <a:lstStyle/>
          <a:p>
            <a:r>
              <a:rPr lang="ca-ES" smtClean="0"/>
              <a:t>Què és l’automedicació?</a:t>
            </a:r>
            <a:endParaRPr lang="es-ES" dirty="0"/>
          </a:p>
        </p:txBody>
      </p:sp>
      <p:pic>
        <p:nvPicPr>
          <p:cNvPr id="3" name="Imagen 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6093296"/>
            <a:ext cx="1944216" cy="567485"/>
          </a:xfrm>
          <a:prstGeom prst="rect">
            <a:avLst/>
          </a:prstGeom>
        </p:spPr>
      </p:pic>
      <p:pic>
        <p:nvPicPr>
          <p:cNvPr id="4" name="Imagen 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4408" y="5733256"/>
            <a:ext cx="661243" cy="9790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7315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5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Què és l’automedicació?</a:t>
            </a:r>
          </a:p>
        </p:txBody>
      </p:sp>
      <p:sp>
        <p:nvSpPr>
          <p:cNvPr id="14338" name="6 Marcador de contenido"/>
          <p:cNvSpPr>
            <a:spLocks noGrp="1"/>
          </p:cNvSpPr>
          <p:nvPr>
            <p:ph sz="half" idx="1"/>
          </p:nvPr>
        </p:nvSpPr>
        <p:spPr>
          <a:xfrm>
            <a:off x="1187648" y="1628775"/>
            <a:ext cx="7416800" cy="1944688"/>
          </a:xfrm>
        </p:spPr>
        <p:txBody>
          <a:bodyPr/>
          <a:lstStyle/>
          <a:p>
            <a:pPr algn="just"/>
            <a:r>
              <a:rPr lang="ca-ES" smtClean="0"/>
              <a:t>Ús de medicaments sense recepta per iniciativa pròpia</a:t>
            </a:r>
          </a:p>
          <a:p>
            <a:pPr algn="just"/>
            <a:r>
              <a:rPr lang="ca-ES" smtClean="0"/>
              <a:t>El metge no intervé en el tractament ni en fa un seguiment</a:t>
            </a:r>
          </a:p>
          <a:p>
            <a:endParaRPr lang="es-ES" smtClean="0"/>
          </a:p>
        </p:txBody>
      </p:sp>
      <p:pic>
        <p:nvPicPr>
          <p:cNvPr id="14339" name="10 Marcador de contenido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348038" y="3644900"/>
            <a:ext cx="2879725" cy="2879725"/>
          </a:xfrm>
        </p:spPr>
      </p:pic>
      <p:pic>
        <p:nvPicPr>
          <p:cNvPr id="5" name="Imagen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1600" y="6093296"/>
            <a:ext cx="1944216" cy="567485"/>
          </a:xfrm>
          <a:prstGeom prst="rect">
            <a:avLst/>
          </a:prstGeom>
        </p:spPr>
      </p:pic>
      <p:pic>
        <p:nvPicPr>
          <p:cNvPr id="6" name="Imagen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4408" y="5733256"/>
            <a:ext cx="661243" cy="9790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0732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Título"/>
          <p:cNvSpPr>
            <a:spLocks noGrp="1"/>
          </p:cNvSpPr>
          <p:nvPr>
            <p:ph type="ctrTitle"/>
          </p:nvPr>
        </p:nvSpPr>
        <p:spPr>
          <a:xfrm>
            <a:off x="1048072" y="2130425"/>
            <a:ext cx="7772400" cy="1470025"/>
          </a:xfrm>
        </p:spPr>
        <p:txBody>
          <a:bodyPr/>
          <a:lstStyle/>
          <a:p>
            <a:r>
              <a:rPr lang="ca-ES" dirty="0" smtClean="0"/>
              <a:t>Però passa res si m’automedico?</a:t>
            </a:r>
          </a:p>
        </p:txBody>
      </p:sp>
      <p:pic>
        <p:nvPicPr>
          <p:cNvPr id="3" name="Imagen 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608" y="6021288"/>
            <a:ext cx="1944216" cy="567485"/>
          </a:xfrm>
          <a:prstGeom prst="rect">
            <a:avLst/>
          </a:prstGeom>
        </p:spPr>
      </p:pic>
      <p:pic>
        <p:nvPicPr>
          <p:cNvPr id="4" name="Imagen 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4408" y="5733256"/>
            <a:ext cx="661243" cy="9790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29519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1 Título"/>
          <p:cNvSpPr>
            <a:spLocks noGrp="1"/>
          </p:cNvSpPr>
          <p:nvPr>
            <p:ph type="title"/>
          </p:nvPr>
        </p:nvSpPr>
        <p:spPr>
          <a:xfrm>
            <a:off x="878904" y="274638"/>
            <a:ext cx="8229600" cy="1143000"/>
          </a:xfrm>
        </p:spPr>
        <p:txBody>
          <a:bodyPr/>
          <a:lstStyle/>
          <a:p>
            <a:r>
              <a:rPr lang="ca-ES" dirty="0" smtClean="0"/>
              <a:t>Però passa res si m’automedico?</a:t>
            </a:r>
          </a:p>
        </p:txBody>
      </p:sp>
      <p:sp>
        <p:nvSpPr>
          <p:cNvPr id="16386" name="2 Marcador de contenido"/>
          <p:cNvSpPr>
            <a:spLocks noGrp="1"/>
          </p:cNvSpPr>
          <p:nvPr>
            <p:ph sz="half" idx="1"/>
          </p:nvPr>
        </p:nvSpPr>
        <p:spPr>
          <a:xfrm>
            <a:off x="1105197" y="1600200"/>
            <a:ext cx="4906963" cy="4525963"/>
          </a:xfrm>
        </p:spPr>
        <p:txBody>
          <a:bodyPr>
            <a:normAutofit/>
          </a:bodyPr>
          <a:lstStyle/>
          <a:p>
            <a:r>
              <a:rPr lang="ca-ES" smtClean="0"/>
              <a:t>Pot ser que no passi res, però sempre hi ha risc!</a:t>
            </a:r>
          </a:p>
          <a:p>
            <a:r>
              <a:rPr lang="ca-ES" smtClean="0"/>
              <a:t>Algunes de les situacions més freqüents són:</a:t>
            </a:r>
          </a:p>
          <a:p>
            <a:pPr lvl="1"/>
            <a:r>
              <a:rPr lang="ca-ES" smtClean="0"/>
              <a:t>Toxicitat</a:t>
            </a:r>
          </a:p>
          <a:p>
            <a:pPr lvl="1"/>
            <a:r>
              <a:rPr lang="ca-ES" smtClean="0"/>
              <a:t>Addicció al medicament</a:t>
            </a:r>
          </a:p>
          <a:p>
            <a:pPr lvl="1"/>
            <a:r>
              <a:rPr lang="ca-ES" smtClean="0"/>
              <a:t>Falta d’efectivitat</a:t>
            </a:r>
          </a:p>
          <a:p>
            <a:pPr lvl="1"/>
            <a:r>
              <a:rPr lang="ca-ES" smtClean="0"/>
              <a:t>Emmascarament de malalties</a:t>
            </a:r>
          </a:p>
          <a:p>
            <a:pPr lvl="1"/>
            <a:r>
              <a:rPr lang="ca-ES" smtClean="0"/>
              <a:t>Interaccions entre medicaments</a:t>
            </a:r>
          </a:p>
          <a:p>
            <a:pPr lvl="1"/>
            <a:r>
              <a:rPr lang="ca-ES" smtClean="0"/>
              <a:t>Resistències a antibiòtics</a:t>
            </a:r>
          </a:p>
          <a:p>
            <a:pPr lvl="1"/>
            <a:endParaRPr lang="ca-ES" smtClean="0"/>
          </a:p>
          <a:p>
            <a:pPr lvl="1"/>
            <a:endParaRPr lang="ca-ES" smtClean="0"/>
          </a:p>
        </p:txBody>
      </p:sp>
      <p:pic>
        <p:nvPicPr>
          <p:cNvPr id="16387" name="4 Marcador de contenido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762302" y="2276475"/>
            <a:ext cx="3778250" cy="3313113"/>
          </a:xfrm>
        </p:spPr>
      </p:pic>
      <p:pic>
        <p:nvPicPr>
          <p:cNvPr id="5" name="Imagen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1600" y="6290515"/>
            <a:ext cx="1944216" cy="567485"/>
          </a:xfrm>
          <a:prstGeom prst="rect">
            <a:avLst/>
          </a:prstGeom>
        </p:spPr>
      </p:pic>
      <p:pic>
        <p:nvPicPr>
          <p:cNvPr id="6" name="Imagen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4408" y="5733256"/>
            <a:ext cx="661243" cy="9790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1526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3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4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smtClean="0"/>
              <a:t>I doncs, què podem fer?</a:t>
            </a:r>
          </a:p>
        </p:txBody>
      </p:sp>
      <p:pic>
        <p:nvPicPr>
          <p:cNvPr id="3" name="Imagen 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6290515"/>
            <a:ext cx="1944216" cy="567485"/>
          </a:xfrm>
          <a:prstGeom prst="rect">
            <a:avLst/>
          </a:prstGeom>
        </p:spPr>
      </p:pic>
      <p:pic>
        <p:nvPicPr>
          <p:cNvPr id="4" name="Imagen 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4408" y="5733256"/>
            <a:ext cx="661243" cy="9790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5408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274638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a-ES" dirty="0" smtClean="0"/>
              <a:t>Practica l’automedicació responsable</a:t>
            </a:r>
            <a:endParaRPr lang="ca-ES" dirty="0"/>
          </a:p>
        </p:txBody>
      </p:sp>
      <p:sp>
        <p:nvSpPr>
          <p:cNvPr id="18434" name="2 Marcador de contenido"/>
          <p:cNvSpPr>
            <a:spLocks noGrp="1"/>
          </p:cNvSpPr>
          <p:nvPr>
            <p:ph sz="half" idx="1"/>
          </p:nvPr>
        </p:nvSpPr>
        <p:spPr>
          <a:xfrm>
            <a:off x="965448" y="1600200"/>
            <a:ext cx="4038600" cy="4525963"/>
          </a:xfrm>
        </p:spPr>
        <p:txBody>
          <a:bodyPr/>
          <a:lstStyle/>
          <a:p>
            <a:r>
              <a:rPr lang="ca-ES" dirty="0" smtClean="0"/>
              <a:t>Pren medicaments que no requereixin recepta</a:t>
            </a:r>
          </a:p>
          <a:p>
            <a:r>
              <a:rPr lang="ca-ES" dirty="0" smtClean="0"/>
              <a:t>Per símptomes menors com dolor, febre, refredats, etc.</a:t>
            </a:r>
          </a:p>
          <a:p>
            <a:r>
              <a:rPr lang="ca-ES" dirty="0" smtClean="0"/>
              <a:t>Durant un temps curt i limitat</a:t>
            </a:r>
          </a:p>
          <a:p>
            <a:r>
              <a:rPr lang="ca-ES" dirty="0" smtClean="0"/>
              <a:t>I informa’t del que prens!</a:t>
            </a:r>
          </a:p>
        </p:txBody>
      </p:sp>
      <p:pic>
        <p:nvPicPr>
          <p:cNvPr id="18435" name="6 Marcador de contenido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97896" y="2522538"/>
            <a:ext cx="4038600" cy="2681287"/>
          </a:xfrm>
        </p:spPr>
      </p:pic>
      <p:pic>
        <p:nvPicPr>
          <p:cNvPr id="5" name="Imagen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608" y="6021288"/>
            <a:ext cx="1944216" cy="567485"/>
          </a:xfrm>
          <a:prstGeom prst="rect">
            <a:avLst/>
          </a:prstGeom>
        </p:spPr>
      </p:pic>
      <p:pic>
        <p:nvPicPr>
          <p:cNvPr id="6" name="Imagen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4408" y="5733256"/>
            <a:ext cx="661243" cy="9790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5913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Què puc fer si tinc un dubte?</a:t>
            </a:r>
          </a:p>
        </p:txBody>
      </p:sp>
      <p:sp>
        <p:nvSpPr>
          <p:cNvPr id="19458" name="4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362950" cy="1684338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endParaRPr lang="es-ES" smtClean="0"/>
          </a:p>
          <a:p>
            <a:pPr marL="0" indent="0" algn="ctr">
              <a:buFont typeface="Arial" charset="0"/>
              <a:buNone/>
            </a:pPr>
            <a:r>
              <a:rPr lang="es-ES" sz="3200" b="1" smtClean="0"/>
              <a:t>Acu</a:t>
            </a:r>
            <a:r>
              <a:rPr lang="ca-ES" sz="3200" b="1" smtClean="0"/>
              <a:t>deix al teu farmacèutic!</a:t>
            </a:r>
            <a:endParaRPr lang="es-ES" sz="3200" b="1" smtClean="0"/>
          </a:p>
        </p:txBody>
      </p:sp>
      <p:pic>
        <p:nvPicPr>
          <p:cNvPr id="19459" name="6 Marcador de contenido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3630613"/>
            <a:ext cx="8351837" cy="2405062"/>
          </a:xfrm>
        </p:spPr>
      </p:pic>
      <p:pic>
        <p:nvPicPr>
          <p:cNvPr id="5" name="Imagen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1600" y="6290515"/>
            <a:ext cx="1944216" cy="567485"/>
          </a:xfrm>
          <a:prstGeom prst="rect">
            <a:avLst/>
          </a:prstGeom>
        </p:spPr>
      </p:pic>
      <p:pic>
        <p:nvPicPr>
          <p:cNvPr id="6" name="Imagen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82757" y="5878927"/>
            <a:ext cx="661243" cy="9790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7820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/>
      <p:bldP spid="1945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ANTIBIÒTICS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1382960" y="1600200"/>
            <a:ext cx="8229600" cy="4525963"/>
          </a:xfrm>
        </p:spPr>
        <p:txBody>
          <a:bodyPr/>
          <a:lstStyle/>
          <a:p>
            <a:r>
              <a:rPr lang="ca-ES" dirty="0" smtClean="0"/>
              <a:t>Qui s’ha pres antibiòtic alguna vegada a la vida?</a:t>
            </a:r>
          </a:p>
          <a:p>
            <a:endParaRPr lang="ca-ES" dirty="0" smtClean="0"/>
          </a:p>
          <a:p>
            <a:r>
              <a:rPr lang="ca-ES" dirty="0" smtClean="0"/>
              <a:t>Què és un antibiòtic? </a:t>
            </a:r>
          </a:p>
          <a:p>
            <a:endParaRPr lang="ca-ES" dirty="0" smtClean="0"/>
          </a:p>
          <a:p>
            <a:r>
              <a:rPr lang="ca-ES" dirty="0" smtClean="0"/>
              <a:t>Heu sentit alguna vegada el concepte: resistència als antibiòtics? </a:t>
            </a:r>
          </a:p>
          <a:p>
            <a:pPr lvl="1"/>
            <a:r>
              <a:rPr lang="ca-ES" dirty="0" smtClean="0"/>
              <a:t>Però, sabem què vol dir exactament?</a:t>
            </a:r>
            <a:endParaRPr lang="ca-ES" dirty="0"/>
          </a:p>
        </p:txBody>
      </p:sp>
      <p:pic>
        <p:nvPicPr>
          <p:cNvPr id="6" name="Imagen 9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4408" y="5733256"/>
            <a:ext cx="661243" cy="979073"/>
          </a:xfrm>
          <a:prstGeom prst="rect">
            <a:avLst/>
          </a:prstGeom>
        </p:spPr>
      </p:pic>
      <p:pic>
        <p:nvPicPr>
          <p:cNvPr id="7" name="Imagen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560" y="6093296"/>
            <a:ext cx="1944216" cy="56748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3963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166222"/>
            <a:ext cx="8229600" cy="1143000"/>
          </a:xfrm>
        </p:spPr>
        <p:txBody>
          <a:bodyPr/>
          <a:lstStyle/>
          <a:p>
            <a:r>
              <a:rPr lang="ca-ES" dirty="0" smtClean="0"/>
              <a:t>Gèrmens/Patògens</a:t>
            </a:r>
            <a:endParaRPr lang="ca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1043608" y="1254358"/>
            <a:ext cx="4040188" cy="360040"/>
          </a:xfrm>
        </p:spPr>
        <p:txBody>
          <a:bodyPr>
            <a:normAutofit fontScale="92500" lnSpcReduction="20000"/>
          </a:bodyPr>
          <a:lstStyle/>
          <a:p>
            <a:r>
              <a:rPr lang="ca-ES" dirty="0" smtClean="0"/>
              <a:t>Bacteris</a:t>
            </a:r>
            <a:endParaRPr lang="ca-ES" dirty="0"/>
          </a:p>
        </p:txBody>
      </p:sp>
      <p:sp>
        <p:nvSpPr>
          <p:cNvPr id="7" name="6 Marcador de texto"/>
          <p:cNvSpPr>
            <a:spLocks noGrp="1"/>
          </p:cNvSpPr>
          <p:nvPr>
            <p:ph type="body" sz="quarter" idx="3"/>
          </p:nvPr>
        </p:nvSpPr>
        <p:spPr>
          <a:xfrm>
            <a:off x="5066729" y="1122458"/>
            <a:ext cx="4041775" cy="525735"/>
          </a:xfrm>
        </p:spPr>
        <p:txBody>
          <a:bodyPr>
            <a:normAutofit/>
          </a:bodyPr>
          <a:lstStyle/>
          <a:p>
            <a:r>
              <a:rPr lang="es-ES" dirty="0" smtClean="0"/>
              <a:t>Virus</a:t>
            </a:r>
            <a:endParaRPr lang="es-E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686407"/>
            <a:ext cx="2664296" cy="2174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4761" y="1698522"/>
            <a:ext cx="2880320" cy="2162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4 Marcador de texto"/>
          <p:cNvSpPr txBox="1">
            <a:spLocks/>
          </p:cNvSpPr>
          <p:nvPr/>
        </p:nvSpPr>
        <p:spPr>
          <a:xfrm>
            <a:off x="1043608" y="4206686"/>
            <a:ext cx="4040188" cy="3600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ca-E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Fongs</a:t>
            </a:r>
            <a:endParaRPr kumimoji="0" lang="ca-E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9" name="Picture 5" descr="http://www.eapcri.eu/images/aspergillus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4638734"/>
            <a:ext cx="2664296" cy="1958618"/>
          </a:xfrm>
          <a:prstGeom prst="rect">
            <a:avLst/>
          </a:prstGeom>
          <a:noFill/>
        </p:spPr>
      </p:pic>
      <p:pic>
        <p:nvPicPr>
          <p:cNvPr id="1031" name="Picture 7" descr="http://bioweb.uwlax.edu/bio203/s2009/breunig_mich/Egranulosus_adult_stained_BA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6670" y="4581128"/>
            <a:ext cx="2887738" cy="1944216"/>
          </a:xfrm>
          <a:prstGeom prst="rect">
            <a:avLst/>
          </a:prstGeom>
          <a:noFill/>
        </p:spPr>
      </p:pic>
      <p:sp>
        <p:nvSpPr>
          <p:cNvPr id="14" name="4 Marcador de texto"/>
          <p:cNvSpPr txBox="1">
            <a:spLocks/>
          </p:cNvSpPr>
          <p:nvPr/>
        </p:nvSpPr>
        <p:spPr>
          <a:xfrm>
            <a:off x="4788024" y="4221088"/>
            <a:ext cx="4040188" cy="3600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ca-ES" sz="2400" b="1" dirty="0" smtClean="0"/>
              <a:t>Paràsits</a:t>
            </a:r>
            <a:endParaRPr kumimoji="0" lang="ca-E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14 Flecha derecha"/>
          <p:cNvSpPr/>
          <p:nvPr/>
        </p:nvSpPr>
        <p:spPr>
          <a:xfrm>
            <a:off x="5940152" y="4149080"/>
            <a:ext cx="978408" cy="484632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CuadroTexto"/>
          <p:cNvSpPr txBox="1"/>
          <p:nvPr/>
        </p:nvSpPr>
        <p:spPr>
          <a:xfrm>
            <a:off x="7078050" y="4149080"/>
            <a:ext cx="20659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000" b="1" dirty="0" smtClean="0">
                <a:solidFill>
                  <a:schemeClr val="accent2"/>
                </a:solidFill>
              </a:rPr>
              <a:t>ANTIPARASITARIS</a:t>
            </a:r>
            <a:endParaRPr lang="ca-ES" sz="2000" b="1" dirty="0">
              <a:solidFill>
                <a:schemeClr val="accent2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3275856" y="1182350"/>
            <a:ext cx="15383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000" b="1" dirty="0" smtClean="0">
                <a:solidFill>
                  <a:schemeClr val="accent2"/>
                </a:solidFill>
              </a:rPr>
              <a:t>ANTIBIÒTICS</a:t>
            </a:r>
            <a:endParaRPr lang="ca-ES" sz="2000" b="1" dirty="0">
              <a:solidFill>
                <a:schemeClr val="accent2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7082953" y="1266474"/>
            <a:ext cx="12747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000" b="1" dirty="0" smtClean="0">
                <a:solidFill>
                  <a:schemeClr val="accent2"/>
                </a:solidFill>
              </a:rPr>
              <a:t>ANTIVÍRIC</a:t>
            </a:r>
            <a:endParaRPr lang="ca-ES" sz="2000" b="1" dirty="0">
              <a:solidFill>
                <a:schemeClr val="accent2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2987824" y="4206686"/>
            <a:ext cx="17043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000" b="1" dirty="0" smtClean="0">
                <a:solidFill>
                  <a:schemeClr val="accent2"/>
                </a:solidFill>
              </a:rPr>
              <a:t>ANTIFÚNGICS </a:t>
            </a:r>
            <a:endParaRPr lang="ca-ES" sz="2000" b="1" dirty="0">
              <a:solidFill>
                <a:schemeClr val="accent2"/>
              </a:solidFill>
            </a:endParaRPr>
          </a:p>
        </p:txBody>
      </p:sp>
      <p:sp>
        <p:nvSpPr>
          <p:cNvPr id="20" name="19 Flecha derecha"/>
          <p:cNvSpPr/>
          <p:nvPr/>
        </p:nvSpPr>
        <p:spPr>
          <a:xfrm>
            <a:off x="1979712" y="4134678"/>
            <a:ext cx="978408" cy="484632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Flecha derecha"/>
          <p:cNvSpPr/>
          <p:nvPr/>
        </p:nvSpPr>
        <p:spPr>
          <a:xfrm>
            <a:off x="6074841" y="1194466"/>
            <a:ext cx="978408" cy="484632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Flecha derecha"/>
          <p:cNvSpPr/>
          <p:nvPr/>
        </p:nvSpPr>
        <p:spPr>
          <a:xfrm>
            <a:off x="2195736" y="1182350"/>
            <a:ext cx="978408" cy="484632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3" name="Imagen 8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5536" y="260648"/>
            <a:ext cx="1944216" cy="567485"/>
          </a:xfrm>
          <a:prstGeom prst="rect">
            <a:avLst/>
          </a:prstGeom>
        </p:spPr>
      </p:pic>
      <p:pic>
        <p:nvPicPr>
          <p:cNvPr id="24" name="Imagen 9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4408" y="188640"/>
            <a:ext cx="661243" cy="9790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  <p:bldP spid="11" grpId="0"/>
      <p:bldP spid="14" grpId="0"/>
      <p:bldP spid="15" grpId="0" animBg="1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bg1"/>
            </a:gs>
            <a:gs pos="90000">
              <a:schemeClr val="bg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ca-ES" dirty="0" smtClean="0"/>
              <a:t>Malalties</a:t>
            </a:r>
            <a:endParaRPr lang="ca-ES" dirty="0"/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539552" y="980728"/>
          <a:ext cx="8280920" cy="1116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Malaltia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Patogen</a:t>
                      </a:r>
                      <a:endParaRPr lang="ca-ES" sz="2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Varicel·la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a-ES" sz="2400" b="1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14 Tabla"/>
          <p:cNvGraphicFramePr>
            <a:graphicFrameLocks noGrp="1"/>
          </p:cNvGraphicFramePr>
          <p:nvPr/>
        </p:nvGraphicFramePr>
        <p:xfrm>
          <a:off x="539552" y="980728"/>
          <a:ext cx="8280920" cy="1116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Malaltia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Patogen</a:t>
                      </a:r>
                      <a:endParaRPr lang="ca-ES" sz="2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Varicel·la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15 Tabla"/>
          <p:cNvGraphicFramePr>
            <a:graphicFrameLocks noGrp="1"/>
          </p:cNvGraphicFramePr>
          <p:nvPr/>
        </p:nvGraphicFramePr>
        <p:xfrm>
          <a:off x="539552" y="980728"/>
          <a:ext cx="8280920" cy="1573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Malaltia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Patogen</a:t>
                      </a:r>
                      <a:endParaRPr lang="ca-ES" sz="2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Varicel·la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Gonorrea 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a-ES" sz="2400" b="1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/>
        </p:nvGraphicFramePr>
        <p:xfrm>
          <a:off x="539552" y="980728"/>
          <a:ext cx="8280920" cy="1573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Malaltia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Patogen</a:t>
                      </a:r>
                      <a:endParaRPr lang="ca-ES" sz="2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Varicel·la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Gonorrea 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dirty="0" smtClean="0">
                          <a:solidFill>
                            <a:schemeClr val="accent3"/>
                          </a:solidFill>
                        </a:rPr>
                        <a:t>BACTERI</a:t>
                      </a:r>
                      <a:endParaRPr lang="ca-ES" sz="2400" b="1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/>
        </p:nvGraphicFramePr>
        <p:xfrm>
          <a:off x="539552" y="980728"/>
          <a:ext cx="8280920" cy="2030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Malaltia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Patogen</a:t>
                      </a:r>
                      <a:endParaRPr lang="ca-ES" sz="2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Varicel·la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Gonorrea 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dirty="0" smtClean="0">
                          <a:solidFill>
                            <a:schemeClr val="accent3"/>
                          </a:solidFill>
                        </a:rPr>
                        <a:t>BACTERI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Refredat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2400" b="1" noProof="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18 Tabla"/>
          <p:cNvGraphicFramePr>
            <a:graphicFrameLocks noGrp="1"/>
          </p:cNvGraphicFramePr>
          <p:nvPr/>
        </p:nvGraphicFramePr>
        <p:xfrm>
          <a:off x="539552" y="980728"/>
          <a:ext cx="8280920" cy="2030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Malaltia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Patogen</a:t>
                      </a:r>
                      <a:endParaRPr lang="ca-ES" sz="2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Varicel·la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Gonorrea 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dirty="0" smtClean="0">
                          <a:solidFill>
                            <a:schemeClr val="accent3"/>
                          </a:solidFill>
                        </a:rPr>
                        <a:t>BACTERI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Refredat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19 Tabla"/>
          <p:cNvGraphicFramePr>
            <a:graphicFrameLocks noGrp="1"/>
          </p:cNvGraphicFramePr>
          <p:nvPr/>
        </p:nvGraphicFramePr>
        <p:xfrm>
          <a:off x="539552" y="980728"/>
          <a:ext cx="8280920" cy="2487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Malaltia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Patogen</a:t>
                      </a:r>
                      <a:endParaRPr lang="ca-ES" sz="2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Varicel·la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Gonorrea 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dirty="0" smtClean="0">
                          <a:solidFill>
                            <a:schemeClr val="accent3"/>
                          </a:solidFill>
                        </a:rPr>
                        <a:t>BACTERI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Refredat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Tenia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a-ES" sz="2400" b="1" noProof="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20 Tabla"/>
          <p:cNvGraphicFramePr>
            <a:graphicFrameLocks noGrp="1"/>
          </p:cNvGraphicFramePr>
          <p:nvPr/>
        </p:nvGraphicFramePr>
        <p:xfrm>
          <a:off x="539552" y="980728"/>
          <a:ext cx="8280920" cy="2487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Malaltia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Patogen</a:t>
                      </a:r>
                      <a:endParaRPr lang="ca-ES" sz="2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Varicel·la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Gonorrea 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dirty="0" smtClean="0">
                          <a:solidFill>
                            <a:schemeClr val="accent3"/>
                          </a:solidFill>
                        </a:rPr>
                        <a:t>BACTERI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Refredat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Tenia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6"/>
                          </a:solidFill>
                        </a:rPr>
                        <a:t>PARÀSIT</a:t>
                      </a:r>
                      <a:endParaRPr lang="ca-ES" sz="2400" b="1" noProof="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21 Tabla"/>
          <p:cNvGraphicFramePr>
            <a:graphicFrameLocks noGrp="1"/>
          </p:cNvGraphicFramePr>
          <p:nvPr/>
        </p:nvGraphicFramePr>
        <p:xfrm>
          <a:off x="539552" y="980728"/>
          <a:ext cx="8280920" cy="2944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Malaltia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Patogen</a:t>
                      </a:r>
                      <a:endParaRPr lang="ca-ES" sz="2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Varicel·la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Gonorrea 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dirty="0" smtClean="0">
                          <a:solidFill>
                            <a:schemeClr val="accent3"/>
                          </a:solidFill>
                        </a:rPr>
                        <a:t>BACTERI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Refredat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Tenia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6"/>
                          </a:solidFill>
                        </a:rPr>
                        <a:t>PARÀSIT</a:t>
                      </a:r>
                      <a:endParaRPr lang="ca-ES" sz="2400" b="1" noProof="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Peu d’atleta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a-ES" sz="2400" b="1" noProof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3" name="22 Tabla"/>
          <p:cNvGraphicFramePr>
            <a:graphicFrameLocks noGrp="1"/>
          </p:cNvGraphicFramePr>
          <p:nvPr/>
        </p:nvGraphicFramePr>
        <p:xfrm>
          <a:off x="539552" y="980728"/>
          <a:ext cx="8280920" cy="2944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Malaltia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Patogen</a:t>
                      </a:r>
                      <a:endParaRPr lang="ca-ES" sz="2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Varicel·la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Gonorrea 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dirty="0" smtClean="0">
                          <a:solidFill>
                            <a:schemeClr val="accent3"/>
                          </a:solidFill>
                        </a:rPr>
                        <a:t>BACTERI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Refredat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Tenia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6"/>
                          </a:solidFill>
                        </a:rPr>
                        <a:t>PARÀSIT</a:t>
                      </a:r>
                      <a:endParaRPr lang="ca-ES" sz="2400" b="1" noProof="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Peu d’atleta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2"/>
                          </a:solidFill>
                        </a:rPr>
                        <a:t>FONG</a:t>
                      </a:r>
                      <a:endParaRPr lang="ca-ES" sz="2400" b="1" noProof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4" name="23 Tabla"/>
          <p:cNvGraphicFramePr>
            <a:graphicFrameLocks noGrp="1"/>
          </p:cNvGraphicFramePr>
          <p:nvPr/>
        </p:nvGraphicFramePr>
        <p:xfrm>
          <a:off x="539552" y="980728"/>
          <a:ext cx="8280920" cy="3402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Malaltia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Patogen</a:t>
                      </a:r>
                      <a:endParaRPr lang="ca-ES" sz="2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Varicel·la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Gonorrea 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dirty="0" smtClean="0">
                          <a:solidFill>
                            <a:schemeClr val="accent3"/>
                          </a:solidFill>
                        </a:rPr>
                        <a:t>BACTERI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Refredat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Tenia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6"/>
                          </a:solidFill>
                        </a:rPr>
                        <a:t>PARÀSIT</a:t>
                      </a:r>
                      <a:endParaRPr lang="ca-ES" sz="2400" b="1" noProof="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Peu d’atleta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2"/>
                          </a:solidFill>
                        </a:rPr>
                        <a:t>FONG</a:t>
                      </a:r>
                      <a:endParaRPr lang="ca-ES" sz="2400" b="1" noProof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Herpes labial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2400" b="1" noProof="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" name="24 Tabla"/>
          <p:cNvGraphicFramePr>
            <a:graphicFrameLocks noGrp="1"/>
          </p:cNvGraphicFramePr>
          <p:nvPr/>
        </p:nvGraphicFramePr>
        <p:xfrm>
          <a:off x="539552" y="980728"/>
          <a:ext cx="8280920" cy="3402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Malaltia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Patogen</a:t>
                      </a:r>
                      <a:endParaRPr lang="ca-ES" sz="2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Varicel·la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Gonorrea 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dirty="0" smtClean="0">
                          <a:solidFill>
                            <a:schemeClr val="accent3"/>
                          </a:solidFill>
                        </a:rPr>
                        <a:t>BACTERI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Refredat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Tenia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6"/>
                          </a:solidFill>
                        </a:rPr>
                        <a:t>PARÀSIT</a:t>
                      </a:r>
                      <a:endParaRPr lang="ca-ES" sz="2400" b="1" noProof="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Peu d’atleta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2"/>
                          </a:solidFill>
                        </a:rPr>
                        <a:t>FONG</a:t>
                      </a:r>
                      <a:endParaRPr lang="ca-ES" sz="2400" b="1" noProof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Herpes labial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6" name="25 Tabla"/>
          <p:cNvGraphicFramePr>
            <a:graphicFrameLocks noGrp="1"/>
          </p:cNvGraphicFramePr>
          <p:nvPr/>
        </p:nvGraphicFramePr>
        <p:xfrm>
          <a:off x="539552" y="980728"/>
          <a:ext cx="8280920" cy="3859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Malaltia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Patogen</a:t>
                      </a:r>
                      <a:endParaRPr lang="ca-ES" sz="2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Varicel·la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Gonorrea 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dirty="0" smtClean="0">
                          <a:solidFill>
                            <a:schemeClr val="accent3"/>
                          </a:solidFill>
                        </a:rPr>
                        <a:t>BACTERI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Refredat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Tenia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6"/>
                          </a:solidFill>
                        </a:rPr>
                        <a:t>PARÀSIT</a:t>
                      </a:r>
                      <a:endParaRPr lang="ca-ES" sz="2400" b="1" noProof="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Peu d’atleta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2"/>
                          </a:solidFill>
                        </a:rPr>
                        <a:t>FONG</a:t>
                      </a:r>
                      <a:endParaRPr lang="ca-ES" sz="2400" b="1" noProof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Herpes labial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Candidiasis vaginal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2400" b="1" noProof="0" dirty="0" smtClean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7" name="26 Tabla"/>
          <p:cNvGraphicFramePr>
            <a:graphicFrameLocks noGrp="1"/>
          </p:cNvGraphicFramePr>
          <p:nvPr/>
        </p:nvGraphicFramePr>
        <p:xfrm>
          <a:off x="539552" y="980728"/>
          <a:ext cx="8280920" cy="3859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Malaltia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Patogen</a:t>
                      </a:r>
                      <a:endParaRPr lang="ca-ES" sz="2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Varicel·la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Gonorrea 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dirty="0" smtClean="0">
                          <a:solidFill>
                            <a:schemeClr val="accent3"/>
                          </a:solidFill>
                        </a:rPr>
                        <a:t>BACTERI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Refredat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Tenia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6"/>
                          </a:solidFill>
                        </a:rPr>
                        <a:t>PARÀSIT</a:t>
                      </a:r>
                      <a:endParaRPr lang="ca-ES" sz="2400" b="1" noProof="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Peu d’atleta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2"/>
                          </a:solidFill>
                        </a:rPr>
                        <a:t>FONG</a:t>
                      </a:r>
                      <a:endParaRPr lang="ca-ES" sz="2400" b="1" noProof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Herpes labial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Candidiasis vaginal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2"/>
                          </a:solidFill>
                        </a:rPr>
                        <a:t>FONG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8" name="27 Tabla"/>
          <p:cNvGraphicFramePr>
            <a:graphicFrameLocks noGrp="1"/>
          </p:cNvGraphicFramePr>
          <p:nvPr/>
        </p:nvGraphicFramePr>
        <p:xfrm>
          <a:off x="539552" y="980728"/>
          <a:ext cx="8280920" cy="4316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Malaltia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Patogen</a:t>
                      </a:r>
                      <a:endParaRPr lang="ca-ES" sz="2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Varicel·la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Gonorrea 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dirty="0" smtClean="0">
                          <a:solidFill>
                            <a:schemeClr val="accent3"/>
                          </a:solidFill>
                        </a:rPr>
                        <a:t>BACTERI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Refredat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Tenia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6"/>
                          </a:solidFill>
                        </a:rPr>
                        <a:t>PARÀSIT</a:t>
                      </a:r>
                      <a:endParaRPr lang="ca-ES" sz="2400" b="1" noProof="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Peu d’atleta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2"/>
                          </a:solidFill>
                        </a:rPr>
                        <a:t>FONG</a:t>
                      </a:r>
                      <a:endParaRPr lang="ca-ES" sz="2400" b="1" noProof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Herpes labial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Candidiasis vaginal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2"/>
                          </a:solidFill>
                        </a:rPr>
                        <a:t>FONG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Tuberculosis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2400" b="1" noProof="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9" name="28 Tabla"/>
          <p:cNvGraphicFramePr>
            <a:graphicFrameLocks noGrp="1"/>
          </p:cNvGraphicFramePr>
          <p:nvPr/>
        </p:nvGraphicFramePr>
        <p:xfrm>
          <a:off x="539552" y="980728"/>
          <a:ext cx="8280920" cy="4316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Malaltia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Patogen</a:t>
                      </a:r>
                      <a:endParaRPr lang="ca-ES" sz="2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Varicel·la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Gonorrea 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dirty="0" smtClean="0">
                          <a:solidFill>
                            <a:schemeClr val="accent3"/>
                          </a:solidFill>
                        </a:rPr>
                        <a:t>BACTERI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Refredat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Tenia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6"/>
                          </a:solidFill>
                        </a:rPr>
                        <a:t>PARÀSIT</a:t>
                      </a:r>
                      <a:endParaRPr lang="ca-ES" sz="2400" b="1" noProof="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Peu d’atleta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2"/>
                          </a:solidFill>
                        </a:rPr>
                        <a:t>FONG</a:t>
                      </a:r>
                      <a:endParaRPr lang="ca-ES" sz="2400" b="1" noProof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Herpes labial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Candidiasis vaginal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2"/>
                          </a:solidFill>
                        </a:rPr>
                        <a:t>FONG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Tuberculosis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dirty="0" smtClean="0">
                          <a:solidFill>
                            <a:schemeClr val="accent3"/>
                          </a:solidFill>
                        </a:rPr>
                        <a:t>BACTERI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0" name="29 Tabla"/>
          <p:cNvGraphicFramePr>
            <a:graphicFrameLocks noGrp="1"/>
          </p:cNvGraphicFramePr>
          <p:nvPr/>
        </p:nvGraphicFramePr>
        <p:xfrm>
          <a:off x="539552" y="980728"/>
          <a:ext cx="8280920" cy="4773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Malaltia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Patogen</a:t>
                      </a:r>
                      <a:endParaRPr lang="ca-ES" sz="2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Varicel·la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Gonorrea 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dirty="0" smtClean="0">
                          <a:solidFill>
                            <a:schemeClr val="accent3"/>
                          </a:solidFill>
                        </a:rPr>
                        <a:t>BACTERI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Refredat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Tenia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6"/>
                          </a:solidFill>
                        </a:rPr>
                        <a:t>PARÀSIT</a:t>
                      </a:r>
                      <a:endParaRPr lang="ca-ES" sz="2400" b="1" noProof="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Peu d’atleta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2"/>
                          </a:solidFill>
                        </a:rPr>
                        <a:t>FONG</a:t>
                      </a:r>
                      <a:endParaRPr lang="ca-ES" sz="2400" b="1" noProof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Herpes labial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Candidiasis vaginal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2"/>
                          </a:solidFill>
                        </a:rPr>
                        <a:t>FONG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Tuberculosis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dirty="0" smtClean="0">
                          <a:solidFill>
                            <a:schemeClr val="accent3"/>
                          </a:solidFill>
                        </a:rPr>
                        <a:t>BACTERI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Grip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2400" b="1" noProof="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1" name="30 Tabla"/>
          <p:cNvGraphicFramePr>
            <a:graphicFrameLocks noGrp="1"/>
          </p:cNvGraphicFramePr>
          <p:nvPr/>
        </p:nvGraphicFramePr>
        <p:xfrm>
          <a:off x="539552" y="980728"/>
          <a:ext cx="8280920" cy="4773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Malaltia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Patogen</a:t>
                      </a:r>
                      <a:endParaRPr lang="ca-ES" sz="2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Varicel·la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Gonorrea 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dirty="0" smtClean="0">
                          <a:solidFill>
                            <a:schemeClr val="accent3"/>
                          </a:solidFill>
                        </a:rPr>
                        <a:t>BACTERI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Refredat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Tenia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6"/>
                          </a:solidFill>
                        </a:rPr>
                        <a:t>PARÀSIT</a:t>
                      </a:r>
                      <a:endParaRPr lang="ca-ES" sz="2400" b="1" noProof="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Peu d’atleta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2"/>
                          </a:solidFill>
                        </a:rPr>
                        <a:t>FONG</a:t>
                      </a:r>
                      <a:endParaRPr lang="ca-ES" sz="2400" b="1" noProof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Herpes labial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Candidiasis vaginal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2"/>
                          </a:solidFill>
                        </a:rPr>
                        <a:t>FONG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Tuberculosis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dirty="0" smtClean="0">
                          <a:solidFill>
                            <a:schemeClr val="accent3"/>
                          </a:solidFill>
                        </a:rPr>
                        <a:t>BACTERI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Grip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2" name="31 Tabla"/>
          <p:cNvGraphicFramePr>
            <a:graphicFrameLocks noGrp="1"/>
          </p:cNvGraphicFramePr>
          <p:nvPr/>
        </p:nvGraphicFramePr>
        <p:xfrm>
          <a:off x="539552" y="980728"/>
          <a:ext cx="8280920" cy="5230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Malaltia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Patogen</a:t>
                      </a:r>
                      <a:endParaRPr lang="ca-ES" sz="2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Varicel·la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Gonorrea 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dirty="0" smtClean="0">
                          <a:solidFill>
                            <a:schemeClr val="accent3"/>
                          </a:solidFill>
                        </a:rPr>
                        <a:t>BACTERI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Refredat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Tenia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6"/>
                          </a:solidFill>
                        </a:rPr>
                        <a:t>PARÀSIT</a:t>
                      </a:r>
                      <a:endParaRPr lang="ca-ES" sz="2400" b="1" noProof="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Peu d’atleta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2"/>
                          </a:solidFill>
                        </a:rPr>
                        <a:t>FONG</a:t>
                      </a:r>
                      <a:endParaRPr lang="ca-ES" sz="2400" b="1" noProof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Herpes labial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Candidiasis vaginal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2"/>
                          </a:solidFill>
                        </a:rPr>
                        <a:t>FONG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Tuberculosis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dirty="0" smtClean="0">
                          <a:solidFill>
                            <a:schemeClr val="accent3"/>
                          </a:solidFill>
                        </a:rPr>
                        <a:t>BACTERI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Grip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Malària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2400" b="1" noProof="0" dirty="0" smtClean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3" name="32 Tabla"/>
          <p:cNvGraphicFramePr>
            <a:graphicFrameLocks noGrp="1"/>
          </p:cNvGraphicFramePr>
          <p:nvPr/>
        </p:nvGraphicFramePr>
        <p:xfrm>
          <a:off x="539552" y="980728"/>
          <a:ext cx="8280920" cy="5230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Malaltia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Patogen</a:t>
                      </a:r>
                      <a:endParaRPr lang="ca-ES" sz="2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Varicel·la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Gonorrea 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dirty="0" smtClean="0">
                          <a:solidFill>
                            <a:schemeClr val="accent3"/>
                          </a:solidFill>
                        </a:rPr>
                        <a:t>BACTERI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Refredat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Tenia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6"/>
                          </a:solidFill>
                        </a:rPr>
                        <a:t>PARÀSIT</a:t>
                      </a:r>
                      <a:endParaRPr lang="ca-ES" sz="2400" b="1" noProof="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Peu d’atleta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2"/>
                          </a:solidFill>
                        </a:rPr>
                        <a:t>FONG</a:t>
                      </a:r>
                      <a:endParaRPr lang="ca-ES" sz="2400" b="1" noProof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Herpes labial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Candidiasis vaginal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2"/>
                          </a:solidFill>
                        </a:rPr>
                        <a:t>FONG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Tuberculosis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dirty="0" smtClean="0">
                          <a:solidFill>
                            <a:schemeClr val="accent3"/>
                          </a:solidFill>
                        </a:rPr>
                        <a:t>BACTERI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Grip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Malària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6"/>
                          </a:solidFill>
                        </a:rPr>
                        <a:t>PARÀSIT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8" name="37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10671411"/>
              </p:ext>
            </p:extLst>
          </p:nvPr>
        </p:nvGraphicFramePr>
        <p:xfrm>
          <a:off x="539552" y="980728"/>
          <a:ext cx="8280920" cy="5688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Malaltia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Patogen</a:t>
                      </a:r>
                      <a:endParaRPr lang="ca-ES" sz="2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Varicel·la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Gonorrea 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dirty="0" smtClean="0">
                          <a:solidFill>
                            <a:schemeClr val="accent3"/>
                          </a:solidFill>
                        </a:rPr>
                        <a:t>BACTERI</a:t>
                      </a:r>
                      <a:endParaRPr lang="ca-ES" sz="2400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Refredat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Tenia (solitària)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6"/>
                          </a:solidFill>
                        </a:rPr>
                        <a:t>PARÀSIT</a:t>
                      </a:r>
                      <a:endParaRPr lang="ca-ES" sz="2400" b="1" noProof="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Peu d’atleta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400" b="1" noProof="0" dirty="0" smtClean="0">
                          <a:solidFill>
                            <a:schemeClr val="accent2"/>
                          </a:solidFill>
                        </a:rPr>
                        <a:t>FONG</a:t>
                      </a:r>
                      <a:endParaRPr lang="ca-ES" sz="2400" b="1" noProof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Herpes labial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Candidiasis vaginal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2"/>
                          </a:solidFill>
                        </a:rPr>
                        <a:t>FONG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Tuberculosis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dirty="0" smtClean="0">
                          <a:solidFill>
                            <a:schemeClr val="accent3"/>
                          </a:solidFill>
                        </a:rPr>
                        <a:t>BACTERI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Grip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4"/>
                          </a:solidFill>
                        </a:rPr>
                        <a:t>VIRUS</a:t>
                      </a:r>
                      <a:endParaRPr lang="ca-ES" sz="2400" b="1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smtClean="0"/>
                        <a:t>Malària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2400" b="1" noProof="0" dirty="0" smtClean="0">
                          <a:solidFill>
                            <a:schemeClr val="accent6"/>
                          </a:solidFill>
                        </a:rPr>
                        <a:t>PARÀSIT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sz="2400" noProof="0" dirty="0" err="1" smtClean="0"/>
                        <a:t>Salmonella</a:t>
                      </a:r>
                      <a:endParaRPr lang="ca-ES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2400" b="1" noProof="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0" name="39 CuadroTexto"/>
          <p:cNvSpPr txBox="1"/>
          <p:nvPr/>
        </p:nvSpPr>
        <p:spPr>
          <a:xfrm>
            <a:off x="6156176" y="6165304"/>
            <a:ext cx="1259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>
                <a:solidFill>
                  <a:schemeClr val="accent3"/>
                </a:solidFill>
              </a:rPr>
              <a:t>BACTERI</a:t>
            </a:r>
            <a:endParaRPr lang="es-ES" sz="2400" b="1" dirty="0">
              <a:solidFill>
                <a:schemeClr val="accent3"/>
              </a:solidFill>
            </a:endParaRPr>
          </a:p>
        </p:txBody>
      </p:sp>
      <p:sp>
        <p:nvSpPr>
          <p:cNvPr id="41" name="40 Rectángulo"/>
          <p:cNvSpPr/>
          <p:nvPr/>
        </p:nvSpPr>
        <p:spPr>
          <a:xfrm>
            <a:off x="1763688" y="2132856"/>
            <a:ext cx="5832648" cy="432048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41 Rectángulo"/>
          <p:cNvSpPr/>
          <p:nvPr/>
        </p:nvSpPr>
        <p:spPr>
          <a:xfrm>
            <a:off x="1619672" y="4869160"/>
            <a:ext cx="5832648" cy="432048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42 Rectángulo"/>
          <p:cNvSpPr/>
          <p:nvPr/>
        </p:nvSpPr>
        <p:spPr>
          <a:xfrm>
            <a:off x="1691680" y="6237312"/>
            <a:ext cx="5832648" cy="432048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4" name="Imagen 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544" y="188640"/>
            <a:ext cx="1944216" cy="567485"/>
          </a:xfrm>
          <a:prstGeom prst="rect">
            <a:avLst/>
          </a:prstGeom>
        </p:spPr>
      </p:pic>
      <p:pic>
        <p:nvPicPr>
          <p:cNvPr id="35" name="Imagen 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19326" y="188640"/>
            <a:ext cx="486325" cy="720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 animBg="1"/>
      <p:bldP spid="42" grpId="0" animBg="1"/>
      <p:bldP spid="4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5875" y="2060848"/>
            <a:ext cx="40481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s-ES" dirty="0" smtClean="0"/>
              <a:t>ANTIBIÒTIC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77280" y="908720"/>
            <a:ext cx="4762872" cy="122413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ca-ES" sz="2200" dirty="0" smtClean="0"/>
              <a:t>Matar o impedir el creixement dels bacteris i serveixen per a curar les infeccions BACTERIANES. </a:t>
            </a:r>
          </a:p>
          <a:p>
            <a:pPr marL="623888" lvl="1" algn="just">
              <a:buNone/>
            </a:pPr>
            <a:endParaRPr lang="ca-ES" sz="2200" dirty="0" smtClean="0"/>
          </a:p>
          <a:p>
            <a:pPr>
              <a:buNone/>
            </a:pPr>
            <a:endParaRPr lang="ca-ES" sz="2000" dirty="0" smtClean="0"/>
          </a:p>
          <a:p>
            <a:pPr>
              <a:buNone/>
            </a:pPr>
            <a:endParaRPr lang="ca-ES" sz="2000" dirty="0" smtClean="0"/>
          </a:p>
          <a:p>
            <a:pPr>
              <a:buNone/>
            </a:pPr>
            <a:endParaRPr lang="es-ES" sz="2000" dirty="0"/>
          </a:p>
        </p:txBody>
      </p:sp>
      <p:cxnSp>
        <p:nvCxnSpPr>
          <p:cNvPr id="7" name="6 Conector recto"/>
          <p:cNvCxnSpPr/>
          <p:nvPr/>
        </p:nvCxnSpPr>
        <p:spPr>
          <a:xfrm>
            <a:off x="5580112" y="2276872"/>
            <a:ext cx="3024336" cy="2736304"/>
          </a:xfrm>
          <a:prstGeom prst="line">
            <a:avLst/>
          </a:prstGeom>
          <a:ln w="254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H="1">
            <a:off x="5508104" y="2348880"/>
            <a:ext cx="3312368" cy="2664296"/>
          </a:xfrm>
          <a:prstGeom prst="line">
            <a:avLst/>
          </a:prstGeom>
          <a:ln w="254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Flecha derecha"/>
          <p:cNvSpPr/>
          <p:nvPr/>
        </p:nvSpPr>
        <p:spPr>
          <a:xfrm>
            <a:off x="5292080" y="5517232"/>
            <a:ext cx="978408" cy="484632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6444208" y="5445224"/>
            <a:ext cx="22082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b="1" dirty="0" smtClean="0">
                <a:solidFill>
                  <a:schemeClr val="accent2"/>
                </a:solidFill>
              </a:rPr>
              <a:t>RESISTÈNCIES</a:t>
            </a:r>
            <a:endParaRPr lang="ca-ES" sz="2800" b="1" dirty="0">
              <a:solidFill>
                <a:schemeClr val="accent2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11560" y="2204864"/>
            <a:ext cx="4429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lvl="1" algn="just">
              <a:buNone/>
            </a:pPr>
            <a:r>
              <a:rPr lang="ca-ES" sz="2200" dirty="0" smtClean="0"/>
              <a:t>Ús inadequat:</a:t>
            </a:r>
          </a:p>
          <a:p>
            <a:pPr marL="1073150" lvl="2" indent="-457200" algn="just">
              <a:buFont typeface="+mj-lt"/>
              <a:buAutoNum type="arabicPeriod"/>
            </a:pPr>
            <a:r>
              <a:rPr lang="ca-ES" sz="2200" u="sng" dirty="0" err="1" smtClean="0"/>
              <a:t>Sobreutilització</a:t>
            </a:r>
            <a:r>
              <a:rPr lang="ca-ES" sz="2200" u="sng" dirty="0" smtClean="0"/>
              <a:t>:</a:t>
            </a:r>
            <a:r>
              <a:rPr lang="ca-ES" sz="2200" dirty="0" smtClean="0"/>
              <a:t> Prendre antibiòtics en excés, sense necessitat (Ex: per una grip) –</a:t>
            </a:r>
            <a:r>
              <a:rPr lang="ca-ES" sz="2200" b="1" dirty="0" smtClean="0"/>
              <a:t>Diarrea</a:t>
            </a:r>
          </a:p>
          <a:p>
            <a:pPr marL="1530350" lvl="3" indent="-457200" algn="just"/>
            <a:endParaRPr lang="ca-ES" sz="2200" dirty="0" smtClean="0"/>
          </a:p>
        </p:txBody>
      </p:sp>
      <p:sp>
        <p:nvSpPr>
          <p:cNvPr id="12" name="11 CuadroTexto"/>
          <p:cNvSpPr txBox="1"/>
          <p:nvPr/>
        </p:nvSpPr>
        <p:spPr>
          <a:xfrm>
            <a:off x="1187624" y="4457343"/>
            <a:ext cx="374441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2" indent="-457200" algn="just">
              <a:buFont typeface="+mj-lt"/>
              <a:buAutoNum type="arabicPeriod" startAt="2"/>
            </a:pPr>
            <a:r>
              <a:rPr lang="ca-ES" sz="2200" u="sng" dirty="0" smtClean="0"/>
              <a:t>Infrautilització</a:t>
            </a:r>
            <a:r>
              <a:rPr lang="ca-ES" sz="2200" dirty="0" smtClean="0"/>
              <a:t>: Prendre antibiòtic en poca quantitat (Ex: deixar de prendre’l quan ens trobem bé sense acabar el tractament)</a:t>
            </a:r>
          </a:p>
          <a:p>
            <a:pPr algn="just"/>
            <a:endParaRPr lang="es-ES" dirty="0"/>
          </a:p>
        </p:txBody>
      </p:sp>
      <p:pic>
        <p:nvPicPr>
          <p:cNvPr id="13" name="Imagen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552" y="260648"/>
            <a:ext cx="1944216" cy="567485"/>
          </a:xfrm>
          <a:prstGeom prst="rect">
            <a:avLst/>
          </a:prstGeom>
        </p:spPr>
      </p:pic>
      <p:pic>
        <p:nvPicPr>
          <p:cNvPr id="14" name="Imagen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16416" y="332656"/>
            <a:ext cx="661243" cy="9790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  <p:bldP spid="9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RESISTÈNCIES A ANTIBIÒTICS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33264" y="1268760"/>
            <a:ext cx="8075240" cy="86409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ca-ES" sz="2400" dirty="0" smtClean="0"/>
              <a:t>Antibiòtic concret perd la seva capacitat per a matar el bacteri o aturar el seu creixement.  Exemple: 3 capsules</a:t>
            </a:r>
            <a:endParaRPr lang="ca-ES" sz="2000" dirty="0" smtClean="0"/>
          </a:p>
          <a:p>
            <a:pPr>
              <a:buNone/>
            </a:pPr>
            <a:endParaRPr lang="ca-ES" sz="2000" dirty="0" smtClean="0"/>
          </a:p>
          <a:p>
            <a:pPr>
              <a:buNone/>
            </a:pPr>
            <a:endParaRPr lang="es-ES" sz="2000" dirty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2132856"/>
            <a:ext cx="4716016" cy="4193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5" y="2636912"/>
            <a:ext cx="1656183" cy="1080120"/>
          </a:xfrm>
          <a:prstGeom prst="rect">
            <a:avLst/>
          </a:prstGeom>
          <a:noFill/>
        </p:spPr>
      </p:pic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2132856"/>
            <a:ext cx="4733925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7" y="3717032"/>
            <a:ext cx="1656183" cy="1080120"/>
          </a:xfrm>
          <a:prstGeom prst="rect">
            <a:avLst/>
          </a:prstGeom>
          <a:noFill/>
        </p:spPr>
      </p:pic>
      <p:pic>
        <p:nvPicPr>
          <p:cNvPr id="15369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2132856"/>
            <a:ext cx="4733925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9" y="4725144"/>
            <a:ext cx="1656183" cy="1080120"/>
          </a:xfrm>
          <a:prstGeom prst="rect">
            <a:avLst/>
          </a:prstGeom>
          <a:noFill/>
        </p:spPr>
      </p:pic>
      <p:pic>
        <p:nvPicPr>
          <p:cNvPr id="15371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2060848"/>
            <a:ext cx="4733925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magen 8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7584" y="6093296"/>
            <a:ext cx="1944216" cy="567485"/>
          </a:xfrm>
          <a:prstGeom prst="rect">
            <a:avLst/>
          </a:prstGeom>
        </p:spPr>
      </p:pic>
      <p:pic>
        <p:nvPicPr>
          <p:cNvPr id="12" name="Imagen 9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4408" y="5733256"/>
            <a:ext cx="661243" cy="9790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RESISTÈNCIES A ANTIBIÒTICS</a:t>
            </a:r>
            <a:endParaRPr lang="es-ES" dirty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2132856"/>
            <a:ext cx="4716016" cy="4193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2636912"/>
            <a:ext cx="1656183" cy="1080120"/>
          </a:xfrm>
          <a:prstGeom prst="rect">
            <a:avLst/>
          </a:prstGeom>
          <a:noFill/>
        </p:spPr>
      </p:pic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2132856"/>
            <a:ext cx="4733925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3717032"/>
            <a:ext cx="1656183" cy="1080120"/>
          </a:xfrm>
          <a:prstGeom prst="rect">
            <a:avLst/>
          </a:prstGeom>
          <a:noFill/>
        </p:spPr>
      </p:pic>
      <p:pic>
        <p:nvPicPr>
          <p:cNvPr id="15369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2132856"/>
            <a:ext cx="4733925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4725144"/>
            <a:ext cx="1656183" cy="1080120"/>
          </a:xfrm>
          <a:prstGeom prst="rect">
            <a:avLst/>
          </a:prstGeom>
          <a:noFill/>
        </p:spPr>
      </p:pic>
      <p:cxnSp>
        <p:nvCxnSpPr>
          <p:cNvPr id="11" name="10 Conector recto"/>
          <p:cNvCxnSpPr/>
          <p:nvPr/>
        </p:nvCxnSpPr>
        <p:spPr>
          <a:xfrm>
            <a:off x="2195736" y="4797152"/>
            <a:ext cx="1008112" cy="89148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 flipH="1">
            <a:off x="2123728" y="4725144"/>
            <a:ext cx="1080120" cy="97187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2132856"/>
            <a:ext cx="4562475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39952" y="2132856"/>
            <a:ext cx="4562475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37 Rectángulo"/>
          <p:cNvSpPr/>
          <p:nvPr/>
        </p:nvSpPr>
        <p:spPr>
          <a:xfrm>
            <a:off x="1475656" y="2348880"/>
            <a:ext cx="2448272" cy="3600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2276872"/>
            <a:ext cx="1656183" cy="1080120"/>
          </a:xfrm>
          <a:prstGeom prst="rect">
            <a:avLst/>
          </a:prstGeom>
          <a:noFill/>
        </p:spPr>
      </p:pic>
      <p:pic>
        <p:nvPicPr>
          <p:cNvPr id="40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3068960"/>
            <a:ext cx="1656183" cy="1080120"/>
          </a:xfrm>
          <a:prstGeom prst="rect">
            <a:avLst/>
          </a:prstGeom>
          <a:noFill/>
        </p:spPr>
      </p:pic>
      <p:pic>
        <p:nvPicPr>
          <p:cNvPr id="41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3861048"/>
            <a:ext cx="1656183" cy="1080120"/>
          </a:xfrm>
          <a:prstGeom prst="rect">
            <a:avLst/>
          </a:prstGeom>
          <a:noFill/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39952" y="2132856"/>
            <a:ext cx="4562475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4653136"/>
            <a:ext cx="1656183" cy="1080120"/>
          </a:xfrm>
          <a:prstGeom prst="rect">
            <a:avLst/>
          </a:prstGeom>
          <a:noFill/>
        </p:spPr>
      </p:pic>
      <p:pic>
        <p:nvPicPr>
          <p:cNvPr id="18442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39952" y="2132856"/>
            <a:ext cx="4562475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5373216"/>
            <a:ext cx="1656183" cy="1080120"/>
          </a:xfrm>
          <a:prstGeom prst="rect">
            <a:avLst/>
          </a:prstGeom>
          <a:noFill/>
        </p:spPr>
      </p:pic>
      <p:pic>
        <p:nvPicPr>
          <p:cNvPr id="18443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139952" y="1988840"/>
            <a:ext cx="4562475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Imagen 8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7584" y="6093296"/>
            <a:ext cx="1944216" cy="567485"/>
          </a:xfrm>
          <a:prstGeom prst="rect">
            <a:avLst/>
          </a:prstGeom>
        </p:spPr>
      </p:pic>
      <p:pic>
        <p:nvPicPr>
          <p:cNvPr id="24" name="Imagen 9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4408" y="5733256"/>
            <a:ext cx="661243" cy="9790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RESISTÈNCIES A ANTIBIÒTICS</a:t>
            </a:r>
            <a:endParaRPr lang="es-ES" dirty="0"/>
          </a:p>
        </p:txBody>
      </p:sp>
      <p:pic>
        <p:nvPicPr>
          <p:cNvPr id="6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4922" y="1916832"/>
            <a:ext cx="1656183" cy="1080120"/>
          </a:xfrm>
          <a:prstGeom prst="rect">
            <a:avLst/>
          </a:prstGeom>
          <a:noFill/>
        </p:spPr>
      </p:pic>
      <p:pic>
        <p:nvPicPr>
          <p:cNvPr id="7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4922" y="2708920"/>
            <a:ext cx="1656183" cy="1080120"/>
          </a:xfrm>
          <a:prstGeom prst="rect">
            <a:avLst/>
          </a:prstGeom>
          <a:noFill/>
        </p:spPr>
      </p:pic>
      <p:pic>
        <p:nvPicPr>
          <p:cNvPr id="8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4922" y="3501008"/>
            <a:ext cx="1656183" cy="1080120"/>
          </a:xfrm>
          <a:prstGeom prst="rect">
            <a:avLst/>
          </a:prstGeom>
          <a:noFill/>
        </p:spPr>
      </p:pic>
      <p:pic>
        <p:nvPicPr>
          <p:cNvPr id="9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4922" y="4293096"/>
            <a:ext cx="1656183" cy="1080120"/>
          </a:xfrm>
          <a:prstGeom prst="rect">
            <a:avLst/>
          </a:prstGeom>
          <a:noFill/>
        </p:spPr>
      </p:pic>
      <p:pic>
        <p:nvPicPr>
          <p:cNvPr id="10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4922" y="5013176"/>
            <a:ext cx="1656183" cy="1080120"/>
          </a:xfrm>
          <a:prstGeom prst="rect">
            <a:avLst/>
          </a:prstGeom>
          <a:noFill/>
        </p:spPr>
      </p:pic>
      <p:pic>
        <p:nvPicPr>
          <p:cNvPr id="13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132856"/>
            <a:ext cx="4562475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14 Conector recto"/>
          <p:cNvCxnSpPr/>
          <p:nvPr/>
        </p:nvCxnSpPr>
        <p:spPr>
          <a:xfrm>
            <a:off x="1790946" y="5157192"/>
            <a:ext cx="1080120" cy="72008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H="1">
            <a:off x="2006970" y="5157192"/>
            <a:ext cx="855712" cy="72846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2132856"/>
            <a:ext cx="4562475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2132856"/>
            <a:ext cx="4562475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19 Rectángulo"/>
          <p:cNvSpPr/>
          <p:nvPr/>
        </p:nvSpPr>
        <p:spPr>
          <a:xfrm>
            <a:off x="926850" y="1988840"/>
            <a:ext cx="2304256" cy="4536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1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0866" y="1844824"/>
            <a:ext cx="980854" cy="639688"/>
          </a:xfrm>
          <a:prstGeom prst="rect">
            <a:avLst/>
          </a:prstGeom>
          <a:noFill/>
        </p:spPr>
      </p:pic>
      <p:pic>
        <p:nvPicPr>
          <p:cNvPr id="23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0866" y="2348880"/>
            <a:ext cx="980854" cy="639688"/>
          </a:xfrm>
          <a:prstGeom prst="rect">
            <a:avLst/>
          </a:prstGeom>
          <a:noFill/>
        </p:spPr>
      </p:pic>
      <p:pic>
        <p:nvPicPr>
          <p:cNvPr id="24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0866" y="2780928"/>
            <a:ext cx="980854" cy="639688"/>
          </a:xfrm>
          <a:prstGeom prst="rect">
            <a:avLst/>
          </a:prstGeom>
          <a:noFill/>
        </p:spPr>
      </p:pic>
      <p:pic>
        <p:nvPicPr>
          <p:cNvPr id="25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0866" y="3212976"/>
            <a:ext cx="980854" cy="639688"/>
          </a:xfrm>
          <a:prstGeom prst="rect">
            <a:avLst/>
          </a:prstGeom>
          <a:noFill/>
        </p:spPr>
      </p:pic>
      <p:pic>
        <p:nvPicPr>
          <p:cNvPr id="26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0866" y="3645024"/>
            <a:ext cx="980854" cy="639688"/>
          </a:xfrm>
          <a:prstGeom prst="rect">
            <a:avLst/>
          </a:prstGeom>
          <a:noFill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2132856"/>
            <a:ext cx="4562475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0866" y="4077072"/>
            <a:ext cx="980854" cy="639688"/>
          </a:xfrm>
          <a:prstGeom prst="rect">
            <a:avLst/>
          </a:prstGeom>
          <a:noFill/>
        </p:spPr>
      </p:pic>
      <p:pic>
        <p:nvPicPr>
          <p:cNvPr id="29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0866" y="4509120"/>
            <a:ext cx="980854" cy="639688"/>
          </a:xfrm>
          <a:prstGeom prst="rect">
            <a:avLst/>
          </a:prstGeom>
          <a:noFill/>
        </p:spPr>
      </p:pic>
      <p:pic>
        <p:nvPicPr>
          <p:cNvPr id="30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0866" y="4941168"/>
            <a:ext cx="980854" cy="639688"/>
          </a:xfrm>
          <a:prstGeom prst="rect">
            <a:avLst/>
          </a:prstGeom>
          <a:noFill/>
        </p:spPr>
      </p:pic>
      <p:pic>
        <p:nvPicPr>
          <p:cNvPr id="31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0866" y="5373216"/>
            <a:ext cx="980854" cy="639688"/>
          </a:xfrm>
          <a:prstGeom prst="rect">
            <a:avLst/>
          </a:prstGeom>
          <a:noFill/>
        </p:spPr>
      </p:pic>
      <p:pic>
        <p:nvPicPr>
          <p:cNvPr id="32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0866" y="5858272"/>
            <a:ext cx="980854" cy="639688"/>
          </a:xfrm>
          <a:prstGeom prst="rect">
            <a:avLst/>
          </a:prstGeom>
          <a:noFill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39952" y="2132856"/>
            <a:ext cx="4562475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8978" y="1844824"/>
            <a:ext cx="980854" cy="639688"/>
          </a:xfrm>
          <a:prstGeom prst="rect">
            <a:avLst/>
          </a:prstGeom>
          <a:noFill/>
        </p:spPr>
      </p:pic>
      <p:pic>
        <p:nvPicPr>
          <p:cNvPr id="36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8978" y="2348880"/>
            <a:ext cx="980854" cy="639688"/>
          </a:xfrm>
          <a:prstGeom prst="rect">
            <a:avLst/>
          </a:prstGeom>
          <a:noFill/>
        </p:spPr>
      </p:pic>
      <p:pic>
        <p:nvPicPr>
          <p:cNvPr id="37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8978" y="2780928"/>
            <a:ext cx="980854" cy="639688"/>
          </a:xfrm>
          <a:prstGeom prst="rect">
            <a:avLst/>
          </a:prstGeom>
          <a:noFill/>
        </p:spPr>
      </p:pic>
      <p:pic>
        <p:nvPicPr>
          <p:cNvPr id="38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8978" y="3212976"/>
            <a:ext cx="980854" cy="639688"/>
          </a:xfrm>
          <a:prstGeom prst="rect">
            <a:avLst/>
          </a:prstGeom>
          <a:noFill/>
        </p:spPr>
      </p:pic>
      <p:pic>
        <p:nvPicPr>
          <p:cNvPr id="39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8978" y="3645024"/>
            <a:ext cx="980854" cy="639688"/>
          </a:xfrm>
          <a:prstGeom prst="rect">
            <a:avLst/>
          </a:prstGeom>
          <a:noFill/>
        </p:spPr>
      </p:pic>
      <p:pic>
        <p:nvPicPr>
          <p:cNvPr id="40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8978" y="4077072"/>
            <a:ext cx="980854" cy="639688"/>
          </a:xfrm>
          <a:prstGeom prst="rect">
            <a:avLst/>
          </a:prstGeom>
          <a:noFill/>
        </p:spPr>
      </p:pic>
      <p:pic>
        <p:nvPicPr>
          <p:cNvPr id="41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8978" y="4509120"/>
            <a:ext cx="980854" cy="639688"/>
          </a:xfrm>
          <a:prstGeom prst="rect">
            <a:avLst/>
          </a:prstGeom>
          <a:noFill/>
        </p:spPr>
      </p:pic>
      <p:pic>
        <p:nvPicPr>
          <p:cNvPr id="42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8978" y="4941168"/>
            <a:ext cx="980854" cy="639688"/>
          </a:xfrm>
          <a:prstGeom prst="rect">
            <a:avLst/>
          </a:prstGeom>
          <a:noFill/>
        </p:spPr>
      </p:pic>
      <p:pic>
        <p:nvPicPr>
          <p:cNvPr id="43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8978" y="5373216"/>
            <a:ext cx="980854" cy="639688"/>
          </a:xfrm>
          <a:prstGeom prst="rect">
            <a:avLst/>
          </a:prstGeom>
          <a:noFill/>
        </p:spPr>
      </p:pic>
      <p:pic>
        <p:nvPicPr>
          <p:cNvPr id="44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8978" y="5858272"/>
            <a:ext cx="980854" cy="639688"/>
          </a:xfrm>
          <a:prstGeom prst="rect">
            <a:avLst/>
          </a:prstGeom>
          <a:noFill/>
        </p:spPr>
      </p:pic>
      <p:pic>
        <p:nvPicPr>
          <p:cNvPr id="45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5082" y="1844824"/>
            <a:ext cx="980854" cy="639688"/>
          </a:xfrm>
          <a:prstGeom prst="rect">
            <a:avLst/>
          </a:prstGeom>
          <a:noFill/>
        </p:spPr>
      </p:pic>
      <p:pic>
        <p:nvPicPr>
          <p:cNvPr id="46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5082" y="2348880"/>
            <a:ext cx="980854" cy="639688"/>
          </a:xfrm>
          <a:prstGeom prst="rect">
            <a:avLst/>
          </a:prstGeom>
          <a:noFill/>
        </p:spPr>
      </p:pic>
      <p:pic>
        <p:nvPicPr>
          <p:cNvPr id="47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5082" y="2780928"/>
            <a:ext cx="980854" cy="639688"/>
          </a:xfrm>
          <a:prstGeom prst="rect">
            <a:avLst/>
          </a:prstGeom>
          <a:noFill/>
        </p:spPr>
      </p:pic>
      <p:pic>
        <p:nvPicPr>
          <p:cNvPr id="48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5082" y="3212976"/>
            <a:ext cx="980854" cy="639688"/>
          </a:xfrm>
          <a:prstGeom prst="rect">
            <a:avLst/>
          </a:prstGeom>
          <a:noFill/>
        </p:spPr>
      </p:pic>
      <p:pic>
        <p:nvPicPr>
          <p:cNvPr id="49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5082" y="3645024"/>
            <a:ext cx="980854" cy="639688"/>
          </a:xfrm>
          <a:prstGeom prst="rect">
            <a:avLst/>
          </a:prstGeom>
          <a:noFill/>
        </p:spPr>
      </p:pic>
      <p:pic>
        <p:nvPicPr>
          <p:cNvPr id="50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5082" y="4077072"/>
            <a:ext cx="980854" cy="639688"/>
          </a:xfrm>
          <a:prstGeom prst="rect">
            <a:avLst/>
          </a:prstGeom>
          <a:noFill/>
        </p:spPr>
      </p:pic>
      <p:pic>
        <p:nvPicPr>
          <p:cNvPr id="51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5082" y="4509120"/>
            <a:ext cx="980854" cy="639688"/>
          </a:xfrm>
          <a:prstGeom prst="rect">
            <a:avLst/>
          </a:prstGeom>
          <a:noFill/>
        </p:spPr>
      </p:pic>
      <p:pic>
        <p:nvPicPr>
          <p:cNvPr id="52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5082" y="4941168"/>
            <a:ext cx="980854" cy="639688"/>
          </a:xfrm>
          <a:prstGeom prst="rect">
            <a:avLst/>
          </a:prstGeom>
          <a:noFill/>
        </p:spPr>
      </p:pic>
      <p:pic>
        <p:nvPicPr>
          <p:cNvPr id="53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5082" y="5373216"/>
            <a:ext cx="980854" cy="639688"/>
          </a:xfrm>
          <a:prstGeom prst="rect">
            <a:avLst/>
          </a:prstGeom>
          <a:noFill/>
        </p:spPr>
      </p:pic>
      <p:pic>
        <p:nvPicPr>
          <p:cNvPr id="54" name="Picture 6" descr="http://passofirme.files.wordpress.com/2011/12/comprim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5082" y="5858272"/>
            <a:ext cx="980854" cy="639688"/>
          </a:xfrm>
          <a:prstGeom prst="rect">
            <a:avLst/>
          </a:prstGeom>
          <a:noFill/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39952" y="2132856"/>
            <a:ext cx="4562475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55 CuadroTexto"/>
          <p:cNvSpPr txBox="1"/>
          <p:nvPr/>
        </p:nvSpPr>
        <p:spPr>
          <a:xfrm>
            <a:off x="3059832" y="1268760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FF0000"/>
                </a:solidFill>
              </a:rPr>
              <a:t>EL BACTERI S’HA FET RESISTENT!!!</a:t>
            </a:r>
            <a:endParaRPr lang="es-ES" sz="2800" dirty="0">
              <a:solidFill>
                <a:srgbClr val="FF0000"/>
              </a:solidFill>
            </a:endParaRPr>
          </a:p>
        </p:txBody>
      </p:sp>
      <p:pic>
        <p:nvPicPr>
          <p:cNvPr id="55" name="Imagen 8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560" y="6290515"/>
            <a:ext cx="1944216" cy="567485"/>
          </a:xfrm>
          <a:prstGeom prst="rect">
            <a:avLst/>
          </a:prstGeom>
        </p:spPr>
      </p:pic>
      <p:pic>
        <p:nvPicPr>
          <p:cNvPr id="57" name="Imagen 9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77287" y="6166959"/>
            <a:ext cx="466713" cy="6910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5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485577"/>
            <a:ext cx="6552728" cy="5372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Autofit/>
          </a:bodyPr>
          <a:lstStyle/>
          <a:p>
            <a:r>
              <a:rPr lang="ca-ES" sz="3200" i="1" dirty="0" err="1" smtClean="0"/>
              <a:t>Streptococcus</a:t>
            </a:r>
            <a:r>
              <a:rPr lang="ca-ES" sz="3200" i="1" dirty="0" smtClean="0"/>
              <a:t> </a:t>
            </a:r>
            <a:r>
              <a:rPr lang="ca-ES" sz="3200" i="1" dirty="0" err="1" smtClean="0"/>
              <a:t>pneumoniae</a:t>
            </a:r>
            <a:r>
              <a:rPr lang="ca-ES" sz="3200" dirty="0" smtClean="0"/>
              <a:t> RESISTENT A PENICIL·LINES (2008-2012) </a:t>
            </a:r>
            <a:endParaRPr lang="ca-ES" sz="3200" i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1331640" y="4293096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/>
              <a:t>2008</a:t>
            </a:r>
            <a:endParaRPr lang="es-ES" sz="2400" b="1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037927"/>
            <a:ext cx="7128792" cy="5820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1275895" y="4293096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/>
              <a:t>2012</a:t>
            </a:r>
            <a:endParaRPr lang="es-ES" sz="2400" b="1" dirty="0"/>
          </a:p>
        </p:txBody>
      </p:sp>
      <p:pic>
        <p:nvPicPr>
          <p:cNvPr id="8" name="Imagen 8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6290515"/>
            <a:ext cx="1944216" cy="567485"/>
          </a:xfrm>
          <a:prstGeom prst="rect">
            <a:avLst/>
          </a:prstGeom>
        </p:spPr>
      </p:pic>
      <p:pic>
        <p:nvPicPr>
          <p:cNvPr id="9" name="Imagen 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4408" y="5733256"/>
            <a:ext cx="661243" cy="9790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7242" y="71414"/>
            <a:ext cx="8229600" cy="1143000"/>
          </a:xfrm>
        </p:spPr>
        <p:txBody>
          <a:bodyPr/>
          <a:lstStyle/>
          <a:p>
            <a:r>
              <a:rPr lang="ca-ES" dirty="0" err="1" smtClean="0"/>
              <a:t>AINEs</a:t>
            </a:r>
            <a:r>
              <a:rPr lang="ca-ES" dirty="0" smtClean="0"/>
              <a:t> i Analgèsics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1428728" y="1214422"/>
            <a:ext cx="7352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dirty="0" smtClean="0"/>
              <a:t>Què són els analgèsics?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786050" y="1785926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400" dirty="0"/>
              <a:t>Antiinflamatoris No </a:t>
            </a:r>
            <a:r>
              <a:rPr lang="ca-ES" sz="2400" dirty="0" smtClean="0"/>
              <a:t>Esteroïdals</a:t>
            </a:r>
            <a:endParaRPr lang="ca-ES" sz="2400" dirty="0"/>
          </a:p>
        </p:txBody>
      </p:sp>
      <p:sp>
        <p:nvSpPr>
          <p:cNvPr id="6" name="CuadroTexto 5"/>
          <p:cNvSpPr txBox="1"/>
          <p:nvPr/>
        </p:nvSpPr>
        <p:spPr>
          <a:xfrm>
            <a:off x="1477930" y="2272721"/>
            <a:ext cx="40019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dirty="0"/>
              <a:t>Quins </a:t>
            </a:r>
            <a:r>
              <a:rPr lang="ca-ES" sz="3200" dirty="0" err="1" smtClean="0"/>
              <a:t>AINEs</a:t>
            </a:r>
            <a:r>
              <a:rPr lang="ca-ES" sz="3200" dirty="0" smtClean="0"/>
              <a:t> </a:t>
            </a:r>
            <a:r>
              <a:rPr lang="ca-ES" sz="3200" dirty="0"/>
              <a:t>coneixeu</a:t>
            </a:r>
            <a:r>
              <a:rPr lang="ca-ES" sz="3200" dirty="0" smtClean="0"/>
              <a:t>?</a:t>
            </a:r>
            <a:endParaRPr lang="ca-ES" sz="3200" dirty="0"/>
          </a:p>
        </p:txBody>
      </p:sp>
      <p:pic>
        <p:nvPicPr>
          <p:cNvPr id="7" name="Picture 2" descr="http://img.geocaching.com/cache/38d697ab-3751-4285-825a-f8d585f52e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4000504"/>
            <a:ext cx="2342746" cy="1350058"/>
          </a:xfrm>
          <a:prstGeom prst="rect">
            <a:avLst/>
          </a:prstGeom>
          <a:noFill/>
        </p:spPr>
      </p:pic>
      <p:pic>
        <p:nvPicPr>
          <p:cNvPr id="8" name="Picture 4" descr="http://2.bp.blogspot.com/_3Vb1cCU0jKA/SV32JZnNoiI/AAAAAAAAAMs/_y1rPAAri-s/s400/ibuprofen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77608" y="3119444"/>
            <a:ext cx="2667000" cy="1381126"/>
          </a:xfrm>
          <a:prstGeom prst="rect">
            <a:avLst/>
          </a:prstGeom>
          <a:noFill/>
        </p:spPr>
      </p:pic>
      <p:pic>
        <p:nvPicPr>
          <p:cNvPr id="9" name="Picture 6" descr="http://pistoteca.com/media/catalog/product/7/5/7501008491966.jpg"/>
          <p:cNvPicPr>
            <a:picLocks noChangeAspect="1" noChangeArrowheads="1"/>
          </p:cNvPicPr>
          <p:nvPr/>
        </p:nvPicPr>
        <p:blipFill>
          <a:blip r:embed="rId5" cstate="print"/>
          <a:srcRect l="4167" t="16667" r="4167" b="16667"/>
          <a:stretch>
            <a:fillRect/>
          </a:stretch>
        </p:blipFill>
        <p:spPr bwMode="auto">
          <a:xfrm>
            <a:off x="4917182" y="2857496"/>
            <a:ext cx="2750363" cy="2000264"/>
          </a:xfrm>
          <a:prstGeom prst="rect">
            <a:avLst/>
          </a:prstGeom>
          <a:noFill/>
        </p:spPr>
      </p:pic>
      <p:pic>
        <p:nvPicPr>
          <p:cNvPr id="10" name="Picture 8" descr="http://www.plmfarmacias.com/colombia/otc/imagenes/NAPROZENO-275-Y-550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3353"/>
          <a:stretch>
            <a:fillRect/>
          </a:stretch>
        </p:blipFill>
        <p:spPr bwMode="auto">
          <a:xfrm>
            <a:off x="3478899" y="4717789"/>
            <a:ext cx="2357454" cy="2068797"/>
          </a:xfrm>
          <a:prstGeom prst="rect">
            <a:avLst/>
          </a:prstGeom>
          <a:noFill/>
        </p:spPr>
      </p:pic>
      <p:pic>
        <p:nvPicPr>
          <p:cNvPr id="11" name="Picture 10" descr="http://www.elcorreodelsol.com/sites/default/files/styles/foto_articulo/public/blogs/admin/voltaren.jpeg?itok=k2DvoK-H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9859" y="5037652"/>
            <a:ext cx="3000395" cy="1416993"/>
          </a:xfrm>
          <a:prstGeom prst="rect">
            <a:avLst/>
          </a:prstGeom>
          <a:noFill/>
        </p:spPr>
      </p:pic>
      <p:pic>
        <p:nvPicPr>
          <p:cNvPr id="12" name="Picture 12" descr="http://forums.steroid.com/attachments/anabolic-steroids-questions-answers/38871d1094161340-real-esiclene-nolotil.jpg"/>
          <p:cNvPicPr>
            <a:picLocks noChangeAspect="1" noChangeArrowheads="1"/>
          </p:cNvPicPr>
          <p:nvPr/>
        </p:nvPicPr>
        <p:blipFill>
          <a:blip r:embed="rId8" cstate="print"/>
          <a:srcRect l="4688" t="18750" r="3906" b="9375"/>
          <a:stretch>
            <a:fillRect/>
          </a:stretch>
        </p:blipFill>
        <p:spPr bwMode="auto">
          <a:xfrm>
            <a:off x="6022502" y="4888893"/>
            <a:ext cx="2907216" cy="1714512"/>
          </a:xfrm>
          <a:prstGeom prst="rect">
            <a:avLst/>
          </a:prstGeom>
          <a:noFill/>
        </p:spPr>
      </p:pic>
      <p:sp>
        <p:nvSpPr>
          <p:cNvPr id="15" name="CuadroTexto 5"/>
          <p:cNvSpPr txBox="1"/>
          <p:nvPr/>
        </p:nvSpPr>
        <p:spPr>
          <a:xfrm>
            <a:off x="1432248" y="2272721"/>
            <a:ext cx="6711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dirty="0"/>
              <a:t>Quins </a:t>
            </a:r>
            <a:r>
              <a:rPr lang="ca-ES" sz="3200" dirty="0" smtClean="0"/>
              <a:t>analgèsics </a:t>
            </a:r>
            <a:r>
              <a:rPr lang="ca-ES" sz="3200" dirty="0"/>
              <a:t>coneixeu</a:t>
            </a:r>
            <a:r>
              <a:rPr lang="ca-ES" sz="3200" dirty="0" smtClean="0"/>
              <a:t>?</a:t>
            </a:r>
            <a:endParaRPr lang="ca-ES" sz="3200" dirty="0"/>
          </a:p>
        </p:txBody>
      </p:sp>
      <p:sp>
        <p:nvSpPr>
          <p:cNvPr id="16" name="CuadroTexto 3"/>
          <p:cNvSpPr txBox="1"/>
          <p:nvPr/>
        </p:nvSpPr>
        <p:spPr>
          <a:xfrm>
            <a:off x="5572132" y="1201151"/>
            <a:ext cx="2000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dirty="0" smtClean="0"/>
              <a:t>I els </a:t>
            </a:r>
            <a:r>
              <a:rPr lang="ca-ES" sz="3200" dirty="0" err="1" smtClean="0"/>
              <a:t>AINE</a:t>
            </a:r>
            <a:r>
              <a:rPr lang="ca-ES" sz="3200" dirty="0" smtClean="0"/>
              <a:t>?</a:t>
            </a:r>
          </a:p>
        </p:txBody>
      </p:sp>
      <p:pic>
        <p:nvPicPr>
          <p:cNvPr id="14" name="Imagen 8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1520" y="260648"/>
            <a:ext cx="1944216" cy="567485"/>
          </a:xfrm>
          <a:prstGeom prst="rect">
            <a:avLst/>
          </a:prstGeom>
        </p:spPr>
      </p:pic>
      <p:pic>
        <p:nvPicPr>
          <p:cNvPr id="17" name="Imagen 9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16416" y="188640"/>
            <a:ext cx="661243" cy="9790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32788751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5148"/>
    </mc:Choice>
    <mc:Fallback>
      <p:transition spd="slow" advTm="251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5" grpId="0"/>
      <p:bldP spid="15" grpId="1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/>
          <a:lstStyle/>
          <a:p>
            <a:r>
              <a:rPr lang="ca-ES" dirty="0" smtClean="0"/>
              <a:t>Efectes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1623957" y="1357298"/>
            <a:ext cx="294804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 err="1" smtClean="0"/>
              <a:t>Quin</a:t>
            </a:r>
            <a:r>
              <a:rPr lang="es-ES" sz="3200" dirty="0" smtClean="0"/>
              <a:t> </a:t>
            </a:r>
            <a:r>
              <a:rPr lang="es-ES" sz="3200" dirty="0" err="1" smtClean="0"/>
              <a:t>efecte</a:t>
            </a:r>
            <a:r>
              <a:rPr lang="es-ES" sz="3200" dirty="0" smtClean="0"/>
              <a:t> fan?</a:t>
            </a:r>
            <a:endParaRPr lang="es-ES" sz="3200" dirty="0"/>
          </a:p>
        </p:txBody>
      </p:sp>
      <p:sp>
        <p:nvSpPr>
          <p:cNvPr id="5" name="CuadroTexto 4"/>
          <p:cNvSpPr txBox="1"/>
          <p:nvPr/>
        </p:nvSpPr>
        <p:spPr>
          <a:xfrm>
            <a:off x="1475656" y="4741104"/>
            <a:ext cx="5256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Calibri" pitchFamily="34" charset="0"/>
              <a:buChar char="−"/>
            </a:pPr>
            <a:endParaRPr lang="ca-ES" sz="2800" dirty="0" smtClean="0"/>
          </a:p>
          <a:p>
            <a:pPr lvl="1">
              <a:buFont typeface="Calibri" pitchFamily="34" charset="0"/>
              <a:buChar char="−"/>
            </a:pPr>
            <a:r>
              <a:rPr lang="ca-ES" sz="2800" dirty="0" smtClean="0"/>
              <a:t>Antiinflamatori    inflamació</a:t>
            </a:r>
            <a:endParaRPr lang="ca-ES" sz="2800" dirty="0"/>
          </a:p>
        </p:txBody>
      </p:sp>
      <p:sp>
        <p:nvSpPr>
          <p:cNvPr id="7" name="5 Flecha derecha"/>
          <p:cNvSpPr/>
          <p:nvPr/>
        </p:nvSpPr>
        <p:spPr>
          <a:xfrm>
            <a:off x="3910284" y="3774715"/>
            <a:ext cx="152595" cy="714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8" name="5 Flecha derecha"/>
          <p:cNvSpPr/>
          <p:nvPr/>
        </p:nvSpPr>
        <p:spPr>
          <a:xfrm>
            <a:off x="4427984" y="5445795"/>
            <a:ext cx="209552" cy="714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5529" y="3212976"/>
            <a:ext cx="2457479" cy="1535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uadroTexto 4"/>
          <p:cNvSpPr txBox="1"/>
          <p:nvPr/>
        </p:nvSpPr>
        <p:spPr>
          <a:xfrm>
            <a:off x="1571604" y="2214554"/>
            <a:ext cx="3786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Calibri" pitchFamily="34" charset="0"/>
              <a:buChar char="−"/>
            </a:pPr>
            <a:r>
              <a:rPr lang="ca-ES" sz="2800" dirty="0" smtClean="0"/>
              <a:t>Analgèsic     dolor</a:t>
            </a:r>
          </a:p>
        </p:txBody>
      </p:sp>
      <p:sp>
        <p:nvSpPr>
          <p:cNvPr id="13" name="12 Flecha derecha"/>
          <p:cNvSpPr/>
          <p:nvPr/>
        </p:nvSpPr>
        <p:spPr>
          <a:xfrm>
            <a:off x="3756354" y="2500306"/>
            <a:ext cx="150936" cy="714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6" name="CuadroTexto 4"/>
          <p:cNvSpPr txBox="1"/>
          <p:nvPr/>
        </p:nvSpPr>
        <p:spPr>
          <a:xfrm>
            <a:off x="1547664" y="3487747"/>
            <a:ext cx="38278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Calibri" pitchFamily="34" charset="0"/>
              <a:buChar char="−"/>
            </a:pPr>
            <a:r>
              <a:rPr lang="ca-ES" sz="2800" dirty="0" smtClean="0"/>
              <a:t>Antipirètic     </a:t>
            </a:r>
            <a:r>
              <a:rPr lang="ca-ES" sz="2800" dirty="0"/>
              <a:t>febre</a:t>
            </a:r>
          </a:p>
          <a:p>
            <a:endParaRPr lang="es-ES" dirty="0"/>
          </a:p>
        </p:txBody>
      </p:sp>
      <p:pic>
        <p:nvPicPr>
          <p:cNvPr id="2050" name="Picture 2" descr="http://cd1.dibujos.net/dibujos/pintados/201049/652894c6b051e4adcfc2810e19e9380a.png"/>
          <p:cNvPicPr>
            <a:picLocks noChangeAspect="1" noChangeArrowheads="1"/>
          </p:cNvPicPr>
          <p:nvPr/>
        </p:nvPicPr>
        <p:blipFill>
          <a:blip r:embed="rId4" cstate="print"/>
          <a:srcRect l="5405" r="5405" b="41921"/>
          <a:stretch>
            <a:fillRect/>
          </a:stretch>
        </p:blipFill>
        <p:spPr bwMode="auto">
          <a:xfrm>
            <a:off x="5857884" y="1485020"/>
            <a:ext cx="2428892" cy="1472057"/>
          </a:xfrm>
          <a:prstGeom prst="rect">
            <a:avLst/>
          </a:prstGeom>
          <a:noFill/>
        </p:spPr>
      </p:pic>
      <p:pic>
        <p:nvPicPr>
          <p:cNvPr id="2052" name="Picture 4" descr="http://2.bp.blogspot.com/-kspkc0yKjYE/TrsV_c7jAMI/AAAAAAAAJf4/jNp-1xaBgAU/s320/Dibujo-Humor-Martillazo%2Bdedo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47688" y="5026857"/>
            <a:ext cx="1400183" cy="1714511"/>
          </a:xfrm>
          <a:prstGeom prst="rect">
            <a:avLst/>
          </a:prstGeom>
          <a:noFill/>
        </p:spPr>
      </p:pic>
      <p:pic>
        <p:nvPicPr>
          <p:cNvPr id="14" name="Imagen 8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608" y="6021288"/>
            <a:ext cx="1944216" cy="567485"/>
          </a:xfrm>
          <a:prstGeom prst="rect">
            <a:avLst/>
          </a:prstGeom>
        </p:spPr>
      </p:pic>
      <p:pic>
        <p:nvPicPr>
          <p:cNvPr id="15" name="Imagen 9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4408" y="5733256"/>
            <a:ext cx="661243" cy="9790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17309683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48844"/>
    </mc:Choice>
    <mc:Fallback>
      <p:transition spd="slow" advTm="488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 animBg="1"/>
      <p:bldP spid="12" grpId="0"/>
      <p:bldP spid="13" grpId="0" animBg="1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es-ES" dirty="0" err="1" smtClean="0"/>
              <a:t>Efectes</a:t>
            </a:r>
            <a:r>
              <a:rPr lang="es-ES" dirty="0" smtClean="0"/>
              <a:t> adversos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1314449"/>
            <a:ext cx="4968552" cy="1900238"/>
          </a:xfrm>
        </p:spPr>
        <p:txBody>
          <a:bodyPr/>
          <a:lstStyle/>
          <a:p>
            <a:r>
              <a:rPr lang="es-ES" b="1" dirty="0" err="1" smtClean="0"/>
              <a:t>Analgèsics</a:t>
            </a:r>
            <a:r>
              <a:rPr lang="es-ES" b="1" dirty="0" smtClean="0"/>
              <a:t> (paracetamol)</a:t>
            </a:r>
            <a:r>
              <a:rPr lang="es-ES" dirty="0" smtClean="0"/>
              <a:t>:</a:t>
            </a:r>
          </a:p>
          <a:p>
            <a:pPr lvl="1"/>
            <a:r>
              <a:rPr lang="es-ES" dirty="0" err="1" smtClean="0"/>
              <a:t>Hepatotoxicitat</a:t>
            </a:r>
            <a:r>
              <a:rPr lang="es-ES" dirty="0" smtClean="0"/>
              <a:t> (</a:t>
            </a:r>
            <a:r>
              <a:rPr lang="es-ES" dirty="0" err="1" smtClean="0"/>
              <a:t>fetge</a:t>
            </a:r>
            <a:r>
              <a:rPr lang="es-ES" dirty="0" smtClean="0"/>
              <a:t>)</a:t>
            </a:r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1171580" y="2708920"/>
            <a:ext cx="4614866" cy="2263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AINEs</a:t>
            </a: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lvl="1">
              <a:buFont typeface="Calibri" pitchFamily="34" charset="0"/>
              <a:buChar char="−"/>
            </a:pPr>
            <a:r>
              <a:rPr lang="es-ES" sz="2800" dirty="0" err="1" smtClean="0"/>
              <a:t>Toxicitat</a:t>
            </a:r>
            <a:r>
              <a:rPr lang="es-ES" sz="2800" dirty="0" smtClean="0"/>
              <a:t> renal</a:t>
            </a:r>
            <a:endParaRPr lang="ca-ES" sz="2800" dirty="0" smtClean="0"/>
          </a:p>
          <a:p>
            <a:pPr lvl="1">
              <a:buFont typeface="Calibri" pitchFamily="34" charset="0"/>
              <a:buChar char="−"/>
            </a:pPr>
            <a:r>
              <a:rPr lang="ca-ES" sz="2800" dirty="0" smtClean="0"/>
              <a:t>Gàstrics: dolor estomacal, vòmits, úlceres… </a:t>
            </a:r>
          </a:p>
          <a:p>
            <a:pPr lvl="1"/>
            <a:endParaRPr lang="ca-ES" sz="2800" dirty="0"/>
          </a:p>
        </p:txBody>
      </p:sp>
      <p:pic>
        <p:nvPicPr>
          <p:cNvPr id="5" name="Picture 2" descr="http://4.bp.blogspot.com/-Z0uBXuKLVoY/TZXhYOjP_bI/AAAAAAAAAK0/VrrwWH33iUE/s1600/69342_156293897741441_100000824948397_238207_1891760_n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3404206"/>
            <a:ext cx="2786082" cy="2453686"/>
          </a:xfrm>
          <a:prstGeom prst="rect">
            <a:avLst/>
          </a:prstGeom>
          <a:noFill/>
        </p:spPr>
      </p:pic>
      <p:pic>
        <p:nvPicPr>
          <p:cNvPr id="1026" name="Picture 2" descr="http://www.valle36.es/wp-content/uploads/2011/09/Cervez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31839" y="1142984"/>
            <a:ext cx="2083499" cy="2271015"/>
          </a:xfrm>
          <a:prstGeom prst="rect">
            <a:avLst/>
          </a:prstGeom>
          <a:noFill/>
        </p:spPr>
      </p:pic>
      <p:cxnSp>
        <p:nvCxnSpPr>
          <p:cNvPr id="9" name="8 Conector recto"/>
          <p:cNvCxnSpPr/>
          <p:nvPr/>
        </p:nvCxnSpPr>
        <p:spPr>
          <a:xfrm>
            <a:off x="6143636" y="1357298"/>
            <a:ext cx="2000264" cy="1785950"/>
          </a:xfrm>
          <a:prstGeom prst="line">
            <a:avLst/>
          </a:prstGeom>
          <a:ln w="254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rot="10800000" flipV="1">
            <a:off x="6000760" y="1357298"/>
            <a:ext cx="2000264" cy="1798490"/>
          </a:xfrm>
          <a:prstGeom prst="line">
            <a:avLst/>
          </a:prstGeom>
          <a:ln w="254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2 Marcador de contenido"/>
          <p:cNvSpPr txBox="1">
            <a:spLocks/>
          </p:cNvSpPr>
          <p:nvPr/>
        </p:nvSpPr>
        <p:spPr>
          <a:xfrm>
            <a:off x="1857356" y="4929198"/>
            <a:ext cx="2857520" cy="10001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lvl="1" algn="ctr"/>
            <a:r>
              <a:rPr lang="ca-ES" sz="2800" dirty="0" smtClean="0"/>
              <a:t>Protector gàstric (</a:t>
            </a:r>
            <a:r>
              <a:rPr lang="ca-ES" sz="2800" dirty="0" err="1" smtClean="0"/>
              <a:t>omeprazol</a:t>
            </a:r>
            <a:r>
              <a:rPr lang="ca-ES" sz="2800" dirty="0" smtClean="0"/>
              <a:t>)</a:t>
            </a:r>
            <a:endParaRPr lang="ca-ES" sz="2800" dirty="0"/>
          </a:p>
        </p:txBody>
      </p:sp>
      <p:sp>
        <p:nvSpPr>
          <p:cNvPr id="20" name="19 Flecha abajo"/>
          <p:cNvSpPr/>
          <p:nvPr/>
        </p:nvSpPr>
        <p:spPr>
          <a:xfrm>
            <a:off x="3286116" y="4500570"/>
            <a:ext cx="28575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 Marcador de contenido"/>
          <p:cNvSpPr txBox="1">
            <a:spLocks/>
          </p:cNvSpPr>
          <p:nvPr/>
        </p:nvSpPr>
        <p:spPr>
          <a:xfrm>
            <a:off x="1285852" y="5857892"/>
            <a:ext cx="4071966" cy="5715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1" algn="ctr"/>
            <a:r>
              <a:rPr lang="ca-ES" sz="2600" b="1" dirty="0" smtClean="0"/>
              <a:t>Tenen una dosis sostre!</a:t>
            </a:r>
            <a:endParaRPr lang="ca-ES" sz="2600" b="1" dirty="0"/>
          </a:p>
        </p:txBody>
      </p:sp>
      <p:pic>
        <p:nvPicPr>
          <p:cNvPr id="1028" name="Picture 4" descr="http://www.rexpuestas.com/wp-content/uploads/2010/09/precaucionsenal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5643578"/>
            <a:ext cx="897377" cy="814370"/>
          </a:xfrm>
          <a:prstGeom prst="rect">
            <a:avLst/>
          </a:prstGeom>
          <a:noFill/>
        </p:spPr>
      </p:pic>
      <p:pic>
        <p:nvPicPr>
          <p:cNvPr id="13" name="Imagen 8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544" y="260648"/>
            <a:ext cx="1944216" cy="567485"/>
          </a:xfrm>
          <a:prstGeom prst="rect">
            <a:avLst/>
          </a:prstGeom>
        </p:spPr>
      </p:pic>
      <p:pic>
        <p:nvPicPr>
          <p:cNvPr id="14" name="Imagen 9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16416" y="188640"/>
            <a:ext cx="661243" cy="9790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19" grpId="0"/>
      <p:bldP spid="20" grpId="0" animBg="1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585913" y="4725145"/>
            <a:ext cx="3230575" cy="432048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s-ES" sz="1800" dirty="0" smtClean="0"/>
              <a:t>- MÈTODES </a:t>
            </a:r>
            <a:r>
              <a:rPr lang="es-ES" sz="1800" dirty="0"/>
              <a:t>DE </a:t>
            </a:r>
            <a:r>
              <a:rPr lang="es-ES" sz="1800" dirty="0" smtClean="0"/>
              <a:t>BARRERA</a:t>
            </a:r>
            <a:endParaRPr lang="es-ES" sz="18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1052736"/>
            <a:ext cx="2942222" cy="1840632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403648" y="522783"/>
            <a:ext cx="6062685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dirty="0" err="1">
                <a:solidFill>
                  <a:prstClr val="black"/>
                </a:solidFill>
              </a:rPr>
              <a:t>Mètodes</a:t>
            </a:r>
            <a:r>
              <a:rPr lang="es-ES" sz="2000" dirty="0">
                <a:solidFill>
                  <a:prstClr val="black"/>
                </a:solidFill>
              </a:rPr>
              <a:t> </a:t>
            </a:r>
            <a:r>
              <a:rPr lang="es-ES" sz="2000" dirty="0" err="1">
                <a:solidFill>
                  <a:prstClr val="black"/>
                </a:solidFill>
              </a:rPr>
              <a:t>anticonceptius</a:t>
            </a:r>
            <a:r>
              <a:rPr lang="es-ES" sz="2000" dirty="0">
                <a:solidFill>
                  <a:prstClr val="black"/>
                </a:solidFill>
              </a:rPr>
              <a:t> </a:t>
            </a:r>
            <a:r>
              <a:rPr lang="es-ES" sz="2000" dirty="0" err="1">
                <a:solidFill>
                  <a:prstClr val="black"/>
                </a:solidFill>
              </a:rPr>
              <a:t>més</a:t>
            </a:r>
            <a:r>
              <a:rPr lang="es-ES" sz="2000" dirty="0">
                <a:solidFill>
                  <a:prstClr val="black"/>
                </a:solidFill>
              </a:rPr>
              <a:t> </a:t>
            </a:r>
            <a:r>
              <a:rPr lang="es-ES" sz="2000" dirty="0" err="1">
                <a:solidFill>
                  <a:prstClr val="black"/>
                </a:solidFill>
              </a:rPr>
              <a:t>utilitzats</a:t>
            </a:r>
            <a:r>
              <a:rPr lang="es-ES" sz="2000" dirty="0">
                <a:solidFill>
                  <a:prstClr val="black"/>
                </a:solidFill>
              </a:rPr>
              <a:t> a </a:t>
            </a:r>
            <a:r>
              <a:rPr lang="es-ES" sz="2000" dirty="0" err="1">
                <a:solidFill>
                  <a:prstClr val="black"/>
                </a:solidFill>
              </a:rPr>
              <a:t>l’estat</a:t>
            </a:r>
            <a:r>
              <a:rPr lang="es-ES" sz="2000" dirty="0">
                <a:solidFill>
                  <a:prstClr val="black"/>
                </a:solidFill>
              </a:rPr>
              <a:t> </a:t>
            </a:r>
            <a:r>
              <a:rPr lang="es-ES" sz="2000" dirty="0" err="1">
                <a:solidFill>
                  <a:prstClr val="black"/>
                </a:solidFill>
              </a:rPr>
              <a:t>Espanyol</a:t>
            </a:r>
            <a:r>
              <a:rPr lang="es-ES" sz="2000" dirty="0">
                <a:solidFill>
                  <a:prstClr val="black"/>
                </a:solidFill>
              </a:rPr>
              <a:t>: </a:t>
            </a:r>
          </a:p>
          <a:p>
            <a:pPr>
              <a:spcBef>
                <a:spcPct val="50000"/>
              </a:spcBef>
            </a:pPr>
            <a:r>
              <a:rPr lang="es-ES" sz="2000" dirty="0">
                <a:solidFill>
                  <a:prstClr val="black"/>
                </a:solidFill>
              </a:rPr>
              <a:t>1r: </a:t>
            </a:r>
            <a:r>
              <a:rPr lang="es-ES" sz="2000" dirty="0" err="1">
                <a:solidFill>
                  <a:prstClr val="black"/>
                </a:solidFill>
              </a:rPr>
              <a:t>Preservatius</a:t>
            </a:r>
            <a:endParaRPr lang="es-ES" sz="2000" dirty="0">
              <a:solidFill>
                <a:prstClr val="black"/>
              </a:solidFill>
            </a:endParaRPr>
          </a:p>
          <a:p>
            <a:pPr>
              <a:spcBef>
                <a:spcPct val="50000"/>
              </a:spcBef>
            </a:pPr>
            <a:r>
              <a:rPr lang="es-ES" sz="2000" dirty="0">
                <a:solidFill>
                  <a:prstClr val="black"/>
                </a:solidFill>
              </a:rPr>
              <a:t>2n: </a:t>
            </a:r>
            <a:r>
              <a:rPr lang="es-ES" sz="2000" dirty="0" err="1">
                <a:solidFill>
                  <a:prstClr val="black"/>
                </a:solidFill>
              </a:rPr>
              <a:t>Anticonceptius</a:t>
            </a:r>
            <a:r>
              <a:rPr lang="es-ES" sz="2000" dirty="0">
                <a:solidFill>
                  <a:prstClr val="black"/>
                </a:solidFill>
              </a:rPr>
              <a:t> </a:t>
            </a:r>
            <a:r>
              <a:rPr lang="es-ES" sz="2000" dirty="0" err="1">
                <a:solidFill>
                  <a:prstClr val="black"/>
                </a:solidFill>
              </a:rPr>
              <a:t>orals</a:t>
            </a:r>
            <a:endParaRPr lang="es-ES" sz="2000" dirty="0">
              <a:solidFill>
                <a:prstClr val="black"/>
              </a:solidFill>
            </a:endParaRPr>
          </a:p>
          <a:p>
            <a:pPr>
              <a:spcBef>
                <a:spcPct val="50000"/>
              </a:spcBef>
            </a:pPr>
            <a:r>
              <a:rPr lang="es-ES" sz="2000" dirty="0">
                <a:solidFill>
                  <a:prstClr val="black"/>
                </a:solidFill>
              </a:rPr>
              <a:t>3r: </a:t>
            </a:r>
            <a:r>
              <a:rPr lang="es-ES" sz="2000" dirty="0" err="1">
                <a:solidFill>
                  <a:prstClr val="black"/>
                </a:solidFill>
              </a:rPr>
              <a:t>Anells</a:t>
            </a:r>
            <a:r>
              <a:rPr lang="es-ES" sz="2000" dirty="0">
                <a:solidFill>
                  <a:prstClr val="black"/>
                </a:solidFill>
              </a:rPr>
              <a:t> </a:t>
            </a:r>
            <a:r>
              <a:rPr lang="es-ES" sz="2000" dirty="0" err="1">
                <a:solidFill>
                  <a:prstClr val="black"/>
                </a:solidFill>
              </a:rPr>
              <a:t>vaginals</a:t>
            </a:r>
            <a:endParaRPr lang="es-ES" sz="2000" dirty="0">
              <a:solidFill>
                <a:prstClr val="black"/>
              </a:solidFill>
            </a:endParaRPr>
          </a:p>
          <a:p>
            <a:endParaRPr lang="es-ES" sz="2000" dirty="0">
              <a:solidFill>
                <a:prstClr val="black"/>
              </a:solidFill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628862" y="3434055"/>
            <a:ext cx="1728787" cy="503237"/>
          </a:xfrm>
          <a:prstGeom prst="rect">
            <a:avLst/>
          </a:prstGeom>
          <a:noFill/>
          <a:ln w="15875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640932" y="3393286"/>
            <a:ext cx="3528392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prstClr val="black"/>
                </a:solidFill>
              </a:rPr>
              <a:t>PÍNDOLES ANTICONCEPTIVES</a:t>
            </a:r>
          </a:p>
          <a:p>
            <a:r>
              <a:rPr lang="es-ES" sz="1600" dirty="0">
                <a:solidFill>
                  <a:prstClr val="black"/>
                </a:solidFill>
              </a:rPr>
              <a:t>ANTICONCEPCIÓ EMERGÈNCIA</a:t>
            </a:r>
            <a:endParaRPr lang="es-ES" sz="2000" dirty="0">
              <a:solidFill>
                <a:prstClr val="black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444688" y="2893368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 smtClean="0"/>
              <a:t>Principals</a:t>
            </a:r>
            <a:r>
              <a:rPr lang="es-ES" sz="2000" dirty="0" smtClean="0"/>
              <a:t> </a:t>
            </a:r>
            <a:r>
              <a:rPr lang="es-ES" sz="2000" dirty="0" err="1" smtClean="0"/>
              <a:t>mètodes</a:t>
            </a:r>
            <a:r>
              <a:rPr lang="es-ES" sz="2000" dirty="0" smtClean="0"/>
              <a:t> </a:t>
            </a:r>
            <a:r>
              <a:rPr lang="es-ES" sz="2000" dirty="0" err="1" smtClean="0"/>
              <a:t>anticonceptius</a:t>
            </a:r>
            <a:r>
              <a:rPr lang="es-ES" dirty="0" smtClean="0"/>
              <a:t>	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619672" y="3501008"/>
            <a:ext cx="1805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HORMONALS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1581199" y="4108430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DIU=DISPOSITIU INTRAUTERÍ</a:t>
            </a:r>
            <a:endParaRPr lang="es-ES" dirty="0"/>
          </a:p>
        </p:txBody>
      </p:sp>
      <p:pic>
        <p:nvPicPr>
          <p:cNvPr id="10" name="Imagen 8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608" y="6021288"/>
            <a:ext cx="1944216" cy="567485"/>
          </a:xfrm>
          <a:prstGeom prst="rect">
            <a:avLst/>
          </a:prstGeom>
        </p:spPr>
      </p:pic>
      <p:pic>
        <p:nvPicPr>
          <p:cNvPr id="11" name="Imagen 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4408" y="5733256"/>
            <a:ext cx="661243" cy="9790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36373275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42932"/>
    </mc:Choice>
    <mc:Fallback>
      <p:transition spd="slow" advTm="429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 build="p"/>
      <p:bldP spid="4" grpId="0"/>
      <p:bldP spid="7" grpId="0" animBg="1"/>
      <p:bldP spid="8" grpId="0"/>
      <p:bldP spid="5" grpId="0"/>
      <p:bldP spid="6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339752" y="2276872"/>
            <a:ext cx="6181948" cy="36724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r>
              <a:rPr lang="es-ES" dirty="0" smtClean="0"/>
              <a:t>Per evitar </a:t>
            </a:r>
            <a:r>
              <a:rPr lang="es-ES" dirty="0" err="1" smtClean="0"/>
              <a:t>l’embaràs</a:t>
            </a:r>
            <a:endParaRPr lang="es-ES" dirty="0" smtClean="0"/>
          </a:p>
          <a:p>
            <a:r>
              <a:rPr lang="es-ES" dirty="0" smtClean="0"/>
              <a:t>Per </a:t>
            </a:r>
            <a:r>
              <a:rPr lang="es-ES" dirty="0" err="1" smtClean="0"/>
              <a:t>tractar</a:t>
            </a:r>
            <a:r>
              <a:rPr lang="es-ES" dirty="0" smtClean="0"/>
              <a:t> </a:t>
            </a:r>
            <a:r>
              <a:rPr lang="es-ES" dirty="0" err="1" smtClean="0"/>
              <a:t>l’acne</a:t>
            </a:r>
            <a:endParaRPr lang="es-ES" dirty="0" smtClean="0"/>
          </a:p>
          <a:p>
            <a:r>
              <a:rPr lang="es-ES" dirty="0" smtClean="0"/>
              <a:t>Per regular el cicle menstrual</a:t>
            </a:r>
          </a:p>
          <a:p>
            <a:r>
              <a:rPr lang="es-ES" dirty="0" smtClean="0"/>
              <a:t>Per  </a:t>
            </a:r>
            <a:r>
              <a:rPr lang="es-ES" dirty="0" err="1" smtClean="0"/>
              <a:t>tractar</a:t>
            </a:r>
            <a:r>
              <a:rPr lang="es-ES" dirty="0" smtClean="0"/>
              <a:t> les </a:t>
            </a:r>
            <a:r>
              <a:rPr lang="es-ES" dirty="0" err="1" smtClean="0"/>
              <a:t>menstruacions</a:t>
            </a:r>
            <a:r>
              <a:rPr lang="es-ES" dirty="0" smtClean="0"/>
              <a:t> </a:t>
            </a:r>
            <a:r>
              <a:rPr lang="es-ES" dirty="0" err="1" smtClean="0"/>
              <a:t>doloroses</a:t>
            </a:r>
            <a:endParaRPr lang="es-E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878904" y="637952"/>
            <a:ext cx="8229600" cy="558800"/>
          </a:xfrm>
        </p:spPr>
        <p:txBody>
          <a:bodyPr>
            <a:noAutofit/>
          </a:bodyPr>
          <a:lstStyle/>
          <a:p>
            <a:r>
              <a:rPr lang="es-ES" dirty="0" smtClean="0">
                <a:latin typeface="Calibri" charset="0"/>
              </a:rPr>
              <a:t>ANTICONCEPTIUS</a:t>
            </a:r>
            <a:endParaRPr lang="es-ES" dirty="0">
              <a:latin typeface="Calibri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763688" y="1620088"/>
            <a:ext cx="542414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err="1">
                <a:solidFill>
                  <a:prstClr val="black"/>
                </a:solidFill>
              </a:rPr>
              <a:t>Què</a:t>
            </a:r>
            <a:r>
              <a:rPr lang="es-ES" sz="3200" dirty="0">
                <a:solidFill>
                  <a:prstClr val="black"/>
                </a:solidFill>
              </a:rPr>
              <a:t> </a:t>
            </a:r>
            <a:r>
              <a:rPr lang="es-ES" sz="3200" dirty="0" err="1">
                <a:solidFill>
                  <a:prstClr val="black"/>
                </a:solidFill>
              </a:rPr>
              <a:t>són</a:t>
            </a:r>
            <a:r>
              <a:rPr lang="es-ES" sz="3200" dirty="0">
                <a:solidFill>
                  <a:prstClr val="black"/>
                </a:solidFill>
              </a:rPr>
              <a:t> </a:t>
            </a:r>
            <a:r>
              <a:rPr lang="es-ES" sz="3200" dirty="0" err="1">
                <a:solidFill>
                  <a:prstClr val="black"/>
                </a:solidFill>
              </a:rPr>
              <a:t>els</a:t>
            </a:r>
            <a:r>
              <a:rPr lang="es-ES" sz="3200" dirty="0">
                <a:solidFill>
                  <a:prstClr val="black"/>
                </a:solidFill>
              </a:rPr>
              <a:t> </a:t>
            </a:r>
            <a:r>
              <a:rPr lang="es-ES" sz="3200" dirty="0" err="1">
                <a:solidFill>
                  <a:prstClr val="black"/>
                </a:solidFill>
              </a:rPr>
              <a:t>anticonceptius</a:t>
            </a:r>
            <a:r>
              <a:rPr lang="es-ES" sz="3200" dirty="0">
                <a:solidFill>
                  <a:prstClr val="black"/>
                </a:solidFill>
              </a:rPr>
              <a:t>?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757660" y="2556192"/>
            <a:ext cx="691879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prstClr val="black"/>
                </a:solidFill>
              </a:rPr>
              <a:t>Per </a:t>
            </a:r>
            <a:r>
              <a:rPr lang="es-ES" sz="3200" dirty="0" err="1">
                <a:solidFill>
                  <a:prstClr val="black"/>
                </a:solidFill>
              </a:rPr>
              <a:t>què</a:t>
            </a:r>
            <a:r>
              <a:rPr lang="es-ES" sz="3200" dirty="0">
                <a:solidFill>
                  <a:prstClr val="black"/>
                </a:solidFill>
              </a:rPr>
              <a:t> </a:t>
            </a:r>
            <a:r>
              <a:rPr lang="es-ES" sz="3200" dirty="0" err="1">
                <a:solidFill>
                  <a:prstClr val="black"/>
                </a:solidFill>
              </a:rPr>
              <a:t>creieu</a:t>
            </a:r>
            <a:r>
              <a:rPr lang="es-ES" sz="3200" dirty="0">
                <a:solidFill>
                  <a:prstClr val="black"/>
                </a:solidFill>
              </a:rPr>
              <a:t> que </a:t>
            </a:r>
            <a:r>
              <a:rPr lang="es-ES" sz="3200" dirty="0" err="1">
                <a:solidFill>
                  <a:prstClr val="black"/>
                </a:solidFill>
              </a:rPr>
              <a:t>serveixen</a:t>
            </a:r>
            <a:r>
              <a:rPr lang="es-ES" sz="3200" dirty="0">
                <a:solidFill>
                  <a:prstClr val="black"/>
                </a:solidFill>
              </a:rPr>
              <a:t>?</a:t>
            </a:r>
          </a:p>
        </p:txBody>
      </p:sp>
      <p:pic>
        <p:nvPicPr>
          <p:cNvPr id="7" name="Imagen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608" y="6021288"/>
            <a:ext cx="1944216" cy="567485"/>
          </a:xfrm>
          <a:prstGeom prst="rect">
            <a:avLst/>
          </a:prstGeom>
        </p:spPr>
      </p:pic>
      <p:pic>
        <p:nvPicPr>
          <p:cNvPr id="8" name="Imagen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4408" y="5733256"/>
            <a:ext cx="661243" cy="9790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4325312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46340"/>
    </mc:Choice>
    <mc:Fallback>
      <p:transition spd="slow" advTm="463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8" name="Rectangle 10"/>
          <p:cNvSpPr>
            <a:spLocks noGrp="1" noChangeArrowheads="1"/>
          </p:cNvSpPr>
          <p:nvPr>
            <p:ph type="body" sz="half" idx="2"/>
          </p:nvPr>
        </p:nvSpPr>
        <p:spPr>
          <a:xfrm>
            <a:off x="5076056" y="923406"/>
            <a:ext cx="3781054" cy="953832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buFont typeface="Wingdings" charset="0"/>
              <a:buNone/>
            </a:pPr>
            <a:r>
              <a:rPr lang="es-ES" sz="2000" dirty="0" smtClean="0">
                <a:solidFill>
                  <a:srgbClr val="FF0000"/>
                </a:solidFill>
              </a:rPr>
              <a:t>INCONVENIENTS</a:t>
            </a:r>
          </a:p>
        </p:txBody>
      </p:sp>
      <p:sp>
        <p:nvSpPr>
          <p:cNvPr id="53259" name="Text Box 11"/>
          <p:cNvSpPr txBox="1">
            <a:spLocks noChangeArrowheads="1"/>
          </p:cNvSpPr>
          <p:nvPr/>
        </p:nvSpPr>
        <p:spPr bwMode="auto">
          <a:xfrm>
            <a:off x="1403648" y="464096"/>
            <a:ext cx="4895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b="1" dirty="0">
                <a:solidFill>
                  <a:srgbClr val="46A478"/>
                </a:solidFill>
              </a:rPr>
              <a:t>PÍNDOLES ANTICONCEPTIVES</a:t>
            </a:r>
          </a:p>
        </p:txBody>
      </p:sp>
      <p:sp>
        <p:nvSpPr>
          <p:cNvPr id="53262" name="Rectangle 14"/>
          <p:cNvSpPr>
            <a:spLocks noGrp="1" noChangeArrowheads="1"/>
          </p:cNvSpPr>
          <p:nvPr>
            <p:ph type="body" sz="half" idx="1"/>
          </p:nvPr>
        </p:nvSpPr>
        <p:spPr>
          <a:xfrm>
            <a:off x="1403648" y="921296"/>
            <a:ext cx="3322638" cy="5676056"/>
          </a:xfrm>
          <a:noFill/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buFont typeface="Wingdings" charset="0"/>
              <a:buNone/>
            </a:pPr>
            <a:r>
              <a:rPr lang="es-ES" sz="2000" dirty="0" smtClean="0">
                <a:solidFill>
                  <a:srgbClr val="87DB61"/>
                </a:solidFill>
              </a:rPr>
              <a:t>AVANTATGES</a:t>
            </a:r>
          </a:p>
          <a:p>
            <a:pPr algn="just">
              <a:lnSpc>
                <a:spcPct val="90000"/>
              </a:lnSpc>
              <a:buFont typeface="Wingdings" charset="0"/>
              <a:buNone/>
            </a:pPr>
            <a:endParaRPr lang="es-ES" sz="2000" dirty="0">
              <a:solidFill>
                <a:srgbClr val="87DB61"/>
              </a:solidFill>
            </a:endParaRPr>
          </a:p>
          <a:p>
            <a:pPr algn="just">
              <a:lnSpc>
                <a:spcPct val="90000"/>
              </a:lnSpc>
              <a:buFont typeface="Wingdings" charset="0"/>
              <a:buNone/>
            </a:pPr>
            <a:endParaRPr lang="es-ES" sz="2000" b="1" dirty="0">
              <a:solidFill>
                <a:srgbClr val="87DB61"/>
              </a:solidFill>
            </a:endParaRPr>
          </a:p>
          <a:p>
            <a:pPr algn="just">
              <a:lnSpc>
                <a:spcPct val="90000"/>
              </a:lnSpc>
              <a:buFont typeface="Wingdings" charset="0"/>
              <a:buNone/>
            </a:pPr>
            <a:r>
              <a:rPr lang="ca-ES" sz="2000" b="1" dirty="0" smtClean="0"/>
              <a:t> </a:t>
            </a:r>
          </a:p>
          <a:p>
            <a:pPr marL="0" indent="0" algn="just">
              <a:lnSpc>
                <a:spcPct val="90000"/>
              </a:lnSpc>
              <a:buNone/>
            </a:pPr>
            <a:endParaRPr lang="ca-ES" sz="2000" b="1" dirty="0"/>
          </a:p>
          <a:p>
            <a:pPr marL="0" indent="0" algn="just">
              <a:lnSpc>
                <a:spcPct val="90000"/>
              </a:lnSpc>
              <a:buNone/>
            </a:pPr>
            <a:endParaRPr lang="ca-ES" sz="2000" dirty="0" smtClean="0"/>
          </a:p>
          <a:p>
            <a:pPr marL="0" indent="0" algn="just">
              <a:lnSpc>
                <a:spcPct val="90000"/>
              </a:lnSpc>
              <a:buNone/>
            </a:pPr>
            <a:endParaRPr lang="ca-ES" sz="2000" dirty="0"/>
          </a:p>
          <a:p>
            <a:pPr marL="0" indent="0" algn="just">
              <a:lnSpc>
                <a:spcPct val="90000"/>
              </a:lnSpc>
              <a:buNone/>
            </a:pPr>
            <a:endParaRPr lang="ca-ES" sz="2000" dirty="0" smtClean="0"/>
          </a:p>
          <a:p>
            <a:pPr marL="0" indent="0" algn="just">
              <a:lnSpc>
                <a:spcPct val="90000"/>
              </a:lnSpc>
              <a:buNone/>
            </a:pPr>
            <a:endParaRPr lang="ca-ES" sz="2000" dirty="0"/>
          </a:p>
          <a:p>
            <a:pPr marL="0" indent="0" algn="just">
              <a:lnSpc>
                <a:spcPct val="90000"/>
              </a:lnSpc>
              <a:buNone/>
            </a:pPr>
            <a:endParaRPr lang="ca-ES" sz="2000" dirty="0" smtClean="0"/>
          </a:p>
          <a:p>
            <a:pPr marL="0" indent="0" algn="just">
              <a:lnSpc>
                <a:spcPct val="90000"/>
              </a:lnSpc>
              <a:buNone/>
            </a:pPr>
            <a:endParaRPr lang="ca-ES" sz="2000" dirty="0" smtClean="0"/>
          </a:p>
          <a:p>
            <a:pPr marL="0" indent="0" algn="just">
              <a:lnSpc>
                <a:spcPct val="90000"/>
              </a:lnSpc>
              <a:buNone/>
            </a:pPr>
            <a:endParaRPr lang="ca-ES" sz="2000" dirty="0"/>
          </a:p>
          <a:p>
            <a:pPr marL="0" indent="0" algn="just">
              <a:lnSpc>
                <a:spcPct val="90000"/>
              </a:lnSpc>
              <a:buNone/>
            </a:pPr>
            <a:endParaRPr lang="ca-ES" sz="2000" dirty="0" smtClean="0"/>
          </a:p>
          <a:p>
            <a:pPr marL="0" indent="0" algn="just">
              <a:lnSpc>
                <a:spcPct val="90000"/>
              </a:lnSpc>
              <a:buNone/>
            </a:pPr>
            <a:endParaRPr lang="ca-ES" sz="2000" dirty="0"/>
          </a:p>
          <a:p>
            <a:pPr marL="0" indent="0" algn="just">
              <a:lnSpc>
                <a:spcPct val="90000"/>
              </a:lnSpc>
              <a:buNone/>
            </a:pPr>
            <a:endParaRPr lang="ca-ES" sz="2000" dirty="0" smtClean="0"/>
          </a:p>
          <a:p>
            <a:pPr marL="0" indent="0" algn="just">
              <a:lnSpc>
                <a:spcPct val="90000"/>
              </a:lnSpc>
              <a:buNone/>
            </a:pPr>
            <a:endParaRPr lang="ca-ES" sz="2000" dirty="0" smtClean="0"/>
          </a:p>
          <a:p>
            <a:pPr marL="0" indent="0" algn="just">
              <a:lnSpc>
                <a:spcPct val="90000"/>
              </a:lnSpc>
              <a:buNone/>
            </a:pPr>
            <a:endParaRPr lang="ca-ES" sz="2000" dirty="0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862" y="1536995"/>
            <a:ext cx="2597274" cy="680486"/>
          </a:xfrm>
          <a:prstGeom prst="rect">
            <a:avLst/>
          </a:prstGeom>
        </p:spPr>
      </p:pic>
      <p:cxnSp>
        <p:nvCxnSpPr>
          <p:cNvPr id="5" name="4 Conector recto"/>
          <p:cNvCxnSpPr/>
          <p:nvPr/>
        </p:nvCxnSpPr>
        <p:spPr>
          <a:xfrm flipV="1">
            <a:off x="2016399" y="1340768"/>
            <a:ext cx="1800200" cy="72008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" name="5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208" y="2420888"/>
            <a:ext cx="2115903" cy="1342276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157" y="4077072"/>
            <a:ext cx="1450003" cy="918335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181" y="3912732"/>
            <a:ext cx="1100187" cy="1100187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635" y="5229200"/>
            <a:ext cx="2143125" cy="1419225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295" y="1340768"/>
            <a:ext cx="1240306" cy="1240306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295" y="2884431"/>
            <a:ext cx="1793009" cy="1090542"/>
          </a:xfrm>
          <a:prstGeom prst="rect">
            <a:avLst/>
          </a:prstGeom>
        </p:spPr>
      </p:pic>
      <p:sp>
        <p:nvSpPr>
          <p:cNvPr id="18" name="Rectangle 10"/>
          <p:cNvSpPr txBox="1">
            <a:spLocks noChangeArrowheads="1"/>
          </p:cNvSpPr>
          <p:nvPr/>
        </p:nvSpPr>
        <p:spPr>
          <a:xfrm>
            <a:off x="5148064" y="4089350"/>
            <a:ext cx="3678358" cy="14328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Font typeface="Arial" pitchFamily="34" charset="0"/>
              <a:buNone/>
            </a:pPr>
            <a:endParaRPr lang="ca-ES" sz="2000" dirty="0" smtClean="0"/>
          </a:p>
          <a:p>
            <a:pPr marL="0" indent="0" algn="just">
              <a:lnSpc>
                <a:spcPct val="90000"/>
              </a:lnSpc>
              <a:buNone/>
            </a:pPr>
            <a:r>
              <a:rPr lang="es-ES" sz="2000" dirty="0" smtClean="0"/>
              <a:t>INTERACCIONS: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s-ES" sz="2000" dirty="0" smtClean="0"/>
              <a:t>DIARREA + ANTIBIÒTICS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s-ES" sz="2000" b="1" dirty="0" smtClean="0">
                <a:solidFill>
                  <a:srgbClr val="FFC000"/>
                </a:solidFill>
              </a:rPr>
              <a:t>Calen mesures ANTICONCEPTIVES </a:t>
            </a:r>
            <a:r>
              <a:rPr lang="es-ES" sz="2000" b="1" dirty="0" err="1" smtClean="0">
                <a:solidFill>
                  <a:srgbClr val="FFC000"/>
                </a:solidFill>
              </a:rPr>
              <a:t>addicionals</a:t>
            </a:r>
            <a:r>
              <a:rPr lang="es-ES" sz="2000" b="1" dirty="0" smtClean="0">
                <a:solidFill>
                  <a:srgbClr val="FFC000"/>
                </a:solidFill>
              </a:rPr>
              <a:t>!</a:t>
            </a:r>
          </a:p>
        </p:txBody>
      </p:sp>
      <p:pic>
        <p:nvPicPr>
          <p:cNvPr id="14" name="Imagen 8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544" y="6290515"/>
            <a:ext cx="1944216" cy="567485"/>
          </a:xfrm>
          <a:prstGeom prst="rect">
            <a:avLst/>
          </a:prstGeom>
        </p:spPr>
      </p:pic>
      <p:pic>
        <p:nvPicPr>
          <p:cNvPr id="15" name="Imagen 9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4408" y="5733256"/>
            <a:ext cx="661243" cy="9790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5856453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91087"/>
    </mc:Choice>
    <mc:Fallback>
      <p:transition spd="slow" advTm="910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8" grpId="0" build="p"/>
      <p:bldP spid="53262" grpId="0" build="p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63688" y="2924944"/>
            <a:ext cx="3960440" cy="50405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charset="0"/>
              <a:buNone/>
            </a:pPr>
            <a:r>
              <a:rPr lang="es-E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62CCE6"/>
                </a:solidFill>
              </a:rPr>
              <a:t>CÀNCER DE MAMA?</a:t>
            </a:r>
            <a:endParaRPr lang="es-ES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62CCE6"/>
              </a:solidFill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s-ES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62CCE6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2104" y="3078088"/>
            <a:ext cx="8229600" cy="1143000"/>
          </a:xfrm>
        </p:spPr>
        <p:txBody>
          <a:bodyPr/>
          <a:lstStyle/>
          <a:p>
            <a:r>
              <a:rPr lang="es-ES" dirty="0" smtClean="0"/>
              <a:t>EFECTES ADVERSOS</a:t>
            </a:r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1907704" y="908720"/>
            <a:ext cx="209956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ES" sz="28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MAL DE CAP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475656" y="5589240"/>
            <a:ext cx="30059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DOLOR DE MAMES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004048" y="692696"/>
            <a:ext cx="3464009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s-ES" sz="2800" b="1" cap="all" dirty="0" err="1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Retenció</a:t>
            </a:r>
            <a:r>
              <a:rPr lang="es-ES" sz="2800" b="1" cap="all" dirty="0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de </a:t>
            </a:r>
            <a:r>
              <a:rPr lang="es-ES" sz="2800" b="1" cap="all" dirty="0" err="1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líquids</a:t>
            </a:r>
            <a:endParaRPr lang="es-ES" sz="2800" b="1" cap="all" dirty="0">
              <a:ln w="0"/>
              <a:gradFill flip="none">
                <a:gsLst>
                  <a:gs pos="0">
                    <a:srgbClr val="4F81BD">
                      <a:tint val="75000"/>
                      <a:shade val="75000"/>
                      <a:satMod val="170000"/>
                    </a:srgbClr>
                  </a:gs>
                  <a:gs pos="49000">
                    <a:srgbClr val="4F81BD">
                      <a:tint val="88000"/>
                      <a:shade val="65000"/>
                      <a:satMod val="172000"/>
                    </a:srgbClr>
                  </a:gs>
                  <a:gs pos="50000">
                    <a:srgbClr val="4F81BD">
                      <a:shade val="65000"/>
                      <a:satMod val="130000"/>
                    </a:srgbClr>
                  </a:gs>
                  <a:gs pos="92000">
                    <a:srgbClr val="4F81BD">
                      <a:shade val="50000"/>
                      <a:satMod val="120000"/>
                    </a:srgbClr>
                  </a:gs>
                  <a:gs pos="100000">
                    <a:srgbClr val="4F81BD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644008" y="1988840"/>
            <a:ext cx="3513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ALTERACIONS DEL PES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2149604" y="4221088"/>
            <a:ext cx="29264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CANVIS D’HUMOR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292080" y="6093296"/>
            <a:ext cx="3033227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ES" sz="2800" b="1" dirty="0">
                <a:ln w="11430">
                  <a:solidFill>
                    <a:srgbClr val="46A478"/>
                  </a:solidFill>
                </a:ln>
                <a:solidFill>
                  <a:srgbClr val="46A478"/>
                </a:solidFill>
              </a:rPr>
              <a:t>NÀUSEES I VÒMITS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5076056" y="4869160"/>
            <a:ext cx="24929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E65F2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MAL DE PANXA</a:t>
            </a:r>
          </a:p>
        </p:txBody>
      </p:sp>
      <p:pic>
        <p:nvPicPr>
          <p:cNvPr id="11" name="Imagen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608" y="6021288"/>
            <a:ext cx="1944216" cy="567485"/>
          </a:xfrm>
          <a:prstGeom prst="rect">
            <a:avLst/>
          </a:prstGeom>
        </p:spPr>
      </p:pic>
      <p:pic>
        <p:nvPicPr>
          <p:cNvPr id="12" name="Imagen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16416" y="5733256"/>
            <a:ext cx="661243" cy="9790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19689532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38039"/>
    </mc:Choice>
    <mc:Fallback>
      <p:transition spd="slow" advTm="380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7" grpId="0" build="p"/>
      <p:bldP spid="2" grpId="0"/>
      <p:bldP spid="2" grpId="1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776831" y="4941168"/>
            <a:ext cx="7462545" cy="1547301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charset="0"/>
              <a:buNone/>
            </a:pPr>
            <a:r>
              <a:rPr lang="es-ES" sz="2000" dirty="0" smtClean="0">
                <a:solidFill>
                  <a:srgbClr val="FF0000"/>
                </a:solidFill>
              </a:rPr>
              <a:t>INCONVENIENTS</a:t>
            </a:r>
            <a:endParaRPr lang="ca-ES" sz="2000" dirty="0" smtClean="0"/>
          </a:p>
          <a:p>
            <a:pPr>
              <a:lnSpc>
                <a:spcPct val="80000"/>
              </a:lnSpc>
            </a:pPr>
            <a:r>
              <a:rPr lang="ca-ES" sz="2000" dirty="0" smtClean="0"/>
              <a:t>No </a:t>
            </a:r>
            <a:r>
              <a:rPr lang="ca-ES" sz="2000" dirty="0"/>
              <a:t>es pot prendre de manera reiterada dins un cicle </a:t>
            </a:r>
            <a:r>
              <a:rPr lang="ca-ES" sz="2000" dirty="0" smtClean="0"/>
              <a:t>menstrual</a:t>
            </a:r>
            <a:endParaRPr lang="ca-ES" sz="2000" dirty="0"/>
          </a:p>
          <a:p>
            <a:pPr>
              <a:lnSpc>
                <a:spcPct val="80000"/>
              </a:lnSpc>
            </a:pPr>
            <a:r>
              <a:rPr lang="ca-ES" sz="2000" dirty="0"/>
              <a:t>Cal assegurar que no hi hagut embaràs </a:t>
            </a:r>
            <a:r>
              <a:rPr lang="ca-ES" sz="2000" dirty="0" smtClean="0"/>
              <a:t>previ</a:t>
            </a:r>
            <a:endParaRPr lang="ca-ES" sz="2000" dirty="0"/>
          </a:p>
          <a:p>
            <a:pPr>
              <a:lnSpc>
                <a:spcPct val="80000"/>
              </a:lnSpc>
            </a:pPr>
            <a:r>
              <a:rPr lang="es-ES" sz="2000" dirty="0" err="1" smtClean="0"/>
              <a:t>Produeix</a:t>
            </a:r>
            <a:r>
              <a:rPr lang="es-ES" sz="2000" dirty="0" smtClean="0"/>
              <a:t> </a:t>
            </a:r>
            <a:r>
              <a:rPr lang="es-ES" sz="2000" dirty="0" err="1" smtClean="0"/>
              <a:t>molts</a:t>
            </a:r>
            <a:r>
              <a:rPr lang="es-ES" sz="2000" dirty="0" smtClean="0"/>
              <a:t> </a:t>
            </a:r>
            <a:r>
              <a:rPr lang="es-ES" sz="2000" dirty="0" err="1" smtClean="0"/>
              <a:t>efectes</a:t>
            </a:r>
            <a:r>
              <a:rPr lang="es-ES" sz="2000" dirty="0" smtClean="0"/>
              <a:t> adversos</a:t>
            </a:r>
            <a:endParaRPr lang="es-ES" sz="2000" dirty="0"/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475656" y="692696"/>
            <a:ext cx="71993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b="1" dirty="0">
                <a:solidFill>
                  <a:srgbClr val="46A478"/>
                </a:solidFill>
              </a:rPr>
              <a:t>ANTICONCEPCIÓ D</a:t>
            </a:r>
            <a:r>
              <a:rPr lang="ja-JP" altLang="es-ES" sz="2400" b="1" dirty="0">
                <a:solidFill>
                  <a:srgbClr val="46A478"/>
                </a:solidFill>
                <a:latin typeface="Arial"/>
              </a:rPr>
              <a:t>’</a:t>
            </a:r>
            <a:r>
              <a:rPr lang="es-ES" sz="2400" b="1" dirty="0">
                <a:solidFill>
                  <a:srgbClr val="46A478"/>
                </a:solidFill>
              </a:rPr>
              <a:t>EMERGÈNCIA</a:t>
            </a:r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590155" y="1412776"/>
            <a:ext cx="7344816" cy="864096"/>
          </a:xfrm>
          <a:noFill/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charset="0"/>
              <a:buNone/>
            </a:pPr>
            <a:r>
              <a:rPr lang="es-ES" sz="2000" dirty="0">
                <a:solidFill>
                  <a:srgbClr val="87DB61"/>
                </a:solidFill>
              </a:rPr>
              <a:t>AVANTATGES</a:t>
            </a:r>
          </a:p>
          <a:p>
            <a:pPr>
              <a:lnSpc>
                <a:spcPct val="80000"/>
              </a:lnSpc>
            </a:pPr>
            <a:r>
              <a:rPr lang="ca-ES" sz="2000" dirty="0" smtClean="0"/>
              <a:t>EVITA EMBARASSOS NO DESITJATS, però cal valorar-ne l’</a:t>
            </a:r>
            <a:r>
              <a:rPr lang="ca-ES" sz="2000" b="1" u="sng" dirty="0" smtClean="0"/>
              <a:t>eficàcia</a:t>
            </a:r>
            <a:r>
              <a:rPr lang="ca-ES" sz="2000" dirty="0" smtClean="0"/>
              <a:t>!</a:t>
            </a:r>
            <a:endParaRPr lang="ca-ES" sz="2000" dirty="0"/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s-ES" sz="2000" dirty="0">
              <a:solidFill>
                <a:schemeClr val="accent1"/>
              </a:solidFill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819532185"/>
              </p:ext>
            </p:extLst>
          </p:nvPr>
        </p:nvGraphicFramePr>
        <p:xfrm>
          <a:off x="2603426" y="2536702"/>
          <a:ext cx="4608512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7058677" y="3717032"/>
            <a:ext cx="1869423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ca-ES" dirty="0">
                <a:solidFill>
                  <a:prstClr val="black"/>
                </a:solidFill>
              </a:rPr>
              <a:t>De 48 a 72 h: 58%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611560" y="2564904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>
                <a:solidFill>
                  <a:prstClr val="black"/>
                </a:solidFill>
              </a:rPr>
              <a:t>Primeres 24h: 95 % </a:t>
            </a:r>
          </a:p>
          <a:p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499992" y="2188727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>
                <a:solidFill>
                  <a:prstClr val="black"/>
                </a:solidFill>
              </a:rPr>
              <a:t>De 24 a 48 h: 85% </a:t>
            </a:r>
          </a:p>
        </p:txBody>
      </p:sp>
      <p:cxnSp>
        <p:nvCxnSpPr>
          <p:cNvPr id="7" name="6 Conector recto de flecha"/>
          <p:cNvCxnSpPr/>
          <p:nvPr/>
        </p:nvCxnSpPr>
        <p:spPr>
          <a:xfrm flipV="1">
            <a:off x="5148064" y="2564904"/>
            <a:ext cx="504056" cy="6463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 flipV="1">
            <a:off x="6444208" y="4036478"/>
            <a:ext cx="614469" cy="2566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 flipH="1" flipV="1">
            <a:off x="2627784" y="2708920"/>
            <a:ext cx="1080120" cy="1791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n 8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608" y="6021288"/>
            <a:ext cx="1944216" cy="567485"/>
          </a:xfrm>
          <a:prstGeom prst="rect">
            <a:avLst/>
          </a:prstGeom>
        </p:spPr>
      </p:pic>
      <p:pic>
        <p:nvPicPr>
          <p:cNvPr id="13" name="Imagen 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4408" y="5733256"/>
            <a:ext cx="661243" cy="9790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27894564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93167"/>
    </mc:Choice>
    <mc:Fallback>
      <p:transition spd="slow" advTm="931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/>
      <p:bldP spid="61445" grpId="0" build="p"/>
      <p:bldGraphic spid="8" grpId="0">
        <p:bldAsOne/>
      </p:bldGraphic>
      <p:bldP spid="4" grpId="0"/>
      <p:bldP spid="2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ATRAPA UN MILIÓ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403648" y="1628800"/>
            <a:ext cx="6048672" cy="4525963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8 NIVELLS DE PREGUNTES</a:t>
            </a:r>
          </a:p>
          <a:p>
            <a:pPr marL="0" indent="0">
              <a:buNone/>
            </a:pPr>
            <a:r>
              <a:rPr lang="es-ES" dirty="0" smtClean="0"/>
              <a:t>4 EQUIPS</a:t>
            </a:r>
          </a:p>
          <a:p>
            <a:pPr marL="0" indent="0">
              <a:buNone/>
            </a:pPr>
            <a:r>
              <a:rPr lang="es-ES" dirty="0" smtClean="0"/>
              <a:t>1 PREMI FINAL!</a:t>
            </a:r>
          </a:p>
          <a:p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1880" y="2780928"/>
            <a:ext cx="5263290" cy="3602484"/>
          </a:xfrm>
          <a:prstGeom prst="rect">
            <a:avLst/>
          </a:prstGeom>
        </p:spPr>
      </p:pic>
      <p:pic>
        <p:nvPicPr>
          <p:cNvPr id="5" name="Imagen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608" y="6021288"/>
            <a:ext cx="1944216" cy="567485"/>
          </a:xfrm>
          <a:prstGeom prst="rect">
            <a:avLst/>
          </a:prstGeom>
        </p:spPr>
      </p:pic>
      <p:pic>
        <p:nvPicPr>
          <p:cNvPr id="7" name="Imagen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4408" y="5733256"/>
            <a:ext cx="661243" cy="9790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2292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979712" y="1628800"/>
            <a:ext cx="5400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600" b="1" dirty="0" smtClean="0">
                <a:solidFill>
                  <a:srgbClr val="FFFF2F"/>
                </a:solidFill>
              </a:rPr>
              <a:t>Atrapa un </a:t>
            </a:r>
            <a:r>
              <a:rPr lang="es-ES" sz="9600" b="1" dirty="0" err="1" smtClean="0">
                <a:solidFill>
                  <a:srgbClr val="FFFF2F"/>
                </a:solidFill>
              </a:rPr>
              <a:t>milió</a:t>
            </a:r>
            <a:r>
              <a:rPr lang="es-ES" sz="9600" b="1" dirty="0" smtClean="0">
                <a:solidFill>
                  <a:srgbClr val="FFFF2F"/>
                </a:solidFill>
              </a:rPr>
              <a:t>!</a:t>
            </a:r>
          </a:p>
        </p:txBody>
      </p:sp>
      <p:pic>
        <p:nvPicPr>
          <p:cNvPr id="3" name="Imagen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608" y="6021288"/>
            <a:ext cx="1944216" cy="567485"/>
          </a:xfrm>
          <a:prstGeom prst="rect">
            <a:avLst/>
          </a:prstGeom>
        </p:spPr>
      </p:pic>
      <p:pic>
        <p:nvPicPr>
          <p:cNvPr id="4" name="Imagen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4408" y="5733256"/>
            <a:ext cx="661243" cy="9790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0848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VÍDEO</a:t>
            </a:r>
            <a:endParaRPr lang="ca-ES" dirty="0"/>
          </a:p>
        </p:txBody>
      </p:sp>
      <p:pic>
        <p:nvPicPr>
          <p:cNvPr id="2050" name="Picture 2" descr="https://lh3.googleusercontent.com/-62FX6AsLxx8/UIGwO1pmbOI/AAAAAAAAbi4/9F9ty7OsAAg/s800/d%2525C3%2525ADa-mundial-del-patrimoni_507554b277e8c-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196752"/>
            <a:ext cx="7620000" cy="4572000"/>
          </a:xfrm>
          <a:prstGeom prst="rect">
            <a:avLst/>
          </a:prstGeom>
          <a:noFill/>
        </p:spPr>
      </p:pic>
      <p:pic>
        <p:nvPicPr>
          <p:cNvPr id="4" name="Imagen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608" y="6021288"/>
            <a:ext cx="1944216" cy="567485"/>
          </a:xfrm>
          <a:prstGeom prst="rect">
            <a:avLst/>
          </a:prstGeom>
        </p:spPr>
      </p:pic>
      <p:pic>
        <p:nvPicPr>
          <p:cNvPr id="5" name="Imagen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4408" y="5733256"/>
            <a:ext cx="661243" cy="9790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4608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/>
          <a:lstStyle/>
          <a:p>
            <a:r>
              <a:rPr lang="es-ES" dirty="0" smtClean="0"/>
              <a:t>MOLTES GRÀCIES!</a:t>
            </a:r>
            <a:endParaRPr lang="es-ES" dirty="0"/>
          </a:p>
        </p:txBody>
      </p:sp>
      <p:pic>
        <p:nvPicPr>
          <p:cNvPr id="5" name="Marcador de contenido 4" descr="farmacias.jpg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4493" b="-4493"/>
          <a:stretch>
            <a:fillRect/>
          </a:stretch>
        </p:blipFill>
        <p:spPr>
          <a:xfrm>
            <a:off x="2843808" y="1988840"/>
            <a:ext cx="4084870" cy="4577817"/>
          </a:xfrm>
        </p:spPr>
      </p:pic>
      <p:pic>
        <p:nvPicPr>
          <p:cNvPr id="4" name="Imagen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608" y="6021288"/>
            <a:ext cx="1944216" cy="567485"/>
          </a:xfrm>
          <a:prstGeom prst="rect">
            <a:avLst/>
          </a:prstGeom>
        </p:spPr>
      </p:pic>
      <p:pic>
        <p:nvPicPr>
          <p:cNvPr id="6" name="Imagen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4408" y="5733256"/>
            <a:ext cx="661243" cy="9790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0936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3.8|6.7|3.6|1.4|1.2|1.3|1.1|1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3.6|8.1|0.8|2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6.8|1.1|7|1.8|3.2|3.4|2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|22.5|3.7|2.5|2.1|2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5|2.1|4.6|5|6.2|4.2|14.2|4.6|8.2|10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7.2|1.9|2.4|3|2.2|2.5|2.8|1.8|6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9|3.4|6.6|7.7|6.2|7.4|7.5|3.3|5.1|11.8"/>
</p:tagLst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Esencial.thmx</Template>
  <TotalTime>448</TotalTime>
  <Words>930</Words>
  <Application>Microsoft Office PowerPoint</Application>
  <PresentationFormat>Presentación en pantalla (4:3)</PresentationFormat>
  <Paragraphs>437</Paragraphs>
  <Slides>28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Tema de Office</vt:lpstr>
      <vt:lpstr>AUTOMEDICACIÓ</vt:lpstr>
      <vt:lpstr>Què és l’automedicació?</vt:lpstr>
      <vt:lpstr>Què és l’automedicació?</vt:lpstr>
      <vt:lpstr>Però passa res si m’automedico?</vt:lpstr>
      <vt:lpstr>Però passa res si m’automedico?</vt:lpstr>
      <vt:lpstr>I doncs, què podem fer?</vt:lpstr>
      <vt:lpstr>Practica l’automedicació responsable</vt:lpstr>
      <vt:lpstr>Què puc fer si tinc un dubte?</vt:lpstr>
      <vt:lpstr>ANTIBIÒTICS</vt:lpstr>
      <vt:lpstr>Gèrmens/Patògens</vt:lpstr>
      <vt:lpstr>Malalties</vt:lpstr>
      <vt:lpstr>ANTIBIÒTIC</vt:lpstr>
      <vt:lpstr>RESISTÈNCIES A ANTIBIÒTICS</vt:lpstr>
      <vt:lpstr>RESISTÈNCIES A ANTIBIÒTICS</vt:lpstr>
      <vt:lpstr>RESISTÈNCIES A ANTIBIÒTICS</vt:lpstr>
      <vt:lpstr>Streptococcus pneumoniae RESISTENT A PENICIL·LINES (2008-2012) </vt:lpstr>
      <vt:lpstr>AINEs i Analgèsics</vt:lpstr>
      <vt:lpstr>Efectes</vt:lpstr>
      <vt:lpstr>Efectes adversos</vt:lpstr>
      <vt:lpstr>Diapositiva 20</vt:lpstr>
      <vt:lpstr>ANTICONCEPTIUS</vt:lpstr>
      <vt:lpstr>Diapositiva 22</vt:lpstr>
      <vt:lpstr>EFECTES ADVERSOS</vt:lpstr>
      <vt:lpstr>Diapositiva 24</vt:lpstr>
      <vt:lpstr>ATRAPA UN MILIÓ</vt:lpstr>
      <vt:lpstr>Diapositiva 26</vt:lpstr>
      <vt:lpstr>VÍDEO</vt:lpstr>
      <vt:lpstr>MOLTES GRÀCIES!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ANTIBIÒTICS</dc:title>
  <dc:creator>Toni</dc:creator>
  <cp:lastModifiedBy>Toni</cp:lastModifiedBy>
  <cp:revision>92</cp:revision>
  <dcterms:created xsi:type="dcterms:W3CDTF">2014-04-24T15:54:44Z</dcterms:created>
  <dcterms:modified xsi:type="dcterms:W3CDTF">2014-06-06T14:54:54Z</dcterms:modified>
</cp:coreProperties>
</file>