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24AA-E860-4EF7-813B-53B85BED964B}" type="datetimeFigureOut">
              <a:rPr lang="es-ES" smtClean="0"/>
              <a:pPr/>
              <a:t>02/06/2014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B58AA-2EDB-43F7-A8B4-CAA9EE8D71D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24AA-E860-4EF7-813B-53B85BED964B}" type="datetimeFigureOut">
              <a:rPr lang="es-ES" smtClean="0"/>
              <a:pPr/>
              <a:t>02/06/2014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B58AA-2EDB-43F7-A8B4-CAA9EE8D71D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24AA-E860-4EF7-813B-53B85BED964B}" type="datetimeFigureOut">
              <a:rPr lang="es-ES" smtClean="0"/>
              <a:pPr/>
              <a:t>02/06/2014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B58AA-2EDB-43F7-A8B4-CAA9EE8D71D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24AA-E860-4EF7-813B-53B85BED964B}" type="datetimeFigureOut">
              <a:rPr lang="es-ES" smtClean="0"/>
              <a:pPr/>
              <a:t>02/06/2014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B58AA-2EDB-43F7-A8B4-CAA9EE8D71D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24AA-E860-4EF7-813B-53B85BED964B}" type="datetimeFigureOut">
              <a:rPr lang="es-ES" smtClean="0"/>
              <a:pPr/>
              <a:t>02/06/2014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B58AA-2EDB-43F7-A8B4-CAA9EE8D71D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24AA-E860-4EF7-813B-53B85BED964B}" type="datetimeFigureOut">
              <a:rPr lang="es-ES" smtClean="0"/>
              <a:pPr/>
              <a:t>02/06/2014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B58AA-2EDB-43F7-A8B4-CAA9EE8D71D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24AA-E860-4EF7-813B-53B85BED964B}" type="datetimeFigureOut">
              <a:rPr lang="es-ES" smtClean="0"/>
              <a:pPr/>
              <a:t>02/06/2014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B58AA-2EDB-43F7-A8B4-CAA9EE8D71D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24AA-E860-4EF7-813B-53B85BED964B}" type="datetimeFigureOut">
              <a:rPr lang="es-ES" smtClean="0"/>
              <a:pPr/>
              <a:t>02/06/2014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B58AA-2EDB-43F7-A8B4-CAA9EE8D71D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24AA-E860-4EF7-813B-53B85BED964B}" type="datetimeFigureOut">
              <a:rPr lang="es-ES" smtClean="0"/>
              <a:pPr/>
              <a:t>02/06/2014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B58AA-2EDB-43F7-A8B4-CAA9EE8D71D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24AA-E860-4EF7-813B-53B85BED964B}" type="datetimeFigureOut">
              <a:rPr lang="es-ES" smtClean="0"/>
              <a:pPr/>
              <a:t>02/06/2014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B58AA-2EDB-43F7-A8B4-CAA9EE8D71D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24AA-E860-4EF7-813B-53B85BED964B}" type="datetimeFigureOut">
              <a:rPr lang="es-ES" smtClean="0"/>
              <a:pPr/>
              <a:t>02/06/2014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B58AA-2EDB-43F7-A8B4-CAA9EE8D71D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B24AA-E860-4EF7-813B-53B85BED964B}" type="datetimeFigureOut">
              <a:rPr lang="es-ES" smtClean="0"/>
              <a:pPr/>
              <a:t>02/06/2014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B58AA-2EDB-43F7-A8B4-CAA9EE8D71D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4643438" y="1571612"/>
            <a:ext cx="4286280" cy="2428892"/>
          </a:xfrm>
          <a:prstGeom prst="rect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3" name="12 Rectángulo"/>
          <p:cNvSpPr/>
          <p:nvPr/>
        </p:nvSpPr>
        <p:spPr>
          <a:xfrm>
            <a:off x="4643438" y="4143380"/>
            <a:ext cx="4286280" cy="2428892"/>
          </a:xfrm>
          <a:prstGeom prst="rect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4" name="13 Rectángulo"/>
          <p:cNvSpPr/>
          <p:nvPr/>
        </p:nvSpPr>
        <p:spPr>
          <a:xfrm>
            <a:off x="214282" y="4143380"/>
            <a:ext cx="4286280" cy="2428892"/>
          </a:xfrm>
          <a:prstGeom prst="rect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8 Rectángulo"/>
          <p:cNvSpPr/>
          <p:nvPr/>
        </p:nvSpPr>
        <p:spPr>
          <a:xfrm>
            <a:off x="214282" y="1571612"/>
            <a:ext cx="4286280" cy="2428892"/>
          </a:xfrm>
          <a:prstGeom prst="rect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115616" y="274638"/>
            <a:ext cx="6984776" cy="1143000"/>
          </a:xfrm>
        </p:spPr>
        <p:txBody>
          <a:bodyPr>
            <a:noAutofit/>
          </a:bodyPr>
          <a:lstStyle/>
          <a:p>
            <a:r>
              <a:rPr lang="ca-ES" sz="2400" b="1" dirty="0" smtClean="0"/>
              <a:t>1. Tinc molt mal d’esquena, noto que em comença a sortir mucositat,  tinc mal de cap i una mica de mal de coll. Tinc la grip o estic constipat! Com actuo?</a:t>
            </a:r>
            <a:endParaRPr lang="ca-ES" sz="2400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390524" y="1671638"/>
            <a:ext cx="4038600" cy="2257428"/>
          </a:xfrm>
        </p:spPr>
        <p:txBody>
          <a:bodyPr/>
          <a:lstStyle/>
          <a:p>
            <a:pPr>
              <a:buNone/>
            </a:pPr>
            <a:r>
              <a:rPr lang="ca-ES" dirty="0" smtClean="0"/>
              <a:t>a. Prenc un antibiòtic i me’n vaig a dormir</a:t>
            </a:r>
            <a:endParaRPr lang="ca-ES" dirty="0"/>
          </a:p>
        </p:txBody>
      </p:sp>
      <p:sp>
        <p:nvSpPr>
          <p:cNvPr id="6" name="5 Marcador de contenido"/>
          <p:cNvSpPr>
            <a:spLocks noGrp="1"/>
          </p:cNvSpPr>
          <p:nvPr>
            <p:ph sz="half" idx="2"/>
          </p:nvPr>
        </p:nvSpPr>
        <p:spPr>
          <a:xfrm>
            <a:off x="4748242" y="1671638"/>
            <a:ext cx="4038600" cy="2257428"/>
          </a:xfrm>
        </p:spPr>
        <p:txBody>
          <a:bodyPr/>
          <a:lstStyle/>
          <a:p>
            <a:pPr>
              <a:buNone/>
            </a:pPr>
            <a:r>
              <a:rPr lang="ca-ES" dirty="0" smtClean="0"/>
              <a:t>b. Sopo una miqueta, puc prendre una aspirina o un ibuprofè,  i me’n vaig a dormir</a:t>
            </a:r>
            <a:endParaRPr lang="ca-ES" dirty="0"/>
          </a:p>
        </p:txBody>
      </p:sp>
      <p:sp>
        <p:nvSpPr>
          <p:cNvPr id="7" name="5 Marcador de contenido"/>
          <p:cNvSpPr txBox="1">
            <a:spLocks/>
          </p:cNvSpPr>
          <p:nvPr/>
        </p:nvSpPr>
        <p:spPr>
          <a:xfrm>
            <a:off x="4748242" y="4214818"/>
            <a:ext cx="4038600" cy="2257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ca-ES" sz="2800" smtClean="0"/>
              <a:t>d. Cap de les anteriors és correcte</a:t>
            </a:r>
            <a:endParaRPr kumimoji="0" lang="ca-ES" sz="2800" b="0" i="0" u="none" strike="noStrike" kern="1200" cap="none" spc="0" normalizeH="0" baseline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5 Marcador de contenido"/>
          <p:cNvSpPr txBox="1">
            <a:spLocks/>
          </p:cNvSpPr>
          <p:nvPr/>
        </p:nvSpPr>
        <p:spPr>
          <a:xfrm>
            <a:off x="357158" y="4243406"/>
            <a:ext cx="4038600" cy="2257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ca-ES" sz="2800" smtClean="0"/>
              <a:t>c. Prenc una aspirina o un ibuprofè i antibiòtic per evitar que em surti més mal de coll, i me’n vaig a dormir</a:t>
            </a:r>
            <a:endParaRPr kumimoji="0" lang="ca-ES" sz="2800" b="0" i="0" u="none" strike="noStrike" kern="1200" cap="none" spc="0" normalizeH="0" baseline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Imagen 1" descr="http://www.ub.edu/web/ub/galeries/imatges/noticies/2013/10/logo_boles_UB.jpg"/>
          <p:cNvPicPr>
            <a:picLocks noChangeAspect="1" noChangeArrowheads="1"/>
          </p:cNvPicPr>
          <p:nvPr/>
        </p:nvPicPr>
        <p:blipFill>
          <a:blip r:embed="rId2" cstate="print"/>
          <a:srcRect t="24442" b="14992"/>
          <a:stretch>
            <a:fillRect/>
          </a:stretch>
        </p:blipFill>
        <p:spPr bwMode="auto">
          <a:xfrm>
            <a:off x="179512" y="188640"/>
            <a:ext cx="952377" cy="576064"/>
          </a:xfrm>
          <a:prstGeom prst="rect">
            <a:avLst/>
          </a:prstGeom>
          <a:noFill/>
        </p:spPr>
      </p:pic>
      <p:pic>
        <p:nvPicPr>
          <p:cNvPr id="15" name="Imagen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72400" y="260648"/>
            <a:ext cx="679484" cy="1010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4643438" y="1571612"/>
            <a:ext cx="4286280" cy="2428892"/>
          </a:xfrm>
          <a:prstGeom prst="rect">
            <a:avLst/>
          </a:prstGeom>
          <a:ln w="76200"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3" name="12 Rectángulo"/>
          <p:cNvSpPr/>
          <p:nvPr/>
        </p:nvSpPr>
        <p:spPr>
          <a:xfrm>
            <a:off x="4643438" y="4143380"/>
            <a:ext cx="4286280" cy="2428892"/>
          </a:xfrm>
          <a:prstGeom prst="rect">
            <a:avLst/>
          </a:prstGeom>
          <a:ln w="76200"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4" name="13 Rectángulo"/>
          <p:cNvSpPr/>
          <p:nvPr/>
        </p:nvSpPr>
        <p:spPr>
          <a:xfrm>
            <a:off x="214282" y="4143380"/>
            <a:ext cx="4286280" cy="2428892"/>
          </a:xfrm>
          <a:prstGeom prst="rect">
            <a:avLst/>
          </a:prstGeom>
          <a:ln w="76200"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8 Rectángulo"/>
          <p:cNvSpPr/>
          <p:nvPr/>
        </p:nvSpPr>
        <p:spPr>
          <a:xfrm>
            <a:off x="214282" y="1571612"/>
            <a:ext cx="4286280" cy="2428892"/>
          </a:xfrm>
          <a:prstGeom prst="rect">
            <a:avLst/>
          </a:prstGeom>
          <a:ln w="76200"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187624" y="274638"/>
            <a:ext cx="6840760" cy="1143000"/>
          </a:xfrm>
        </p:spPr>
        <p:txBody>
          <a:bodyPr>
            <a:noAutofit/>
          </a:bodyPr>
          <a:lstStyle/>
          <a:p>
            <a:r>
              <a:rPr lang="es-ES" sz="2800" b="1" dirty="0"/>
              <a:t>2. He </a:t>
            </a:r>
            <a:r>
              <a:rPr lang="es-ES" sz="2800" b="1" dirty="0" err="1"/>
              <a:t>caigut</a:t>
            </a:r>
            <a:r>
              <a:rPr lang="es-ES" sz="2800" b="1" dirty="0"/>
              <a:t> </a:t>
            </a:r>
            <a:r>
              <a:rPr lang="es-ES" sz="2800" b="1" dirty="0" err="1"/>
              <a:t>jugant</a:t>
            </a:r>
            <a:r>
              <a:rPr lang="es-ES" sz="2800" b="1" dirty="0"/>
              <a:t> a futbol, i </a:t>
            </a:r>
            <a:r>
              <a:rPr lang="es-ES" sz="2800" b="1" dirty="0" err="1"/>
              <a:t>em</a:t>
            </a:r>
            <a:r>
              <a:rPr lang="es-ES" sz="2800" b="1" dirty="0"/>
              <a:t> fa mal el </a:t>
            </a:r>
            <a:r>
              <a:rPr lang="es-ES" sz="2800" b="1" dirty="0" err="1"/>
              <a:t>genoll</a:t>
            </a:r>
            <a:r>
              <a:rPr lang="es-ES" sz="2800" b="1" dirty="0"/>
              <a:t>, </a:t>
            </a:r>
            <a:r>
              <a:rPr lang="es-ES" sz="2800" b="1" dirty="0" err="1"/>
              <a:t>està</a:t>
            </a:r>
            <a:r>
              <a:rPr lang="es-ES" sz="2800" b="1" dirty="0"/>
              <a:t> </a:t>
            </a:r>
            <a:r>
              <a:rPr lang="es-ES" sz="2800" b="1" dirty="0" err="1"/>
              <a:t>inflamat</a:t>
            </a:r>
            <a:r>
              <a:rPr lang="es-ES" sz="2800" b="1" dirty="0"/>
              <a:t>! </a:t>
            </a:r>
            <a:r>
              <a:rPr lang="es-ES" sz="2800" b="1" dirty="0" err="1"/>
              <a:t>Què</a:t>
            </a:r>
            <a:r>
              <a:rPr lang="es-ES" sz="2800" b="1" dirty="0"/>
              <a:t> </a:t>
            </a:r>
            <a:r>
              <a:rPr lang="es-ES" sz="2800" b="1" dirty="0" err="1"/>
              <a:t>faig</a:t>
            </a:r>
            <a:r>
              <a:rPr lang="es-ES" sz="2800" b="1" dirty="0"/>
              <a:t>?</a:t>
            </a:r>
            <a:endParaRPr lang="ca-ES" sz="2800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390524" y="1671638"/>
            <a:ext cx="4038600" cy="2257428"/>
          </a:xfrm>
        </p:spPr>
        <p:txBody>
          <a:bodyPr/>
          <a:lstStyle/>
          <a:p>
            <a:pPr>
              <a:buNone/>
            </a:pPr>
            <a:r>
              <a:rPr lang="it-IT" dirty="0"/>
              <a:t>a. Menjo una mica i em prenc un Voltaren</a:t>
            </a:r>
            <a:endParaRPr lang="ca-ES" dirty="0"/>
          </a:p>
        </p:txBody>
      </p:sp>
      <p:sp>
        <p:nvSpPr>
          <p:cNvPr id="6" name="5 Marcador de contenido"/>
          <p:cNvSpPr>
            <a:spLocks noGrp="1"/>
          </p:cNvSpPr>
          <p:nvPr>
            <p:ph sz="half" idx="2"/>
          </p:nvPr>
        </p:nvSpPr>
        <p:spPr>
          <a:xfrm>
            <a:off x="4748242" y="1671638"/>
            <a:ext cx="4038600" cy="2257428"/>
          </a:xfrm>
        </p:spPr>
        <p:txBody>
          <a:bodyPr/>
          <a:lstStyle/>
          <a:p>
            <a:pPr>
              <a:buNone/>
            </a:pPr>
            <a:r>
              <a:rPr lang="es-ES" dirty="0"/>
              <a:t>b. </a:t>
            </a:r>
            <a:r>
              <a:rPr lang="es-ES" dirty="0" err="1"/>
              <a:t>Em</a:t>
            </a:r>
            <a:r>
              <a:rPr lang="es-ES" dirty="0"/>
              <a:t> </a:t>
            </a:r>
            <a:r>
              <a:rPr lang="es-ES" dirty="0" err="1"/>
              <a:t>prenc</a:t>
            </a:r>
            <a:r>
              <a:rPr lang="es-ES" dirty="0"/>
              <a:t> un </a:t>
            </a:r>
            <a:r>
              <a:rPr lang="es-ES" dirty="0" err="1"/>
              <a:t>ibuprofè</a:t>
            </a:r>
            <a:r>
              <a:rPr lang="es-ES" dirty="0"/>
              <a:t> i </a:t>
            </a:r>
            <a:r>
              <a:rPr lang="es-ES" dirty="0" err="1"/>
              <a:t>faig</a:t>
            </a:r>
            <a:r>
              <a:rPr lang="es-ES" dirty="0"/>
              <a:t> </a:t>
            </a:r>
            <a:r>
              <a:rPr lang="es-ES" dirty="0" err="1"/>
              <a:t>repòs</a:t>
            </a:r>
            <a:endParaRPr lang="ca-ES" dirty="0"/>
          </a:p>
        </p:txBody>
      </p:sp>
      <p:sp>
        <p:nvSpPr>
          <p:cNvPr id="7" name="5 Marcador de contenido"/>
          <p:cNvSpPr txBox="1">
            <a:spLocks/>
          </p:cNvSpPr>
          <p:nvPr/>
        </p:nvSpPr>
        <p:spPr>
          <a:xfrm>
            <a:off x="4748242" y="4214818"/>
            <a:ext cx="4038600" cy="2257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s-ES" sz="2800" dirty="0"/>
              <a:t>d.  </a:t>
            </a:r>
            <a:r>
              <a:rPr lang="es-ES" sz="2800" dirty="0" err="1"/>
              <a:t>Em</a:t>
            </a:r>
            <a:r>
              <a:rPr lang="es-ES" sz="2800" dirty="0"/>
              <a:t> </a:t>
            </a:r>
            <a:r>
              <a:rPr lang="es-ES" sz="2800" dirty="0" err="1"/>
              <a:t>prenc</a:t>
            </a:r>
            <a:r>
              <a:rPr lang="es-ES" sz="2800" dirty="0"/>
              <a:t> un </a:t>
            </a:r>
            <a:r>
              <a:rPr lang="es-ES" sz="2800" dirty="0" err="1"/>
              <a:t>Voltaren</a:t>
            </a:r>
            <a:endParaRPr kumimoji="0" lang="ca-ES" sz="28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5 Marcador de contenido"/>
          <p:cNvSpPr txBox="1">
            <a:spLocks/>
          </p:cNvSpPr>
          <p:nvPr/>
        </p:nvSpPr>
        <p:spPr>
          <a:xfrm>
            <a:off x="357158" y="4243406"/>
            <a:ext cx="4038600" cy="2257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pt-BR" sz="2800" dirty="0"/>
              <a:t>c. Em poso gel i em </a:t>
            </a:r>
            <a:r>
              <a:rPr lang="pt-BR" sz="2800" dirty="0" err="1"/>
              <a:t>prenc</a:t>
            </a:r>
            <a:r>
              <a:rPr lang="pt-BR" sz="2800" dirty="0"/>
              <a:t> </a:t>
            </a:r>
            <a:r>
              <a:rPr lang="pt-BR" sz="2800" dirty="0" err="1"/>
              <a:t>un</a:t>
            </a:r>
            <a:r>
              <a:rPr lang="pt-BR" sz="2800" dirty="0"/>
              <a:t> </a:t>
            </a:r>
            <a:r>
              <a:rPr lang="pt-BR" sz="2800" dirty="0" err="1"/>
              <a:t>paracetamol</a:t>
            </a:r>
            <a:r>
              <a:rPr lang="pt-BR" sz="2800" dirty="0"/>
              <a:t> o </a:t>
            </a:r>
            <a:r>
              <a:rPr lang="pt-BR" sz="2800" dirty="0" err="1"/>
              <a:t>menjo</a:t>
            </a:r>
            <a:r>
              <a:rPr lang="pt-BR" sz="2800" dirty="0"/>
              <a:t> una mica i em </a:t>
            </a:r>
            <a:r>
              <a:rPr lang="pt-BR" sz="2800" dirty="0" err="1"/>
              <a:t>prenc</a:t>
            </a:r>
            <a:r>
              <a:rPr lang="pt-BR" sz="2800" dirty="0"/>
              <a:t> </a:t>
            </a:r>
            <a:r>
              <a:rPr lang="pt-BR" sz="2800" dirty="0" err="1"/>
              <a:t>un</a:t>
            </a:r>
            <a:r>
              <a:rPr lang="pt-BR" sz="2800" dirty="0"/>
              <a:t> </a:t>
            </a:r>
            <a:r>
              <a:rPr lang="pt-BR" sz="2800" dirty="0" err="1"/>
              <a:t>ibuprofè</a:t>
            </a:r>
            <a:endParaRPr kumimoji="0" lang="ca-ES" sz="28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Imagen 1" descr="http://www.ub.edu/web/ub/galeries/imatges/noticies/2013/10/logo_boles_UB.jpg"/>
          <p:cNvPicPr>
            <a:picLocks noChangeAspect="1" noChangeArrowheads="1"/>
          </p:cNvPicPr>
          <p:nvPr/>
        </p:nvPicPr>
        <p:blipFill>
          <a:blip r:embed="rId2" cstate="print"/>
          <a:srcRect t="24442" b="14992"/>
          <a:stretch>
            <a:fillRect/>
          </a:stretch>
        </p:blipFill>
        <p:spPr bwMode="auto">
          <a:xfrm>
            <a:off x="179512" y="188640"/>
            <a:ext cx="952377" cy="576064"/>
          </a:xfrm>
          <a:prstGeom prst="rect">
            <a:avLst/>
          </a:prstGeom>
          <a:noFill/>
        </p:spPr>
      </p:pic>
      <p:pic>
        <p:nvPicPr>
          <p:cNvPr id="15" name="Imagen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72400" y="260648"/>
            <a:ext cx="679484" cy="1010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4643438" y="1571612"/>
            <a:ext cx="4286280" cy="2428892"/>
          </a:xfrm>
          <a:prstGeom prst="rect">
            <a:avLst/>
          </a:prstGeom>
          <a:ln w="76200"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3" name="12 Rectángulo"/>
          <p:cNvSpPr/>
          <p:nvPr/>
        </p:nvSpPr>
        <p:spPr>
          <a:xfrm>
            <a:off x="4643438" y="4143380"/>
            <a:ext cx="4286280" cy="2428892"/>
          </a:xfrm>
          <a:prstGeom prst="rect">
            <a:avLst/>
          </a:prstGeom>
          <a:ln w="76200"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4" name="13 Rectángulo"/>
          <p:cNvSpPr/>
          <p:nvPr/>
        </p:nvSpPr>
        <p:spPr>
          <a:xfrm>
            <a:off x="214282" y="4143380"/>
            <a:ext cx="4286280" cy="2428892"/>
          </a:xfrm>
          <a:prstGeom prst="rect">
            <a:avLst/>
          </a:prstGeom>
          <a:ln w="76200"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8 Rectángulo"/>
          <p:cNvSpPr/>
          <p:nvPr/>
        </p:nvSpPr>
        <p:spPr>
          <a:xfrm>
            <a:off x="214282" y="1571612"/>
            <a:ext cx="4286280" cy="2428892"/>
          </a:xfrm>
          <a:prstGeom prst="rect">
            <a:avLst/>
          </a:prstGeom>
          <a:ln w="76200"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115616" y="274638"/>
            <a:ext cx="6984776" cy="1143000"/>
          </a:xfrm>
        </p:spPr>
        <p:txBody>
          <a:bodyPr>
            <a:noAutofit/>
          </a:bodyPr>
          <a:lstStyle/>
          <a:p>
            <a:r>
              <a:rPr lang="ca-ES" sz="2800" b="1" dirty="0" smtClean="0"/>
              <a:t>3. Tinc regles molt doloroses, a més, són irregulars i abundants. Què he de fer?</a:t>
            </a:r>
            <a:endParaRPr lang="ca-ES" sz="2800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285720" y="1671638"/>
            <a:ext cx="4143404" cy="2257428"/>
          </a:xfrm>
        </p:spPr>
        <p:txBody>
          <a:bodyPr/>
          <a:lstStyle/>
          <a:p>
            <a:pPr>
              <a:buNone/>
            </a:pPr>
            <a:r>
              <a:rPr lang="ca-ES" smtClean="0"/>
              <a:t>a. Decideixo prendre pastilles anticonceptives, a la meva amiga li van molt bé!</a:t>
            </a:r>
            <a:endParaRPr lang="ca-ES"/>
          </a:p>
        </p:txBody>
      </p:sp>
      <p:sp>
        <p:nvSpPr>
          <p:cNvPr id="6" name="5 Marcador de contenido"/>
          <p:cNvSpPr>
            <a:spLocks noGrp="1"/>
          </p:cNvSpPr>
          <p:nvPr>
            <p:ph sz="half" idx="2"/>
          </p:nvPr>
        </p:nvSpPr>
        <p:spPr>
          <a:xfrm>
            <a:off x="4748242" y="1671638"/>
            <a:ext cx="4038600" cy="2257428"/>
          </a:xfrm>
        </p:spPr>
        <p:txBody>
          <a:bodyPr/>
          <a:lstStyle/>
          <a:p>
            <a:pPr>
              <a:buNone/>
            </a:pPr>
            <a:r>
              <a:rPr lang="ca-ES" smtClean="0"/>
              <a:t>b. Prenc analgèsics per calmar el dolor i procuro fer repòs</a:t>
            </a:r>
            <a:endParaRPr lang="ca-ES"/>
          </a:p>
        </p:txBody>
      </p:sp>
      <p:sp>
        <p:nvSpPr>
          <p:cNvPr id="7" name="5 Marcador de contenido"/>
          <p:cNvSpPr txBox="1">
            <a:spLocks/>
          </p:cNvSpPr>
          <p:nvPr/>
        </p:nvSpPr>
        <p:spPr>
          <a:xfrm>
            <a:off x="4748242" y="4214818"/>
            <a:ext cx="4038600" cy="2257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ca-ES" sz="2800" smtClean="0"/>
              <a:t>d. Vaig al metge</a:t>
            </a:r>
            <a:endParaRPr kumimoji="0" lang="ca-ES" sz="2800" b="0" i="0" u="none" strike="noStrike" kern="1200" cap="none" spc="0" normalizeH="0" baseline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5 Marcador de contenido"/>
          <p:cNvSpPr txBox="1">
            <a:spLocks/>
          </p:cNvSpPr>
          <p:nvPr/>
        </p:nvSpPr>
        <p:spPr>
          <a:xfrm>
            <a:off x="357158" y="4243406"/>
            <a:ext cx="4038600" cy="2257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ca-ES" sz="2800" smtClean="0"/>
              <a:t>c. M’aguanto i procuro no prendre’m res</a:t>
            </a:r>
            <a:endParaRPr kumimoji="0" lang="ca-ES" sz="2800" b="0" i="0" u="none" strike="noStrike" kern="1200" cap="none" spc="0" normalizeH="0" baseline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Imagen 1" descr="http://www.ub.edu/web/ub/galeries/imatges/noticies/2013/10/logo_boles_UB.jpg"/>
          <p:cNvPicPr>
            <a:picLocks noChangeAspect="1" noChangeArrowheads="1"/>
          </p:cNvPicPr>
          <p:nvPr/>
        </p:nvPicPr>
        <p:blipFill>
          <a:blip r:embed="rId2" cstate="print"/>
          <a:srcRect t="24442" b="14992"/>
          <a:stretch>
            <a:fillRect/>
          </a:stretch>
        </p:blipFill>
        <p:spPr bwMode="auto">
          <a:xfrm>
            <a:off x="179512" y="188640"/>
            <a:ext cx="952377" cy="576064"/>
          </a:xfrm>
          <a:prstGeom prst="rect">
            <a:avLst/>
          </a:prstGeom>
          <a:noFill/>
        </p:spPr>
      </p:pic>
      <p:pic>
        <p:nvPicPr>
          <p:cNvPr id="15" name="Imagen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72400" y="260648"/>
            <a:ext cx="679484" cy="1010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4643438" y="1571612"/>
            <a:ext cx="4286280" cy="2428892"/>
          </a:xfrm>
          <a:prstGeom prst="rect">
            <a:avLst/>
          </a:prstGeom>
          <a:ln w="76200"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3" name="12 Rectángulo"/>
          <p:cNvSpPr/>
          <p:nvPr/>
        </p:nvSpPr>
        <p:spPr>
          <a:xfrm>
            <a:off x="4643438" y="4143380"/>
            <a:ext cx="4286280" cy="2428892"/>
          </a:xfrm>
          <a:prstGeom prst="rect">
            <a:avLst/>
          </a:prstGeom>
          <a:ln w="76200"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4" name="13 Rectángulo"/>
          <p:cNvSpPr/>
          <p:nvPr/>
        </p:nvSpPr>
        <p:spPr>
          <a:xfrm>
            <a:off x="214282" y="4143380"/>
            <a:ext cx="4286280" cy="2428892"/>
          </a:xfrm>
          <a:prstGeom prst="rect">
            <a:avLst/>
          </a:prstGeom>
          <a:ln w="76200"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8 Rectángulo"/>
          <p:cNvSpPr/>
          <p:nvPr/>
        </p:nvSpPr>
        <p:spPr>
          <a:xfrm>
            <a:off x="214282" y="1571612"/>
            <a:ext cx="4286280" cy="2428892"/>
          </a:xfrm>
          <a:prstGeom prst="rect">
            <a:avLst/>
          </a:prstGeom>
          <a:ln w="76200"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984776" cy="1143000"/>
          </a:xfrm>
        </p:spPr>
        <p:txBody>
          <a:bodyPr>
            <a:noAutofit/>
          </a:bodyPr>
          <a:lstStyle/>
          <a:p>
            <a:r>
              <a:rPr lang="es-ES" sz="2800" b="1" dirty="0"/>
              <a:t>4. He </a:t>
            </a:r>
            <a:r>
              <a:rPr lang="es-ES" sz="2800" b="1" dirty="0" err="1"/>
              <a:t>tingut</a:t>
            </a:r>
            <a:r>
              <a:rPr lang="es-ES" sz="2800" b="1" dirty="0"/>
              <a:t> </a:t>
            </a:r>
            <a:r>
              <a:rPr lang="es-ES" sz="2800" b="1" dirty="0" err="1"/>
              <a:t>relacions</a:t>
            </a:r>
            <a:r>
              <a:rPr lang="es-ES" sz="2800" b="1" dirty="0"/>
              <a:t> </a:t>
            </a:r>
            <a:r>
              <a:rPr lang="es-ES" sz="2800" b="1" dirty="0" err="1"/>
              <a:t>sexuals</a:t>
            </a:r>
            <a:r>
              <a:rPr lang="es-ES" sz="2800" b="1" dirty="0"/>
              <a:t> i a </a:t>
            </a:r>
            <a:r>
              <a:rPr lang="es-ES" sz="2800" b="1" dirty="0" err="1"/>
              <a:t>l’últim</a:t>
            </a:r>
            <a:r>
              <a:rPr lang="es-ES" sz="2800" b="1" dirty="0"/>
              <a:t> </a:t>
            </a:r>
            <a:r>
              <a:rPr lang="es-ES" sz="2800" b="1" dirty="0" err="1"/>
              <a:t>moment</a:t>
            </a:r>
            <a:r>
              <a:rPr lang="es-ES" sz="2800" b="1" dirty="0"/>
              <a:t> </a:t>
            </a:r>
            <a:r>
              <a:rPr lang="es-ES" sz="2800" b="1" dirty="0" err="1"/>
              <a:t>crec</a:t>
            </a:r>
            <a:r>
              <a:rPr lang="es-ES" sz="2800" b="1" dirty="0"/>
              <a:t> que </a:t>
            </a:r>
            <a:r>
              <a:rPr lang="es-ES" sz="2800" b="1" dirty="0" err="1"/>
              <a:t>s’ha</a:t>
            </a:r>
            <a:r>
              <a:rPr lang="es-ES" sz="2800" b="1" dirty="0"/>
              <a:t> </a:t>
            </a:r>
            <a:r>
              <a:rPr lang="es-ES" sz="2800" b="1" dirty="0" err="1"/>
              <a:t>trencat</a:t>
            </a:r>
            <a:r>
              <a:rPr lang="es-ES" sz="2800" b="1" dirty="0"/>
              <a:t> el </a:t>
            </a:r>
            <a:r>
              <a:rPr lang="es-ES" sz="2800" b="1" dirty="0" err="1"/>
              <a:t>preservatiu</a:t>
            </a:r>
            <a:r>
              <a:rPr lang="es-ES" sz="2800" b="1" dirty="0"/>
              <a:t>.</a:t>
            </a:r>
            <a:endParaRPr lang="ca-ES" sz="2800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285720" y="1671638"/>
            <a:ext cx="4143404" cy="2257428"/>
          </a:xfrm>
        </p:spPr>
        <p:txBody>
          <a:bodyPr/>
          <a:lstStyle/>
          <a:p>
            <a:pPr>
              <a:buNone/>
            </a:pPr>
            <a:r>
              <a:rPr lang="es-ES" dirty="0"/>
              <a:t>a. </a:t>
            </a:r>
            <a:r>
              <a:rPr lang="es-ES" dirty="0" err="1"/>
              <a:t>Vaig</a:t>
            </a:r>
            <a:r>
              <a:rPr lang="es-ES" dirty="0"/>
              <a:t> a una </a:t>
            </a:r>
            <a:r>
              <a:rPr lang="es-ES" dirty="0" err="1"/>
              <a:t>farmàcia</a:t>
            </a:r>
            <a:r>
              <a:rPr lang="es-ES" dirty="0"/>
              <a:t> o a </a:t>
            </a:r>
            <a:r>
              <a:rPr lang="es-ES" dirty="0" err="1"/>
              <a:t>urgències</a:t>
            </a:r>
            <a:r>
              <a:rPr lang="es-ES" dirty="0"/>
              <a:t> i </a:t>
            </a:r>
            <a:r>
              <a:rPr lang="es-ES" dirty="0" err="1"/>
              <a:t>demano</a:t>
            </a:r>
            <a:r>
              <a:rPr lang="es-ES" dirty="0"/>
              <a:t> la ”pastilla del </a:t>
            </a:r>
            <a:r>
              <a:rPr lang="es-ES" dirty="0" err="1"/>
              <a:t>dia</a:t>
            </a:r>
            <a:r>
              <a:rPr lang="es-ES" dirty="0"/>
              <a:t> </a:t>
            </a:r>
            <a:r>
              <a:rPr lang="es-ES" dirty="0" err="1"/>
              <a:t>després</a:t>
            </a:r>
            <a:r>
              <a:rPr lang="es-ES" dirty="0"/>
              <a:t>”</a:t>
            </a:r>
            <a:endParaRPr lang="ca-ES" dirty="0"/>
          </a:p>
        </p:txBody>
      </p:sp>
      <p:sp>
        <p:nvSpPr>
          <p:cNvPr id="6" name="5 Marcador de contenido"/>
          <p:cNvSpPr>
            <a:spLocks noGrp="1"/>
          </p:cNvSpPr>
          <p:nvPr>
            <p:ph sz="half" idx="2"/>
          </p:nvPr>
        </p:nvSpPr>
        <p:spPr>
          <a:xfrm>
            <a:off x="4748242" y="1671638"/>
            <a:ext cx="4038600" cy="2257428"/>
          </a:xfrm>
        </p:spPr>
        <p:txBody>
          <a:bodyPr/>
          <a:lstStyle/>
          <a:p>
            <a:pPr>
              <a:buNone/>
            </a:pPr>
            <a:r>
              <a:rPr lang="es-ES" dirty="0"/>
              <a:t>b. </a:t>
            </a:r>
            <a:r>
              <a:rPr lang="es-ES" dirty="0" err="1"/>
              <a:t>Vaig</a:t>
            </a:r>
            <a:r>
              <a:rPr lang="es-ES" dirty="0"/>
              <a:t> a la </a:t>
            </a:r>
            <a:r>
              <a:rPr lang="es-ES" dirty="0" err="1"/>
              <a:t>farmàcia</a:t>
            </a:r>
            <a:r>
              <a:rPr lang="es-ES" dirty="0"/>
              <a:t> i </a:t>
            </a:r>
            <a:r>
              <a:rPr lang="es-ES" dirty="0" err="1"/>
              <a:t>demano</a:t>
            </a:r>
            <a:r>
              <a:rPr lang="es-ES" dirty="0"/>
              <a:t> que </a:t>
            </a:r>
            <a:r>
              <a:rPr lang="es-ES" dirty="0" err="1"/>
              <a:t>m’aconsellin</a:t>
            </a:r>
            <a:endParaRPr lang="ca-ES" dirty="0"/>
          </a:p>
        </p:txBody>
      </p:sp>
      <p:sp>
        <p:nvSpPr>
          <p:cNvPr id="7" name="5 Marcador de contenido"/>
          <p:cNvSpPr txBox="1">
            <a:spLocks/>
          </p:cNvSpPr>
          <p:nvPr/>
        </p:nvSpPr>
        <p:spPr>
          <a:xfrm>
            <a:off x="4748242" y="4214818"/>
            <a:ext cx="4038600" cy="2257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s-ES" sz="2800" dirty="0"/>
              <a:t>d. Espero que </a:t>
            </a:r>
            <a:r>
              <a:rPr lang="es-ES" sz="2800" dirty="0" err="1"/>
              <a:t>em</a:t>
            </a:r>
            <a:r>
              <a:rPr lang="es-ES" sz="2800" dirty="0"/>
              <a:t> </a:t>
            </a:r>
            <a:r>
              <a:rPr lang="es-ES" sz="2800" dirty="0" err="1"/>
              <a:t>vingui</a:t>
            </a:r>
            <a:r>
              <a:rPr lang="es-ES" sz="2800" dirty="0"/>
              <a:t> la regla</a:t>
            </a:r>
            <a:endParaRPr kumimoji="0" lang="ca-ES" sz="28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5 Marcador de contenido"/>
          <p:cNvSpPr txBox="1">
            <a:spLocks/>
          </p:cNvSpPr>
          <p:nvPr/>
        </p:nvSpPr>
        <p:spPr>
          <a:xfrm>
            <a:off x="357158" y="4243406"/>
            <a:ext cx="4038600" cy="2257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it-IT" sz="2800" dirty="0"/>
              <a:t>c. A la meva amiga li va passar una vegada, la truco i li demano consell</a:t>
            </a:r>
            <a:endParaRPr kumimoji="0" lang="ca-ES" sz="28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Imagen 1" descr="http://www.ub.edu/web/ub/galeries/imatges/noticies/2013/10/logo_boles_UB.jpg"/>
          <p:cNvPicPr>
            <a:picLocks noChangeAspect="1" noChangeArrowheads="1"/>
          </p:cNvPicPr>
          <p:nvPr/>
        </p:nvPicPr>
        <p:blipFill>
          <a:blip r:embed="rId2" cstate="print"/>
          <a:srcRect t="24442" b="14992"/>
          <a:stretch>
            <a:fillRect/>
          </a:stretch>
        </p:blipFill>
        <p:spPr bwMode="auto">
          <a:xfrm>
            <a:off x="179512" y="188640"/>
            <a:ext cx="952377" cy="576064"/>
          </a:xfrm>
          <a:prstGeom prst="rect">
            <a:avLst/>
          </a:prstGeom>
          <a:noFill/>
        </p:spPr>
      </p:pic>
      <p:pic>
        <p:nvPicPr>
          <p:cNvPr id="15" name="Imagen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44408" y="188640"/>
            <a:ext cx="679484" cy="1010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4643438" y="1571612"/>
            <a:ext cx="4286280" cy="2428892"/>
          </a:xfrm>
          <a:prstGeom prst="rect">
            <a:avLst/>
          </a:prstGeom>
          <a:ln w="76200"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4" name="13 Rectángulo"/>
          <p:cNvSpPr/>
          <p:nvPr/>
        </p:nvSpPr>
        <p:spPr>
          <a:xfrm>
            <a:off x="2428860" y="4143380"/>
            <a:ext cx="4286280" cy="2428892"/>
          </a:xfrm>
          <a:prstGeom prst="rect">
            <a:avLst/>
          </a:prstGeom>
          <a:ln w="76200"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8 Rectángulo"/>
          <p:cNvSpPr/>
          <p:nvPr/>
        </p:nvSpPr>
        <p:spPr>
          <a:xfrm>
            <a:off x="214282" y="1571612"/>
            <a:ext cx="4286280" cy="2428892"/>
          </a:xfrm>
          <a:prstGeom prst="rect">
            <a:avLst/>
          </a:prstGeom>
          <a:ln w="76200"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a-ES" sz="2800" b="1" dirty="0" smtClean="0"/>
              <a:t>5. Se m’ha inflamat el queixal del seny, i diria que fins i tot tinc pus: el malestar que em provoca és horrorós, què faig?</a:t>
            </a:r>
            <a:endParaRPr lang="ca-ES" sz="2800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285720" y="1671638"/>
            <a:ext cx="4143404" cy="2257428"/>
          </a:xfrm>
        </p:spPr>
        <p:txBody>
          <a:bodyPr/>
          <a:lstStyle/>
          <a:p>
            <a:pPr>
              <a:buNone/>
            </a:pPr>
            <a:r>
              <a:rPr lang="ca-ES" smtClean="0"/>
              <a:t>a. Em prenc Amoxicil·lina i Nolotil, a la meva germana ja li va passar i el dentista li va dir que es prengués això</a:t>
            </a:r>
            <a:endParaRPr lang="ca-ES"/>
          </a:p>
        </p:txBody>
      </p:sp>
      <p:sp>
        <p:nvSpPr>
          <p:cNvPr id="6" name="5 Marcador de contenido"/>
          <p:cNvSpPr>
            <a:spLocks noGrp="1"/>
          </p:cNvSpPr>
          <p:nvPr>
            <p:ph sz="half" idx="2"/>
          </p:nvPr>
        </p:nvSpPr>
        <p:spPr>
          <a:xfrm>
            <a:off x="4748242" y="1671638"/>
            <a:ext cx="4038600" cy="2257428"/>
          </a:xfrm>
        </p:spPr>
        <p:txBody>
          <a:bodyPr/>
          <a:lstStyle/>
          <a:p>
            <a:pPr>
              <a:buNone/>
            </a:pPr>
            <a:r>
              <a:rPr lang="ca-ES" smtClean="0"/>
              <a:t>b. Vaig al dentista de seguida i que em recepti alguna cosa</a:t>
            </a:r>
            <a:endParaRPr lang="ca-ES"/>
          </a:p>
        </p:txBody>
      </p:sp>
      <p:sp>
        <p:nvSpPr>
          <p:cNvPr id="8" name="5 Marcador de contenido"/>
          <p:cNvSpPr txBox="1">
            <a:spLocks/>
          </p:cNvSpPr>
          <p:nvPr/>
        </p:nvSpPr>
        <p:spPr>
          <a:xfrm>
            <a:off x="2571736" y="4243406"/>
            <a:ext cx="4038600" cy="2257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ca-ES" sz="2800" smtClean="0"/>
              <a:t>c. Vaig tirant com puc amb ibuprofè</a:t>
            </a:r>
            <a:endParaRPr kumimoji="0" lang="ca-ES" sz="2800" b="0" i="0" u="none" strike="noStrike" kern="1200" cap="none" spc="0" normalizeH="0" baseline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Imagen 1" descr="http://www.ub.edu/web/ub/galeries/imatges/noticies/2013/10/logo_boles_UB.jpg"/>
          <p:cNvPicPr>
            <a:picLocks noChangeAspect="1" noChangeArrowheads="1"/>
          </p:cNvPicPr>
          <p:nvPr/>
        </p:nvPicPr>
        <p:blipFill>
          <a:blip r:embed="rId2" cstate="print"/>
          <a:srcRect t="24442" b="14992"/>
          <a:stretch>
            <a:fillRect/>
          </a:stretch>
        </p:blipFill>
        <p:spPr bwMode="auto">
          <a:xfrm>
            <a:off x="323528" y="5822062"/>
            <a:ext cx="1296144" cy="783998"/>
          </a:xfrm>
          <a:prstGeom prst="rect">
            <a:avLst/>
          </a:prstGeom>
          <a:noFill/>
        </p:spPr>
      </p:pic>
      <p:pic>
        <p:nvPicPr>
          <p:cNvPr id="11" name="Imagen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94715" y="5589240"/>
            <a:ext cx="679484" cy="1010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4643438" y="1571612"/>
            <a:ext cx="4286280" cy="2428892"/>
          </a:xfrm>
          <a:prstGeom prst="rect">
            <a:avLst/>
          </a:prstGeom>
          <a:ln w="76200"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4" name="13 Rectángulo"/>
          <p:cNvSpPr/>
          <p:nvPr/>
        </p:nvSpPr>
        <p:spPr>
          <a:xfrm>
            <a:off x="2428860" y="4143380"/>
            <a:ext cx="4286280" cy="2428892"/>
          </a:xfrm>
          <a:prstGeom prst="rect">
            <a:avLst/>
          </a:prstGeom>
          <a:ln w="76200"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8 Rectángulo"/>
          <p:cNvSpPr/>
          <p:nvPr/>
        </p:nvSpPr>
        <p:spPr>
          <a:xfrm>
            <a:off x="214282" y="1571612"/>
            <a:ext cx="4286280" cy="2428892"/>
          </a:xfrm>
          <a:prstGeom prst="rect">
            <a:avLst/>
          </a:prstGeom>
          <a:ln w="76200"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a-ES" sz="2800" b="1" smtClean="0"/>
              <a:t>6. Com que molt sovint tinc pus al coll, ja sé que prendre’m amoxicil·lina em va bé, i la compro a la farmàcia sense recepta. Hi ha algun problema?</a:t>
            </a:r>
            <a:endParaRPr lang="ca-ES" sz="2800"/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285720" y="1671638"/>
            <a:ext cx="4143404" cy="2257428"/>
          </a:xfrm>
        </p:spPr>
        <p:txBody>
          <a:bodyPr/>
          <a:lstStyle/>
          <a:p>
            <a:pPr>
              <a:buNone/>
            </a:pPr>
            <a:r>
              <a:rPr lang="ca-ES" smtClean="0"/>
              <a:t>a. Què va, si ja coneixes els efectes no passa res</a:t>
            </a:r>
            <a:endParaRPr lang="ca-ES"/>
          </a:p>
        </p:txBody>
      </p:sp>
      <p:sp>
        <p:nvSpPr>
          <p:cNvPr id="6" name="5 Marcador de contenido"/>
          <p:cNvSpPr>
            <a:spLocks noGrp="1"/>
          </p:cNvSpPr>
          <p:nvPr>
            <p:ph sz="half" idx="2"/>
          </p:nvPr>
        </p:nvSpPr>
        <p:spPr>
          <a:xfrm>
            <a:off x="4748242" y="1671638"/>
            <a:ext cx="4038600" cy="2257428"/>
          </a:xfrm>
        </p:spPr>
        <p:txBody>
          <a:bodyPr/>
          <a:lstStyle/>
          <a:p>
            <a:pPr>
              <a:buNone/>
            </a:pPr>
            <a:r>
              <a:rPr lang="ca-ES" smtClean="0"/>
              <a:t>b. S’ha de vigilar amb els antibiòtics ja que poden aparèixer resistències</a:t>
            </a:r>
            <a:endParaRPr lang="ca-ES"/>
          </a:p>
        </p:txBody>
      </p:sp>
      <p:sp>
        <p:nvSpPr>
          <p:cNvPr id="8" name="5 Marcador de contenido"/>
          <p:cNvSpPr txBox="1">
            <a:spLocks/>
          </p:cNvSpPr>
          <p:nvPr/>
        </p:nvSpPr>
        <p:spPr>
          <a:xfrm>
            <a:off x="2571736" y="4243406"/>
            <a:ext cx="4038600" cy="2257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ca-ES" sz="2800" smtClean="0"/>
              <a:t>c. Hauries d’anar augmentant la dosis</a:t>
            </a:r>
            <a:endParaRPr kumimoji="0" lang="ca-ES" sz="2800" b="0" i="0" u="none" strike="noStrike" kern="1200" cap="none" spc="0" normalizeH="0" baseline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Imagen 1" descr="http://www.ub.edu/web/ub/galeries/imatges/noticies/2013/10/logo_boles_UB.jpg"/>
          <p:cNvPicPr>
            <a:picLocks noChangeAspect="1" noChangeArrowheads="1"/>
          </p:cNvPicPr>
          <p:nvPr/>
        </p:nvPicPr>
        <p:blipFill>
          <a:blip r:embed="rId2" cstate="print"/>
          <a:srcRect t="24442" b="14992"/>
          <a:stretch>
            <a:fillRect/>
          </a:stretch>
        </p:blipFill>
        <p:spPr bwMode="auto">
          <a:xfrm>
            <a:off x="323528" y="5822062"/>
            <a:ext cx="1296144" cy="783998"/>
          </a:xfrm>
          <a:prstGeom prst="rect">
            <a:avLst/>
          </a:prstGeom>
          <a:noFill/>
        </p:spPr>
      </p:pic>
      <p:pic>
        <p:nvPicPr>
          <p:cNvPr id="11" name="Imagen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94715" y="5589240"/>
            <a:ext cx="679484" cy="1010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4643438" y="1785926"/>
            <a:ext cx="4286280" cy="2428892"/>
          </a:xfrm>
          <a:prstGeom prst="rect">
            <a:avLst/>
          </a:prstGeom>
          <a:ln w="76200"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4" name="13 Rectángulo"/>
          <p:cNvSpPr/>
          <p:nvPr/>
        </p:nvSpPr>
        <p:spPr>
          <a:xfrm>
            <a:off x="2428860" y="4357694"/>
            <a:ext cx="4286280" cy="2428892"/>
          </a:xfrm>
          <a:prstGeom prst="rect">
            <a:avLst/>
          </a:prstGeom>
          <a:ln w="76200"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8 Rectángulo"/>
          <p:cNvSpPr/>
          <p:nvPr/>
        </p:nvSpPr>
        <p:spPr>
          <a:xfrm>
            <a:off x="214282" y="1785926"/>
            <a:ext cx="4286280" cy="2428892"/>
          </a:xfrm>
          <a:prstGeom prst="rect">
            <a:avLst/>
          </a:prstGeom>
          <a:ln w="76200"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357174"/>
            <a:ext cx="8229600" cy="1143000"/>
          </a:xfrm>
        </p:spPr>
        <p:txBody>
          <a:bodyPr>
            <a:noAutofit/>
          </a:bodyPr>
          <a:lstStyle/>
          <a:p>
            <a:r>
              <a:rPr lang="ca-ES" sz="2800" b="1" dirty="0" smtClean="0"/>
              <a:t>7. Porto una setmana prenent antibiòtic i paracetamol que em va receptar el metge per una infecció. El dissabte vull sortir de festa i em ve de gust beure alguna cervesa.</a:t>
            </a:r>
            <a:endParaRPr lang="ca-ES" sz="2800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285720" y="1885952"/>
            <a:ext cx="4143404" cy="2257428"/>
          </a:xfrm>
        </p:spPr>
        <p:txBody>
          <a:bodyPr/>
          <a:lstStyle/>
          <a:p>
            <a:pPr>
              <a:buNone/>
            </a:pPr>
            <a:r>
              <a:rPr lang="ca-ES" dirty="0" smtClean="0"/>
              <a:t>a. No puc prendre alcohol, m’estic prenent paracetamol</a:t>
            </a:r>
            <a:endParaRPr lang="ca-ES" dirty="0"/>
          </a:p>
        </p:txBody>
      </p:sp>
      <p:sp>
        <p:nvSpPr>
          <p:cNvPr id="6" name="5 Marcador de contenido"/>
          <p:cNvSpPr>
            <a:spLocks noGrp="1"/>
          </p:cNvSpPr>
          <p:nvPr>
            <p:ph sz="half" idx="2"/>
          </p:nvPr>
        </p:nvSpPr>
        <p:spPr>
          <a:xfrm>
            <a:off x="4748242" y="1885952"/>
            <a:ext cx="4038600" cy="2257428"/>
          </a:xfrm>
        </p:spPr>
        <p:txBody>
          <a:bodyPr/>
          <a:lstStyle/>
          <a:p>
            <a:pPr>
              <a:buNone/>
            </a:pPr>
            <a:r>
              <a:rPr lang="ca-ES" smtClean="0"/>
              <a:t>b. No puc prendre alcohol, m’estic prenent un antibiòtic</a:t>
            </a:r>
            <a:endParaRPr lang="ca-ES"/>
          </a:p>
        </p:txBody>
      </p:sp>
      <p:sp>
        <p:nvSpPr>
          <p:cNvPr id="8" name="5 Marcador de contenido"/>
          <p:cNvSpPr txBox="1">
            <a:spLocks/>
          </p:cNvSpPr>
          <p:nvPr/>
        </p:nvSpPr>
        <p:spPr>
          <a:xfrm>
            <a:off x="2571736" y="4457720"/>
            <a:ext cx="4038600" cy="2257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ca-ES" sz="2800" smtClean="0"/>
              <a:t>c. Això de l’alcohol és un fals mite</a:t>
            </a:r>
            <a:endParaRPr kumimoji="0" lang="ca-ES" sz="2800" b="0" i="0" u="none" strike="noStrike" kern="1200" cap="none" spc="0" normalizeH="0" baseline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Imagen 1" descr="http://www.ub.edu/web/ub/galeries/imatges/noticies/2013/10/logo_boles_UB.jpg"/>
          <p:cNvPicPr>
            <a:picLocks noChangeAspect="1" noChangeArrowheads="1"/>
          </p:cNvPicPr>
          <p:nvPr/>
        </p:nvPicPr>
        <p:blipFill>
          <a:blip r:embed="rId2" cstate="print"/>
          <a:srcRect t="24442" b="14992"/>
          <a:stretch>
            <a:fillRect/>
          </a:stretch>
        </p:blipFill>
        <p:spPr bwMode="auto">
          <a:xfrm>
            <a:off x="323528" y="5822062"/>
            <a:ext cx="1296144" cy="783998"/>
          </a:xfrm>
          <a:prstGeom prst="rect">
            <a:avLst/>
          </a:prstGeom>
          <a:noFill/>
        </p:spPr>
      </p:pic>
      <p:pic>
        <p:nvPicPr>
          <p:cNvPr id="11" name="Imagen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94715" y="5589240"/>
            <a:ext cx="679484" cy="1010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4643438" y="2928934"/>
            <a:ext cx="4286280" cy="2428892"/>
          </a:xfrm>
          <a:prstGeom prst="rect">
            <a:avLst/>
          </a:prstGeom>
          <a:ln w="76200"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 sz="2800"/>
          </a:p>
        </p:txBody>
      </p:sp>
      <p:sp>
        <p:nvSpPr>
          <p:cNvPr id="9" name="8 Rectángulo"/>
          <p:cNvSpPr/>
          <p:nvPr/>
        </p:nvSpPr>
        <p:spPr>
          <a:xfrm>
            <a:off x="214282" y="2928934"/>
            <a:ext cx="4286280" cy="2428892"/>
          </a:xfrm>
          <a:prstGeom prst="rect">
            <a:avLst/>
          </a:prstGeom>
          <a:ln w="76200"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 sz="2800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Autofit/>
          </a:bodyPr>
          <a:lstStyle/>
          <a:p>
            <a:r>
              <a:rPr lang="ca-ES" sz="3600" b="1" smtClean="0"/>
              <a:t>8. Clarament veig que tinc una faringitis, no puc menjar res i a les nits no descanso gens bé. A més, el coll està molt vermell i inflamat: tinc una infecció segur!</a:t>
            </a:r>
            <a:endParaRPr lang="ca-ES" sz="3600"/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285720" y="3028960"/>
            <a:ext cx="4143404" cy="225742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ca-ES" sz="4800" smtClean="0"/>
              <a:t>a. Prenc antibiòtic</a:t>
            </a:r>
            <a:endParaRPr lang="ca-ES" sz="4800"/>
          </a:p>
        </p:txBody>
      </p:sp>
      <p:sp>
        <p:nvSpPr>
          <p:cNvPr id="6" name="5 Marcador de contenido"/>
          <p:cNvSpPr>
            <a:spLocks noGrp="1"/>
          </p:cNvSpPr>
          <p:nvPr>
            <p:ph sz="half" idx="2"/>
          </p:nvPr>
        </p:nvSpPr>
        <p:spPr>
          <a:xfrm>
            <a:off x="4748242" y="3028960"/>
            <a:ext cx="4038600" cy="225742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ca-ES" sz="4800" smtClean="0"/>
              <a:t>b. No prenc antibiòtic</a:t>
            </a:r>
            <a:endParaRPr lang="ca-ES" sz="4800"/>
          </a:p>
        </p:txBody>
      </p:sp>
      <p:pic>
        <p:nvPicPr>
          <p:cNvPr id="1026" name="Imagen 1" descr="http://www.ub.edu/web/ub/galeries/imatges/noticies/2013/10/logo_boles_UB.jpg"/>
          <p:cNvPicPr>
            <a:picLocks noChangeAspect="1" noChangeArrowheads="1"/>
          </p:cNvPicPr>
          <p:nvPr/>
        </p:nvPicPr>
        <p:blipFill>
          <a:blip r:embed="rId2" cstate="print"/>
          <a:srcRect t="24442" b="14992"/>
          <a:stretch>
            <a:fillRect/>
          </a:stretch>
        </p:blipFill>
        <p:spPr bwMode="auto">
          <a:xfrm>
            <a:off x="323528" y="5822062"/>
            <a:ext cx="1296144" cy="783998"/>
          </a:xfrm>
          <a:prstGeom prst="rect">
            <a:avLst/>
          </a:prstGeom>
          <a:noFill/>
        </p:spPr>
      </p:pic>
      <p:pic>
        <p:nvPicPr>
          <p:cNvPr id="1027" name="Imagen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94715" y="5589240"/>
            <a:ext cx="679484" cy="1010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542</Words>
  <Application>Microsoft Office PowerPoint</Application>
  <PresentationFormat>Presentación en pantalla (4:3)</PresentationFormat>
  <Paragraphs>35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1. Tinc molt mal d’esquena, noto que em comença a sortir mucositat,  tinc mal de cap i una mica de mal de coll. Tinc la grip o estic constipat! Com actuo?</vt:lpstr>
      <vt:lpstr>2. He caigut jugant a futbol, i em fa mal el genoll, està inflamat! Què faig?</vt:lpstr>
      <vt:lpstr>3. Tinc regles molt doloroses, a més, són irregulars i abundants. Què he de fer?</vt:lpstr>
      <vt:lpstr>4. He tingut relacions sexuals i a l’últim moment crec que s’ha trencat el preservatiu.</vt:lpstr>
      <vt:lpstr>5. Se m’ha inflamat el queixal del seny, i diria que fins i tot tinc pus: el malestar que em provoca és horrorós, què faig?</vt:lpstr>
      <vt:lpstr>6. Com que molt sovint tinc pus al coll, ja sé que prendre’m amoxicil·lina em va bé, i la compro a la farmàcia sense recepta. Hi ha algun problema?</vt:lpstr>
      <vt:lpstr>7. Porto una setmana prenent antibiòtic i paracetamol que em va receptar el metge per una infecció. El dissabte vull sortir de festa i em ve de gust beure alguna cervesa.</vt:lpstr>
      <vt:lpstr>8. Clarament veig que tinc una faringitis, no puc menjar res i a les nits no descanso gens bé. A més, el coll està molt vermell i inflamat: tinc una infecció segur!</vt:lpstr>
    </vt:vector>
  </TitlesOfParts>
  <Company>HSJD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Tinc molt mal d’esquena, noto que em comença a sortir mucositat i tinc mal de cap i una mica de mal de coll. Tinc la grip o estic constipat! Com actuo?</dc:title>
  <dc:creator>fbossacoma</dc:creator>
  <cp:lastModifiedBy>Toni</cp:lastModifiedBy>
  <cp:revision>36</cp:revision>
  <dcterms:created xsi:type="dcterms:W3CDTF">2014-04-29T10:13:45Z</dcterms:created>
  <dcterms:modified xsi:type="dcterms:W3CDTF">2014-06-02T20:15:54Z</dcterms:modified>
</cp:coreProperties>
</file>