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8" r:id="rId2"/>
    <p:sldId id="263" r:id="rId3"/>
    <p:sldId id="264" r:id="rId4"/>
    <p:sldId id="265" r:id="rId5"/>
    <p:sldId id="275" r:id="rId6"/>
    <p:sldId id="267" r:id="rId7"/>
    <p:sldId id="271" r:id="rId8"/>
    <p:sldId id="269" r:id="rId9"/>
    <p:sldId id="270" r:id="rId10"/>
    <p:sldId id="272" r:id="rId11"/>
    <p:sldId id="273" r:id="rId12"/>
    <p:sldId id="274" r:id="rId13"/>
    <p:sldId id="281" r:id="rId14"/>
    <p:sldId id="256" r:id="rId15"/>
    <p:sldId id="257" r:id="rId16"/>
    <p:sldId id="260" r:id="rId17"/>
    <p:sldId id="261" r:id="rId18"/>
    <p:sldId id="262" r:id="rId19"/>
    <p:sldId id="258" r:id="rId20"/>
    <p:sldId id="259" r:id="rId21"/>
    <p:sldId id="280" r:id="rId22"/>
  </p:sldIdLst>
  <p:sldSz cx="9144000" cy="6858000" type="screen4x3"/>
  <p:notesSz cx="6858000" cy="96377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4" autoAdjust="0"/>
  </p:normalViewPr>
  <p:slideViewPr>
    <p:cSldViewPr>
      <p:cViewPr varScale="1">
        <p:scale>
          <a:sx n="63" d="100"/>
          <a:sy n="63" d="100"/>
        </p:scale>
        <p:origin x="-158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409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1B4F366-3B94-4C0E-9529-399EB2BBAC1C}" type="datetimeFigureOut">
              <a:rPr lang="es-ES"/>
              <a:pPr>
                <a:defRPr/>
              </a:pPr>
              <a:t>10/06/2014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019175" y="722313"/>
            <a:ext cx="4819650" cy="3614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53525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153525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EB60216-8755-443C-B493-A6CB9A8347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4EC2DE9-EA02-48DD-8935-5EC8E0D0EEFF}" type="slidenum">
              <a:rPr lang="es-ES" smtClean="0"/>
              <a:pPr/>
              <a:t>4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ED3A0-3093-448F-BA0D-FF60AE0A6A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095EF-C2BB-4605-A4E7-380E9BD04B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472CE-EF27-479C-B587-F31CCF7107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CDC1C-68B6-4127-972E-5F39A6C8F5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0E593-4A72-4C9C-871D-8CE7D79D9E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86182-7F35-4B8E-A473-0891A7C952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78E36-6B09-48D8-9D05-0C608BD6B7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4E5B-FCE0-4583-9BEB-914EE00349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7DFDB-7595-4EE9-A7AD-49920C1A31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46CDF-FE54-4893-A042-4784943F47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7222B-77B0-4979-8261-CCA43958443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8926DB-52D1-4A85-93DD-A3170FF5B8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nlm.nih.gov/medlineplus/images/maleandfemalesymbol2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0.jpeg"/><Relationship Id="rId7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7.jpeg"/><Relationship Id="rId7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http://4.bp.blogspot.com/-Sf4XEYcXvWw/UwywOkHOTkI/AAAAAAAAARI/Giy4xw0I2vU/s1600/ets.jpg" TargetMode="External"/><Relationship Id="rId7" Type="http://schemas.openxmlformats.org/officeDocument/2006/relationships/image" Target="../media/image4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http://www.apnav.org/sede/wp-content/uploads/2011/01/inyeccion1.jpg" TargetMode="External"/><Relationship Id="rId4" Type="http://schemas.openxmlformats.org/officeDocument/2006/relationships/image" Target="../media/image42.jpe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gencat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-396875" y="0"/>
            <a:ext cx="10440988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a-ES" sz="6000" b="1">
                <a:solidFill>
                  <a:srgbClr val="333333"/>
                </a:solidFill>
                <a:latin typeface="Calibri" pitchFamily="34" charset="0"/>
              </a:rPr>
              <a:t>Malalties de </a:t>
            </a:r>
          </a:p>
          <a:p>
            <a:pPr algn="ctr"/>
            <a:r>
              <a:rPr lang="ca-ES" sz="6000" b="1">
                <a:solidFill>
                  <a:srgbClr val="333333"/>
                </a:solidFill>
                <a:latin typeface="Calibri" pitchFamily="34" charset="0"/>
              </a:rPr>
              <a:t>Transmissió Sexual</a:t>
            </a:r>
            <a:endParaRPr lang="es-ES" sz="6000">
              <a:latin typeface="Calibri" pitchFamily="34" charset="0"/>
            </a:endParaRPr>
          </a:p>
        </p:txBody>
      </p:sp>
      <p:sp>
        <p:nvSpPr>
          <p:cNvPr id="2051" name="AutoShape 5"/>
          <p:cNvSpPr>
            <a:spLocks noChangeArrowheads="1"/>
          </p:cNvSpPr>
          <p:nvPr/>
        </p:nvSpPr>
        <p:spPr bwMode="auto">
          <a:xfrm>
            <a:off x="323850" y="142875"/>
            <a:ext cx="8569325" cy="5807075"/>
          </a:xfrm>
          <a:prstGeom prst="roundRect">
            <a:avLst>
              <a:gd name="adj" fmla="val 6713"/>
            </a:avLst>
          </a:prstGeom>
          <a:noFill/>
          <a:ln w="7620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052" name="Picture 6" descr="Ilustración de un símbolo femenino y masculino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779838" y="1916113"/>
            <a:ext cx="280828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1069975" y="2319338"/>
            <a:ext cx="7561263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20000" b="1">
                <a:latin typeface="Verdana" pitchFamily="34" charset="0"/>
              </a:rPr>
              <a:t>M</a:t>
            </a:r>
            <a:r>
              <a:rPr lang="es-ES" sz="20000" b="1">
                <a:solidFill>
                  <a:srgbClr val="FFFFFF"/>
                </a:solidFill>
                <a:latin typeface="Verdana" pitchFamily="34" charset="0"/>
              </a:rPr>
              <a:t>T</a:t>
            </a:r>
            <a:r>
              <a:rPr lang="es-ES" sz="20000" b="1">
                <a:latin typeface="Verdana" pitchFamily="34" charset="0"/>
              </a:rPr>
              <a:t>S</a:t>
            </a:r>
          </a:p>
          <a:p>
            <a:endParaRPr lang="es-ES"/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684213" y="5516563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>
                <a:solidFill>
                  <a:schemeClr val="bg2"/>
                </a:solidFill>
              </a:rPr>
              <a:t>Delia Garcia Tello		Cristina Gimeno Giner	     Pol Hernández Prat</a:t>
            </a:r>
          </a:p>
        </p:txBody>
      </p:sp>
      <p:pic>
        <p:nvPicPr>
          <p:cNvPr id="2055" name="Picture 10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179388" y="615315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2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179388" y="615315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500063" y="428625"/>
            <a:ext cx="55451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Què són les MTS?</a:t>
            </a:r>
          </a:p>
        </p:txBody>
      </p:sp>
      <p:sp>
        <p:nvSpPr>
          <p:cNvPr id="3075" name="7 CuadroTexto"/>
          <p:cNvSpPr txBox="1">
            <a:spLocks noChangeArrowheads="1"/>
          </p:cNvSpPr>
          <p:nvPr/>
        </p:nvSpPr>
        <p:spPr bwMode="auto">
          <a:xfrm>
            <a:off x="642938" y="1071563"/>
            <a:ext cx="65008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Les malalties de transmissió sexual són </a:t>
            </a:r>
            <a:r>
              <a:rPr lang="ca-ES" b="1">
                <a:latin typeface="Calibri" pitchFamily="34" charset="0"/>
              </a:rPr>
              <a:t>infeccions</a:t>
            </a:r>
            <a:r>
              <a:rPr lang="ca-ES">
                <a:latin typeface="Calibri" pitchFamily="34" charset="0"/>
              </a:rPr>
              <a:t> causades per virus, bacteris, fongs o paràsits. 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Afecten als </a:t>
            </a:r>
            <a:r>
              <a:rPr lang="ca-ES" b="1">
                <a:latin typeface="Calibri" pitchFamily="34" charset="0"/>
              </a:rPr>
              <a:t>òrgans genitals, anus i boca </a:t>
            </a:r>
            <a:r>
              <a:rPr lang="ca-ES">
                <a:latin typeface="Calibri" pitchFamily="34" charset="0"/>
              </a:rPr>
              <a:t>principalment. En alguns casos si la infecció es generalitza pot afectar a altres òrgans.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Es poden transmetre d'una persona a una altra per </a:t>
            </a:r>
            <a:r>
              <a:rPr lang="ca-ES" b="1">
                <a:latin typeface="Calibri" pitchFamily="34" charset="0"/>
              </a:rPr>
              <a:t>contacte físic </a:t>
            </a:r>
            <a:r>
              <a:rPr lang="ca-ES">
                <a:latin typeface="Calibri" pitchFamily="34" charset="0"/>
              </a:rPr>
              <a:t>durant </a:t>
            </a:r>
            <a:r>
              <a:rPr lang="ca-ES" b="1">
                <a:latin typeface="Calibri" pitchFamily="34" charset="0"/>
              </a:rPr>
              <a:t>les relacions sexuals </a:t>
            </a:r>
            <a:r>
              <a:rPr lang="ca-ES">
                <a:latin typeface="Calibri" pitchFamily="34" charset="0"/>
              </a:rPr>
              <a:t>amb penetració o sense.</a:t>
            </a:r>
          </a:p>
          <a:p>
            <a:pPr>
              <a:buFontTx/>
              <a:buChar char="-"/>
            </a:pPr>
            <a:endParaRPr lang="ca-ES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ca-ES">
                <a:latin typeface="Calibri" pitchFamily="34" charset="0"/>
              </a:rPr>
              <a:t>Però també es poden transmetre per altres vies... </a:t>
            </a:r>
            <a:r>
              <a:rPr lang="ca-ES" b="1">
                <a:latin typeface="Calibri" pitchFamily="34" charset="0"/>
              </a:rPr>
              <a:t>sang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>
                <a:latin typeface="Calibri" pitchFamily="34" charset="0"/>
              </a:rPr>
              <a:t>roba</a:t>
            </a:r>
            <a:r>
              <a:rPr lang="ca-ES">
                <a:latin typeface="Calibri" pitchFamily="34" charset="0"/>
              </a:rPr>
              <a:t> infectada o </a:t>
            </a:r>
            <a:r>
              <a:rPr lang="ca-ES" b="1">
                <a:latin typeface="Calibri" pitchFamily="34" charset="0"/>
              </a:rPr>
              <a:t>de mare a fill.</a:t>
            </a:r>
            <a:endParaRPr lang="es-ES" b="1">
              <a:latin typeface="Calibri" pitchFamily="34" charset="0"/>
            </a:endParaRPr>
          </a:p>
        </p:txBody>
      </p:sp>
      <p:pic>
        <p:nvPicPr>
          <p:cNvPr id="3076" name="10 Imagen" descr="contacto sexu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1785938"/>
            <a:ext cx="18383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http://1.bp.blogspot.com/__xSYEDxxY8k/SoReUB5Cv-I/AAAAAAAAAFk/Qr9AnTRqD8A/s400/Derrames+de+sang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4500563"/>
            <a:ext cx="17208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http://www.aliciacrocco.com.ar/wp-content/uploads/2012/11/eembarazad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4071938"/>
            <a:ext cx="1357312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429125" y="6143625"/>
            <a:ext cx="16287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Sífilis i VIH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14375" y="5929313"/>
            <a:ext cx="23399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VIH i Hepatitis B</a:t>
            </a:r>
            <a:endParaRPr lang="es-E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81" name="Picture 10" descr="universidad-de-barcelona"/>
          <p:cNvPicPr>
            <a:picLocks noChangeAspect="1" noChangeArrowheads="1"/>
          </p:cNvPicPr>
          <p:nvPr/>
        </p:nvPicPr>
        <p:blipFill>
          <a:blip r:embed="rId5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90px-Logo_farmaci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2" descr="universidad-de-barcelona"/>
          <p:cNvPicPr>
            <a:picLocks noChangeAspect="1" noChangeArrowheads="1"/>
          </p:cNvPicPr>
          <p:nvPr/>
        </p:nvPicPr>
        <p:blipFill>
          <a:blip r:embed="rId5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0" descr="90px-Logo_farmaci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https://encrypted-tbn1.gstatic.com/images?q=tbn:ANd9GcRd8JZf4-6j2v3-SjoIzvjmabufupCsNzgkqA30M5Fzn4hmB65l"/>
          <p:cNvPicPr>
            <a:picLocks noChangeAspect="1" noChangeArrowheads="1"/>
          </p:cNvPicPr>
          <p:nvPr/>
        </p:nvPicPr>
        <p:blipFill>
          <a:blip r:embed="rId2"/>
          <a:srcRect r="-2" b="9373"/>
          <a:stretch>
            <a:fillRect/>
          </a:stretch>
        </p:blipFill>
        <p:spPr bwMode="auto">
          <a:xfrm>
            <a:off x="2571750" y="1000125"/>
            <a:ext cx="1428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 descr="http://blog.cofm.es/wp-content/uploads/2013/07/20130725-Los-costes-del-ahorro-y-la-recaudaci%C3%B3n-en-medicamento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4929188"/>
            <a:ext cx="30289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strella de 7 puntas"/>
          <p:cNvSpPr/>
          <p:nvPr/>
        </p:nvSpPr>
        <p:spPr>
          <a:xfrm>
            <a:off x="3500438" y="2500313"/>
            <a:ext cx="1928812" cy="1285875"/>
          </a:xfrm>
          <a:prstGeom prst="star7">
            <a:avLst/>
          </a:prstGeom>
          <a:solidFill>
            <a:schemeClr val="accent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01" name="3 CuadroTexto"/>
          <p:cNvSpPr txBox="1">
            <a:spLocks noChangeArrowheads="1"/>
          </p:cNvSpPr>
          <p:nvPr/>
        </p:nvSpPr>
        <p:spPr bwMode="auto">
          <a:xfrm>
            <a:off x="4000500" y="2857500"/>
            <a:ext cx="10001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000" b="1"/>
              <a:t>MTS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4857750" y="2000250"/>
            <a:ext cx="785813" cy="571500"/>
          </a:xfrm>
          <a:prstGeom prst="straightConnector1">
            <a:avLst/>
          </a:prstGeom>
          <a:ln>
            <a:tailEnd type="arrow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10800000">
            <a:off x="2214563" y="1857375"/>
            <a:ext cx="1357312" cy="785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3071813" y="3643313"/>
            <a:ext cx="71437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rot="16200000" flipH="1">
            <a:off x="4286251" y="4429125"/>
            <a:ext cx="1357312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06" name="17 CuadroTexto"/>
          <p:cNvSpPr txBox="1">
            <a:spLocks noChangeArrowheads="1"/>
          </p:cNvSpPr>
          <p:nvPr/>
        </p:nvSpPr>
        <p:spPr bwMode="auto">
          <a:xfrm>
            <a:off x="1000125" y="1428750"/>
            <a:ext cx="1357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CURACIÓ 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786313" y="1571625"/>
            <a:ext cx="17859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latin typeface="+mj-lt"/>
                <a:ea typeface="Verdana" pitchFamily="34" charset="0"/>
                <a:cs typeface="Verdana" pitchFamily="34" charset="0"/>
              </a:rPr>
              <a:t>INCURABLES</a:t>
            </a:r>
          </a:p>
        </p:txBody>
      </p:sp>
      <p:cxnSp>
        <p:nvCxnSpPr>
          <p:cNvPr id="22" name="21 Conector recto de flecha"/>
          <p:cNvCxnSpPr/>
          <p:nvPr/>
        </p:nvCxnSpPr>
        <p:spPr>
          <a:xfrm>
            <a:off x="6572250" y="1785938"/>
            <a:ext cx="50006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rot="5400000" flipH="1" flipV="1">
            <a:off x="6465094" y="1178719"/>
            <a:ext cx="428625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10" name="30 CuadroTexto"/>
          <p:cNvSpPr txBox="1">
            <a:spLocks noChangeArrowheads="1"/>
          </p:cNvSpPr>
          <p:nvPr/>
        </p:nvSpPr>
        <p:spPr bwMode="auto">
          <a:xfrm>
            <a:off x="7000875" y="928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MORT</a:t>
            </a:r>
          </a:p>
        </p:txBody>
      </p:sp>
      <p:sp>
        <p:nvSpPr>
          <p:cNvPr id="4111" name="31 CuadroTexto"/>
          <p:cNvSpPr txBox="1">
            <a:spLocks noChangeArrowheads="1"/>
          </p:cNvSpPr>
          <p:nvPr/>
        </p:nvSpPr>
        <p:spPr bwMode="auto">
          <a:xfrm>
            <a:off x="6858000" y="2201863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CRONIFICACIÓ</a:t>
            </a:r>
          </a:p>
        </p:txBody>
      </p:sp>
      <p:sp>
        <p:nvSpPr>
          <p:cNvPr id="33" name="32 Flecha abajo"/>
          <p:cNvSpPr/>
          <p:nvPr/>
        </p:nvSpPr>
        <p:spPr>
          <a:xfrm>
            <a:off x="7572375" y="2643188"/>
            <a:ext cx="214313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113" name="33 CuadroTexto"/>
          <p:cNvSpPr txBox="1">
            <a:spLocks noChangeArrowheads="1"/>
          </p:cNvSpPr>
          <p:nvPr/>
        </p:nvSpPr>
        <p:spPr bwMode="auto">
          <a:xfrm>
            <a:off x="5715000" y="3111500"/>
            <a:ext cx="3643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>
                <a:latin typeface="Calibri" pitchFamily="34" charset="0"/>
              </a:rPr>
              <a:t>Deixen </a:t>
            </a:r>
            <a:r>
              <a:rPr lang="ca-ES" b="1">
                <a:latin typeface="Calibri" pitchFamily="34" charset="0"/>
              </a:rPr>
              <a:t>invalideses i seqüeles</a:t>
            </a:r>
            <a:r>
              <a:rPr lang="ca-ES">
                <a:latin typeface="Calibri" pitchFamily="34" charset="0"/>
              </a:rPr>
              <a:t>: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Esterilitat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Artritis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Alteracions neurològiques: demència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Càncers genitals o anals </a:t>
            </a:r>
          </a:p>
          <a:p>
            <a:pPr>
              <a:buFont typeface="Arial" charset="0"/>
              <a:buChar char="•"/>
            </a:pPr>
            <a:endParaRPr lang="ca-ES"/>
          </a:p>
        </p:txBody>
      </p:sp>
      <p:sp>
        <p:nvSpPr>
          <p:cNvPr id="4114" name="34 Rectángulo"/>
          <p:cNvSpPr>
            <a:spLocks noChangeArrowheads="1"/>
          </p:cNvSpPr>
          <p:nvPr/>
        </p:nvSpPr>
        <p:spPr bwMode="auto">
          <a:xfrm>
            <a:off x="4429125" y="5500688"/>
            <a:ext cx="2816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>
                <a:latin typeface="Calibri" pitchFamily="34" charset="0"/>
              </a:rPr>
              <a:t>GRAN COST ECONÒMIC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Tractaments farmacològics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Baixes laborals </a:t>
            </a:r>
            <a:endParaRPr lang="es-ES">
              <a:latin typeface="Calibri" pitchFamily="34" charset="0"/>
            </a:endParaRPr>
          </a:p>
        </p:txBody>
      </p:sp>
      <p:sp>
        <p:nvSpPr>
          <p:cNvPr id="4115" name="AutoShape 9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6" name="AutoShape 11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7" name="AutoShape 13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118" name="AutoShape 15" descr="data:image/jpeg;base64,/9j/4AAQSkZJRgABAQAAAQABAAD/2wCEAAkGBw8PDw8UDxQQEBAQDw8QFQ8QEA8QEA8QFRQWFhQRFBQYHiggGBolGxUUITEhJSkrLjouGB8zODM4NygtLiwBCgoKDg0OGhAQGywmHyQsLCwsLCwsLCwvLCwsLCwsLCwsLCwsLCwsLCwsLCwsNCwsLCwsLCwsLCwsLCwsLCwsLP/AABEIAL0BCwMBEQACEQEDEQH/xAAcAAEAAQUBAQAAAAAAAAAAAAAAAwECBAUGBwj/xABFEAABAwICBgUHCQYGAwAAAAABAAIDBBEFMQYSEyFBUSJhcYGRBzJCUqGxwRQjYnKCksLR8DM0g6Ky4QhDY3OT8RUkdP/EABoBAQACAwEAAAAAAAAAAAAAAAACAwEEBQb/xAA1EQEAAgECAgcHAwQDAQEAAAAAAQIDBBESMQUTIUFRkfAyYXGhwdHhFCKxI0JSgTM08YIV/9oADAMBAAIRAxEAPwD3FAQEBAQEBAQEBAQEBAQEBAQEBAQEBAQEBAQEBAQEBAQEBAQEBAQEBAQEBAQEBAQafEtJqSnuHSB7x6EXTdfkbbh3lambXYcXZM9vhHanXHaXPT6cSyG1LBc/S1pHfcZ+a59ulrWnbFT6/KPutjDEc5WfKsbmyBiB4asLP6t6rnNrr8uzy/Ms8OOD/wAVjDs5yP47h/SFjg1s/wB/z/Bvj8FP/EYuMqgn+PIfeE6vWR/f8/wb08DWxuLiZAOHzD7/AIlnrNdTv38jbHK5umdXCbVUAztez4j/ADXBU46UzU/5afT7sdTWeUt3h2mFHNYFxhceEoDR94bvEhbuLpLBk5zt8fvyV2xWhv2uBAIIIO8EbwQt6J3VqrIICAgICAgICAgICAgICAgICAgICAgINNjukkFILOOvLbdEw9LtcfRH6stPU63Hg7J7Z8PXJOmObOWMmJYnl8zTnrLIyO3zpPd2Lk2yanV+6vl+Z/hdtSnxbWg0RpYQDLeZ30tzO5g+N1ZXSYMUb37fj9mJvaeTdRuZGLRtDQODQGjwCnOqrXspH0Y4JnmoZ3dQ7lTbVZJ5JcELTK7mfYqpz5fFnhhbtX8yo9fl/wAmeGFRUO6j2hZjV5Y79/8ARwVVNSCLObcHMbiPAq2uv7r18mOr8GrrNHaOe+q3ZPPGPo/y5FS6vTZ/Z7J8vkfuq0xw/EMOJdTvMsQ3loBIt9KM+9qhFNRpp3xzvHh+PsTw25t9gOl8NRZktoZTusT828/RdwPUfaulpekceX9tuyfkqvimOTpV0VQgICAgICAgICAgICAgICAgICAgION0i0qcX7Ch6chOqZWjW3+rHzP0sveOPq+kJ4uqwds+P2+6+mPvspgmijI/nKs7SQnW1CdZjSeLj6bvYqMWkrj/AH5Z3n15s2vM9lXQum4N3D9eClk1Mz2U7CK+KOy1tt+aRZOE3LJwihCxNRQhQmrO6whQmGVpCrmEkbmqtKJXR1Tm59IdefitrFrL07LdsE44tyYGLYBBVgujtHL6wG5x5Pb8Vt2xYtTHFXn65wrnipza/CNIJ6GQQVocYxuDz0nMHAg+mz2j2KWn1t8E9Xn5ePrnHzV3xxbtq7uKRr2hzSHNcAQ4G4IORBXdraLRvHJrr1kEBAQEBAQEBAQEBAQEBAQEBBxOlePPlk+S0l3OcdR7m5k8Y2ngOZ7ua4uu1k2t1GLnyn7fdfjptHFZssAwSOiZc2dM4dJ/L6LeQUceOmmrvPMmZvLPc4uzWve9sk7ynERAAkQwuAU4qK2WeFgsnCKEKMwytIUJhlYQq5hlYQqphlY4KqYShC8KKysotYtNxuISt7UnirzWbRMbSkq6aKsjLJBZw3hw85p9Zv5LqY8lNVXhtz9dsNe+OaTvHJosHxKXDJ9hUb4HG4dvIZc/tG9XMfotNqL6S/V5PZn5e/7wqvSLRvHN6C1wIBBBBAII3gjmF6CJ3ayqyCAgICAgICAgICAgICAgIOb0zx000YjjPz0oNiM42ZF/bwHfyXO6Q1fU04a+1PyjxW46cU7zyY+iuCili2ko+ekHHONpyYOvn/ZaWnxVwY+O/P12J2ninaG2c4k3K1rXnJbeUttlQFKIYXgK2IGv0gx2lw6AzVcgjjBDRuLnPecmMaN7jn3Ak7hdXY8c3naEZnZx+D+WPCaiYRu29NrGzZahkYivw1nNcdXtO7mVsW0t4jdHjh6JZa81S3WkKEwysIVcwyxMRrYqeJ8s72xRRjWdI82a0fnwtzKhFJtO0czfZ5+3yzYUZtQiqay9tuYm7P62qHa9u6/Utiejsu2/Z8GOth3tPOyVjHxua+N7Q5r2kOa5pyIIzXMvWaztK2JHhUp1QPCjK6qG5BuNxHFYi01neOa3nG0pcQo2V0JabNkbva71Hc/qldetq6rFtPOP5+0tPJSccsPQrF3xvNJUXDmkiPW4EZx/Ed/Utjo3UzWeoyc45fb7NfLT+6HarsqBAQEBAQEBAQEBAQEBAQRVVQ2Jj3vNmsaXE9QF1G94pWbTyhmI3nZwej0Dq+skqZh0GOBDTvGt6DOxose2y8/gidRmnNfl3fTybFv214YdXNJrHqH6uoajN1lto5QzWNoUaoVZlI1XVhFe0K2sMPmbyw6SursTlYD8xRufTxt4azTaV/e5ufJrV1tPj4afFTad5cKr0X0d5C9JXVlA6CUl0tCWRgnN1O4HZeGq5vYGrR1GPad4706y9HIWpMJrHBVWhJ4P5fNJHSVMdFG4iOBrZZQD58zxdgP1WEH7Z5BdDRYoiOOe9Xee55Kt5W9j8g2kTiZqKQktDTPDf0d4ErB1G4cB9bmuP0phjaMkfCfouxW7nsL1w5bMMd6jK2qB6jK6q2GYxuBHeOY4hTw5ZxXi0J2pF67MLS+huGVMO5zNXWcM7X6D+0H9bl0tVTeIzU7tvxP+nP22naXWYBiYqqeOQecRqvA9F484fHsIXb0ueM2KL+fxal68M7NithEQEBAQEBAQEBAQEBAQch5Q8QLY44GedKdZwGeo09Ed7rfdXI6VzTFIxRzn1/K7DXt3bLDaMUtNHGPOt0jzed7j8PBUZP6GGKRzn1KUfutuvatCqyV7VdVGUgV1WFKqbZxyP9SN7/ugn4K+kbzEIy+MnvLiS4kkkkk7yScySu0oWoPUP8PdSW4rMy/Rlo5LjgXNfG4Hw1vEqjPH7Uq830O5c+yyFhVVknyRp3VumxXEHu41k7R9Vjyxo+60LsYY2x1j3KJ5tErGHVeS6pMWM0B9aUx9okY5n4lq62N8Fk6e1D6acvKy24QPUZXVY71GV1UD1BdVm4a4SMfE/eCDu5tO4j2+1dTQZOKs4reo72tqqdsWhqtDZ3UtZNTPO55Orfi9ouD3s9wW10decWa2Ge/l698NHLG9d3erutYQEBAQEBAQEBAQEBAQcBf5XjDid7IHHwi3f1m689eeu1k+Ffp+WzEcNHUVT7uty3d6o1l+LJt4JUjsRtVVWZSNV1UUjVbVhHXQmSGZgzfFIwdrmkfFbGKf3QjPJ8ZrtKBB6Z/h+hLsXeeEdHM4nld8bfxKjUTtRKvN9FOK50yshYSqrJPkbTSAx4niDXCxFbU+BkcQfAgrtYp3pHwhRPNpVNh03k0p9pjGHjlUCT/jBf8AhWtq52wX+CVPah9POXlJbsIHqMrasd6jK6qB6iuqUsuo9p4X39h3FWafJ1eSLM5a8VJhhaXNMFTT1DMwRfrdGQQO8G3cunqv6eWmWPWzlRG8TD0CJ4c0Fu8OAIPMHeF6KJ3jeGmuWQQEBAQEBAQEBAQEEdRKGMe45Ma5x7ALqNrcMTJDhtAIy41Ers3Frb9Zu53vC8/oO3ivPf8A+trJ3Q32tck8ySufa3FabeKzbZe0qdZYlIFdWUZSAq2sor2lXVlh8r+UzAHYfilVHa0Uj3TxG1gYZCXAD6p1m/ZXax34qxKiY2cqrGHvv+H3AHQ0tRVyCxqnNjjuN+xjJ1nDqLzb7C0tVflVOkPVyVozKxYSqpll88eXXAXQYiKloOyrGNN+DZowGPb3gMd9o8l1dHk4se3gqvG0vNVtoPVfILgTpKmarcPm6dhhYSM5pB0rHqZe/wDuBc3pPLw4uDxW4o3nd7a8rzstuELyoytqx3lQldVA8qMrqo1hYl0pj2lCHcWGN34D712c39TSxb4fZybxw3mG+0SqNpRU54hmp9wlvwXY0N+PT1n3beXY08kbWlt1toCAgICAgICAgICAg1uksmrR1J/0XjxFvitfVztgv8JSp7UOf0Jbq0bz60kh8GgfBcXTft01p+LZnts2DCuYutCUKysq17SrYlheCrYlFeCrIlhz2m+h1NjEAjmJjlj1jFUNAc6InMEek02F23GWYW5g1E07ELV3efYR5Cg2ZrquqbJA11zHDG5j5R6pcT0O6/xW3bV127EOCXsNPCyJjGRtayONrWMY0WaxjRZrQOQC59snFO6yI2XkquZZWkquZZanSTAqbEaZ9PVNLo3WcHNsHxSC+rIw8CLnuJB3FTw55xW3gtXd5WzyFHa9KtZsL3u2EiYt5WLrA243PYujPSFYjf6qurl6phGFwUVPHBTN1IYhYDMkne57jxcTvJXD1OectuKWxWu0J3lay6sIHlRlbVA8qC6qB5WJXVWrCTMq262HzjlHIfDpLsYO3STHxc3UR/U8k/k8kvRkerNI3xDXfiXR6Ktvg28Jn7tHN7Tp101QgICAgICAgICAgINRpb+41P1PxBauu/69/gnj9qGm0R/cPtTe9cfF/wBSfhLZj24ZTHLltiYTBwGe5ShVKQFWRKK8FWRLC4FWRKK66nFjZW6zxMF04hQlYmWdlpKhMsrCVXMsrSVXMso3FVylCF5UVtYQPKjK2sIHlRXVhCSorYEZZzv3Go/2p/6Cuvpv+rb/AOv4c7U/8nkeTj91l/8Aod/QxdDoj/hn4/SGjm9p1i6qkQEBAQEBAQEBAQEGu0ij1qOpH+hIfBpPwWvqo3w3j3SlT2oc3oS/WpJG8pHjxaD8VxdL+7T2r8f4bU9lollscuVEty0JdxBDgCCCCDvBB3EFSidlNoaiixX5PVCjqT0pAX0s7j+9RDOIk/5rLgHmLHMlbd8XFTracu/3e/4T8p7FMTtO0ugBVMSzsuDlOJYVupcQrdZ4mNi6cRsoSsbs7LS5RmRaSoTLK1zlXMpRCFzlhZWETnKMrYhA8qCysNBjmNFksVNTWfWVHmtIu2CP0qiX6IANhxIstvT6WckTkt7MfOfCPXYxky8MxWOc+t2yghEbQ0EusPOd5zzxcesm571q3txWmWxWNo2SKCTLrnamHzHnG8feOr8V2MP7dJPwlzNRO+Sf9MryfxatFf15ZHeFm/hXS6Krtp9/GZaWb2nSrpKhAQEBAQEBAQEBAQWysDmkHJwIPYdyxMbxsOB0GeY5KmF2bSDbrYS13vC87ot62vjnu/8AG5bt7W0eNVzhyJC5mSvBea+Et2O2sSva5Y3RmGv0jwSLEaZ0MhLHAiSKZvn087fMkaRv7epbuj1M4r+5r5ce8OY0Y03kgmNFjHzVTEdQVJ3RzeqXnIXG8PyPGxz3NToN463B2x4eHw+3P4qK5O6z0IOXLiVyt1niY2Vus8QXTiFLrHEbKEqMyzssc5RSiEbnLCcVROcsSsiETnKMrIhymmWlsdCwsZaSqcOjHmGXyfJbhyGZ9o39DoLaieKeysc58fdHrsVZ9RGKNo5rdDMBkpY5J6ol9dWWdK51i6KPNsXUciQN24DJoVvSOprMRhx+zHr1+TS4Z9u/OXRLkN8QX6XybOjYzi9zG/d6R9oC7Oo/p6eKfCHJtPFeZdHoxTbKjp25HZhx7X9I/wBS7WjpwYKR7v57Wned7S2i2UBAQEBAQEBAQEBAQEHn+JD5Jiwdkych3VaTou/nF15/UR1Os37rfX8tqk70bnE2WeDwcPaP0Fqa/Hw5It4/Ru6ed67eDHa5aMLJhI1yzuhMNHplotFicQ3hlVGDspjkRnspObTz4HfzB6uh1s454bcmrmw79sPPcF0nxDCZDTztL2Rmxp5ibsHAxSb7A8M28gupn0WHUxx17J8Y+sepa1clqTtL0jBNM6KrsGv2Uh/yprMdfk05O7iuLn0ObF2zG8eML63rZ0GstNZwmum5wqF6M8K0uRmKrHOWE4hG5yjunEMStrooW60r2Rt9Z7g0HqHMqVMd8k8NImZ9yUzWsby4LSPT/c5lECMwah4tb6jD73eC7Ol6I7eLN5R9Z+3m1Mur7qea7QfRZ2sK2tBc9x14Y5LlznZ7eS++/IHt5K3X62uOnV4/Xu+/kxptPN7cdncE3zXnJmZneXWiNlFhlPQxa8jRwB1j2D9BbGlx8eWI/wB+SrNfhpMtfpH/AO1XU9O3IFodbgXb3nuYAV0c8ddnpij14/Jy99omXoTRYC2QXo2mqgICAgICAgICAgICAg5bT/DdrTiVo6UBJPPZusHeBse4rmdKYOPFxxzr/Hetw22nZZhdV8rpGnORvRdz12/mN/etG0fqdP7/AKx923ivwXYzXLiuhMJA5ZQmF4es7oTVr9IcBpsRjDZxqyNHzdQ0DXZ1H1m9R9h3rpaTXWxTtPr14tbLgizyrHtF6mhdaZutETZs7BeJ/K/qnqPdfNehw56ZY/bPb4NG1JrzUw3GaunAEM0rGj0NbWYPsOuPYsZNNiye3WJ9eLFb2ryl0NNp5Wt88QydbmFp/lIHsWnborBPLeP9rY1FoZzPKBLxgYeyRw+BVM9D17rz5JfqZ8FXafycIGf8rj+FP/xq/wCfy/LP6qfBjTad1J82OFvbru+IU69D4u+0/I/VW7ohqqzSyvk/zdQco2Nb7d59q2KdG6ev9u/xn1CE6jJPe0cjZZ5B+0mlcbC5dJI48hmStyIrSvZtEeSnttPi7jRjQpsJbNWgPkFnMptzmsPB0hycerLt4cjW9IxEcNPX4b2n0kz22dc95cbnNeetabTvLqVrERtC1RSEGypHNghklfuGqT9kZAdp+C6+ipGPFOS3f/H5+zn6nJxW4Y7mu0DpHTTT1Umd3Nb9d29xHYLDvK2ui8c3vbPb4R9fs0s1toiruV22uICAgICAgICAgICAgILZGBwIcAQ4EEHIg7iFiYiY2ked0t8MrnxPJ2EtrOOWqT0H928HvXnOGdJnmk+zPL6fZtxbiru3WKU2q7WHmuO/qd/da2u0/BbjjlP8/l0NPk4o4Z5sMOWju2JheHohNVweso8KQS7i1wDmEWLXAEEcrK7HntTkrtiiznMT0Jo5yXQE0zz6IGtFf6hy7iOxdfB0pPK3b8efm1L6Tvhz1XoPWx31QyZvON4Bt9V1vZddKmtxW59jWnBeGvkwOqb50Ew/hvI8QFdGfHPK0eavgt4LRhNQcoZj/Ck/JZ63H/lHnBwW8GTDoxWyZQvHW/Vj/qIVdtVhr/clGG89zbUegTtxqZWsHqxdJx6tY7h4FamXpKlfZjzX00lp5umw7D6akFqaMNJFjK7pSO7XH3ZdS42o198nf6+DfxaatE5N81oTMz2y2ojZRYZEGRRUxkdb0RvJ6uS2NNgnLfbujn696nNk4K+9gaU1bp5Y6SDeS5ocBkXcG9gG8/2XR1NpyWjBjczf+6XbYVQtpoY4mZMba/rOzc49puV3sOKMVIpHc1LTvO7LVrAgICAgICAgICAgICAgINLpVggrIbCwlZd0bjz4sPUbeNlp63S9fj2jnHL1708d+GXPaMYrrg01RukbdjdbcXAZsP0hb2dS5OnyReJw5OfL174bUTwzxQyKumMbrHeDkef91zdRp5w227u6XTxZYyR70C11it0NldZZ3Y4VddN2OFVspGRIUovaOUsTSJ5rxVP5+wKcZ7x3sdTUNW/n7Fn9Rc6qqx0zzxPduUJzXnvSjHWO5Gq0hGRAQXwxOe4BuZ8AOZVmLHbJbhqhe8UjeU2NYkyih1WWMzwbdXOR3Vy/7XXtaulx8Nefrtcy95yW3lJoTghiaZ5r7aUHVDs2MO8k/Sd7u0rc6O0k0jrb+1P8flrZb79kOtXVUiAgICAgICAgICAgICAgsc+yDHklQcppRg22O2h3TNsSBuMlsiPpBcvX6HrP6mP2o+f5XY8m3ZPJTAscZUt2NRYSjcCdwkty5P6v+lo4stc9eryx2+vKWxEzSd4TVdG6Prb63wK5+o0tsM7848fu6GLNF+zvYy1V4gICAgICAgICCWnp3SGze88ArsOC+Wdq+avJkrSN5T4niUVDHYWfM4XDeJ+k7k1dXfHpKbRz/n8OdfJbJPa1GBYa+eX5RVdK51mtd6R4Ejg0cB8M7tFpLZbdfl/1Hrua+TJt+2HZxzLttdlRyoJ2m6CqAgICAgICAgICAgIKOKDFlcgxZXIMSVyDnsawhsxL2dCXnkH9vX1rnazQVzfvp2W/n4/dbTJw9k8lmF6SPiOyrA4gbtpa7gPpD0h1j2rmU1Fsc9Xnj19fivjxq3j6KOVuvA5pB5G7T2Hgo5dDW8cWKfs2seqmOyzAlicw9IEe4965uTFfHO1o2blb1tylYq0xAQEBAQXMYXGzQSeQF1KtLWnasbozaIjeWfBhu68pDQN5F/eeC6OHo+eeTyauTVRyq1mK6TsjGzpAHuy1wLsB+iPSPs7VdfU1pHV4Y8vXa1J3t22a/DcLLn7SpOu8m+q43383c+xbek6OnfrM/bPh9/sovl7qukieuwoZcTkGXE5BlxOQThAQEBAQEBAQEBAQEFrggxpWoMSVqDFlagxJGoNdW0bJBZ4vyORHYVTmwY81drxulW015NO2lqaV2tTvdbi3dv7Wnc5cfJoM+CeLDO8eHf5cpX1y1nm2lHpePNqY7HIuYLjvYclVGsj2ctfXwWRvzhtIZaKf9nI0E+iHarvuuT9Ppsvszt8PsurqMlefzSvwk+i7xHxVVujZ/tt8lsavxhEcKk5s8T+Sqno7L4x8/sn+qp7wYXJ9DxP5LEdH5fGPX+mf1VPevZhLuLgOwEq2vRtu+yE6uO6FJY6WD9tI0Hk54B7mjerY0eDH23nzlVbVXnk11XpbBGLU7C88yNRnhmfYszq8VI2xx9FM8Vu2WmqJausPzrtVnq21W9zcz3qVNLqdT7f7a+u7n5q5yVqzqDD2R5C7vWOf9l19Po8eD2Y7fHvUWvNubZxMW0gy42oMuNqDKiagy42oMgICAgICAgICAgICAgILHsugx5IkGLJCgxZIEGNJAgx306DEqKBr/OaHdoy71Xkw48kbXiJZiZjk1k+AMPmlzerzh7VzsnROG3szMfP15rYzWjmiZhlTH+ylcB1PkZ7AteejM9fYv/MfdLrq98JRJiQylcftg+8LH6TWxymPP8M9ZQM2JHOVw+00e4J+l1098ecfY6yiJ9HWSftJnEcjJI72ZLMdHam3t3+c/hjra90Kw4APScT2ANV2PojHHt2mfl90Zzz3NhT4axnmtAPPM+K6GLTYsXsViP581c3mebMZTK9FkR06DJjgQZMcKDKjhQZMcSCdrbILkBAQEBAQEBAQEBAQEBBQhBY6IFBC+nQQPpkEL6VBC6kQRupEFho0Fpo0FPkaCoo0Fwo0EjaRBK2kQTMpUE7KZBMynQStjAQXoCAgICAgICCPaIG0QNogbRA2iBtEDaIG0QNogbRA2iBtOpBQuHJBabckFCwckFpjCCmzCBswgbMIKiMckFwaOSC4W5IKh45IK7TqQNogbRA2iBtEDaIG0QNogbRA2iBt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4119" name="Picture 19" descr="13 semanas de gestació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5000625"/>
            <a:ext cx="318135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0" name="44 CuadroTexto"/>
          <p:cNvSpPr txBox="1">
            <a:spLocks noChangeArrowheads="1"/>
          </p:cNvSpPr>
          <p:nvPr/>
        </p:nvSpPr>
        <p:spPr bwMode="auto">
          <a:xfrm>
            <a:off x="571500" y="3500438"/>
            <a:ext cx="3214688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a-ES" b="1">
                <a:latin typeface="Calibri" pitchFamily="34" charset="0"/>
              </a:rPr>
              <a:t>DONA EMBARASSADA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Contagiar al fetus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Malformacions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Avortaments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Embaràs ectòpic </a:t>
            </a:r>
          </a:p>
        </p:txBody>
      </p:sp>
      <p:sp>
        <p:nvSpPr>
          <p:cNvPr id="4121" name="48 Rectángulo"/>
          <p:cNvSpPr>
            <a:spLocks noChangeArrowheads="1"/>
          </p:cNvSpPr>
          <p:nvPr/>
        </p:nvSpPr>
        <p:spPr bwMode="auto">
          <a:xfrm>
            <a:off x="714375" y="357188"/>
            <a:ext cx="47307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ca-ES" sz="3000" b="1" u="sng">
                <a:solidFill>
                  <a:schemeClr val="folHlink"/>
                </a:solidFill>
                <a:latin typeface="Calibri" pitchFamily="34" charset="0"/>
              </a:rPr>
              <a:t>MTS: Impactes en la societat</a:t>
            </a:r>
          </a:p>
        </p:txBody>
      </p:sp>
      <p:pic>
        <p:nvPicPr>
          <p:cNvPr id="4122" name="Picture 27" descr="universidad-de-barcelona"/>
          <p:cNvPicPr>
            <a:picLocks noChangeAspect="1" noChangeArrowheads="1"/>
          </p:cNvPicPr>
          <p:nvPr/>
        </p:nvPicPr>
        <p:blipFill>
          <a:blip r:embed="rId5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Picture 10" descr="90px-Logo_farmaci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4" name="Picture 29" descr="universidad-de-barcelona"/>
          <p:cNvPicPr>
            <a:picLocks noChangeAspect="1" noChangeArrowheads="1"/>
          </p:cNvPicPr>
          <p:nvPr/>
        </p:nvPicPr>
        <p:blipFill>
          <a:blip r:embed="rId5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10" descr="90px-Logo_farmaci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3 Rectángulo"/>
          <p:cNvSpPr>
            <a:spLocks noChangeArrowheads="1"/>
          </p:cNvSpPr>
          <p:nvPr/>
        </p:nvSpPr>
        <p:spPr bwMode="auto">
          <a:xfrm>
            <a:off x="931863" y="446088"/>
            <a:ext cx="30353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Quines són?</a:t>
            </a:r>
            <a:endParaRPr lang="ca-ES" sz="3000" b="1" u="sng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857250" y="1071563"/>
            <a:ext cx="76438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Tx/>
              <a:buChar char="-"/>
            </a:pPr>
            <a:r>
              <a:rPr lang="ca-ES">
                <a:latin typeface="Calibri" pitchFamily="34" charset="0"/>
              </a:rPr>
              <a:t>La majoria d’aquestes malalties es poden contraure més d’una vegada, és a dir, </a:t>
            </a:r>
            <a:r>
              <a:rPr lang="ca-ES" b="1">
                <a:latin typeface="Calibri" pitchFamily="34" charset="0"/>
              </a:rPr>
              <a:t>no</a:t>
            </a:r>
            <a:r>
              <a:rPr lang="ca-ES">
                <a:latin typeface="Calibri" pitchFamily="34" charset="0"/>
              </a:rPr>
              <a:t> s’adquireix </a:t>
            </a:r>
            <a:r>
              <a:rPr lang="ca-ES" b="1">
                <a:latin typeface="Calibri" pitchFamily="34" charset="0"/>
              </a:rPr>
              <a:t>immunitat</a:t>
            </a:r>
            <a:r>
              <a:rPr lang="ca-ES">
                <a:latin typeface="Calibri" pitchFamily="34" charset="0"/>
              </a:rPr>
              <a:t>.</a:t>
            </a:r>
          </a:p>
          <a:p>
            <a:pPr algn="just" eaLnBrk="0" hangingPunct="0">
              <a:buFontTx/>
              <a:buChar char="-"/>
            </a:pPr>
            <a:endParaRPr lang="ca-ES">
              <a:latin typeface="Calibri" pitchFamily="34" charset="0"/>
            </a:endParaRPr>
          </a:p>
          <a:p>
            <a:pPr algn="just" eaLnBrk="0" hangingPunct="0"/>
            <a:r>
              <a:rPr lang="ca-ES">
                <a:latin typeface="Calibri" pitchFamily="34" charset="0"/>
              </a:rPr>
              <a:t>-Patir una MTS suposa un </a:t>
            </a:r>
            <a:r>
              <a:rPr lang="ca-ES" b="1">
                <a:latin typeface="Calibri" pitchFamily="34" charset="0"/>
              </a:rPr>
              <a:t>augment del risc </a:t>
            </a:r>
            <a:r>
              <a:rPr lang="ca-ES">
                <a:latin typeface="Calibri" pitchFamily="34" charset="0"/>
              </a:rPr>
              <a:t>de contraure el </a:t>
            </a:r>
            <a:r>
              <a:rPr lang="ca-ES" b="1">
                <a:latin typeface="Calibri" pitchFamily="34" charset="0"/>
              </a:rPr>
              <a:t>VIH</a:t>
            </a:r>
            <a:r>
              <a:rPr lang="ca-ES">
                <a:latin typeface="Calibri" pitchFamily="34" charset="0"/>
              </a:rPr>
              <a:t>.</a:t>
            </a:r>
            <a:endParaRPr lang="ca-ES" b="1">
              <a:latin typeface="Calibri" pitchFamily="34" charset="0"/>
            </a:endParaRPr>
          </a:p>
          <a:p>
            <a:pPr algn="just" eaLnBrk="0" hangingPunct="0"/>
            <a:endParaRPr lang="es-ES">
              <a:latin typeface="Calibri" pitchFamily="34" charset="0"/>
            </a:endParaRPr>
          </a:p>
          <a:p>
            <a:pPr algn="just" eaLnBrk="0" hangingPunct="0"/>
            <a:r>
              <a:rPr lang="ca-ES">
                <a:latin typeface="Calibri" pitchFamily="34" charset="0"/>
              </a:rPr>
              <a:t>-Algunes d’aquestes malalties són del tot </a:t>
            </a:r>
            <a:r>
              <a:rPr lang="ca-ES" b="1">
                <a:latin typeface="Calibri" pitchFamily="34" charset="0"/>
              </a:rPr>
              <a:t>asimptomàtiques</a:t>
            </a:r>
            <a:r>
              <a:rPr lang="ca-ES">
                <a:latin typeface="Calibri" pitchFamily="34" charset="0"/>
              </a:rPr>
              <a:t>, en canvi, hi ha d’altres que sí que presenten </a:t>
            </a:r>
            <a:r>
              <a:rPr lang="ca-ES" b="1">
                <a:latin typeface="Calibri" pitchFamily="34" charset="0"/>
              </a:rPr>
              <a:t>simptomatologia</a:t>
            </a:r>
            <a:r>
              <a:rPr lang="ca-ES">
                <a:latin typeface="Calibri" pitchFamily="34" charset="0"/>
              </a:rPr>
              <a:t>.</a:t>
            </a:r>
          </a:p>
        </p:txBody>
      </p:sp>
      <p:pic>
        <p:nvPicPr>
          <p:cNvPr id="5124" name="Picture 6" descr="http://sixtito.com/wp-content/uploads/2013/04/mujervshombr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0627" b="-2"/>
          <a:stretch>
            <a:fillRect/>
          </a:stretch>
        </p:blipFill>
        <p:spPr bwMode="auto">
          <a:xfrm>
            <a:off x="642938" y="3071813"/>
            <a:ext cx="820737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8" descr="http://sixtito.com/wp-content/uploads/2013/04/mujervshombr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001"/>
          <a:stretch>
            <a:fillRect/>
          </a:stretch>
        </p:blipFill>
        <p:spPr bwMode="auto">
          <a:xfrm>
            <a:off x="1357313" y="3643313"/>
            <a:ext cx="642937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16 CuadroTexto"/>
          <p:cNvSpPr txBox="1">
            <a:spLocks noChangeArrowheads="1"/>
          </p:cNvSpPr>
          <p:nvPr/>
        </p:nvSpPr>
        <p:spPr bwMode="auto">
          <a:xfrm>
            <a:off x="2286000" y="3643313"/>
            <a:ext cx="3786188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Gonocòccia o gonorrea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Sífilis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Clamídia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Herpes genital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VPH (Virus del Papil·loma Humà)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VHB (Virus de la Hepatitis B)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VIH (SIDA)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Pediculosi (polls)</a:t>
            </a:r>
          </a:p>
          <a:p>
            <a:endParaRPr lang="es-ES"/>
          </a:p>
        </p:txBody>
      </p:sp>
      <p:sp>
        <p:nvSpPr>
          <p:cNvPr id="5127" name="17 Rectángulo"/>
          <p:cNvSpPr>
            <a:spLocks noChangeArrowheads="1"/>
          </p:cNvSpPr>
          <p:nvPr/>
        </p:nvSpPr>
        <p:spPr bwMode="auto">
          <a:xfrm>
            <a:off x="1571625" y="3214688"/>
            <a:ext cx="203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 u="sng">
                <a:latin typeface="Calibri" pitchFamily="34" charset="0"/>
              </a:rPr>
              <a:t>Les més comunes...</a:t>
            </a:r>
            <a:endParaRPr lang="es-ES" b="1" u="sng">
              <a:latin typeface="Calibri" pitchFamily="34" charset="0"/>
            </a:endParaRPr>
          </a:p>
        </p:txBody>
      </p:sp>
      <p:pic>
        <p:nvPicPr>
          <p:cNvPr id="5128" name="Picture 9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-26988"/>
            <a:ext cx="1584325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22963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Gonocòccia o gonorrea</a:t>
            </a:r>
            <a:endParaRPr lang="es-ES" b="1" smtClean="0">
              <a:latin typeface="Calibri" pitchFamily="34" charset="0"/>
            </a:endParaRPr>
          </a:p>
        </p:txBody>
      </p:sp>
      <p:sp>
        <p:nvSpPr>
          <p:cNvPr id="6147" name="3 Rectángulo"/>
          <p:cNvSpPr>
            <a:spLocks noChangeArrowheads="1"/>
          </p:cNvSpPr>
          <p:nvPr/>
        </p:nvSpPr>
        <p:spPr bwMode="auto">
          <a:xfrm>
            <a:off x="928688" y="1357313"/>
            <a:ext cx="7358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 pel bacteri </a:t>
            </a:r>
            <a:r>
              <a:rPr lang="ca-ES" b="1" i="1">
                <a:latin typeface="Calibri" pitchFamily="34" charset="0"/>
              </a:rPr>
              <a:t>Neisseria gonorrhoeae</a:t>
            </a:r>
            <a:r>
              <a:rPr lang="ca-ES">
                <a:latin typeface="Calibri" pitchFamily="34" charset="0"/>
              </a:rPr>
              <a:t>. Li agraden les zones humides del cos com ara els aparells genitals, la faringe o anus, on pot créixer i multiplicar-se.</a:t>
            </a:r>
          </a:p>
        </p:txBody>
      </p:sp>
      <p:sp>
        <p:nvSpPr>
          <p:cNvPr id="6148" name="4 CuadroTexto"/>
          <p:cNvSpPr txBox="1">
            <a:spLocks noChangeArrowheads="1"/>
          </p:cNvSpPr>
          <p:nvPr/>
        </p:nvSpPr>
        <p:spPr bwMode="auto">
          <a:xfrm>
            <a:off x="928688" y="2357438"/>
            <a:ext cx="7715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El tractament és a base </a:t>
            </a:r>
            <a:r>
              <a:rPr lang="ca-ES" b="1">
                <a:latin typeface="Calibri" pitchFamily="34" charset="0"/>
              </a:rPr>
              <a:t>d’antibiòtics. PERÒ... no </a:t>
            </a:r>
            <a:r>
              <a:rPr lang="ca-ES">
                <a:latin typeface="Calibri" pitchFamily="34" charset="0"/>
              </a:rPr>
              <a:t>donen</a:t>
            </a:r>
            <a:r>
              <a:rPr lang="ca-ES" b="1">
                <a:latin typeface="Calibri" pitchFamily="34" charset="0"/>
              </a:rPr>
              <a:t> immunitat!!!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S’ha observat una </a:t>
            </a:r>
            <a:r>
              <a:rPr lang="ca-ES" b="1">
                <a:latin typeface="Calibri" pitchFamily="34" charset="0"/>
              </a:rPr>
              <a:t>decaiguda</a:t>
            </a:r>
            <a:r>
              <a:rPr lang="ca-ES">
                <a:latin typeface="Calibri" pitchFamily="34" charset="0"/>
              </a:rPr>
              <a:t> molt notable en nombre de </a:t>
            </a:r>
            <a:r>
              <a:rPr lang="ca-ES" b="1">
                <a:latin typeface="Calibri" pitchFamily="34" charset="0"/>
              </a:rPr>
              <a:t>casos</a:t>
            </a:r>
            <a:r>
              <a:rPr lang="ca-ES">
                <a:latin typeface="Calibri" pitchFamily="34" charset="0"/>
              </a:rPr>
              <a:t> tant en homes com en dones a Catalunya i Espanya. </a:t>
            </a:r>
            <a:endParaRPr lang="es-ES">
              <a:latin typeface="Calibri" pitchFamily="34" charset="0"/>
            </a:endParaRPr>
          </a:p>
        </p:txBody>
      </p:sp>
      <p:sp>
        <p:nvSpPr>
          <p:cNvPr id="6149" name="5 Rectángulo"/>
          <p:cNvSpPr>
            <a:spLocks noChangeArrowheads="1"/>
          </p:cNvSpPr>
          <p:nvPr/>
        </p:nvSpPr>
        <p:spPr bwMode="auto">
          <a:xfrm>
            <a:off x="642938" y="3786188"/>
            <a:ext cx="4418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b="1">
                <a:solidFill>
                  <a:srgbClr val="FF0000"/>
                </a:solidFill>
                <a:latin typeface="Calibri" pitchFamily="34" charset="0"/>
              </a:rPr>
              <a:t>Si NO es diagnostica i es tracta A TEMPS.......</a:t>
            </a:r>
            <a:endParaRPr lang="es-E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150" name="7 Rectángulo"/>
          <p:cNvSpPr>
            <a:spLocks noChangeArrowheads="1"/>
          </p:cNvSpPr>
          <p:nvPr/>
        </p:nvSpPr>
        <p:spPr bwMode="auto">
          <a:xfrm>
            <a:off x="2214563" y="4572000"/>
            <a:ext cx="33575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b="1">
                <a:latin typeface="Calibri" pitchFamily="34" charset="0"/>
              </a:rPr>
              <a:t>MALALTIA INFLAMATÒRIA PÈLVICA (MIP):</a:t>
            </a:r>
          </a:p>
          <a:p>
            <a:pPr algn="ctr"/>
            <a:r>
              <a:rPr lang="ca-ES">
                <a:latin typeface="Calibri" pitchFamily="34" charset="0"/>
              </a:rPr>
              <a:t>Afecta a l’aparell reproductor i pot, fins i tot, causar </a:t>
            </a:r>
            <a:r>
              <a:rPr lang="ca-ES" u="sng">
                <a:latin typeface="Calibri" pitchFamily="34" charset="0"/>
              </a:rPr>
              <a:t>esterilitat</a:t>
            </a:r>
            <a:r>
              <a:rPr lang="ca-ES">
                <a:latin typeface="Calibri" pitchFamily="34" charset="0"/>
              </a:rPr>
              <a:t>, </a:t>
            </a:r>
            <a:r>
              <a:rPr lang="ca-ES" u="sng">
                <a:latin typeface="Calibri" pitchFamily="34" charset="0"/>
              </a:rPr>
              <a:t>embaràs ectòpic </a:t>
            </a:r>
            <a:r>
              <a:rPr lang="ca-ES">
                <a:latin typeface="Calibri" pitchFamily="34" charset="0"/>
              </a:rPr>
              <a:t>(fora de la matriu) o </a:t>
            </a:r>
            <a:r>
              <a:rPr lang="ca-ES" u="sng">
                <a:latin typeface="Calibri" pitchFamily="34" charset="0"/>
              </a:rPr>
              <a:t>dolor abdominal </a:t>
            </a:r>
            <a:r>
              <a:rPr lang="ca-ES">
                <a:latin typeface="Calibri" pitchFamily="34" charset="0"/>
              </a:rPr>
              <a:t>crònic.</a:t>
            </a:r>
          </a:p>
          <a:p>
            <a:pPr>
              <a:buFont typeface="Arial" charset="0"/>
              <a:buChar char="•"/>
            </a:pPr>
            <a:endParaRPr lang="es-ES"/>
          </a:p>
        </p:txBody>
      </p:sp>
      <p:sp>
        <p:nvSpPr>
          <p:cNvPr id="6151" name="9 Rectángulo"/>
          <p:cNvSpPr>
            <a:spLocks noChangeArrowheads="1"/>
          </p:cNvSpPr>
          <p:nvPr/>
        </p:nvSpPr>
        <p:spPr bwMode="auto">
          <a:xfrm>
            <a:off x="5643563" y="3357563"/>
            <a:ext cx="32146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a-ES" b="1">
                <a:latin typeface="Calibri" pitchFamily="34" charset="0"/>
              </a:rPr>
              <a:t>EPIDIDIMITIS: </a:t>
            </a:r>
          </a:p>
          <a:p>
            <a:pPr algn="ctr"/>
            <a:r>
              <a:rPr lang="ca-ES" u="sng">
                <a:latin typeface="Calibri" pitchFamily="34" charset="0"/>
              </a:rPr>
              <a:t>Inflamació</a:t>
            </a:r>
            <a:r>
              <a:rPr lang="ca-ES">
                <a:latin typeface="Calibri" pitchFamily="34" charset="0"/>
              </a:rPr>
              <a:t> del epidídim (conducte que connecta el testicle amb els vasos deferents) molt </a:t>
            </a:r>
            <a:r>
              <a:rPr lang="ca-ES" u="sng">
                <a:latin typeface="Calibri" pitchFamily="34" charset="0"/>
              </a:rPr>
              <a:t>dolorosa</a:t>
            </a:r>
            <a:r>
              <a:rPr lang="ca-ES">
                <a:latin typeface="Calibri" pitchFamily="34" charset="0"/>
              </a:rPr>
              <a:t> i que en cas d’afectar als dos testicles pot causar </a:t>
            </a:r>
            <a:r>
              <a:rPr lang="ca-ES" u="sng">
                <a:latin typeface="Calibri" pitchFamily="34" charset="0"/>
              </a:rPr>
              <a:t>infertilitat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es-ES" b="1"/>
          </a:p>
        </p:txBody>
      </p:sp>
      <p:pic>
        <p:nvPicPr>
          <p:cNvPr id="6152" name="Picture 10" descr="http://www.mdguidelines.com/espanol/images/Illustrations/pel_in_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4643438"/>
            <a:ext cx="19558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2" descr="http://www.primehealthchannel.com/wp-content/uploads/2011/04/Epididymitis-300x2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5357813"/>
            <a:ext cx="185737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 de flecha"/>
          <p:cNvCxnSpPr/>
          <p:nvPr/>
        </p:nvCxnSpPr>
        <p:spPr>
          <a:xfrm rot="5400000">
            <a:off x="2894013" y="4322763"/>
            <a:ext cx="355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4857750" y="4143375"/>
            <a:ext cx="642938" cy="2143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6" name="Picture 13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Sífilis</a:t>
            </a:r>
            <a:endParaRPr lang="es-ES" b="1" smtClean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171" name="3 CuadroTexto"/>
          <p:cNvSpPr txBox="1">
            <a:spLocks noChangeArrowheads="1"/>
          </p:cNvSpPr>
          <p:nvPr/>
        </p:nvSpPr>
        <p:spPr bwMode="auto">
          <a:xfrm>
            <a:off x="214313" y="1785938"/>
            <a:ext cx="8429625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bacteri anomenat </a:t>
            </a:r>
            <a:r>
              <a:rPr lang="ca-ES" b="1" i="1">
                <a:latin typeface="Calibri" pitchFamily="34" charset="0"/>
              </a:rPr>
              <a:t>Treponema pallidum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(treponema pàl·lid).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Així doncs, es pot curar amb </a:t>
            </a:r>
            <a:r>
              <a:rPr lang="ca-ES" b="1">
                <a:latin typeface="Calibri" pitchFamily="34" charset="0"/>
              </a:rPr>
              <a:t>antibiòtic</a:t>
            </a:r>
            <a:r>
              <a:rPr lang="ca-ES">
                <a:latin typeface="Calibri" pitchFamily="34" charset="0"/>
              </a:rPr>
              <a:t>, normalment amb una sola injecció de </a:t>
            </a:r>
            <a:r>
              <a:rPr lang="ca-ES" b="1">
                <a:latin typeface="Calibri" pitchFamily="34" charset="0"/>
              </a:rPr>
              <a:t>penicil·lina</a:t>
            </a:r>
            <a:r>
              <a:rPr lang="ca-ES">
                <a:latin typeface="Calibri" pitchFamily="34" charset="0"/>
              </a:rPr>
              <a:t>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Cal recordar que </a:t>
            </a:r>
            <a:r>
              <a:rPr lang="ca-ES" b="1">
                <a:latin typeface="Calibri" pitchFamily="34" charset="0"/>
              </a:rPr>
              <a:t>no</a:t>
            </a:r>
            <a:r>
              <a:rPr lang="ca-ES">
                <a:latin typeface="Calibri" pitchFamily="34" charset="0"/>
              </a:rPr>
              <a:t> s’adquireix </a:t>
            </a:r>
            <a:r>
              <a:rPr lang="ca-ES" b="1">
                <a:latin typeface="Calibri" pitchFamily="34" charset="0"/>
              </a:rPr>
              <a:t>immunitat </a:t>
            </a:r>
            <a:r>
              <a:rPr lang="ca-ES">
                <a:latin typeface="Calibri" pitchFamily="34" charset="0"/>
              </a:rPr>
              <a:t>davant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futures infeccions!!!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És </a:t>
            </a:r>
            <a:r>
              <a:rPr lang="ca-ES" b="1">
                <a:latin typeface="Calibri" pitchFamily="34" charset="0"/>
              </a:rPr>
              <a:t>més fàcil de curar en els primers estadis</a:t>
            </a:r>
            <a:r>
              <a:rPr lang="ca-ES">
                <a:latin typeface="Calibri" pitchFamily="34" charset="0"/>
              </a:rPr>
              <a:t>,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en canvi, si s’arriba a </a:t>
            </a:r>
            <a:r>
              <a:rPr lang="ca-ES" b="1">
                <a:latin typeface="Calibri" pitchFamily="34" charset="0"/>
              </a:rPr>
              <a:t>l’última fase és la més greu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En les dues últimes dècades, el nombre de casos de sífilis ha anat disminuint, però en els </a:t>
            </a:r>
            <a:r>
              <a:rPr lang="ca-ES" b="1">
                <a:latin typeface="Calibri" pitchFamily="34" charset="0"/>
              </a:rPr>
              <a:t>últims anys </a:t>
            </a:r>
            <a:r>
              <a:rPr lang="ca-ES">
                <a:latin typeface="Calibri" pitchFamily="34" charset="0"/>
              </a:rPr>
              <a:t>s’ha observat un </a:t>
            </a:r>
            <a:r>
              <a:rPr lang="ca-ES" b="1">
                <a:latin typeface="Calibri" pitchFamily="34" charset="0"/>
              </a:rPr>
              <a:t>augment considerable</a:t>
            </a:r>
            <a:r>
              <a:rPr lang="ca-ES">
                <a:latin typeface="Calibri" pitchFamily="34" charset="0"/>
              </a:rPr>
              <a:t> a Catalunya i Espanya, tant en homes com en dones.</a:t>
            </a:r>
            <a:endParaRPr lang="es-ES">
              <a:latin typeface="Calibri" pitchFamily="34" charset="0"/>
            </a:endParaRPr>
          </a:p>
        </p:txBody>
      </p:sp>
      <p:pic>
        <p:nvPicPr>
          <p:cNvPr id="7172" name="Picture 2" descr="http://www.portalesmedicos.com/images/publicaciones/0907sifilis_congenita/treponema_pallid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88913"/>
            <a:ext cx="2286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universidad-de-barcelona"/>
          <p:cNvPicPr>
            <a:picLocks noChangeAspect="1" noChangeArrowheads="1"/>
          </p:cNvPicPr>
          <p:nvPr/>
        </p:nvPicPr>
        <p:blipFill>
          <a:blip r:embed="rId3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90px-Logo_farmac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Clamídia</a:t>
            </a:r>
          </a:p>
        </p:txBody>
      </p:sp>
      <p:pic>
        <p:nvPicPr>
          <p:cNvPr id="8195" name="Picture 7" descr="http://mamaes.net/files/2012/09/sexo-gravidez-e-contagio-clamidia--dst.jpeg"/>
          <p:cNvPicPr>
            <a:picLocks noChangeAspect="1" noChangeArrowheads="1"/>
          </p:cNvPicPr>
          <p:nvPr/>
        </p:nvPicPr>
        <p:blipFill>
          <a:blip r:embed="rId2"/>
          <a:srcRect r="18401"/>
          <a:stretch>
            <a:fillRect/>
          </a:stretch>
        </p:blipFill>
        <p:spPr bwMode="auto">
          <a:xfrm>
            <a:off x="4673600" y="4429125"/>
            <a:ext cx="34702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3 CuadroTexto"/>
          <p:cNvSpPr txBox="1">
            <a:spLocks noChangeArrowheads="1"/>
          </p:cNvSpPr>
          <p:nvPr/>
        </p:nvSpPr>
        <p:spPr bwMode="auto">
          <a:xfrm>
            <a:off x="642938" y="1357313"/>
            <a:ext cx="74295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bacteri </a:t>
            </a:r>
            <a:r>
              <a:rPr lang="ca-ES" b="1" i="1">
                <a:latin typeface="Calibri" pitchFamily="34" charset="0"/>
              </a:rPr>
              <a:t>Chlamydia trachomatis</a:t>
            </a:r>
            <a:r>
              <a:rPr lang="ca-ES">
                <a:latin typeface="Calibri" pitchFamily="34" charset="0"/>
              </a:rPr>
              <a:t>. Es pot tractar amb </a:t>
            </a:r>
            <a:r>
              <a:rPr lang="ca-ES" b="1">
                <a:latin typeface="Calibri" pitchFamily="34" charset="0"/>
              </a:rPr>
              <a:t>antibiòtic.</a:t>
            </a:r>
          </a:p>
          <a:p>
            <a:pPr>
              <a:buFont typeface="Arial" charset="0"/>
              <a:buChar char="•"/>
            </a:pPr>
            <a:endParaRPr lang="ca-ES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És freqüent, sobretot, entre els </a:t>
            </a:r>
            <a:r>
              <a:rPr lang="ca-ES" b="1">
                <a:latin typeface="Calibri" pitchFamily="34" charset="0"/>
              </a:rPr>
              <a:t>joves menors de 25 anys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infecció afecta els òrgans genitals, el recte i menys freqüentment, la gola.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Moltes vegades no presenta símptomes. Això pot fer que no es tracti a temps i arribi a causar greus problemes de salut, igual que la gonorrea...donant lloc a la </a:t>
            </a:r>
            <a:r>
              <a:rPr lang="ca-ES" b="1">
                <a:latin typeface="Calibri" pitchFamily="34" charset="0"/>
              </a:rPr>
              <a:t>Malaltia Inflamatòria Pèlvica (MIP) </a:t>
            </a:r>
            <a:r>
              <a:rPr lang="ca-ES">
                <a:latin typeface="Calibri" pitchFamily="34" charset="0"/>
              </a:rPr>
              <a:t>en les dones o a </a:t>
            </a:r>
            <a:r>
              <a:rPr lang="ca-ES" b="1">
                <a:latin typeface="Calibri" pitchFamily="34" charset="0"/>
              </a:rPr>
              <a:t>l’epididimitis </a:t>
            </a:r>
            <a:r>
              <a:rPr lang="ca-ES">
                <a:latin typeface="Calibri" pitchFamily="34" charset="0"/>
              </a:rPr>
              <a:t>en els homes.</a:t>
            </a:r>
          </a:p>
        </p:txBody>
      </p:sp>
      <p:pic>
        <p:nvPicPr>
          <p:cNvPr id="8197" name="Picture 6" descr="universidad-de-barcelona"/>
          <p:cNvPicPr>
            <a:picLocks noChangeAspect="1" noChangeArrowheads="1"/>
          </p:cNvPicPr>
          <p:nvPr/>
        </p:nvPicPr>
        <p:blipFill>
          <a:blip r:embed="rId3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90px-Logo_farmac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Herpes genital</a:t>
            </a:r>
          </a:p>
        </p:txBody>
      </p:sp>
      <p:sp>
        <p:nvSpPr>
          <p:cNvPr id="9219" name="3 CuadroTexto"/>
          <p:cNvSpPr txBox="1">
            <a:spLocks noChangeArrowheads="1"/>
          </p:cNvSpPr>
          <p:nvPr/>
        </p:nvSpPr>
        <p:spPr bwMode="auto">
          <a:xfrm>
            <a:off x="357188" y="1357313"/>
            <a:ext cx="82867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Infecció provocada pel </a:t>
            </a:r>
            <a:r>
              <a:rPr lang="ca-ES" b="1">
                <a:latin typeface="Calibri" pitchFamily="34" charset="0"/>
              </a:rPr>
              <a:t>virus de l’herpes simple</a:t>
            </a:r>
            <a:r>
              <a:rPr lang="ca-ES">
                <a:latin typeface="Calibri" pitchFamily="34" charset="0"/>
              </a:rPr>
              <a:t> (VSH-</a:t>
            </a:r>
            <a:r>
              <a:rPr lang="ca-ES" b="1">
                <a:latin typeface="Calibri" pitchFamily="34" charset="0"/>
              </a:rPr>
              <a:t>2</a:t>
            </a:r>
            <a:r>
              <a:rPr lang="ca-ES">
                <a:latin typeface="Calibri" pitchFamily="34" charset="0"/>
              </a:rPr>
              <a:t>).</a:t>
            </a:r>
            <a:endParaRPr lang="ca-ES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En la majoria de casos és asimptomàtica però fàcilment contagiosa durant la pràctica sexual, tant en les àrees genitals com orals.</a:t>
            </a:r>
          </a:p>
          <a:p>
            <a:pPr>
              <a:buFont typeface="Arial" charset="0"/>
              <a:buChar char="•"/>
            </a:pPr>
            <a:endParaRPr lang="ca-ES" b="1" u="sng">
              <a:solidFill>
                <a:srgbClr val="92D05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ca-ES" b="1">
              <a:solidFill>
                <a:srgbClr val="92D050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 b="1">
                <a:latin typeface="Calibri" pitchFamily="34" charset="0"/>
              </a:rPr>
              <a:t>No</a:t>
            </a:r>
            <a:r>
              <a:rPr lang="ca-ES">
                <a:latin typeface="Calibri" pitchFamily="34" charset="0"/>
              </a:rPr>
              <a:t> es </a:t>
            </a:r>
            <a:r>
              <a:rPr lang="ca-ES" b="1">
                <a:latin typeface="Calibri" pitchFamily="34" charset="0"/>
              </a:rPr>
              <a:t>cura</a:t>
            </a:r>
            <a:r>
              <a:rPr lang="ca-ES">
                <a:latin typeface="Calibri" pitchFamily="34" charset="0"/>
              </a:rPr>
              <a:t>, és una infecció </a:t>
            </a:r>
            <a:r>
              <a:rPr lang="ca-ES" b="1">
                <a:latin typeface="Calibri" pitchFamily="34" charset="0"/>
              </a:rPr>
              <a:t>crònica </a:t>
            </a:r>
            <a:r>
              <a:rPr lang="ca-ES">
                <a:latin typeface="Calibri" pitchFamily="34" charset="0"/>
              </a:rPr>
              <a:t>que cursa amb </a:t>
            </a:r>
            <a:r>
              <a:rPr lang="ca-ES" b="1">
                <a:latin typeface="Calibri" pitchFamily="34" charset="0"/>
              </a:rPr>
              <a:t>brots</a:t>
            </a:r>
            <a:r>
              <a:rPr lang="ca-ES">
                <a:latin typeface="Calibri" pitchFamily="34" charset="0"/>
              </a:rPr>
              <a:t>.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Fàrmacs </a:t>
            </a:r>
            <a:r>
              <a:rPr lang="ca-ES" b="1">
                <a:latin typeface="Calibri" pitchFamily="34" charset="0"/>
              </a:rPr>
              <a:t>antiherpètics</a:t>
            </a:r>
            <a:r>
              <a:rPr lang="ca-ES">
                <a:latin typeface="Calibri" pitchFamily="34" charset="0"/>
              </a:rPr>
              <a:t> que poden </a:t>
            </a:r>
            <a:r>
              <a:rPr lang="ca-ES" b="1">
                <a:latin typeface="Calibri" pitchFamily="34" charset="0"/>
              </a:rPr>
              <a:t>millorar la simptomatologia </a:t>
            </a:r>
            <a:r>
              <a:rPr lang="ca-ES">
                <a:latin typeface="Calibri" pitchFamily="34" charset="0"/>
              </a:rPr>
              <a:t>de les lesions i el dolor causat per aquestes durant l’herpes. En cas de brots repetits i freqüents, es pot fer un tractament diari i indefinit. </a:t>
            </a:r>
          </a:p>
        </p:txBody>
      </p:sp>
      <p:pic>
        <p:nvPicPr>
          <p:cNvPr id="9220" name="Picture 2" descr="http://thumbs.dreamstime.com/x/genital-herpes-243793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4232275"/>
            <a:ext cx="3500438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 descr="http://4.bp.blogspot.com/-N5YoxXGqVYk/USuzrCNRwHI/AAAAAAAAOwk/zjSs2zAfMfM/s400/herpes+vagin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4214813"/>
            <a:ext cx="2293938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VPH</a:t>
            </a:r>
            <a:endParaRPr lang="es-ES" b="1" smtClean="0">
              <a:latin typeface="Calibri" pitchFamily="34" charset="0"/>
            </a:endParaRPr>
          </a:p>
        </p:txBody>
      </p:sp>
      <p:sp>
        <p:nvSpPr>
          <p:cNvPr id="10243" name="3 CuadroTexto"/>
          <p:cNvSpPr txBox="1">
            <a:spLocks noChangeArrowheads="1"/>
          </p:cNvSpPr>
          <p:nvPr/>
        </p:nvSpPr>
        <p:spPr bwMode="auto">
          <a:xfrm>
            <a:off x="500063" y="2143125"/>
            <a:ext cx="81438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El virus del Papil·loma Humà, comunament anomenat </a:t>
            </a:r>
            <a:r>
              <a:rPr lang="ca-ES" b="1">
                <a:latin typeface="Calibri" pitchFamily="34" charset="0"/>
              </a:rPr>
              <a:t>virus de les berrugues</a:t>
            </a:r>
            <a:r>
              <a:rPr lang="ca-ES">
                <a:latin typeface="Calibri" pitchFamily="34" charset="0"/>
              </a:rPr>
              <a:t>.</a:t>
            </a:r>
          </a:p>
          <a:p>
            <a:r>
              <a:rPr lang="ca-ES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Hi ha 100 tipus diferents de VPH, però només </a:t>
            </a:r>
            <a:r>
              <a:rPr lang="ca-ES" b="1">
                <a:latin typeface="Calibri" pitchFamily="34" charset="0"/>
              </a:rPr>
              <a:t>una dotzena </a:t>
            </a:r>
            <a:r>
              <a:rPr lang="ca-ES">
                <a:latin typeface="Calibri" pitchFamily="34" charset="0"/>
              </a:rPr>
              <a:t>poden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causar algun tipus de </a:t>
            </a:r>
            <a:r>
              <a:rPr lang="ca-ES" b="1">
                <a:latin typeface="Calibri" pitchFamily="34" charset="0"/>
              </a:rPr>
              <a:t>càncer</a:t>
            </a:r>
            <a:r>
              <a:rPr lang="ca-ES">
                <a:latin typeface="Calibri" pitchFamily="34" charset="0"/>
              </a:rPr>
              <a:t>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endParaRPr lang="ca-ES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Un cop detectat per citologia, s’haurà de tractar per </a:t>
            </a:r>
            <a:r>
              <a:rPr lang="ca-ES" b="1">
                <a:latin typeface="Calibri" pitchFamily="34" charset="0"/>
              </a:rPr>
              <a:t>cirurgia</a:t>
            </a:r>
            <a:r>
              <a:rPr lang="ca-ES">
                <a:latin typeface="Calibri" pitchFamily="34" charset="0"/>
              </a:rPr>
              <a:t> el més aviat possible.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Actualment existeix una </a:t>
            </a:r>
            <a:r>
              <a:rPr lang="ca-ES" b="1">
                <a:latin typeface="Calibri" pitchFamily="34" charset="0"/>
              </a:rPr>
              <a:t>vacuna</a:t>
            </a:r>
            <a:r>
              <a:rPr lang="ca-ES">
                <a:latin typeface="Calibri" pitchFamily="34" charset="0"/>
              </a:rPr>
              <a:t> de prevenció. </a:t>
            </a:r>
          </a:p>
          <a:p>
            <a:endParaRPr lang="es-ES"/>
          </a:p>
        </p:txBody>
      </p:sp>
      <p:pic>
        <p:nvPicPr>
          <p:cNvPr id="10244" name="Picture 2" descr="http://www.madrimasd.org/blogs/salud_publica/wp-content/blogs.dir/97/files/674/o_hpv%20post%2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85750"/>
            <a:ext cx="178593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http://hablemosdesalud.mx/Data/Sites/1/GalleryImages/FullSizeImages/vidasaludable/papilo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4786313"/>
            <a:ext cx="10191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VHB</a:t>
            </a:r>
          </a:p>
        </p:txBody>
      </p:sp>
      <p:sp>
        <p:nvSpPr>
          <p:cNvPr id="11267" name="3 CuadroTexto"/>
          <p:cNvSpPr txBox="1">
            <a:spLocks noChangeArrowheads="1"/>
          </p:cNvSpPr>
          <p:nvPr/>
        </p:nvSpPr>
        <p:spPr bwMode="auto">
          <a:xfrm>
            <a:off x="571500" y="1225550"/>
            <a:ext cx="7858125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Causada pel virus de l'hepatitis B i afecta </a:t>
            </a:r>
          </a:p>
          <a:p>
            <a:r>
              <a:rPr lang="ca-ES">
                <a:latin typeface="Calibri" pitchFamily="34" charset="0"/>
              </a:rPr>
              <a:t>exclusivament  el fetge. </a:t>
            </a:r>
          </a:p>
          <a:p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Existeix </a:t>
            </a:r>
            <a:r>
              <a:rPr lang="ca-ES" b="1">
                <a:latin typeface="Calibri" pitchFamily="34" charset="0"/>
              </a:rPr>
              <a:t>vacuna</a:t>
            </a:r>
            <a:r>
              <a:rPr lang="ca-ES">
                <a:latin typeface="Calibri" pitchFamily="34" charset="0"/>
              </a:rPr>
              <a:t> de prevenció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Es pot presentar en dues formes: </a:t>
            </a:r>
          </a:p>
          <a:p>
            <a:pPr lvl="1">
              <a:buFont typeface="Arial" charset="0"/>
              <a:buChar char="•"/>
            </a:pPr>
            <a:r>
              <a:rPr lang="ca-ES" b="1" u="sng">
                <a:latin typeface="Calibri" pitchFamily="34" charset="0"/>
              </a:rPr>
              <a:t>Hepatitis B aguda</a:t>
            </a:r>
            <a:r>
              <a:rPr lang="ca-ES">
                <a:latin typeface="Calibri" pitchFamily="34" charset="0"/>
              </a:rPr>
              <a:t>: els infectats cursen amb la malaltia uns 6 mesos i després es curen sense cap tipus de conseqüència i adquirint </a:t>
            </a:r>
            <a:r>
              <a:rPr lang="ca-ES" b="1">
                <a:latin typeface="Calibri" pitchFamily="34" charset="0"/>
              </a:rPr>
              <a:t>immunitat</a:t>
            </a:r>
            <a:r>
              <a:rPr lang="ca-ES">
                <a:latin typeface="Calibri" pitchFamily="34" charset="0"/>
              </a:rPr>
              <a:t>.</a:t>
            </a:r>
          </a:p>
          <a:p>
            <a:pPr lvl="1"/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 b="1" u="sng">
                <a:latin typeface="Calibri" pitchFamily="34" charset="0"/>
              </a:rPr>
              <a:t>Hepatitis B crònica: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el virus queda per sempre, convertint-se en portador de la malaltia, acompanyada o no de </a:t>
            </a:r>
            <a:r>
              <a:rPr lang="ca-ES" b="1">
                <a:latin typeface="Calibri" pitchFamily="34" charset="0"/>
              </a:rPr>
              <a:t>simptomatologia greu</a:t>
            </a:r>
            <a:r>
              <a:rPr lang="ca-ES">
                <a:latin typeface="Calibri" pitchFamily="34" charset="0"/>
              </a:rPr>
              <a:t>.</a:t>
            </a:r>
          </a:p>
          <a:p>
            <a:pPr lvl="1"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</a:t>
            </a:r>
            <a:r>
              <a:rPr lang="ca-ES" b="1">
                <a:latin typeface="Calibri" pitchFamily="34" charset="0"/>
              </a:rPr>
              <a:t>hepatitis aguda</a:t>
            </a:r>
            <a:r>
              <a:rPr lang="ca-ES">
                <a:latin typeface="Calibri" pitchFamily="34" charset="0"/>
              </a:rPr>
              <a:t>:</a:t>
            </a:r>
            <a:r>
              <a:rPr lang="ca-ES" b="1">
                <a:latin typeface="Calibri" pitchFamily="34" charset="0"/>
              </a:rPr>
              <a:t> </a:t>
            </a:r>
            <a:r>
              <a:rPr lang="ca-ES">
                <a:latin typeface="Calibri" pitchFamily="34" charset="0"/>
              </a:rPr>
              <a:t>no té un tractament específic, hi ha </a:t>
            </a:r>
            <a:r>
              <a:rPr lang="ca-ES" b="1">
                <a:latin typeface="Calibri" pitchFamily="34" charset="0"/>
              </a:rPr>
              <a:t>mesures</a:t>
            </a:r>
            <a:r>
              <a:rPr lang="ca-ES">
                <a:latin typeface="Calibri" pitchFamily="34" charset="0"/>
              </a:rPr>
              <a:t> </a:t>
            </a:r>
            <a:r>
              <a:rPr lang="ca-ES" b="1">
                <a:latin typeface="Calibri" pitchFamily="34" charset="0"/>
              </a:rPr>
              <a:t>higiènico-dietètiques</a:t>
            </a:r>
            <a:r>
              <a:rPr lang="ca-ES">
                <a:latin typeface="Calibri" pitchFamily="34" charset="0"/>
              </a:rPr>
              <a:t> com beure molt líquid, no consumir alcohol i fer repòs. </a:t>
            </a:r>
          </a:p>
          <a:p>
            <a:pPr lvl="1"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 </a:t>
            </a:r>
            <a:r>
              <a:rPr lang="ca-ES" b="1">
                <a:latin typeface="Calibri" pitchFamily="34" charset="0"/>
              </a:rPr>
              <a:t>hepatitis crònica </a:t>
            </a:r>
            <a:r>
              <a:rPr lang="ca-ES">
                <a:latin typeface="Calibri" pitchFamily="34" charset="0"/>
              </a:rPr>
              <a:t>es pot tractar amb </a:t>
            </a:r>
            <a:r>
              <a:rPr lang="ca-ES" b="1">
                <a:latin typeface="Calibri" pitchFamily="34" charset="0"/>
              </a:rPr>
              <a:t>antivirals</a:t>
            </a:r>
            <a:r>
              <a:rPr lang="ca-ES">
                <a:latin typeface="Calibri" pitchFamily="34" charset="0"/>
              </a:rPr>
              <a:t> i </a:t>
            </a:r>
            <a:r>
              <a:rPr lang="ca-ES" b="1">
                <a:latin typeface="Calibri" pitchFamily="34" charset="0"/>
              </a:rPr>
              <a:t>interferons</a:t>
            </a:r>
            <a:r>
              <a:rPr lang="ca-ES">
                <a:latin typeface="Calibri" pitchFamily="34" charset="0"/>
              </a:rPr>
              <a:t> per evitar la multiplicació al fetge. </a:t>
            </a:r>
            <a:endParaRPr lang="es-ES">
              <a:latin typeface="Calibri" pitchFamily="34" charset="0"/>
            </a:endParaRPr>
          </a:p>
        </p:txBody>
      </p:sp>
      <p:pic>
        <p:nvPicPr>
          <p:cNvPr id="11268" name="Picture 2" descr="http://www.youthincharge.org/wp-content/uploads/2014/03/hp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908050"/>
            <a:ext cx="2108200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https://encrypted-tbn2.gstatic.com/images?q=tbn:ANd9GcTa3EgRU84O6UvxixmQXaI-aYBjLgENU9LiXhY-OB89lg7JbaITY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1285875"/>
            <a:ext cx="15001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smtClean="0">
                <a:solidFill>
                  <a:srgbClr val="7030A0"/>
                </a:solidFill>
                <a:latin typeface="Calibri" pitchFamily="34" charset="0"/>
              </a:rPr>
              <a:t>VIH (SIDA)</a:t>
            </a:r>
            <a:endParaRPr lang="es-ES" b="1" smtClean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291" name="3 CuadroTexto"/>
          <p:cNvSpPr txBox="1">
            <a:spLocks noChangeArrowheads="1"/>
          </p:cNvSpPr>
          <p:nvPr/>
        </p:nvSpPr>
        <p:spPr bwMode="auto">
          <a:xfrm>
            <a:off x="571500" y="1143000"/>
            <a:ext cx="8001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SIDA vol dir “</a:t>
            </a:r>
            <a:r>
              <a:rPr lang="ca-ES" b="1">
                <a:latin typeface="Calibri" pitchFamily="34" charset="0"/>
              </a:rPr>
              <a:t>síndrome d'immunodeficiència adquirida</a:t>
            </a:r>
            <a:r>
              <a:rPr lang="ca-ES">
                <a:latin typeface="Calibri" pitchFamily="34" charset="0"/>
              </a:rPr>
              <a:t>”. Produïda pel </a:t>
            </a:r>
            <a:r>
              <a:rPr lang="ca-ES" b="1">
                <a:latin typeface="Calibri" pitchFamily="34" charset="0"/>
              </a:rPr>
              <a:t>virus de la immunodeficiència humana (VIH)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Afecta al </a:t>
            </a:r>
            <a:r>
              <a:rPr lang="ca-ES" b="1">
                <a:latin typeface="Calibri" pitchFamily="34" charset="0"/>
              </a:rPr>
              <a:t>sistema immunitari</a:t>
            </a:r>
            <a:r>
              <a:rPr lang="ca-ES">
                <a:latin typeface="Calibri" pitchFamily="34" charset="0"/>
              </a:rPr>
              <a:t>.</a:t>
            </a: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endParaRPr lang="ca-ES"/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Quan el virus està latent, no hi ha símptomes i aquestes persones són </a:t>
            </a:r>
            <a:r>
              <a:rPr lang="ca-ES" b="1">
                <a:latin typeface="Calibri" pitchFamily="34" charset="0"/>
              </a:rPr>
              <a:t>seropositives</a:t>
            </a:r>
            <a:r>
              <a:rPr lang="ca-ES">
                <a:latin typeface="Calibri" pitchFamily="34" charset="0"/>
              </a:rPr>
              <a:t>, no tenen la sida, però poden transmetre el virus als altres.</a:t>
            </a:r>
          </a:p>
        </p:txBody>
      </p:sp>
      <p:pic>
        <p:nvPicPr>
          <p:cNvPr id="12292" name="Picture 6" descr="https://encrypted-tbn3.gstatic.com/images?q=tbn:ANd9GcRX4vredaHqEudgRHnTW2YYU2zKkY_4OXw4049feTWmcjmSx5Q0S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500188"/>
            <a:ext cx="20034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4.bp.blogspot.com/-2rw-kceiUg4/TtZdLb-n8nI/AAAAAAAAAGE/lppCqMS8KXs/s1600/08.jpg"/>
          <p:cNvPicPr>
            <a:picLocks noChangeAspect="1" noChangeArrowheads="1"/>
          </p:cNvPicPr>
          <p:nvPr/>
        </p:nvPicPr>
        <p:blipFill>
          <a:blip r:embed="rId3"/>
          <a:srcRect l="5086" t="3818" r="8475" b="10304"/>
          <a:stretch>
            <a:fillRect/>
          </a:stretch>
        </p:blipFill>
        <p:spPr bwMode="auto">
          <a:xfrm>
            <a:off x="6143625" y="3929063"/>
            <a:ext cx="2000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8 CuadroTexto"/>
          <p:cNvSpPr txBox="1">
            <a:spLocks noChangeArrowheads="1"/>
          </p:cNvSpPr>
          <p:nvPr/>
        </p:nvSpPr>
        <p:spPr bwMode="auto">
          <a:xfrm>
            <a:off x="571500" y="3571875"/>
            <a:ext cx="50720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Segons l’IDESCAT hi ha aproximadament uns 17.000 casos de SIDA, notificats l’any 2012 a Catalunya, on destaca que el </a:t>
            </a:r>
            <a:r>
              <a:rPr lang="ca-ES" b="1">
                <a:latin typeface="Calibri" pitchFamily="34" charset="0"/>
              </a:rPr>
              <a:t>50% són usuaris de drogues per via parenteral (UDVP)</a:t>
            </a:r>
            <a:r>
              <a:rPr lang="ca-ES">
                <a:latin typeface="Calibri" pitchFamily="34" charset="0"/>
              </a:rPr>
              <a:t>  i s’observa una tendència a </a:t>
            </a:r>
            <a:r>
              <a:rPr lang="ca-ES" b="1">
                <a:latin typeface="Calibri" pitchFamily="34" charset="0"/>
              </a:rPr>
              <a:t>l’alça</a:t>
            </a:r>
            <a:r>
              <a:rPr lang="ca-ES">
                <a:latin typeface="Calibri" pitchFamily="34" charset="0"/>
              </a:rPr>
              <a:t> des de l’any 2000.</a:t>
            </a:r>
            <a:endParaRPr lang="es-ES">
              <a:latin typeface="Calibri" pitchFamily="34" charset="0"/>
            </a:endParaRPr>
          </a:p>
        </p:txBody>
      </p:sp>
      <p:sp>
        <p:nvSpPr>
          <p:cNvPr id="12295" name="9 Rectángulo"/>
          <p:cNvSpPr>
            <a:spLocks noChangeArrowheads="1"/>
          </p:cNvSpPr>
          <p:nvPr/>
        </p:nvSpPr>
        <p:spPr bwMode="auto">
          <a:xfrm>
            <a:off x="571500" y="5429250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No és curatiu però permet allargar la vida als malalts i viure amb normalitat.</a:t>
            </a:r>
          </a:p>
        </p:txBody>
      </p:sp>
      <p:pic>
        <p:nvPicPr>
          <p:cNvPr id="12296" name="Picture 9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7030A0"/>
                </a:solidFill>
                <a:latin typeface="Calibri" pitchFamily="34" charset="0"/>
              </a:rPr>
              <a:t>Pediculosi</a:t>
            </a:r>
          </a:p>
        </p:txBody>
      </p:sp>
      <p:sp>
        <p:nvSpPr>
          <p:cNvPr id="13315" name="3 CuadroTexto"/>
          <p:cNvSpPr txBox="1">
            <a:spLocks noChangeArrowheads="1"/>
          </p:cNvSpPr>
          <p:nvPr/>
        </p:nvSpPr>
        <p:spPr bwMode="auto">
          <a:xfrm>
            <a:off x="928688" y="1476375"/>
            <a:ext cx="7215187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La pediculosi són els </a:t>
            </a:r>
            <a:r>
              <a:rPr lang="ca-ES" b="1">
                <a:latin typeface="Calibri" pitchFamily="34" charset="0"/>
              </a:rPr>
              <a:t>polls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 i="1">
                <a:latin typeface="Calibri" pitchFamily="34" charset="0"/>
              </a:rPr>
              <a:t>Phthirus pubis</a:t>
            </a:r>
            <a:r>
              <a:rPr lang="ca-ES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 Afecten a la zona del vell del pubis. </a:t>
            </a:r>
          </a:p>
          <a:p>
            <a:pPr>
              <a:buFont typeface="Arial" charset="0"/>
              <a:buChar char="•"/>
            </a:pPr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A part de ser una MTS, també es pot transmetre pel contacte superficial a través de la </a:t>
            </a:r>
            <a:r>
              <a:rPr lang="ca-ES" b="1">
                <a:latin typeface="Calibri" pitchFamily="34" charset="0"/>
              </a:rPr>
              <a:t>roba interior</a:t>
            </a:r>
            <a:r>
              <a:rPr lang="ca-ES">
                <a:latin typeface="Calibri" pitchFamily="34" charset="0"/>
              </a:rPr>
              <a:t>, </a:t>
            </a:r>
            <a:r>
              <a:rPr lang="ca-ES" b="1">
                <a:latin typeface="Calibri" pitchFamily="34" charset="0"/>
              </a:rPr>
              <a:t>llençols</a:t>
            </a:r>
            <a:r>
              <a:rPr lang="ca-ES">
                <a:latin typeface="Calibri" pitchFamily="34" charset="0"/>
              </a:rPr>
              <a:t> o als </a:t>
            </a:r>
            <a:r>
              <a:rPr lang="ca-ES" b="1">
                <a:latin typeface="Calibri" pitchFamily="34" charset="0"/>
              </a:rPr>
              <a:t>lavabos</a:t>
            </a:r>
            <a:r>
              <a:rPr lang="ca-ES">
                <a:latin typeface="Calibri" pitchFamily="34" charset="0"/>
              </a:rPr>
              <a:t>, per tant, </a:t>
            </a:r>
            <a:r>
              <a:rPr lang="ca-ES" b="1" u="sng">
                <a:latin typeface="Calibri" pitchFamily="34" charset="0"/>
              </a:rPr>
              <a:t>el preservatiu NO és un mètode eficaç </a:t>
            </a:r>
            <a:r>
              <a:rPr lang="ca-ES">
                <a:latin typeface="Calibri" pitchFamily="34" charset="0"/>
              </a:rPr>
              <a:t>de prevenció.</a:t>
            </a: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endParaRPr lang="ca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 b="1" u="sng">
                <a:solidFill>
                  <a:srgbClr val="92D050"/>
                </a:solidFill>
                <a:latin typeface="Calibri" pitchFamily="34" charset="0"/>
              </a:rPr>
              <a:t>Tractament: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Una sola aplicació d’un xampú de </a:t>
            </a:r>
            <a:r>
              <a:rPr lang="ca-ES" b="1">
                <a:latin typeface="Calibri" pitchFamily="34" charset="0"/>
              </a:rPr>
              <a:t>llindà</a:t>
            </a:r>
            <a:r>
              <a:rPr lang="ca-ES">
                <a:latin typeface="Calibri" pitchFamily="34" charset="0"/>
              </a:rPr>
              <a:t> 1 % i una crema de </a:t>
            </a:r>
            <a:r>
              <a:rPr lang="ca-ES" b="1">
                <a:latin typeface="Calibri" pitchFamily="34" charset="0"/>
              </a:rPr>
              <a:t>permetrina</a:t>
            </a:r>
            <a:r>
              <a:rPr lang="ca-ES">
                <a:latin typeface="Calibri" pitchFamily="34" charset="0"/>
              </a:rPr>
              <a:t> 1%. Si cal, repetir el tractament al cap d’una setmana.</a:t>
            </a:r>
          </a:p>
          <a:p>
            <a:pPr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També es pot utilitzar el </a:t>
            </a:r>
            <a:r>
              <a:rPr lang="ca-ES" b="1">
                <a:latin typeface="Calibri" pitchFamily="34" charset="0"/>
              </a:rPr>
              <a:t>raspall de pues fines </a:t>
            </a:r>
            <a:r>
              <a:rPr lang="ca-ES">
                <a:latin typeface="Calibri" pitchFamily="34" charset="0"/>
              </a:rPr>
              <a:t>per a eliminar les llémenes. </a:t>
            </a:r>
            <a:endParaRPr lang="es-ES">
              <a:latin typeface="Calibri" pitchFamily="34" charset="0"/>
            </a:endParaRPr>
          </a:p>
        </p:txBody>
      </p:sp>
      <p:pic>
        <p:nvPicPr>
          <p:cNvPr id="13316" name="Picture 2" descr="https://encrypted-tbn2.gstatic.com/images?q=tbn:ANd9GcS4dGJ-q6OEPIfQG6CVFV3v1NILIRj1ZG3Ok6FfS_dUdwff8W-MC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836613"/>
            <a:ext cx="22669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http://skoraya-03.com/wp-content/uploads/2012/07/Lobkovoy-pedikulez-ftiriaz-lobkovyie-vsh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57563"/>
            <a:ext cx="2928937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 descr="universidad-de-barcelona"/>
          <p:cNvPicPr>
            <a:picLocks noChangeAspect="1" noChangeArrowheads="1"/>
          </p:cNvPicPr>
          <p:nvPr/>
        </p:nvPicPr>
        <p:blipFill>
          <a:blip r:embed="rId4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0" descr="90px-Logo_farmaci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0" cy="777875"/>
          </a:xfrm>
        </p:spPr>
        <p:txBody>
          <a:bodyPr/>
          <a:lstStyle/>
          <a:p>
            <a:r>
              <a:rPr lang="es-ES" sz="3000" b="1" u="sng" smtClean="0">
                <a:solidFill>
                  <a:schemeClr val="folHlink"/>
                </a:solidFill>
                <a:latin typeface="Calibri" pitchFamily="34" charset="0"/>
              </a:rPr>
              <a:t>MTS: Qui les pot patir?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r>
              <a:rPr lang="ca-ES" sz="1800" smtClean="0"/>
              <a:t>Qualsevol persona que sigui </a:t>
            </a:r>
            <a:r>
              <a:rPr lang="ca-ES" sz="1800" b="1" smtClean="0"/>
              <a:t>sexualment activa</a:t>
            </a:r>
            <a:r>
              <a:rPr lang="ca-ES" sz="1800" smtClean="0"/>
              <a:t> es pot trobar enfront una situació de risc i contagiar-se.</a:t>
            </a:r>
          </a:p>
          <a:p>
            <a:endParaRPr lang="ca-ES" sz="1800" smtClean="0"/>
          </a:p>
          <a:p>
            <a:r>
              <a:rPr lang="ca-ES" sz="1800" smtClean="0"/>
              <a:t>Tot i així, en tota la població trobem </a:t>
            </a:r>
            <a:r>
              <a:rPr lang="ca-ES" sz="1800" b="1" smtClean="0"/>
              <a:t>grups </a:t>
            </a:r>
            <a:r>
              <a:rPr lang="ca-ES" sz="1800" smtClean="0"/>
              <a:t>que tenen un </a:t>
            </a:r>
            <a:r>
              <a:rPr lang="ca-ES" sz="1800" b="1" smtClean="0"/>
              <a:t>risc </a:t>
            </a:r>
            <a:r>
              <a:rPr lang="ca-ES" sz="1800" smtClean="0"/>
              <a:t>superior de patir una MTS que la resta:</a:t>
            </a:r>
          </a:p>
          <a:p>
            <a:pPr>
              <a:buFontTx/>
              <a:buNone/>
            </a:pPr>
            <a:r>
              <a:rPr lang="ca-ES" sz="1800" smtClean="0"/>
              <a:t>	-menors de </a:t>
            </a:r>
            <a:r>
              <a:rPr lang="ca-ES" sz="1800" b="1" smtClean="0"/>
              <a:t>25 anys</a:t>
            </a:r>
          </a:p>
          <a:p>
            <a:pPr>
              <a:buFontTx/>
              <a:buNone/>
            </a:pPr>
            <a:r>
              <a:rPr lang="ca-ES" sz="1800" smtClean="0"/>
              <a:t>	-persones amb </a:t>
            </a:r>
            <a:r>
              <a:rPr lang="ca-ES" sz="1800" b="1" smtClean="0"/>
              <a:t>precarietat econòmica i social</a:t>
            </a:r>
          </a:p>
          <a:p>
            <a:pPr>
              <a:buFontTx/>
              <a:buNone/>
            </a:pPr>
            <a:r>
              <a:rPr lang="ca-ES" sz="1800" smtClean="0"/>
              <a:t>	-</a:t>
            </a:r>
            <a:r>
              <a:rPr lang="ca-ES" sz="1800" b="1" smtClean="0"/>
              <a:t>consumidors de drogues</a:t>
            </a:r>
            <a:r>
              <a:rPr lang="ca-ES" sz="1800" smtClean="0"/>
              <a:t> o altres substàncies il·legals en què s’utilitzen </a:t>
            </a:r>
            <a:r>
              <a:rPr lang="ca-ES" sz="1800" b="1" smtClean="0"/>
              <a:t>xeringues o agulles</a:t>
            </a:r>
          </a:p>
          <a:p>
            <a:pPr>
              <a:buFontTx/>
              <a:buNone/>
            </a:pPr>
            <a:r>
              <a:rPr lang="ca-ES" sz="1800" smtClean="0"/>
              <a:t>	-prostitució</a:t>
            </a:r>
          </a:p>
          <a:p>
            <a:pPr>
              <a:buFontTx/>
              <a:buNone/>
            </a:pPr>
            <a:r>
              <a:rPr lang="ca-ES" sz="1800" smtClean="0"/>
              <a:t>	-persones que </a:t>
            </a:r>
            <a:r>
              <a:rPr lang="ca-ES" sz="1800" b="1" smtClean="0"/>
              <a:t>mai</a:t>
            </a:r>
            <a:r>
              <a:rPr lang="ca-ES" sz="1800" smtClean="0"/>
              <a:t> utilitzen el preservatiu</a:t>
            </a:r>
          </a:p>
          <a:p>
            <a:pPr>
              <a:buFontTx/>
              <a:buNone/>
            </a:pPr>
            <a:endParaRPr lang="ca-ES" sz="1800" smtClean="0"/>
          </a:p>
          <a:p>
            <a:r>
              <a:rPr lang="ca-ES" sz="1800" smtClean="0"/>
              <a:t>Hi ha diverses </a:t>
            </a:r>
            <a:r>
              <a:rPr lang="ca-ES" sz="1800" b="1" smtClean="0"/>
              <a:t>situacions </a:t>
            </a:r>
            <a:r>
              <a:rPr lang="ca-ES" sz="1800" smtClean="0"/>
              <a:t>que augmenten </a:t>
            </a:r>
            <a:r>
              <a:rPr lang="ca-ES" sz="1800" b="1" smtClean="0"/>
              <a:t>el risc </a:t>
            </a:r>
            <a:r>
              <a:rPr lang="ca-ES" sz="1800" smtClean="0"/>
              <a:t>de patir una MTS: relacions sexuals orals, anals o genitals sense protecció, si la parella té relacions amb altres persones, mantenir relacions sexuals sota els efectes de les drogues i l’alcohol, si es comparteixen xeringues o agulles amb altres persones (drogoaddictes)...</a:t>
            </a:r>
          </a:p>
          <a:p>
            <a:endParaRPr lang="ca-ES" sz="1800" smtClean="0"/>
          </a:p>
        </p:txBody>
      </p:sp>
      <p:pic>
        <p:nvPicPr>
          <p:cNvPr id="14340" name="Picture 5" descr="universidad-de-barcelona"/>
          <p:cNvPicPr>
            <a:picLocks noChangeAspect="1" noChangeArrowheads="1"/>
          </p:cNvPicPr>
          <p:nvPr/>
        </p:nvPicPr>
        <p:blipFill>
          <a:blip r:embed="rId2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0" descr="90px-Logo_farmaci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7"/>
          <p:cNvSpPr txBox="1">
            <a:spLocks noChangeArrowheads="1"/>
          </p:cNvSpPr>
          <p:nvPr/>
        </p:nvSpPr>
        <p:spPr bwMode="auto">
          <a:xfrm>
            <a:off x="536575" y="333375"/>
            <a:ext cx="73929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Símptomes</a:t>
            </a:r>
          </a:p>
        </p:txBody>
      </p:sp>
      <p:pic>
        <p:nvPicPr>
          <p:cNvPr id="15363" name="Picture 9" descr="am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DE7EB"/>
              </a:clrFrom>
              <a:clrTo>
                <a:srgbClr val="EDE7EB">
                  <a:alpha val="0"/>
                </a:srgbClr>
              </a:clrTo>
            </a:clrChange>
          </a:blip>
          <a:srcRect t="19759"/>
          <a:stretch>
            <a:fillRect/>
          </a:stretch>
        </p:blipFill>
        <p:spPr bwMode="auto">
          <a:xfrm rot="-3689722">
            <a:off x="6098381" y="4134644"/>
            <a:ext cx="404812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107950" y="946150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1600" b="1">
                <a:latin typeface="Verdana" pitchFamily="34" charset="0"/>
              </a:rPr>
              <a:t>SÓN </a:t>
            </a:r>
            <a:r>
              <a:rPr lang="pt-BR" sz="1600" b="1" u="sng">
                <a:latin typeface="Verdana" pitchFamily="34" charset="0"/>
              </a:rPr>
              <a:t>MOLT DIVERSOS</a:t>
            </a:r>
            <a:r>
              <a:rPr lang="pt-BR" sz="1600" b="1">
                <a:latin typeface="Verdana" pitchFamily="34" charset="0"/>
              </a:rPr>
              <a:t> I PODEN FINS I TOT MANIFESTAR-SE FORA DELS ÒRGANS GENITALS I URINARIS.</a:t>
            </a: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r>
              <a:rPr lang="pt-BR" sz="1600" b="1">
                <a:latin typeface="Verdana" pitchFamily="34" charset="0"/>
              </a:rPr>
              <a:t>TAMBÉ </a:t>
            </a:r>
            <a:r>
              <a:rPr lang="pt-BR" sz="1600" b="1" u="sng">
                <a:latin typeface="Verdana" pitchFamily="34" charset="0"/>
              </a:rPr>
              <a:t>PODEN NO DONAR CAP SÍMPTOMA</a:t>
            </a:r>
            <a:r>
              <a:rPr lang="pt-BR" sz="1600" b="1">
                <a:latin typeface="Verdana" pitchFamily="34" charset="0"/>
              </a:rPr>
              <a:t> VISIBLE</a:t>
            </a: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endParaRPr lang="pt-BR" sz="1600" b="1">
              <a:latin typeface="Verdana" pitchFamily="34" charset="0"/>
            </a:endParaRPr>
          </a:p>
          <a:p>
            <a:pPr algn="ctr"/>
            <a:r>
              <a:rPr lang="es-ES">
                <a:latin typeface="Calibri" pitchFamily="34" charset="0"/>
              </a:rPr>
              <a:t>Què aprendrem?</a:t>
            </a:r>
          </a:p>
        </p:txBody>
      </p:sp>
      <p:sp>
        <p:nvSpPr>
          <p:cNvPr id="15365" name="Rectangle 13"/>
          <p:cNvSpPr>
            <a:spLocks noChangeArrowheads="1"/>
          </p:cNvSpPr>
          <p:nvPr/>
        </p:nvSpPr>
        <p:spPr bwMode="auto">
          <a:xfrm>
            <a:off x="5500688" y="3929063"/>
            <a:ext cx="24685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008000"/>
                </a:solidFill>
                <a:latin typeface="Calibri" pitchFamily="34" charset="0"/>
              </a:rPr>
              <a:t>Informar</a:t>
            </a:r>
            <a:r>
              <a:rPr lang="es-ES">
                <a:latin typeface="Calibri" pitchFamily="34" charset="0"/>
              </a:rPr>
              <a:t> als professionals sanitaris i a la nostra parella</a:t>
            </a:r>
          </a:p>
        </p:txBody>
      </p:sp>
      <p:sp>
        <p:nvSpPr>
          <p:cNvPr id="15366" name="Freeform 16"/>
          <p:cNvSpPr>
            <a:spLocks/>
          </p:cNvSpPr>
          <p:nvPr/>
        </p:nvSpPr>
        <p:spPr bwMode="auto">
          <a:xfrm>
            <a:off x="1143000" y="2928938"/>
            <a:ext cx="5305425" cy="3476625"/>
          </a:xfrm>
          <a:custGeom>
            <a:avLst/>
            <a:gdLst>
              <a:gd name="T0" fmla="*/ 2147483647 w 3273"/>
              <a:gd name="T1" fmla="*/ 0 h 2147"/>
              <a:gd name="T2" fmla="*/ 2147483647 w 3273"/>
              <a:gd name="T3" fmla="*/ 2147483647 h 2147"/>
              <a:gd name="T4" fmla="*/ 2147483647 w 3273"/>
              <a:gd name="T5" fmla="*/ 2147483647 h 2147"/>
              <a:gd name="T6" fmla="*/ 2147483647 w 3273"/>
              <a:gd name="T7" fmla="*/ 2147483647 h 2147"/>
              <a:gd name="T8" fmla="*/ 2147483647 w 3273"/>
              <a:gd name="T9" fmla="*/ 2147483647 h 2147"/>
              <a:gd name="T10" fmla="*/ 2147483647 w 3273"/>
              <a:gd name="T11" fmla="*/ 2147483647 h 2147"/>
              <a:gd name="T12" fmla="*/ 2147483647 w 3273"/>
              <a:gd name="T13" fmla="*/ 2147483647 h 2147"/>
              <a:gd name="T14" fmla="*/ 2147483647 w 3273"/>
              <a:gd name="T15" fmla="*/ 2147483647 h 214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3"/>
              <a:gd name="T25" fmla="*/ 0 h 2147"/>
              <a:gd name="T26" fmla="*/ 3273 w 3273"/>
              <a:gd name="T27" fmla="*/ 2147 h 214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3" h="2147">
                <a:moveTo>
                  <a:pt x="1731" y="0"/>
                </a:moveTo>
                <a:cubicBezTo>
                  <a:pt x="1270" y="11"/>
                  <a:pt x="809" y="23"/>
                  <a:pt x="552" y="91"/>
                </a:cubicBezTo>
                <a:cubicBezTo>
                  <a:pt x="295" y="159"/>
                  <a:pt x="272" y="249"/>
                  <a:pt x="189" y="408"/>
                </a:cubicBezTo>
                <a:cubicBezTo>
                  <a:pt x="106" y="567"/>
                  <a:pt x="0" y="816"/>
                  <a:pt x="53" y="1043"/>
                </a:cubicBezTo>
                <a:cubicBezTo>
                  <a:pt x="106" y="1270"/>
                  <a:pt x="196" y="1588"/>
                  <a:pt x="506" y="1769"/>
                </a:cubicBezTo>
                <a:cubicBezTo>
                  <a:pt x="816" y="1950"/>
                  <a:pt x="1519" y="2117"/>
                  <a:pt x="1912" y="2132"/>
                </a:cubicBezTo>
                <a:cubicBezTo>
                  <a:pt x="2305" y="2147"/>
                  <a:pt x="2638" y="2011"/>
                  <a:pt x="2865" y="1860"/>
                </a:cubicBezTo>
                <a:cubicBezTo>
                  <a:pt x="3092" y="1709"/>
                  <a:pt x="3182" y="1467"/>
                  <a:pt x="3273" y="1225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5367" name="Text Box 15"/>
          <p:cNvSpPr txBox="1">
            <a:spLocks noChangeArrowheads="1"/>
          </p:cNvSpPr>
          <p:nvPr/>
        </p:nvSpPr>
        <p:spPr bwMode="auto">
          <a:xfrm>
            <a:off x="539750" y="3357563"/>
            <a:ext cx="2087563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>
                <a:latin typeface="Calibri" pitchFamily="34" charset="0"/>
              </a:rPr>
              <a:t> de les principals MTS</a:t>
            </a:r>
            <a:endParaRPr lang="es-ES"/>
          </a:p>
        </p:txBody>
      </p:sp>
      <p:sp>
        <p:nvSpPr>
          <p:cNvPr id="15368" name="Rectangle 14"/>
          <p:cNvSpPr>
            <a:spLocks noChangeArrowheads="1"/>
          </p:cNvSpPr>
          <p:nvPr/>
        </p:nvSpPr>
        <p:spPr bwMode="auto">
          <a:xfrm>
            <a:off x="2857500" y="5715000"/>
            <a:ext cx="2089150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>
                <a:latin typeface="Calibri" pitchFamily="34" charset="0"/>
              </a:rPr>
              <a:t>Conèixer els </a:t>
            </a:r>
            <a:r>
              <a:rPr lang="es-ES" b="1">
                <a:solidFill>
                  <a:schemeClr val="accent2"/>
                </a:solidFill>
                <a:latin typeface="Calibri" pitchFamily="34" charset="0"/>
              </a:rPr>
              <a:t>principals mètodes diagnòstics</a:t>
            </a:r>
          </a:p>
        </p:txBody>
      </p:sp>
      <p:sp>
        <p:nvSpPr>
          <p:cNvPr id="15369" name="Oval 17"/>
          <p:cNvSpPr>
            <a:spLocks noChangeArrowheads="1"/>
          </p:cNvSpPr>
          <p:nvPr/>
        </p:nvSpPr>
        <p:spPr bwMode="auto">
          <a:xfrm>
            <a:off x="3492500" y="2276475"/>
            <a:ext cx="2374900" cy="720725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15370" name="Picture 11" descr="universidad-de-barcelona"/>
          <p:cNvPicPr>
            <a:picLocks noChangeAspect="1" noChangeArrowheads="1"/>
          </p:cNvPicPr>
          <p:nvPr/>
        </p:nvPicPr>
        <p:blipFill>
          <a:blip r:embed="rId3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0" descr="90px-Logo_farmac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"/>
          <p:cNvSpPr txBox="1">
            <a:spLocks noChangeArrowheads="1"/>
          </p:cNvSpPr>
          <p:nvPr/>
        </p:nvSpPr>
        <p:spPr bwMode="auto">
          <a:xfrm rot="654656">
            <a:off x="6824663" y="889000"/>
            <a:ext cx="1903412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Gonocòccia o Gonorrea</a:t>
            </a:r>
            <a:endParaRPr lang="es-ES"/>
          </a:p>
        </p:txBody>
      </p:sp>
      <p:sp>
        <p:nvSpPr>
          <p:cNvPr id="16387" name="Text Box 12"/>
          <p:cNvSpPr txBox="1">
            <a:spLocks noChangeArrowheads="1"/>
          </p:cNvSpPr>
          <p:nvPr/>
        </p:nvSpPr>
        <p:spPr bwMode="auto">
          <a:xfrm>
            <a:off x="250825" y="1484313"/>
            <a:ext cx="2916238" cy="2173287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Secreció purulenta</a:t>
            </a:r>
          </a:p>
          <a:p>
            <a:r>
              <a:rPr lang="ca-ES">
                <a:latin typeface="Calibri" pitchFamily="34" charset="0"/>
              </a:rPr>
              <a:t>de color groguenc del penis o l’anus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-Coïssor en orinar</a:t>
            </a:r>
          </a:p>
        </p:txBody>
      </p:sp>
      <p:sp>
        <p:nvSpPr>
          <p:cNvPr id="16388" name="Text Box 13"/>
          <p:cNvSpPr txBox="1">
            <a:spLocks noChangeArrowheads="1"/>
          </p:cNvSpPr>
          <p:nvPr/>
        </p:nvSpPr>
        <p:spPr bwMode="auto">
          <a:xfrm>
            <a:off x="3276600" y="1484313"/>
            <a:ext cx="3367088" cy="2159000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-Augment lleu del fluix vaginal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-Coïssor al conducte urinari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-Alteracions menstruals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-Dolor abdominal o cansament</a:t>
            </a:r>
          </a:p>
        </p:txBody>
      </p:sp>
      <p:sp>
        <p:nvSpPr>
          <p:cNvPr id="16389" name="Text Box 15"/>
          <p:cNvSpPr txBox="1">
            <a:spLocks noChangeArrowheads="1"/>
          </p:cNvSpPr>
          <p:nvPr/>
        </p:nvSpPr>
        <p:spPr bwMode="auto">
          <a:xfrm>
            <a:off x="250825" y="4076700"/>
            <a:ext cx="5976938" cy="2138363"/>
          </a:xfrm>
          <a:prstGeom prst="rect">
            <a:avLst/>
          </a:prstGeom>
          <a:solidFill>
            <a:srgbClr val="FFFFFF"/>
          </a:solidFill>
          <a:ln w="31750">
            <a:solidFill>
              <a:srgbClr val="808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Xancre: ulceració vermella en el lloc de contacte (genitals, boca o anus)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-Lesions a la pell dels genitals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-Secrecions diferents a les habituals i/o molèsties genitals com: picor, coïssor o dolor</a:t>
            </a:r>
          </a:p>
          <a:p>
            <a:endParaRPr lang="pt-BR" sz="1400">
              <a:latin typeface="Verdana" pitchFamily="34" charset="0"/>
            </a:endParaRPr>
          </a:p>
          <a:p>
            <a:endParaRPr lang="es-ES" sz="1400"/>
          </a:p>
        </p:txBody>
      </p:sp>
      <p:sp>
        <p:nvSpPr>
          <p:cNvPr id="16390" name="Text Box 18"/>
          <p:cNvSpPr txBox="1">
            <a:spLocks noChangeArrowheads="1"/>
          </p:cNvSpPr>
          <p:nvPr/>
        </p:nvSpPr>
        <p:spPr bwMode="auto">
          <a:xfrm rot="654656">
            <a:off x="6804025" y="3573463"/>
            <a:ext cx="1903413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Sífilis</a:t>
            </a:r>
            <a:endParaRPr lang="es-ES"/>
          </a:p>
        </p:txBody>
      </p:sp>
      <p:pic>
        <p:nvPicPr>
          <p:cNvPr id="16391" name="Picture 20" descr="hombre_muj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471"/>
          <a:stretch>
            <a:fillRect/>
          </a:stretch>
        </p:blipFill>
        <p:spPr bwMode="auto">
          <a:xfrm>
            <a:off x="433388" y="692150"/>
            <a:ext cx="500062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21" descr="hombre_muj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027"/>
          <a:stretch>
            <a:fillRect/>
          </a:stretch>
        </p:blipFill>
        <p:spPr bwMode="auto">
          <a:xfrm>
            <a:off x="3419475" y="692150"/>
            <a:ext cx="50482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 Box 22"/>
          <p:cNvSpPr txBox="1">
            <a:spLocks noChangeArrowheads="1"/>
          </p:cNvSpPr>
          <p:nvPr/>
        </p:nvSpPr>
        <p:spPr bwMode="auto">
          <a:xfrm>
            <a:off x="755650" y="105251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HOMES</a:t>
            </a:r>
          </a:p>
        </p:txBody>
      </p:sp>
      <p:sp>
        <p:nvSpPr>
          <p:cNvPr id="16394" name="Text Box 23"/>
          <p:cNvSpPr txBox="1">
            <a:spLocks noChangeArrowheads="1"/>
          </p:cNvSpPr>
          <p:nvPr/>
        </p:nvSpPr>
        <p:spPr bwMode="auto">
          <a:xfrm>
            <a:off x="3852863" y="105251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DONES</a:t>
            </a:r>
          </a:p>
        </p:txBody>
      </p:sp>
      <p:pic>
        <p:nvPicPr>
          <p:cNvPr id="16395" name="Picture 24" descr="hombre_muj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471"/>
          <a:stretch>
            <a:fillRect/>
          </a:stretch>
        </p:blipFill>
        <p:spPr bwMode="auto">
          <a:xfrm>
            <a:off x="433388" y="692150"/>
            <a:ext cx="500062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25" descr="hombre_muj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027"/>
          <a:stretch>
            <a:fillRect/>
          </a:stretch>
        </p:blipFill>
        <p:spPr bwMode="auto">
          <a:xfrm>
            <a:off x="3419475" y="692150"/>
            <a:ext cx="50482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7" name="Text Box 26"/>
          <p:cNvSpPr txBox="1">
            <a:spLocks noChangeArrowheads="1"/>
          </p:cNvSpPr>
          <p:nvPr/>
        </p:nvSpPr>
        <p:spPr bwMode="auto">
          <a:xfrm>
            <a:off x="755650" y="105251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HOMES</a:t>
            </a:r>
          </a:p>
        </p:txBody>
      </p:sp>
      <p:grpSp>
        <p:nvGrpSpPr>
          <p:cNvPr id="16398" name="Group 31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6410" name="Text Box 27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6411" name="Picture 28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2" name="Picture 29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13" name="Text Box 30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6399" name="Picture 33" descr="sifilis"/>
          <p:cNvPicPr>
            <a:picLocks noChangeAspect="1" noChangeArrowheads="1"/>
          </p:cNvPicPr>
          <p:nvPr/>
        </p:nvPicPr>
        <p:blipFill>
          <a:blip r:embed="rId3"/>
          <a:srcRect l="57024" t="3003" b="52080"/>
          <a:stretch>
            <a:fillRect/>
          </a:stretch>
        </p:blipFill>
        <p:spPr bwMode="auto">
          <a:xfrm>
            <a:off x="7308850" y="4005263"/>
            <a:ext cx="1627188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36" descr="sifilisdos"/>
          <p:cNvPicPr>
            <a:picLocks noChangeAspect="1" noChangeArrowheads="1"/>
          </p:cNvPicPr>
          <p:nvPr/>
        </p:nvPicPr>
        <p:blipFill>
          <a:blip r:embed="rId4"/>
          <a:srcRect l="9727"/>
          <a:stretch>
            <a:fillRect/>
          </a:stretch>
        </p:blipFill>
        <p:spPr bwMode="auto">
          <a:xfrm>
            <a:off x="6372225" y="5229225"/>
            <a:ext cx="200342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38" descr="5"/>
          <p:cNvPicPr>
            <a:picLocks noChangeAspect="1" noChangeArrowheads="1"/>
          </p:cNvPicPr>
          <p:nvPr/>
        </p:nvPicPr>
        <p:blipFill>
          <a:blip r:embed="rId5"/>
          <a:srcRect b="18465"/>
          <a:stretch>
            <a:fillRect/>
          </a:stretch>
        </p:blipFill>
        <p:spPr bwMode="auto">
          <a:xfrm>
            <a:off x="7164388" y="1628775"/>
            <a:ext cx="168751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402" name="Group 40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6406" name="Text Box 41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6407" name="Picture 42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8" name="Picture 43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9" name="Text Box 44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6403" name="Picture 31" descr="universidad-de-barcelona"/>
          <p:cNvPicPr>
            <a:picLocks noChangeAspect="1" noChangeArrowheads="1"/>
          </p:cNvPicPr>
          <p:nvPr/>
        </p:nvPicPr>
        <p:blipFill>
          <a:blip r:embed="rId6"/>
          <a:srcRect r="2866" b="3448"/>
          <a:stretch>
            <a:fillRect/>
          </a:stretch>
        </p:blipFill>
        <p:spPr bwMode="auto">
          <a:xfrm rot="10800000" flipH="1" flipV="1">
            <a:off x="7524750" y="-1270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10" descr="90px-Logo_farmaci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5" name="Text Box 39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7428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7429" name="Picture 7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0" name="Picture 8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1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7411" name="Text Box 10"/>
          <p:cNvSpPr txBox="1">
            <a:spLocks noChangeArrowheads="1"/>
          </p:cNvSpPr>
          <p:nvPr/>
        </p:nvSpPr>
        <p:spPr bwMode="auto">
          <a:xfrm>
            <a:off x="250825" y="1484313"/>
            <a:ext cx="2832100" cy="2087562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-Secreció del penis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-Necessitat d’orinar, i a vegades, dolor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no presentar símptomes</a:t>
            </a:r>
          </a:p>
          <a:p>
            <a:endParaRPr lang="es-ES" sz="1400"/>
          </a:p>
        </p:txBody>
      </p:sp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3276600" y="1484313"/>
            <a:ext cx="3000375" cy="2087562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>
                <a:latin typeface="Calibri" pitchFamily="34" charset="0"/>
              </a:rPr>
              <a:t>-</a:t>
            </a:r>
            <a:r>
              <a:rPr lang="ca-ES">
                <a:latin typeface="Calibri" pitchFamily="34" charset="0"/>
              </a:rPr>
              <a:t>Secreció vaginal més abundant o diferent de la normal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-Dolor abdominal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no presentar símptomes</a:t>
            </a:r>
          </a:p>
        </p:txBody>
      </p:sp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250825" y="4005263"/>
            <a:ext cx="5997575" cy="2566987"/>
          </a:xfrm>
          <a:prstGeom prst="rect">
            <a:avLst/>
          </a:prstGeom>
          <a:solidFill>
            <a:srgbClr val="FFFFFF"/>
          </a:solidFill>
          <a:ln w="3175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1r/ Petites vesícules als genitals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2n/ Ulceració de les vesícules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3r/ Cicatrització de les úlceres </a:t>
            </a:r>
          </a:p>
          <a:p>
            <a:r>
              <a:rPr lang="ca-ES">
                <a:latin typeface="Calibri" pitchFamily="34" charset="0"/>
              </a:rPr>
              <a:t>(15-20 dies)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*La desaparició de lesions no significa el guariment de la malaltia</a:t>
            </a:r>
            <a:r>
              <a:rPr lang="es-ES">
                <a:latin typeface="Calibri" pitchFamily="34" charset="0"/>
              </a:rPr>
              <a:t>!</a:t>
            </a:r>
          </a:p>
          <a:p>
            <a:endParaRPr lang="es-ES"/>
          </a:p>
        </p:txBody>
      </p:sp>
      <p:sp>
        <p:nvSpPr>
          <p:cNvPr id="17414" name="Text Box 14"/>
          <p:cNvSpPr txBox="1">
            <a:spLocks noChangeArrowheads="1"/>
          </p:cNvSpPr>
          <p:nvPr/>
        </p:nvSpPr>
        <p:spPr bwMode="auto">
          <a:xfrm rot="654656">
            <a:off x="6845300" y="765175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Clamídia</a:t>
            </a:r>
            <a:endParaRPr lang="es-ES"/>
          </a:p>
        </p:txBody>
      </p:sp>
      <p:sp>
        <p:nvSpPr>
          <p:cNvPr id="17415" name="Text Box 15"/>
          <p:cNvSpPr txBox="1">
            <a:spLocks noChangeArrowheads="1"/>
          </p:cNvSpPr>
          <p:nvPr/>
        </p:nvSpPr>
        <p:spPr bwMode="auto">
          <a:xfrm rot="654656">
            <a:off x="6804025" y="3429000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Herpes genital</a:t>
            </a:r>
            <a:endParaRPr lang="es-ES"/>
          </a:p>
        </p:txBody>
      </p:sp>
      <p:pic>
        <p:nvPicPr>
          <p:cNvPr id="17416" name="Picture 17" descr="clamidi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1196975"/>
            <a:ext cx="1619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9" descr="670px-Recognize-Chlamydia-Symptoms-(for-Men)-Step-2-Version-2"/>
          <p:cNvPicPr>
            <a:picLocks noChangeAspect="1" noChangeArrowheads="1"/>
          </p:cNvPicPr>
          <p:nvPr/>
        </p:nvPicPr>
        <p:blipFill>
          <a:blip r:embed="rId4"/>
          <a:srcRect l="19179" r="33434"/>
          <a:stretch>
            <a:fillRect/>
          </a:stretch>
        </p:blipFill>
        <p:spPr bwMode="auto">
          <a:xfrm>
            <a:off x="6372225" y="1557338"/>
            <a:ext cx="10906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21" descr="herp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4149725"/>
            <a:ext cx="1473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23" descr="herpes_genita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91450" y="5300663"/>
            <a:ext cx="1150938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20" name="Group 2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7424" name="Text Box 2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7425" name="Picture 27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6" name="Picture 28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7" name="Text Box 2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7421" name="Picture 25" descr="universidad-de-barcelona"/>
          <p:cNvPicPr>
            <a:picLocks noChangeAspect="1" noChangeArrowheads="1"/>
          </p:cNvPicPr>
          <p:nvPr/>
        </p:nvPicPr>
        <p:blipFill>
          <a:blip r:embed="rId7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2" name="Picture 10" descr="90px-Logo_farmaci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 Box 24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8450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8451" name="Picture 7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2" name="Picture 8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3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8435" name="Text Box 10"/>
          <p:cNvSpPr txBox="1">
            <a:spLocks noChangeArrowheads="1"/>
          </p:cNvSpPr>
          <p:nvPr/>
        </p:nvSpPr>
        <p:spPr bwMode="auto">
          <a:xfrm>
            <a:off x="250825" y="1571625"/>
            <a:ext cx="6678613" cy="2000250"/>
          </a:xfrm>
          <a:prstGeom prst="rect">
            <a:avLst/>
          </a:prstGeom>
          <a:solidFill>
            <a:srgbClr val="FFFFFF"/>
          </a:solidFill>
          <a:ln w="31750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 b="1">
                <a:latin typeface="Calibri" pitchFamily="34" charset="0"/>
              </a:rPr>
              <a:t>“Lesions visibles”:</a:t>
            </a:r>
          </a:p>
          <a:p>
            <a:r>
              <a:rPr lang="ca-ES">
                <a:latin typeface="Calibri" pitchFamily="34" charset="0"/>
              </a:rPr>
              <a:t>Berrugues o condilomes en forma de cresta de gall o planes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 b="1">
                <a:latin typeface="Calibri" pitchFamily="34" charset="0"/>
              </a:rPr>
              <a:t>“Lesions invisibles”:</a:t>
            </a:r>
          </a:p>
          <a:p>
            <a:r>
              <a:rPr lang="ca-ES">
                <a:latin typeface="Calibri" pitchFamily="34" charset="0"/>
              </a:rPr>
              <a:t>Al coll de l’úter en dones i al penis en homes. Sense símptomes. Només detectables amb proves específiques.</a:t>
            </a:r>
          </a:p>
          <a:p>
            <a:endParaRPr lang="es-ES" sz="1400"/>
          </a:p>
        </p:txBody>
      </p:sp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250825" y="3794125"/>
            <a:ext cx="8035925" cy="2849563"/>
          </a:xfrm>
          <a:prstGeom prst="rect">
            <a:avLst/>
          </a:prstGeom>
          <a:solidFill>
            <a:srgbClr val="FFFFFF"/>
          </a:solidFill>
          <a:ln w="31750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 Generalment </a:t>
            </a:r>
            <a:r>
              <a:rPr lang="ca-ES" b="1">
                <a:latin typeface="Calibri" pitchFamily="34" charset="0"/>
              </a:rPr>
              <a:t>asimptomàtica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 </a:t>
            </a:r>
            <a:r>
              <a:rPr lang="ca-ES" u="sng">
                <a:latin typeface="Calibri" pitchFamily="34" charset="0"/>
              </a:rPr>
              <a:t>En ocasions: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Coloració groguenca de la pell (icterícia)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Febre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Vòmits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Orina fosca</a:t>
            </a:r>
          </a:p>
          <a:p>
            <a:pPr lvl="1">
              <a:buFont typeface="Arial" charset="0"/>
              <a:buChar char="•"/>
            </a:pPr>
            <a:r>
              <a:rPr lang="ca-ES">
                <a:latin typeface="Calibri" pitchFamily="34" charset="0"/>
              </a:rPr>
              <a:t>Femtes blanquinoses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 Altres hepatitis com la A, C, D i E també poden ser transmeses per contacte sexual.</a:t>
            </a:r>
          </a:p>
          <a:p>
            <a:endParaRPr lang="pt-BR" sz="1400">
              <a:latin typeface="Verdana" pitchFamily="34" charset="0"/>
            </a:endParaRPr>
          </a:p>
          <a:p>
            <a:endParaRPr lang="es-ES" sz="1400"/>
          </a:p>
        </p:txBody>
      </p:sp>
      <p:sp>
        <p:nvSpPr>
          <p:cNvPr id="18437" name="Text Box 13"/>
          <p:cNvSpPr txBox="1">
            <a:spLocks noChangeArrowheads="1"/>
          </p:cNvSpPr>
          <p:nvPr/>
        </p:nvSpPr>
        <p:spPr bwMode="auto">
          <a:xfrm rot="654656">
            <a:off x="6467475" y="4318000"/>
            <a:ext cx="1903413" cy="57626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VHB</a:t>
            </a:r>
            <a:endParaRPr lang="es-ES"/>
          </a:p>
        </p:txBody>
      </p:sp>
      <p:sp>
        <p:nvSpPr>
          <p:cNvPr id="18438" name="Text Box 14"/>
          <p:cNvSpPr txBox="1">
            <a:spLocks noChangeArrowheads="1"/>
          </p:cNvSpPr>
          <p:nvPr/>
        </p:nvSpPr>
        <p:spPr bwMode="auto">
          <a:xfrm rot="654656">
            <a:off x="7021513" y="906463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VPH (Condilomes)</a:t>
            </a:r>
            <a:endParaRPr lang="es-ES"/>
          </a:p>
        </p:txBody>
      </p:sp>
      <p:pic>
        <p:nvPicPr>
          <p:cNvPr id="18439" name="Picture 16" descr="PAPILOMA+1"/>
          <p:cNvPicPr>
            <a:picLocks noChangeAspect="1" noChangeArrowheads="1"/>
          </p:cNvPicPr>
          <p:nvPr/>
        </p:nvPicPr>
        <p:blipFill>
          <a:blip r:embed="rId3"/>
          <a:srcRect t="13899"/>
          <a:stretch>
            <a:fillRect/>
          </a:stretch>
        </p:blipFill>
        <p:spPr bwMode="auto">
          <a:xfrm>
            <a:off x="7000875" y="1714500"/>
            <a:ext cx="1871663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8" descr="tratamientos-para-el-papiloma-humano-en-mujer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2571750"/>
            <a:ext cx="148907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20" descr="ANd9GcQRD7JfuVxPTy3SfUlp6eVL027vM0oRhaUQDcRLF2OjACGLJJs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88" y="4786313"/>
            <a:ext cx="2017712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42" name="Group 24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8446" name="Text Box 25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8447" name="Picture 26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8" name="Picture 27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9" name="Text Box 28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pic>
        <p:nvPicPr>
          <p:cNvPr id="18443" name="Picture 21" descr="universidad-de-barcelona"/>
          <p:cNvPicPr>
            <a:picLocks noChangeAspect="1" noChangeArrowheads="1"/>
          </p:cNvPicPr>
          <p:nvPr/>
        </p:nvPicPr>
        <p:blipFill>
          <a:blip r:embed="rId6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10" descr="90px-Logo_farmaci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5" name="Text Box 23"/>
          <p:cNvSpPr txBox="1">
            <a:spLocks noChangeArrowheads="1"/>
          </p:cNvSpPr>
          <p:nvPr/>
        </p:nvSpPr>
        <p:spPr bwMode="auto">
          <a:xfrm>
            <a:off x="107950" y="261938"/>
            <a:ext cx="89646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5"/>
          <p:cNvGrpSpPr>
            <a:grpSpLocks/>
          </p:cNvGrpSpPr>
          <p:nvPr/>
        </p:nvGrpSpPr>
        <p:grpSpPr bwMode="auto">
          <a:xfrm>
            <a:off x="431800" y="692150"/>
            <a:ext cx="4859338" cy="760413"/>
            <a:chOff x="272" y="436"/>
            <a:chExt cx="3061" cy="479"/>
          </a:xfrm>
        </p:grpSpPr>
        <p:sp>
          <p:nvSpPr>
            <p:cNvPr id="19470" name="Text Box 6"/>
            <p:cNvSpPr txBox="1">
              <a:spLocks noChangeArrowheads="1"/>
            </p:cNvSpPr>
            <p:nvPr/>
          </p:nvSpPr>
          <p:spPr bwMode="auto">
            <a:xfrm>
              <a:off x="2426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DONES</a:t>
              </a:r>
            </a:p>
          </p:txBody>
        </p:sp>
        <p:pic>
          <p:nvPicPr>
            <p:cNvPr id="19471" name="Picture 7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471"/>
            <a:stretch>
              <a:fillRect/>
            </a:stretch>
          </p:blipFill>
          <p:spPr bwMode="auto">
            <a:xfrm>
              <a:off x="272" y="436"/>
              <a:ext cx="31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2" name="Picture 8" descr="hombre_mujer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3027"/>
            <a:stretch>
              <a:fillRect/>
            </a:stretch>
          </p:blipFill>
          <p:spPr bwMode="auto">
            <a:xfrm>
              <a:off x="2153" y="436"/>
              <a:ext cx="318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3" name="Text Box 9"/>
            <p:cNvSpPr txBox="1">
              <a:spLocks noChangeArrowheads="1"/>
            </p:cNvSpPr>
            <p:nvPr/>
          </p:nvSpPr>
          <p:spPr bwMode="auto">
            <a:xfrm>
              <a:off x="475" y="663"/>
              <a:ext cx="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b="1"/>
                <a:t>HOMES</a:t>
              </a:r>
            </a:p>
          </p:txBody>
        </p:sp>
      </p:grpSp>
      <p:sp>
        <p:nvSpPr>
          <p:cNvPr id="19459" name="Text Box 11"/>
          <p:cNvSpPr txBox="1">
            <a:spLocks noChangeArrowheads="1"/>
          </p:cNvSpPr>
          <p:nvPr/>
        </p:nvSpPr>
        <p:spPr bwMode="auto">
          <a:xfrm>
            <a:off x="323850" y="1628775"/>
            <a:ext cx="5256213" cy="2371725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-A l’inici (VIH): febre, inflamació dels ganglis, erupció cutània...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 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-Pot ser asimptomàtica metre el virus està latent</a:t>
            </a:r>
            <a:endParaRPr lang="es-ES">
              <a:latin typeface="Calibri" pitchFamily="34" charset="0"/>
            </a:endParaRPr>
          </a:p>
          <a:p>
            <a:r>
              <a:rPr lang="pt-BR">
                <a:latin typeface="Calibri" pitchFamily="34" charset="0"/>
              </a:rPr>
              <a:t> </a:t>
            </a:r>
            <a:endParaRPr lang="es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-En fases més avançades, afecta al sistema immunitari,  augmentant la susceptibilitat de contraure malalties.</a:t>
            </a:r>
            <a:endParaRPr lang="es-ES">
              <a:latin typeface="Calibri" pitchFamily="34" charset="0"/>
            </a:endParaRPr>
          </a:p>
        </p:txBody>
      </p:sp>
      <p:sp>
        <p:nvSpPr>
          <p:cNvPr id="19460" name="Text Box 13"/>
          <p:cNvSpPr txBox="1">
            <a:spLocks noChangeArrowheads="1"/>
          </p:cNvSpPr>
          <p:nvPr/>
        </p:nvSpPr>
        <p:spPr bwMode="auto">
          <a:xfrm>
            <a:off x="285750" y="4214813"/>
            <a:ext cx="5256213" cy="2130425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Calibri" pitchFamily="34" charset="0"/>
              </a:rPr>
              <a:t>-Picor intensa al pubis 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-Irritació i inflamació a la regió púbica o axil·les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-Petites taques de sang a la roba (de les picades)</a:t>
            </a:r>
          </a:p>
          <a:p>
            <a:endParaRPr lang="ca-ES">
              <a:latin typeface="Calibri" pitchFamily="34" charset="0"/>
            </a:endParaRPr>
          </a:p>
          <a:p>
            <a:r>
              <a:rPr lang="ca-ES">
                <a:latin typeface="Calibri" pitchFamily="34" charset="0"/>
              </a:rPr>
              <a:t>-Visualització dels polls a la zona púbica, pestanyes…</a:t>
            </a:r>
          </a:p>
          <a:p>
            <a:endParaRPr lang="es-ES" sz="1400">
              <a:latin typeface="Verdana" pitchFamily="34" charset="0"/>
            </a:endParaRPr>
          </a:p>
          <a:p>
            <a:endParaRPr lang="es-ES"/>
          </a:p>
        </p:txBody>
      </p:sp>
      <p:sp>
        <p:nvSpPr>
          <p:cNvPr id="19461" name="Text Box 14"/>
          <p:cNvSpPr txBox="1">
            <a:spLocks noChangeArrowheads="1"/>
          </p:cNvSpPr>
          <p:nvPr/>
        </p:nvSpPr>
        <p:spPr bwMode="auto">
          <a:xfrm rot="654656">
            <a:off x="7021513" y="1049338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VIH (SIDA)</a:t>
            </a:r>
            <a:endParaRPr lang="es-ES"/>
          </a:p>
        </p:txBody>
      </p:sp>
      <p:sp>
        <p:nvSpPr>
          <p:cNvPr id="19462" name="Text Box 15"/>
          <p:cNvSpPr txBox="1">
            <a:spLocks noChangeArrowheads="1"/>
          </p:cNvSpPr>
          <p:nvPr/>
        </p:nvSpPr>
        <p:spPr bwMode="auto">
          <a:xfrm rot="654656">
            <a:off x="7021513" y="3621088"/>
            <a:ext cx="2087562" cy="5762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Verdana" pitchFamily="34" charset="0"/>
              </a:rPr>
              <a:t>Pediculosi (Polls)</a:t>
            </a:r>
            <a:endParaRPr lang="es-ES"/>
          </a:p>
        </p:txBody>
      </p:sp>
      <p:pic>
        <p:nvPicPr>
          <p:cNvPr id="19463" name="Picture 19" descr="symptoms-hiv-nolang-360x3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9938" y="1517650"/>
            <a:ext cx="2160587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1" descr="vih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0225" y="2133600"/>
            <a:ext cx="1617663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3" descr="250px-Pthius_pubis_-_crab_lous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4221163"/>
            <a:ext cx="23812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25" descr="ca0611pediculosis_eyelash_1740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712820">
            <a:off x="6877050" y="5516563"/>
            <a:ext cx="1682750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7" descr="universidad-de-barcelona"/>
          <p:cNvPicPr>
            <a:picLocks noChangeAspect="1" noChangeArrowheads="1"/>
          </p:cNvPicPr>
          <p:nvPr/>
        </p:nvPicPr>
        <p:blipFill>
          <a:blip r:embed="rId7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0" descr="90px-Logo_farmaci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9" name="Text Box 4"/>
          <p:cNvSpPr txBox="1">
            <a:spLocks noChangeArrowheads="1"/>
          </p:cNvSpPr>
          <p:nvPr/>
        </p:nvSpPr>
        <p:spPr bwMode="auto">
          <a:xfrm>
            <a:off x="179388" y="269875"/>
            <a:ext cx="8964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 </a:t>
            </a:r>
            <a:r>
              <a:rPr lang="es-ES" sz="3000" b="1">
                <a:solidFill>
                  <a:srgbClr val="FF0000"/>
                </a:solidFill>
                <a:latin typeface="Calibri" pitchFamily="34" charset="0"/>
              </a:rPr>
              <a:t>Detectar els símptomes</a:t>
            </a:r>
            <a:r>
              <a:rPr lang="es-ES" sz="3000">
                <a:latin typeface="Calibri" pitchFamily="34" charset="0"/>
              </a:rPr>
              <a:t> de les principals MTS</a:t>
            </a:r>
          </a:p>
          <a:p>
            <a:pPr>
              <a:spcBef>
                <a:spcPct val="50000"/>
              </a:spcBef>
            </a:pPr>
            <a:endParaRPr lang="es-ES" sz="2000" b="1" u="sng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611188" y="981075"/>
            <a:ext cx="68294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a-ES">
                <a:latin typeface="Calibri" pitchFamily="34" charset="0"/>
              </a:rPr>
              <a:t>Per a obtenir el diagnòstic cal fer-se unes proves específiques.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u="sng">
                <a:latin typeface="Calibri" pitchFamily="34" charset="0"/>
              </a:rPr>
              <a:t>Generalment consten de:</a:t>
            </a:r>
          </a:p>
          <a:p>
            <a:pPr algn="ctr"/>
            <a:endParaRPr lang="ca-ES" u="sng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Analítica de sang</a:t>
            </a:r>
          </a:p>
          <a:p>
            <a:pPr algn="ctr"/>
            <a:endParaRPr lang="ca-ES" b="1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i/o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Presa d’una mostra de secrecions genitals</a:t>
            </a:r>
            <a:r>
              <a:rPr lang="ca-ES">
                <a:latin typeface="Calibri" pitchFamily="34" charset="0"/>
              </a:rPr>
              <a:t> </a:t>
            </a:r>
          </a:p>
          <a:p>
            <a:pPr algn="ctr"/>
            <a:r>
              <a:rPr lang="ca-ES">
                <a:latin typeface="Calibri" pitchFamily="34" charset="0"/>
              </a:rPr>
              <a:t>(d’uretra, vagina, coll uterí…)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i/o</a:t>
            </a:r>
          </a:p>
          <a:p>
            <a:pPr algn="ctr"/>
            <a:endParaRPr lang="ca-ES">
              <a:latin typeface="Calibri" pitchFamily="34" charset="0"/>
            </a:endParaRPr>
          </a:p>
          <a:p>
            <a:pPr algn="ctr"/>
            <a:r>
              <a:rPr lang="ca-ES" b="1">
                <a:latin typeface="Calibri" pitchFamily="34" charset="0"/>
              </a:rPr>
              <a:t>Presa d’una mostra d’orina</a:t>
            </a:r>
          </a:p>
          <a:p>
            <a:pPr algn="ctr"/>
            <a:endParaRPr lang="ca-ES" b="1">
              <a:latin typeface="Calibri" pitchFamily="34" charset="0"/>
            </a:endParaRPr>
          </a:p>
          <a:p>
            <a:pPr algn="ctr"/>
            <a:r>
              <a:rPr lang="ca-ES">
                <a:latin typeface="Calibri" pitchFamily="34" charset="0"/>
              </a:rPr>
              <a:t>+</a:t>
            </a:r>
          </a:p>
          <a:p>
            <a:pPr algn="ctr"/>
            <a:r>
              <a:rPr lang="ca-ES" b="1">
                <a:latin typeface="Calibri" pitchFamily="34" charset="0"/>
              </a:rPr>
              <a:t>Exploració física</a:t>
            </a:r>
          </a:p>
          <a:p>
            <a:endParaRPr lang="es-ES" sz="1400"/>
          </a:p>
        </p:txBody>
      </p:sp>
      <p:pic>
        <p:nvPicPr>
          <p:cNvPr id="20483" name="Picture 6" descr="http://4.bp.blogspot.com/-Sf4XEYcXvWw/UwywOkHOTkI/AAAAAAAAARI/Giy4xw0I2vU/s1600/ets.jpg"/>
          <p:cNvPicPr>
            <a:picLocks noChangeAspect="1" noChangeArrowheads="1"/>
          </p:cNvPicPr>
          <p:nvPr/>
        </p:nvPicPr>
        <p:blipFill>
          <a:blip r:embed="rId2" r:link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24000" contrast="24000"/>
          </a:blip>
          <a:srcRect t="18210"/>
          <a:stretch>
            <a:fillRect/>
          </a:stretch>
        </p:blipFill>
        <p:spPr bwMode="auto">
          <a:xfrm>
            <a:off x="6289675" y="4214813"/>
            <a:ext cx="2890838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0" y="5932488"/>
            <a:ext cx="6192838" cy="925512"/>
          </a:xfrm>
          <a:prstGeom prst="rect">
            <a:avLst/>
          </a:prstGeom>
          <a:solidFill>
            <a:srgbClr val="969696">
              <a:alpha val="3882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b="1">
                <a:latin typeface="Calibri" pitchFamily="34" charset="0"/>
              </a:rPr>
              <a:t>Aquestes proves han de ser realitzades per metges en centres mèdics com hospitals, CAPS o altres centres especialitzats</a:t>
            </a:r>
          </a:p>
          <a:p>
            <a:endParaRPr lang="es-ES" sz="1400"/>
          </a:p>
        </p:txBody>
      </p:sp>
      <p:pic>
        <p:nvPicPr>
          <p:cNvPr id="20485" name="Picture 8" descr="http://www.apnav.org/sede/wp-content/uploads/2011/01/inyeccion1.jpg"/>
          <p:cNvPicPr>
            <a:picLocks noChangeAspect="1" noChangeArrowheads="1"/>
          </p:cNvPicPr>
          <p:nvPr/>
        </p:nvPicPr>
        <p:blipFill>
          <a:blip r:embed="rId4" r:link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40453">
            <a:off x="5076825" y="1987550"/>
            <a:ext cx="6477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vaginosis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2778125"/>
            <a:ext cx="587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6" descr="muestra-orin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286250"/>
            <a:ext cx="7207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0" descr="universidad-de-barcelona"/>
          <p:cNvPicPr>
            <a:picLocks noChangeAspect="1" noChangeArrowheads="1"/>
          </p:cNvPicPr>
          <p:nvPr/>
        </p:nvPicPr>
        <p:blipFill>
          <a:blip r:embed="rId8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0" descr="90px-Logo_farmaci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8964612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>
                <a:latin typeface="Calibri" pitchFamily="34" charset="0"/>
              </a:rPr>
              <a:t>Conèixer els </a:t>
            </a:r>
            <a:r>
              <a:rPr lang="es-ES" sz="3000" b="1">
                <a:solidFill>
                  <a:schemeClr val="accent2"/>
                </a:solidFill>
                <a:latin typeface="Calibri" pitchFamily="34" charset="0"/>
              </a:rPr>
              <a:t>principals mètodes diagnòstics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1000100" y="1428736"/>
            <a:ext cx="7572428" cy="4286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numCol="2"/>
          <a:lstStyle/>
          <a:p>
            <a:pPr>
              <a:defRPr/>
            </a:pPr>
            <a:r>
              <a:rPr lang="ca-ES" b="1" dirty="0">
                <a:latin typeface="Calibri" pitchFamily="34" charset="0"/>
              </a:rPr>
              <a:t>Sanitat Respon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902 111 444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Centre Jove d’Anticoncepció i Sexualitat de Barcelona (CJAS)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934151000</a:t>
            </a:r>
          </a:p>
          <a:p>
            <a:pPr>
              <a:defRPr/>
            </a:pPr>
            <a:r>
              <a:rPr lang="ca-ES" dirty="0" err="1">
                <a:latin typeface="Calibri" pitchFamily="34" charset="0"/>
              </a:rPr>
              <a:t>www.centrejove.org</a:t>
            </a:r>
            <a:endParaRPr lang="ca-ES" dirty="0">
              <a:latin typeface="Calibri" pitchFamily="34" charset="0"/>
            </a:endParaRP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 err="1">
                <a:latin typeface="Calibri" pitchFamily="34" charset="0"/>
              </a:rPr>
              <a:t>CatSalut</a:t>
            </a:r>
            <a:r>
              <a:rPr lang="ca-ES" b="1" dirty="0">
                <a:latin typeface="Calibri" pitchFamily="34" charset="0"/>
              </a:rPr>
              <a:t> Respon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061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Programa per a la Prevenció i Assistència de la SIDA</a:t>
            </a: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Tel. 900 212 222</a:t>
            </a:r>
          </a:p>
          <a:p>
            <a:pPr>
              <a:defRPr/>
            </a:pPr>
            <a:r>
              <a:rPr lang="ca-ES" dirty="0" err="1">
                <a:latin typeface="Calibri" pitchFamily="34" charset="0"/>
                <a:hlinkClick r:id="rId2"/>
              </a:rPr>
              <a:t>www.gencat.net</a:t>
            </a: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u="sng" dirty="0">
                <a:latin typeface="Calibri" pitchFamily="34" charset="0"/>
              </a:rPr>
              <a:t>Presencialment:</a:t>
            </a:r>
          </a:p>
          <a:p>
            <a:pPr>
              <a:defRPr/>
            </a:pPr>
            <a:endParaRPr lang="ca-ES" dirty="0">
              <a:latin typeface="Calibri" pitchFamily="34" charset="0"/>
            </a:endParaRP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Unitats de Malalties de Transmissió Sexual de Barcelona, Tarragona o Girona</a:t>
            </a:r>
          </a:p>
          <a:p>
            <a:pPr>
              <a:defRPr/>
            </a:pPr>
            <a:r>
              <a:rPr lang="ca-ES" b="1" dirty="0">
                <a:latin typeface="Calibri" pitchFamily="34" charset="0"/>
              </a:rPr>
              <a:t>Serveis Territorials de Salut a Lleida</a:t>
            </a:r>
          </a:p>
          <a:p>
            <a:pPr>
              <a:defRPr/>
            </a:pPr>
            <a:endParaRPr lang="ca-ES" b="1" dirty="0">
              <a:latin typeface="Calibri" pitchFamily="34" charset="0"/>
            </a:endParaRPr>
          </a:p>
          <a:p>
            <a:pPr>
              <a:defRPr/>
            </a:pPr>
            <a:r>
              <a:rPr lang="ca-ES" dirty="0">
                <a:latin typeface="Calibri" pitchFamily="34" charset="0"/>
              </a:rPr>
              <a:t>Professionals de la salut: </a:t>
            </a:r>
            <a:r>
              <a:rPr lang="ca-ES" b="1" dirty="0">
                <a:latin typeface="Calibri" pitchFamily="34" charset="0"/>
              </a:rPr>
              <a:t>metges/ses, infermers/es, farmacèutics/es !!!</a:t>
            </a:r>
          </a:p>
          <a:p>
            <a:pPr>
              <a:defRPr/>
            </a:pPr>
            <a:endParaRPr lang="ca-ES" sz="1300" b="1" dirty="0"/>
          </a:p>
          <a:p>
            <a:pPr>
              <a:defRPr/>
            </a:pPr>
            <a:endParaRPr lang="es-ES" dirty="0"/>
          </a:p>
        </p:txBody>
      </p:sp>
      <p:pic>
        <p:nvPicPr>
          <p:cNvPr id="2" name="Picture 8" descr="22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1450" y="692150"/>
            <a:ext cx="13525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2051050" y="5734050"/>
            <a:ext cx="64293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/>
              <a:t>La fidelitat i la sinceritat ens ajuda a protegir a aquells que més estimem. Informa sempre a la teva parella si pateixes una MTS</a:t>
            </a:r>
          </a:p>
        </p:txBody>
      </p:sp>
      <p:pic>
        <p:nvPicPr>
          <p:cNvPr id="21509" name="Picture 13" descr="img_6_cosas_que_los_hombres_odian_en_la_cama_10757_ori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FF3F6"/>
              </a:clrFrom>
              <a:clrTo>
                <a:srgbClr val="EFF3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63525">
            <a:off x="-285750" y="5402263"/>
            <a:ext cx="22685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8" descr="universidad-de-barcelona"/>
          <p:cNvPicPr>
            <a:picLocks noChangeAspect="1" noChangeArrowheads="1"/>
          </p:cNvPicPr>
          <p:nvPr/>
        </p:nvPicPr>
        <p:blipFill>
          <a:blip r:embed="rId5"/>
          <a:srcRect r="2866" b="3448"/>
          <a:stretch>
            <a:fillRect/>
          </a:stretch>
        </p:blipFill>
        <p:spPr bwMode="auto">
          <a:xfrm rot="10800000" flipH="1" flipV="1">
            <a:off x="7559675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 descr="90px-Logo_farmaci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4"/>
          <p:cNvSpPr txBox="1">
            <a:spLocks noChangeArrowheads="1"/>
          </p:cNvSpPr>
          <p:nvPr/>
        </p:nvSpPr>
        <p:spPr bwMode="auto">
          <a:xfrm>
            <a:off x="893763" y="412750"/>
            <a:ext cx="68214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000" b="1" u="sng">
                <a:solidFill>
                  <a:schemeClr val="folHlink"/>
                </a:solidFill>
                <a:latin typeface="Calibri" pitchFamily="34" charset="0"/>
              </a:rPr>
              <a:t>MTS:</a:t>
            </a:r>
            <a:r>
              <a:rPr lang="es-ES" sz="3000" b="1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es-ES" sz="3000" b="1">
                <a:solidFill>
                  <a:srgbClr val="008000"/>
                </a:solidFill>
                <a:latin typeface="Calibri" pitchFamily="34" charset="0"/>
              </a:rPr>
              <a:t>Informar</a:t>
            </a:r>
            <a:r>
              <a:rPr lang="es-ES" sz="3000">
                <a:latin typeface="Calibri" pitchFamily="34" charset="0"/>
              </a:rPr>
              <a:t> als professionals sanitaris i a la nostra parella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785813" y="500063"/>
            <a:ext cx="4389437" cy="850900"/>
          </a:xfrm>
        </p:spPr>
        <p:txBody>
          <a:bodyPr/>
          <a:lstStyle/>
          <a:p>
            <a:pPr algn="l"/>
            <a:r>
              <a:rPr lang="es-ES" sz="3000" b="1" u="sng" smtClean="0">
                <a:solidFill>
                  <a:schemeClr val="folHlink"/>
                </a:solidFill>
                <a:latin typeface="Calibri" pitchFamily="34" charset="0"/>
              </a:rPr>
              <a:t>MTS: Com prevenir-les?</a:t>
            </a:r>
            <a:r>
              <a:rPr lang="es-ES" b="1" u="sng" smtClean="0">
                <a:solidFill>
                  <a:schemeClr val="folHlink"/>
                </a:solidFill>
              </a:rPr>
              <a:t/>
            </a:r>
            <a:br>
              <a:rPr lang="es-ES" b="1" u="sng" smtClean="0">
                <a:solidFill>
                  <a:schemeClr val="folHlink"/>
                </a:solidFill>
              </a:rPr>
            </a:br>
            <a:endParaRPr lang="es-ES" smtClean="0"/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457200" y="1052513"/>
            <a:ext cx="6275388" cy="5073650"/>
          </a:xfrm>
        </p:spPr>
        <p:txBody>
          <a:bodyPr/>
          <a:lstStyle/>
          <a:p>
            <a:r>
              <a:rPr lang="ca-ES" sz="1800" smtClean="0">
                <a:latin typeface="Calibri" pitchFamily="34" charset="0"/>
              </a:rPr>
              <a:t>Actualment l’únic mètode per tal d’evitar el contagi de MTS és el </a:t>
            </a:r>
            <a:r>
              <a:rPr lang="ca-ES" sz="1800" b="1" smtClean="0">
                <a:latin typeface="Calibri" pitchFamily="34" charset="0"/>
              </a:rPr>
              <a:t>preservatiu </a:t>
            </a:r>
            <a:r>
              <a:rPr lang="ca-ES" sz="1800" smtClean="0">
                <a:latin typeface="Calibri" pitchFamily="34" charset="0"/>
              </a:rPr>
              <a:t>(masculí i femení).</a:t>
            </a:r>
          </a:p>
          <a:p>
            <a:pPr>
              <a:buFontTx/>
              <a:buNone/>
            </a:pPr>
            <a:endParaRPr lang="ca-ES" sz="1800" smtClean="0">
              <a:latin typeface="Calibri" pitchFamily="34" charset="0"/>
            </a:endParaRPr>
          </a:p>
          <a:p>
            <a:r>
              <a:rPr lang="ca-ES" sz="1800" smtClean="0">
                <a:latin typeface="Calibri" pitchFamily="34" charset="0"/>
              </a:rPr>
              <a:t>El diafragma, les esponges vaginals, els espermicides, la píndola, els pegats o els dispositius intrauterins </a:t>
            </a:r>
            <a:r>
              <a:rPr lang="ca-ES" sz="1800" b="1" smtClean="0">
                <a:latin typeface="Calibri" pitchFamily="34" charset="0"/>
              </a:rPr>
              <a:t>no</a:t>
            </a:r>
            <a:r>
              <a:rPr lang="ca-ES" sz="1800" smtClean="0">
                <a:latin typeface="Calibri" pitchFamily="34" charset="0"/>
              </a:rPr>
              <a:t> serveixen per a la prevenció d’aquestes infeccions.</a:t>
            </a:r>
          </a:p>
          <a:p>
            <a:pPr>
              <a:buFontTx/>
              <a:buNone/>
            </a:pPr>
            <a:endParaRPr lang="ca-ES" sz="1800" smtClean="0">
              <a:latin typeface="Calibri" pitchFamily="34" charset="0"/>
            </a:endParaRPr>
          </a:p>
          <a:p>
            <a:r>
              <a:rPr lang="ca-ES" sz="1800" smtClean="0">
                <a:latin typeface="Calibri" pitchFamily="34" charset="0"/>
              </a:rPr>
              <a:t>Per realitzar una correcta prevenció també és necessari </a:t>
            </a:r>
            <a:r>
              <a:rPr lang="ca-ES" sz="1800" b="1" smtClean="0">
                <a:latin typeface="Calibri" pitchFamily="34" charset="0"/>
              </a:rPr>
              <a:t>evitar algunes conductes de risc</a:t>
            </a:r>
          </a:p>
          <a:p>
            <a:endParaRPr lang="ca-ES" sz="1800" smtClean="0">
              <a:latin typeface="Calibri" pitchFamily="34" charset="0"/>
            </a:endParaRPr>
          </a:p>
          <a:p>
            <a:r>
              <a:rPr lang="ca-ES" sz="1800" smtClean="0">
                <a:latin typeface="Calibri" pitchFamily="34" charset="0"/>
              </a:rPr>
              <a:t>Algunes d’aquests conductes són:</a:t>
            </a:r>
          </a:p>
          <a:p>
            <a:pPr>
              <a:buFontTx/>
              <a:buNone/>
            </a:pPr>
            <a:r>
              <a:rPr lang="ca-ES" sz="1800" smtClean="0">
                <a:latin typeface="Calibri" pitchFamily="34" charset="0"/>
              </a:rPr>
              <a:t>	-</a:t>
            </a:r>
            <a:r>
              <a:rPr lang="ca-ES" sz="1800" b="1" smtClean="0">
                <a:latin typeface="Calibri" pitchFamily="34" charset="0"/>
              </a:rPr>
              <a:t>Abstinència sexual</a:t>
            </a:r>
          </a:p>
          <a:p>
            <a:pPr>
              <a:buFontTx/>
              <a:buNone/>
            </a:pPr>
            <a:r>
              <a:rPr lang="ca-ES" sz="1800" smtClean="0">
                <a:latin typeface="Calibri" pitchFamily="34" charset="0"/>
              </a:rPr>
              <a:t>	-</a:t>
            </a:r>
            <a:r>
              <a:rPr lang="ca-ES" sz="1800" b="1" smtClean="0">
                <a:latin typeface="Calibri" pitchFamily="34" charset="0"/>
              </a:rPr>
              <a:t>Fidelitat</a:t>
            </a:r>
            <a:r>
              <a:rPr lang="ca-ES" sz="1800" smtClean="0">
                <a:latin typeface="Calibri" pitchFamily="34" charset="0"/>
              </a:rPr>
              <a:t> i respecte mutu amb la parella</a:t>
            </a:r>
          </a:p>
          <a:p>
            <a:pPr>
              <a:buFontTx/>
              <a:buNone/>
            </a:pPr>
            <a:r>
              <a:rPr lang="ca-ES" sz="1800" smtClean="0">
                <a:latin typeface="Calibri" pitchFamily="34" charset="0"/>
              </a:rPr>
              <a:t>	-No mantenir relacions sexuals sense protecció amb una parella desconeguda</a:t>
            </a:r>
          </a:p>
          <a:p>
            <a:pPr>
              <a:buFontTx/>
              <a:buNone/>
            </a:pPr>
            <a:r>
              <a:rPr lang="ca-ES" sz="1800" smtClean="0">
                <a:latin typeface="Calibri" pitchFamily="34" charset="0"/>
              </a:rPr>
              <a:t>	-</a:t>
            </a:r>
            <a:r>
              <a:rPr lang="ca-ES" sz="1800" b="1" smtClean="0">
                <a:latin typeface="Calibri" pitchFamily="34" charset="0"/>
              </a:rPr>
              <a:t>Evitar</a:t>
            </a:r>
            <a:r>
              <a:rPr lang="ca-ES" sz="1800" smtClean="0">
                <a:latin typeface="Calibri" pitchFamily="34" charset="0"/>
              </a:rPr>
              <a:t> tenir </a:t>
            </a:r>
            <a:r>
              <a:rPr lang="ca-ES" sz="1800" b="1" smtClean="0">
                <a:latin typeface="Calibri" pitchFamily="34" charset="0"/>
              </a:rPr>
              <a:t>múltiples parelles</a:t>
            </a:r>
          </a:p>
          <a:p>
            <a:pPr>
              <a:buFontTx/>
              <a:buNone/>
            </a:pPr>
            <a:endParaRPr lang="es-ES" sz="1800" smtClean="0"/>
          </a:p>
        </p:txBody>
      </p:sp>
      <p:pic>
        <p:nvPicPr>
          <p:cNvPr id="22532" name="3 Imagen" descr="preservativo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1196975"/>
            <a:ext cx="1897063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universidad-de-barcelona"/>
          <p:cNvPicPr>
            <a:picLocks noChangeAspect="1" noChangeArrowheads="1"/>
          </p:cNvPicPr>
          <p:nvPr/>
        </p:nvPicPr>
        <p:blipFill>
          <a:blip r:embed="rId3"/>
          <a:srcRect r="2866" b="3448"/>
          <a:stretch>
            <a:fillRect/>
          </a:stretch>
        </p:blipFill>
        <p:spPr bwMode="auto">
          <a:xfrm rot="10800000" flipH="1" flipV="1">
            <a:off x="7524750" y="0"/>
            <a:ext cx="158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0" descr="90px-Logo_farmaci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15350" y="5949950"/>
            <a:ext cx="6286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1524</TotalTime>
  <Words>1746</Words>
  <Application>Microsoft Office PowerPoint</Application>
  <PresentationFormat>Presentación en pantalla (4:3)</PresentationFormat>
  <Paragraphs>303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Diseño predeterminado</vt:lpstr>
      <vt:lpstr>Diapositiva 1</vt:lpstr>
      <vt:lpstr>Diapositiva 2</vt:lpstr>
      <vt:lpstr>Diapositiva 3</vt:lpstr>
      <vt:lpstr>Diapositiva 4</vt:lpstr>
      <vt:lpstr>Gonocòccia o gonorrea</vt:lpstr>
      <vt:lpstr>Sífilis</vt:lpstr>
      <vt:lpstr>Clamídia</vt:lpstr>
      <vt:lpstr>Herpes genital</vt:lpstr>
      <vt:lpstr>VPH</vt:lpstr>
      <vt:lpstr>VHB</vt:lpstr>
      <vt:lpstr>VIH (SIDA)</vt:lpstr>
      <vt:lpstr>Pediculosi</vt:lpstr>
      <vt:lpstr>MTS: Qui les pot patir?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MTS: Com prevenir-les?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</dc:creator>
  <cp:lastModifiedBy>cristina gimeno giner</cp:lastModifiedBy>
  <cp:revision>124</cp:revision>
  <dcterms:created xsi:type="dcterms:W3CDTF">2014-04-13T14:30:03Z</dcterms:created>
  <dcterms:modified xsi:type="dcterms:W3CDTF">2014-06-10T17:17:22Z</dcterms:modified>
</cp:coreProperties>
</file>