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67" r:id="rId4"/>
    <p:sldId id="257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D696AE-019D-4368-8110-4D84EB115F6E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7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36E2D84-D3DC-481B-888C-316BA8F2EB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C78E5-13DC-460E-8F4A-6341BC6BA9FA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735D9-D428-47E1-BA9E-1C7565ECF4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AB8C3FE-8396-4519-9E29-7A9EA636EF6B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730E8C-6B8F-4C2F-AA1E-7C8EF3F2F3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094D2-7E3D-4C97-BB6F-EFD2FF8FCFDF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3248-8D8B-4C16-BAF8-6C32862415B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BE6C0-9A23-4A9B-A85B-3FA843896FC0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40E37-612E-4958-A1E7-FA05C3A6A5D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22DA0-D2FD-4BEA-8334-626CE7BA995F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F9912-C54E-4681-9355-96BAA08791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138CA-C90F-4507-A8DC-7CF9455E2825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5632D-17C3-4DFB-A172-160114371A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12C8-1428-4957-9EAF-FDCFE4B18246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6FE26-B30E-426C-A5AB-C895E9C8FBF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8 Rectángulo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F8637B-A681-41DB-B5AC-8D29AB04A5DC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A856F5-D226-4E57-A81E-7AC5E666AB8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03F49-2210-4496-84BF-AC58B76881AE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D172F-D794-4EAE-83CC-F8C38824B55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DB2EFE-3668-4564-B7B8-A72EE61D44EE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42B7F96-C948-46F3-89BA-A77BD52EFE5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FB67841-B0BD-41C8-84F7-5CA7C59946A5}" type="datetimeFigureOut">
              <a:rPr lang="es-ES"/>
              <a:pPr>
                <a:defRPr/>
              </a:pPr>
              <a:t>09/06/2014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F317E36-EB74-48D3-9BB4-B8B3E50BBB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7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entury Gothic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cristina\Desktop\MTS%20FINAL\cronometro%2060%20segundos%20(3).mp4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394199" y="5491177"/>
            <a:ext cx="34290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10 MINUTS…</a:t>
            </a:r>
          </a:p>
        </p:txBody>
      </p:sp>
      <p:pic>
        <p:nvPicPr>
          <p:cNvPr id="13315" name="Picture 6" descr="http://3.bp.blogspot.com/-yPIHTfbgo2g/TpYJtwRIe2I/AAAAAAAAADQ/goq6P_SUZQU/s1600/48206358545260266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2924175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3157527" y="1077896"/>
            <a:ext cx="571504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EL TRIVIAL DE LES MTS</a:t>
            </a:r>
          </a:p>
        </p:txBody>
      </p:sp>
      <p:pic>
        <p:nvPicPr>
          <p:cNvPr id="13318" name="Picture 6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60350"/>
            <a:ext cx="2232025" cy="763588"/>
          </a:xfrm>
          <a:prstGeom prst="rect">
            <a:avLst/>
          </a:prstGeom>
          <a:noFill/>
        </p:spPr>
      </p:pic>
      <p:pic>
        <p:nvPicPr>
          <p:cNvPr id="13322" name="Picture 10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5373688"/>
            <a:ext cx="85725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7196166" cy="606443"/>
          </a:xfrm>
        </p:spPr>
        <p:txBody>
          <a:bodyPr>
            <a:normAutofit fontScale="90000"/>
          </a:bodyPr>
          <a:lstStyle/>
          <a:p>
            <a:pPr algn="ctr"/>
            <a:r>
              <a:rPr lang="ca-ES" sz="3200" u="sng" smtClean="0"/>
              <a:t>INSTRUCCIONS DEL </a:t>
            </a:r>
            <a:r>
              <a:rPr lang="ca-ES" sz="3200" u="sng" dirty="0" smtClean="0"/>
              <a:t>TRIVIAL DE LES MTS: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71472" y="1225689"/>
            <a:ext cx="76438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ca-ES" b="1" dirty="0" smtClean="0"/>
              <a:t>1.  </a:t>
            </a:r>
            <a:r>
              <a:rPr lang="ca-ES" dirty="0" smtClean="0"/>
              <a:t>Es dividiran </a:t>
            </a:r>
            <a:r>
              <a:rPr lang="ca-ES" dirty="0" smtClean="0"/>
              <a:t>tots </a:t>
            </a:r>
            <a:r>
              <a:rPr lang="ca-ES" dirty="0" smtClean="0"/>
              <a:t>els assistents en </a:t>
            </a:r>
            <a:r>
              <a:rPr lang="ca-ES" b="1" dirty="0" smtClean="0"/>
              <a:t>6 grups</a:t>
            </a:r>
          </a:p>
          <a:p>
            <a:pPr marL="342900" indent="-342900">
              <a:buAutoNum type="arabicPeriod"/>
            </a:pPr>
            <a:endParaRPr lang="es-ES" dirty="0" smtClean="0"/>
          </a:p>
          <a:p>
            <a:r>
              <a:rPr lang="ca-ES" b="1" dirty="0" smtClean="0"/>
              <a:t>2.  </a:t>
            </a:r>
            <a:r>
              <a:rPr lang="ca-ES" dirty="0" smtClean="0"/>
              <a:t>Cada grup rebrà </a:t>
            </a:r>
            <a:r>
              <a:rPr lang="ca-ES" b="1" dirty="0" smtClean="0"/>
              <a:t>15 targetes </a:t>
            </a:r>
            <a:r>
              <a:rPr lang="ca-ES" dirty="0" smtClean="0"/>
              <a:t>amb les preguntes (</a:t>
            </a:r>
            <a:r>
              <a:rPr lang="ca-ES" dirty="0" err="1" smtClean="0"/>
              <a:t>multi-resposta</a:t>
            </a:r>
            <a:r>
              <a:rPr lang="ca-ES" dirty="0" smtClean="0"/>
              <a:t>, V/F, de completar la frase o identificar imatges) i </a:t>
            </a:r>
            <a:r>
              <a:rPr lang="ca-ES" b="1" dirty="0" smtClean="0"/>
              <a:t>un</a:t>
            </a:r>
            <a:r>
              <a:rPr lang="ca-ES" dirty="0" smtClean="0"/>
              <a:t> </a:t>
            </a:r>
            <a:r>
              <a:rPr lang="ca-ES" b="1" dirty="0" smtClean="0"/>
              <a:t>full de respostes </a:t>
            </a:r>
            <a:r>
              <a:rPr lang="ca-ES" dirty="0" smtClean="0"/>
              <a:t>per equip (cada equip un color diferent).</a:t>
            </a:r>
          </a:p>
          <a:p>
            <a:endParaRPr lang="es-ES" dirty="0" smtClean="0"/>
          </a:p>
          <a:p>
            <a:r>
              <a:rPr lang="ca-ES" b="1" dirty="0" smtClean="0"/>
              <a:t>3.  </a:t>
            </a:r>
            <a:r>
              <a:rPr lang="ca-ES" dirty="0" smtClean="0"/>
              <a:t>Es disposa de </a:t>
            </a:r>
            <a:r>
              <a:rPr lang="ca-ES" b="1" dirty="0" smtClean="0"/>
              <a:t>10 minuts </a:t>
            </a:r>
            <a:r>
              <a:rPr lang="ca-ES" dirty="0" smtClean="0"/>
              <a:t>per a contestar el màxim de preguntes possibles (quan quedin 60 segons, sonarà un rellotge)</a:t>
            </a:r>
          </a:p>
          <a:p>
            <a:pPr marL="342900" indent="-342900"/>
            <a:endParaRPr lang="es-ES" b="1" dirty="0" smtClean="0"/>
          </a:p>
          <a:p>
            <a:pPr marL="342900" indent="-342900"/>
            <a:r>
              <a:rPr lang="es-ES" b="1" dirty="0" smtClean="0"/>
              <a:t>4.  </a:t>
            </a:r>
            <a:r>
              <a:rPr lang="ca-ES" dirty="0" smtClean="0"/>
              <a:t>Passats els 10 minuts, es </a:t>
            </a:r>
            <a:r>
              <a:rPr lang="ca-ES" b="1" dirty="0" smtClean="0"/>
              <a:t>recolliran</a:t>
            </a:r>
            <a:r>
              <a:rPr lang="ca-ES" dirty="0" smtClean="0"/>
              <a:t> els fulls de resposta i es procedeix a la </a:t>
            </a:r>
            <a:r>
              <a:rPr lang="ca-ES" b="1" dirty="0" smtClean="0"/>
              <a:t>correcció conjuntament </a:t>
            </a:r>
            <a:r>
              <a:rPr lang="ca-ES" dirty="0" smtClean="0"/>
              <a:t>en veu alta:</a:t>
            </a:r>
          </a:p>
          <a:p>
            <a:pPr marL="342900" indent="-342900">
              <a:buAutoNum type="arabicPeriod" startAt="4"/>
            </a:pPr>
            <a:endParaRPr lang="es-ES" dirty="0" smtClean="0"/>
          </a:p>
          <a:p>
            <a:pPr lvl="2"/>
            <a:r>
              <a:rPr lang="ca-ES" dirty="0" smtClean="0"/>
              <a:t>- correcta= 1 punt</a:t>
            </a:r>
            <a:endParaRPr lang="es-ES" dirty="0" smtClean="0"/>
          </a:p>
          <a:p>
            <a:pPr lvl="2"/>
            <a:r>
              <a:rPr lang="ca-ES" dirty="0" smtClean="0"/>
              <a:t>- ½ correcta= 0,5 punts</a:t>
            </a:r>
            <a:endParaRPr lang="es-ES" dirty="0" smtClean="0"/>
          </a:p>
          <a:p>
            <a:pPr lvl="2"/>
            <a:r>
              <a:rPr lang="ca-ES" dirty="0" smtClean="0"/>
              <a:t>- ¼ correcta= 0,25 punts</a:t>
            </a:r>
            <a:endParaRPr lang="es-ES" dirty="0" smtClean="0"/>
          </a:p>
          <a:p>
            <a:pPr lvl="2"/>
            <a:r>
              <a:rPr lang="ca-ES" dirty="0" smtClean="0"/>
              <a:t>- incorrecta= 0 punts</a:t>
            </a:r>
            <a:endParaRPr lang="es-ES" dirty="0" smtClean="0"/>
          </a:p>
          <a:p>
            <a:pPr lvl="2"/>
            <a:r>
              <a:rPr lang="ca-ES" dirty="0" smtClean="0"/>
              <a:t>- en blanc= 0 punts</a:t>
            </a:r>
            <a:endParaRPr lang="es-ES" dirty="0" smtClean="0"/>
          </a:p>
          <a:p>
            <a:r>
              <a:rPr lang="ca-ES" dirty="0" smtClean="0"/>
              <a:t> </a:t>
            </a:r>
            <a:endParaRPr lang="es-ES" dirty="0" smtClean="0"/>
          </a:p>
          <a:p>
            <a:r>
              <a:rPr lang="ca-ES" b="1" dirty="0" smtClean="0"/>
              <a:t>5.  </a:t>
            </a:r>
            <a:r>
              <a:rPr lang="ca-ES" dirty="0" smtClean="0"/>
              <a:t>S’estableix un </a:t>
            </a:r>
            <a:r>
              <a:rPr lang="ca-ES" b="1" dirty="0" smtClean="0"/>
              <a:t>guanyador!!! 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3863" y="912178"/>
            <a:ext cx="7239000" cy="114299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err="1" smtClean="0"/>
              <a:t>Últims</a:t>
            </a:r>
            <a:r>
              <a:rPr lang="es-ES" dirty="0" smtClean="0"/>
              <a:t> 60 </a:t>
            </a:r>
            <a:r>
              <a:rPr lang="es-ES" dirty="0" err="1" smtClean="0"/>
              <a:t>segons</a:t>
            </a:r>
            <a:r>
              <a:rPr lang="es-ES" dirty="0" smtClean="0"/>
              <a:t>…</a:t>
            </a:r>
            <a:endParaRPr lang="es-ES" dirty="0"/>
          </a:p>
        </p:txBody>
      </p:sp>
      <p:pic>
        <p:nvPicPr>
          <p:cNvPr id="4" name="cronometro 60 segundos (3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979613" y="2276475"/>
            <a:ext cx="4327525" cy="3462338"/>
          </a:xfrm>
        </p:spPr>
      </p:pic>
      <p:pic>
        <p:nvPicPr>
          <p:cNvPr id="14340" name="Picture 4" descr="logo+U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14341" name="Picture 5" descr="90px-Logo_farmac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3 Marcador de contenido"/>
          <p:cNvSpPr>
            <a:spLocks noGrp="1"/>
          </p:cNvSpPr>
          <p:nvPr>
            <p:ph idx="1"/>
          </p:nvPr>
        </p:nvSpPr>
        <p:spPr>
          <a:xfrm>
            <a:off x="468313" y="1268413"/>
            <a:ext cx="7239000" cy="4846637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Les MTS es poden transmetre...</a:t>
            </a:r>
          </a:p>
          <a:p>
            <a:pPr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Únicament per contacte físic en les relacions sexuals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Fent activitats aquàtiques a la piscina o al mar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Només amb relacions sexuals amb penetració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Per diferents vies com ara: relacions sexuals, a través de la sang o de mare a fill...</a:t>
            </a:r>
            <a:endParaRPr lang="es-ES" sz="2400" smtClean="0">
              <a:latin typeface="Calibri" pitchFamily="34" charset="0"/>
            </a:endParaRP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15363" name="Picture 3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15364" name="Picture 4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3 Marcador de contenido"/>
          <p:cNvSpPr>
            <a:spLocks/>
          </p:cNvSpPr>
          <p:nvPr/>
        </p:nvSpPr>
        <p:spPr bwMode="auto">
          <a:xfrm>
            <a:off x="468313" y="1268413"/>
            <a:ext cx="7239000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Les MTS es poden transmetre...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None/>
            </a:pP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Únicament per contacte físic en les relacions sexuals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Fent activitats aquàtiques a la piscina o al mar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Només amb relacions sexuals amb penetració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Per diferents vies com ara: relacions sexuals, a través de la sang o de mare a fill...</a:t>
            </a:r>
            <a:endParaRPr lang="es-ES" sz="2400" b="1"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400" b="1">
              <a:latin typeface="Calibri" pitchFamily="34" charset="0"/>
            </a:endParaRPr>
          </a:p>
        </p:txBody>
      </p:sp>
      <p:pic>
        <p:nvPicPr>
          <p:cNvPr id="16389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16390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Marcador de contenido"/>
          <p:cNvSpPr>
            <a:spLocks noGrp="1"/>
          </p:cNvSpPr>
          <p:nvPr>
            <p:ph idx="1"/>
          </p:nvPr>
        </p:nvSpPr>
        <p:spPr>
          <a:xfrm>
            <a:off x="468313" y="1052513"/>
            <a:ext cx="7239000" cy="4846637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Quina de les següents afirmacions és </a:t>
            </a:r>
            <a:r>
              <a:rPr lang="ca-ES" sz="2400" b="1" smtClean="0">
                <a:latin typeface="Calibri" pitchFamily="34" charset="0"/>
              </a:rPr>
              <a:t>FALSA</a:t>
            </a:r>
            <a:r>
              <a:rPr lang="ca-ES" sz="2400" smtClean="0">
                <a:latin typeface="Calibri" pitchFamily="34" charset="0"/>
              </a:rPr>
              <a:t>?</a:t>
            </a:r>
          </a:p>
          <a:p>
            <a:pPr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No totes les MTS es curen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Mai tenen repercussions en la dona embarassada i en el fetus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Comporten un gran cost econòmic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La esterilitat i algun tipus de càncer són algunes de les seqüeles que poden quedar</a:t>
            </a:r>
            <a:endParaRPr lang="es-ES" sz="2400" smtClean="0">
              <a:latin typeface="Calibri" pitchFamily="34" charset="0"/>
            </a:endParaRPr>
          </a:p>
          <a:p>
            <a:endParaRPr lang="es-ES" smtClean="0"/>
          </a:p>
        </p:txBody>
      </p:sp>
      <p:pic>
        <p:nvPicPr>
          <p:cNvPr id="17412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17413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2 Marcador de contenido"/>
          <p:cNvSpPr>
            <a:spLocks/>
          </p:cNvSpPr>
          <p:nvPr/>
        </p:nvSpPr>
        <p:spPr bwMode="auto">
          <a:xfrm>
            <a:off x="468313" y="1052513"/>
            <a:ext cx="7239000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Quina de les següents afirmacions és </a:t>
            </a:r>
            <a:r>
              <a:rPr lang="ca-ES" sz="2400" b="1">
                <a:latin typeface="Calibri" pitchFamily="34" charset="0"/>
              </a:rPr>
              <a:t>FALSA</a:t>
            </a:r>
            <a:r>
              <a:rPr lang="ca-ES" sz="2400">
                <a:latin typeface="Calibri" pitchFamily="34" charset="0"/>
              </a:rPr>
              <a:t>?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None/>
            </a:pP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No totes les MTS es curen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Mai tenen repercussions en la dona embarassada i en el fetus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 b="1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Comporten un gran cost econòmic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La esterilitat i algun tipus de càncer són algunes de les seqüeles que poden quedar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600">
              <a:latin typeface="Century Gothic" pitchFamily="34" charset="0"/>
            </a:endParaRPr>
          </a:p>
        </p:txBody>
      </p:sp>
      <p:pic>
        <p:nvPicPr>
          <p:cNvPr id="18437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18438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Completa la frase:</a:t>
            </a:r>
          </a:p>
          <a:p>
            <a:pPr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>
              <a:buFont typeface="Wingdings 2" pitchFamily="18" charset="2"/>
              <a:buNone/>
            </a:pPr>
            <a:r>
              <a:rPr lang="ca-ES" sz="2400" smtClean="0">
                <a:latin typeface="Calibri" pitchFamily="34" charset="0"/>
              </a:rPr>
              <a:t>La majoria d’aquestes malalties es poden contraure més d’una vegada, és a dir, ____s’adquireix</a:t>
            </a:r>
            <a:r>
              <a:rPr lang="ca-ES" sz="2400" b="1" smtClean="0">
                <a:latin typeface="Calibri" pitchFamily="34" charset="0"/>
              </a:rPr>
              <a:t>_________</a:t>
            </a:r>
            <a:r>
              <a:rPr lang="ca-ES" sz="2400" smtClean="0">
                <a:latin typeface="Calibri" pitchFamily="34" charset="0"/>
              </a:rPr>
              <a:t>. </a:t>
            </a:r>
            <a:endParaRPr lang="es-ES" sz="2400" smtClean="0">
              <a:latin typeface="Calibri" pitchFamily="34" charset="0"/>
            </a:endParaRPr>
          </a:p>
          <a:p>
            <a:pPr lvl="1">
              <a:buFont typeface="Wingdings 2" pitchFamily="18" charset="2"/>
              <a:buNone/>
            </a:pPr>
            <a:r>
              <a:rPr lang="ca-ES" sz="2400" smtClean="0">
                <a:latin typeface="Calibri" pitchFamily="34" charset="0"/>
              </a:rPr>
              <a:t>Patir una MTS suposa un augment del risc de contraure el </a:t>
            </a:r>
            <a:r>
              <a:rPr lang="ca-ES" sz="2400" b="1" smtClean="0">
                <a:latin typeface="Calibri" pitchFamily="34" charset="0"/>
              </a:rPr>
              <a:t>_____</a:t>
            </a:r>
            <a:r>
              <a:rPr lang="ca-ES" sz="2400" smtClean="0">
                <a:latin typeface="Calibri" pitchFamily="34" charset="0"/>
              </a:rPr>
              <a:t>.</a:t>
            </a:r>
            <a:endParaRPr lang="es-ES" sz="2400" smtClean="0">
              <a:latin typeface="Calibri" pitchFamily="34" charset="0"/>
            </a:endParaRPr>
          </a:p>
          <a:p>
            <a:pPr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</p:txBody>
      </p:sp>
      <p:pic>
        <p:nvPicPr>
          <p:cNvPr id="19460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19461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2 Marcador de contenido"/>
          <p:cNvSpPr>
            <a:spLocks/>
          </p:cNvSpPr>
          <p:nvPr/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Completa la frase: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None/>
            </a:pP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La majoria d’aquestes malalties es poden contraure més d’una vegada, és a dir, _</a:t>
            </a:r>
            <a:r>
              <a:rPr lang="ca-ES" sz="2400" b="1">
                <a:latin typeface="Calibri" pitchFamily="34" charset="0"/>
              </a:rPr>
              <a:t>NO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_s’adquireix</a:t>
            </a:r>
            <a:r>
              <a:rPr lang="ca-ES" sz="2400" b="1">
                <a:solidFill>
                  <a:srgbClr val="6C6C6C"/>
                </a:solidFill>
                <a:latin typeface="Calibri" pitchFamily="34" charset="0"/>
              </a:rPr>
              <a:t>_</a:t>
            </a:r>
            <a:r>
              <a:rPr lang="ca-ES" sz="2400" b="1">
                <a:latin typeface="Calibri" pitchFamily="34" charset="0"/>
              </a:rPr>
              <a:t>IMMUNITAT</a:t>
            </a:r>
            <a:r>
              <a:rPr lang="ca-ES" sz="2400" b="1">
                <a:solidFill>
                  <a:srgbClr val="6C6C6C"/>
                </a:solidFill>
                <a:latin typeface="Calibri" pitchFamily="34" charset="0"/>
              </a:rPr>
              <a:t>_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. 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Patir una MTS suposa un augment del risc de contraure el </a:t>
            </a:r>
            <a:r>
              <a:rPr lang="ca-ES" sz="2400" b="1">
                <a:solidFill>
                  <a:srgbClr val="6C6C6C"/>
                </a:solidFill>
                <a:latin typeface="Calibri" pitchFamily="34" charset="0"/>
              </a:rPr>
              <a:t>_</a:t>
            </a:r>
            <a:r>
              <a:rPr lang="ca-ES" sz="2400" b="1">
                <a:latin typeface="Calibri" pitchFamily="34" charset="0"/>
              </a:rPr>
              <a:t>VIH</a:t>
            </a:r>
            <a:r>
              <a:rPr lang="ca-ES" sz="2400" b="1">
                <a:solidFill>
                  <a:srgbClr val="6C6C6C"/>
                </a:solidFill>
                <a:latin typeface="Calibri" pitchFamily="34" charset="0"/>
              </a:rPr>
              <a:t>_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.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None/>
            </a:pPr>
            <a:endParaRPr lang="es-ES" sz="2400">
              <a:latin typeface="Calibri" pitchFamily="34" charset="0"/>
            </a:endParaRPr>
          </a:p>
        </p:txBody>
      </p:sp>
      <p:pic>
        <p:nvPicPr>
          <p:cNvPr id="20485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0486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idx="1"/>
          </p:nvPr>
        </p:nvSpPr>
        <p:spPr>
          <a:xfrm>
            <a:off x="395288" y="1196975"/>
            <a:ext cx="7239000" cy="4846638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Quin d’aquests símptomes no és típic que el pateixin les dones?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Picor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Coïssor o cremor als genitals 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Disminució de la secreció vaginal amb una olor i una consistència diferents de les habituals</a:t>
            </a:r>
          </a:p>
          <a:p>
            <a:pPr lvl="1">
              <a:buFont typeface="Wingdings 2" pitchFamily="18" charset="2"/>
              <a:buNone/>
            </a:pPr>
            <a:endParaRPr lang="ca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Dolor durant les relacions sexuals</a:t>
            </a:r>
            <a:endParaRPr lang="es-ES" sz="2400" smtClean="0">
              <a:latin typeface="Calibri" pitchFamily="34" charset="0"/>
            </a:endParaRPr>
          </a:p>
        </p:txBody>
      </p:sp>
      <p:pic>
        <p:nvPicPr>
          <p:cNvPr id="21508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1509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2 Marcador de contenido"/>
          <p:cNvSpPr>
            <a:spLocks/>
          </p:cNvSpPr>
          <p:nvPr/>
        </p:nvSpPr>
        <p:spPr bwMode="auto">
          <a:xfrm>
            <a:off x="395288" y="119697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Quin d’aquests símptomes no és típic que el pateixin les dones?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Picor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Coïssor o cremor als genitals 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Disminució de la secreció vaginal amb una olor i una consistència diferents de les habituals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ca-ES" sz="2400" b="1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Dolor durant les relacions sexuals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</p:txBody>
      </p:sp>
      <p:pic>
        <p:nvPicPr>
          <p:cNvPr id="22533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2534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idx="1"/>
          </p:nvPr>
        </p:nvSpPr>
        <p:spPr>
          <a:xfrm>
            <a:off x="611188" y="1125538"/>
            <a:ext cx="7239000" cy="4846637"/>
          </a:xfrm>
        </p:spPr>
        <p:txBody>
          <a:bodyPr/>
          <a:lstStyle/>
          <a:p>
            <a:r>
              <a:rPr lang="es-ES" sz="2400" smtClean="0">
                <a:latin typeface="Calibri" pitchFamily="34" charset="0"/>
              </a:rPr>
              <a:t>Contesta amb </a:t>
            </a:r>
            <a:r>
              <a:rPr lang="es-ES" sz="2400" b="1" smtClean="0">
                <a:latin typeface="Calibri" pitchFamily="34" charset="0"/>
              </a:rPr>
              <a:t>V/F</a:t>
            </a:r>
            <a:r>
              <a:rPr lang="es-ES" sz="2400" smtClean="0">
                <a:latin typeface="Calibri" pitchFamily="34" charset="0"/>
              </a:rPr>
              <a:t> sobre les MTS més comuns:</a:t>
            </a:r>
          </a:p>
          <a:p>
            <a:pPr lvl="1"/>
            <a:r>
              <a:rPr lang="es-ES" sz="2400" smtClean="0">
                <a:latin typeface="Calibri" pitchFamily="34" charset="0"/>
              </a:rPr>
              <a:t>Herpes genital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es-ES" sz="2400" smtClean="0">
                <a:latin typeface="Calibri" pitchFamily="34" charset="0"/>
              </a:rPr>
              <a:t>Candidiasis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es-ES" sz="2400" smtClean="0">
                <a:latin typeface="Calibri" pitchFamily="34" charset="0"/>
              </a:rPr>
              <a:t>Infecció d’orina 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es-ES" sz="2400" smtClean="0">
                <a:latin typeface="Calibri" pitchFamily="34" charset="0"/>
              </a:rPr>
              <a:t>Clamídia</a:t>
            </a: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23556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3557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2 Marcador de contenido"/>
          <p:cNvSpPr>
            <a:spLocks/>
          </p:cNvSpPr>
          <p:nvPr/>
        </p:nvSpPr>
        <p:spPr bwMode="auto">
          <a:xfrm>
            <a:off x="611188" y="1125538"/>
            <a:ext cx="7239000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es-ES" sz="2400">
                <a:latin typeface="Calibri" pitchFamily="34" charset="0"/>
              </a:rPr>
              <a:t>Contesta amb </a:t>
            </a:r>
            <a:r>
              <a:rPr lang="es-ES" sz="2400" b="1">
                <a:latin typeface="Calibri" pitchFamily="34" charset="0"/>
              </a:rPr>
              <a:t>V/F</a:t>
            </a:r>
            <a:r>
              <a:rPr lang="es-ES" sz="2400">
                <a:latin typeface="Calibri" pitchFamily="34" charset="0"/>
              </a:rPr>
              <a:t> sobre les MTS més comuns: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s-ES" sz="2400">
                <a:solidFill>
                  <a:srgbClr val="6C6C6C"/>
                </a:solidFill>
                <a:latin typeface="Calibri" pitchFamily="34" charset="0"/>
              </a:rPr>
              <a:t>Herpes genital </a:t>
            </a:r>
            <a:r>
              <a:rPr lang="es-ES" sz="2400" b="1">
                <a:latin typeface="Calibri" pitchFamily="34" charset="0"/>
              </a:rPr>
              <a:t>V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 b="1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s-ES" sz="2400">
                <a:solidFill>
                  <a:srgbClr val="6C6C6C"/>
                </a:solidFill>
                <a:latin typeface="Calibri" pitchFamily="34" charset="0"/>
              </a:rPr>
              <a:t>Candidiasis </a:t>
            </a:r>
            <a:r>
              <a:rPr lang="es-ES" sz="2400" b="1">
                <a:latin typeface="Calibri" pitchFamily="34" charset="0"/>
              </a:rPr>
              <a:t>F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s-ES" sz="2400">
                <a:solidFill>
                  <a:srgbClr val="6C6C6C"/>
                </a:solidFill>
                <a:latin typeface="Calibri" pitchFamily="34" charset="0"/>
              </a:rPr>
              <a:t>Infecció d’orina </a:t>
            </a:r>
            <a:r>
              <a:rPr lang="es-ES" sz="2400" b="1">
                <a:latin typeface="Calibri" pitchFamily="34" charset="0"/>
              </a:rPr>
              <a:t>F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 b="1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s-ES" sz="2400">
                <a:solidFill>
                  <a:srgbClr val="6C6C6C"/>
                </a:solidFill>
                <a:latin typeface="Calibri" pitchFamily="34" charset="0"/>
              </a:rPr>
              <a:t>Clamídia </a:t>
            </a:r>
            <a:r>
              <a:rPr lang="es-ES" sz="2400" b="1">
                <a:latin typeface="Calibri" pitchFamily="34" charset="0"/>
              </a:rPr>
              <a:t>V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400">
              <a:latin typeface="Calibri" pitchFamily="34" charset="0"/>
            </a:endParaRPr>
          </a:p>
        </p:txBody>
      </p:sp>
      <p:pic>
        <p:nvPicPr>
          <p:cNvPr id="24581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4582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b="1" i="1" smtClean="0">
                <a:latin typeface="Calibri" pitchFamily="34" charset="0"/>
              </a:rPr>
              <a:t>Treponema pallidum. </a:t>
            </a:r>
            <a:r>
              <a:rPr lang="ca-ES" sz="2400" smtClean="0">
                <a:latin typeface="Calibri" pitchFamily="34" charset="0"/>
              </a:rPr>
              <a:t>Quina MTS provoca?</a:t>
            </a:r>
            <a:endParaRPr lang="es-ES" sz="2400" smtClean="0">
              <a:latin typeface="Calibri" pitchFamily="34" charset="0"/>
            </a:endParaRP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25603" name="3 Imagen" descr="http://www.portalesmedicos.com/images/publicaciones/0907sifilis_congenita/treponema_pallid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708275"/>
            <a:ext cx="56435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5606" name="Picture 6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b="1" i="1" smtClean="0">
                <a:latin typeface="Calibri" pitchFamily="34" charset="0"/>
              </a:rPr>
              <a:t>Treponema pallidum. </a:t>
            </a:r>
            <a:r>
              <a:rPr lang="ca-ES" sz="2400" smtClean="0">
                <a:latin typeface="Calibri" pitchFamily="34" charset="0"/>
              </a:rPr>
              <a:t>Quina MTS provoca?</a:t>
            </a:r>
            <a:endParaRPr lang="es-ES" sz="2400" smtClean="0">
              <a:latin typeface="Calibri" pitchFamily="34" charset="0"/>
            </a:endParaRPr>
          </a:p>
          <a:p>
            <a:endParaRPr lang="es-ES" smtClean="0"/>
          </a:p>
        </p:txBody>
      </p:sp>
      <p:pic>
        <p:nvPicPr>
          <p:cNvPr id="26627" name="5 Imagen" descr="http://www.portalesmedicos.com/images/publicaciones/0907sifilis_congenita/treponema_pallid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708275"/>
            <a:ext cx="56435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6 CuadroTexto"/>
          <p:cNvSpPr txBox="1">
            <a:spLocks noChangeArrowheads="1"/>
          </p:cNvSpPr>
          <p:nvPr/>
        </p:nvSpPr>
        <p:spPr bwMode="auto">
          <a:xfrm>
            <a:off x="3286125" y="5500688"/>
            <a:ext cx="128587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 sz="2500">
              <a:latin typeface="Century Gothic" pitchFamily="34" charset="0"/>
            </a:endParaRPr>
          </a:p>
          <a:p>
            <a:pPr algn="ctr"/>
            <a:r>
              <a:rPr lang="es-ES" sz="3200" b="1">
                <a:latin typeface="Calibri" pitchFamily="34" charset="0"/>
              </a:rPr>
              <a:t>SÍFILIS</a:t>
            </a:r>
          </a:p>
        </p:txBody>
      </p:sp>
      <p:pic>
        <p:nvPicPr>
          <p:cNvPr id="26630" name="Picture 6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6631" name="Picture 7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Completa la frase: </a:t>
            </a:r>
          </a:p>
          <a:p>
            <a:pPr lvl="1"/>
            <a:r>
              <a:rPr lang="ca-ES" sz="2400" smtClean="0">
                <a:latin typeface="Calibri" pitchFamily="34" charset="0"/>
              </a:rPr>
              <a:t>La</a:t>
            </a:r>
            <a:r>
              <a:rPr lang="ca-ES" sz="2400" b="1" smtClean="0">
                <a:latin typeface="Calibri" pitchFamily="34" charset="0"/>
              </a:rPr>
              <a:t> Malaltia Inflamatòria Pèlvica (MIP) </a:t>
            </a:r>
            <a:r>
              <a:rPr lang="ca-ES" sz="2400" smtClean="0">
                <a:latin typeface="Calibri" pitchFamily="34" charset="0"/>
              </a:rPr>
              <a:t>en les dones o </a:t>
            </a:r>
            <a:r>
              <a:rPr lang="ca-ES" sz="2400" b="1" smtClean="0">
                <a:latin typeface="Calibri" pitchFamily="34" charset="0"/>
              </a:rPr>
              <a:t>l’epididimitis </a:t>
            </a:r>
            <a:r>
              <a:rPr lang="ca-ES" sz="2400" smtClean="0">
                <a:latin typeface="Calibri" pitchFamily="34" charset="0"/>
              </a:rPr>
              <a:t>en els homes són problemes greus de salut que poden aparèixer si no es tracten a temps la_________ o la _________.</a:t>
            </a:r>
            <a:endParaRPr lang="es-ES" sz="2400" smtClean="0">
              <a:latin typeface="Calibri" pitchFamily="34" charset="0"/>
            </a:endParaRP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27652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7653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2 Marcador de contenido"/>
          <p:cNvSpPr>
            <a:spLocks/>
          </p:cNvSpPr>
          <p:nvPr/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Completa la frase: 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La</a:t>
            </a:r>
            <a:r>
              <a:rPr lang="ca-ES" sz="2400" b="1">
                <a:solidFill>
                  <a:srgbClr val="6C6C6C"/>
                </a:solidFill>
                <a:latin typeface="Calibri" pitchFamily="34" charset="0"/>
              </a:rPr>
              <a:t> Malaltia Inflamatòria Pèlvica (MIP) 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en les dones o </a:t>
            </a:r>
            <a:r>
              <a:rPr lang="ca-ES" sz="2400" b="1">
                <a:solidFill>
                  <a:srgbClr val="6C6C6C"/>
                </a:solidFill>
                <a:latin typeface="Calibri" pitchFamily="34" charset="0"/>
              </a:rPr>
              <a:t>l’epididimitis 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en els homes són problemes greus de salut que poden aparèixer si no es tracten a temps la_</a:t>
            </a:r>
            <a:r>
              <a:rPr lang="ca-ES" sz="2400" b="1">
                <a:latin typeface="Calibri" pitchFamily="34" charset="0"/>
              </a:rPr>
              <a:t>CLAMÍDIA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_ o la _</a:t>
            </a:r>
            <a:r>
              <a:rPr lang="ca-ES" sz="2400" b="1">
                <a:latin typeface="Calibri" pitchFamily="34" charset="0"/>
              </a:rPr>
              <a:t>GONOCÒCCIA/ GONORREA</a:t>
            </a: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_.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400">
              <a:latin typeface="Calibri" pitchFamily="34" charset="0"/>
            </a:endParaRPr>
          </a:p>
        </p:txBody>
      </p:sp>
      <p:pic>
        <p:nvPicPr>
          <p:cNvPr id="28679" name="Picture 7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8680" name="Picture 8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L’herpes genital: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Existeixen fàrmacs antiherpètics que poden curar la malaltia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Està causada principalment pel VHS-1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En la majoria de casos dóna simptomatologia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No es cura i dóna episodis de brots</a:t>
            </a:r>
            <a:endParaRPr lang="es-ES" sz="2400" smtClean="0">
              <a:latin typeface="Calibri" pitchFamily="34" charset="0"/>
            </a:endParaRP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29700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29701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2 Marcador de contenido"/>
          <p:cNvSpPr>
            <a:spLocks/>
          </p:cNvSpPr>
          <p:nvPr/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L’herpes genital: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Existeixen fàrmacs antiherpètics que poden curar la malaltia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Està causada principalment pel VHS-1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En la majoria de casos dóna simptomatologia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No es cura i dóna episodis de brots</a:t>
            </a:r>
            <a:endParaRPr lang="es-ES" sz="2400" b="1"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400" b="1">
              <a:latin typeface="Calibri" pitchFamily="34" charset="0"/>
            </a:endParaRPr>
          </a:p>
        </p:txBody>
      </p:sp>
      <p:pic>
        <p:nvPicPr>
          <p:cNvPr id="30725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0726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Quina és la MTS que un cop detectada en una citologia s’haurà de tractar per cirurgia el més aviat possible?</a:t>
            </a:r>
            <a:r>
              <a:rPr lang="es-ES" sz="2400" smtClean="0">
                <a:latin typeface="Calibri" pitchFamily="34" charset="0"/>
              </a:rPr>
              <a:t> </a:t>
            </a:r>
          </a:p>
        </p:txBody>
      </p:sp>
      <p:pic>
        <p:nvPicPr>
          <p:cNvPr id="31748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1749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Quina és la MTS que un cop detectada en una citologia s’haurà de tractar per cirurgia el més aviat possible?</a:t>
            </a:r>
          </a:p>
          <a:p>
            <a:pPr lvl="1"/>
            <a:r>
              <a:rPr lang="ca-ES" sz="2400" b="1" smtClean="0">
                <a:solidFill>
                  <a:schemeClr val="tx1"/>
                </a:solidFill>
                <a:latin typeface="Calibri" pitchFamily="34" charset="0"/>
              </a:rPr>
              <a:t>Virus del Papil·loma Humà (VPH)</a:t>
            </a:r>
            <a:endParaRPr lang="es-ES" sz="2400" b="1" smtClean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32772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2773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2 Marcador de contenido"/>
          <p:cNvSpPr>
            <a:spLocks noGrp="1"/>
          </p:cNvSpPr>
          <p:nvPr>
            <p:ph idx="1"/>
          </p:nvPr>
        </p:nvSpPr>
        <p:spPr>
          <a:xfrm>
            <a:off x="468313" y="1628775"/>
            <a:ext cx="7239000" cy="4846638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A quina MTS representa aquesta imatge?</a:t>
            </a:r>
            <a:endParaRPr lang="es-ES" sz="2400" smtClean="0">
              <a:latin typeface="Calibri" pitchFamily="34" charset="0"/>
            </a:endParaRPr>
          </a:p>
          <a:p>
            <a:endParaRPr lang="es-ES" smtClean="0"/>
          </a:p>
        </p:txBody>
      </p:sp>
      <p:pic>
        <p:nvPicPr>
          <p:cNvPr id="33795" name="3 Imagen" descr="http://www.youthincharge.org/wp-content/uploads/2014/03/hp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349500"/>
            <a:ext cx="550068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3798" name="Picture 6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4 CuadroTexto"/>
          <p:cNvSpPr txBox="1">
            <a:spLocks noChangeArrowheads="1"/>
          </p:cNvSpPr>
          <p:nvPr/>
        </p:nvSpPr>
        <p:spPr bwMode="auto">
          <a:xfrm>
            <a:off x="2428875" y="5643563"/>
            <a:ext cx="38719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>
                <a:latin typeface="Calibri" pitchFamily="34" charset="0"/>
              </a:rPr>
              <a:t>VIRUS DE LA HEPATITIS B (VHB)</a:t>
            </a:r>
          </a:p>
        </p:txBody>
      </p:sp>
      <p:sp>
        <p:nvSpPr>
          <p:cNvPr id="34822" name="2 Marcador de contenido"/>
          <p:cNvSpPr>
            <a:spLocks/>
          </p:cNvSpPr>
          <p:nvPr/>
        </p:nvSpPr>
        <p:spPr bwMode="auto">
          <a:xfrm>
            <a:off x="468313" y="162877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A quina MTS representa aquesta imatge?</a:t>
            </a:r>
            <a:endParaRPr lang="es-ES" sz="2400"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600">
              <a:latin typeface="Century Gothic" pitchFamily="34" charset="0"/>
            </a:endParaRPr>
          </a:p>
        </p:txBody>
      </p:sp>
      <p:pic>
        <p:nvPicPr>
          <p:cNvPr id="34823" name="3 Imagen" descr="http://www.youthincharge.org/wp-content/uploads/2014/03/hp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349500"/>
            <a:ext cx="550068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4825" name="Picture 9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Quines es poden prevenir mitjançant la vacunació?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VIH i herpes genital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VHB i clamídia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VPH i VHB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Sífilis i gonorrea</a:t>
            </a:r>
            <a:endParaRPr lang="es-ES" sz="2400" smtClean="0">
              <a:latin typeface="Calibri" pitchFamily="34" charset="0"/>
            </a:endParaRPr>
          </a:p>
        </p:txBody>
      </p:sp>
      <p:pic>
        <p:nvPicPr>
          <p:cNvPr id="35844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5845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2 Marcador de contenido"/>
          <p:cNvSpPr>
            <a:spLocks/>
          </p:cNvSpPr>
          <p:nvPr/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Quines es poden prevenir mitjançant la vacunació?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VIH i herpes genital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VHB i clamídia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VPH i VHB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 b="1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Sífilis i gonorrea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</p:txBody>
      </p:sp>
      <p:pic>
        <p:nvPicPr>
          <p:cNvPr id="36869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6870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2 Marcador de contenido"/>
          <p:cNvSpPr>
            <a:spLocks noGrp="1"/>
          </p:cNvSpPr>
          <p:nvPr>
            <p:ph idx="1"/>
          </p:nvPr>
        </p:nvSpPr>
        <p:spPr>
          <a:xfrm>
            <a:off x="539750" y="981075"/>
            <a:ext cx="7239000" cy="4846638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El virus de la Hepatitis B: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La forma aguda és incurable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La forma crònica és la més greu i incurable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La forma aguda es tracta amb interferons i antivirals per a evitar la multiplicació al fetge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El consum d’alcohol està permès</a:t>
            </a:r>
            <a:endParaRPr lang="es-ES" sz="2400" smtClean="0">
              <a:latin typeface="Calibri" pitchFamily="34" charset="0"/>
            </a:endParaRPr>
          </a:p>
        </p:txBody>
      </p:sp>
      <p:pic>
        <p:nvPicPr>
          <p:cNvPr id="37892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7893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2 Marcador de contenido"/>
          <p:cNvSpPr>
            <a:spLocks/>
          </p:cNvSpPr>
          <p:nvPr/>
        </p:nvSpPr>
        <p:spPr bwMode="auto">
          <a:xfrm>
            <a:off x="539750" y="98107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El virus de la Hepatitis B: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La forma aguda és incurable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La forma crònica és la més greu i incurable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La forma aguda es tracta amb interferons i antivirals per a evitar la multiplicació al fetge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El consum d’alcohol està permès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</p:txBody>
      </p:sp>
      <p:pic>
        <p:nvPicPr>
          <p:cNvPr id="38919" name="Picture 7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8920" name="Picture 8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Marcador de contenido"/>
          <p:cNvSpPr>
            <a:spLocks noGrp="1"/>
          </p:cNvSpPr>
          <p:nvPr>
            <p:ph idx="1"/>
          </p:nvPr>
        </p:nvSpPr>
        <p:spPr>
          <a:xfrm>
            <a:off x="468313" y="981075"/>
            <a:ext cx="7239000" cy="4846638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SIDA: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SIDA és el mateix que VIH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La persona que té el VIH és seropositiva i, per tant, té símptomes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Els casos de infecció per transmissió sexual són majoritaris (&gt;50%)</a:t>
            </a:r>
          </a:p>
          <a:p>
            <a:pPr lvl="1">
              <a:buFont typeface="Wingdings 2" pitchFamily="18" charset="2"/>
              <a:buNone/>
            </a:pP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El tractament no és curatiu però allarga la vida als malalts</a:t>
            </a:r>
            <a:endParaRPr lang="es-ES" sz="2400" smtClean="0">
              <a:latin typeface="Calibri" pitchFamily="34" charset="0"/>
            </a:endParaRP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39940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39941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2 Marcador de contenido"/>
          <p:cNvSpPr>
            <a:spLocks/>
          </p:cNvSpPr>
          <p:nvPr/>
        </p:nvSpPr>
        <p:spPr bwMode="auto">
          <a:xfrm>
            <a:off x="468313" y="98107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SIDA: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SIDA és el mateix que VIH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La persona que té el VIH és seropositiva i, per tant, té símptomes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Els casos de infecció per transmissió sexual són majoritaris (&gt;50%)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El tractament no és curatiu però allarga la vida als malalts</a:t>
            </a:r>
            <a:endParaRPr lang="es-ES" sz="2400" b="1"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400" b="1">
              <a:latin typeface="Calibri" pitchFamily="34" charset="0"/>
            </a:endParaRPr>
          </a:p>
        </p:txBody>
      </p:sp>
      <p:pic>
        <p:nvPicPr>
          <p:cNvPr id="40965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40966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sz="2400" smtClean="0">
                <a:latin typeface="Calibri" pitchFamily="34" charset="0"/>
              </a:rPr>
              <a:t>Quin agent infecciós està relacionat amb aquesta fotografia?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Virus del Papil·loma Humà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i="1" smtClean="0">
                <a:latin typeface="Calibri" pitchFamily="34" charset="0"/>
              </a:rPr>
              <a:t>Neisseria gonorrhoeae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i="1" smtClean="0">
                <a:latin typeface="Calibri" pitchFamily="34" charset="0"/>
              </a:rPr>
              <a:t>Phthirus pubis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i="1" smtClean="0">
                <a:latin typeface="Calibri" pitchFamily="34" charset="0"/>
              </a:rPr>
              <a:t>Chlamydia  trachomatis</a:t>
            </a:r>
            <a:endParaRPr lang="es-ES" sz="2400" smtClean="0">
              <a:latin typeface="Calibri" pitchFamily="34" charset="0"/>
            </a:endParaRPr>
          </a:p>
        </p:txBody>
      </p:sp>
      <p:pic>
        <p:nvPicPr>
          <p:cNvPr id="41987" name="3 Imagen" descr="http://skoraya-03.com/wp-content/uploads/2012/07/Lobkovoy-pedikulez-ftiriaz-lobkovyie-vs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644900"/>
            <a:ext cx="3255962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41990" name="Picture 6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2 Marcador de contenido"/>
          <p:cNvSpPr>
            <a:spLocks/>
          </p:cNvSpPr>
          <p:nvPr/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Quin agent infecciós està relacionat amb aquesta fotografia?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Virus del Papil·loma Humà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i="1">
                <a:solidFill>
                  <a:srgbClr val="6C6C6C"/>
                </a:solidFill>
                <a:latin typeface="Calibri" pitchFamily="34" charset="0"/>
              </a:rPr>
              <a:t>Neisseria gonorrhoeae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 i="1">
                <a:latin typeface="Calibri" pitchFamily="34" charset="0"/>
              </a:rPr>
              <a:t>Phthirus pubis</a:t>
            </a:r>
            <a:endParaRPr lang="es-ES" sz="2400" b="1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i="1">
                <a:solidFill>
                  <a:srgbClr val="6C6C6C"/>
                </a:solidFill>
                <a:latin typeface="Calibri" pitchFamily="34" charset="0"/>
              </a:rPr>
              <a:t>Chlamydia  trachomatis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</p:txBody>
      </p:sp>
      <p:pic>
        <p:nvPicPr>
          <p:cNvPr id="43014" name="3 Imagen" descr="http://skoraya-03.com/wp-content/uploads/2012/07/Lobkovoy-pedikulez-ftiriaz-lobkovyie-vs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644900"/>
            <a:ext cx="3255962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7" descr="logo+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43016" name="Picture 8" descr="90px-Logo_farmac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idx="1"/>
          </p:nvPr>
        </p:nvSpPr>
        <p:spPr>
          <a:xfrm>
            <a:off x="395288" y="1125538"/>
            <a:ext cx="7239000" cy="4846637"/>
          </a:xfrm>
        </p:spPr>
        <p:txBody>
          <a:bodyPr/>
          <a:lstStyle/>
          <a:p>
            <a:r>
              <a:rPr lang="ca-ES" sz="2400" smtClean="0">
                <a:latin typeface="Calibri" pitchFamily="34" charset="0"/>
              </a:rPr>
              <a:t>La clamídia...</a:t>
            </a:r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És causada pel bacteri </a:t>
            </a:r>
            <a:r>
              <a:rPr lang="ca-ES" sz="2400" i="1" smtClean="0">
                <a:latin typeface="Calibri" pitchFamily="34" charset="0"/>
              </a:rPr>
              <a:t>Chlamydia trachomatis</a:t>
            </a:r>
          </a:p>
          <a:p>
            <a:pPr lvl="1"/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És freqüent en adults majors de 40 anys</a:t>
            </a:r>
          </a:p>
          <a:p>
            <a:pPr lvl="1"/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Només afecta als òrgans genitals</a:t>
            </a:r>
          </a:p>
          <a:p>
            <a:pPr lvl="1"/>
            <a:endParaRPr lang="es-ES" sz="2400" smtClean="0">
              <a:latin typeface="Calibri" pitchFamily="34" charset="0"/>
            </a:endParaRPr>
          </a:p>
          <a:p>
            <a:pPr lvl="1"/>
            <a:r>
              <a:rPr lang="ca-ES" sz="2400" smtClean="0">
                <a:latin typeface="Calibri" pitchFamily="34" charset="0"/>
              </a:rPr>
              <a:t>Sempre presenta simptomatologia</a:t>
            </a:r>
            <a:endParaRPr lang="es-ES" sz="2400" smtClean="0">
              <a:latin typeface="Calibri" pitchFamily="34" charset="0"/>
            </a:endParaRPr>
          </a:p>
          <a:p>
            <a:endParaRPr lang="es-ES" sz="2400" smtClean="0">
              <a:latin typeface="Calibri" pitchFamily="34" charset="0"/>
            </a:endParaRPr>
          </a:p>
        </p:txBody>
      </p:sp>
      <p:pic>
        <p:nvPicPr>
          <p:cNvPr id="44036" name="Picture 4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44037" name="Picture 5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2 Marcador de contenido"/>
          <p:cNvSpPr>
            <a:spLocks/>
          </p:cNvSpPr>
          <p:nvPr/>
        </p:nvSpPr>
        <p:spPr bwMode="auto">
          <a:xfrm>
            <a:off x="395288" y="1125538"/>
            <a:ext cx="7239000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ca-ES" sz="2400">
                <a:latin typeface="Calibri" pitchFamily="34" charset="0"/>
              </a:rPr>
              <a:t>La clamídia...</a:t>
            </a:r>
            <a:endParaRPr lang="es-ES" sz="2400"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 b="1">
                <a:latin typeface="Calibri" pitchFamily="34" charset="0"/>
              </a:rPr>
              <a:t>És causada pel bacteri </a:t>
            </a:r>
            <a:r>
              <a:rPr lang="ca-ES" sz="2400" b="1" i="1">
                <a:latin typeface="Calibri" pitchFamily="34" charset="0"/>
              </a:rPr>
              <a:t>Chlamydia trachomatis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És freqüent en adults majors de 40 anys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Només afecta als òrgans genitals</a:t>
            </a: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520700" lvl="1" indent="-22860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ca-ES" sz="2400">
                <a:solidFill>
                  <a:srgbClr val="6C6C6C"/>
                </a:solidFill>
                <a:latin typeface="Calibri" pitchFamily="34" charset="0"/>
              </a:rPr>
              <a:t>Sempre presenta simptomatologia</a:t>
            </a:r>
            <a:endParaRPr lang="es-ES" sz="2400">
              <a:solidFill>
                <a:srgbClr val="6C6C6C"/>
              </a:solidFill>
              <a:latin typeface="Calibri" pitchFamily="34" charset="0"/>
            </a:endParaRP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es-ES" sz="2400">
              <a:latin typeface="Calibri" pitchFamily="34" charset="0"/>
            </a:endParaRPr>
          </a:p>
        </p:txBody>
      </p:sp>
      <p:pic>
        <p:nvPicPr>
          <p:cNvPr id="45061" name="Picture 5" descr="logo+U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232025" cy="763587"/>
          </a:xfrm>
          <a:prstGeom prst="rect">
            <a:avLst/>
          </a:prstGeom>
          <a:noFill/>
        </p:spPr>
      </p:pic>
      <p:pic>
        <p:nvPicPr>
          <p:cNvPr id="45062" name="Picture 6" descr="90px-Logo_farma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6950" y="44450"/>
            <a:ext cx="730250" cy="105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136</TotalTime>
  <Words>1045</Words>
  <Application>Microsoft Office PowerPoint</Application>
  <PresentationFormat>Presentación en pantalla (4:3)</PresentationFormat>
  <Paragraphs>199</Paragraphs>
  <Slides>33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Opulento</vt:lpstr>
      <vt:lpstr>Diapositiva 1</vt:lpstr>
      <vt:lpstr>INSTRUCCIONS DEL TRIVIAL DE LES MTS:</vt:lpstr>
      <vt:lpstr>Últims 60 segons…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cristina gimeno giner</dc:creator>
  <cp:lastModifiedBy>cristina gimeno giner</cp:lastModifiedBy>
  <cp:revision>17</cp:revision>
  <dcterms:created xsi:type="dcterms:W3CDTF">2014-04-26T10:09:58Z</dcterms:created>
  <dcterms:modified xsi:type="dcterms:W3CDTF">2014-06-09T18:17:27Z</dcterms:modified>
</cp:coreProperties>
</file>