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59" r:id="rId4"/>
    <p:sldId id="261" r:id="rId5"/>
    <p:sldId id="298" r:id="rId6"/>
    <p:sldId id="262" r:id="rId7"/>
    <p:sldId id="256" r:id="rId8"/>
    <p:sldId id="263" r:id="rId9"/>
    <p:sldId id="264" r:id="rId10"/>
    <p:sldId id="265" r:id="rId11"/>
    <p:sldId id="266" r:id="rId12"/>
    <p:sldId id="288" r:id="rId13"/>
    <p:sldId id="267" r:id="rId14"/>
    <p:sldId id="268" r:id="rId15"/>
    <p:sldId id="271" r:id="rId16"/>
    <p:sldId id="273" r:id="rId17"/>
    <p:sldId id="274" r:id="rId18"/>
    <p:sldId id="275" r:id="rId19"/>
    <p:sldId id="289" r:id="rId20"/>
    <p:sldId id="276" r:id="rId21"/>
    <p:sldId id="278" r:id="rId22"/>
    <p:sldId id="279" r:id="rId23"/>
    <p:sldId id="280" r:id="rId24"/>
    <p:sldId id="283" r:id="rId25"/>
    <p:sldId id="284" r:id="rId26"/>
    <p:sldId id="285" r:id="rId27"/>
    <p:sldId id="286" r:id="rId28"/>
    <p:sldId id="290" r:id="rId29"/>
    <p:sldId id="287" r:id="rId30"/>
    <p:sldId id="291" r:id="rId31"/>
    <p:sldId id="292" r:id="rId32"/>
    <p:sldId id="293" r:id="rId33"/>
    <p:sldId id="295" r:id="rId34"/>
    <p:sldId id="294" r:id="rId35"/>
    <p:sldId id="296" r:id="rId36"/>
    <p:sldId id="297" r:id="rId3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FFD6"/>
    <a:srgbClr val="A9FFFF"/>
    <a:srgbClr val="71FFD4"/>
    <a:srgbClr val="67BEFF"/>
    <a:srgbClr val="F43F7D"/>
    <a:srgbClr val="C53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5" autoAdjust="0"/>
    <p:restoredTop sz="97892" autoAdjust="0"/>
  </p:normalViewPr>
  <p:slideViewPr>
    <p:cSldViewPr snapToGrid="0" snapToObjects="1">
      <p:cViewPr varScale="1">
        <p:scale>
          <a:sx n="80" d="100"/>
          <a:sy n="80" d="100"/>
        </p:scale>
        <p:origin x="-7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39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46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92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8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4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382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1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689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89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29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27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C3DBB-26B1-0846-93B1-221DA5A9DE8D}" type="datetimeFigureOut">
              <a:rPr lang="es-ES" smtClean="0"/>
              <a:pPr/>
              <a:t>26/08/2014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F97D9-15D7-4C4F-A3B5-E539FA4567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69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audio" Target="../media/media2.wma"/><Relationship Id="rId7" Type="http://schemas.openxmlformats.org/officeDocument/2006/relationships/image" Target="../media/image1.jpeg"/><Relationship Id="rId2" Type="http://schemas.microsoft.com/office/2007/relationships/media" Target="../media/media2.wm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wma"/><Relationship Id="rId7" Type="http://schemas.openxmlformats.org/officeDocument/2006/relationships/image" Target="../media/image2.gif"/><Relationship Id="rId2" Type="http://schemas.microsoft.com/office/2007/relationships/media" Target="../media/media3.wma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wma"/><Relationship Id="rId7" Type="http://schemas.openxmlformats.org/officeDocument/2006/relationships/image" Target="../media/image8.jpeg"/><Relationship Id="rId2" Type="http://schemas.microsoft.com/office/2007/relationships/media" Target="../media/media6.wma"/><Relationship Id="rId1" Type="http://schemas.openxmlformats.org/officeDocument/2006/relationships/tags" Target="../tags/tag3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slide" Target="slide8.xml"/><Relationship Id="rId18" Type="http://schemas.openxmlformats.org/officeDocument/2006/relationships/image" Target="../media/image20.jpeg"/><Relationship Id="rId26" Type="http://schemas.openxmlformats.org/officeDocument/2006/relationships/image" Target="../media/image27.jpeg"/><Relationship Id="rId39" Type="http://schemas.openxmlformats.org/officeDocument/2006/relationships/slide" Target="slide25.xml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2.jpeg"/><Relationship Id="rId34" Type="http://schemas.openxmlformats.org/officeDocument/2006/relationships/slide" Target="slide18.xml"/><Relationship Id="rId42" Type="http://schemas.openxmlformats.org/officeDocument/2006/relationships/image" Target="../media/image32.jpeg"/><Relationship Id="rId47" Type="http://schemas.openxmlformats.org/officeDocument/2006/relationships/image" Target="../media/image35.png"/><Relationship Id="rId50" Type="http://schemas.microsoft.com/office/2007/relationships/hdphoto" Target="../media/hdphoto3.wdp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slide" Target="slide9.xml"/><Relationship Id="rId25" Type="http://schemas.openxmlformats.org/officeDocument/2006/relationships/image" Target="../media/image26.jpeg"/><Relationship Id="rId33" Type="http://schemas.openxmlformats.org/officeDocument/2006/relationships/slide" Target="slide19.xml"/><Relationship Id="rId38" Type="http://schemas.openxmlformats.org/officeDocument/2006/relationships/slide" Target="slide12.xml"/><Relationship Id="rId46" Type="http://schemas.openxmlformats.org/officeDocument/2006/relationships/image" Target="../media/image34.jpeg"/><Relationship Id="rId2" Type="http://schemas.openxmlformats.org/officeDocument/2006/relationships/audio" Target="../media/media7.wma"/><Relationship Id="rId16" Type="http://schemas.openxmlformats.org/officeDocument/2006/relationships/image" Target="../media/image19.jpeg"/><Relationship Id="rId20" Type="http://schemas.openxmlformats.org/officeDocument/2006/relationships/slide" Target="slide16.xml"/><Relationship Id="rId29" Type="http://schemas.openxmlformats.org/officeDocument/2006/relationships/image" Target="../media/image29.jpeg"/><Relationship Id="rId41" Type="http://schemas.openxmlformats.org/officeDocument/2006/relationships/slide" Target="slide22.xml"/><Relationship Id="rId1" Type="http://schemas.microsoft.com/office/2007/relationships/media" Target="../media/media7.wma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24" Type="http://schemas.openxmlformats.org/officeDocument/2006/relationships/image" Target="../media/image25.jpeg"/><Relationship Id="rId32" Type="http://schemas.openxmlformats.org/officeDocument/2006/relationships/slide" Target="slide11.xml"/><Relationship Id="rId37" Type="http://schemas.openxmlformats.org/officeDocument/2006/relationships/image" Target="../media/image31.png"/><Relationship Id="rId40" Type="http://schemas.openxmlformats.org/officeDocument/2006/relationships/slide" Target="slide23.xml"/><Relationship Id="rId45" Type="http://schemas.openxmlformats.org/officeDocument/2006/relationships/slide" Target="slide17.xml"/><Relationship Id="rId53" Type="http://schemas.openxmlformats.org/officeDocument/2006/relationships/image" Target="../media/image3.png"/><Relationship Id="rId5" Type="http://schemas.openxmlformats.org/officeDocument/2006/relationships/image" Target="../media/image10.jpeg"/><Relationship Id="rId15" Type="http://schemas.openxmlformats.org/officeDocument/2006/relationships/slide" Target="slide15.xml"/><Relationship Id="rId23" Type="http://schemas.openxmlformats.org/officeDocument/2006/relationships/image" Target="../media/image24.jpeg"/><Relationship Id="rId28" Type="http://schemas.openxmlformats.org/officeDocument/2006/relationships/image" Target="../media/image28.jpeg"/><Relationship Id="rId36" Type="http://schemas.openxmlformats.org/officeDocument/2006/relationships/slide" Target="slide13.xml"/><Relationship Id="rId49" Type="http://schemas.microsoft.com/office/2007/relationships/hdphoto" Target="../media/hdphoto2.wdp"/><Relationship Id="rId10" Type="http://schemas.openxmlformats.org/officeDocument/2006/relationships/image" Target="../media/image15.jpeg"/><Relationship Id="rId19" Type="http://schemas.openxmlformats.org/officeDocument/2006/relationships/image" Target="../media/image21.jpeg"/><Relationship Id="rId31" Type="http://schemas.openxmlformats.org/officeDocument/2006/relationships/image" Target="../media/image30.png"/><Relationship Id="rId44" Type="http://schemas.openxmlformats.org/officeDocument/2006/relationships/image" Target="../media/image33.jpeg"/><Relationship Id="rId52" Type="http://schemas.openxmlformats.org/officeDocument/2006/relationships/slide" Target="slide24.xml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8.jpeg"/><Relationship Id="rId22" Type="http://schemas.openxmlformats.org/officeDocument/2006/relationships/image" Target="../media/image23.jpeg"/><Relationship Id="rId27" Type="http://schemas.openxmlformats.org/officeDocument/2006/relationships/slide" Target="slide14.xml"/><Relationship Id="rId30" Type="http://schemas.openxmlformats.org/officeDocument/2006/relationships/slide" Target="slide21.xml"/><Relationship Id="rId35" Type="http://schemas.openxmlformats.org/officeDocument/2006/relationships/slide" Target="slide10.xml"/><Relationship Id="rId43" Type="http://schemas.openxmlformats.org/officeDocument/2006/relationships/slide" Target="slide20.xml"/><Relationship Id="rId48" Type="http://schemas.microsoft.com/office/2007/relationships/hdphoto" Target="../media/hdphoto1.wdp"/><Relationship Id="rId8" Type="http://schemas.openxmlformats.org/officeDocument/2006/relationships/image" Target="../media/image13.jpeg"/><Relationship Id="rId51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2.xml"/><Relationship Id="rId7" Type="http://schemas.openxmlformats.org/officeDocument/2006/relationships/slide" Target="slide7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image" Target="../media/image1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audio" Target="../media/media9.wma"/><Relationship Id="rId7" Type="http://schemas.openxmlformats.org/officeDocument/2006/relationships/slide" Target="slide7.xml"/><Relationship Id="rId2" Type="http://schemas.microsoft.com/office/2007/relationships/media" Target="../media/media9.wma"/><Relationship Id="rId1" Type="http://schemas.openxmlformats.org/officeDocument/2006/relationships/tags" Target="../tags/tag4.xml"/><Relationship Id="rId6" Type="http://schemas.openxmlformats.org/officeDocument/2006/relationships/image" Target="../media/image1.jpe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audio" Target="../media/media15.wma"/><Relationship Id="rId7" Type="http://schemas.openxmlformats.org/officeDocument/2006/relationships/slide" Target="slide7.xml"/><Relationship Id="rId2" Type="http://schemas.microsoft.com/office/2007/relationships/media" Target="../media/media15.wma"/><Relationship Id="rId1" Type="http://schemas.openxmlformats.org/officeDocument/2006/relationships/tags" Target="../tags/tag5.xml"/><Relationship Id="rId6" Type="http://schemas.openxmlformats.org/officeDocument/2006/relationships/image" Target="../media/image1.jpe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6" Type="http://schemas.openxmlformats.org/officeDocument/2006/relationships/image" Target="../media/image26.jpeg"/><Relationship Id="rId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image" Target="../media/image22.jpeg"/><Relationship Id="rId9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2.xml"/><Relationship Id="rId7" Type="http://schemas.openxmlformats.org/officeDocument/2006/relationships/slide" Target="slide7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6" Type="http://schemas.openxmlformats.org/officeDocument/2006/relationships/image" Target="../media/image1.jpeg"/><Relationship Id="rId5" Type="http://schemas.openxmlformats.org/officeDocument/2006/relationships/image" Target="../media/image15.jpeg"/><Relationship Id="rId4" Type="http://schemas.openxmlformats.org/officeDocument/2006/relationships/image" Target="../media/image21.jpe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6" Type="http://schemas.openxmlformats.org/officeDocument/2006/relationships/slide" Target="slide7.xml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audio" Target="../media/media24.wma"/><Relationship Id="rId7" Type="http://schemas.openxmlformats.org/officeDocument/2006/relationships/slide" Target="slide7.xml"/><Relationship Id="rId2" Type="http://schemas.microsoft.com/office/2007/relationships/media" Target="../media/media24.wma"/><Relationship Id="rId1" Type="http://schemas.openxmlformats.org/officeDocument/2006/relationships/tags" Target="../tags/tag6.xml"/><Relationship Id="rId6" Type="http://schemas.openxmlformats.org/officeDocument/2006/relationships/image" Target="../media/image1.jpeg"/><Relationship Id="rId5" Type="http://schemas.openxmlformats.org/officeDocument/2006/relationships/image" Target="../media/image3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5.wma"/><Relationship Id="rId7" Type="http://schemas.openxmlformats.org/officeDocument/2006/relationships/image" Target="../media/image2.gif"/><Relationship Id="rId2" Type="http://schemas.openxmlformats.org/officeDocument/2006/relationships/video" Target="file://localhost/Users/debs/Desktop/UNI/TUTES/ciutadania%20versio%CC%81%20II.mov" TargetMode="External"/><Relationship Id="rId1" Type="http://schemas.microsoft.com/office/2007/relationships/media" Target="file://localhost/Users/debs/Desktop/UNI/TUTES/ciutadania%20versio%CC%81%20II.mov" TargetMode="Externa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5.wma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6" Type="http://schemas.openxmlformats.org/officeDocument/2006/relationships/image" Target="../media/image38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27.wma"/><Relationship Id="rId7" Type="http://schemas.openxmlformats.org/officeDocument/2006/relationships/oleObject" Target="Macintosh%20HD:Users:debs:Downloads:TREBALL%20D%E2%80%99EDUCACIO%CC%81%20A%20LA%20CIUTADANIA.docx!OLE_LINK1" TargetMode="External"/><Relationship Id="rId2" Type="http://schemas.microsoft.com/office/2007/relationships/media" Target="../media/media27.wma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wma"/><Relationship Id="rId2" Type="http://schemas.microsoft.com/office/2007/relationships/media" Target="../media/media28.wma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40.jpe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wma"/><Relationship Id="rId7" Type="http://schemas.openxmlformats.org/officeDocument/2006/relationships/image" Target="../media/image3.png"/><Relationship Id="rId2" Type="http://schemas.microsoft.com/office/2007/relationships/media" Target="../media/media29.wma"/><Relationship Id="rId1" Type="http://schemas.openxmlformats.org/officeDocument/2006/relationships/tags" Target="../tags/tag8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wma"/><Relationship Id="rId7" Type="http://schemas.openxmlformats.org/officeDocument/2006/relationships/image" Target="../media/image3.png"/><Relationship Id="rId2" Type="http://schemas.microsoft.com/office/2007/relationships/media" Target="../media/media30.wma"/><Relationship Id="rId1" Type="http://schemas.openxmlformats.org/officeDocument/2006/relationships/tags" Target="../tags/tag9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ma"/><Relationship Id="rId7" Type="http://schemas.openxmlformats.org/officeDocument/2006/relationships/image" Target="../media/image3.png"/><Relationship Id="rId2" Type="http://schemas.microsoft.com/office/2007/relationships/media" Target="../media/media31.wma"/><Relationship Id="rId1" Type="http://schemas.openxmlformats.org/officeDocument/2006/relationships/tags" Target="../tags/tag10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microsoft.com/office/2007/relationships/media" Target="../media/media34.wma"/><Relationship Id="rId7" Type="http://schemas.openxmlformats.org/officeDocument/2006/relationships/image" Target="../media/image1.jpeg"/><Relationship Id="rId2" Type="http://schemas.openxmlformats.org/officeDocument/2006/relationships/video" Target="file://localhost/Users/debs/Downloads/Lea%20las%20instrucciones%20de%20este%20medicamento%20y%20consulte%20al%20farmace%CC%81utico.mp4" TargetMode="External"/><Relationship Id="rId1" Type="http://schemas.microsoft.com/office/2007/relationships/media" Target="file://localhost/Users/debs/Downloads/Lea%20las%20instrucciones%20de%20este%20medicamento%20y%20consulte%20al%20farmace%CC%81utico.mp4" TargetMode="External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4.wma"/><Relationship Id="rId9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5.wma"/><Relationship Id="rId7" Type="http://schemas.openxmlformats.org/officeDocument/2006/relationships/image" Target="../media/image42.jpeg"/><Relationship Id="rId2" Type="http://schemas.microsoft.com/office/2007/relationships/media" Target="../media/media35.wma"/><Relationship Id="rId1" Type="http://schemas.openxmlformats.org/officeDocument/2006/relationships/tags" Target="../tags/tag11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6.wma"/><Relationship Id="rId7" Type="http://schemas.openxmlformats.org/officeDocument/2006/relationships/image" Target="../media/image2.gif"/><Relationship Id="rId2" Type="http://schemas.microsoft.com/office/2007/relationships/media" Target="../media/media36.wma"/><Relationship Id="rId1" Type="http://schemas.openxmlformats.org/officeDocument/2006/relationships/tags" Target="../tags/tag12.xml"/><Relationship Id="rId6" Type="http://schemas.openxmlformats.org/officeDocument/2006/relationships/image" Target="../media/image1.jpeg"/><Relationship Id="rId5" Type="http://schemas.openxmlformats.org/officeDocument/2006/relationships/audio" Target="../media/audio1.bin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/>
          <p:cNvSpPr/>
          <p:nvPr/>
        </p:nvSpPr>
        <p:spPr>
          <a:xfrm>
            <a:off x="777523" y="1088468"/>
            <a:ext cx="7654240" cy="3630300"/>
          </a:xfrm>
          <a:prstGeom prst="roundRect">
            <a:avLst/>
          </a:prstGeom>
          <a:solidFill>
            <a:srgbClr val="71FFD4"/>
          </a:solidFill>
          <a:ln>
            <a:solidFill>
              <a:srgbClr val="A9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6" name="Agrupar 5"/>
          <p:cNvGrpSpPr/>
          <p:nvPr/>
        </p:nvGrpSpPr>
        <p:grpSpPr>
          <a:xfrm>
            <a:off x="5588276" y="5068633"/>
            <a:ext cx="2843487" cy="1219200"/>
            <a:chOff x="5588276" y="5068633"/>
            <a:chExt cx="2843487" cy="1219200"/>
          </a:xfrm>
        </p:grpSpPr>
        <p:pic>
          <p:nvPicPr>
            <p:cNvPr id="3" name="Imagen 2" descr="Marca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Imagen 4" descr="Fitxer:Logo farmacia.gif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CuadroTexto 10"/>
          <p:cNvSpPr txBox="1"/>
          <p:nvPr/>
        </p:nvSpPr>
        <p:spPr>
          <a:xfrm>
            <a:off x="962782" y="2163979"/>
            <a:ext cx="73485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/>
                <a:cs typeface="Tahoma"/>
              </a:rPr>
              <a:t>EDUCACIÓ FARMACÈUTICA </a:t>
            </a:r>
          </a:p>
          <a:p>
            <a:pPr algn="ctr"/>
            <a:r>
              <a:rPr lang="es-ES_tradnl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/>
                <a:cs typeface="Tahoma"/>
              </a:rPr>
              <a:t>EN </a:t>
            </a:r>
            <a:r>
              <a:rPr lang="es-ES_tradnl" sz="4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/>
                <a:cs typeface="Tahoma"/>
              </a:rPr>
              <a:t>L’MPOC</a:t>
            </a:r>
            <a:r>
              <a:rPr lang="es-ES_tradnl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/>
                <a:cs typeface="Tahoma"/>
              </a:rPr>
              <a:t> I </a:t>
            </a:r>
            <a:r>
              <a:rPr lang="es-ES_tradnl" sz="4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/>
                <a:cs typeface="Tahoma"/>
              </a:rPr>
              <a:t>L’ASMA</a:t>
            </a:r>
            <a:endParaRPr lang="es-ES_tradnl" sz="4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ahoma"/>
              <a:cs typeface="Tahom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5"/>
    </mc:Choice>
    <mc:Fallback xmlns="">
      <p:transition spd="slow" advTm="9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ahoma"/>
                <a:cs typeface="Tahoma"/>
              </a:rPr>
              <a:t>ANATOMIA DELS PULMONS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Tahoma"/>
              <a:cs typeface="Tahoma"/>
            </a:endParaRPr>
          </a:p>
        </p:txBody>
      </p:sp>
      <p:pic>
        <p:nvPicPr>
          <p:cNvPr id="6" name="Imagen 5" descr="lungs-2ivfnn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051" y="1323253"/>
            <a:ext cx="4530020" cy="5289104"/>
          </a:xfrm>
          <a:prstGeom prst="rect">
            <a:avLst/>
          </a:prstGeom>
        </p:spPr>
      </p:pic>
      <p:pic>
        <p:nvPicPr>
          <p:cNvPr id="7" name="Imagen 6" descr="Captura de pantalla 2014-04-27 a les 11.42.1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421" y="2824156"/>
            <a:ext cx="812800" cy="825500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6561160" y="2678635"/>
            <a:ext cx="1101976" cy="1099201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0" name="Conector recto 9"/>
          <p:cNvCxnSpPr>
            <a:stCxn id="8" idx="3"/>
            <a:endCxn id="12" idx="7"/>
          </p:cNvCxnSpPr>
          <p:nvPr/>
        </p:nvCxnSpPr>
        <p:spPr>
          <a:xfrm rot="5400000">
            <a:off x="5975112" y="3507939"/>
            <a:ext cx="638507" cy="856353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6382389" y="3777836"/>
            <a:ext cx="1579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ALVÈOLS</a:t>
            </a:r>
            <a:endParaRPr lang="es-ES_tradnl" sz="1400" dirty="0"/>
          </a:p>
        </p:txBody>
      </p:sp>
      <p:sp>
        <p:nvSpPr>
          <p:cNvPr id="12" name="Elipse 11"/>
          <p:cNvSpPr/>
          <p:nvPr/>
        </p:nvSpPr>
        <p:spPr>
          <a:xfrm>
            <a:off x="5617944" y="4210046"/>
            <a:ext cx="290836" cy="309485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4" name="Conector recto 13"/>
          <p:cNvCxnSpPr/>
          <p:nvPr/>
        </p:nvCxnSpPr>
        <p:spPr>
          <a:xfrm rot="10800000">
            <a:off x="2305345" y="4695616"/>
            <a:ext cx="1338381" cy="718818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768448" y="4519531"/>
            <a:ext cx="1825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BRONQUÍOLS</a:t>
            </a:r>
            <a:endParaRPr lang="es-ES_tradnl" sz="1400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2070541" y="2998791"/>
            <a:ext cx="2251059" cy="1696825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768448" y="2824156"/>
            <a:ext cx="1536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BRONQUI</a:t>
            </a:r>
            <a:endParaRPr lang="es-ES_tradnl" sz="1400" dirty="0"/>
          </a:p>
        </p:txBody>
      </p:sp>
      <p:cxnSp>
        <p:nvCxnSpPr>
          <p:cNvPr id="23" name="Conector recto 22"/>
          <p:cNvCxnSpPr/>
          <p:nvPr/>
        </p:nvCxnSpPr>
        <p:spPr>
          <a:xfrm rot="10800000" flipV="1">
            <a:off x="4623110" y="1910261"/>
            <a:ext cx="1620532" cy="1233147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6079752" y="1756372"/>
            <a:ext cx="1285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TRÀQUEA</a:t>
            </a:r>
            <a:endParaRPr lang="es-ES_tradnl" sz="1400" dirty="0"/>
          </a:p>
        </p:txBody>
      </p:sp>
      <p:grpSp>
        <p:nvGrpSpPr>
          <p:cNvPr id="24" name="Agrupar 23"/>
          <p:cNvGrpSpPr/>
          <p:nvPr/>
        </p:nvGrpSpPr>
        <p:grpSpPr>
          <a:xfrm>
            <a:off x="1842304" y="2562972"/>
            <a:ext cx="5561612" cy="3045282"/>
            <a:chOff x="1803719" y="2127015"/>
            <a:chExt cx="5561612" cy="3045282"/>
          </a:xfrm>
        </p:grpSpPr>
        <p:sp>
          <p:nvSpPr>
            <p:cNvPr id="26" name="Rectángulo redondeado 25"/>
            <p:cNvSpPr/>
            <p:nvPr/>
          </p:nvSpPr>
          <p:spPr>
            <a:xfrm>
              <a:off x="1803719" y="2127015"/>
              <a:ext cx="5561612" cy="304528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1975715" y="2678635"/>
              <a:ext cx="529479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500" b="1" dirty="0" smtClean="0">
                  <a:solidFill>
                    <a:schemeClr val="bg1"/>
                  </a:solidFill>
                </a:rPr>
                <a:t>EN 24H:</a:t>
              </a:r>
            </a:p>
            <a:p>
              <a:pPr algn="ctr"/>
              <a:endParaRPr lang="es-ES_tradnl" sz="25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s-ES_tradnl" sz="2500" b="1" dirty="0" smtClean="0">
                  <a:solidFill>
                    <a:schemeClr val="bg1"/>
                  </a:solidFill>
                </a:rPr>
                <a:t>RESPIREM &gt;25.000 VEGADES </a:t>
              </a:r>
            </a:p>
            <a:p>
              <a:pPr algn="ctr"/>
              <a:r>
                <a:rPr lang="es-ES_tradnl" sz="2500" b="1" dirty="0" smtClean="0">
                  <a:solidFill>
                    <a:schemeClr val="bg1"/>
                  </a:solidFill>
                </a:rPr>
                <a:t>ENTREN &gt;10.000 LITRES </a:t>
              </a:r>
              <a:r>
                <a:rPr lang="es-ES_tradnl" sz="2500" b="1" dirty="0" err="1" smtClean="0">
                  <a:solidFill>
                    <a:schemeClr val="bg1"/>
                  </a:solidFill>
                </a:rPr>
                <a:t>D’AIRE</a:t>
              </a:r>
              <a:endParaRPr lang="es-ES_tradnl" sz="25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Agrupar 18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21" name="Imagen 20" descr="Marca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Imagen 21" descr="Fitxer:Logo farmacia.gif"/>
            <p:cNvPicPr/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524"/>
    </mc:Choice>
    <mc:Fallback xmlns="">
      <p:transition spd="slow" advTm="126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  <p:bldP spid="11" grpId="0"/>
      <p:bldP spid="12" grpId="0" animBg="1"/>
      <p:bldP spid="16" grpId="0"/>
      <p:bldP spid="20" grpId="0"/>
      <p:bldP spid="2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58ED5"/>
                </a:solidFill>
              </a:rPr>
              <a:t>QUÈ ÉS </a:t>
            </a:r>
            <a:r>
              <a:rPr lang="es-ES_tradnl" dirty="0" err="1" smtClean="0">
                <a:solidFill>
                  <a:srgbClr val="558ED5"/>
                </a:solidFill>
              </a:rPr>
              <a:t>L’MPOC</a:t>
            </a:r>
            <a:r>
              <a:rPr lang="es-ES_tradnl" dirty="0" smtClean="0">
                <a:solidFill>
                  <a:srgbClr val="558ED5"/>
                </a:solidFill>
              </a:rPr>
              <a:t>?</a:t>
            </a:r>
            <a:endParaRPr lang="es-ES_tradnl" dirty="0">
              <a:solidFill>
                <a:srgbClr val="558ED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59279"/>
            <a:ext cx="8229600" cy="2188308"/>
          </a:xfrm>
        </p:spPr>
        <p:txBody>
          <a:bodyPr vert="horz" wrap="square">
            <a:normAutofit/>
          </a:bodyPr>
          <a:lstStyle/>
          <a:p>
            <a:pPr algn="just">
              <a:buNone/>
            </a:pPr>
            <a:r>
              <a:rPr lang="es-ES_tradnl" sz="2800" dirty="0" smtClean="0"/>
              <a:t>MPOC = </a:t>
            </a:r>
            <a:r>
              <a:rPr lang="es-ES_tradnl" sz="2800" dirty="0" err="1" smtClean="0"/>
              <a:t>Malaltia</a:t>
            </a:r>
            <a:r>
              <a:rPr lang="es-ES_tradnl" sz="2800" dirty="0" smtClean="0"/>
              <a:t> Pulmonar Obstructiva </a:t>
            </a:r>
            <a:r>
              <a:rPr lang="es-ES_tradnl" sz="2800" dirty="0" err="1" smtClean="0"/>
              <a:t>Crònica</a:t>
            </a:r>
            <a:endParaRPr lang="es-ES_tradnl" sz="2800" dirty="0" smtClean="0"/>
          </a:p>
          <a:p>
            <a:pPr algn="just">
              <a:buNone/>
            </a:pPr>
            <a:endParaRPr lang="es-ES_tradnl" sz="1000" dirty="0" smtClean="0"/>
          </a:p>
          <a:p>
            <a:pPr marL="0" indent="0" algn="ctr">
              <a:buNone/>
            </a:pPr>
            <a:r>
              <a:rPr lang="ca-ES" sz="2800" dirty="0" smtClean="0"/>
              <a:t>Es produeix per la inflamació dels bronquis i la destrucció de les parets dels alvèols</a:t>
            </a:r>
            <a:r>
              <a:rPr lang="es-ES_tradnl" sz="2800" dirty="0" smtClean="0"/>
              <a:t> </a:t>
            </a:r>
            <a:endParaRPr lang="es-ES_tradnl" sz="2800" dirty="0"/>
          </a:p>
        </p:txBody>
      </p:sp>
      <p:pic>
        <p:nvPicPr>
          <p:cNvPr id="4" name="Imagen 3" descr="COPD-Sma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3325" y="3149614"/>
            <a:ext cx="4264542" cy="3334872"/>
          </a:xfrm>
          <a:prstGeom prst="rect">
            <a:avLst/>
          </a:prstGeom>
        </p:spPr>
      </p:pic>
      <p:grpSp>
        <p:nvGrpSpPr>
          <p:cNvPr id="10" name="Agrupar 9"/>
          <p:cNvGrpSpPr/>
          <p:nvPr/>
        </p:nvGrpSpPr>
        <p:grpSpPr>
          <a:xfrm>
            <a:off x="1269998" y="1733828"/>
            <a:ext cx="6791739" cy="3673405"/>
            <a:chOff x="1269998" y="1733828"/>
            <a:chExt cx="6791739" cy="3673405"/>
          </a:xfrm>
        </p:grpSpPr>
        <p:sp>
          <p:nvSpPr>
            <p:cNvPr id="5" name="Rectángulo redondeado 4"/>
            <p:cNvSpPr/>
            <p:nvPr/>
          </p:nvSpPr>
          <p:spPr>
            <a:xfrm>
              <a:off x="1269998" y="1733828"/>
              <a:ext cx="6791739" cy="36734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347299" y="2484782"/>
              <a:ext cx="664817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400" b="1" dirty="0" smtClean="0">
                  <a:solidFill>
                    <a:srgbClr val="FFFFFF"/>
                  </a:solidFill>
                </a:rPr>
                <a:t>A CATALUNYA, ÉS UNA DE LES CAUSES MÉS FREQÜENTS </a:t>
              </a:r>
              <a:r>
                <a:rPr lang="es-ES_tradnl" sz="2400" b="1" dirty="0" err="1" smtClean="0">
                  <a:solidFill>
                    <a:srgbClr val="FFFFFF"/>
                  </a:solidFill>
                </a:rPr>
                <a:t>D’ATENCIÓ</a:t>
              </a:r>
              <a:r>
                <a:rPr lang="es-ES_tradnl" sz="2400" b="1" dirty="0" smtClean="0">
                  <a:solidFill>
                    <a:srgbClr val="FFFFFF"/>
                  </a:solidFill>
                </a:rPr>
                <a:t> MÈDICA !</a:t>
              </a:r>
            </a:p>
            <a:p>
              <a:pPr algn="ctr"/>
              <a:endParaRPr lang="es-ES_tradnl" sz="2400" b="1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es-ES_tradnl" sz="2400" b="1" dirty="0" smtClean="0">
                  <a:solidFill>
                    <a:srgbClr val="FFFFFF"/>
                  </a:solidFill>
                </a:rPr>
                <a:t>ES CALCULA QUE EL 10% DE LA POBLACIÓ &gt;40 ANYS PATEIX LA MALALTIA</a:t>
              </a:r>
            </a:p>
            <a:p>
              <a:pPr algn="ctr"/>
              <a:endParaRPr lang="es-ES_tradnl" sz="2400" b="1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Agrupar 6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8" name="Imagen 7" descr="Marca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agen 8" descr="Fitxer:Logo farmacia.gif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58"/>
    </mc:Choice>
    <mc:Fallback xmlns="">
      <p:transition spd="slow" advTm="54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58ED5"/>
                </a:solidFill>
              </a:rPr>
              <a:t>TIPUS </a:t>
            </a:r>
            <a:r>
              <a:rPr lang="es-ES_tradnl" dirty="0" err="1" smtClean="0">
                <a:solidFill>
                  <a:srgbClr val="558ED5"/>
                </a:solidFill>
              </a:rPr>
              <a:t>D’MPOC</a:t>
            </a:r>
            <a:endParaRPr lang="es-ES_tradnl" dirty="0">
              <a:solidFill>
                <a:srgbClr val="558ED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2852" y="1600200"/>
            <a:ext cx="8229600" cy="23533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2400" b="1" dirty="0" smtClean="0"/>
              <a:t>BRONQUITIS CRÒNICA				EMFISEMA</a:t>
            </a:r>
          </a:p>
          <a:p>
            <a:pPr>
              <a:buNone/>
            </a:pPr>
            <a:endParaRPr lang="es-ES_tradnl" sz="2300" dirty="0" smtClean="0"/>
          </a:p>
          <a:p>
            <a:pPr>
              <a:buNone/>
            </a:pPr>
            <a:r>
              <a:rPr lang="es-ES_tradnl" sz="2300" dirty="0" smtClean="0"/>
              <a:t>INFLAMACIÓ BRONQUIS		   PÈRDUA ELASTICITAT</a:t>
            </a:r>
          </a:p>
          <a:p>
            <a:pPr>
              <a:buNone/>
            </a:pPr>
            <a:r>
              <a:rPr lang="es-ES_tradnl" sz="2300" dirty="0" smtClean="0"/>
              <a:t>	TOS PROLONGADA				     OXIGENACIÓ</a:t>
            </a:r>
          </a:p>
          <a:p>
            <a:pPr>
              <a:buNone/>
            </a:pPr>
            <a:r>
              <a:rPr lang="es-ES_tradnl" sz="2300" dirty="0" smtClean="0"/>
              <a:t>				MOC					DESTRUCCIÓ PULMONS</a:t>
            </a:r>
            <a:endParaRPr lang="es-ES_tradnl" sz="2300" dirty="0"/>
          </a:p>
        </p:txBody>
      </p:sp>
      <p:cxnSp>
        <p:nvCxnSpPr>
          <p:cNvPr id="5" name="Conector recto de flecha 4"/>
          <p:cNvCxnSpPr/>
          <p:nvPr/>
        </p:nvCxnSpPr>
        <p:spPr>
          <a:xfrm rot="16200000" flipH="1">
            <a:off x="4805930" y="3169477"/>
            <a:ext cx="364435" cy="11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622852" y="2230783"/>
            <a:ext cx="7825409" cy="331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bronquit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236" y="3743325"/>
            <a:ext cx="3810000" cy="2540000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10" name="Imagen 9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agen 10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46"/>
    </mc:Choice>
    <mc:Fallback xmlns="">
      <p:transition spd="slow" advTm="23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58ED5"/>
                </a:solidFill>
              </a:rPr>
              <a:t>DIAGNÒSTIC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2400" b="1" dirty="0" smtClean="0"/>
          </a:p>
          <a:p>
            <a:pPr marL="0" indent="0" algn="ctr">
              <a:buNone/>
            </a:pPr>
            <a:r>
              <a:rPr lang="es-ES" sz="2400" b="1" dirty="0" smtClean="0"/>
              <a:t>LA TRIADA DE SÍMPTOMES</a:t>
            </a:r>
          </a:p>
          <a:p>
            <a:pPr algn="ctr">
              <a:buNone/>
            </a:pPr>
            <a:r>
              <a:rPr lang="es-ES" sz="2300" dirty="0" smtClean="0"/>
              <a:t>DISPNEA</a:t>
            </a:r>
          </a:p>
          <a:p>
            <a:pPr algn="ctr">
              <a:buNone/>
            </a:pPr>
            <a:r>
              <a:rPr lang="es-ES" sz="2300" dirty="0" smtClean="0"/>
              <a:t>TOS </a:t>
            </a:r>
          </a:p>
          <a:p>
            <a:pPr algn="ctr">
              <a:buNone/>
            </a:pPr>
            <a:r>
              <a:rPr lang="es-ES" sz="2300" dirty="0" smtClean="0"/>
              <a:t>MOCS</a:t>
            </a:r>
          </a:p>
          <a:p>
            <a:pPr algn="ctr"/>
            <a:endParaRPr lang="es-ES" sz="2300" dirty="0" smtClean="0"/>
          </a:p>
          <a:p>
            <a:pPr marL="0" indent="0" algn="ctr">
              <a:buNone/>
            </a:pPr>
            <a:r>
              <a:rPr lang="es-ES" sz="2400" b="1" dirty="0" smtClean="0"/>
              <a:t>ESPIROMETRIA</a:t>
            </a:r>
          </a:p>
          <a:p>
            <a:pPr algn="ctr">
              <a:buNone/>
            </a:pPr>
            <a:r>
              <a:rPr lang="es-ES" sz="2300" dirty="0" smtClean="0"/>
              <a:t>CAPACITAT VITAL FORÇADA</a:t>
            </a:r>
          </a:p>
          <a:p>
            <a:pPr algn="ctr">
              <a:buNone/>
            </a:pPr>
            <a:r>
              <a:rPr lang="es-ES" sz="2300" dirty="0" smtClean="0"/>
              <a:t>VOLUM EXPIRATORI EN EL PRIMER SEGON</a:t>
            </a:r>
          </a:p>
          <a:p>
            <a:pPr marL="0" indent="0" algn="ctr">
              <a:buNone/>
            </a:pPr>
            <a:endParaRPr lang="es-ES" dirty="0"/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3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26"/>
    </mc:Choice>
    <mc:Fallback xmlns="">
      <p:transition spd="slow" advTm="86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58ED5"/>
                </a:solidFill>
              </a:rPr>
              <a:t>CAUSES I FACTORS DE RISC</a:t>
            </a:r>
            <a:endParaRPr lang="es-ES_tradnl" dirty="0">
              <a:solidFill>
                <a:srgbClr val="558ED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163979"/>
            <a:ext cx="8229600" cy="24555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_tradnl" sz="4000" dirty="0" smtClean="0"/>
              <a:t>A </a:t>
            </a:r>
            <a:r>
              <a:rPr lang="es-ES_tradnl" sz="4000" dirty="0" err="1" smtClean="0"/>
              <a:t>continuació</a:t>
            </a:r>
            <a:r>
              <a:rPr lang="es-ES_tradnl" sz="4000" dirty="0" smtClean="0"/>
              <a:t>, </a:t>
            </a:r>
            <a:r>
              <a:rPr lang="es-ES_tradnl" sz="4000" dirty="0" err="1" smtClean="0"/>
              <a:t>descobrirem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quins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són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els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factors</a:t>
            </a:r>
            <a:r>
              <a:rPr lang="es-ES_tradnl" sz="4000" dirty="0" smtClean="0"/>
              <a:t> de </a:t>
            </a:r>
            <a:r>
              <a:rPr lang="es-ES_tradnl" sz="4000" dirty="0" err="1" smtClean="0"/>
              <a:t>risc</a:t>
            </a:r>
            <a:r>
              <a:rPr lang="es-ES_tradnl" sz="4000" dirty="0" smtClean="0"/>
              <a:t> de </a:t>
            </a:r>
            <a:r>
              <a:rPr lang="es-ES_tradnl" sz="4000" dirty="0" err="1" smtClean="0"/>
              <a:t>l’MPOC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jugant</a:t>
            </a:r>
            <a:r>
              <a:rPr lang="es-ES_tradnl" sz="4000" dirty="0" smtClean="0"/>
              <a:t> a la oca!</a:t>
            </a:r>
            <a:endParaRPr lang="es-ES_tradnl" sz="4000" dirty="0"/>
          </a:p>
        </p:txBody>
      </p:sp>
      <p:grpSp>
        <p:nvGrpSpPr>
          <p:cNvPr id="5" name="Agrupar 4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6" name="Imagen 5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n 6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Imagen 7" descr="50282f9ddde0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0212" y="1589522"/>
            <a:ext cx="4495086" cy="3993892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84"/>
    </mc:Choice>
    <mc:Fallback xmlns="">
      <p:transition spd="slow" advTm="17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 descr="410_1target_group_kids_apparel_photography_los_angeles_mike_henr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6" y="190219"/>
            <a:ext cx="1532775" cy="1021850"/>
          </a:xfrm>
          <a:prstGeom prst="roundRect">
            <a:avLst/>
          </a:prstGeom>
        </p:spPr>
      </p:pic>
      <p:pic>
        <p:nvPicPr>
          <p:cNvPr id="176" name="Imagen 175" descr="quit-smokin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129" y="1301262"/>
            <a:ext cx="1040885" cy="1017979"/>
          </a:xfrm>
          <a:prstGeom prst="roundRect">
            <a:avLst/>
          </a:prstGeom>
        </p:spPr>
      </p:pic>
      <p:pic>
        <p:nvPicPr>
          <p:cNvPr id="14" name="Imagen 13" descr="yWeOubUwknvETFR-556x313-noPa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31" y="1310528"/>
            <a:ext cx="1039281" cy="989293"/>
          </a:xfrm>
          <a:prstGeom prst="roundRect">
            <a:avLst/>
          </a:prstGeom>
        </p:spPr>
      </p:pic>
      <p:pic>
        <p:nvPicPr>
          <p:cNvPr id="9" name="Imagen 8" descr="keep-calm-and-ask-your-pharmacist-3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24861" b="706"/>
          <a:stretch/>
        </p:blipFill>
        <p:spPr>
          <a:xfrm>
            <a:off x="1865089" y="4480107"/>
            <a:ext cx="1059453" cy="997989"/>
          </a:xfrm>
          <a:prstGeom prst="roundRect">
            <a:avLst/>
          </a:prstGeom>
        </p:spPr>
      </p:pic>
      <p:pic>
        <p:nvPicPr>
          <p:cNvPr id="4" name="Imagen 3" descr="yayos.jp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4" t="3176" r="17988"/>
          <a:stretch/>
        </p:blipFill>
        <p:spPr>
          <a:xfrm>
            <a:off x="1917536" y="2377627"/>
            <a:ext cx="2082589" cy="2006464"/>
          </a:xfrm>
          <a:prstGeom prst="roundRect">
            <a:avLst/>
          </a:prstGeom>
        </p:spPr>
      </p:pic>
      <p:pic>
        <p:nvPicPr>
          <p:cNvPr id="181" name="Imagen 180" descr="Macintosh HD:Users:Cris:Downloads:vegetable-heart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015" y="3448927"/>
            <a:ext cx="979183" cy="947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Imagen 181" descr="Macintosh HD:Users:Cris:Downloads:vegetable-heart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528" y="199923"/>
            <a:ext cx="996952" cy="99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Imagen 179" descr="10153566_10203567539372848_2014767636_n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30" y="4466071"/>
            <a:ext cx="698499" cy="1042160"/>
          </a:xfrm>
          <a:prstGeom prst="rect">
            <a:avLst/>
          </a:prstGeom>
        </p:spPr>
      </p:pic>
      <p:grpSp>
        <p:nvGrpSpPr>
          <p:cNvPr id="172" name="Agrupar 171"/>
          <p:cNvGrpSpPr/>
          <p:nvPr/>
        </p:nvGrpSpPr>
        <p:grpSpPr>
          <a:xfrm>
            <a:off x="779697" y="3438843"/>
            <a:ext cx="973112" cy="945248"/>
            <a:chOff x="4194495" y="4499917"/>
            <a:chExt cx="973112" cy="945248"/>
          </a:xfrm>
        </p:grpSpPr>
        <p:pic>
          <p:nvPicPr>
            <p:cNvPr id="173" name="Imagen 172" descr="Macintosh HD:Users:Cris:Downloads:WhatIsGenetics.JPG"/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495" y="4499917"/>
              <a:ext cx="973112" cy="9452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Imagen 173" descr="ncEGd6AcA.png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15"/>
            <a:stretch/>
          </p:blipFill>
          <p:spPr>
            <a:xfrm>
              <a:off x="4253208" y="5158720"/>
              <a:ext cx="245533" cy="229296"/>
            </a:xfrm>
            <a:prstGeom prst="rect">
              <a:avLst/>
            </a:prstGeom>
          </p:spPr>
        </p:pic>
      </p:grpSp>
      <p:grpSp>
        <p:nvGrpSpPr>
          <p:cNvPr id="171" name="Agrupar 170"/>
          <p:cNvGrpSpPr/>
          <p:nvPr/>
        </p:nvGrpSpPr>
        <p:grpSpPr>
          <a:xfrm>
            <a:off x="4289876" y="2349234"/>
            <a:ext cx="973112" cy="945248"/>
            <a:chOff x="4194495" y="4499917"/>
            <a:chExt cx="973112" cy="945248"/>
          </a:xfrm>
        </p:grpSpPr>
        <p:pic>
          <p:nvPicPr>
            <p:cNvPr id="161" name="Imagen 160" descr="Macintosh HD:Users:Cris:Downloads:WhatIsGenetics.JPG"/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495" y="4499917"/>
              <a:ext cx="973112" cy="9452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Imagen 161" descr="ncEGd6AcA.png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15"/>
            <a:stretch/>
          </p:blipFill>
          <p:spPr>
            <a:xfrm>
              <a:off x="4253208" y="5158720"/>
              <a:ext cx="245533" cy="229296"/>
            </a:xfrm>
            <a:prstGeom prst="rect">
              <a:avLst/>
            </a:prstGeom>
          </p:spPr>
        </p:pic>
      </p:grpSp>
      <p:grpSp>
        <p:nvGrpSpPr>
          <p:cNvPr id="168" name="Agrupar 167"/>
          <p:cNvGrpSpPr/>
          <p:nvPr/>
        </p:nvGrpSpPr>
        <p:grpSpPr>
          <a:xfrm>
            <a:off x="6579976" y="1331158"/>
            <a:ext cx="914400" cy="906852"/>
            <a:chOff x="1999614" y="288817"/>
            <a:chExt cx="914400" cy="906852"/>
          </a:xfrm>
        </p:grpSpPr>
        <p:pic>
          <p:nvPicPr>
            <p:cNvPr id="169" name="Imagen 168" descr="Macintosh HD:Users:Cris:Downloads:WhatIsGenetics.JPG">
              <a:hlinkClick r:id="rId13" action="ppaction://hlinksldjump"/>
            </p:cNvPr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614" y="288817"/>
              <a:ext cx="914400" cy="906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Imagen 169" descr="ncEGd6AcA.png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5"/>
            <a:stretch/>
          </p:blipFill>
          <p:spPr>
            <a:xfrm>
              <a:off x="2001095" y="854538"/>
              <a:ext cx="225619" cy="216553"/>
            </a:xfrm>
            <a:prstGeom prst="rect">
              <a:avLst/>
            </a:prstGeom>
          </p:spPr>
        </p:pic>
      </p:grpSp>
      <p:pic>
        <p:nvPicPr>
          <p:cNvPr id="160" name="Imagen 159" descr="Macintosh HD:Users:Cris:Desktop:6352429656_0bc23112f4_z.jpg"/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6" b="13151"/>
          <a:stretch/>
        </p:blipFill>
        <p:spPr bwMode="auto">
          <a:xfrm>
            <a:off x="4222210" y="199923"/>
            <a:ext cx="1061720" cy="966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Agrupar 155"/>
          <p:cNvGrpSpPr/>
          <p:nvPr/>
        </p:nvGrpSpPr>
        <p:grpSpPr>
          <a:xfrm>
            <a:off x="6496779" y="4469525"/>
            <a:ext cx="1028700" cy="989293"/>
            <a:chOff x="0" y="0"/>
            <a:chExt cx="1028700" cy="1371600"/>
          </a:xfrm>
        </p:grpSpPr>
        <p:sp>
          <p:nvSpPr>
            <p:cNvPr id="157" name="Rectángulo redondeado 156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158" name="Imagen 157" descr="Macintosh HD:Users:Cris:Downloads:Ahealthyfooditems.jpg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8440"/>
              <a:ext cx="1028700" cy="9480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" name="Agrupar 152"/>
          <p:cNvGrpSpPr/>
          <p:nvPr/>
        </p:nvGrpSpPr>
        <p:grpSpPr>
          <a:xfrm>
            <a:off x="5353780" y="5560538"/>
            <a:ext cx="1028700" cy="989293"/>
            <a:chOff x="0" y="0"/>
            <a:chExt cx="1028700" cy="1371600"/>
          </a:xfrm>
        </p:grpSpPr>
        <p:sp>
          <p:nvSpPr>
            <p:cNvPr id="154" name="Rectángulo redondeado 153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155" name="Imagen 154" descr="Macintosh HD:Users:Cris:Downloads:stock-illustration-5853965-question-mark.jpg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114300"/>
              <a:ext cx="826135" cy="10845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2" name="Imagen 151" descr="Macintosh HD:Users:Cris:Downloads:Manual_de_Rehabilitacion_Respiratoria_para_personas_con_EPOC4.jpg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306" y="3421580"/>
            <a:ext cx="930180" cy="97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Imagen 150" descr="woman-pharmacist-doctor-2-3352986.jp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66" y="1278111"/>
            <a:ext cx="1070854" cy="963768"/>
          </a:xfrm>
          <a:prstGeom prst="rect">
            <a:avLst/>
          </a:prstGeom>
        </p:spPr>
      </p:pic>
      <p:pic>
        <p:nvPicPr>
          <p:cNvPr id="150" name="Imagen 149" descr="10259555_10203567487331547_63434379_n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780" y="4527623"/>
            <a:ext cx="1028700" cy="993380"/>
          </a:xfrm>
          <a:prstGeom prst="rect">
            <a:avLst/>
          </a:prstGeom>
        </p:spPr>
      </p:pic>
      <p:pic>
        <p:nvPicPr>
          <p:cNvPr id="89" name="Imagen 88" descr="Macintosh HD:Users:Cris:Downloads:HiRes2.jpg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243" y="5565049"/>
            <a:ext cx="814387" cy="1019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Imagen 91" descr="18932-old-woman-using-a-walker-equipped-with-a-horn-clipart-by-djart.jp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19" y="5565049"/>
            <a:ext cx="956367" cy="956367"/>
          </a:xfrm>
          <a:prstGeom prst="rect">
            <a:avLst/>
          </a:prstGeom>
        </p:spPr>
      </p:pic>
      <p:pic>
        <p:nvPicPr>
          <p:cNvPr id="91" name="Imagen 90" descr="woman-pharmacist-doctor-3352985.jp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20" y="5565049"/>
            <a:ext cx="1062630" cy="956367"/>
          </a:xfrm>
          <a:prstGeom prst="rect">
            <a:avLst/>
          </a:prstGeom>
        </p:spPr>
      </p:pic>
      <p:pic>
        <p:nvPicPr>
          <p:cNvPr id="87" name="Imagen 86" descr="Macintosh HD:Users:Cris:Desktop:mountain.jpg"/>
          <p:cNvPicPr/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1" b="16204"/>
          <a:stretch/>
        </p:blipFill>
        <p:spPr bwMode="auto">
          <a:xfrm>
            <a:off x="5395055" y="2351763"/>
            <a:ext cx="987425" cy="946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Imagen 89" descr="Macintosh HD:Users:Cris:Downloads:HiRes2.jpg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0" y="2319241"/>
            <a:ext cx="814387" cy="1019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Imagen 87" descr="Macintosh HD:Users:Cris:Downloads:HiRes2.jpg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1255293"/>
            <a:ext cx="814387" cy="10198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Agrupar 6"/>
          <p:cNvGrpSpPr/>
          <p:nvPr/>
        </p:nvGrpSpPr>
        <p:grpSpPr>
          <a:xfrm>
            <a:off x="5353780" y="1278111"/>
            <a:ext cx="1028700" cy="997079"/>
            <a:chOff x="0" y="0"/>
            <a:chExt cx="1028700" cy="1382395"/>
          </a:xfrm>
        </p:grpSpPr>
        <p:pic>
          <p:nvPicPr>
            <p:cNvPr id="45" name="Imagen 44" descr="Macintosh HD:Users:Cris:Downloads:FUMAR MATA.jpg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37260" cy="13823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Rectángulo redondeado 45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8" name="Rectángulo redondeado 7"/>
          <p:cNvSpPr/>
          <p:nvPr/>
        </p:nvSpPr>
        <p:spPr>
          <a:xfrm>
            <a:off x="252346" y="206376"/>
            <a:ext cx="1518668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1" name="Rectángulo redondeado 10">
            <a:hlinkClick r:id="rId15" action="ppaction://hlinksldjump"/>
          </p:cNvPr>
          <p:cNvSpPr/>
          <p:nvPr/>
        </p:nvSpPr>
        <p:spPr>
          <a:xfrm>
            <a:off x="5353780" y="206376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12" name="Agrupar 11"/>
          <p:cNvGrpSpPr/>
          <p:nvPr/>
        </p:nvGrpSpPr>
        <p:grpSpPr>
          <a:xfrm>
            <a:off x="3028314" y="4493314"/>
            <a:ext cx="1028700" cy="989293"/>
            <a:chOff x="0" y="0"/>
            <a:chExt cx="1028700" cy="1371600"/>
          </a:xfrm>
        </p:grpSpPr>
        <p:sp>
          <p:nvSpPr>
            <p:cNvPr id="43" name="Rectángulo redondeado 42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44" name="Imagen 43" descr="Macintosh HD:Users:Cris:Downloads:lung-cancer-21958114.jpg"/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404" b="8829"/>
            <a:stretch/>
          </p:blipFill>
          <p:spPr bwMode="auto">
            <a:xfrm>
              <a:off x="41910" y="114300"/>
              <a:ext cx="949960" cy="1143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7" name="Rectángulo redondeado 46"/>
          <p:cNvSpPr/>
          <p:nvPr/>
        </p:nvSpPr>
        <p:spPr>
          <a:xfrm>
            <a:off x="6535394" y="3423498"/>
            <a:ext cx="1028700" cy="989293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48" name="Imagen 47" descr="Macintosh HD:Users:Cris:Downloads:humo_png_by_lilianaaeditions27-d4rf6us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394" y="3423498"/>
            <a:ext cx="1315085" cy="94853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 redondeado 12">
            <a:hlinkClick r:id="rId20" action="ppaction://hlinksldjump"/>
          </p:cNvPr>
          <p:cNvSpPr/>
          <p:nvPr/>
        </p:nvSpPr>
        <p:spPr>
          <a:xfrm>
            <a:off x="6535394" y="5566967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5" name="Rectángulo redondeado 14">
            <a:hlinkClick r:id="rId32" action="ppaction://hlinksldjump"/>
          </p:cNvPr>
          <p:cNvSpPr/>
          <p:nvPr/>
        </p:nvSpPr>
        <p:spPr>
          <a:xfrm>
            <a:off x="6535394" y="2351763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16" name="Agrupar 15"/>
          <p:cNvGrpSpPr/>
          <p:nvPr/>
        </p:nvGrpSpPr>
        <p:grpSpPr>
          <a:xfrm>
            <a:off x="3028314" y="5565049"/>
            <a:ext cx="1028700" cy="997079"/>
            <a:chOff x="0" y="0"/>
            <a:chExt cx="1028700" cy="1382395"/>
          </a:xfrm>
        </p:grpSpPr>
        <p:pic>
          <p:nvPicPr>
            <p:cNvPr id="41" name="Imagen 40" descr="Macintosh HD:Users:Cris:Downloads:FUMAR MATA.jpg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37260" cy="13823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Rectángulo redondeado 41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17" name="Rectángulo redondeado 16"/>
          <p:cNvSpPr/>
          <p:nvPr/>
        </p:nvSpPr>
        <p:spPr>
          <a:xfrm>
            <a:off x="742314" y="5565049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8" name="Rectángulo redondeado 17">
            <a:hlinkClick r:id="rId33" action="ppaction://hlinksldjump"/>
          </p:cNvPr>
          <p:cNvSpPr/>
          <p:nvPr/>
        </p:nvSpPr>
        <p:spPr>
          <a:xfrm>
            <a:off x="1878012" y="1310529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19" name="Agrupar 18"/>
          <p:cNvGrpSpPr/>
          <p:nvPr/>
        </p:nvGrpSpPr>
        <p:grpSpPr>
          <a:xfrm>
            <a:off x="3028314" y="200254"/>
            <a:ext cx="1028700" cy="989293"/>
            <a:chOff x="0" y="0"/>
            <a:chExt cx="1028700" cy="1371600"/>
          </a:xfrm>
        </p:grpSpPr>
        <p:sp>
          <p:nvSpPr>
            <p:cNvPr id="39" name="Rectángulo redondeado 38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40" name="Imagen 39" descr="Macintosh HD:Users:Cris:Downloads:stock-illustration-5853965-question-mark.jpg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114300"/>
              <a:ext cx="826135" cy="10845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" name="Agrupar 21"/>
          <p:cNvGrpSpPr/>
          <p:nvPr/>
        </p:nvGrpSpPr>
        <p:grpSpPr>
          <a:xfrm>
            <a:off x="1885314" y="5565049"/>
            <a:ext cx="1028700" cy="989293"/>
            <a:chOff x="0" y="0"/>
            <a:chExt cx="1028700" cy="1371600"/>
          </a:xfrm>
        </p:grpSpPr>
        <p:sp>
          <p:nvSpPr>
            <p:cNvPr id="33" name="Rectángulo redondeado 32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34" name="Imagen 33" descr="Macintosh HD:Users:Cris:Downloads:stock-illustration-5853965-question-mark.jpg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114300"/>
              <a:ext cx="826135" cy="10845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Rectángulo redondeado 23">
            <a:hlinkClick r:id="rId34" action="ppaction://hlinksldjump"/>
          </p:cNvPr>
          <p:cNvSpPr/>
          <p:nvPr/>
        </p:nvSpPr>
        <p:spPr>
          <a:xfrm>
            <a:off x="742314" y="4493314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5" name="Rectángulo redondeado 24">
            <a:hlinkClick r:id="rId13" action="ppaction://hlinksldjump"/>
          </p:cNvPr>
          <p:cNvSpPr/>
          <p:nvPr/>
        </p:nvSpPr>
        <p:spPr>
          <a:xfrm>
            <a:off x="742314" y="3421580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28" name="Agrupar 27"/>
          <p:cNvGrpSpPr/>
          <p:nvPr/>
        </p:nvGrpSpPr>
        <p:grpSpPr>
          <a:xfrm>
            <a:off x="742314" y="1278111"/>
            <a:ext cx="1028700" cy="989293"/>
            <a:chOff x="0" y="0"/>
            <a:chExt cx="1028700" cy="1371600"/>
          </a:xfrm>
        </p:grpSpPr>
        <p:sp>
          <p:nvSpPr>
            <p:cNvPr id="31" name="Rectángulo redondeado 30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32" name="Imagen 31" descr="Macintosh HD:Users:Cris:Downloads:Ahealthyfooditems.jpg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8440"/>
              <a:ext cx="1028700" cy="9480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Rectángulo redondeado 4">
            <a:hlinkClick r:id="rId13" action="ppaction://hlinksldjump"/>
          </p:cNvPr>
          <p:cNvSpPr/>
          <p:nvPr/>
        </p:nvSpPr>
        <p:spPr>
          <a:xfrm>
            <a:off x="4234288" y="2320101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0" name="Rectángulo redondeado 9">
            <a:hlinkClick r:id="rId35" action="ppaction://hlinksldjump"/>
          </p:cNvPr>
          <p:cNvSpPr/>
          <p:nvPr/>
        </p:nvSpPr>
        <p:spPr>
          <a:xfrm>
            <a:off x="4220918" y="188583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6" name="Rectángulo redondeado 25">
            <a:hlinkClick r:id="rId32" action="ppaction://hlinksldjump"/>
          </p:cNvPr>
          <p:cNvSpPr/>
          <p:nvPr/>
        </p:nvSpPr>
        <p:spPr>
          <a:xfrm>
            <a:off x="4234288" y="5535305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7" name="Rectángulo redondeado 26">
            <a:hlinkClick r:id="rId36" action="ppaction://hlinksldjump"/>
          </p:cNvPr>
          <p:cNvSpPr/>
          <p:nvPr/>
        </p:nvSpPr>
        <p:spPr>
          <a:xfrm>
            <a:off x="5365605" y="2307901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9" name="Rectángulo redondeado 28">
            <a:hlinkClick r:id="rId32" action="ppaction://hlinksldjump"/>
          </p:cNvPr>
          <p:cNvSpPr/>
          <p:nvPr/>
        </p:nvSpPr>
        <p:spPr>
          <a:xfrm>
            <a:off x="4234288" y="1248367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30" name="Imagen 29" descr="Macintosh HD:Users:administrador:Desktop:Alcohol-drinking1.png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288" y="3556718"/>
            <a:ext cx="1028700" cy="66868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Rectángulo redondeado 48"/>
          <p:cNvSpPr/>
          <p:nvPr/>
        </p:nvSpPr>
        <p:spPr>
          <a:xfrm>
            <a:off x="6473920" y="206376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53" name="Rectángulo redondeado 52"/>
          <p:cNvSpPr/>
          <p:nvPr/>
        </p:nvSpPr>
        <p:spPr>
          <a:xfrm>
            <a:off x="6473920" y="1280436"/>
            <a:ext cx="1028700" cy="9545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71" name="Rectángulo redondeado 70"/>
          <p:cNvSpPr/>
          <p:nvPr/>
        </p:nvSpPr>
        <p:spPr>
          <a:xfrm>
            <a:off x="7633120" y="1280436"/>
            <a:ext cx="1028700" cy="9545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77" name="Rectángulo redondeado 76">
            <a:hlinkClick r:id="rId15" action="ppaction://hlinksldjump"/>
          </p:cNvPr>
          <p:cNvSpPr/>
          <p:nvPr/>
        </p:nvSpPr>
        <p:spPr>
          <a:xfrm>
            <a:off x="5354293" y="3361955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74" name="Rectángulo redondeado 73"/>
          <p:cNvSpPr/>
          <p:nvPr/>
        </p:nvSpPr>
        <p:spPr>
          <a:xfrm>
            <a:off x="7633120" y="5565049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75" name="Rectángulo redondeado 74"/>
          <p:cNvSpPr/>
          <p:nvPr/>
        </p:nvSpPr>
        <p:spPr>
          <a:xfrm>
            <a:off x="7633120" y="4493314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79" name="Rectángulo redondeado 78"/>
          <p:cNvSpPr/>
          <p:nvPr/>
        </p:nvSpPr>
        <p:spPr>
          <a:xfrm>
            <a:off x="724109" y="2349845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80" name="Rectángulo redondeado 79">
            <a:hlinkClick r:id="rId38" action="ppaction://hlinksldjump"/>
          </p:cNvPr>
          <p:cNvSpPr/>
          <p:nvPr/>
        </p:nvSpPr>
        <p:spPr>
          <a:xfrm>
            <a:off x="4226243" y="3417122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81" name="Rectángulo redondeado 80">
            <a:hlinkClick r:id="rId39" action="ppaction://hlinksldjump"/>
          </p:cNvPr>
          <p:cNvSpPr/>
          <p:nvPr/>
        </p:nvSpPr>
        <p:spPr>
          <a:xfrm>
            <a:off x="1892816" y="2394749"/>
            <a:ext cx="2127368" cy="1970392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84" name="Rectángulo redondeado 83"/>
          <p:cNvSpPr/>
          <p:nvPr/>
        </p:nvSpPr>
        <p:spPr>
          <a:xfrm>
            <a:off x="6473920" y="206376"/>
            <a:ext cx="1028700" cy="989293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85" name="Imagen 84" descr="Macintosh HD:Users:Cris:Downloads:stock-illustration-5853965-question-mark.jp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0" y="288817"/>
            <a:ext cx="826135" cy="78227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Rectángulo redondeado 92">
            <a:hlinkClick r:id="rId20" action="ppaction://hlinksldjump"/>
          </p:cNvPr>
          <p:cNvSpPr/>
          <p:nvPr/>
        </p:nvSpPr>
        <p:spPr>
          <a:xfrm>
            <a:off x="1885314" y="4488803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94" name="Rectángulo redondeado 93">
            <a:hlinkClick r:id="rId40" action="ppaction://hlinksldjump"/>
          </p:cNvPr>
          <p:cNvSpPr/>
          <p:nvPr/>
        </p:nvSpPr>
        <p:spPr>
          <a:xfrm>
            <a:off x="3028314" y="1310529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167" name="Agrupar 166"/>
          <p:cNvGrpSpPr/>
          <p:nvPr/>
        </p:nvGrpSpPr>
        <p:grpSpPr>
          <a:xfrm>
            <a:off x="1999614" y="288817"/>
            <a:ext cx="914400" cy="906852"/>
            <a:chOff x="1999614" y="288817"/>
            <a:chExt cx="914400" cy="906852"/>
          </a:xfrm>
        </p:grpSpPr>
        <p:pic>
          <p:nvPicPr>
            <p:cNvPr id="82" name="Imagen 81" descr="Macintosh HD:Users:Cris:Downloads:WhatIsGenetics.JPG"/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614" y="288817"/>
              <a:ext cx="914400" cy="906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Imagen 162" descr="ncEGd6AcA.png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5"/>
            <a:stretch/>
          </p:blipFill>
          <p:spPr>
            <a:xfrm>
              <a:off x="2001095" y="854538"/>
              <a:ext cx="225619" cy="216553"/>
            </a:xfrm>
            <a:prstGeom prst="rect">
              <a:avLst/>
            </a:prstGeom>
          </p:spPr>
        </p:pic>
      </p:grpSp>
      <p:sp>
        <p:nvSpPr>
          <p:cNvPr id="166" name="Rectángulo redondeado 165">
            <a:hlinkClick r:id="rId13" action="ppaction://hlinksldjump"/>
          </p:cNvPr>
          <p:cNvSpPr/>
          <p:nvPr/>
        </p:nvSpPr>
        <p:spPr>
          <a:xfrm>
            <a:off x="1878012" y="211594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43" name="Rectángulo redondeado 142">
            <a:hlinkClick r:id="rId34" action="ppaction://hlinksldjump"/>
          </p:cNvPr>
          <p:cNvSpPr/>
          <p:nvPr/>
        </p:nvSpPr>
        <p:spPr>
          <a:xfrm>
            <a:off x="7637152" y="3406781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46" name="Rectángulo redondeado 145">
            <a:hlinkClick r:id="rId41" action="ppaction://hlinksldjump"/>
          </p:cNvPr>
          <p:cNvSpPr/>
          <p:nvPr/>
        </p:nvSpPr>
        <p:spPr>
          <a:xfrm>
            <a:off x="5353780" y="4455872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64" name="Rectángulo redondeado 163"/>
          <p:cNvSpPr/>
          <p:nvPr/>
        </p:nvSpPr>
        <p:spPr>
          <a:xfrm>
            <a:off x="4234288" y="4506517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2" name="Imagen 1" descr="17871784-ilustracion-de-una-senora-mayor-se-inclino-con-osteoporosis.jpg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892" y="224681"/>
            <a:ext cx="764823" cy="973411"/>
          </a:xfrm>
          <a:prstGeom prst="rect">
            <a:avLst/>
          </a:prstGeom>
        </p:spPr>
      </p:pic>
      <p:sp>
        <p:nvSpPr>
          <p:cNvPr id="70" name="Rectángulo redondeado 69"/>
          <p:cNvSpPr/>
          <p:nvPr/>
        </p:nvSpPr>
        <p:spPr>
          <a:xfrm>
            <a:off x="7633120" y="206376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20" name="Imagen 19" descr="eauxforets-04.jpg">
            <a:hlinkClick r:id="rId43" action="ppaction://hlinksldjump"/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18" y="4477033"/>
            <a:ext cx="1032733" cy="1003168"/>
          </a:xfrm>
          <a:prstGeom prst="roundRect">
            <a:avLst/>
          </a:prstGeom>
        </p:spPr>
      </p:pic>
      <p:pic>
        <p:nvPicPr>
          <p:cNvPr id="165" name="Imagen 164" descr="eauxforets-04.jpg">
            <a:hlinkClick r:id="rId43" action="ppaction://hlinksldjump"/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10" y="4479439"/>
            <a:ext cx="1032733" cy="1003168"/>
          </a:xfrm>
          <a:prstGeom prst="roundRect">
            <a:avLst/>
          </a:prstGeom>
        </p:spPr>
      </p:pic>
      <p:pic>
        <p:nvPicPr>
          <p:cNvPr id="21" name="Imagen 20" descr="quit-smoking.jpg">
            <a:hlinkClick r:id="rId40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14" y="5566967"/>
            <a:ext cx="1028700" cy="1017979"/>
          </a:xfrm>
          <a:prstGeom prst="roundRect">
            <a:avLst/>
          </a:prstGeom>
        </p:spPr>
      </p:pic>
      <p:pic>
        <p:nvPicPr>
          <p:cNvPr id="177" name="Imagen 176" descr="image_preview.jpeg">
            <a:hlinkClick r:id="rId45" action="ppaction://hlinksldjump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3" y="2365782"/>
            <a:ext cx="847492" cy="954952"/>
          </a:xfrm>
          <a:prstGeom prst="roundRect">
            <a:avLst/>
          </a:prstGeom>
        </p:spPr>
      </p:pic>
      <p:pic>
        <p:nvPicPr>
          <p:cNvPr id="37" name="Imagen 36" descr="3509742365804040_4.jpg"/>
          <p:cNvPicPr>
            <a:picLocks noChangeAspect="1"/>
          </p:cNvPicPr>
          <p:nvPr/>
        </p:nvPicPr>
        <p:blipFill rotWithShape="1">
          <a:blip r:embed="rId47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ackgroundRemoval t="2143" b="90000" l="26429" r="778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47" r="13865"/>
          <a:stretch/>
        </p:blipFill>
        <p:spPr>
          <a:xfrm rot="11015507">
            <a:off x="7086655" y="739705"/>
            <a:ext cx="392898" cy="748680"/>
          </a:xfrm>
          <a:prstGeom prst="rect">
            <a:avLst/>
          </a:prstGeom>
        </p:spPr>
      </p:pic>
      <p:pic>
        <p:nvPicPr>
          <p:cNvPr id="185" name="Imagen 184" descr="3509742365804040_4.jpg"/>
          <p:cNvPicPr>
            <a:picLocks noChangeAspect="1"/>
          </p:cNvPicPr>
          <p:nvPr/>
        </p:nvPicPr>
        <p:blipFill rotWithShape="1">
          <a:blip r:embed="rId47">
            <a:extLst>
              <a:ext uri="{BEBA8EAE-BF5A-486C-A8C5-ECC9F3942E4B}">
                <a14:imgProps xmlns:a14="http://schemas.microsoft.com/office/drawing/2010/main">
                  <a14:imgLayer r:embed="rId49">
                    <a14:imgEffect>
                      <a14:backgroundRemoval t="2143" b="90000" l="26429" r="778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47" r="13865"/>
          <a:stretch/>
        </p:blipFill>
        <p:spPr>
          <a:xfrm>
            <a:off x="5365605" y="5084478"/>
            <a:ext cx="392898" cy="748680"/>
          </a:xfrm>
          <a:prstGeom prst="rect">
            <a:avLst/>
          </a:prstGeom>
        </p:spPr>
      </p:pic>
      <p:pic>
        <p:nvPicPr>
          <p:cNvPr id="186" name="Imagen 185" descr="3509742365804040_4.jpg"/>
          <p:cNvPicPr>
            <a:picLocks noChangeAspect="1"/>
          </p:cNvPicPr>
          <p:nvPr/>
        </p:nvPicPr>
        <p:blipFill rotWithShape="1">
          <a:blip r:embed="rId47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backgroundRemoval t="2143" b="90000" l="26429" r="778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47" r="13865"/>
          <a:stretch/>
        </p:blipFill>
        <p:spPr>
          <a:xfrm flipH="1">
            <a:off x="2531644" y="5360878"/>
            <a:ext cx="392898" cy="748680"/>
          </a:xfrm>
          <a:prstGeom prst="rect">
            <a:avLst/>
          </a:prstGeom>
        </p:spPr>
      </p:pic>
      <p:pic>
        <p:nvPicPr>
          <p:cNvPr id="187" name="Imagen 186" descr="3509742365804040_4.jpg"/>
          <p:cNvPicPr>
            <a:picLocks noChangeAspect="1"/>
          </p:cNvPicPr>
          <p:nvPr/>
        </p:nvPicPr>
        <p:blipFill rotWithShape="1">
          <a:blip r:embed="rId47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backgroundRemoval t="2143" b="90000" l="26429" r="778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47" r="13865"/>
          <a:stretch/>
        </p:blipFill>
        <p:spPr>
          <a:xfrm rot="10800000">
            <a:off x="3664116" y="716056"/>
            <a:ext cx="392898" cy="748680"/>
          </a:xfrm>
          <a:prstGeom prst="rect">
            <a:avLst/>
          </a:prstGeom>
        </p:spPr>
      </p:pic>
      <p:pic>
        <p:nvPicPr>
          <p:cNvPr id="23" name="Imagen 22" descr="Unknown.jpg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24" y="2414121"/>
            <a:ext cx="925961" cy="925961"/>
          </a:xfrm>
          <a:prstGeom prst="rect">
            <a:avLst/>
          </a:prstGeom>
        </p:spPr>
      </p:pic>
      <p:sp>
        <p:nvSpPr>
          <p:cNvPr id="159" name="Rectángulo redondeado 158">
            <a:hlinkClick r:id="rId52" action="ppaction://hlinksldjump"/>
          </p:cNvPr>
          <p:cNvSpPr/>
          <p:nvPr/>
        </p:nvSpPr>
        <p:spPr>
          <a:xfrm>
            <a:off x="7675273" y="2331441"/>
            <a:ext cx="1028700" cy="989293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grpSp>
        <p:nvGrpSpPr>
          <p:cNvPr id="3" name="Agrupar 2"/>
          <p:cNvGrpSpPr/>
          <p:nvPr/>
        </p:nvGrpSpPr>
        <p:grpSpPr>
          <a:xfrm>
            <a:off x="1232415" y="618067"/>
            <a:ext cx="6973162" cy="5569501"/>
            <a:chOff x="1232415" y="618067"/>
            <a:chExt cx="6973162" cy="5569501"/>
          </a:xfrm>
        </p:grpSpPr>
        <p:sp>
          <p:nvSpPr>
            <p:cNvPr id="99" name="Cheurón 98"/>
            <p:cNvSpPr/>
            <p:nvPr/>
          </p:nvSpPr>
          <p:spPr>
            <a:xfrm rot="5400000">
              <a:off x="8036243" y="1149663"/>
              <a:ext cx="228600" cy="110066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125" name="Agrupar 124"/>
            <p:cNvGrpSpPr/>
            <p:nvPr/>
          </p:nvGrpSpPr>
          <p:grpSpPr>
            <a:xfrm>
              <a:off x="8095510" y="2185522"/>
              <a:ext cx="110067" cy="3443244"/>
              <a:chOff x="8095510" y="2185522"/>
              <a:chExt cx="110067" cy="3443244"/>
            </a:xfrm>
          </p:grpSpPr>
          <p:sp>
            <p:nvSpPr>
              <p:cNvPr id="100" name="Cheurón 99"/>
              <p:cNvSpPr/>
              <p:nvPr/>
            </p:nvSpPr>
            <p:spPr>
              <a:xfrm rot="5400000">
                <a:off x="8036243" y="2244789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Cheurón 100"/>
              <p:cNvSpPr/>
              <p:nvPr/>
            </p:nvSpPr>
            <p:spPr>
              <a:xfrm rot="5400000">
                <a:off x="8036243" y="4424408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Cheurón 101"/>
              <p:cNvSpPr/>
              <p:nvPr/>
            </p:nvSpPr>
            <p:spPr>
              <a:xfrm rot="5400000">
                <a:off x="8036243" y="3279594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Cheurón 102"/>
              <p:cNvSpPr/>
              <p:nvPr/>
            </p:nvSpPr>
            <p:spPr>
              <a:xfrm rot="5400000">
                <a:off x="8036244" y="5459433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" name="Cheurón 103"/>
            <p:cNvSpPr/>
            <p:nvPr/>
          </p:nvSpPr>
          <p:spPr>
            <a:xfrm rot="10800000">
              <a:off x="7422250" y="6077499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131" name="Agrupar 130"/>
            <p:cNvGrpSpPr/>
            <p:nvPr/>
          </p:nvGrpSpPr>
          <p:grpSpPr>
            <a:xfrm>
              <a:off x="3997643" y="6077499"/>
              <a:ext cx="2499137" cy="110068"/>
              <a:chOff x="3997643" y="6077499"/>
              <a:chExt cx="2499137" cy="110068"/>
            </a:xfrm>
          </p:grpSpPr>
          <p:sp>
            <p:nvSpPr>
              <p:cNvPr id="107" name="Cheurón 106"/>
              <p:cNvSpPr/>
              <p:nvPr/>
            </p:nvSpPr>
            <p:spPr>
              <a:xfrm rot="10800000">
                <a:off x="6268180" y="6077500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Cheurón 107"/>
              <p:cNvSpPr/>
              <p:nvPr/>
            </p:nvSpPr>
            <p:spPr>
              <a:xfrm rot="10800000">
                <a:off x="5167608" y="607749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Cheurón 108"/>
              <p:cNvSpPr/>
              <p:nvPr/>
            </p:nvSpPr>
            <p:spPr>
              <a:xfrm rot="10800000">
                <a:off x="3997643" y="607749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0" name="Cheurón 109"/>
            <p:cNvSpPr/>
            <p:nvPr/>
          </p:nvSpPr>
          <p:spPr>
            <a:xfrm rot="10800000">
              <a:off x="2844163" y="6077499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1" name="Cheurón 110"/>
            <p:cNvSpPr/>
            <p:nvPr/>
          </p:nvSpPr>
          <p:spPr>
            <a:xfrm rot="10800000">
              <a:off x="1664215" y="6077501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2" name="Cheurón 111"/>
            <p:cNvSpPr/>
            <p:nvPr/>
          </p:nvSpPr>
          <p:spPr>
            <a:xfrm rot="16200000">
              <a:off x="1173149" y="5459432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136" name="Agrupar 135"/>
            <p:cNvGrpSpPr/>
            <p:nvPr/>
          </p:nvGrpSpPr>
          <p:grpSpPr>
            <a:xfrm>
              <a:off x="1232415" y="3329916"/>
              <a:ext cx="110067" cy="1273187"/>
              <a:chOff x="1232415" y="3329916"/>
              <a:chExt cx="110067" cy="1273187"/>
            </a:xfrm>
          </p:grpSpPr>
          <p:sp>
            <p:nvSpPr>
              <p:cNvPr id="113" name="Cheurón 112"/>
              <p:cNvSpPr/>
              <p:nvPr/>
            </p:nvSpPr>
            <p:spPr>
              <a:xfrm rot="16200000">
                <a:off x="1173149" y="443376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Cheurón 113"/>
              <p:cNvSpPr/>
              <p:nvPr/>
            </p:nvSpPr>
            <p:spPr>
              <a:xfrm rot="16200000">
                <a:off x="1173149" y="3389182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Cheurón 114"/>
            <p:cNvSpPr/>
            <p:nvPr/>
          </p:nvSpPr>
          <p:spPr>
            <a:xfrm rot="16200000">
              <a:off x="1173149" y="2244788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6" name="Cheurón 115"/>
            <p:cNvSpPr/>
            <p:nvPr/>
          </p:nvSpPr>
          <p:spPr>
            <a:xfrm>
              <a:off x="1708995" y="1701801"/>
              <a:ext cx="228600" cy="110066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120" name="Agrupar 119"/>
            <p:cNvGrpSpPr/>
            <p:nvPr/>
          </p:nvGrpSpPr>
          <p:grpSpPr>
            <a:xfrm>
              <a:off x="2888298" y="1701801"/>
              <a:ext cx="3715692" cy="110066"/>
              <a:chOff x="1708995" y="618067"/>
              <a:chExt cx="3715692" cy="110066"/>
            </a:xfrm>
          </p:grpSpPr>
          <p:sp>
            <p:nvSpPr>
              <p:cNvPr id="121" name="Cheurón 120"/>
              <p:cNvSpPr/>
              <p:nvPr/>
            </p:nvSpPr>
            <p:spPr>
              <a:xfrm>
                <a:off x="1708995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Cheurón 121"/>
              <p:cNvSpPr/>
              <p:nvPr/>
            </p:nvSpPr>
            <p:spPr>
              <a:xfrm>
                <a:off x="2844163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Cheurón 122"/>
              <p:cNvSpPr/>
              <p:nvPr/>
            </p:nvSpPr>
            <p:spPr>
              <a:xfrm>
                <a:off x="5163503" y="618067"/>
                <a:ext cx="261184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Cheurón 123"/>
              <p:cNvSpPr/>
              <p:nvPr/>
            </p:nvSpPr>
            <p:spPr>
              <a:xfrm>
                <a:off x="3997643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6" name="Agrupar 125"/>
            <p:cNvGrpSpPr/>
            <p:nvPr/>
          </p:nvGrpSpPr>
          <p:grpSpPr>
            <a:xfrm>
              <a:off x="6927110" y="2159149"/>
              <a:ext cx="110066" cy="2408219"/>
              <a:chOff x="8095510" y="2185522"/>
              <a:chExt cx="110066" cy="2408219"/>
            </a:xfrm>
          </p:grpSpPr>
          <p:sp>
            <p:nvSpPr>
              <p:cNvPr id="127" name="Cheurón 126"/>
              <p:cNvSpPr/>
              <p:nvPr/>
            </p:nvSpPr>
            <p:spPr>
              <a:xfrm rot="5400000">
                <a:off x="8036243" y="2244789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Cheurón 127"/>
              <p:cNvSpPr/>
              <p:nvPr/>
            </p:nvSpPr>
            <p:spPr>
              <a:xfrm rot="5400000">
                <a:off x="8036243" y="4424408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Cheurón 128"/>
              <p:cNvSpPr/>
              <p:nvPr/>
            </p:nvSpPr>
            <p:spPr>
              <a:xfrm rot="5400000">
                <a:off x="8036243" y="3279594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1" name="Agrupar 140"/>
            <p:cNvGrpSpPr/>
            <p:nvPr/>
          </p:nvGrpSpPr>
          <p:grpSpPr>
            <a:xfrm>
              <a:off x="4632643" y="3284693"/>
              <a:ext cx="110066" cy="1263405"/>
              <a:chOff x="8095510" y="2185522"/>
              <a:chExt cx="110066" cy="1263405"/>
            </a:xfrm>
          </p:grpSpPr>
          <p:sp>
            <p:nvSpPr>
              <p:cNvPr id="142" name="Cheurón 141"/>
              <p:cNvSpPr/>
              <p:nvPr/>
            </p:nvSpPr>
            <p:spPr>
              <a:xfrm rot="5400000">
                <a:off x="8036243" y="2244789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Cheurón 143"/>
              <p:cNvSpPr/>
              <p:nvPr/>
            </p:nvSpPr>
            <p:spPr>
              <a:xfrm rot="5400000">
                <a:off x="8036243" y="3279594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5" name="Agrupar 144"/>
            <p:cNvGrpSpPr/>
            <p:nvPr/>
          </p:nvGrpSpPr>
          <p:grpSpPr>
            <a:xfrm>
              <a:off x="2854643" y="4934500"/>
              <a:ext cx="1398565" cy="110067"/>
              <a:chOff x="3997643" y="6077499"/>
              <a:chExt cx="1398565" cy="110067"/>
            </a:xfrm>
          </p:grpSpPr>
          <p:sp>
            <p:nvSpPr>
              <p:cNvPr id="147" name="Cheurón 146"/>
              <p:cNvSpPr/>
              <p:nvPr/>
            </p:nvSpPr>
            <p:spPr>
              <a:xfrm rot="10800000">
                <a:off x="5167608" y="607749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Cheurón 147"/>
              <p:cNvSpPr/>
              <p:nvPr/>
            </p:nvSpPr>
            <p:spPr>
              <a:xfrm rot="10800000">
                <a:off x="3997643" y="607749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9" name="Cheurón 148"/>
            <p:cNvSpPr/>
            <p:nvPr/>
          </p:nvSpPr>
          <p:spPr>
            <a:xfrm rot="16200000">
              <a:off x="2232458" y="4252380"/>
              <a:ext cx="336721" cy="316985"/>
            </a:xfrm>
            <a:prstGeom prst="chevron">
              <a:avLst/>
            </a:prstGeom>
            <a:gradFill flip="none"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grpSp>
          <p:nvGrpSpPr>
            <p:cNvPr id="119" name="Agrupar 118"/>
            <p:cNvGrpSpPr/>
            <p:nvPr/>
          </p:nvGrpSpPr>
          <p:grpSpPr>
            <a:xfrm>
              <a:off x="1708995" y="618067"/>
              <a:ext cx="3715692" cy="110066"/>
              <a:chOff x="1708995" y="618067"/>
              <a:chExt cx="3715692" cy="110066"/>
            </a:xfrm>
          </p:grpSpPr>
          <p:sp>
            <p:nvSpPr>
              <p:cNvPr id="95" name="Cheurón 94"/>
              <p:cNvSpPr/>
              <p:nvPr/>
            </p:nvSpPr>
            <p:spPr>
              <a:xfrm>
                <a:off x="1708995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Cheurón 95"/>
              <p:cNvSpPr/>
              <p:nvPr/>
            </p:nvSpPr>
            <p:spPr>
              <a:xfrm>
                <a:off x="2844163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Cheurón 96"/>
              <p:cNvSpPr/>
              <p:nvPr/>
            </p:nvSpPr>
            <p:spPr>
              <a:xfrm>
                <a:off x="5163503" y="618067"/>
                <a:ext cx="261184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Cheurón 97"/>
              <p:cNvSpPr/>
              <p:nvPr/>
            </p:nvSpPr>
            <p:spPr>
              <a:xfrm>
                <a:off x="3997643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5" name="Agrupar 174"/>
            <p:cNvGrpSpPr/>
            <p:nvPr/>
          </p:nvGrpSpPr>
          <p:grpSpPr>
            <a:xfrm>
              <a:off x="6268179" y="618067"/>
              <a:ext cx="1427044" cy="110066"/>
              <a:chOff x="3997643" y="618067"/>
              <a:chExt cx="1427044" cy="110066"/>
            </a:xfrm>
          </p:grpSpPr>
          <p:sp>
            <p:nvSpPr>
              <p:cNvPr id="178" name="Cheurón 177"/>
              <p:cNvSpPr/>
              <p:nvPr/>
            </p:nvSpPr>
            <p:spPr>
              <a:xfrm>
                <a:off x="5163503" y="618067"/>
                <a:ext cx="261184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Cheurón 178"/>
              <p:cNvSpPr/>
              <p:nvPr/>
            </p:nvSpPr>
            <p:spPr>
              <a:xfrm>
                <a:off x="3997643" y="618067"/>
                <a:ext cx="228600" cy="110066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7" name="Agrupar 136"/>
            <p:cNvGrpSpPr/>
            <p:nvPr/>
          </p:nvGrpSpPr>
          <p:grpSpPr>
            <a:xfrm>
              <a:off x="5804415" y="3278772"/>
              <a:ext cx="110067" cy="1273187"/>
              <a:chOff x="1232415" y="3329916"/>
              <a:chExt cx="110067" cy="1273187"/>
            </a:xfrm>
          </p:grpSpPr>
          <p:sp>
            <p:nvSpPr>
              <p:cNvPr id="138" name="Cheurón 137"/>
              <p:cNvSpPr/>
              <p:nvPr/>
            </p:nvSpPr>
            <p:spPr>
              <a:xfrm rot="16200000">
                <a:off x="1173149" y="4433769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Cheurón 138"/>
              <p:cNvSpPr/>
              <p:nvPr/>
            </p:nvSpPr>
            <p:spPr>
              <a:xfrm rot="16200000">
                <a:off x="1173149" y="3389182"/>
                <a:ext cx="228600" cy="110067"/>
              </a:xfrm>
              <a:prstGeom prst="chevron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0" name="Cheurón 139"/>
            <p:cNvSpPr/>
            <p:nvPr/>
          </p:nvSpPr>
          <p:spPr>
            <a:xfrm rot="10800000">
              <a:off x="5163503" y="2775501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3" name="Cheurón 132"/>
            <p:cNvSpPr/>
            <p:nvPr/>
          </p:nvSpPr>
          <p:spPr>
            <a:xfrm rot="10800000">
              <a:off x="6316638" y="4934500"/>
              <a:ext cx="228600" cy="110067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pic>
        <p:nvPicPr>
          <p:cNvPr id="38" name="Audio 3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6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93"/>
    </mc:Choice>
    <mc:Fallback xmlns="">
      <p:transition spd="slow" advTm="34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437871"/>
            <a:ext cx="8229600" cy="1143000"/>
          </a:xfrm>
        </p:spPr>
        <p:txBody>
          <a:bodyPr/>
          <a:lstStyle/>
          <a:p>
            <a:r>
              <a:rPr lang="es-ES_tradnl" dirty="0" smtClean="0">
                <a:solidFill>
                  <a:schemeClr val="bg1">
                    <a:lumMod val="50000"/>
                  </a:schemeClr>
                </a:solidFill>
              </a:rPr>
              <a:t>FACTOR DE RISC</a:t>
            </a:r>
            <a:endParaRPr lang="es-ES_tradnl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1281361" y="1932280"/>
            <a:ext cx="2592939" cy="2563252"/>
            <a:chOff x="1999614" y="288817"/>
            <a:chExt cx="914400" cy="906852"/>
          </a:xfrm>
        </p:grpSpPr>
        <p:pic>
          <p:nvPicPr>
            <p:cNvPr id="10" name="Imagen 9" descr="Macintosh HD:Users:Cris:Downloads:WhatIsGenetics.JPG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614" y="288817"/>
              <a:ext cx="914400" cy="906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n 10" descr="ncEGd6AcA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85"/>
            <a:stretch/>
          </p:blipFill>
          <p:spPr>
            <a:xfrm>
              <a:off x="2001095" y="854538"/>
              <a:ext cx="225619" cy="216553"/>
            </a:xfrm>
            <a:prstGeom prst="rect">
              <a:avLst/>
            </a:prstGeom>
          </p:spPr>
        </p:pic>
      </p:grpSp>
      <p:grpSp>
        <p:nvGrpSpPr>
          <p:cNvPr id="12" name="Agrupar 11"/>
          <p:cNvGrpSpPr/>
          <p:nvPr/>
        </p:nvGrpSpPr>
        <p:grpSpPr>
          <a:xfrm>
            <a:off x="5033018" y="1932280"/>
            <a:ext cx="2664815" cy="2563251"/>
            <a:chOff x="4194495" y="4499917"/>
            <a:chExt cx="973112" cy="945248"/>
          </a:xfrm>
        </p:grpSpPr>
        <p:pic>
          <p:nvPicPr>
            <p:cNvPr id="13" name="Imagen 12" descr="Macintosh HD:Users:Cris:Downloads:WhatIsGenetics.JPG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495" y="4499917"/>
              <a:ext cx="973112" cy="9452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agen 13" descr="ncEGd6AcA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15"/>
            <a:stretch/>
          </p:blipFill>
          <p:spPr>
            <a:xfrm>
              <a:off x="4253208" y="5158720"/>
              <a:ext cx="245533" cy="229296"/>
            </a:xfrm>
            <a:prstGeom prst="rect">
              <a:avLst/>
            </a:prstGeom>
          </p:spPr>
        </p:pic>
      </p:grpSp>
      <p:sp>
        <p:nvSpPr>
          <p:cNvPr id="2" name="CuadroTexto 1"/>
          <p:cNvSpPr txBox="1"/>
          <p:nvPr/>
        </p:nvSpPr>
        <p:spPr>
          <a:xfrm>
            <a:off x="1450967" y="4779211"/>
            <a:ext cx="272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PRESÈNCIA D’ALFA-1-ANTITRIPSINA 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033018" y="4779211"/>
            <a:ext cx="272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ABSÈNCIA D’ALFA-1-ANTITRIPSINA </a:t>
            </a:r>
            <a:endParaRPr lang="es-ES" dirty="0"/>
          </a:p>
        </p:txBody>
      </p:sp>
      <p:pic>
        <p:nvPicPr>
          <p:cNvPr id="17" name="Imagen 16" descr="Marc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n 17" descr="Fitxer:Logo farmacia.gif">
            <a:hlinkClick r:id="rId7" action="ppaction://hlinksldjump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5"/>
    </mc:Choice>
    <mc:Fallback xmlns="">
      <p:transition spd="slow" advTm="27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2825003" y="1205090"/>
            <a:ext cx="3498856" cy="4209344"/>
            <a:chOff x="0" y="0"/>
            <a:chExt cx="1028700" cy="1371600"/>
          </a:xfrm>
        </p:grpSpPr>
        <p:sp>
          <p:nvSpPr>
            <p:cNvPr id="5" name="Rectángulo redondeado 4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6" name="Imagen 5" descr="Macintosh HD:Users:Cris:Downloads:stock-illustration-5853965-question-mark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114300"/>
              <a:ext cx="826135" cy="10845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Agrupar 8"/>
          <p:cNvGrpSpPr/>
          <p:nvPr/>
        </p:nvGrpSpPr>
        <p:grpSpPr>
          <a:xfrm>
            <a:off x="1153326" y="1555869"/>
            <a:ext cx="6696407" cy="3575483"/>
            <a:chOff x="2147127" y="1846330"/>
            <a:chExt cx="5148195" cy="3061860"/>
          </a:xfrm>
        </p:grpSpPr>
        <p:sp>
          <p:nvSpPr>
            <p:cNvPr id="7" name="Explosión 1 6"/>
            <p:cNvSpPr/>
            <p:nvPr/>
          </p:nvSpPr>
          <p:spPr>
            <a:xfrm>
              <a:off x="2147127" y="1846330"/>
              <a:ext cx="5148195" cy="3061860"/>
            </a:xfrm>
            <a:prstGeom prst="irregularSeal1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3484646" y="3019876"/>
              <a:ext cx="2356454" cy="448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b="1" dirty="0" smtClean="0">
                  <a:solidFill>
                    <a:srgbClr val="FFFFFF"/>
                  </a:solidFill>
                </a:rPr>
                <a:t>PREGUNTA!</a:t>
              </a:r>
              <a:endParaRPr lang="es-ES" sz="28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n 10" descr="Marc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 descr="Fitxer:Logo farmacia.gif">
            <a:hlinkClick r:id="rId7" action="ppaction://hlinksldjump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79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49"/>
    </mc:Choice>
    <mc:Fallback xmlns="">
      <p:transition spd="slow" advTm="39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Cris:Desktop:6352429656_0bc23112f4_z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6" b="13151"/>
          <a:stretch/>
        </p:blipFill>
        <p:spPr bwMode="auto">
          <a:xfrm>
            <a:off x="918510" y="2286523"/>
            <a:ext cx="2959646" cy="270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4067020" y="2959652"/>
            <a:ext cx="4409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CONTAMINACIÓ AMBIENTAL</a:t>
            </a:r>
            <a:endParaRPr lang="es-E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09600" y="5933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FACTOR DE RISC</a:t>
            </a:r>
            <a:endParaRPr kumimoji="0" lang="es-ES_tradnl" sz="4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Imagen 7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55"/>
    </mc:Choice>
    <mc:Fallback xmlns="">
      <p:transition spd="slow" advTm="19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745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Macintosh HD:Users:Cris:Downloads:HiRes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91" y="1942227"/>
            <a:ext cx="3079807" cy="32519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4388440" y="2903097"/>
            <a:ext cx="3526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800000"/>
                </a:solidFill>
              </a:rPr>
              <a:t>EXERCICI FÍSIC</a:t>
            </a:r>
            <a:endParaRPr lang="es-ES" sz="4000" b="1" dirty="0">
              <a:solidFill>
                <a:srgbClr val="800000"/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85"/>
    </mc:Choice>
    <mc:Fallback xmlns="">
      <p:transition spd="slow" advTm="39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cintosh HD:Users:administrador:Desktop:Alcohol-drinking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6" y="2486554"/>
            <a:ext cx="3403287" cy="22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4945649" y="3148784"/>
            <a:ext cx="325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53466"/>
                </a:solidFill>
              </a:rPr>
              <a:t>ALCOHOL</a:t>
            </a:r>
            <a:endParaRPr lang="es-ES" sz="4000" b="1" dirty="0">
              <a:solidFill>
                <a:srgbClr val="C53466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FACTOR DE RISC</a:t>
            </a:r>
            <a:endParaRPr kumimoji="0" lang="es-ES_tradnl" sz="4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Imagen 7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0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17"/>
    </mc:Choice>
    <mc:Fallback xmlns="">
      <p:transition spd="slow" advTm="27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37871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Macintosh HD:Users:Cris:Desktop:mountain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1" b="16204"/>
          <a:stretch/>
        </p:blipFill>
        <p:spPr bwMode="auto">
          <a:xfrm>
            <a:off x="975208" y="2351763"/>
            <a:ext cx="3048628" cy="28647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4572000" y="2727741"/>
            <a:ext cx="3717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RESPIRAR AIRE NO CONTAMINAT</a:t>
            </a:r>
            <a:endParaRPr lang="es-E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97"/>
    </mc:Choice>
    <mc:Fallback xmlns="">
      <p:transition spd="slow" advTm="178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745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FACTOR DE RISC</a:t>
            </a:r>
            <a:endParaRPr lang="es-ES" dirty="0">
              <a:solidFill>
                <a:srgbClr val="7F7F7F"/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918511" y="2094607"/>
            <a:ext cx="3037287" cy="3201277"/>
            <a:chOff x="0" y="0"/>
            <a:chExt cx="1028700" cy="1382395"/>
          </a:xfrm>
        </p:grpSpPr>
        <p:pic>
          <p:nvPicPr>
            <p:cNvPr id="5" name="Imagen 4" descr="Macintosh HD:Users:Cris:Downloads:FUMAR MATA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37260" cy="13823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ángulo redondeado 5"/>
            <p:cNvSpPr/>
            <p:nvPr/>
          </p:nvSpPr>
          <p:spPr>
            <a:xfrm>
              <a:off x="0" y="0"/>
              <a:ext cx="1028700" cy="1371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4429270" y="3235739"/>
            <a:ext cx="3844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50000"/>
                  </a:schemeClr>
                </a:solidFill>
              </a:rPr>
              <a:t>TABAQUISME</a:t>
            </a:r>
            <a:endParaRPr lang="es-E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n 8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6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85"/>
    </mc:Choice>
    <mc:Fallback xmlns="">
      <p:transition spd="slow" advTm="31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53529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Macintosh HD:Users:Cris:Downloads:vegetable-heart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65378"/>
            <a:ext cx="3250860" cy="28651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3708060" y="2399462"/>
            <a:ext cx="49787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3200" dirty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ca-ES" sz="3200" dirty="0" smtClean="0">
                <a:solidFill>
                  <a:schemeClr val="accent3">
                    <a:lumMod val="75000"/>
                  </a:schemeClr>
                </a:solidFill>
              </a:rPr>
              <a:t>’ha </a:t>
            </a:r>
            <a:r>
              <a:rPr lang="ca-ES" sz="3200" dirty="0">
                <a:solidFill>
                  <a:schemeClr val="accent3">
                    <a:lumMod val="75000"/>
                  </a:schemeClr>
                </a:solidFill>
              </a:rPr>
              <a:t>de </a:t>
            </a:r>
            <a:r>
              <a:rPr lang="ca-ES" sz="3200" dirty="0" smtClean="0">
                <a:solidFill>
                  <a:schemeClr val="accent3">
                    <a:lumMod val="75000"/>
                  </a:schemeClr>
                </a:solidFill>
              </a:rPr>
              <a:t>seguir una </a:t>
            </a:r>
            <a:r>
              <a:rPr lang="ca-ES" sz="3200" b="1" cap="all" dirty="0">
                <a:solidFill>
                  <a:schemeClr val="accent3">
                    <a:lumMod val="75000"/>
                  </a:schemeClr>
                </a:solidFill>
              </a:rPr>
              <a:t>dieta equilibrada</a:t>
            </a:r>
            <a:r>
              <a:rPr lang="ca-ES" sz="3200" dirty="0">
                <a:solidFill>
                  <a:schemeClr val="accent3">
                    <a:lumMod val="75000"/>
                  </a:schemeClr>
                </a:solidFill>
              </a:rPr>
              <a:t> per </a:t>
            </a:r>
            <a:r>
              <a:rPr lang="ca-ES" sz="3200" dirty="0" smtClean="0">
                <a:solidFill>
                  <a:schemeClr val="accent3">
                    <a:lumMod val="75000"/>
                  </a:schemeClr>
                </a:solidFill>
              </a:rPr>
              <a:t>intentar mantenir el pes </a:t>
            </a:r>
            <a:r>
              <a:rPr lang="ca-ES" sz="3200" dirty="0">
                <a:solidFill>
                  <a:schemeClr val="accent3">
                    <a:lumMod val="75000"/>
                  </a:schemeClr>
                </a:solidFill>
              </a:rPr>
              <a:t>òptim. </a:t>
            </a:r>
            <a:endParaRPr lang="es-ES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2405434" y="2001616"/>
            <a:ext cx="4734459" cy="2728903"/>
            <a:chOff x="3927364" y="3583020"/>
            <a:chExt cx="4263703" cy="2154642"/>
          </a:xfrm>
        </p:grpSpPr>
        <p:sp>
          <p:nvSpPr>
            <p:cNvPr id="10" name="Rectángulo redondeado 9"/>
            <p:cNvSpPr/>
            <p:nvPr/>
          </p:nvSpPr>
          <p:spPr>
            <a:xfrm>
              <a:off x="3927364" y="3583020"/>
              <a:ext cx="4263703" cy="215464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4233831" y="4218606"/>
              <a:ext cx="3651363" cy="753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2800" dirty="0" smtClean="0">
                  <a:solidFill>
                    <a:schemeClr val="bg1"/>
                  </a:solidFill>
                </a:rPr>
                <a:t>BEURE COM A MÍNIM 1,5L D’</a:t>
              </a:r>
              <a:r>
                <a:rPr lang="ca-ES" sz="2800" b="1" dirty="0" smtClean="0">
                  <a:solidFill>
                    <a:schemeClr val="bg1"/>
                  </a:solidFill>
                </a:rPr>
                <a:t>AIGUA</a:t>
              </a:r>
              <a:r>
                <a:rPr lang="es-ES_tradnl" sz="2800" dirty="0" smtClean="0">
                  <a:solidFill>
                    <a:schemeClr val="bg1"/>
                  </a:solidFill>
                </a:rPr>
                <a:t> AL DIA!!!</a:t>
              </a:r>
              <a:endParaRPr lang="es-E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Imagen 11" descr="Marc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n 12" descr="Fitxer:Logo farmacia.gif">
            <a:hlinkClick r:id="rId7" action="ppaction://hlinksldjump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940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08"/>
    </mc:Choice>
    <mc:Fallback xmlns="">
      <p:transition spd="slow" advTm="54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5361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CONSELL FARMACÈUTIC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woman-pharmacist-doctor-2-335298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91" y="2542248"/>
            <a:ext cx="2370861" cy="2133774"/>
          </a:xfrm>
          <a:prstGeom prst="rect">
            <a:avLst/>
          </a:prstGeom>
        </p:spPr>
      </p:pic>
      <p:pic>
        <p:nvPicPr>
          <p:cNvPr id="5" name="Imagen 4" descr="keep-calm-and-ask-your-pharmacist-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24861" b="706"/>
          <a:stretch/>
        </p:blipFill>
        <p:spPr>
          <a:xfrm>
            <a:off x="3416334" y="2630198"/>
            <a:ext cx="2171822" cy="2045824"/>
          </a:xfrm>
          <a:prstGeom prst="roundRect">
            <a:avLst/>
          </a:prstGeom>
        </p:spPr>
      </p:pic>
      <p:pic>
        <p:nvPicPr>
          <p:cNvPr id="6" name="Imagen 5" descr="woman-pharmacist-doctor-335298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08" y="2542248"/>
            <a:ext cx="2319321" cy="2087389"/>
          </a:xfrm>
          <a:prstGeom prst="rect">
            <a:avLst/>
          </a:prstGeom>
        </p:spPr>
      </p:pic>
      <p:pic>
        <p:nvPicPr>
          <p:cNvPr id="8" name="Imagen 7" descr="Marca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Fitxer:Logo farmacia.gif">
            <a:hlinkClick r:id="rId8" action="ppaction://hlinksldjump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9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87"/>
    </mc:Choice>
    <mc:Fallback xmlns="">
      <p:transition spd="slow" advTm="31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866" y="463787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image_preview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32" y="2205650"/>
            <a:ext cx="2541210" cy="2863430"/>
          </a:xfrm>
          <a:prstGeom prst="round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296747" y="3169478"/>
            <a:ext cx="3963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TENIR ELS PULMONS SANS</a:t>
            </a:r>
            <a:endParaRPr lang="es-E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1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8"/>
    </mc:Choice>
    <mc:Fallback xmlns="">
      <p:transition spd="slow" advTm="1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5619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7F7F7F"/>
                </a:solidFill>
              </a:rPr>
              <a:t>TRACTAMENT FARMACOLÒGIC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Macintosh HD:Users:Cris:Downloads:Manual_de_Rehabilitacion_Respiratoria_para_personas_con_EPOC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90353"/>
            <a:ext cx="2126802" cy="2154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10153566_10203567539372848_2014767636_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78" y="2413051"/>
            <a:ext cx="1617314" cy="241303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404263" y="2153891"/>
            <a:ext cx="43380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ESPRAIS:</a:t>
            </a:r>
          </a:p>
          <a:p>
            <a:pPr algn="ctr"/>
            <a:endParaRPr lang="es-ES" sz="2400" dirty="0">
              <a:solidFill>
                <a:schemeClr val="tx2"/>
              </a:solidFill>
            </a:endParaRPr>
          </a:p>
          <a:p>
            <a:pPr marL="285750" indent="-285750" algn="ctr"/>
            <a:r>
              <a:rPr lang="es-ES" sz="2400" dirty="0" smtClean="0">
                <a:solidFill>
                  <a:schemeClr val="tx2"/>
                </a:solidFill>
              </a:rPr>
              <a:t>BRONCODILATADORS</a:t>
            </a:r>
          </a:p>
          <a:p>
            <a:pPr marL="285750" indent="-285750" algn="ctr"/>
            <a:r>
              <a:rPr lang="es-ES" sz="2400" dirty="0" smtClean="0">
                <a:solidFill>
                  <a:schemeClr val="tx2"/>
                </a:solidFill>
              </a:rPr>
              <a:t>	</a:t>
            </a:r>
          </a:p>
          <a:p>
            <a:pPr marL="285750" indent="-285750" algn="ctr"/>
            <a:r>
              <a:rPr lang="es-ES" sz="2400" dirty="0" smtClean="0">
                <a:solidFill>
                  <a:schemeClr val="tx2"/>
                </a:solidFill>
              </a:rPr>
              <a:t>ANTICOLINÈRGICS</a:t>
            </a:r>
          </a:p>
          <a:p>
            <a:pPr marL="285750" indent="-285750" algn="ctr"/>
            <a:r>
              <a:rPr lang="es-ES" sz="2400" dirty="0" smtClean="0">
                <a:solidFill>
                  <a:schemeClr val="tx2"/>
                </a:solidFill>
              </a:rPr>
              <a:t>	</a:t>
            </a:r>
          </a:p>
          <a:p>
            <a:pPr marL="285750" indent="-285750" algn="ctr"/>
            <a:r>
              <a:rPr lang="es-ES" sz="2400" dirty="0" smtClean="0">
                <a:solidFill>
                  <a:schemeClr val="tx2"/>
                </a:solidFill>
              </a:rPr>
              <a:t>ANTIINFLAMATORIS </a:t>
            </a:r>
            <a:endParaRPr lang="es-ES" sz="2400" dirty="0">
              <a:solidFill>
                <a:schemeClr val="tx2"/>
              </a:solidFill>
            </a:endParaRPr>
          </a:p>
        </p:txBody>
      </p:sp>
      <p:pic>
        <p:nvPicPr>
          <p:cNvPr id="10" name="Imagen 9" descr="Marc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 descr="Fitxer:Logo farmacia.gif">
            <a:hlinkClick r:id="rId7" action="ppaction://hlinksldjump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4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66"/>
    </mc:Choice>
    <mc:Fallback xmlns="">
      <p:transition spd="slow" advTm="83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1535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7F7F7F"/>
                </a:solidFill>
              </a:rPr>
              <a:t>TRACTAMENT FARMACOLÒGIC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yWeOubUwknvETFR-556x313-noP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63" y="2248794"/>
            <a:ext cx="2796794" cy="2662273"/>
          </a:xfrm>
          <a:prstGeom prst="round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83834" y="2972134"/>
            <a:ext cx="5159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dirty="0" smtClean="0">
                <a:solidFill>
                  <a:schemeClr val="accent1">
                    <a:lumMod val="75000"/>
                  </a:schemeClr>
                </a:solidFill>
              </a:rPr>
              <a:t>ANTIBIÒTICS I CORTICOIDES ORALS</a:t>
            </a:r>
            <a:endParaRPr lang="es-ES_tradnl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4"/>
    </mc:Choice>
    <mc:Fallback xmlns="">
      <p:transition spd="slow" advTm="3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866" y="466487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eauxforets-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19" y="2495614"/>
            <a:ext cx="2640593" cy="2564998"/>
          </a:xfrm>
          <a:prstGeom prst="round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86356" y="3012041"/>
            <a:ext cx="3820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smtClean="0">
                <a:solidFill>
                  <a:schemeClr val="accent3">
                    <a:lumMod val="75000"/>
                  </a:schemeClr>
                </a:solidFill>
              </a:rPr>
              <a:t>RESPIRAR AIRE PUR</a:t>
            </a:r>
            <a:endParaRPr lang="es-ES_tradnl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0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8"/>
    </mc:Choice>
    <mc:Fallback xmlns="">
      <p:transition spd="slow" advTm="1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63787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FACTOR DE RISC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4" name="Imagen 3" descr="Macintosh HD:Users:Cris:Downloads:humo_png_by_lilianaaeditions27-d4rf6u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7"/>
          <a:stretch/>
        </p:blipFill>
        <p:spPr bwMode="auto">
          <a:xfrm>
            <a:off x="566983" y="1939177"/>
            <a:ext cx="2882044" cy="34693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3887304" y="3091617"/>
            <a:ext cx="4354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 smtClean="0">
                <a:solidFill>
                  <a:schemeClr val="bg1">
                    <a:lumMod val="50000"/>
                  </a:schemeClr>
                </a:solidFill>
              </a:rPr>
              <a:t>FUM DEL TABAC</a:t>
            </a:r>
            <a:endParaRPr lang="es-ES_tradnl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83"/>
    </mc:Choice>
    <mc:Fallback xmlns="">
      <p:transition spd="slow" advTm="51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28577"/>
            <a:ext cx="8229600" cy="1143000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7F7F7F"/>
                </a:solidFill>
              </a:rPr>
              <a:t>TRACTAMENT NO FARMACOLÒGIC</a:t>
            </a:r>
            <a:endParaRPr lang="es-ES" sz="3600" dirty="0">
              <a:solidFill>
                <a:srgbClr val="7F7F7F"/>
              </a:solidFill>
            </a:endParaRPr>
          </a:p>
        </p:txBody>
      </p:sp>
      <p:pic>
        <p:nvPicPr>
          <p:cNvPr id="4" name="Imagen 3" descr="10259555_10203567487331547_63434379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6351"/>
            <a:ext cx="3142977" cy="30350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600177" y="3334579"/>
            <a:ext cx="4788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 smtClean="0">
                <a:solidFill>
                  <a:schemeClr val="tx2">
                    <a:lumMod val="75000"/>
                  </a:schemeClr>
                </a:solidFill>
              </a:rPr>
              <a:t>OXIGENOTERÀPIA</a:t>
            </a:r>
            <a:endParaRPr lang="es-ES_tradnl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Imagen 6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42"/>
    </mc:Choice>
    <mc:Fallback xmlns="">
      <p:transition spd="slow" advTm="46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866" y="437871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7F7F7F"/>
                </a:solidFill>
              </a:rPr>
              <a:t>PREVENCIÓ</a:t>
            </a:r>
            <a:endParaRPr lang="es-ES" dirty="0">
              <a:solidFill>
                <a:srgbClr val="7F7F7F"/>
              </a:solidFill>
            </a:endParaRPr>
          </a:p>
        </p:txBody>
      </p:sp>
      <p:pic>
        <p:nvPicPr>
          <p:cNvPr id="7" name="Imagen 6" descr="quit-smoki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22" y="2087610"/>
            <a:ext cx="3026494" cy="3162103"/>
          </a:xfrm>
          <a:prstGeom prst="round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978777" y="2941457"/>
            <a:ext cx="4307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cap="all" dirty="0" err="1" smtClean="0">
                <a:solidFill>
                  <a:srgbClr val="FF0000"/>
                </a:solidFill>
              </a:rPr>
              <a:t>Deixar</a:t>
            </a:r>
            <a:r>
              <a:rPr lang="es-ES_tradnl" sz="4000" b="1" cap="all" dirty="0" smtClean="0">
                <a:solidFill>
                  <a:srgbClr val="FF0000"/>
                </a:solidFill>
              </a:rPr>
              <a:t> de fumar!</a:t>
            </a:r>
            <a:endParaRPr lang="es-ES_tradnl" sz="4000" b="1" cap="all" dirty="0">
              <a:solidFill>
                <a:srgbClr val="FF0000"/>
              </a:solidFill>
            </a:endParaRPr>
          </a:p>
        </p:txBody>
      </p:sp>
      <p:pic>
        <p:nvPicPr>
          <p:cNvPr id="6" name="Imagen 5" descr="Marc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Fitxer:Logo farmacia.gif">
            <a:hlinkClick r:id="rId6" action="ppaction://hlinksldjump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3"/>
    </mc:Choice>
    <mc:Fallback xmlns="">
      <p:transition spd="slow" advTm="4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63787"/>
            <a:ext cx="8229600" cy="1143000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7F7F7F"/>
                </a:solidFill>
              </a:rPr>
              <a:t>TRACTAMENT NO FARMACOLÒGIC</a:t>
            </a:r>
            <a:endParaRPr lang="es-ES" sz="3600" dirty="0">
              <a:solidFill>
                <a:srgbClr val="7F7F7F"/>
              </a:solidFill>
            </a:endParaRPr>
          </a:p>
        </p:txBody>
      </p:sp>
      <p:pic>
        <p:nvPicPr>
          <p:cNvPr id="5" name="Imagen 4" descr="Unknown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786" y="2371725"/>
            <a:ext cx="2743200" cy="27432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881219" y="3346174"/>
            <a:ext cx="2639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cap="all" dirty="0" smtClean="0">
                <a:solidFill>
                  <a:schemeClr val="accent6">
                    <a:lumMod val="50000"/>
                  </a:schemeClr>
                </a:solidFill>
              </a:rPr>
              <a:t>vacunes</a:t>
            </a:r>
            <a:endParaRPr lang="es-ES_tradnl" sz="4000" cap="all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2405434" y="2034745"/>
            <a:ext cx="4734459" cy="2728903"/>
            <a:chOff x="2405434" y="2001616"/>
            <a:chExt cx="4734459" cy="2728903"/>
          </a:xfrm>
        </p:grpSpPr>
        <p:sp>
          <p:nvSpPr>
            <p:cNvPr id="14" name="Rectángulo redondeado 13"/>
            <p:cNvSpPr/>
            <p:nvPr/>
          </p:nvSpPr>
          <p:spPr>
            <a:xfrm>
              <a:off x="2405434" y="2001616"/>
              <a:ext cx="4734459" cy="27289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522145" y="2573130"/>
              <a:ext cx="440892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2400" b="1" cap="all" dirty="0" smtClean="0">
                  <a:solidFill>
                    <a:schemeClr val="bg1"/>
                  </a:solidFill>
                </a:rPr>
                <a:t>cal seguir les pautes marcades pel calendari vacunal</a:t>
              </a:r>
              <a:r>
                <a:rPr lang="es-ES_tradnl" sz="2400" b="1" cap="all" dirty="0" smtClean="0">
                  <a:solidFill>
                    <a:schemeClr val="bg1"/>
                  </a:solidFill>
                </a:rPr>
                <a:t> </a:t>
              </a:r>
              <a:r>
                <a:rPr lang="es-ES_tradnl" sz="2400" b="1" cap="all" dirty="0" err="1" smtClean="0">
                  <a:solidFill>
                    <a:schemeClr val="bg1"/>
                  </a:solidFill>
                </a:rPr>
                <a:t>pels</a:t>
              </a:r>
              <a:r>
                <a:rPr lang="es-ES_tradnl" sz="2400" b="1" cap="all" dirty="0" smtClean="0">
                  <a:solidFill>
                    <a:schemeClr val="bg1"/>
                  </a:solidFill>
                </a:rPr>
                <a:t> </a:t>
              </a:r>
              <a:r>
                <a:rPr lang="es-ES_tradnl" sz="2400" b="1" cap="all" dirty="0" err="1" smtClean="0">
                  <a:solidFill>
                    <a:schemeClr val="bg1"/>
                  </a:solidFill>
                </a:rPr>
                <a:t>malalts</a:t>
              </a:r>
              <a:r>
                <a:rPr lang="es-ES_tradnl" sz="2400" b="1" cap="all" dirty="0" smtClean="0">
                  <a:solidFill>
                    <a:schemeClr val="bg1"/>
                  </a:solidFill>
                </a:rPr>
                <a:t> </a:t>
              </a:r>
              <a:r>
                <a:rPr lang="es-ES_tradnl" sz="2400" b="1" cap="all" dirty="0" err="1" smtClean="0">
                  <a:solidFill>
                    <a:schemeClr val="bg1"/>
                  </a:solidFill>
                </a:rPr>
                <a:t>d’mpoc</a:t>
              </a:r>
              <a:r>
                <a:rPr lang="es-ES_tradnl" sz="2400" b="1" cap="all" dirty="0" smtClean="0">
                  <a:solidFill>
                    <a:schemeClr val="bg1"/>
                  </a:solidFill>
                </a:rPr>
                <a:t>!</a:t>
              </a:r>
              <a:endParaRPr lang="es-ES_tradnl" sz="2400" b="1" cap="all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Imagen 8" descr="Marc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6421" y="5661162"/>
            <a:ext cx="1133312" cy="6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 descr="Fitxer:Logo farmacia.gif">
            <a:hlinkClick r:id="rId7" action="ppaction://hlinksldjump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103" y="5414434"/>
            <a:ext cx="644363" cy="94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32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11"/>
    </mc:Choice>
    <mc:Fallback xmlns="">
      <p:transition spd="slow" advTm="48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6924261" y="5850076"/>
            <a:ext cx="1744205" cy="714696"/>
            <a:chOff x="5588276" y="5068633"/>
            <a:chExt cx="2843487" cy="1219200"/>
          </a:xfrm>
        </p:grpSpPr>
        <p:pic>
          <p:nvPicPr>
            <p:cNvPr id="8" name="Imagen 7" descr="Marca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agen 8" descr="Fitxer:Logo farmacia.gif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ciutadania versió II.mov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7095" y="1059072"/>
            <a:ext cx="8046156" cy="4525963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1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70"/>
    </mc:Choice>
    <mc:Fallback xmlns="">
      <p:transition spd="slow" advTm="32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558ED5"/>
                </a:solidFill>
              </a:rPr>
              <a:t>QUÈ ÉS L’ASMA?</a:t>
            </a:r>
            <a:endParaRPr lang="es-ES" dirty="0">
              <a:solidFill>
                <a:srgbClr val="558ED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Inflamació dels bronquis</a:t>
            </a:r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Producció de moc viscós</a:t>
            </a:r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Aire atrapat als pulmons</a:t>
            </a:r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Ofegament i sibil·làncies</a:t>
            </a:r>
            <a:endParaRPr lang="es-ES" dirty="0"/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Agrupar 15"/>
          <p:cNvGrpSpPr/>
          <p:nvPr/>
        </p:nvGrpSpPr>
        <p:grpSpPr>
          <a:xfrm>
            <a:off x="4417339" y="2089405"/>
            <a:ext cx="4764" cy="2909271"/>
            <a:chOff x="4417339" y="2218985"/>
            <a:chExt cx="4764" cy="2909271"/>
          </a:xfrm>
        </p:grpSpPr>
        <p:cxnSp>
          <p:nvCxnSpPr>
            <p:cNvPr id="8" name="Conector recto de flecha 7"/>
            <p:cNvCxnSpPr/>
            <p:nvPr/>
          </p:nvCxnSpPr>
          <p:spPr>
            <a:xfrm rot="5400000">
              <a:off x="4176298" y="2463202"/>
              <a:ext cx="49002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/>
            <p:cNvCxnSpPr/>
            <p:nvPr/>
          </p:nvCxnSpPr>
          <p:spPr>
            <a:xfrm rot="5400000">
              <a:off x="4173122" y="3661308"/>
              <a:ext cx="49002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rot="5400000">
              <a:off x="4174710" y="4882451"/>
              <a:ext cx="49002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agen 17" descr="asthma-inhaler-clipa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82" y="4506197"/>
            <a:ext cx="1556522" cy="1437404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7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44"/>
    </mc:Choice>
    <mc:Fallback xmlns="">
      <p:transition spd="slow" advTm="5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558ED5"/>
                </a:solidFill>
              </a:rPr>
              <a:t>DIFERÈNCIES </a:t>
            </a:r>
            <a:endParaRPr lang="es-ES" dirty="0">
              <a:solidFill>
                <a:srgbClr val="558ED5"/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540633"/>
              </p:ext>
            </p:extLst>
          </p:nvPr>
        </p:nvGraphicFramePr>
        <p:xfrm>
          <a:off x="1400372" y="1586092"/>
          <a:ext cx="6646686" cy="3996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Documento" r:id="rId7" imgW="5765800" imgH="3467100" progId="Word.Document.12">
                  <p:link updateAutomatic="1"/>
                </p:oleObj>
              </mc:Choice>
              <mc:Fallback>
                <p:oleObj name="Documento" r:id="rId7" imgW="5765800" imgH="3467100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372" y="1586092"/>
                        <a:ext cx="6646686" cy="3996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6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397"/>
    </mc:Choice>
    <mc:Fallback xmlns="">
      <p:transition spd="slow" advTm="146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 smtClean="0"/>
              <a:t>PER COMPROVAR QUE HEU ESTAT ATENTS A LA NOSTRA EXPLICACIÓ, FAREM UN PETIT “QUIZ”!</a:t>
            </a:r>
          </a:p>
          <a:p>
            <a:pPr algn="ctr">
              <a:buNone/>
            </a:pPr>
            <a:endParaRPr lang="es-ES_tradnl" dirty="0" smtClean="0"/>
          </a:p>
          <a:p>
            <a:pPr algn="ctr">
              <a:buNone/>
            </a:pPr>
            <a:r>
              <a:rPr lang="es-ES_tradnl" dirty="0" smtClean="0"/>
              <a:t>VERITAT = </a:t>
            </a:r>
            <a:r>
              <a:rPr lang="es-ES_tradnl" sz="4400" dirty="0" err="1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</a:rPr>
              <a:t>✚</a:t>
            </a:r>
            <a:endParaRPr lang="es-ES_tradnl" dirty="0" smtClean="0">
              <a:solidFill>
                <a:srgbClr val="008000"/>
              </a:solidFill>
            </a:endParaRPr>
          </a:p>
          <a:p>
            <a:pPr algn="ctr">
              <a:buNone/>
            </a:pPr>
            <a:r>
              <a:rPr lang="es-ES_tradnl" dirty="0" smtClean="0"/>
              <a:t>FALS = </a:t>
            </a:r>
            <a:r>
              <a:rPr lang="es-ES_tradnl" sz="4400" dirty="0" err="1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✚</a:t>
            </a:r>
            <a:endParaRPr lang="es-ES_tradnl" dirty="0" smtClean="0">
              <a:solidFill>
                <a:srgbClr val="FF0000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PREGUNTES!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Imagen 5" descr="Quiz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88" y="1360488"/>
            <a:ext cx="3810000" cy="38100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26"/>
    </mc:Choice>
    <mc:Fallback xmlns="">
      <p:transition spd="slow" advTm="28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PREGUNTES!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654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ca-ES" sz="2800" dirty="0" smtClean="0"/>
              <a:t>Només el 45% dels malalts diagnosticats de MPOC, fumen o han fumat durant molts anys.</a:t>
            </a:r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CuadroTexto 6"/>
          <p:cNvSpPr txBox="1"/>
          <p:nvPr/>
        </p:nvSpPr>
        <p:spPr>
          <a:xfrm>
            <a:off x="481408" y="2741133"/>
            <a:ext cx="8045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/>
              <a:t>2.	La única causa de l’MPOC és el tabaquisme. </a:t>
            </a:r>
            <a:endParaRPr lang="es-ES" sz="2800" dirty="0" smtClean="0"/>
          </a:p>
          <a:p>
            <a:endParaRPr lang="es-ES_tradnl" dirty="0"/>
          </a:p>
        </p:txBody>
      </p:sp>
      <p:sp>
        <p:nvSpPr>
          <p:cNvPr id="8" name="CuadroTexto 7"/>
          <p:cNvSpPr txBox="1"/>
          <p:nvPr/>
        </p:nvSpPr>
        <p:spPr>
          <a:xfrm>
            <a:off x="457200" y="3548592"/>
            <a:ext cx="8070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/>
            <a:r>
              <a:rPr lang="ca-ES" sz="2800" dirty="0" smtClean="0"/>
              <a:t>3.	Una de les mesures recomanades per tractar l’MPOC és realitzar exercici físic moderat.</a:t>
            </a:r>
            <a:endParaRPr lang="es-ES_tradnl" sz="2800" dirty="0"/>
          </a:p>
        </p:txBody>
      </p:sp>
      <p:sp>
        <p:nvSpPr>
          <p:cNvPr id="9" name="Rectángulo 8"/>
          <p:cNvSpPr/>
          <p:nvPr/>
        </p:nvSpPr>
        <p:spPr>
          <a:xfrm>
            <a:off x="457199" y="4796905"/>
            <a:ext cx="8070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dirty="0" smtClean="0"/>
              <a:t>4.	L’asma no està relacionat amb el tabaquisme. </a:t>
            </a:r>
            <a:endParaRPr lang="es-ES_tradnl" sz="2800" dirty="0"/>
          </a:p>
        </p:txBody>
      </p:sp>
      <p:sp>
        <p:nvSpPr>
          <p:cNvPr id="11" name="Cruz 10"/>
          <p:cNvSpPr/>
          <p:nvPr/>
        </p:nvSpPr>
        <p:spPr>
          <a:xfrm>
            <a:off x="4185464" y="1732717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ruz 11"/>
          <p:cNvSpPr/>
          <p:nvPr/>
        </p:nvSpPr>
        <p:spPr>
          <a:xfrm>
            <a:off x="4185464" y="2730090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ruz 12"/>
          <p:cNvSpPr/>
          <p:nvPr/>
        </p:nvSpPr>
        <p:spPr>
          <a:xfrm>
            <a:off x="4185464" y="3739600"/>
            <a:ext cx="695739" cy="652669"/>
          </a:xfrm>
          <a:prstGeom prst="plus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ruz 13"/>
          <p:cNvSpPr/>
          <p:nvPr/>
        </p:nvSpPr>
        <p:spPr>
          <a:xfrm>
            <a:off x="4185464" y="4761765"/>
            <a:ext cx="695739" cy="652669"/>
          </a:xfrm>
          <a:prstGeom prst="plus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23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25"/>
    </mc:Choice>
    <mc:Fallback xmlns="">
      <p:transition spd="slow" advTm="42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build="p"/>
      <p:bldP spid="7" grpId="0"/>
      <p:bldP spid="8" grpId="0"/>
      <p:bldP spid="9" grpId="0"/>
      <p:bldP spid="11" grpId="0" animBg="1"/>
      <p:bldP spid="12" grpId="1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036188" cy="6195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2800" dirty="0" smtClean="0"/>
              <a:t>5.		</a:t>
            </a:r>
            <a:r>
              <a:rPr lang="ca-ES" sz="2800" dirty="0" smtClean="0"/>
              <a:t>S’ha de beure 0,5 litres d’aigua al dia, màxim. </a:t>
            </a:r>
            <a:endParaRPr lang="es-ES_tradnl" sz="28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PREGUNTES!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7200" y="2369448"/>
            <a:ext cx="8036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/>
            <a:r>
              <a:rPr lang="ca-ES" sz="2800" dirty="0" smtClean="0"/>
              <a:t>6.		És important esbandir-se bé la boca després 	d’utilitzar l’inhalador.</a:t>
            </a:r>
            <a:endParaRPr lang="es-ES_tradnl" sz="2800" dirty="0"/>
          </a:p>
        </p:txBody>
      </p:sp>
      <p:sp>
        <p:nvSpPr>
          <p:cNvPr id="6" name="Rectángulo 5"/>
          <p:cNvSpPr/>
          <p:nvPr/>
        </p:nvSpPr>
        <p:spPr>
          <a:xfrm>
            <a:off x="457200" y="3547643"/>
            <a:ext cx="78660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dirty="0" smtClean="0"/>
              <a:t>7.	L’intercanvi gasos es realitza a la tràquea.</a:t>
            </a:r>
            <a:endParaRPr lang="es-ES_tradnl" sz="2800" dirty="0"/>
          </a:p>
        </p:txBody>
      </p:sp>
      <p:sp>
        <p:nvSpPr>
          <p:cNvPr id="7" name="Rectángulo 6"/>
          <p:cNvSpPr/>
          <p:nvPr/>
        </p:nvSpPr>
        <p:spPr>
          <a:xfrm>
            <a:off x="457200" y="4306519"/>
            <a:ext cx="80361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dirty="0" smtClean="0"/>
              <a:t>8.	Els pacients amb MPOC no necessiten 	vacunar-se de la grip.</a:t>
            </a:r>
            <a:endParaRPr lang="es-ES_tradnl" sz="2800" dirty="0"/>
          </a:p>
        </p:txBody>
      </p:sp>
      <p:grpSp>
        <p:nvGrpSpPr>
          <p:cNvPr id="8" name="Agrupar 7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9" name="Imagen 8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agen 9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Cruz 10"/>
          <p:cNvSpPr/>
          <p:nvPr/>
        </p:nvSpPr>
        <p:spPr>
          <a:xfrm>
            <a:off x="4185464" y="1567070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ruz 11"/>
          <p:cNvSpPr/>
          <p:nvPr/>
        </p:nvSpPr>
        <p:spPr>
          <a:xfrm>
            <a:off x="4185464" y="3547643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ruz 12"/>
          <p:cNvSpPr/>
          <p:nvPr/>
        </p:nvSpPr>
        <p:spPr>
          <a:xfrm>
            <a:off x="4185464" y="4607957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ruz 13"/>
          <p:cNvSpPr/>
          <p:nvPr/>
        </p:nvSpPr>
        <p:spPr>
          <a:xfrm>
            <a:off x="4185464" y="2562127"/>
            <a:ext cx="695739" cy="652669"/>
          </a:xfrm>
          <a:prstGeom prst="plus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06"/>
    </mc:Choice>
    <mc:Fallback xmlns="">
      <p:transition spd="slow" advTm="34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build="p"/>
      <p:bldP spid="5" grpId="0"/>
      <p:bldP spid="6" grpId="0"/>
      <p:bldP spid="7" grpId="0"/>
      <p:bldP spid="11" grpId="0" animBg="1"/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384287"/>
            <a:ext cx="8229600" cy="718930"/>
          </a:xfrm>
        </p:spPr>
        <p:txBody>
          <a:bodyPr/>
          <a:lstStyle/>
          <a:p>
            <a:pPr>
              <a:buNone/>
            </a:pPr>
            <a:r>
              <a:rPr lang="es-ES_tradnl" dirty="0" smtClean="0"/>
              <a:t>9.	 </a:t>
            </a:r>
            <a:r>
              <a:rPr lang="ca-ES" dirty="0" smtClean="0"/>
              <a:t>En un dia respirem unes 25.000 vegades. </a:t>
            </a:r>
            <a:endParaRPr lang="es-ES_tradnl" dirty="0"/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PREGUNTES!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7199" y="3546983"/>
            <a:ext cx="8421757" cy="1356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es-ES_tradnl" sz="3200" dirty="0" smtClean="0"/>
              <a:t>10</a:t>
            </a: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s-ES_tradnl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ca-ES" sz="3200" dirty="0" smtClean="0"/>
              <a:t>La tos productiva al matí és característica 	  de les persones que pateixen asma. </a:t>
            </a:r>
            <a:endParaRPr kumimoji="0" lang="es-ES_tradn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ruz 8"/>
          <p:cNvSpPr/>
          <p:nvPr/>
        </p:nvSpPr>
        <p:spPr>
          <a:xfrm>
            <a:off x="4185464" y="2384287"/>
            <a:ext cx="695739" cy="652669"/>
          </a:xfrm>
          <a:prstGeom prst="plus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Cruz 9"/>
          <p:cNvSpPr/>
          <p:nvPr/>
        </p:nvSpPr>
        <p:spPr>
          <a:xfrm>
            <a:off x="4185464" y="3796676"/>
            <a:ext cx="695739" cy="652669"/>
          </a:xfrm>
          <a:prstGeom prst="plus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60"/>
    </mc:Choice>
    <mc:Fallback xmlns="">
      <p:transition spd="slow" advTm="17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build="p"/>
      <p:bldP spid="8" grpId="0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RESUM</a:t>
            </a:r>
            <a:endParaRPr lang="es-ES_tradnl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ángulo redondeado 6"/>
          <p:cNvSpPr/>
          <p:nvPr/>
        </p:nvSpPr>
        <p:spPr>
          <a:xfrm>
            <a:off x="766480" y="1552294"/>
            <a:ext cx="7654240" cy="3630300"/>
          </a:xfrm>
          <a:prstGeom prst="roundRect">
            <a:avLst/>
          </a:prstGeom>
          <a:solidFill>
            <a:srgbClr val="71FFD4"/>
          </a:solidFill>
          <a:ln>
            <a:solidFill>
              <a:srgbClr val="A9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ca-ES" sz="2500" dirty="0" smtClean="0"/>
          </a:p>
          <a:p>
            <a:pPr algn="ctr">
              <a:spcAft>
                <a:spcPts val="1200"/>
              </a:spcAft>
            </a:pPr>
            <a:r>
              <a:rPr lang="ca-ES" sz="2500" dirty="0" smtClean="0"/>
              <a:t>El tabaquisme és el principal factor de risc en l’MPOC.</a:t>
            </a:r>
          </a:p>
          <a:p>
            <a:pPr algn="ctr">
              <a:spcAft>
                <a:spcPts val="1200"/>
              </a:spcAft>
            </a:pPr>
            <a:r>
              <a:rPr lang="ca-ES" sz="2500" dirty="0" smtClean="0"/>
              <a:t>És important saber fer servir correctament els inhal·ladors.</a:t>
            </a:r>
            <a:endParaRPr lang="es-ES_tradnl" sz="2500" dirty="0" smtClean="0"/>
          </a:p>
          <a:p>
            <a:pPr algn="ctr">
              <a:spcAft>
                <a:spcPts val="1200"/>
              </a:spcAft>
            </a:pPr>
            <a:r>
              <a:rPr lang="ca-ES" sz="2500" dirty="0" smtClean="0"/>
              <a:t>El paper del farmacèutic és el de promocionar hàbits saludables!</a:t>
            </a:r>
            <a:endParaRPr lang="es-ES_tradnl" sz="2500" dirty="0" smtClean="0"/>
          </a:p>
          <a:p>
            <a:pPr algn="ctr">
              <a:spcAft>
                <a:spcPts val="1200"/>
              </a:spcAft>
            </a:pPr>
            <a:endParaRPr lang="es-ES_tradnl" sz="2500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20"/>
    </mc:Choice>
    <mc:Fallback xmlns="">
      <p:transition spd="slow" advTm="19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1913"/>
            <a:ext cx="8229600" cy="1143000"/>
          </a:xfrm>
        </p:spPr>
        <p:txBody>
          <a:bodyPr/>
          <a:lstStyle/>
          <a:p>
            <a:r>
              <a:rPr lang="es-ES_tradnl" dirty="0" smtClean="0">
                <a:solidFill>
                  <a:srgbClr val="8FFFD6"/>
                </a:solidFill>
              </a:rPr>
              <a:t>I RECORDA…</a:t>
            </a:r>
            <a:endParaRPr lang="es-ES_tradnl" dirty="0">
              <a:solidFill>
                <a:srgbClr val="8FFFD6"/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"/>
    </mc:Choice>
    <mc:Fallback xmlns="">
      <p:transition spd="slow" advTm="1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ea las instrucciones de este medicamento y consulte al farmacéutico.mp4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6004" y="1051811"/>
            <a:ext cx="7755774" cy="4362623"/>
          </a:xfrm>
        </p:spPr>
      </p:pic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5"/>
    </mc:Choice>
    <mc:Fallback xmlns="">
      <p:transition spd="slow" advTm="5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7067826" y="5699380"/>
            <a:ext cx="1600640" cy="660843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Imagen 7" descr="apm.jpg"/>
          <p:cNvPicPr>
            <a:picLocks noChangeAspect="1"/>
          </p:cNvPicPr>
          <p:nvPr/>
        </p:nvPicPr>
        <p:blipFill>
          <a:blip r:embed="rId7"/>
          <a:srcRect l="17047" r="14620"/>
          <a:stretch>
            <a:fillRect/>
          </a:stretch>
        </p:blipFill>
        <p:spPr>
          <a:xfrm>
            <a:off x="1479820" y="749565"/>
            <a:ext cx="6107045" cy="502711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3"/>
    </mc:Choice>
    <mc:Fallback xmlns="">
      <p:transition spd="slow" advTm="2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00135"/>
            <a:ext cx="8229600" cy="1143000"/>
          </a:xfrm>
        </p:spPr>
        <p:txBody>
          <a:bodyPr>
            <a:noAutofit/>
          </a:bodyPr>
          <a:lstStyle/>
          <a:p>
            <a:r>
              <a:rPr lang="es-ES_tradnl" sz="4800" dirty="0" smtClean="0">
                <a:solidFill>
                  <a:srgbClr val="8FFFD6"/>
                </a:solidFill>
              </a:rPr>
              <a:t>GRÀCIES PER LA VOSTRA ATENCIÓ!</a:t>
            </a:r>
            <a:endParaRPr lang="es-ES_tradnl" sz="4800" dirty="0">
              <a:solidFill>
                <a:srgbClr val="8FFFD6"/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716421" y="5414434"/>
            <a:ext cx="1952045" cy="945790"/>
            <a:chOff x="5588276" y="5068633"/>
            <a:chExt cx="2843487" cy="1219200"/>
          </a:xfrm>
        </p:grpSpPr>
        <p:pic>
          <p:nvPicPr>
            <p:cNvPr id="5" name="Imagen 4" descr="Marca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88276" y="5386685"/>
              <a:ext cx="1650862" cy="90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n 5" descr="Fitxer:Logo farmacia.gif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93138" y="5068633"/>
              <a:ext cx="938625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ángulo redondeado 6"/>
          <p:cNvSpPr/>
          <p:nvPr/>
        </p:nvSpPr>
        <p:spPr>
          <a:xfrm>
            <a:off x="1501913" y="1413565"/>
            <a:ext cx="5952435" cy="35670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 smtClean="0"/>
              <a:t>AQUEST TREBALL HA ESTAT CREAT, DIRIGIT I PRODUÏT </a:t>
            </a:r>
          </a:p>
          <a:p>
            <a:pPr algn="ctr"/>
            <a:r>
              <a:rPr lang="es-ES_tradnl" sz="2800" dirty="0" smtClean="0"/>
              <a:t>PER:</a:t>
            </a:r>
          </a:p>
          <a:p>
            <a:pPr algn="ctr"/>
            <a:endParaRPr lang="es-ES_tradnl" sz="2400" dirty="0" smtClean="0"/>
          </a:p>
          <a:p>
            <a:pPr algn="ctr"/>
            <a:r>
              <a:rPr lang="es-ES_tradnl" sz="2800" b="1" dirty="0" smtClean="0"/>
              <a:t>LAURA VIDIELLA</a:t>
            </a:r>
          </a:p>
          <a:p>
            <a:pPr algn="ctr"/>
            <a:r>
              <a:rPr lang="es-ES_tradnl" sz="2800" b="1" dirty="0" smtClean="0"/>
              <a:t>CRISTINA SALADO</a:t>
            </a:r>
          </a:p>
          <a:p>
            <a:pPr algn="ctr"/>
            <a:r>
              <a:rPr lang="es-ES_tradnl" sz="2800" b="1" dirty="0" smtClean="0"/>
              <a:t>DÉBORA REATEGUI</a:t>
            </a:r>
          </a:p>
          <a:p>
            <a:pPr algn="ctr"/>
            <a:r>
              <a:rPr lang="ca-ES" sz="2800" b="1" dirty="0" smtClean="0"/>
              <a:t>Professor associat: JORDI </a:t>
            </a:r>
            <a:r>
              <a:rPr lang="es-ES_tradnl" sz="2800" b="1" dirty="0" smtClean="0"/>
              <a:t>CASAS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69"/>
    </mc:Choice>
    <mc:Fallback xmlns="">
      <p:transition spd="slow" advTm="17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os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6|0.4|1|0.6|2.5|2|5.1|0.6|0.4|0.6|15.9|2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8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4.5|0.7|11|0.7|7.9|0.9|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2|6.1|6.5|1.6|2.8|2.6|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4.3|1|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3120</TotalTime>
  <Words>384</Words>
  <Application>Microsoft Office PowerPoint</Application>
  <PresentationFormat>Presentació en pantalla (4:3)</PresentationFormat>
  <Paragraphs>118</Paragraphs>
  <Slides>36</Slides>
  <Notes>0</Notes>
  <HiddenSlides>0</HiddenSlides>
  <MMClips>38</MMClips>
  <ScaleCrop>false</ScaleCrop>
  <HeadingPairs>
    <vt:vector size="6" baseType="variant">
      <vt:variant>
        <vt:lpstr>Tema</vt:lpstr>
      </vt:variant>
      <vt:variant>
        <vt:i4>1</vt:i4>
      </vt:variant>
      <vt:variant>
        <vt:lpstr>Enllaços</vt:lpstr>
      </vt:variant>
      <vt:variant>
        <vt:i4>1</vt:i4>
      </vt:variant>
      <vt:variant>
        <vt:lpstr>Títols de les diapositives</vt:lpstr>
      </vt:variant>
      <vt:variant>
        <vt:i4>36</vt:i4>
      </vt:variant>
    </vt:vector>
  </HeadingPairs>
  <TitlesOfParts>
    <vt:vector size="38" baseType="lpstr">
      <vt:lpstr>Tema de Office</vt:lpstr>
      <vt:lpstr>Macintosh HD:Users:debs:Downloads:TREBALL D%E2%80%99EDUCACIO%CC%81 A LA CIUTADANIA.docx!OLE_LINK1</vt:lpstr>
      <vt:lpstr>Presentació del PowerPoint</vt:lpstr>
      <vt:lpstr>ANATOMIA DELS PULMONS</vt:lpstr>
      <vt:lpstr>QUÈ ÉS L’MPOC?</vt:lpstr>
      <vt:lpstr>TIPUS D’MPOC</vt:lpstr>
      <vt:lpstr>DIAGNÒSTIC</vt:lpstr>
      <vt:lpstr>CAUSES I FACTORS DE RISC</vt:lpstr>
      <vt:lpstr>Presentació del PowerPoint</vt:lpstr>
      <vt:lpstr>FACTOR DE RISC</vt:lpstr>
      <vt:lpstr>Presentació del PowerPoint</vt:lpstr>
      <vt:lpstr>Presentació del PowerPoint</vt:lpstr>
      <vt:lpstr>PREVENCIÓ</vt:lpstr>
      <vt:lpstr>Presentació del PowerPoint</vt:lpstr>
      <vt:lpstr>PREVENCIÓ</vt:lpstr>
      <vt:lpstr>FACTOR DE RISC</vt:lpstr>
      <vt:lpstr>PREVENCIÓ</vt:lpstr>
      <vt:lpstr>CONSELL FARMACÈUTIC</vt:lpstr>
      <vt:lpstr>PREVENCIÓ</vt:lpstr>
      <vt:lpstr>TRACTAMENT FARMACOLÒGIC</vt:lpstr>
      <vt:lpstr>TRACTAMENT FARMACOLÒGIC</vt:lpstr>
      <vt:lpstr>PREVENCIÓ</vt:lpstr>
      <vt:lpstr>FACTOR DE RISC</vt:lpstr>
      <vt:lpstr>TRACTAMENT NO FARMACOLÒGIC</vt:lpstr>
      <vt:lpstr>PREVENCIÓ</vt:lpstr>
      <vt:lpstr>TRACTAMENT NO FARMACOLÒGIC</vt:lpstr>
      <vt:lpstr>Presentació del PowerPoint</vt:lpstr>
      <vt:lpstr>QUÈ ÉS L’ASMA?</vt:lpstr>
      <vt:lpstr>DIFERÈNCIES </vt:lpstr>
      <vt:lpstr>PREGUNTES!</vt:lpstr>
      <vt:lpstr>PREGUNTES!</vt:lpstr>
      <vt:lpstr>PREGUNTES!</vt:lpstr>
      <vt:lpstr>PREGUNTES!</vt:lpstr>
      <vt:lpstr>RESUM</vt:lpstr>
      <vt:lpstr>I RECORDA…</vt:lpstr>
      <vt:lpstr>Presentació del PowerPoint</vt:lpstr>
      <vt:lpstr>Presentació del PowerPoint</vt:lpstr>
      <vt:lpstr>GRÀCIES PER LA VOSTRA ATENCIÓ!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Salado Manzano</dc:creator>
  <cp:lastModifiedBy>ub</cp:lastModifiedBy>
  <cp:revision>42</cp:revision>
  <dcterms:created xsi:type="dcterms:W3CDTF">2014-05-11T19:14:32Z</dcterms:created>
  <dcterms:modified xsi:type="dcterms:W3CDTF">2014-08-26T10:31:11Z</dcterms:modified>
</cp:coreProperties>
</file>