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92" r:id="rId2"/>
    <p:sldId id="307" r:id="rId3"/>
    <p:sldId id="308" r:id="rId4"/>
    <p:sldId id="295" r:id="rId5"/>
    <p:sldId id="296" r:id="rId6"/>
    <p:sldId id="301" r:id="rId7"/>
    <p:sldId id="302" r:id="rId8"/>
    <p:sldId id="303" r:id="rId9"/>
    <p:sldId id="304" r:id="rId10"/>
    <p:sldId id="305" r:id="rId11"/>
    <p:sldId id="293" r:id="rId12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2E8"/>
    <a:srgbClr val="FFFF00"/>
    <a:srgbClr val="C0C0C0"/>
    <a:srgbClr val="DAEF17"/>
    <a:srgbClr val="59F151"/>
    <a:srgbClr val="FF0000"/>
    <a:srgbClr val="D7F9FD"/>
    <a:srgbClr val="928C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27" autoAdjust="0"/>
  </p:normalViewPr>
  <p:slideViewPr>
    <p:cSldViewPr>
      <p:cViewPr>
        <p:scale>
          <a:sx n="100" d="100"/>
          <a:sy n="100" d="100"/>
        </p:scale>
        <p:origin x="-294" y="-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i="0"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i="0"/>
            </a:lvl1pPr>
          </a:lstStyle>
          <a:p>
            <a:pPr>
              <a:defRPr/>
            </a:pPr>
            <a:fld id="{0D77AD68-1F67-4741-B3E0-7D83AE66FBA0}" type="datetimeFigureOut">
              <a:rPr lang="ca-ES"/>
              <a:pPr>
                <a:defRPr/>
              </a:pPr>
              <a:t>03/10/2014</a:t>
            </a:fld>
            <a:endParaRPr lang="ca-ES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i="0"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i="0"/>
            </a:lvl1pPr>
          </a:lstStyle>
          <a:p>
            <a:pPr>
              <a:defRPr/>
            </a:pPr>
            <a:fld id="{DA8E9C06-B0E5-4D51-94D1-F2C98612F3B8}" type="slidenum">
              <a:rPr lang="ca-ES"/>
              <a:pPr>
                <a:defRPr/>
              </a:pPr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6112650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F8902B1F-D4BC-43F1-9D8D-91A10BFBF3DE}" type="datetimeFigureOut">
              <a:rPr lang="es-ES"/>
              <a:pPr>
                <a:defRPr/>
              </a:pPr>
              <a:t>03/10/2014</a:t>
            </a:fld>
            <a:endParaRPr lang="es-E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Feu clic aquí per editar els estils de text del patró</a:t>
            </a:r>
          </a:p>
          <a:p>
            <a:pPr lvl="1"/>
            <a:r>
              <a:rPr lang="es-ES" noProof="0" smtClean="0"/>
              <a:t>Segon nivell</a:t>
            </a:r>
          </a:p>
          <a:p>
            <a:pPr lvl="2"/>
            <a:r>
              <a:rPr lang="es-ES" noProof="0" smtClean="0"/>
              <a:t>Tercer nivell</a:t>
            </a:r>
          </a:p>
          <a:p>
            <a:pPr lvl="3"/>
            <a:r>
              <a:rPr lang="es-ES" noProof="0" smtClean="0"/>
              <a:t>Quart nivell</a:t>
            </a:r>
          </a:p>
          <a:p>
            <a:pPr lvl="4"/>
            <a:r>
              <a:rPr lang="es-ES" noProof="0" smtClean="0"/>
              <a:t>Cinquè nivell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5FE8AE91-0C6D-42CD-BB3B-D1210B79E1E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97660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1 Marcador de imagen de diapositiva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1266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ca-ES" smtClean="0"/>
          </a:p>
        </p:txBody>
      </p:sp>
      <p:sp>
        <p:nvSpPr>
          <p:cNvPr id="11267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35C99C-A98E-48C9-AC1A-6FA402DCFF10}" type="slidenum">
              <a:rPr lang="es-ES" smtClean="0"/>
              <a:pPr/>
              <a:t>5</a:t>
            </a:fld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7 Grupo"/>
          <p:cNvGrpSpPr>
            <a:grpSpLocks/>
          </p:cNvGrpSpPr>
          <p:nvPr userDrawn="1"/>
        </p:nvGrpSpPr>
        <p:grpSpPr bwMode="auto">
          <a:xfrm>
            <a:off x="446088" y="1428750"/>
            <a:ext cx="8143875" cy="3127375"/>
            <a:chOff x="0" y="1214422"/>
            <a:chExt cx="9144000" cy="3511550"/>
          </a:xfrm>
        </p:grpSpPr>
        <p:pic>
          <p:nvPicPr>
            <p:cNvPr id="5" name="Picture 5" descr="I:\USD\cidui\cidui\nuevos fondos\fon3.jpg"/>
            <p:cNvPicPr>
              <a:picLocks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214422"/>
              <a:ext cx="2357438" cy="3511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 descr="I:\USD\fotosUB\fotosub1\selec\barretja.jpg"/>
            <p:cNvPicPr>
              <a:picLocks noChangeArrowheads="1"/>
            </p:cNvPicPr>
            <p:nvPr userDrawn="1"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43125" y="1214422"/>
              <a:ext cx="4519613" cy="3509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13" descr="I:\USD\fotosUB\fotosub1\pati2.jpg"/>
            <p:cNvPicPr>
              <a:picLocks noChangeArrowheads="1"/>
            </p:cNvPicPr>
            <p:nvPr userDrawn="1"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426200" y="1214422"/>
              <a:ext cx="2717800" cy="3509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" name="Picture 14" descr="capcalera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4786322"/>
            <a:ext cx="8215370" cy="642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/>
          <p:cNvSpPr txBox="1">
            <a:spLocks noChangeArrowheads="1"/>
          </p:cNvSpPr>
          <p:nvPr userDrawn="1"/>
        </p:nvSpPr>
        <p:spPr bwMode="auto">
          <a:xfrm>
            <a:off x="714375" y="6286500"/>
            <a:ext cx="79295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endParaRPr lang="ca-ES" sz="1400" i="0">
              <a:solidFill>
                <a:srgbClr val="0070C0"/>
              </a:solidFill>
            </a:endParaRPr>
          </a:p>
          <a:p>
            <a:pPr algn="r">
              <a:defRPr/>
            </a:pPr>
            <a:endParaRPr lang="es-ES" sz="1400" i="0">
              <a:solidFill>
                <a:srgbClr val="0070C0"/>
              </a:solidFill>
            </a:endParaRPr>
          </a:p>
        </p:txBody>
      </p:sp>
      <p:pic>
        <p:nvPicPr>
          <p:cNvPr id="6" name="Picture 14" descr="capcalera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285860"/>
            <a:ext cx="8229600" cy="714380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5" name="2 Subtítulo"/>
          <p:cNvSpPr>
            <a:spLocks noGrp="1"/>
          </p:cNvSpPr>
          <p:nvPr>
            <p:ph type="subTitle" idx="1"/>
          </p:nvPr>
        </p:nvSpPr>
        <p:spPr>
          <a:xfrm>
            <a:off x="357158" y="2285992"/>
            <a:ext cx="8429684" cy="37147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crai.ub.edu/que-ofereix-el-crai/acces-recursos/acces-recursos-proxy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4724400"/>
            <a:ext cx="8218488" cy="1657350"/>
          </a:xfrm>
          <a:prstGeom prst="rect">
            <a:avLst/>
          </a:prstGeom>
          <a:extLst/>
        </p:spPr>
        <p:txBody>
          <a:bodyPr/>
          <a:lstStyle/>
          <a:p>
            <a:pPr algn="ctr">
              <a:buFont typeface="Arial" charset="0"/>
              <a:buNone/>
              <a:defRPr/>
            </a:pPr>
            <a:endParaRPr lang="ca-ES" sz="2400" b="1" dirty="0" smtClean="0">
              <a:latin typeface="Verdana" pitchFamily="34" charset="0"/>
            </a:endParaRPr>
          </a:p>
          <a:p>
            <a:pPr algn="ctr">
              <a:buFont typeface="Arial" charset="0"/>
              <a:buNone/>
              <a:defRPr/>
            </a:pPr>
            <a:r>
              <a:rPr lang="ca-ES" sz="2400" b="1" dirty="0" err="1" smtClean="0">
                <a:latin typeface="Verdana" pitchFamily="34" charset="0"/>
              </a:rPr>
              <a:t>PubMed</a:t>
            </a:r>
            <a:r>
              <a:rPr lang="ca-ES" sz="2400" b="1" dirty="0" smtClean="0">
                <a:latin typeface="Verdana" pitchFamily="34" charset="0"/>
              </a:rPr>
              <a:t> i el gestor de revistes  </a:t>
            </a:r>
          </a:p>
          <a:p>
            <a:pPr algn="ctr">
              <a:buFont typeface="Arial" charset="0"/>
              <a:buNone/>
              <a:defRPr/>
            </a:pPr>
            <a:r>
              <a:rPr lang="ca-ES" sz="2400" b="1" dirty="0" smtClean="0">
                <a:latin typeface="Verdana" pitchFamily="34" charset="0"/>
              </a:rPr>
              <a:t>del CRAI de la UB (servei SFX)             </a:t>
            </a:r>
            <a:endParaRPr lang="ca-ES" b="1" baseline="30000" dirty="0" smtClean="0">
              <a:latin typeface="Verdana" pitchFamily="34" charset="0"/>
            </a:endParaRPr>
          </a:p>
          <a:p>
            <a:pPr marL="0" indent="0" algn="ctr">
              <a:buFont typeface="Arial" charset="0"/>
              <a:buNone/>
              <a:defRPr/>
            </a:pPr>
            <a:endParaRPr lang="ca-ES" dirty="0" smtClean="0"/>
          </a:p>
        </p:txBody>
      </p:sp>
      <p:sp>
        <p:nvSpPr>
          <p:cNvPr id="6146" name="QuadreDeText 1"/>
          <p:cNvSpPr txBox="1">
            <a:spLocks noChangeArrowheads="1"/>
          </p:cNvSpPr>
          <p:nvPr/>
        </p:nvSpPr>
        <p:spPr bwMode="auto">
          <a:xfrm>
            <a:off x="5724525" y="6438900"/>
            <a:ext cx="301556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a-ES" sz="1200" b="1" i="0">
                <a:latin typeface="Verdana" pitchFamily="34" charset="0"/>
              </a:rPr>
              <a:t>Data de revisió: </a:t>
            </a:r>
            <a:r>
              <a:rPr lang="ca-ES" sz="1200" b="1" i="0" smtClean="0">
                <a:latin typeface="Verdana" pitchFamily="34" charset="0"/>
              </a:rPr>
              <a:t>octubre </a:t>
            </a:r>
            <a:r>
              <a:rPr lang="ca-ES" sz="1200" b="1" i="0">
                <a:latin typeface="Verdana" pitchFamily="34" charset="0"/>
              </a:rPr>
              <a:t>de 2014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QuadreDeText 1"/>
          <p:cNvSpPr txBox="1"/>
          <p:nvPr/>
        </p:nvSpPr>
        <p:spPr>
          <a:xfrm>
            <a:off x="395288" y="1052513"/>
            <a:ext cx="8208962" cy="52022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a-ES" sz="2400" b="1" i="0" dirty="0">
                <a:solidFill>
                  <a:srgbClr val="0070C0"/>
                </a:solidFill>
                <a:latin typeface="Verdana" pitchFamily="34" charset="0"/>
              </a:rPr>
              <a:t>El servei SFX del CRAI de la UB</a:t>
            </a:r>
          </a:p>
          <a:p>
            <a:pPr marL="285750" indent="-285750">
              <a:buFont typeface="Wingdings" pitchFamily="2" charset="2"/>
              <a:buChar char="§"/>
              <a:defRPr/>
            </a:pPr>
            <a:endParaRPr lang="ca-ES" b="1" i="0" dirty="0">
              <a:latin typeface="Verdana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  <a:defRPr/>
            </a:pPr>
            <a:r>
              <a:rPr lang="ca-ES" b="1" i="0" dirty="0" err="1" smtClean="0">
                <a:latin typeface="Verdana" pitchFamily="34" charset="0"/>
              </a:rPr>
              <a:t>L’SFX</a:t>
            </a:r>
            <a:r>
              <a:rPr lang="ca-ES" b="1" i="0" dirty="0" smtClean="0">
                <a:latin typeface="Verdana" pitchFamily="34" charset="0"/>
              </a:rPr>
              <a:t> </a:t>
            </a:r>
            <a:r>
              <a:rPr lang="ca-ES" b="1" i="0" dirty="0">
                <a:latin typeface="Verdana" pitchFamily="34" charset="0"/>
              </a:rPr>
              <a:t>permet la integració de la major part dels recursos electrònics del </a:t>
            </a:r>
            <a:r>
              <a:rPr lang="ca-ES" b="1" i="0" dirty="0" err="1">
                <a:latin typeface="Verdana" pitchFamily="34" charset="0"/>
              </a:rPr>
              <a:t>CRAI</a:t>
            </a:r>
            <a:r>
              <a:rPr lang="ca-ES" b="1" i="0" dirty="0">
                <a:latin typeface="Verdana" pitchFamily="34" charset="0"/>
              </a:rPr>
              <a:t> </a:t>
            </a:r>
            <a:r>
              <a:rPr lang="ca-ES" b="1" i="0" dirty="0" smtClean="0">
                <a:latin typeface="Verdana" pitchFamily="34" charset="0"/>
              </a:rPr>
              <a:t>en </a:t>
            </a:r>
            <a:r>
              <a:rPr lang="ca-ES" b="1" i="0" dirty="0">
                <a:latin typeface="Verdana" pitchFamily="34" charset="0"/>
              </a:rPr>
              <a:t>bases de dades com </a:t>
            </a:r>
            <a:r>
              <a:rPr lang="ca-ES" b="1" i="0" dirty="0" err="1">
                <a:latin typeface="Verdana" pitchFamily="34" charset="0"/>
              </a:rPr>
              <a:t>PubMed</a:t>
            </a:r>
            <a:r>
              <a:rPr lang="ca-ES" b="1" i="0" dirty="0">
                <a:latin typeface="Verdana" pitchFamily="34" charset="0"/>
              </a:rPr>
              <a:t>.</a:t>
            </a:r>
          </a:p>
          <a:p>
            <a:pPr algn="just">
              <a:defRPr/>
            </a:pPr>
            <a:endParaRPr lang="ca-ES" b="1" i="0" dirty="0">
              <a:latin typeface="Verdana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  <a:defRPr/>
            </a:pPr>
            <a:r>
              <a:rPr lang="ca-ES" b="1" i="0" dirty="0">
                <a:latin typeface="Verdana" pitchFamily="34" charset="0"/>
              </a:rPr>
              <a:t>Els registres de les bases de dades on és possible aquesta integració inclouen el botó </a:t>
            </a:r>
            <a:r>
              <a:rPr lang="ca-ES" b="1" dirty="0">
                <a:latin typeface="Verdana" pitchFamily="34" charset="0"/>
              </a:rPr>
              <a:t>Consulta’l</a:t>
            </a:r>
            <a:r>
              <a:rPr lang="ca-ES" b="1" i="0" dirty="0">
                <a:latin typeface="Verdana" pitchFamily="34" charset="0"/>
              </a:rPr>
              <a:t> de l’SFX:</a:t>
            </a:r>
          </a:p>
          <a:p>
            <a:pPr algn="just">
              <a:defRPr/>
            </a:pPr>
            <a:endParaRPr lang="ca-ES" b="1" i="0" dirty="0">
              <a:latin typeface="Verdana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  <a:defRPr/>
            </a:pPr>
            <a:r>
              <a:rPr lang="ca-ES" b="1" i="0" dirty="0">
                <a:latin typeface="Verdana" pitchFamily="34" charset="0"/>
              </a:rPr>
              <a:t>En clicar el botó es mostra el menú dels serveis </a:t>
            </a:r>
            <a:r>
              <a:rPr lang="ca-ES" b="1" i="0" dirty="0" err="1" smtClean="0">
                <a:latin typeface="Verdana" pitchFamily="34" charset="0"/>
              </a:rPr>
              <a:t>SFX</a:t>
            </a:r>
            <a:r>
              <a:rPr lang="ca-ES" b="1" i="0" dirty="0" smtClean="0">
                <a:latin typeface="Verdana" pitchFamily="34" charset="0"/>
              </a:rPr>
              <a:t>, </a:t>
            </a:r>
            <a:r>
              <a:rPr lang="ca-ES" b="1" i="0" dirty="0">
                <a:latin typeface="Verdana" pitchFamily="34" charset="0"/>
              </a:rPr>
              <a:t>que ofereix l’accés en línia al text complet de l’article si està disponible.</a:t>
            </a:r>
          </a:p>
          <a:p>
            <a:pPr algn="just">
              <a:defRPr/>
            </a:pPr>
            <a:endParaRPr lang="ca-ES" b="1" i="0" dirty="0">
              <a:latin typeface="Verdana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  <a:defRPr/>
            </a:pPr>
            <a:r>
              <a:rPr lang="ca-ES" b="1" i="0" dirty="0">
                <a:latin typeface="Verdana" pitchFamily="34" charset="0"/>
              </a:rPr>
              <a:t>Alternativament es mostra informació del catàleg si la revista està en paper o un enllaç al formulari de préstec interbibliotecari si el CRAI no està subscrit a la revista.</a:t>
            </a:r>
          </a:p>
          <a:p>
            <a:pPr algn="just">
              <a:defRPr/>
            </a:pPr>
            <a:endParaRPr lang="ca-ES" b="1" i="0" dirty="0">
              <a:latin typeface="Verdana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  <a:defRPr/>
            </a:pPr>
            <a:r>
              <a:rPr lang="ca-ES" b="1" i="0" dirty="0">
                <a:latin typeface="Verdana" pitchFamily="34" charset="0"/>
              </a:rPr>
              <a:t>També ofereix serveis addicionals com informació sobre el factor </a:t>
            </a:r>
            <a:r>
              <a:rPr lang="ca-ES" b="1" i="0" dirty="0" smtClean="0">
                <a:latin typeface="Verdana" pitchFamily="34" charset="0"/>
              </a:rPr>
              <a:t>d’impacte </a:t>
            </a:r>
            <a:r>
              <a:rPr lang="ca-ES" b="1" i="0" dirty="0">
                <a:latin typeface="Verdana" pitchFamily="34" charset="0"/>
              </a:rPr>
              <a:t>(FI) de la revista.</a:t>
            </a:r>
            <a:endParaRPr lang="ca-ES" sz="2000" b="1" i="0" dirty="0">
              <a:latin typeface="Verdana" pitchFamily="34" charset="0"/>
            </a:endParaRPr>
          </a:p>
        </p:txBody>
      </p:sp>
      <p:pic>
        <p:nvPicPr>
          <p:cNvPr id="717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75463" y="2852738"/>
            <a:ext cx="936625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288" y="981075"/>
            <a:ext cx="8353425" cy="627864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ca-ES" sz="2400" b="1" i="0" dirty="0">
                <a:solidFill>
                  <a:srgbClr val="0070C0"/>
                </a:solidFill>
                <a:latin typeface="Verdana" pitchFamily="34" charset="0"/>
              </a:rPr>
              <a:t>El servei SFX a </a:t>
            </a:r>
            <a:r>
              <a:rPr lang="ca-ES" sz="2400" b="1" i="0" dirty="0" err="1">
                <a:solidFill>
                  <a:srgbClr val="0070C0"/>
                </a:solidFill>
                <a:latin typeface="Verdana" pitchFamily="34" charset="0"/>
              </a:rPr>
              <a:t>PubMed</a:t>
            </a:r>
            <a:endParaRPr lang="ca-ES" sz="2400" b="1" i="0" dirty="0">
              <a:solidFill>
                <a:srgbClr val="0070C0"/>
              </a:solidFill>
              <a:latin typeface="Verdana" pitchFamily="34" charset="0"/>
            </a:endParaRPr>
          </a:p>
          <a:p>
            <a:pPr marL="285750" indent="-285750">
              <a:buFont typeface="Wingdings" pitchFamily="2" charset="2"/>
              <a:buChar char="§"/>
              <a:defRPr/>
            </a:pPr>
            <a:endParaRPr lang="ca-ES" b="1" i="0" dirty="0">
              <a:latin typeface="Verdana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  <a:defRPr/>
            </a:pPr>
            <a:r>
              <a:rPr lang="ca-ES" b="1" i="0" dirty="0">
                <a:latin typeface="Verdana" pitchFamily="34" charset="0"/>
              </a:rPr>
              <a:t>Moltes referències de </a:t>
            </a:r>
            <a:r>
              <a:rPr lang="ca-ES" b="1" i="0" dirty="0" err="1">
                <a:latin typeface="Verdana" pitchFamily="34" charset="0"/>
              </a:rPr>
              <a:t>PubMed</a:t>
            </a:r>
            <a:r>
              <a:rPr lang="ca-ES" b="1" i="0" dirty="0">
                <a:latin typeface="Verdana" pitchFamily="34" charset="0"/>
              </a:rPr>
              <a:t> mostren una icona de l’editor de la revista. Si el </a:t>
            </a:r>
            <a:r>
              <a:rPr lang="ca-ES" b="1" i="0" dirty="0" err="1">
                <a:latin typeface="Verdana" pitchFamily="34" charset="0"/>
              </a:rPr>
              <a:t>CRAI</a:t>
            </a:r>
            <a:r>
              <a:rPr lang="ca-ES" b="1" i="0" dirty="0">
                <a:latin typeface="Verdana" pitchFamily="34" charset="0"/>
              </a:rPr>
              <a:t> </a:t>
            </a:r>
            <a:r>
              <a:rPr lang="ca-ES" b="1" i="0" dirty="0" smtClean="0">
                <a:latin typeface="Verdana" pitchFamily="34" charset="0"/>
              </a:rPr>
              <a:t>s’ha </a:t>
            </a:r>
            <a:r>
              <a:rPr lang="ca-ES" b="1" i="0" dirty="0">
                <a:latin typeface="Verdana" pitchFamily="34" charset="0"/>
              </a:rPr>
              <a:t>subscrit </a:t>
            </a:r>
            <a:r>
              <a:rPr lang="ca-ES" b="1" i="0" dirty="0" smtClean="0">
                <a:latin typeface="Verdana" pitchFamily="34" charset="0"/>
              </a:rPr>
              <a:t>a la </a:t>
            </a:r>
            <a:r>
              <a:rPr lang="ca-ES" b="1" i="0" dirty="0">
                <a:latin typeface="Verdana" pitchFamily="34" charset="0"/>
              </a:rPr>
              <a:t>revista directament amb l’editor, accedireu al text complet prement aquesta icona.</a:t>
            </a:r>
          </a:p>
          <a:p>
            <a:pPr algn="just">
              <a:defRPr/>
            </a:pPr>
            <a:endParaRPr lang="ca-ES" b="1" i="0" dirty="0">
              <a:latin typeface="Verdana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  <a:defRPr/>
            </a:pPr>
            <a:r>
              <a:rPr lang="ca-ES" b="1" i="0" dirty="0">
                <a:latin typeface="Verdana" pitchFamily="34" charset="0"/>
              </a:rPr>
              <a:t>El servei SFX del CRAI de la UB us donarà accés al text complet de les revistes </a:t>
            </a:r>
            <a:r>
              <a:rPr lang="ca-ES" b="1" i="0" dirty="0" smtClean="0">
                <a:latin typeface="Verdana" pitchFamily="34" charset="0"/>
              </a:rPr>
              <a:t>a les quals està subscrit </a:t>
            </a:r>
            <a:r>
              <a:rPr lang="ca-ES" b="1" i="0" dirty="0">
                <a:latin typeface="Verdana" pitchFamily="34" charset="0"/>
              </a:rPr>
              <a:t>independentment del proveïdor. Si </a:t>
            </a:r>
            <a:r>
              <a:rPr lang="ca-ES" b="1" i="0" dirty="0" smtClean="0">
                <a:latin typeface="Verdana" pitchFamily="34" charset="0"/>
              </a:rPr>
              <a:t>el </a:t>
            </a:r>
            <a:r>
              <a:rPr lang="ca-ES" b="1" i="0" dirty="0" err="1" smtClean="0">
                <a:latin typeface="Verdana" pitchFamily="34" charset="0"/>
              </a:rPr>
              <a:t>CRAI</a:t>
            </a:r>
            <a:r>
              <a:rPr lang="ca-ES" b="1" i="0" dirty="0" smtClean="0">
                <a:latin typeface="Verdana" pitchFamily="34" charset="0"/>
              </a:rPr>
              <a:t> </a:t>
            </a:r>
            <a:r>
              <a:rPr lang="ca-ES" b="1" i="0" dirty="0">
                <a:latin typeface="Verdana" pitchFamily="34" charset="0"/>
              </a:rPr>
              <a:t>no està </a:t>
            </a:r>
            <a:r>
              <a:rPr lang="ca-ES" b="1" i="0" dirty="0" smtClean="0">
                <a:latin typeface="Verdana" pitchFamily="34" charset="0"/>
              </a:rPr>
              <a:t>subscrit a </a:t>
            </a:r>
            <a:r>
              <a:rPr lang="ca-ES" b="1" i="0" smtClean="0">
                <a:latin typeface="Verdana" pitchFamily="34" charset="0"/>
              </a:rPr>
              <a:t>la revista </a:t>
            </a:r>
            <a:r>
              <a:rPr lang="ca-ES" b="1" i="0" dirty="0">
                <a:latin typeface="Verdana" pitchFamily="34" charset="0"/>
              </a:rPr>
              <a:t>us en facilitarà la localització. </a:t>
            </a:r>
          </a:p>
          <a:p>
            <a:pPr algn="just">
              <a:defRPr/>
            </a:pPr>
            <a:endParaRPr lang="ca-ES" b="1" i="0" dirty="0">
              <a:latin typeface="Verdana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  <a:defRPr/>
            </a:pPr>
            <a:r>
              <a:rPr lang="ca-ES" b="1" i="0" dirty="0" smtClean="0">
                <a:latin typeface="Verdana" pitchFamily="34" charset="0"/>
              </a:rPr>
              <a:t>Perquè </a:t>
            </a:r>
            <a:r>
              <a:rPr lang="ca-ES" b="1" i="0" dirty="0">
                <a:latin typeface="Verdana" pitchFamily="34" charset="0"/>
              </a:rPr>
              <a:t>l’SFX s’integri a </a:t>
            </a:r>
            <a:r>
              <a:rPr lang="ca-ES" b="1" i="0" dirty="0" err="1">
                <a:latin typeface="Verdana" pitchFamily="34" charset="0"/>
              </a:rPr>
              <a:t>PubMed</a:t>
            </a:r>
            <a:r>
              <a:rPr lang="ca-ES" b="1" i="0" dirty="0">
                <a:latin typeface="Verdana" pitchFamily="34" charset="0"/>
              </a:rPr>
              <a:t> cal activar-lo des de </a:t>
            </a:r>
            <a:r>
              <a:rPr lang="ca-ES" b="1" dirty="0" err="1">
                <a:latin typeface="Verdana" pitchFamily="34" charset="0"/>
              </a:rPr>
              <a:t>My</a:t>
            </a:r>
            <a:r>
              <a:rPr lang="ca-ES" b="1" dirty="0">
                <a:latin typeface="Verdana" pitchFamily="34" charset="0"/>
              </a:rPr>
              <a:t> NCBI</a:t>
            </a:r>
            <a:r>
              <a:rPr lang="ca-ES" b="1" i="0" dirty="0">
                <a:latin typeface="Verdana" pitchFamily="34" charset="0"/>
              </a:rPr>
              <a:t>, un espai personal que permet ampliar gratuïtament les possibilitats de </a:t>
            </a:r>
            <a:r>
              <a:rPr lang="ca-ES" b="1" i="0" dirty="0" err="1">
                <a:latin typeface="Verdana" pitchFamily="34" charset="0"/>
              </a:rPr>
              <a:t>PubMed</a:t>
            </a:r>
            <a:r>
              <a:rPr lang="ca-ES" b="1" i="0" dirty="0">
                <a:latin typeface="Verdana" pitchFamily="34" charset="0"/>
              </a:rPr>
              <a:t> (només cal registrar-se).</a:t>
            </a:r>
          </a:p>
          <a:p>
            <a:pPr algn="just">
              <a:defRPr/>
            </a:pPr>
            <a:endParaRPr lang="ca-ES" b="1" i="0" dirty="0">
              <a:latin typeface="Verdana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  <a:defRPr/>
            </a:pPr>
            <a:r>
              <a:rPr lang="ca-ES" b="1" i="0" dirty="0">
                <a:latin typeface="Verdana" pitchFamily="34" charset="0"/>
              </a:rPr>
              <a:t>Tot i activar l’SFX, cal accedir des d’ordinadors de la UB o configurar el navegador amb el </a:t>
            </a:r>
            <a:r>
              <a:rPr lang="ca-ES" b="1" i="0" dirty="0" err="1">
                <a:latin typeface="Verdana" pitchFamily="34" charset="0"/>
              </a:rPr>
              <a:t>SIRE</a:t>
            </a:r>
            <a:r>
              <a:rPr lang="ca-ES" b="1" i="0" dirty="0">
                <a:latin typeface="Verdana" pitchFamily="34" charset="0"/>
              </a:rPr>
              <a:t> per recuperar el text complet dels articles:</a:t>
            </a:r>
          </a:p>
          <a:p>
            <a:pPr algn="just">
              <a:defRPr/>
            </a:pPr>
            <a:r>
              <a:rPr lang="ca-ES" b="1" i="0" dirty="0">
                <a:latin typeface="Verdana" pitchFamily="34" charset="0"/>
              </a:rPr>
              <a:t>	</a:t>
            </a:r>
            <a:r>
              <a:rPr lang="ca-ES" sz="1200" b="1" i="0" dirty="0">
                <a:latin typeface="Verdana" pitchFamily="34" charset="0"/>
                <a:hlinkClick r:id="rId2"/>
              </a:rPr>
              <a:t>crai.ub.edu/que-ofereix-el-</a:t>
            </a:r>
            <a:r>
              <a:rPr lang="ca-ES" sz="1200" b="1" i="0" dirty="0" err="1">
                <a:latin typeface="Verdana" pitchFamily="34" charset="0"/>
                <a:hlinkClick r:id="rId2"/>
              </a:rPr>
              <a:t>crai</a:t>
            </a:r>
            <a:r>
              <a:rPr lang="ca-ES" sz="1200" b="1" i="0" dirty="0">
                <a:latin typeface="Verdana" pitchFamily="34" charset="0"/>
                <a:hlinkClick r:id="rId2"/>
              </a:rPr>
              <a:t>/</a:t>
            </a:r>
            <a:r>
              <a:rPr lang="ca-ES" sz="1200" b="1" i="0" dirty="0" err="1">
                <a:latin typeface="Verdana" pitchFamily="34" charset="0"/>
                <a:hlinkClick r:id="rId2"/>
              </a:rPr>
              <a:t>acces</a:t>
            </a:r>
            <a:r>
              <a:rPr lang="ca-ES" sz="1200" b="1" i="0" dirty="0">
                <a:latin typeface="Verdana" pitchFamily="34" charset="0"/>
                <a:hlinkClick r:id="rId2"/>
              </a:rPr>
              <a:t>-recursos/</a:t>
            </a:r>
            <a:r>
              <a:rPr lang="ca-ES" sz="1200" b="1" i="0" dirty="0" err="1">
                <a:latin typeface="Verdana" pitchFamily="34" charset="0"/>
                <a:hlinkClick r:id="rId2"/>
              </a:rPr>
              <a:t>acces</a:t>
            </a:r>
            <a:r>
              <a:rPr lang="ca-ES" sz="1200" b="1" i="0" dirty="0">
                <a:latin typeface="Verdana" pitchFamily="34" charset="0"/>
                <a:hlinkClick r:id="rId2"/>
              </a:rPr>
              <a:t>-recursos-</a:t>
            </a:r>
            <a:r>
              <a:rPr lang="ca-ES" sz="1200" b="1" i="0" dirty="0" err="1">
                <a:latin typeface="Verdana" pitchFamily="34" charset="0"/>
                <a:hlinkClick r:id="rId2"/>
              </a:rPr>
              <a:t>proxy</a:t>
            </a:r>
            <a:endParaRPr lang="ca-ES" sz="1200" b="1" i="0" dirty="0">
              <a:latin typeface="Verdana" pitchFamily="34" charset="0"/>
            </a:endParaRPr>
          </a:p>
          <a:p>
            <a:pPr algn="just">
              <a:defRPr/>
            </a:pPr>
            <a:endParaRPr lang="ca-ES" b="1" i="0" dirty="0">
              <a:latin typeface="Verdana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  <a:defRPr/>
            </a:pPr>
            <a:endParaRPr lang="ca-ES" b="1" i="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3" descr="C:\Documents and Settings\prestec\Escritorio\Varis\pubmed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4913" y="2463800"/>
            <a:ext cx="3392487" cy="4235450"/>
          </a:xfrm>
          <a:prstGeom prst="rect">
            <a:avLst/>
          </a:prstGeom>
          <a:noFill/>
          <a:ln w="3175">
            <a:solidFill>
              <a:srgbClr val="C0C0C0"/>
            </a:solidFill>
            <a:miter lim="800000"/>
            <a:headEnd/>
            <a:tailEnd/>
          </a:ln>
        </p:spPr>
      </p:pic>
      <p:pic>
        <p:nvPicPr>
          <p:cNvPr id="9218" name="Picture 2" descr="C:\Documents and Settings\prestec\Escritorio\Varis\pubmed_retoc_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981075"/>
            <a:ext cx="81359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4 Subtítulo"/>
          <p:cNvSpPr>
            <a:spLocks noGrp="1"/>
          </p:cNvSpPr>
          <p:nvPr>
            <p:ph type="subTitle" idx="1"/>
          </p:nvPr>
        </p:nvSpPr>
        <p:spPr bwMode="auto">
          <a:xfrm>
            <a:off x="287338" y="2133600"/>
            <a:ext cx="8748712" cy="43878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90000"/>
              </a:lnSpc>
            </a:pPr>
            <a:endParaRPr lang="ca-ES" smtClean="0">
              <a:solidFill>
                <a:schemeClr val="tx1"/>
              </a:solidFill>
              <a:latin typeface="Verdana" pitchFamily="34" charset="0"/>
            </a:endParaRPr>
          </a:p>
          <a:p>
            <a:pPr algn="l">
              <a:lnSpc>
                <a:spcPct val="90000"/>
              </a:lnSpc>
              <a:buFontTx/>
              <a:buChar char="•"/>
            </a:pPr>
            <a:endParaRPr lang="ca-ES" smtClean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2" name="QuadreDeText 1"/>
          <p:cNvSpPr txBox="1"/>
          <p:nvPr/>
        </p:nvSpPr>
        <p:spPr>
          <a:xfrm>
            <a:off x="6443663" y="1412875"/>
            <a:ext cx="2665412" cy="14779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L’accés a </a:t>
            </a:r>
            <a:r>
              <a:rPr lang="ca-ES" b="1" dirty="0" err="1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My</a:t>
            </a:r>
            <a:r>
              <a:rPr lang="ca-ES" b="1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 NCBI</a:t>
            </a: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 es troba a la part superior de la pantalla principal de </a:t>
            </a:r>
            <a:r>
              <a:rPr lang="ca-ES" b="1" i="0" dirty="0" err="1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PubMed</a:t>
            </a:r>
            <a:endParaRPr lang="ca-ES" b="1" i="0" dirty="0">
              <a:solidFill>
                <a:schemeClr val="tx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3" name="Rectangle arrodonit 2"/>
          <p:cNvSpPr/>
          <p:nvPr/>
        </p:nvSpPr>
        <p:spPr>
          <a:xfrm>
            <a:off x="6732588" y="908050"/>
            <a:ext cx="1512887" cy="4333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10" name="QuadreDeText 9"/>
          <p:cNvSpPr txBox="1"/>
          <p:nvPr/>
        </p:nvSpPr>
        <p:spPr>
          <a:xfrm>
            <a:off x="6057900" y="4059238"/>
            <a:ext cx="2924175" cy="12001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A la </a:t>
            </a:r>
            <a:r>
              <a:rPr lang="ca-ES" b="1" i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pantalla següent identifiqueu-vos si ja teniu un compte o bé...</a:t>
            </a:r>
            <a:endParaRPr lang="ca-ES" b="1" i="0" dirty="0">
              <a:solidFill>
                <a:schemeClr val="tx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1" name="QuadreDeText 10"/>
          <p:cNvSpPr txBox="1"/>
          <p:nvPr/>
        </p:nvSpPr>
        <p:spPr>
          <a:xfrm>
            <a:off x="6057900" y="5986463"/>
            <a:ext cx="2952750" cy="6461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...feu clic a </a:t>
            </a:r>
            <a:r>
              <a:rPr lang="ca-ES" b="1" dirty="0" err="1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Register</a:t>
            </a:r>
            <a:r>
              <a:rPr lang="ca-ES" b="1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 for </a:t>
            </a:r>
            <a:r>
              <a:rPr lang="ca-ES" b="1" dirty="0" err="1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an</a:t>
            </a:r>
            <a:r>
              <a:rPr lang="ca-ES" b="1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ca-ES" b="1" dirty="0" err="1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NCBI</a:t>
            </a:r>
            <a:r>
              <a:rPr lang="ca-ES" b="1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ca-ES" b="1" dirty="0" err="1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account</a:t>
            </a:r>
            <a:endParaRPr lang="ca-ES" b="1" i="0" dirty="0">
              <a:solidFill>
                <a:schemeClr val="tx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2" name="Rectangle arrodonit 11"/>
          <p:cNvSpPr/>
          <p:nvPr/>
        </p:nvSpPr>
        <p:spPr>
          <a:xfrm>
            <a:off x="2841625" y="4292600"/>
            <a:ext cx="2378075" cy="100806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13" name="Rectangle arrodonit 12"/>
          <p:cNvSpPr/>
          <p:nvPr/>
        </p:nvSpPr>
        <p:spPr>
          <a:xfrm>
            <a:off x="3203575" y="6308725"/>
            <a:ext cx="1866900" cy="3159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7" name="Fletxa dreta 6"/>
          <p:cNvSpPr/>
          <p:nvPr/>
        </p:nvSpPr>
        <p:spPr>
          <a:xfrm rot="1599101">
            <a:off x="6030913" y="827088"/>
            <a:ext cx="576262" cy="30638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16" name="Fletxa dreta 15"/>
          <p:cNvSpPr/>
          <p:nvPr/>
        </p:nvSpPr>
        <p:spPr>
          <a:xfrm rot="10800000">
            <a:off x="5216525" y="6291263"/>
            <a:ext cx="579438" cy="30638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14" name="Fletxa dreta 13"/>
          <p:cNvSpPr/>
          <p:nvPr/>
        </p:nvSpPr>
        <p:spPr>
          <a:xfrm rot="10800000">
            <a:off x="5411788" y="4643438"/>
            <a:ext cx="581025" cy="30638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15" name="QuadreDeText 14"/>
          <p:cNvSpPr txBox="1"/>
          <p:nvPr/>
        </p:nvSpPr>
        <p:spPr>
          <a:xfrm>
            <a:off x="125413" y="3284538"/>
            <a:ext cx="3438525" cy="523875"/>
          </a:xfrm>
          <a:prstGeom prst="rect">
            <a:avLst/>
          </a:prstGeom>
          <a:solidFill>
            <a:srgbClr val="FEF2E8"/>
          </a:solidFill>
          <a:ln>
            <a:prstDash val="dash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ca-ES" sz="1400" b="1" i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També us podeu identificar amb el vostre compte de Google</a:t>
            </a:r>
            <a:endParaRPr lang="ca-ES" sz="1400" b="1" i="0" dirty="0">
              <a:solidFill>
                <a:schemeClr val="tx2">
                  <a:lumMod val="50000"/>
                </a:schemeClr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3863" y="3435350"/>
            <a:ext cx="8297862" cy="288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 descr="C:\Documents and Settings\prestec\Escritorio\Varis\pubmed_retoc_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538" y="1073150"/>
            <a:ext cx="79105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arrodonit 8"/>
          <p:cNvSpPr/>
          <p:nvPr/>
        </p:nvSpPr>
        <p:spPr>
          <a:xfrm>
            <a:off x="5364163" y="1082675"/>
            <a:ext cx="2320925" cy="2889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10" name="QuadreDeText 9"/>
          <p:cNvSpPr txBox="1"/>
          <p:nvPr/>
        </p:nvSpPr>
        <p:spPr>
          <a:xfrm>
            <a:off x="1476375" y="909638"/>
            <a:ext cx="2590800" cy="9239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Un cop registrats veureu el vostre nom </a:t>
            </a:r>
            <a:r>
              <a:rPr lang="ca-ES" b="1" i="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d’usuari</a:t>
            </a:r>
            <a:endParaRPr lang="ca-ES" b="1" i="0" dirty="0">
              <a:solidFill>
                <a:schemeClr val="tx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1" name="QuadreDeText 10"/>
          <p:cNvSpPr txBox="1"/>
          <p:nvPr/>
        </p:nvSpPr>
        <p:spPr>
          <a:xfrm>
            <a:off x="6084888" y="2060575"/>
            <a:ext cx="2879725" cy="9239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Feu clic a </a:t>
            </a:r>
            <a:r>
              <a:rPr lang="ca-ES" b="1" dirty="0" err="1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My</a:t>
            </a:r>
            <a:r>
              <a:rPr lang="ca-ES" b="1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 NCBI </a:t>
            </a: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per accedir al vostre espai personal</a:t>
            </a:r>
          </a:p>
        </p:txBody>
      </p:sp>
      <p:sp>
        <p:nvSpPr>
          <p:cNvPr id="12" name="Fletxa dreta 11"/>
          <p:cNvSpPr/>
          <p:nvPr/>
        </p:nvSpPr>
        <p:spPr>
          <a:xfrm>
            <a:off x="4283075" y="1082675"/>
            <a:ext cx="877888" cy="30797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13" name="Fletxa dreta 12"/>
          <p:cNvSpPr/>
          <p:nvPr/>
        </p:nvSpPr>
        <p:spPr>
          <a:xfrm rot="16200000">
            <a:off x="7183438" y="1573213"/>
            <a:ext cx="465137" cy="28733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15" name="Rectangle arrodonit 14"/>
          <p:cNvSpPr/>
          <p:nvPr/>
        </p:nvSpPr>
        <p:spPr>
          <a:xfrm>
            <a:off x="6337300" y="3644900"/>
            <a:ext cx="1187450" cy="28892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16" name="QuadreDeText 15"/>
          <p:cNvSpPr txBox="1"/>
          <p:nvPr/>
        </p:nvSpPr>
        <p:spPr>
          <a:xfrm>
            <a:off x="2268538" y="4918075"/>
            <a:ext cx="4030662" cy="12001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I ara seleccioneu </a:t>
            </a:r>
            <a:r>
              <a:rPr lang="ca-ES" b="1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NCBI </a:t>
            </a:r>
            <a:r>
              <a:rPr lang="ca-ES" b="1" dirty="0" err="1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Site</a:t>
            </a:r>
            <a:r>
              <a:rPr lang="ca-ES" b="1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ca-ES" b="1" dirty="0" err="1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Preferences</a:t>
            </a:r>
            <a:r>
              <a:rPr lang="ca-ES" b="1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per modificar </a:t>
            </a:r>
          </a:p>
          <a:p>
            <a:pPr>
              <a:defRPr/>
            </a:pP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les preferències del vostre espai </a:t>
            </a:r>
            <a:r>
              <a:rPr lang="ca-ES" b="1" dirty="0" err="1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My</a:t>
            </a:r>
            <a:r>
              <a:rPr lang="ca-ES" b="1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 NCBI</a:t>
            </a:r>
          </a:p>
        </p:txBody>
      </p:sp>
      <p:sp>
        <p:nvSpPr>
          <p:cNvPr id="17" name="Fletxa dreta 16"/>
          <p:cNvSpPr/>
          <p:nvPr/>
        </p:nvSpPr>
        <p:spPr>
          <a:xfrm rot="18060071">
            <a:off x="5976938" y="4284663"/>
            <a:ext cx="628650" cy="27305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4463" y="3943350"/>
            <a:ext cx="4927600" cy="231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1313" y="1628775"/>
            <a:ext cx="2220912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QuadreDeText 4"/>
          <p:cNvSpPr txBox="1"/>
          <p:nvPr/>
        </p:nvSpPr>
        <p:spPr>
          <a:xfrm>
            <a:off x="3414713" y="1989138"/>
            <a:ext cx="4619625" cy="12001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Dins del bloc </a:t>
            </a:r>
            <a:r>
              <a:rPr lang="ca-ES" b="1" dirty="0" err="1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PubMed</a:t>
            </a:r>
            <a:r>
              <a:rPr lang="ca-ES" b="1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ca-ES" b="1" dirty="0" err="1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Preferences</a:t>
            </a:r>
            <a:r>
              <a:rPr lang="ca-ES" b="1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feu clic a </a:t>
            </a:r>
            <a:r>
              <a:rPr lang="ca-ES" b="1" dirty="0" err="1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Outside</a:t>
            </a:r>
            <a:r>
              <a:rPr lang="ca-ES" b="1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ca-ES" b="1" dirty="0" err="1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Tool</a:t>
            </a:r>
            <a:r>
              <a:rPr lang="ca-ES" b="1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per accedir a la pantalla de configuració d’aquesta eina</a:t>
            </a:r>
          </a:p>
        </p:txBody>
      </p:sp>
      <p:sp>
        <p:nvSpPr>
          <p:cNvPr id="10" name="Rectangle arrodonit 9"/>
          <p:cNvSpPr/>
          <p:nvPr/>
        </p:nvSpPr>
        <p:spPr>
          <a:xfrm>
            <a:off x="395288" y="3367088"/>
            <a:ext cx="2016125" cy="169227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11" name="Rectangle arrodonit 10"/>
          <p:cNvSpPr/>
          <p:nvPr/>
        </p:nvSpPr>
        <p:spPr>
          <a:xfrm>
            <a:off x="4500563" y="5373688"/>
            <a:ext cx="1223962" cy="3683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12" name="QuadreDeText 11"/>
          <p:cNvSpPr txBox="1"/>
          <p:nvPr/>
        </p:nvSpPr>
        <p:spPr>
          <a:xfrm>
            <a:off x="6372225" y="5338763"/>
            <a:ext cx="2447925" cy="9239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ca-ES" b="1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No </a:t>
            </a:r>
            <a:r>
              <a:rPr lang="ca-ES" b="1" dirty="0" err="1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tool</a:t>
            </a:r>
            <a:r>
              <a:rPr lang="ca-ES" b="1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ca-ES" b="1" dirty="0" err="1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selected</a:t>
            </a:r>
            <a:r>
              <a:rPr lang="ca-ES" b="1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és l’opció per defecte</a:t>
            </a:r>
            <a:endParaRPr lang="ca-ES" b="1" dirty="0">
              <a:solidFill>
                <a:schemeClr val="tx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3" name="Fletxa dreta 12"/>
          <p:cNvSpPr/>
          <p:nvPr/>
        </p:nvSpPr>
        <p:spPr>
          <a:xfrm rot="2924491">
            <a:off x="-8731" y="4139406"/>
            <a:ext cx="768350" cy="32543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cxnSp>
        <p:nvCxnSpPr>
          <p:cNvPr id="4" name="Connector angular 3"/>
          <p:cNvCxnSpPr/>
          <p:nvPr/>
        </p:nvCxnSpPr>
        <p:spPr>
          <a:xfrm flipV="1">
            <a:off x="2562225" y="4213225"/>
            <a:ext cx="2081213" cy="407988"/>
          </a:xfrm>
          <a:prstGeom prst="bentConnector3">
            <a:avLst/>
          </a:prstGeom>
          <a:ln w="127000">
            <a:solidFill>
              <a:srgbClr val="FFFF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4813" y="1427163"/>
            <a:ext cx="474345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QuadreDeText 3"/>
          <p:cNvSpPr txBox="1"/>
          <p:nvPr/>
        </p:nvSpPr>
        <p:spPr>
          <a:xfrm>
            <a:off x="3924300" y="2384425"/>
            <a:ext cx="4833938" cy="13858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Desplaceu-vos per la relació de centres fins a localitzar l’entrada:</a:t>
            </a:r>
          </a:p>
          <a:p>
            <a:pPr algn="ctr">
              <a:defRPr/>
            </a:pPr>
            <a:r>
              <a:rPr lang="ca-ES" sz="2000" b="1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Universitat de </a:t>
            </a:r>
            <a:r>
              <a:rPr lang="ca-ES" sz="20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Barcelona–</a:t>
            </a:r>
            <a:r>
              <a:rPr lang="ca-ES" sz="2000" b="1" dirty="0" err="1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CRAI</a:t>
            </a:r>
            <a:r>
              <a:rPr lang="ca-ES" sz="20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  </a:t>
            </a:r>
            <a:r>
              <a:rPr lang="ca-ES" sz="1400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(podeu fer clic a la lletra U per </a:t>
            </a:r>
          </a:p>
          <a:p>
            <a:pPr algn="ctr">
              <a:defRPr/>
            </a:pPr>
            <a:r>
              <a:rPr lang="ca-ES" sz="1400" b="1" i="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facilitar </a:t>
            </a:r>
            <a:r>
              <a:rPr lang="ca-ES" sz="1400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la localització)</a:t>
            </a:r>
          </a:p>
        </p:txBody>
      </p:sp>
      <p:sp>
        <p:nvSpPr>
          <p:cNvPr id="5" name="Fletxa dreta 4"/>
          <p:cNvSpPr/>
          <p:nvPr/>
        </p:nvSpPr>
        <p:spPr>
          <a:xfrm rot="8594433">
            <a:off x="3679825" y="1284288"/>
            <a:ext cx="677863" cy="28733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263" y="4941888"/>
            <a:ext cx="360997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QuadreDeText 7"/>
          <p:cNvSpPr txBox="1"/>
          <p:nvPr/>
        </p:nvSpPr>
        <p:spPr>
          <a:xfrm>
            <a:off x="395288" y="4954588"/>
            <a:ext cx="3898900" cy="123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Seleccioneu-la i feu clic al botó </a:t>
            </a:r>
            <a:r>
              <a:rPr lang="ca-ES" b="1" dirty="0" err="1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Save</a:t>
            </a: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 que hi ha a la part superior de la pantalla per desar els canvis</a:t>
            </a:r>
            <a:endParaRPr lang="ca-ES" sz="1600" b="1" i="0" dirty="0">
              <a:solidFill>
                <a:schemeClr val="tx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9" name="Rectangle arrodonit 8"/>
          <p:cNvSpPr/>
          <p:nvPr/>
        </p:nvSpPr>
        <p:spPr>
          <a:xfrm>
            <a:off x="5219700" y="5373688"/>
            <a:ext cx="1944688" cy="28733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3"/>
          <p:cNvPicPr>
            <a:picLocks noChangeAspect="1" noChangeArrowheads="1"/>
          </p:cNvPicPr>
          <p:nvPr/>
        </p:nvPicPr>
        <p:blipFill>
          <a:blip r:embed="rId2"/>
          <a:srcRect r="12039"/>
          <a:stretch>
            <a:fillRect/>
          </a:stretch>
        </p:blipFill>
        <p:spPr bwMode="auto">
          <a:xfrm>
            <a:off x="107950" y="3092450"/>
            <a:ext cx="3124200" cy="372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 b="17493"/>
          <a:stretch>
            <a:fillRect/>
          </a:stretch>
        </p:blipFill>
        <p:spPr bwMode="auto">
          <a:xfrm>
            <a:off x="1423988" y="1998663"/>
            <a:ext cx="7612062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QuadreDeText 1"/>
          <p:cNvSpPr txBox="1"/>
          <p:nvPr/>
        </p:nvSpPr>
        <p:spPr>
          <a:xfrm>
            <a:off x="684213" y="1052513"/>
            <a:ext cx="7775575" cy="8921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Des d’ara, quan us identifiqueu a </a:t>
            </a:r>
            <a:r>
              <a:rPr lang="ca-ES" b="1" dirty="0" err="1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My</a:t>
            </a:r>
            <a:r>
              <a:rPr lang="ca-ES" b="1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 NCBI</a:t>
            </a: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 i feu cerques a </a:t>
            </a:r>
            <a:r>
              <a:rPr lang="ca-ES" b="1" i="0" dirty="0" err="1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PubMed</a:t>
            </a: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, veureu el botó del servei SFX del CRAI de la UB</a:t>
            </a:r>
          </a:p>
          <a:p>
            <a:pPr algn="ctr">
              <a:defRPr/>
            </a:pPr>
            <a:r>
              <a:rPr lang="ca-ES" sz="1600" b="1" i="0" dirty="0">
                <a:solidFill>
                  <a:srgbClr val="FF0000"/>
                </a:solidFill>
                <a:latin typeface="Verdana" pitchFamily="34" charset="0"/>
              </a:rPr>
              <a:t>Atenció! Cal visualitzar les referències en format </a:t>
            </a:r>
            <a:r>
              <a:rPr lang="ca-ES" sz="1600" b="1" dirty="0" err="1">
                <a:solidFill>
                  <a:srgbClr val="FF0000"/>
                </a:solidFill>
                <a:latin typeface="Verdana" pitchFamily="34" charset="0"/>
              </a:rPr>
              <a:t>Abstract</a:t>
            </a:r>
            <a:endParaRPr lang="ca-ES" sz="1600" b="1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6" name="Rectangle arrodonit 5"/>
          <p:cNvSpPr/>
          <p:nvPr/>
        </p:nvSpPr>
        <p:spPr>
          <a:xfrm>
            <a:off x="8027988" y="2133600"/>
            <a:ext cx="828675" cy="28733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8" name="QuadreDeText 7"/>
          <p:cNvSpPr txBox="1"/>
          <p:nvPr/>
        </p:nvSpPr>
        <p:spPr>
          <a:xfrm>
            <a:off x="3779838" y="2492375"/>
            <a:ext cx="3384550" cy="12001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El veureu a la cantonada superior dreta si visualitzeu un registre solt...</a:t>
            </a:r>
            <a:endParaRPr lang="ca-ES" sz="1600" b="1" i="0" dirty="0">
              <a:solidFill>
                <a:schemeClr val="tx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0" name="Rectangle arrodonit 9"/>
          <p:cNvSpPr/>
          <p:nvPr/>
        </p:nvSpPr>
        <p:spPr>
          <a:xfrm>
            <a:off x="468313" y="5732463"/>
            <a:ext cx="827087" cy="28892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11" name="QuadreDeText 10"/>
          <p:cNvSpPr txBox="1"/>
          <p:nvPr/>
        </p:nvSpPr>
        <p:spPr>
          <a:xfrm>
            <a:off x="3070225" y="5272088"/>
            <a:ext cx="4886325" cy="8921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...o al final de cada referència si visualitzeu una llista de resultats          </a:t>
            </a:r>
            <a:r>
              <a:rPr lang="ca-ES" sz="1400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(Recordeu: sempre en format </a:t>
            </a:r>
            <a:r>
              <a:rPr lang="ca-ES" sz="1400" b="1" dirty="0" err="1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Abstract</a:t>
            </a:r>
            <a:r>
              <a:rPr lang="ca-ES" sz="1400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)</a:t>
            </a:r>
          </a:p>
        </p:txBody>
      </p:sp>
      <p:sp>
        <p:nvSpPr>
          <p:cNvPr id="12" name="Fletxa dreta 11"/>
          <p:cNvSpPr/>
          <p:nvPr/>
        </p:nvSpPr>
        <p:spPr>
          <a:xfrm rot="19284488">
            <a:off x="7334250" y="2443163"/>
            <a:ext cx="677863" cy="28733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13" name="Fletxa dreta 12"/>
          <p:cNvSpPr/>
          <p:nvPr/>
        </p:nvSpPr>
        <p:spPr>
          <a:xfrm rot="8594433">
            <a:off x="1314450" y="5281613"/>
            <a:ext cx="677863" cy="28733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4550" y="2209800"/>
            <a:ext cx="4951413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QuadreDeText 3"/>
          <p:cNvSpPr txBox="1"/>
          <p:nvPr/>
        </p:nvSpPr>
        <p:spPr>
          <a:xfrm>
            <a:off x="323850" y="1198563"/>
            <a:ext cx="8208963" cy="6461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En prémer el botó, si el CRAI està subscrit a la revista, veureu el missatge </a:t>
            </a:r>
            <a:r>
              <a:rPr lang="ca-ES" b="1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Text complet disponible</a:t>
            </a:r>
            <a:endParaRPr lang="ca-ES" sz="1400" b="1" dirty="0">
              <a:solidFill>
                <a:schemeClr val="tx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5" name="QuadreDeText 4"/>
          <p:cNvSpPr txBox="1"/>
          <p:nvPr/>
        </p:nvSpPr>
        <p:spPr>
          <a:xfrm>
            <a:off x="5795963" y="2636838"/>
            <a:ext cx="2471737" cy="9239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Feu clic a la fletxa per accedir al text complet</a:t>
            </a:r>
            <a:endParaRPr lang="ca-ES" sz="1400" b="1" dirty="0">
              <a:solidFill>
                <a:schemeClr val="tx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3" name="Rectangle arrodonit 12"/>
          <p:cNvSpPr/>
          <p:nvPr/>
        </p:nvSpPr>
        <p:spPr>
          <a:xfrm>
            <a:off x="1331913" y="6524625"/>
            <a:ext cx="1727200" cy="28892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14" name="Fletxa dreta 13"/>
          <p:cNvSpPr/>
          <p:nvPr/>
        </p:nvSpPr>
        <p:spPr>
          <a:xfrm rot="10800000">
            <a:off x="5105400" y="3068638"/>
            <a:ext cx="546100" cy="23336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11" name="QuadreDeText 10"/>
          <p:cNvSpPr txBox="1"/>
          <p:nvPr/>
        </p:nvSpPr>
        <p:spPr>
          <a:xfrm>
            <a:off x="4643438" y="6022975"/>
            <a:ext cx="3024187" cy="64611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També veureu el FI de la revista</a:t>
            </a:r>
            <a:endParaRPr lang="ca-ES" sz="1400" b="1" dirty="0">
              <a:solidFill>
                <a:schemeClr val="tx2">
                  <a:lumMod val="50000"/>
                </a:schemeClr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725" y="2019300"/>
            <a:ext cx="82105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QuadreDeText 2"/>
          <p:cNvSpPr txBox="1"/>
          <p:nvPr/>
        </p:nvSpPr>
        <p:spPr>
          <a:xfrm>
            <a:off x="1058863" y="1100138"/>
            <a:ext cx="6897687" cy="6477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Si el CRAI no està subscrit a la revista, veureu el missatge </a:t>
            </a:r>
            <a:r>
              <a:rPr lang="ca-ES" b="1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Text complet no disponible</a:t>
            </a:r>
            <a:endParaRPr lang="ca-ES" sz="1400" b="1" dirty="0">
              <a:solidFill>
                <a:schemeClr val="tx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4" name="Rectangle arrodonit 3"/>
          <p:cNvSpPr/>
          <p:nvPr/>
        </p:nvSpPr>
        <p:spPr>
          <a:xfrm>
            <a:off x="611188" y="4005263"/>
            <a:ext cx="8066087" cy="7159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5" name="QuadreDeText 4"/>
          <p:cNvSpPr txBox="1"/>
          <p:nvPr/>
        </p:nvSpPr>
        <p:spPr>
          <a:xfrm>
            <a:off x="2722563" y="5397500"/>
            <a:ext cx="5233987" cy="12001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En aquest cas hi haurà un enllaç directe al formulari del servei de </a:t>
            </a:r>
            <a:r>
              <a:rPr lang="ca-ES" b="1" i="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préstec </a:t>
            </a: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i</a:t>
            </a:r>
            <a:r>
              <a:rPr lang="ca-ES" b="1" i="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nterbibliotecari </a:t>
            </a:r>
            <a:r>
              <a:rPr lang="ca-ES" b="1" i="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del CRAI per sol·licitar l’article</a:t>
            </a:r>
            <a:endParaRPr lang="ca-ES" sz="1400" b="1" dirty="0">
              <a:solidFill>
                <a:schemeClr val="tx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6" name="Fletxa dreta 5"/>
          <p:cNvSpPr/>
          <p:nvPr/>
        </p:nvSpPr>
        <p:spPr>
          <a:xfrm rot="16140000">
            <a:off x="2659063" y="4787900"/>
            <a:ext cx="547688" cy="42068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7" name="Fletxa dreta 6"/>
          <p:cNvSpPr/>
          <p:nvPr/>
        </p:nvSpPr>
        <p:spPr>
          <a:xfrm rot="9819325">
            <a:off x="2638425" y="2187575"/>
            <a:ext cx="547688" cy="233363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4"/>
          <p:cNvSpPr txBox="1">
            <a:spLocks noChangeArrowheads="1"/>
          </p:cNvSpPr>
          <p:nvPr/>
        </p:nvSpPr>
        <p:spPr bwMode="auto">
          <a:xfrm>
            <a:off x="3419475" y="5013325"/>
            <a:ext cx="2089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a-ES" b="1" i="0" dirty="0">
                <a:solidFill>
                  <a:srgbClr val="928C94"/>
                </a:solidFill>
              </a:rPr>
              <a:t>M</a:t>
            </a:r>
            <a:r>
              <a:rPr lang="ca-ES" i="0" dirty="0">
                <a:solidFill>
                  <a:srgbClr val="928C94"/>
                </a:solidFill>
              </a:rPr>
              <a:t>oltes </a:t>
            </a:r>
            <a:r>
              <a:rPr lang="ca-ES" b="1" i="0" dirty="0">
                <a:solidFill>
                  <a:srgbClr val="928C94"/>
                </a:solidFill>
              </a:rPr>
              <a:t>g</a:t>
            </a:r>
            <a:r>
              <a:rPr lang="ca-ES" i="0" dirty="0">
                <a:solidFill>
                  <a:srgbClr val="928C94"/>
                </a:solidFill>
              </a:rPr>
              <a:t>ràcies</a:t>
            </a:r>
          </a:p>
        </p:txBody>
      </p:sp>
      <p:sp>
        <p:nvSpPr>
          <p:cNvPr id="17410" name="Text Box 5"/>
          <p:cNvSpPr txBox="1">
            <a:spLocks noChangeArrowheads="1"/>
          </p:cNvSpPr>
          <p:nvPr/>
        </p:nvSpPr>
        <p:spPr bwMode="auto">
          <a:xfrm>
            <a:off x="1331913" y="6092825"/>
            <a:ext cx="3527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200" i="0" dirty="0">
                <a:latin typeface="Verdana" pitchFamily="34" charset="0"/>
              </a:rPr>
              <a:t>©</a:t>
            </a:r>
            <a:r>
              <a:rPr lang="es-ES" i="0" dirty="0">
                <a:latin typeface="Verdana" pitchFamily="34" charset="0"/>
              </a:rPr>
              <a:t> </a:t>
            </a:r>
            <a:r>
              <a:rPr lang="es-ES" sz="1200" i="0" dirty="0" err="1">
                <a:latin typeface="Verdana" pitchFamily="34" charset="0"/>
              </a:rPr>
              <a:t>CRAI</a:t>
            </a:r>
            <a:r>
              <a:rPr lang="es-ES" sz="1200" i="0" dirty="0">
                <a:latin typeface="Verdana" pitchFamily="34" charset="0"/>
              </a:rPr>
              <a:t>, </a:t>
            </a:r>
            <a:r>
              <a:rPr lang="ca-ES" sz="1200" i="0" dirty="0">
                <a:latin typeface="Verdana" pitchFamily="34" charset="0"/>
              </a:rPr>
              <a:t>Universitat de Barcelona, 2014</a:t>
            </a:r>
          </a:p>
        </p:txBody>
      </p:sp>
      <p:pic>
        <p:nvPicPr>
          <p:cNvPr id="17411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905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chemeClr val="accent6">
            <a:lumMod val="60000"/>
            <a:lumOff val="40000"/>
          </a:schemeClr>
        </a:solidFill>
        <a:ln/>
      </a:spPr>
      <a:bodyPr wrap="square" rtlCol="0">
        <a:spAutoFit/>
      </a:bodyPr>
      <a:lstStyle>
        <a:defPPr>
          <a:defRPr b="1" i="0" dirty="0" smtClean="0">
            <a:solidFill>
              <a:schemeClr val="tx2">
                <a:lumMod val="50000"/>
              </a:schemeClr>
            </a:solidFill>
            <a:latin typeface="Verdana" pitchFamily="34" charset="0"/>
          </a:defRPr>
        </a:defPPr>
      </a:lstStyle>
      <a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a: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4886</TotalTime>
  <Words>586</Words>
  <Application>Microsoft Office PowerPoint</Application>
  <PresentationFormat>Presentació en pantalla (4:3)</PresentationFormat>
  <Paragraphs>51</Paragraphs>
  <Slides>11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Títols de les diapositives</vt:lpstr>
      </vt:variant>
      <vt:variant>
        <vt:i4>11</vt:i4>
      </vt:variant>
    </vt:vector>
  </HeadingPairs>
  <TitlesOfParts>
    <vt:vector size="12" baseType="lpstr">
      <vt:lpstr>Tema de Office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Company>Universitat de Barcelona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PubMed i el gestor de revistes del CRAI de la UB (servei SFX). Octubre 2014</dc:title>
  <dc:creator>CRAI Biblioteca de Medicina</dc:creator>
  <cp:keywords>PubMed, revistes, CRAI, Universitat de Barcelona, SFX, Formació d'usuaris</cp:keywords>
  <cp:lastModifiedBy>usuari</cp:lastModifiedBy>
  <cp:revision>653</cp:revision>
  <dcterms:created xsi:type="dcterms:W3CDTF">2009-07-22T11:14:30Z</dcterms:created>
  <dcterms:modified xsi:type="dcterms:W3CDTF">2014-10-03T16:41:37Z</dcterms:modified>
</cp:coreProperties>
</file>