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72" r:id="rId4"/>
    <p:sldId id="258" r:id="rId5"/>
    <p:sldId id="259" r:id="rId6"/>
    <p:sldId id="261" r:id="rId7"/>
    <p:sldId id="271" r:id="rId8"/>
    <p:sldId id="260" r:id="rId9"/>
    <p:sldId id="269" r:id="rId10"/>
    <p:sldId id="268" r:id="rId11"/>
    <p:sldId id="270" r:id="rId12"/>
    <p:sldId id="282" r:id="rId13"/>
    <p:sldId id="273" r:id="rId14"/>
    <p:sldId id="267" r:id="rId15"/>
    <p:sldId id="274" r:id="rId16"/>
    <p:sldId id="275" r:id="rId17"/>
    <p:sldId id="276" r:id="rId18"/>
    <p:sldId id="278" r:id="rId19"/>
    <p:sldId id="277" r:id="rId20"/>
    <p:sldId id="279" r:id="rId21"/>
    <p:sldId id="280" r:id="rId22"/>
    <p:sldId id="265" r:id="rId23"/>
    <p:sldId id="281" r:id="rId24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0" autoAdjust="0"/>
    <p:restoredTop sz="90502" autoAdjust="0"/>
  </p:normalViewPr>
  <p:slideViewPr>
    <p:cSldViewPr>
      <p:cViewPr>
        <p:scale>
          <a:sx n="75" d="100"/>
          <a:sy n="75" d="100"/>
        </p:scale>
        <p:origin x="-1224" y="2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56DE9D-E088-4FE8-A4EA-298195691220}" type="datetimeFigureOut">
              <a:rPr lang="es-ES" smtClean="0"/>
              <a:pPr/>
              <a:t>28/06/2015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569278-9D44-4C20-A0A5-FB4E9B5CC3DB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569278-9D44-4C20-A0A5-FB4E9B5CC3DB}" type="slidenum">
              <a:rPr lang="es-ES" smtClean="0"/>
              <a:pPr/>
              <a:t>1</a:t>
            </a:fld>
            <a:endParaRPr 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569278-9D44-4C20-A0A5-FB4E9B5CC3DB}" type="slidenum">
              <a:rPr lang="es-ES" smtClean="0"/>
              <a:pPr/>
              <a:t>2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C6A1C-926F-4A97-A2C2-1DD4050DD68D}" type="datetime1">
              <a:rPr lang="es-ES" smtClean="0"/>
              <a:pPr/>
              <a:t>28/06/2015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C66E5-119B-42C4-9ACE-4EB44497780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11696-343A-42F9-9A17-C9F7005BDF93}" type="datetime1">
              <a:rPr lang="es-ES" smtClean="0"/>
              <a:pPr/>
              <a:t>28/06/2015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C66E5-119B-42C4-9ACE-4EB44497780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AD3AA-BB5B-4251-80AF-2288BE42EFE7}" type="datetime1">
              <a:rPr lang="es-ES" smtClean="0"/>
              <a:pPr/>
              <a:t>28/06/2015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C66E5-119B-42C4-9ACE-4EB44497780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4717D-0485-47D5-BDC6-1218DA7104BA}" type="datetime1">
              <a:rPr lang="es-ES" smtClean="0"/>
              <a:pPr/>
              <a:t>28/06/2015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C66E5-119B-42C4-9ACE-4EB44497780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4CCF0-73B9-4E54-B98B-491195EB9026}" type="datetime1">
              <a:rPr lang="es-ES" smtClean="0"/>
              <a:pPr/>
              <a:t>28/06/2015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C66E5-119B-42C4-9ACE-4EB44497780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3DDBF-85AA-4406-A9BE-01F947D0EC3F}" type="datetime1">
              <a:rPr lang="es-ES" smtClean="0"/>
              <a:pPr/>
              <a:t>28/06/2015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C66E5-119B-42C4-9ACE-4EB44497780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2E5FD-3784-4808-B59D-39400C16F0A7}" type="datetime1">
              <a:rPr lang="es-ES" smtClean="0"/>
              <a:pPr/>
              <a:t>28/06/2015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C66E5-119B-42C4-9ACE-4EB44497780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DED64-8858-4911-86D4-AD0CE552D005}" type="datetime1">
              <a:rPr lang="es-ES" smtClean="0"/>
              <a:pPr/>
              <a:t>28/06/2015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C66E5-119B-42C4-9ACE-4EB44497780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CE2C4-84BC-469D-B6E8-FFF54795E540}" type="datetime1">
              <a:rPr lang="es-ES" smtClean="0"/>
              <a:pPr/>
              <a:t>28/06/2015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C66E5-119B-42C4-9ACE-4EB44497780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E925D-AF96-44E8-91AD-3AC495322CCA}" type="datetime1">
              <a:rPr lang="es-ES" smtClean="0"/>
              <a:pPr/>
              <a:t>28/06/2015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C66E5-119B-42C4-9ACE-4EB44497780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6C711-E44A-44F3-87C2-84AF5F38E027}" type="datetime1">
              <a:rPr lang="es-ES" smtClean="0"/>
              <a:pPr/>
              <a:t>28/06/2015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C66E5-119B-42C4-9ACE-4EB44497780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2D82C5-2783-4BD0-B249-58C3E885376A}" type="datetime1">
              <a:rPr lang="es-ES" smtClean="0"/>
              <a:pPr/>
              <a:t>28/06/2015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AC66E5-119B-42C4-9ACE-4EB44497780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.wav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1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.wav"/><Relationship Id="rId6" Type="http://schemas.openxmlformats.org/officeDocument/2006/relationships/image" Target="../media/image9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4.wav"/><Relationship Id="rId6" Type="http://schemas.openxmlformats.org/officeDocument/2006/relationships/image" Target="../media/image11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5.wav"/><Relationship Id="rId6" Type="http://schemas.openxmlformats.org/officeDocument/2006/relationships/image" Target="../media/image13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4.jpeg"/><Relationship Id="rId2" Type="http://schemas.openxmlformats.org/officeDocument/2006/relationships/audio" Target="../media/audio6.wav"/><Relationship Id="rId1" Type="http://schemas.openxmlformats.org/officeDocument/2006/relationships/video" Target="file:///C:\Users\Joel\Desktop\Tutes%20lent.mp4" TargetMode="Externa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7.wav"/><Relationship Id="rId6" Type="http://schemas.openxmlformats.org/officeDocument/2006/relationships/image" Target="../media/image15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8.wav"/><Relationship Id="rId6" Type="http://schemas.openxmlformats.org/officeDocument/2006/relationships/image" Target="../media/image16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9.wav"/><Relationship Id="rId6" Type="http://schemas.openxmlformats.org/officeDocument/2006/relationships/image" Target="../media/image17.jpe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0.wav"/><Relationship Id="rId6" Type="http://schemas.openxmlformats.org/officeDocument/2006/relationships/image" Target="../media/image18.jpe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1.wav"/><Relationship Id="rId6" Type="http://schemas.openxmlformats.org/officeDocument/2006/relationships/image" Target="../media/image19.jpe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0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2.wav"/><Relationship Id="rId6" Type="http://schemas.openxmlformats.org/officeDocument/2006/relationships/image" Target="../media/image16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3.wav"/><Relationship Id="rId6" Type="http://schemas.openxmlformats.org/officeDocument/2006/relationships/image" Target="../media/image21.jpe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4.wav"/><Relationship Id="rId6" Type="http://schemas.openxmlformats.org/officeDocument/2006/relationships/image" Target="../media/image13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5.wav"/><Relationship Id="rId6" Type="http://schemas.openxmlformats.org/officeDocument/2006/relationships/image" Target="../media/image22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6.wav"/><Relationship Id="rId6" Type="http://schemas.openxmlformats.org/officeDocument/2006/relationships/image" Target="../media/image13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7.wav"/><Relationship Id="rId6" Type="http://schemas.openxmlformats.org/officeDocument/2006/relationships/image" Target="../media/image13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8.wav"/><Relationship Id="rId6" Type="http://schemas.openxmlformats.org/officeDocument/2006/relationships/image" Target="../media/image13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9.wav"/><Relationship Id="rId6" Type="http://schemas.openxmlformats.org/officeDocument/2006/relationships/image" Target="../media/image13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0.wav"/><Relationship Id="rId6" Type="http://schemas.openxmlformats.org/officeDocument/2006/relationships/image" Target="../media/image16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1.wav"/><Relationship Id="rId6" Type="http://schemas.openxmlformats.org/officeDocument/2006/relationships/image" Target="../media/image16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2.wav"/><Relationship Id="rId6" Type="http://schemas.openxmlformats.org/officeDocument/2006/relationships/image" Target="../media/image23.jpe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6.pn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23.wav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55576" y="1196752"/>
            <a:ext cx="7772400" cy="1470025"/>
          </a:xfrm>
        </p:spPr>
        <p:txBody>
          <a:bodyPr/>
          <a:lstStyle/>
          <a:p>
            <a:r>
              <a:rPr lang="es-ES" b="1" dirty="0" smtClean="0">
                <a:solidFill>
                  <a:srgbClr val="002060"/>
                </a:solidFill>
              </a:rPr>
              <a:t>L’ARTRITIS REUMATOIDE</a:t>
            </a:r>
            <a:endParaRPr lang="es-ES" b="1" dirty="0">
              <a:solidFill>
                <a:srgbClr val="002060"/>
              </a:solidFill>
            </a:endParaRPr>
          </a:p>
        </p:txBody>
      </p:sp>
      <p:pic>
        <p:nvPicPr>
          <p:cNvPr id="4" name="Picture 3" descr="logo farmaci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01013" y="5661025"/>
            <a:ext cx="649287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magen 10" descr="PAPER_peu_ok_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57563" y="5929313"/>
            <a:ext cx="2520950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logo nuevo UB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5288" y="5805488"/>
            <a:ext cx="1368425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2" name="Picture 2" descr="http://www.vivirbienesunplacer.com/wp-content/uploads/acido45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2636912"/>
            <a:ext cx="2798127" cy="2729880"/>
          </a:xfrm>
          <a:prstGeom prst="rect">
            <a:avLst/>
          </a:prstGeom>
          <a:noFill/>
        </p:spPr>
      </p:pic>
      <p:sp>
        <p:nvSpPr>
          <p:cNvPr id="8" name="5 CuadroTexto"/>
          <p:cNvSpPr txBox="1">
            <a:spLocks noChangeArrowheads="1"/>
          </p:cNvSpPr>
          <p:nvPr/>
        </p:nvSpPr>
        <p:spPr bwMode="auto">
          <a:xfrm>
            <a:off x="2772420" y="4725144"/>
            <a:ext cx="5688012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sz="1600" b="1" dirty="0">
                <a:solidFill>
                  <a:srgbClr val="002060"/>
                </a:solidFill>
                <a:latin typeface="Calibri" pitchFamily="34" charset="0"/>
              </a:rPr>
              <a:t>Coordinadora</a:t>
            </a:r>
            <a:r>
              <a:rPr lang="es-ES" sz="1600" b="1" dirty="0">
                <a:solidFill>
                  <a:srgbClr val="404040"/>
                </a:solidFill>
                <a:latin typeface="Calibri" pitchFamily="34" charset="0"/>
              </a:rPr>
              <a:t> :</a:t>
            </a:r>
            <a:r>
              <a:rPr lang="es-ES" sz="1600" dirty="0">
                <a:solidFill>
                  <a:srgbClr val="404040"/>
                </a:solidFill>
                <a:latin typeface="Calibri" pitchFamily="34" charset="0"/>
              </a:rPr>
              <a:t> Dra. Marian </a:t>
            </a:r>
            <a:r>
              <a:rPr lang="es-ES" sz="1600" dirty="0" err="1">
                <a:solidFill>
                  <a:srgbClr val="404040"/>
                </a:solidFill>
                <a:latin typeface="Calibri" pitchFamily="34" charset="0"/>
              </a:rPr>
              <a:t>March</a:t>
            </a:r>
            <a:r>
              <a:rPr lang="es-ES" sz="1600" dirty="0">
                <a:solidFill>
                  <a:srgbClr val="404040"/>
                </a:solidFill>
                <a:latin typeface="Calibri" pitchFamily="34" charset="0"/>
              </a:rPr>
              <a:t> </a:t>
            </a:r>
          </a:p>
          <a:p>
            <a:r>
              <a:rPr lang="es-ES" sz="1600" b="1" dirty="0" err="1" smtClean="0">
                <a:solidFill>
                  <a:srgbClr val="002060"/>
                </a:solidFill>
                <a:latin typeface="Calibri" pitchFamily="34" charset="0"/>
              </a:rPr>
              <a:t>Tutors</a:t>
            </a:r>
            <a:r>
              <a:rPr lang="es-ES" sz="1600" b="1" dirty="0" smtClean="0">
                <a:solidFill>
                  <a:srgbClr val="404040"/>
                </a:solidFill>
                <a:latin typeface="Calibri" pitchFamily="34" charset="0"/>
              </a:rPr>
              <a:t>: </a:t>
            </a:r>
            <a:r>
              <a:rPr lang="es-ES" sz="1600" dirty="0" smtClean="0">
                <a:solidFill>
                  <a:srgbClr val="404040"/>
                </a:solidFill>
                <a:latin typeface="Calibri" pitchFamily="34" charset="0"/>
              </a:rPr>
              <a:t>Dr. David </a:t>
            </a:r>
            <a:r>
              <a:rPr lang="es-ES" sz="1600" dirty="0" err="1" smtClean="0">
                <a:solidFill>
                  <a:srgbClr val="404040"/>
                </a:solidFill>
                <a:latin typeface="Calibri" pitchFamily="34" charset="0"/>
              </a:rPr>
              <a:t>Berlana</a:t>
            </a:r>
            <a:r>
              <a:rPr lang="es-ES" sz="1600" dirty="0" smtClean="0">
                <a:solidFill>
                  <a:srgbClr val="404040"/>
                </a:solidFill>
                <a:latin typeface="Calibri" pitchFamily="34" charset="0"/>
              </a:rPr>
              <a:t> i Dr. </a:t>
            </a:r>
            <a:r>
              <a:rPr lang="es-ES" sz="1600" dirty="0" err="1" smtClean="0">
                <a:solidFill>
                  <a:srgbClr val="404040"/>
                </a:solidFill>
                <a:latin typeface="Calibri" pitchFamily="34" charset="0"/>
              </a:rPr>
              <a:t>Ignasi</a:t>
            </a:r>
            <a:r>
              <a:rPr lang="es-ES" sz="1600" dirty="0" smtClean="0">
                <a:solidFill>
                  <a:srgbClr val="404040"/>
                </a:solidFill>
                <a:latin typeface="Calibri" pitchFamily="34" charset="0"/>
              </a:rPr>
              <a:t> Cardona</a:t>
            </a:r>
          </a:p>
          <a:p>
            <a:endParaRPr lang="es-ES" sz="1600" dirty="0">
              <a:solidFill>
                <a:srgbClr val="404040"/>
              </a:solidFill>
              <a:latin typeface="Calibri" pitchFamily="34" charset="0"/>
            </a:endParaRPr>
          </a:p>
          <a:p>
            <a:r>
              <a:rPr lang="es-ES" sz="1600" dirty="0" smtClean="0">
                <a:solidFill>
                  <a:srgbClr val="404040"/>
                </a:solidFill>
                <a:latin typeface="Calibri" pitchFamily="34" charset="0"/>
              </a:rPr>
              <a:t>UCD Barcelona Nord </a:t>
            </a:r>
            <a:endParaRPr lang="es-ES" sz="1600" dirty="0">
              <a:solidFill>
                <a:srgbClr val="404040"/>
              </a:solidFill>
              <a:latin typeface="Calibri" pitchFamily="34" charset="0"/>
            </a:endParaRPr>
          </a:p>
        </p:txBody>
      </p:sp>
      <p:sp>
        <p:nvSpPr>
          <p:cNvPr id="9" name="5 CuadroTexto"/>
          <p:cNvSpPr txBox="1">
            <a:spLocks noChangeArrowheads="1"/>
          </p:cNvSpPr>
          <p:nvPr/>
        </p:nvSpPr>
        <p:spPr bwMode="auto">
          <a:xfrm>
            <a:off x="2771800" y="4077072"/>
            <a:ext cx="583185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es-ES" sz="1600" b="1" dirty="0" err="1" smtClean="0">
                <a:solidFill>
                  <a:srgbClr val="002060"/>
                </a:solidFill>
                <a:latin typeface="Calibri" pitchFamily="34" charset="0"/>
              </a:rPr>
              <a:t>Autors</a:t>
            </a:r>
            <a:r>
              <a:rPr lang="es-ES" sz="1600" b="1" dirty="0" smtClean="0">
                <a:solidFill>
                  <a:srgbClr val="404040"/>
                </a:solidFill>
                <a:latin typeface="Calibri" pitchFamily="34" charset="0"/>
              </a:rPr>
              <a:t>: </a:t>
            </a:r>
            <a:r>
              <a:rPr lang="es-ES" sz="1600" dirty="0" smtClean="0">
                <a:solidFill>
                  <a:srgbClr val="404040"/>
                </a:solidFill>
                <a:latin typeface="Calibri" pitchFamily="34" charset="0"/>
              </a:rPr>
              <a:t>Josep </a:t>
            </a:r>
            <a:r>
              <a:rPr lang="es-ES" sz="1600" dirty="0" err="1" smtClean="0">
                <a:solidFill>
                  <a:srgbClr val="404040"/>
                </a:solidFill>
                <a:latin typeface="Calibri" pitchFamily="34" charset="0"/>
              </a:rPr>
              <a:t>Bardés</a:t>
            </a:r>
            <a:r>
              <a:rPr lang="es-ES" sz="1600" dirty="0" smtClean="0">
                <a:solidFill>
                  <a:srgbClr val="404040"/>
                </a:solidFill>
                <a:latin typeface="Calibri" pitchFamily="34" charset="0"/>
              </a:rPr>
              <a:t>, Mariana León, </a:t>
            </a:r>
            <a:r>
              <a:rPr lang="es-ES" sz="1600" dirty="0" err="1" smtClean="0">
                <a:solidFill>
                  <a:srgbClr val="404040"/>
                </a:solidFill>
                <a:latin typeface="Calibri" pitchFamily="34" charset="0"/>
              </a:rPr>
              <a:t>Dolors</a:t>
            </a:r>
            <a:r>
              <a:rPr lang="es-ES" sz="1600" dirty="0" smtClean="0">
                <a:solidFill>
                  <a:srgbClr val="404040"/>
                </a:solidFill>
                <a:latin typeface="Calibri" pitchFamily="34" charset="0"/>
              </a:rPr>
              <a:t> </a:t>
            </a:r>
            <a:r>
              <a:rPr lang="es-ES" sz="1600" dirty="0" err="1" smtClean="0">
                <a:solidFill>
                  <a:srgbClr val="404040"/>
                </a:solidFill>
                <a:latin typeface="Calibri" pitchFamily="34" charset="0"/>
              </a:rPr>
              <a:t>Puigoriol</a:t>
            </a:r>
            <a:r>
              <a:rPr lang="es-ES" sz="1600" dirty="0" smtClean="0">
                <a:solidFill>
                  <a:srgbClr val="404040"/>
                </a:solidFill>
                <a:latin typeface="Calibri" pitchFamily="34" charset="0"/>
              </a:rPr>
              <a:t>, </a:t>
            </a:r>
            <a:r>
              <a:rPr lang="es-ES" sz="1600" dirty="0" err="1" smtClean="0">
                <a:solidFill>
                  <a:srgbClr val="404040"/>
                </a:solidFill>
                <a:latin typeface="Calibri" pitchFamily="34" charset="0"/>
              </a:rPr>
              <a:t>Neus</a:t>
            </a:r>
            <a:r>
              <a:rPr lang="es-ES" sz="1600" dirty="0" smtClean="0">
                <a:solidFill>
                  <a:srgbClr val="404040"/>
                </a:solidFill>
                <a:latin typeface="Calibri" pitchFamily="34" charset="0"/>
              </a:rPr>
              <a:t> </a:t>
            </a:r>
            <a:r>
              <a:rPr lang="es-ES" sz="1600" dirty="0" err="1" smtClean="0">
                <a:solidFill>
                  <a:srgbClr val="404040"/>
                </a:solidFill>
                <a:latin typeface="Calibri" pitchFamily="34" charset="0"/>
              </a:rPr>
              <a:t>Riutord</a:t>
            </a:r>
            <a:r>
              <a:rPr lang="es-ES" sz="1600" dirty="0" smtClean="0">
                <a:solidFill>
                  <a:srgbClr val="404040"/>
                </a:solidFill>
                <a:latin typeface="Calibri" pitchFamily="34" charset="0"/>
              </a:rPr>
              <a:t>, Judit Roura, Cristina Sampedro, </a:t>
            </a:r>
            <a:r>
              <a:rPr lang="es-ES" sz="1600" dirty="0" err="1" smtClean="0">
                <a:solidFill>
                  <a:srgbClr val="404040"/>
                </a:solidFill>
                <a:latin typeface="Calibri" pitchFamily="34" charset="0"/>
              </a:rPr>
              <a:t>Maria</a:t>
            </a:r>
            <a:r>
              <a:rPr lang="es-ES" sz="1600" dirty="0" smtClean="0">
                <a:solidFill>
                  <a:srgbClr val="404040"/>
                </a:solidFill>
                <a:latin typeface="Calibri" pitchFamily="34" charset="0"/>
              </a:rPr>
              <a:t> Torres </a:t>
            </a:r>
            <a:endParaRPr lang="es-ES" sz="1600" dirty="0">
              <a:solidFill>
                <a:srgbClr val="404040"/>
              </a:solidFill>
              <a:latin typeface="Calibri" pitchFamily="34" charset="0"/>
            </a:endParaRPr>
          </a:p>
        </p:txBody>
      </p:sp>
      <p:sp>
        <p:nvSpPr>
          <p:cNvPr id="11" name="8 Marcador de número de diapositiva"/>
          <p:cNvSpPr txBox="1">
            <a:spLocks/>
          </p:cNvSpPr>
          <p:nvPr/>
        </p:nvSpPr>
        <p:spPr>
          <a:xfrm>
            <a:off x="6902896" y="64482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AC66E5-119B-42C4-9ACE-4EB444977806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2" name="Sonido grabado">
            <a:hlinkClick r:id="" action="ppaction://media"/>
          </p:cNvPr>
          <p:cNvPicPr>
            <a:picLocks noRot="1" noChangeAspect="1"/>
          </p:cNvPicPr>
          <p:nvPr>
            <a:wavAudioFile r:embed="rId1" name="Sonido grabado"/>
          </p:nvPr>
        </p:nvPicPr>
        <p:blipFill>
          <a:blip r:embed="rId8" cstate="print"/>
          <a:stretch>
            <a:fillRect/>
          </a:stretch>
        </p:blipFill>
        <p:spPr>
          <a:xfrm>
            <a:off x="7668344" y="6237312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893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De </a:t>
            </a:r>
            <a:r>
              <a:rPr lang="es-ES" dirty="0" err="1" smtClean="0"/>
              <a:t>què</a:t>
            </a:r>
            <a:r>
              <a:rPr lang="es-ES" dirty="0" smtClean="0"/>
              <a:t> </a:t>
            </a:r>
            <a:r>
              <a:rPr lang="es-ES" dirty="0" err="1" smtClean="0"/>
              <a:t>parlarem</a:t>
            </a:r>
            <a:r>
              <a:rPr lang="es-ES" dirty="0" smtClean="0"/>
              <a:t>?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s-ES" sz="2000" dirty="0" smtClean="0"/>
              <a:t>1. </a:t>
            </a:r>
            <a:r>
              <a:rPr lang="es-ES" sz="2000" dirty="0" err="1" smtClean="0"/>
              <a:t>Introducció</a:t>
            </a:r>
            <a:r>
              <a:rPr lang="es-ES" sz="2000" dirty="0" smtClean="0"/>
              <a:t> a la </a:t>
            </a:r>
            <a:r>
              <a:rPr lang="es-ES" sz="2000" dirty="0" err="1" smtClean="0"/>
              <a:t>patologia</a:t>
            </a:r>
            <a:r>
              <a:rPr lang="es-ES" sz="2000" dirty="0" smtClean="0"/>
              <a:t> </a:t>
            </a:r>
          </a:p>
          <a:p>
            <a:r>
              <a:rPr lang="es-ES" sz="1800" dirty="0" err="1" smtClean="0"/>
              <a:t>Què</a:t>
            </a:r>
            <a:r>
              <a:rPr lang="es-ES" sz="1800" dirty="0" smtClean="0"/>
              <a:t> </a:t>
            </a:r>
            <a:r>
              <a:rPr lang="es-ES" sz="1800" dirty="0" err="1" smtClean="0"/>
              <a:t>és</a:t>
            </a:r>
            <a:r>
              <a:rPr lang="es-ES" sz="1800" dirty="0" smtClean="0"/>
              <a:t> </a:t>
            </a:r>
            <a:r>
              <a:rPr lang="es-ES" sz="1800" dirty="0" err="1" smtClean="0"/>
              <a:t>l’artritis</a:t>
            </a:r>
            <a:r>
              <a:rPr lang="es-ES" sz="1800" dirty="0" smtClean="0"/>
              <a:t> reumatoide? </a:t>
            </a:r>
          </a:p>
          <a:p>
            <a:r>
              <a:rPr lang="es-ES" sz="1800" dirty="0" smtClean="0"/>
              <a:t>Per </a:t>
            </a:r>
            <a:r>
              <a:rPr lang="es-ES" sz="1800" dirty="0" err="1" smtClean="0"/>
              <a:t>què</a:t>
            </a:r>
            <a:r>
              <a:rPr lang="es-ES" sz="1800" dirty="0" smtClean="0"/>
              <a:t> es </a:t>
            </a:r>
            <a:r>
              <a:rPr lang="es-ES" sz="1800" dirty="0" err="1" smtClean="0"/>
              <a:t>produeix</a:t>
            </a:r>
            <a:r>
              <a:rPr lang="es-ES" sz="1800" dirty="0" smtClean="0"/>
              <a:t>? </a:t>
            </a:r>
          </a:p>
          <a:p>
            <a:r>
              <a:rPr lang="es-ES" sz="1800" dirty="0" err="1" smtClean="0"/>
              <a:t>Com</a:t>
            </a:r>
            <a:r>
              <a:rPr lang="es-ES" sz="1800" dirty="0" smtClean="0"/>
              <a:t> es diagnostica? </a:t>
            </a:r>
          </a:p>
          <a:p>
            <a:r>
              <a:rPr lang="es-ES" sz="1800" dirty="0" smtClean="0"/>
              <a:t>Cas </a:t>
            </a:r>
            <a:r>
              <a:rPr lang="es-ES" sz="1800" dirty="0" err="1" smtClean="0"/>
              <a:t>clínic</a:t>
            </a:r>
            <a:r>
              <a:rPr lang="es-ES" sz="1800" dirty="0" smtClean="0"/>
              <a:t> </a:t>
            </a:r>
          </a:p>
          <a:p>
            <a:endParaRPr lang="es-ES" sz="1800" dirty="0"/>
          </a:p>
          <a:p>
            <a:pPr>
              <a:buNone/>
            </a:pPr>
            <a:r>
              <a:rPr lang="es-ES" sz="2000" dirty="0" smtClean="0"/>
              <a:t>2. </a:t>
            </a:r>
            <a:r>
              <a:rPr lang="es-ES" sz="2000" dirty="0" err="1" smtClean="0"/>
              <a:t>Educació</a:t>
            </a:r>
            <a:r>
              <a:rPr lang="es-ES" sz="2000" dirty="0" smtClean="0"/>
              <a:t> </a:t>
            </a:r>
            <a:r>
              <a:rPr lang="es-ES" sz="2000" dirty="0" err="1" smtClean="0"/>
              <a:t>ciutadana</a:t>
            </a:r>
            <a:endParaRPr lang="es-ES" sz="2000" dirty="0"/>
          </a:p>
          <a:p>
            <a:r>
              <a:rPr lang="es-ES" sz="1800" dirty="0" err="1" smtClean="0"/>
              <a:t>Relació</a:t>
            </a:r>
            <a:r>
              <a:rPr lang="es-ES" sz="1800" dirty="0" smtClean="0"/>
              <a:t> de </a:t>
            </a:r>
            <a:r>
              <a:rPr lang="es-ES" sz="1800" dirty="0" err="1" smtClean="0"/>
              <a:t>l’artritis</a:t>
            </a:r>
            <a:r>
              <a:rPr lang="es-ES" sz="1800" dirty="0" smtClean="0"/>
              <a:t> </a:t>
            </a:r>
            <a:r>
              <a:rPr lang="es-ES" sz="1800" dirty="0" err="1" smtClean="0"/>
              <a:t>amb</a:t>
            </a:r>
            <a:r>
              <a:rPr lang="es-ES" sz="1800" dirty="0" smtClean="0"/>
              <a:t> </a:t>
            </a:r>
            <a:r>
              <a:rPr lang="es-ES" sz="1800" dirty="0" err="1" smtClean="0"/>
              <a:t>factors</a:t>
            </a:r>
            <a:r>
              <a:rPr lang="es-ES" sz="1800" dirty="0" smtClean="0"/>
              <a:t> </a:t>
            </a:r>
            <a:r>
              <a:rPr lang="es-ES" sz="1800" dirty="0" err="1" smtClean="0"/>
              <a:t>com</a:t>
            </a:r>
            <a:r>
              <a:rPr lang="es-ES" sz="1800" dirty="0" smtClean="0"/>
              <a:t> el clima, </a:t>
            </a:r>
            <a:r>
              <a:rPr lang="es-ES" sz="1800" dirty="0" err="1" smtClean="0"/>
              <a:t>alimentació</a:t>
            </a:r>
            <a:r>
              <a:rPr lang="es-ES" sz="1800" dirty="0"/>
              <a:t> </a:t>
            </a:r>
            <a:r>
              <a:rPr lang="es-ES" sz="1800" dirty="0" smtClean="0"/>
              <a:t>i </a:t>
            </a:r>
            <a:r>
              <a:rPr lang="es-ES" sz="1800" dirty="0" err="1" smtClean="0"/>
              <a:t>exercici</a:t>
            </a:r>
            <a:r>
              <a:rPr lang="es-ES" sz="1800" dirty="0" smtClean="0"/>
              <a:t> </a:t>
            </a:r>
          </a:p>
          <a:p>
            <a:endParaRPr lang="es-ES" sz="1800" dirty="0"/>
          </a:p>
          <a:p>
            <a:pPr>
              <a:buNone/>
            </a:pPr>
            <a:r>
              <a:rPr lang="es-ES" sz="1800" dirty="0" smtClean="0"/>
              <a:t>3.  </a:t>
            </a:r>
            <a:r>
              <a:rPr lang="es-ES" sz="2000" dirty="0" err="1" smtClean="0"/>
              <a:t>Consolidació</a:t>
            </a:r>
            <a:r>
              <a:rPr lang="es-ES" sz="2000" dirty="0" smtClean="0"/>
              <a:t> de la </a:t>
            </a:r>
            <a:r>
              <a:rPr lang="es-ES" sz="2000" dirty="0" err="1" smtClean="0"/>
              <a:t>presentació</a:t>
            </a:r>
            <a:r>
              <a:rPr lang="es-ES" sz="2000" dirty="0" smtClean="0"/>
              <a:t> </a:t>
            </a:r>
          </a:p>
          <a:p>
            <a:pPr>
              <a:buNone/>
            </a:pPr>
            <a:endParaRPr lang="es-ES" sz="2400" dirty="0" smtClean="0"/>
          </a:p>
          <a:p>
            <a:pPr>
              <a:buNone/>
            </a:pPr>
            <a:endParaRPr lang="es-ES" dirty="0" smtClean="0"/>
          </a:p>
          <a:p>
            <a:pPr lvl="1">
              <a:buNone/>
            </a:pPr>
            <a:endParaRPr lang="es-ES" dirty="0" smtClean="0"/>
          </a:p>
        </p:txBody>
      </p:sp>
      <p:pic>
        <p:nvPicPr>
          <p:cNvPr id="4" name="Picture 3" descr="logo farmaci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01013" y="5661025"/>
            <a:ext cx="649287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magen 10" descr="PAPER_peu_ok_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57563" y="5929313"/>
            <a:ext cx="2520950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logo nuevo UB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5288" y="5805488"/>
            <a:ext cx="1368425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8" descr="http://blog.okservicios.com/wp-content/uploads/2012/04/Video-marketing-online1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580112" y="1628800"/>
            <a:ext cx="1357313" cy="135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Picture 5" descr="http://image.slidesharecdn.com/wypt9qssi64kysltdpra-signature-3d7eb250db15ae582cd3bfa317f2abccb31fceb5be3149d5567b2576d9126fc2-poli-140827184531-phpapp02/95/quien-quiere-ser-millonario-juego-interactivo-1-638.jpg?cb=1409165249"/>
          <p:cNvPicPr>
            <a:picLocks noChangeAspect="1" noChangeArrowheads="1"/>
          </p:cNvPicPr>
          <p:nvPr/>
        </p:nvPicPr>
        <p:blipFill>
          <a:blip r:embed="rId8" cstate="print"/>
          <a:srcRect l="20144" r="19424" b="5238"/>
          <a:stretch>
            <a:fillRect/>
          </a:stretch>
        </p:blipFill>
        <p:spPr bwMode="auto">
          <a:xfrm>
            <a:off x="5796136" y="4509120"/>
            <a:ext cx="1224136" cy="1080120"/>
          </a:xfrm>
          <a:prstGeom prst="rect">
            <a:avLst/>
          </a:prstGeom>
          <a:noFill/>
        </p:spPr>
      </p:pic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902896" y="6448251"/>
            <a:ext cx="2133600" cy="365125"/>
          </a:xfrm>
        </p:spPr>
        <p:txBody>
          <a:bodyPr/>
          <a:lstStyle/>
          <a:p>
            <a:fld id="{8FAC66E5-119B-42C4-9ACE-4EB444977806}" type="slidenum">
              <a:rPr lang="es-ES" smtClean="0"/>
              <a:pPr/>
              <a:t>2</a:t>
            </a:fld>
            <a:endParaRPr lang="es-ES"/>
          </a:p>
        </p:txBody>
      </p:sp>
      <p:pic>
        <p:nvPicPr>
          <p:cNvPr id="10" name="Sonido grabado">
            <a:hlinkClick r:id="" action="ppaction://media"/>
          </p:cNvPr>
          <p:cNvPicPr>
            <a:picLocks noRot="1" noChangeAspect="1"/>
          </p:cNvPicPr>
          <p:nvPr>
            <a:wavAudioFile r:embed="rId1" name="Sonido grabado"/>
          </p:nvPr>
        </p:nvPicPr>
        <p:blipFill>
          <a:blip r:embed="rId9" cstate="print"/>
          <a:stretch>
            <a:fillRect/>
          </a:stretch>
        </p:blipFill>
        <p:spPr>
          <a:xfrm>
            <a:off x="7524328" y="6237312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4009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>
                <p:cTn id="3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 b="1" dirty="0">
                <a:solidFill>
                  <a:srgbClr val="002060"/>
                </a:solidFill>
              </a:rPr>
              <a:t>1</a:t>
            </a:r>
            <a:r>
              <a:rPr lang="es-ES" b="1" dirty="0" smtClean="0">
                <a:solidFill>
                  <a:srgbClr val="002060"/>
                </a:solidFill>
              </a:rPr>
              <a:t>. </a:t>
            </a:r>
            <a:r>
              <a:rPr lang="es-ES" b="1" dirty="0" err="1" smtClean="0">
                <a:solidFill>
                  <a:srgbClr val="002060"/>
                </a:solidFill>
              </a:rPr>
              <a:t>Introducció</a:t>
            </a:r>
            <a:r>
              <a:rPr lang="es-ES" b="1" dirty="0" smtClean="0">
                <a:solidFill>
                  <a:srgbClr val="002060"/>
                </a:solidFill>
              </a:rPr>
              <a:t> a la </a:t>
            </a:r>
            <a:r>
              <a:rPr lang="es-ES" b="1" dirty="0" err="1" smtClean="0">
                <a:solidFill>
                  <a:srgbClr val="002060"/>
                </a:solidFill>
              </a:rPr>
              <a:t>patologia</a:t>
            </a:r>
            <a:endParaRPr lang="es-ES" b="1" dirty="0">
              <a:solidFill>
                <a:srgbClr val="002060"/>
              </a:solidFill>
            </a:endParaRPr>
          </a:p>
        </p:txBody>
      </p:sp>
      <p:pic>
        <p:nvPicPr>
          <p:cNvPr id="4" name="Picture 3" descr="logo farmaci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1013" y="5661025"/>
            <a:ext cx="649287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magen 10" descr="PAPER_peu_ok_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7563" y="5929313"/>
            <a:ext cx="2520950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logo nuevo UB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288" y="5805488"/>
            <a:ext cx="1368425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907704" y="1484784"/>
            <a:ext cx="5276850" cy="40195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8 Marcador de número de diapositiva"/>
          <p:cNvSpPr txBox="1">
            <a:spLocks/>
          </p:cNvSpPr>
          <p:nvPr/>
        </p:nvSpPr>
        <p:spPr>
          <a:xfrm>
            <a:off x="6902896" y="64482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AC66E5-119B-42C4-9ACE-4EB444977806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Sonido grabado">
            <a:hlinkClick r:id="" action="ppaction://media"/>
          </p:cNvPr>
          <p:cNvPicPr>
            <a:picLocks noRot="1" noChangeAspect="1"/>
          </p:cNvPicPr>
          <p:nvPr>
            <a:wavAudioFile r:embed="rId1" name="Sonido grabado"/>
          </p:nvPr>
        </p:nvPicPr>
        <p:blipFill>
          <a:blip r:embed="rId7" cstate="print"/>
          <a:stretch>
            <a:fillRect/>
          </a:stretch>
        </p:blipFill>
        <p:spPr>
          <a:xfrm>
            <a:off x="7524328" y="630932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4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/>
              <a:t>Què</a:t>
            </a:r>
            <a:r>
              <a:rPr lang="es-ES" dirty="0" smtClean="0"/>
              <a:t> </a:t>
            </a:r>
            <a:r>
              <a:rPr lang="es-ES" dirty="0" err="1" smtClean="0"/>
              <a:t>és</a:t>
            </a:r>
            <a:r>
              <a:rPr lang="es-ES" dirty="0" smtClean="0"/>
              <a:t> </a:t>
            </a:r>
            <a:r>
              <a:rPr lang="es-ES" dirty="0" err="1" smtClean="0"/>
              <a:t>l’artritis</a:t>
            </a:r>
            <a:r>
              <a:rPr lang="es-ES" dirty="0" smtClean="0"/>
              <a:t> reumatoide?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1800" dirty="0" err="1" smtClean="0"/>
              <a:t>Malaltia</a:t>
            </a:r>
            <a:r>
              <a:rPr lang="es-ES" sz="1800" dirty="0" smtClean="0"/>
              <a:t> </a:t>
            </a:r>
            <a:r>
              <a:rPr lang="es-ES" sz="1800" dirty="0" err="1" smtClean="0"/>
              <a:t>crònica</a:t>
            </a:r>
            <a:r>
              <a:rPr lang="es-ES" sz="1800" dirty="0" smtClean="0"/>
              <a:t>, </a:t>
            </a:r>
            <a:r>
              <a:rPr lang="es-ES" sz="1800" dirty="0" err="1" smtClean="0"/>
              <a:t>autoimmunitària</a:t>
            </a:r>
            <a:r>
              <a:rPr lang="es-ES" sz="1800" dirty="0" smtClean="0"/>
              <a:t>, de </a:t>
            </a:r>
            <a:r>
              <a:rPr lang="es-ES" sz="1800" dirty="0" err="1" smtClean="0"/>
              <a:t>baixa</a:t>
            </a:r>
            <a:r>
              <a:rPr lang="es-ES" sz="1800" dirty="0" smtClean="0"/>
              <a:t> </a:t>
            </a:r>
            <a:r>
              <a:rPr lang="es-ES" sz="1800" dirty="0" err="1" smtClean="0"/>
              <a:t>freqüència</a:t>
            </a:r>
            <a:r>
              <a:rPr lang="es-ES" sz="1800" dirty="0" smtClean="0"/>
              <a:t> i </a:t>
            </a:r>
            <a:r>
              <a:rPr lang="es-ES" sz="1800" dirty="0" err="1" smtClean="0"/>
              <a:t>d’aparició</a:t>
            </a:r>
            <a:r>
              <a:rPr lang="es-ES" sz="1800" dirty="0" smtClean="0"/>
              <a:t> </a:t>
            </a:r>
            <a:r>
              <a:rPr lang="es-ES" sz="1800" dirty="0" err="1" smtClean="0"/>
              <a:t>espontània</a:t>
            </a:r>
            <a:r>
              <a:rPr lang="es-ES" sz="1800" dirty="0" smtClean="0"/>
              <a:t> </a:t>
            </a:r>
          </a:p>
          <a:p>
            <a:pPr>
              <a:buNone/>
            </a:pPr>
            <a:endParaRPr lang="es-ES" sz="1800" dirty="0" smtClean="0"/>
          </a:p>
          <a:p>
            <a:r>
              <a:rPr lang="es-ES" sz="1800" dirty="0" smtClean="0"/>
              <a:t>Artritis a les </a:t>
            </a:r>
            <a:r>
              <a:rPr lang="es-ES" sz="1800" dirty="0" err="1" smtClean="0"/>
              <a:t>articulacions</a:t>
            </a:r>
            <a:endParaRPr lang="es-ES" sz="1800" dirty="0" smtClean="0"/>
          </a:p>
          <a:p>
            <a:pPr>
              <a:buNone/>
            </a:pPr>
            <a:endParaRPr lang="es-ES" sz="1800" dirty="0" smtClean="0"/>
          </a:p>
          <a:p>
            <a:r>
              <a:rPr lang="es-ES" sz="1800" dirty="0" smtClean="0"/>
              <a:t>Artritis </a:t>
            </a:r>
            <a:r>
              <a:rPr lang="es-ES" sz="1800" dirty="0" err="1" smtClean="0"/>
              <a:t>fora</a:t>
            </a:r>
            <a:r>
              <a:rPr lang="es-ES" sz="1800" dirty="0" smtClean="0"/>
              <a:t> de les </a:t>
            </a:r>
            <a:r>
              <a:rPr lang="es-ES" sz="1800" dirty="0" err="1" smtClean="0"/>
              <a:t>articulacions</a:t>
            </a:r>
            <a:r>
              <a:rPr lang="es-ES" sz="1800" dirty="0" smtClean="0"/>
              <a:t> </a:t>
            </a:r>
          </a:p>
        </p:txBody>
      </p:sp>
      <p:pic>
        <p:nvPicPr>
          <p:cNvPr id="4" name="Picture 3" descr="logo farmaci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1013" y="5661025"/>
            <a:ext cx="649287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magen 10" descr="PAPER_peu_ok_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7563" y="5929313"/>
            <a:ext cx="2520950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logo nuevo UB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288" y="5805488"/>
            <a:ext cx="1368425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979712" y="3501008"/>
            <a:ext cx="4943475" cy="237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Marcador de número de diapositiva"/>
          <p:cNvSpPr txBox="1">
            <a:spLocks/>
          </p:cNvSpPr>
          <p:nvPr/>
        </p:nvSpPr>
        <p:spPr>
          <a:xfrm>
            <a:off x="6902896" y="64482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AC66E5-119B-42C4-9ACE-4EB444977806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1" name="Sonido grabado">
            <a:hlinkClick r:id="" action="ppaction://media"/>
          </p:cNvPr>
          <p:cNvPicPr>
            <a:picLocks noRot="1" noChangeAspect="1"/>
          </p:cNvPicPr>
          <p:nvPr>
            <a:wavAudioFile r:embed="rId1" name="Sonido grabado"/>
          </p:nvPr>
        </p:nvPicPr>
        <p:blipFill>
          <a:blip r:embed="rId7" cstate="print"/>
          <a:stretch>
            <a:fillRect/>
          </a:stretch>
        </p:blipFill>
        <p:spPr>
          <a:xfrm>
            <a:off x="7596336" y="6237312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432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Per </a:t>
            </a:r>
            <a:r>
              <a:rPr lang="es-ES" dirty="0" err="1" smtClean="0"/>
              <a:t>què</a:t>
            </a:r>
            <a:r>
              <a:rPr lang="es-ES" dirty="0" smtClean="0"/>
              <a:t> es </a:t>
            </a:r>
            <a:r>
              <a:rPr lang="es-ES" dirty="0" err="1" smtClean="0"/>
              <a:t>produeix</a:t>
            </a:r>
            <a:r>
              <a:rPr lang="es-ES" dirty="0" smtClean="0"/>
              <a:t>?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252736"/>
          </a:xfrm>
        </p:spPr>
        <p:txBody>
          <a:bodyPr>
            <a:normAutofit/>
          </a:bodyPr>
          <a:lstStyle/>
          <a:p>
            <a:r>
              <a:rPr lang="es-ES" sz="1800" dirty="0" err="1" smtClean="0"/>
              <a:t>Predisposició</a:t>
            </a:r>
            <a:r>
              <a:rPr lang="es-ES" sz="1800" dirty="0" smtClean="0"/>
              <a:t> </a:t>
            </a:r>
            <a:r>
              <a:rPr lang="es-ES" sz="1800" dirty="0" err="1" smtClean="0"/>
              <a:t>genètica</a:t>
            </a:r>
            <a:r>
              <a:rPr lang="es-ES" sz="1800" dirty="0" smtClean="0"/>
              <a:t>, </a:t>
            </a:r>
            <a:r>
              <a:rPr lang="es-ES" sz="1800" dirty="0" err="1" smtClean="0"/>
              <a:t>però</a:t>
            </a:r>
            <a:r>
              <a:rPr lang="es-ES" sz="1800" dirty="0" smtClean="0"/>
              <a:t> no </a:t>
            </a:r>
            <a:r>
              <a:rPr lang="es-ES" sz="1800" dirty="0" err="1" smtClean="0"/>
              <a:t>hereditària</a:t>
            </a:r>
            <a:endParaRPr lang="es-ES" sz="1800" dirty="0" smtClean="0"/>
          </a:p>
          <a:p>
            <a:r>
              <a:rPr lang="es-ES" sz="1800" dirty="0" err="1" smtClean="0"/>
              <a:t>Etiologia</a:t>
            </a:r>
            <a:r>
              <a:rPr lang="es-ES" sz="1800" dirty="0" smtClean="0"/>
              <a:t> </a:t>
            </a:r>
            <a:r>
              <a:rPr lang="es-ES" sz="1800" dirty="0" err="1" smtClean="0"/>
              <a:t>desconeguda</a:t>
            </a:r>
            <a:r>
              <a:rPr lang="es-ES" sz="1800" dirty="0" smtClean="0"/>
              <a:t> </a:t>
            </a:r>
          </a:p>
          <a:p>
            <a:endParaRPr lang="es-ES" sz="1800" dirty="0"/>
          </a:p>
          <a:p>
            <a:pPr>
              <a:buNone/>
            </a:pPr>
            <a:endParaRPr lang="es-ES" sz="1800" dirty="0" smtClean="0"/>
          </a:p>
        </p:txBody>
      </p:sp>
      <p:pic>
        <p:nvPicPr>
          <p:cNvPr id="4" name="Picture 3" descr="logo farmaci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1013" y="5661025"/>
            <a:ext cx="649287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magen 10" descr="PAPER_peu_ok_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7563" y="5929313"/>
            <a:ext cx="2520950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logo nuevo UB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288" y="5805488"/>
            <a:ext cx="1368425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1 Título"/>
          <p:cNvSpPr txBox="1">
            <a:spLocks/>
          </p:cNvSpPr>
          <p:nvPr/>
        </p:nvSpPr>
        <p:spPr>
          <a:xfrm>
            <a:off x="611560" y="278092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Com</a:t>
            </a:r>
            <a:r>
              <a:rPr kumimoji="0" lang="es-E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es diagnostica?</a:t>
            </a:r>
          </a:p>
        </p:txBody>
      </p:sp>
      <p:sp>
        <p:nvSpPr>
          <p:cNvPr id="8" name="2 Marcador de contenido"/>
          <p:cNvSpPr txBox="1">
            <a:spLocks/>
          </p:cNvSpPr>
          <p:nvPr/>
        </p:nvSpPr>
        <p:spPr>
          <a:xfrm>
            <a:off x="467544" y="4048472"/>
            <a:ext cx="8229600" cy="12527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s-E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Radiografies</a:t>
            </a:r>
            <a:endParaRPr kumimoji="0" lang="es-E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s-ES" noProof="0" dirty="0" smtClean="0"/>
              <a:t>Factor reumatoide </a:t>
            </a:r>
            <a:endParaRPr kumimoji="0" lang="es-E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s-E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s-E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8 Marcador de número de diapositiva"/>
          <p:cNvSpPr txBox="1">
            <a:spLocks/>
          </p:cNvSpPr>
          <p:nvPr/>
        </p:nvSpPr>
        <p:spPr>
          <a:xfrm>
            <a:off x="6902896" y="64482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AC66E5-119B-42C4-9ACE-4EB444977806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1" name="Sonido grabado">
            <a:hlinkClick r:id="" action="ppaction://media"/>
          </p:cNvPr>
          <p:cNvPicPr>
            <a:picLocks noRot="1" noChangeAspect="1"/>
          </p:cNvPicPr>
          <p:nvPr>
            <a:wavAudioFile r:embed="rId1" name="Sonido grabado"/>
          </p:nvPr>
        </p:nvPicPr>
        <p:blipFill>
          <a:blip r:embed="rId6" cstate="print"/>
          <a:stretch>
            <a:fillRect/>
          </a:stretch>
        </p:blipFill>
        <p:spPr>
          <a:xfrm>
            <a:off x="7596336" y="6165304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3675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>
                <p:cTn id="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Cas </a:t>
            </a:r>
            <a:r>
              <a:rPr lang="es-ES" dirty="0" err="1" smtClean="0"/>
              <a:t>clínic</a:t>
            </a:r>
            <a:r>
              <a:rPr lang="es-ES" dirty="0" smtClean="0"/>
              <a:t> </a:t>
            </a:r>
            <a:endParaRPr lang="es-ES" dirty="0"/>
          </a:p>
        </p:txBody>
      </p:sp>
      <p:pic>
        <p:nvPicPr>
          <p:cNvPr id="4" name="Picture 3" descr="logo farmaci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01013" y="5661025"/>
            <a:ext cx="649287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magen 10" descr="PAPER_peu_ok_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57563" y="5929313"/>
            <a:ext cx="2520950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logo nuevo UB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5288" y="5805488"/>
            <a:ext cx="1368425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Tutes lent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7" cstate="print"/>
          <a:stretch>
            <a:fillRect/>
          </a:stretch>
        </p:blipFill>
        <p:spPr>
          <a:xfrm>
            <a:off x="2414366" y="1556792"/>
            <a:ext cx="4749922" cy="3683614"/>
          </a:xfrm>
          <a:prstGeom prst="rect">
            <a:avLst/>
          </a:prstGeom>
        </p:spPr>
      </p:pic>
      <p:sp>
        <p:nvSpPr>
          <p:cNvPr id="9" name="8 Marcador de número de diapositiva"/>
          <p:cNvSpPr txBox="1">
            <a:spLocks/>
          </p:cNvSpPr>
          <p:nvPr/>
        </p:nvSpPr>
        <p:spPr>
          <a:xfrm>
            <a:off x="6902896" y="64482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AC66E5-119B-42C4-9ACE-4EB444977806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" name="Sonido grabado">
            <a:hlinkClick r:id="" action="ppaction://media"/>
          </p:cNvPr>
          <p:cNvPicPr>
            <a:picLocks noRot="1" noChangeAspect="1"/>
          </p:cNvPicPr>
          <p:nvPr>
            <a:wavAudioFile r:embed="rId2" name="Sonido grabado"/>
          </p:nvPr>
        </p:nvPicPr>
        <p:blipFill>
          <a:blip r:embed="rId8" cstate="print"/>
          <a:stretch>
            <a:fillRect/>
          </a:stretch>
        </p:blipFill>
        <p:spPr>
          <a:xfrm>
            <a:off x="7668344" y="6165304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 fullScrn="1"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146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 b="1" dirty="0" smtClean="0">
                <a:solidFill>
                  <a:srgbClr val="002060"/>
                </a:solidFill>
              </a:rPr>
              <a:t>2. </a:t>
            </a:r>
            <a:r>
              <a:rPr lang="es-ES" b="1" dirty="0" err="1" smtClean="0">
                <a:solidFill>
                  <a:srgbClr val="002060"/>
                </a:solidFill>
              </a:rPr>
              <a:t>Educació</a:t>
            </a:r>
            <a:r>
              <a:rPr lang="es-ES" b="1" dirty="0" smtClean="0">
                <a:solidFill>
                  <a:srgbClr val="002060"/>
                </a:solidFill>
              </a:rPr>
              <a:t> </a:t>
            </a:r>
            <a:r>
              <a:rPr lang="es-ES" b="1" dirty="0" err="1" smtClean="0">
                <a:solidFill>
                  <a:srgbClr val="002060"/>
                </a:solidFill>
              </a:rPr>
              <a:t>ciutadana</a:t>
            </a:r>
            <a:r>
              <a:rPr lang="es-ES" b="1" dirty="0" smtClean="0">
                <a:solidFill>
                  <a:srgbClr val="002060"/>
                </a:solidFill>
              </a:rPr>
              <a:t> </a:t>
            </a:r>
            <a:endParaRPr lang="es-ES" b="1" dirty="0">
              <a:solidFill>
                <a:srgbClr val="002060"/>
              </a:solidFill>
            </a:endParaRPr>
          </a:p>
        </p:txBody>
      </p:sp>
      <p:pic>
        <p:nvPicPr>
          <p:cNvPr id="4" name="Picture 3" descr="logo farmaci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1013" y="5661025"/>
            <a:ext cx="649287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magen 10" descr="PAPER_peu_ok_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7563" y="5929313"/>
            <a:ext cx="2520950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logo nuevo UB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288" y="5805488"/>
            <a:ext cx="1368425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0" name="Picture 4" descr="http://3.bp.blogspot.com/-zO-8MST48tU/VCcfLzlnpWI/AAAAAAAAOlA/NUDpab6Ey0c/s1600/10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47664" y="1628800"/>
            <a:ext cx="5977599" cy="33843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8 Marcador de número de diapositiva"/>
          <p:cNvSpPr txBox="1">
            <a:spLocks/>
          </p:cNvSpPr>
          <p:nvPr/>
        </p:nvSpPr>
        <p:spPr>
          <a:xfrm>
            <a:off x="6902896" y="64482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AC66E5-119B-42C4-9ACE-4EB444977806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Sonido grabado">
            <a:hlinkClick r:id="" action="ppaction://media"/>
          </p:cNvPr>
          <p:cNvPicPr>
            <a:picLocks noRot="1" noChangeAspect="1"/>
          </p:cNvPicPr>
          <p:nvPr>
            <a:wavAudioFile r:embed="rId1" name="Sonido grabado"/>
          </p:nvPr>
        </p:nvPicPr>
        <p:blipFill>
          <a:blip r:embed="rId7" cstate="print"/>
          <a:stretch>
            <a:fillRect/>
          </a:stretch>
        </p:blipFill>
        <p:spPr>
          <a:xfrm>
            <a:off x="7668344" y="630932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24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err="1" smtClean="0"/>
              <a:t>És</a:t>
            </a:r>
            <a:r>
              <a:rPr lang="es-ES" dirty="0" smtClean="0"/>
              <a:t> </a:t>
            </a:r>
            <a:r>
              <a:rPr lang="es-ES" dirty="0" err="1" smtClean="0"/>
              <a:t>recomanable</a:t>
            </a:r>
            <a:r>
              <a:rPr lang="es-ES" dirty="0" smtClean="0"/>
              <a:t> </a:t>
            </a:r>
            <a:r>
              <a:rPr lang="es-ES" dirty="0" err="1" smtClean="0"/>
              <a:t>realitzar</a:t>
            </a:r>
            <a:r>
              <a:rPr lang="es-ES" dirty="0" smtClean="0"/>
              <a:t> </a:t>
            </a:r>
            <a:r>
              <a:rPr lang="es-ES" dirty="0" err="1" smtClean="0"/>
              <a:t>exercici</a:t>
            </a:r>
            <a:r>
              <a:rPr lang="es-ES" dirty="0" smtClean="0"/>
              <a:t> </a:t>
            </a:r>
            <a:r>
              <a:rPr lang="es-ES" dirty="0" err="1" smtClean="0"/>
              <a:t>físic</a:t>
            </a:r>
            <a:r>
              <a:rPr lang="es-ES" dirty="0" smtClean="0"/>
              <a:t>?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540768"/>
          </a:xfrm>
        </p:spPr>
        <p:txBody>
          <a:bodyPr>
            <a:normAutofit/>
          </a:bodyPr>
          <a:lstStyle/>
          <a:p>
            <a:r>
              <a:rPr lang="ca-ES" sz="1800" dirty="0" smtClean="0"/>
              <a:t>Redueix la rigidesa</a:t>
            </a:r>
          </a:p>
          <a:p>
            <a:r>
              <a:rPr lang="ca-ES" sz="1800" dirty="0" smtClean="0"/>
              <a:t>Incrementa o manté els moviments </a:t>
            </a:r>
          </a:p>
          <a:p>
            <a:r>
              <a:rPr lang="ca-ES" sz="1800" dirty="0" smtClean="0"/>
              <a:t>Augmenta la longitud i elasticitat de músculs i teixits </a:t>
            </a:r>
          </a:p>
          <a:p>
            <a:r>
              <a:rPr lang="ca-ES" sz="1800" dirty="0" smtClean="0"/>
              <a:t>Exercicis de mobilitat passiva i de moderada o baixa intensitat </a:t>
            </a:r>
            <a:endParaRPr lang="ca-ES" sz="1800" dirty="0"/>
          </a:p>
        </p:txBody>
      </p:sp>
      <p:pic>
        <p:nvPicPr>
          <p:cNvPr id="4" name="Picture 3" descr="logo farmaci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1013" y="5661025"/>
            <a:ext cx="649287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magen 10" descr="PAPER_peu_ok_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7563" y="5929313"/>
            <a:ext cx="2520950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logo nuevo UB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288" y="5805488"/>
            <a:ext cx="1368425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1 Título"/>
          <p:cNvSpPr txBox="1">
            <a:spLocks/>
          </p:cNvSpPr>
          <p:nvPr/>
        </p:nvSpPr>
        <p:spPr>
          <a:xfrm>
            <a:off x="457200" y="335699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Funcionen les </a:t>
            </a:r>
            <a:r>
              <a:rPr kumimoji="0" lang="es-E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anomenades</a:t>
            </a:r>
            <a:r>
              <a:rPr kumimoji="0" lang="es-E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s-E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teràpies</a:t>
            </a:r>
            <a:r>
              <a:rPr kumimoji="0" lang="es-E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s-E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alternatives</a:t>
            </a:r>
            <a:r>
              <a:rPr kumimoji="0" lang="es-E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?</a:t>
            </a:r>
          </a:p>
        </p:txBody>
      </p:sp>
      <p:sp>
        <p:nvSpPr>
          <p:cNvPr id="8" name="2 Marcador de contenido"/>
          <p:cNvSpPr txBox="1">
            <a:spLocks/>
          </p:cNvSpPr>
          <p:nvPr/>
        </p:nvSpPr>
        <p:spPr>
          <a:xfrm>
            <a:off x="457200" y="4682555"/>
            <a:ext cx="8229600" cy="1108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s-E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Acupuntura, quiropràxia, homeopatia…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s-E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8 Marcador de número de diapositiva"/>
          <p:cNvSpPr txBox="1">
            <a:spLocks/>
          </p:cNvSpPr>
          <p:nvPr/>
        </p:nvSpPr>
        <p:spPr>
          <a:xfrm>
            <a:off x="6902896" y="64482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AC66E5-119B-42C4-9ACE-4EB444977806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1" name="Sonido grabado">
            <a:hlinkClick r:id="" action="ppaction://media"/>
          </p:cNvPr>
          <p:cNvPicPr>
            <a:picLocks noRot="1" noChangeAspect="1"/>
          </p:cNvPicPr>
          <p:nvPr>
            <a:wavAudioFile r:embed="rId1" name="Sonido grabado"/>
          </p:nvPr>
        </p:nvPicPr>
        <p:blipFill>
          <a:blip r:embed="rId6" cstate="print"/>
          <a:stretch>
            <a:fillRect/>
          </a:stretch>
        </p:blipFill>
        <p:spPr>
          <a:xfrm>
            <a:off x="7812360" y="630932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6577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>
                <p:cTn id="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err="1" smtClean="0"/>
              <a:t>Hi</a:t>
            </a:r>
            <a:r>
              <a:rPr lang="es-ES" dirty="0" smtClean="0"/>
              <a:t> ha </a:t>
            </a:r>
            <a:r>
              <a:rPr lang="es-ES" dirty="0" err="1" smtClean="0"/>
              <a:t>relació</a:t>
            </a:r>
            <a:r>
              <a:rPr lang="es-ES" dirty="0" smtClean="0"/>
              <a:t> entre </a:t>
            </a:r>
            <a:r>
              <a:rPr lang="es-ES" dirty="0" err="1" smtClean="0"/>
              <a:t>l’artritis</a:t>
            </a:r>
            <a:r>
              <a:rPr lang="es-ES" dirty="0" smtClean="0"/>
              <a:t> i la dieta?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756791"/>
          </a:xfrm>
        </p:spPr>
        <p:txBody>
          <a:bodyPr>
            <a:normAutofit/>
          </a:bodyPr>
          <a:lstStyle/>
          <a:p>
            <a:r>
              <a:rPr lang="ca-ES" sz="1800" dirty="0" smtClean="0"/>
              <a:t>El sobrepès augmenta la inflamació </a:t>
            </a:r>
          </a:p>
          <a:p>
            <a:r>
              <a:rPr lang="ca-ES" sz="1800" dirty="0" smtClean="0"/>
              <a:t>Es recomana una dieta saludable </a:t>
            </a:r>
          </a:p>
          <a:p>
            <a:pPr lvl="1"/>
            <a:r>
              <a:rPr lang="ca-ES" sz="1600" dirty="0" smtClean="0"/>
              <a:t>Dieta mediterrània </a:t>
            </a:r>
          </a:p>
          <a:p>
            <a:pPr lvl="1"/>
            <a:r>
              <a:rPr lang="ca-ES" sz="1600" dirty="0" smtClean="0"/>
              <a:t>Peixos blaus i àcids omega-3? </a:t>
            </a:r>
          </a:p>
          <a:p>
            <a:pPr lvl="1"/>
            <a:endParaRPr lang="ca-ES" sz="1600" dirty="0" smtClean="0"/>
          </a:p>
          <a:p>
            <a:endParaRPr lang="ca-ES" sz="1800" dirty="0"/>
          </a:p>
        </p:txBody>
      </p:sp>
      <p:pic>
        <p:nvPicPr>
          <p:cNvPr id="4" name="Picture 3" descr="logo farmaci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1013" y="5661025"/>
            <a:ext cx="649287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magen 10" descr="PAPER_peu_ok_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7563" y="5929313"/>
            <a:ext cx="2520950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logo nuevo UB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288" y="5805488"/>
            <a:ext cx="1368425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http://locampusdiari.com/wp-content/uploads/2014/01/dieta-mediterranea.jpg"/>
          <p:cNvPicPr>
            <a:picLocks noChangeAspect="1" noChangeArrowheads="1"/>
          </p:cNvPicPr>
          <p:nvPr/>
        </p:nvPicPr>
        <p:blipFill>
          <a:blip r:embed="rId6" cstate="print"/>
          <a:srcRect t="9736"/>
          <a:stretch>
            <a:fillRect/>
          </a:stretch>
        </p:blipFill>
        <p:spPr bwMode="auto">
          <a:xfrm>
            <a:off x="5784610" y="1268761"/>
            <a:ext cx="2592689" cy="1872208"/>
          </a:xfrm>
          <a:prstGeom prst="rect">
            <a:avLst/>
          </a:prstGeom>
          <a:noFill/>
        </p:spPr>
      </p:pic>
      <p:sp>
        <p:nvSpPr>
          <p:cNvPr id="8" name="1 Título"/>
          <p:cNvSpPr txBox="1">
            <a:spLocks/>
          </p:cNvSpPr>
          <p:nvPr/>
        </p:nvSpPr>
        <p:spPr>
          <a:xfrm>
            <a:off x="755576" y="315495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4000" dirty="0" err="1" smtClean="0">
                <a:latin typeface="+mj-lt"/>
                <a:ea typeface="+mj-ea"/>
                <a:cs typeface="+mj-cs"/>
              </a:rPr>
              <a:t>Com</a:t>
            </a:r>
            <a:r>
              <a:rPr lang="es-ES" sz="4000" dirty="0" smtClean="0">
                <a:latin typeface="+mj-lt"/>
                <a:ea typeface="+mj-ea"/>
                <a:cs typeface="+mj-cs"/>
              </a:rPr>
              <a:t> </a:t>
            </a:r>
            <a:r>
              <a:rPr lang="es-ES" sz="4000" dirty="0" err="1" smtClean="0">
                <a:latin typeface="+mj-lt"/>
                <a:ea typeface="+mj-ea"/>
                <a:cs typeface="+mj-cs"/>
              </a:rPr>
              <a:t>influeix</a:t>
            </a:r>
            <a:r>
              <a:rPr lang="es-ES" sz="4000" dirty="0" smtClean="0">
                <a:latin typeface="+mj-lt"/>
                <a:ea typeface="+mj-ea"/>
                <a:cs typeface="+mj-cs"/>
              </a:rPr>
              <a:t> el clima</a:t>
            </a:r>
            <a:r>
              <a:rPr kumimoji="0" lang="es-E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?</a:t>
            </a:r>
          </a:p>
        </p:txBody>
      </p:sp>
      <p:sp>
        <p:nvSpPr>
          <p:cNvPr id="9" name="2 Marcador de contenido"/>
          <p:cNvSpPr txBox="1">
            <a:spLocks/>
          </p:cNvSpPr>
          <p:nvPr/>
        </p:nvSpPr>
        <p:spPr>
          <a:xfrm>
            <a:off x="609600" y="4480521"/>
            <a:ext cx="8229600" cy="17567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ca-E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Influència en la percepció</a:t>
            </a:r>
            <a:r>
              <a:rPr kumimoji="0" lang="ca-ES" sz="1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del dolor articular</a:t>
            </a:r>
          </a:p>
          <a:p>
            <a:pPr marL="800100" lvl="1" indent="-342900">
              <a:spcBef>
                <a:spcPct val="20000"/>
              </a:spcBef>
              <a:buFont typeface="Calibri" pitchFamily="34" charset="0"/>
              <a:buChar char="–"/>
            </a:pPr>
            <a:r>
              <a:rPr lang="ca-ES" sz="1600" dirty="0" smtClean="0"/>
              <a:t>Zones hermèticament tancades</a:t>
            </a:r>
          </a:p>
          <a:p>
            <a:pPr marL="800100" lvl="1" indent="-342900">
              <a:spcBef>
                <a:spcPct val="20000"/>
              </a:spcBef>
              <a:buFont typeface="Calibri" pitchFamily="34" charset="0"/>
              <a:buChar char="–"/>
            </a:pPr>
            <a:r>
              <a:rPr lang="ca-ES" sz="1600" dirty="0" smtClean="0"/>
              <a:t>En situacions de fred i humitat</a:t>
            </a:r>
            <a:endParaRPr kumimoji="0" lang="ca-E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ca-E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8 Marcador de número de diapositiva"/>
          <p:cNvSpPr txBox="1">
            <a:spLocks/>
          </p:cNvSpPr>
          <p:nvPr/>
        </p:nvSpPr>
        <p:spPr>
          <a:xfrm>
            <a:off x="6902896" y="64482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AC66E5-119B-42C4-9ACE-4EB444977806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3" name="Sonido grabado">
            <a:hlinkClick r:id="" action="ppaction://media"/>
          </p:cNvPr>
          <p:cNvPicPr>
            <a:picLocks noRot="1" noChangeAspect="1"/>
          </p:cNvPicPr>
          <p:nvPr>
            <a:wavAudioFile r:embed="rId1" name="Sonido grabado"/>
          </p:nvPr>
        </p:nvPicPr>
        <p:blipFill>
          <a:blip r:embed="rId7" cstate="print"/>
          <a:stretch>
            <a:fillRect/>
          </a:stretch>
        </p:blipFill>
        <p:spPr>
          <a:xfrm>
            <a:off x="7579568" y="6021288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82825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>
                <p:cTn id="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 farmaci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1013" y="5661025"/>
            <a:ext cx="649287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magen 10" descr="PAPER_peu_ok_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7563" y="5929313"/>
            <a:ext cx="2520950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logo nuevo UB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288" y="5805488"/>
            <a:ext cx="1368425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1 Título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Hi</a:t>
            </a:r>
            <a:r>
              <a:rPr kumimoji="0" lang="es-E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ha </a:t>
            </a:r>
            <a:r>
              <a:rPr kumimoji="0" lang="es-E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relació</a:t>
            </a:r>
            <a:r>
              <a:rPr kumimoji="0" lang="es-E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entre </a:t>
            </a:r>
            <a:r>
              <a:rPr kumimoji="0" lang="es-E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l’artritis</a:t>
            </a:r>
            <a:r>
              <a:rPr kumimoji="0" lang="es-E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i el </a:t>
            </a:r>
            <a:r>
              <a:rPr kumimoji="0" lang="es-E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tabac</a:t>
            </a:r>
            <a:r>
              <a:rPr kumimoji="0" lang="es-E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?</a:t>
            </a:r>
          </a:p>
        </p:txBody>
      </p:sp>
      <p:sp>
        <p:nvSpPr>
          <p:cNvPr id="8" name="2 Marcador de contenido"/>
          <p:cNvSpPr txBox="1">
            <a:spLocks/>
          </p:cNvSpPr>
          <p:nvPr/>
        </p:nvSpPr>
        <p:spPr>
          <a:xfrm>
            <a:off x="457200" y="1600200"/>
            <a:ext cx="8229600" cy="33409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ca-E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Evidències</a:t>
            </a:r>
            <a:r>
              <a:rPr kumimoji="0" lang="ca-ES" sz="1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associen l’hàbit del tabac amb </a:t>
            </a:r>
            <a:r>
              <a:rPr kumimoji="0" lang="ca-ES" sz="18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l’artritis</a:t>
            </a:r>
            <a:r>
              <a:rPr kumimoji="0" lang="ca-ES" sz="1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ca-ES" sz="18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reumatoide</a:t>
            </a:r>
            <a:endParaRPr kumimoji="0" lang="ca-ES" sz="1800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800100" lvl="1" indent="-342900">
              <a:spcBef>
                <a:spcPct val="20000"/>
              </a:spcBef>
              <a:buFont typeface="Calibri" pitchFamily="34" charset="0"/>
              <a:buChar char="–"/>
            </a:pPr>
            <a:r>
              <a:rPr lang="ca-ES" dirty="0"/>
              <a:t> Factor </a:t>
            </a:r>
            <a:r>
              <a:rPr lang="ca-ES" dirty="0" err="1"/>
              <a:t>reumatoide</a:t>
            </a:r>
            <a:endParaRPr lang="ca-ES" noProof="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ca-ES" sz="1800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ca-ES" dirty="0" smtClean="0"/>
              <a:t>Responsable de part dels fracassos terapèutics 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ca-ES" dirty="0" smtClean="0"/>
              <a:t>Teràpia inicial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ca-ES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Teràpies biològiques </a:t>
            </a:r>
          </a:p>
          <a:p>
            <a:pPr marL="800100" lvl="1" indent="-342900">
              <a:spcBef>
                <a:spcPct val="20000"/>
              </a:spcBef>
            </a:pPr>
            <a:endParaRPr kumimoji="0" lang="ca-ES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ca-E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ca-E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ca-E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050" name="Picture 2" descr="https://radioexpressrd.files.wordpress.com/2011/01/dejar-de-fumar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56176" y="2348880"/>
            <a:ext cx="1965598" cy="1965598"/>
          </a:xfrm>
          <a:prstGeom prst="rect">
            <a:avLst/>
          </a:prstGeom>
          <a:noFill/>
        </p:spPr>
      </p:pic>
      <p:sp>
        <p:nvSpPr>
          <p:cNvPr id="10" name="8 Marcador de número de diapositiva"/>
          <p:cNvSpPr txBox="1">
            <a:spLocks/>
          </p:cNvSpPr>
          <p:nvPr/>
        </p:nvSpPr>
        <p:spPr>
          <a:xfrm>
            <a:off x="6902896" y="64482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AC66E5-119B-42C4-9ACE-4EB444977806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Sonido grabado">
            <a:hlinkClick r:id="" action="ppaction://media"/>
          </p:cNvPr>
          <p:cNvPicPr>
            <a:picLocks noRot="1" noChangeAspect="1"/>
          </p:cNvPicPr>
          <p:nvPr>
            <a:wavAudioFile r:embed="rId1" name="Sonido grabado"/>
          </p:nvPr>
        </p:nvPicPr>
        <p:blipFill>
          <a:blip r:embed="rId7" cstate="print"/>
          <a:stretch>
            <a:fillRect/>
          </a:stretch>
        </p:blipFill>
        <p:spPr>
          <a:xfrm>
            <a:off x="7596336" y="6237312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45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 farmaci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1013" y="5661025"/>
            <a:ext cx="649287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magen 10" descr="PAPER_peu_ok_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7563" y="5929313"/>
            <a:ext cx="2520950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logo nuevo UB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288" y="5805488"/>
            <a:ext cx="1368425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1 Título"/>
          <p:cNvSpPr txBox="1">
            <a:spLocks/>
          </p:cNvSpPr>
          <p:nvPr/>
        </p:nvSpPr>
        <p:spPr>
          <a:xfrm>
            <a:off x="590872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Què</a:t>
            </a:r>
            <a:r>
              <a:rPr kumimoji="0" lang="es-E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s-ES" sz="4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passa</a:t>
            </a:r>
            <a:r>
              <a:rPr kumimoji="0" lang="es-E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si </a:t>
            </a:r>
            <a:r>
              <a:rPr kumimoji="0" lang="es-ES" sz="4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m’oblido</a:t>
            </a:r>
            <a:r>
              <a:rPr kumimoji="0" lang="es-E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s-ES" sz="4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d’una</a:t>
            </a:r>
            <a:r>
              <a:rPr kumimoji="0" lang="es-E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s-ES" sz="4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dosi</a:t>
            </a:r>
            <a:r>
              <a:rPr kumimoji="0" lang="es-E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?</a:t>
            </a:r>
          </a:p>
        </p:txBody>
      </p:sp>
      <p:sp>
        <p:nvSpPr>
          <p:cNvPr id="8" name="2 Marcador de contenido"/>
          <p:cNvSpPr txBox="1">
            <a:spLocks/>
          </p:cNvSpPr>
          <p:nvPr/>
        </p:nvSpPr>
        <p:spPr>
          <a:xfrm>
            <a:off x="457200" y="1600200"/>
            <a:ext cx="8229600" cy="420506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ca-ES" noProof="0" dirty="0" smtClean="0"/>
              <a:t>Actuarem diferent en funció del medicament: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ca-ES" b="0" i="0" u="none" strike="noStrike" kern="1200" cap="none" spc="0" normalizeH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ca-ES" dirty="0" err="1" smtClean="0"/>
              <a:t>AINEs</a:t>
            </a:r>
            <a:r>
              <a:rPr lang="ca-ES" dirty="0" smtClean="0"/>
              <a:t> i analgèsics:</a:t>
            </a:r>
          </a:p>
          <a:p>
            <a:pPr marL="800100" lvl="1" indent="-342900">
              <a:spcBef>
                <a:spcPct val="20000"/>
              </a:spcBef>
              <a:buFont typeface="Calibri" pitchFamily="34" charset="0"/>
              <a:buChar char="–"/>
            </a:pPr>
            <a:r>
              <a:rPr lang="ca-ES" dirty="0"/>
              <a:t>No té massa rellevància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ca-ES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ca-ES" dirty="0" smtClean="0"/>
              <a:t>Corticoides: </a:t>
            </a:r>
          </a:p>
          <a:p>
            <a:pPr marL="800100" lvl="1" indent="-342900">
              <a:spcBef>
                <a:spcPct val="20000"/>
              </a:spcBef>
              <a:buFont typeface="Calibri" pitchFamily="34" charset="0"/>
              <a:buChar char="–"/>
            </a:pPr>
            <a:r>
              <a:rPr lang="ca-ES" dirty="0" smtClean="0"/>
              <a:t>Prendre-la el més aviat possible; sense duplicar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endParaRPr lang="ca-ES" dirty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ca-ES" dirty="0" smtClean="0"/>
              <a:t>FAMES i teràpies biològiques: </a:t>
            </a:r>
            <a:endParaRPr lang="ca-ES" dirty="0"/>
          </a:p>
          <a:p>
            <a:pPr marL="800100" lvl="1" indent="-342900">
              <a:spcBef>
                <a:spcPct val="20000"/>
              </a:spcBef>
              <a:buFont typeface="Calibri" pitchFamily="34" charset="0"/>
              <a:buChar char="–"/>
            </a:pPr>
            <a:r>
              <a:rPr lang="ca-ES" dirty="0" smtClean="0"/>
              <a:t>Prendre-la el més aviat possible; sense duplicar</a:t>
            </a:r>
          </a:p>
          <a:p>
            <a:pPr marL="800100" lvl="1" indent="-342900">
              <a:spcBef>
                <a:spcPct val="20000"/>
              </a:spcBef>
            </a:pPr>
            <a:endParaRPr lang="ca-ES" dirty="0" smtClean="0"/>
          </a:p>
          <a:p>
            <a:pPr marL="800100" lvl="1" indent="-342900">
              <a:spcBef>
                <a:spcPct val="20000"/>
              </a:spcBef>
            </a:pPr>
            <a:endParaRPr kumimoji="0" lang="ca-ES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ca-E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ca-E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ca-E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7650" name="Picture 2" descr="http://www.vilanova.cat/blog/joanoliva/wp-content/uploads/2011/04/medicaments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940152" y="1196752"/>
            <a:ext cx="2784308" cy="2088232"/>
          </a:xfrm>
          <a:prstGeom prst="rect">
            <a:avLst/>
          </a:prstGeom>
          <a:noFill/>
        </p:spPr>
      </p:pic>
      <p:sp>
        <p:nvSpPr>
          <p:cNvPr id="10" name="8 Marcador de número de diapositiva"/>
          <p:cNvSpPr txBox="1">
            <a:spLocks/>
          </p:cNvSpPr>
          <p:nvPr/>
        </p:nvSpPr>
        <p:spPr>
          <a:xfrm>
            <a:off x="6902896" y="64482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AC66E5-119B-42C4-9ACE-4EB444977806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Sonido grabado">
            <a:hlinkClick r:id="" action="ppaction://media"/>
          </p:cNvPr>
          <p:cNvPicPr>
            <a:picLocks noRot="1" noChangeAspect="1"/>
          </p:cNvPicPr>
          <p:nvPr>
            <a:wavAudioFile r:embed="rId1" name="Sonido grabado"/>
          </p:nvPr>
        </p:nvPicPr>
        <p:blipFill>
          <a:blip r:embed="rId7" cstate="print"/>
          <a:stretch>
            <a:fillRect/>
          </a:stretch>
        </p:blipFill>
        <p:spPr>
          <a:xfrm>
            <a:off x="7668344" y="6237312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83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 farmaci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1013" y="5661025"/>
            <a:ext cx="649287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magen 10" descr="PAPER_peu_ok_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7563" y="5929313"/>
            <a:ext cx="2520950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logo nuevo UB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288" y="5805488"/>
            <a:ext cx="1368425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1 Título"/>
          <p:cNvSpPr txBox="1">
            <a:spLocks/>
          </p:cNvSpPr>
          <p:nvPr/>
        </p:nvSpPr>
        <p:spPr>
          <a:xfrm>
            <a:off x="590872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4000" b="1" dirty="0" err="1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Tríptic</a:t>
            </a:r>
            <a:r>
              <a:rPr lang="es-ES" sz="4000" b="1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s-ES" sz="4000" b="1" dirty="0" err="1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informatiu</a:t>
            </a:r>
            <a:endParaRPr kumimoji="0" lang="es-ES" sz="4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2 Marcador de contenido"/>
          <p:cNvSpPr txBox="1">
            <a:spLocks/>
          </p:cNvSpPr>
          <p:nvPr/>
        </p:nvSpPr>
        <p:spPr>
          <a:xfrm>
            <a:off x="457200" y="1600200"/>
            <a:ext cx="8229600" cy="4205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800100" lvl="1" indent="-342900">
              <a:spcBef>
                <a:spcPct val="20000"/>
              </a:spcBef>
            </a:pPr>
            <a:endParaRPr lang="ca-ES" dirty="0" smtClean="0"/>
          </a:p>
          <a:p>
            <a:pPr marL="800100" lvl="1" indent="-342900">
              <a:spcBef>
                <a:spcPct val="20000"/>
              </a:spcBef>
            </a:pPr>
            <a:endParaRPr kumimoji="0" lang="ca-ES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ca-E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ca-E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ca-E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8 Marcador de número de diapositiva"/>
          <p:cNvSpPr txBox="1">
            <a:spLocks/>
          </p:cNvSpPr>
          <p:nvPr/>
        </p:nvSpPr>
        <p:spPr>
          <a:xfrm>
            <a:off x="6902896" y="64482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AC66E5-119B-42C4-9ACE-4EB444977806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Sonido grabado">
            <a:hlinkClick r:id="" action="ppaction://media"/>
          </p:cNvPr>
          <p:cNvPicPr>
            <a:picLocks noRot="1" noChangeAspect="1"/>
          </p:cNvPicPr>
          <p:nvPr>
            <a:wavAudioFile r:embed="rId1" name="Sonido grabado"/>
          </p:nvPr>
        </p:nvPicPr>
        <p:blipFill>
          <a:blip r:embed="rId6" cstate="print"/>
          <a:stretch>
            <a:fillRect/>
          </a:stretch>
        </p:blipFill>
        <p:spPr>
          <a:xfrm>
            <a:off x="7596336" y="6309320"/>
            <a:ext cx="304800" cy="304800"/>
          </a:xfrm>
          <a:prstGeom prst="rect">
            <a:avLst/>
          </a:prstGeom>
        </p:spPr>
      </p:pic>
      <p:pic>
        <p:nvPicPr>
          <p:cNvPr id="11" name="Picture 2" descr="C:\Users\Joel\Downloads\IMG_7380.JPG"/>
          <p:cNvPicPr>
            <a:picLocks noChangeAspect="1" noChangeArrowheads="1"/>
          </p:cNvPicPr>
          <p:nvPr/>
        </p:nvPicPr>
        <p:blipFill>
          <a:blip r:embed="rId7" cstate="print"/>
          <a:srcRect l="16401" t="8001" r="23400" b="2751"/>
          <a:stretch>
            <a:fillRect/>
          </a:stretch>
        </p:blipFill>
        <p:spPr bwMode="auto">
          <a:xfrm>
            <a:off x="3419872" y="1556792"/>
            <a:ext cx="1967090" cy="38884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 b="1" dirty="0">
                <a:solidFill>
                  <a:srgbClr val="002060"/>
                </a:solidFill>
              </a:rPr>
              <a:t>3</a:t>
            </a:r>
            <a:r>
              <a:rPr lang="es-ES" b="1" dirty="0" smtClean="0">
                <a:solidFill>
                  <a:srgbClr val="002060"/>
                </a:solidFill>
              </a:rPr>
              <a:t>. </a:t>
            </a:r>
            <a:r>
              <a:rPr lang="es-ES" b="1" dirty="0" err="1" smtClean="0">
                <a:solidFill>
                  <a:srgbClr val="002060"/>
                </a:solidFill>
              </a:rPr>
              <a:t>Consolidació</a:t>
            </a:r>
            <a:r>
              <a:rPr lang="es-ES" b="1" dirty="0" smtClean="0">
                <a:solidFill>
                  <a:srgbClr val="002060"/>
                </a:solidFill>
              </a:rPr>
              <a:t> de la </a:t>
            </a:r>
            <a:r>
              <a:rPr lang="es-ES" b="1" dirty="0" err="1" smtClean="0">
                <a:solidFill>
                  <a:srgbClr val="002060"/>
                </a:solidFill>
              </a:rPr>
              <a:t>presentació</a:t>
            </a:r>
            <a:endParaRPr lang="es-ES" b="1" dirty="0">
              <a:solidFill>
                <a:srgbClr val="002060"/>
              </a:solidFill>
            </a:endParaRPr>
          </a:p>
        </p:txBody>
      </p:sp>
      <p:pic>
        <p:nvPicPr>
          <p:cNvPr id="4" name="Picture 3" descr="logo farmaci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1013" y="5661025"/>
            <a:ext cx="649287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magen 10" descr="PAPER_peu_ok_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7563" y="5929313"/>
            <a:ext cx="2520950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logo nuevo UB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288" y="5805488"/>
            <a:ext cx="1368425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2" name="Picture 2" descr="http://www.mobygames.com/images/shots/l/645483-who-wants-to-be-a-millionaire-party-edition-windows-screenshot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955712" y="1340768"/>
            <a:ext cx="5280586" cy="3960440"/>
          </a:xfrm>
          <a:prstGeom prst="rect">
            <a:avLst/>
          </a:prstGeom>
          <a:noFill/>
        </p:spPr>
      </p:pic>
      <p:sp>
        <p:nvSpPr>
          <p:cNvPr id="8" name="8 Marcador de número de diapositiva"/>
          <p:cNvSpPr txBox="1">
            <a:spLocks/>
          </p:cNvSpPr>
          <p:nvPr/>
        </p:nvSpPr>
        <p:spPr>
          <a:xfrm>
            <a:off x="6902896" y="64482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AC66E5-119B-42C4-9ACE-4EB444977806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Sonido grabado">
            <a:hlinkClick r:id="" action="ppaction://media"/>
          </p:cNvPr>
          <p:cNvPicPr>
            <a:picLocks noRot="1" noChangeAspect="1"/>
          </p:cNvPicPr>
          <p:nvPr>
            <a:wavAudioFile r:embed="rId1" name="Sonido grabado"/>
          </p:nvPr>
        </p:nvPicPr>
        <p:blipFill>
          <a:blip r:embed="rId7" cstate="print"/>
          <a:stretch>
            <a:fillRect/>
          </a:stretch>
        </p:blipFill>
        <p:spPr>
          <a:xfrm>
            <a:off x="7092280" y="594928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16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 farmaci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1013" y="5661025"/>
            <a:ext cx="649287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magen 10" descr="PAPER_peu_ok_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7563" y="5929313"/>
            <a:ext cx="2520950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logo nuevo UB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288" y="5805488"/>
            <a:ext cx="1368425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1 Título"/>
          <p:cNvSpPr>
            <a:spLocks noGrp="1"/>
          </p:cNvSpPr>
          <p:nvPr>
            <p:ph type="title"/>
          </p:nvPr>
        </p:nvSpPr>
        <p:spPr>
          <a:xfrm>
            <a:off x="179512" y="332656"/>
            <a:ext cx="8229600" cy="864096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l"/>
            <a:r>
              <a:rPr lang="es-ES" sz="3500" dirty="0" smtClean="0">
                <a:solidFill>
                  <a:schemeClr val="bg1"/>
                </a:solidFill>
              </a:rPr>
              <a:t>1. </a:t>
            </a:r>
            <a:r>
              <a:rPr lang="es-ES" sz="3500" dirty="0" err="1" smtClean="0">
                <a:solidFill>
                  <a:schemeClr val="bg1"/>
                </a:solidFill>
              </a:rPr>
              <a:t>Què</a:t>
            </a:r>
            <a:r>
              <a:rPr lang="es-ES" sz="3500" dirty="0" smtClean="0">
                <a:solidFill>
                  <a:schemeClr val="bg1"/>
                </a:solidFill>
              </a:rPr>
              <a:t> </a:t>
            </a:r>
            <a:r>
              <a:rPr lang="es-ES" sz="3500" dirty="0" err="1" smtClean="0">
                <a:solidFill>
                  <a:schemeClr val="bg1"/>
                </a:solidFill>
              </a:rPr>
              <a:t>és</a:t>
            </a:r>
            <a:r>
              <a:rPr lang="es-ES" sz="3500" dirty="0" smtClean="0">
                <a:solidFill>
                  <a:schemeClr val="bg1"/>
                </a:solidFill>
              </a:rPr>
              <a:t> </a:t>
            </a:r>
            <a:r>
              <a:rPr lang="es-ES" sz="3500" dirty="0" err="1" smtClean="0">
                <a:solidFill>
                  <a:schemeClr val="bg1"/>
                </a:solidFill>
              </a:rPr>
              <a:t>l’artritis</a:t>
            </a:r>
            <a:r>
              <a:rPr lang="es-ES" sz="3500" dirty="0" smtClean="0">
                <a:solidFill>
                  <a:schemeClr val="bg1"/>
                </a:solidFill>
              </a:rPr>
              <a:t> reumatoide?</a:t>
            </a:r>
            <a:endParaRPr lang="es-ES" sz="3500" dirty="0">
              <a:solidFill>
                <a:schemeClr val="bg1"/>
              </a:solidFill>
            </a:endParaRPr>
          </a:p>
        </p:txBody>
      </p:sp>
      <p:sp>
        <p:nvSpPr>
          <p:cNvPr id="10" name="9 Terminador"/>
          <p:cNvSpPr/>
          <p:nvPr/>
        </p:nvSpPr>
        <p:spPr>
          <a:xfrm>
            <a:off x="251520" y="1484784"/>
            <a:ext cx="8136904" cy="936104"/>
          </a:xfrm>
          <a:prstGeom prst="flowChartTerminator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ca-ES" dirty="0" smtClean="0">
                <a:solidFill>
                  <a:schemeClr val="tx1"/>
                </a:solidFill>
              </a:rPr>
              <a:t>A) Malaltia que afecta a les articulacions i es resol espontàniament.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2" name="11 Terminador"/>
          <p:cNvSpPr/>
          <p:nvPr/>
        </p:nvSpPr>
        <p:spPr>
          <a:xfrm>
            <a:off x="251520" y="2564904"/>
            <a:ext cx="8136904" cy="936104"/>
          </a:xfrm>
          <a:prstGeom prst="flowChartTerminator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ca-ES" dirty="0" smtClean="0">
              <a:solidFill>
                <a:schemeClr val="tx1"/>
              </a:solidFill>
            </a:endParaRPr>
          </a:p>
          <a:p>
            <a:pPr algn="just"/>
            <a:r>
              <a:rPr lang="ca-ES" dirty="0" smtClean="0">
                <a:solidFill>
                  <a:schemeClr val="tx1"/>
                </a:solidFill>
              </a:rPr>
              <a:t>B) Malaltia reumàtica en la qual els malalts mai poden portar una vida normal a causa de les seves limitacions.</a:t>
            </a:r>
          </a:p>
          <a:p>
            <a:pPr algn="ctr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3" name="12 Terminador"/>
          <p:cNvSpPr/>
          <p:nvPr/>
        </p:nvSpPr>
        <p:spPr>
          <a:xfrm>
            <a:off x="251520" y="3645024"/>
            <a:ext cx="8136904" cy="936104"/>
          </a:xfrm>
          <a:prstGeom prst="flowChartTerminator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ca-ES" dirty="0" smtClean="0">
              <a:solidFill>
                <a:schemeClr val="tx1"/>
              </a:solidFill>
            </a:endParaRPr>
          </a:p>
          <a:p>
            <a:pPr algn="just"/>
            <a:endParaRPr lang="ca-ES" dirty="0" smtClean="0">
              <a:solidFill>
                <a:schemeClr val="tx1"/>
              </a:solidFill>
            </a:endParaRPr>
          </a:p>
          <a:p>
            <a:pPr algn="just"/>
            <a:r>
              <a:rPr lang="ca-ES" dirty="0" smtClean="0">
                <a:solidFill>
                  <a:schemeClr val="tx1"/>
                </a:solidFill>
              </a:rPr>
              <a:t>C) Malaltia reumàtica, crònica i de baixa freqüència que afecta a les articulacions.</a:t>
            </a:r>
          </a:p>
          <a:p>
            <a:pPr algn="just"/>
            <a:endParaRPr lang="ca-ES" dirty="0" smtClean="0">
              <a:solidFill>
                <a:schemeClr val="tx1"/>
              </a:solidFill>
            </a:endParaRPr>
          </a:p>
          <a:p>
            <a:pPr algn="ctr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4" name="13 Terminador"/>
          <p:cNvSpPr/>
          <p:nvPr/>
        </p:nvSpPr>
        <p:spPr>
          <a:xfrm>
            <a:off x="251520" y="4725144"/>
            <a:ext cx="8136904" cy="936104"/>
          </a:xfrm>
          <a:prstGeom prst="flowChartTerminator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ca-ES" dirty="0" smtClean="0">
              <a:solidFill>
                <a:schemeClr val="tx1"/>
              </a:solidFill>
            </a:endParaRPr>
          </a:p>
          <a:p>
            <a:pPr algn="just"/>
            <a:endParaRPr lang="ca-ES" dirty="0" smtClean="0">
              <a:solidFill>
                <a:schemeClr val="tx1"/>
              </a:solidFill>
            </a:endParaRPr>
          </a:p>
          <a:p>
            <a:pPr algn="just"/>
            <a:endParaRPr lang="ca-ES" dirty="0" smtClean="0">
              <a:solidFill>
                <a:schemeClr val="tx1"/>
              </a:solidFill>
            </a:endParaRPr>
          </a:p>
          <a:p>
            <a:pPr algn="just"/>
            <a:r>
              <a:rPr lang="ca-ES" dirty="0" smtClean="0">
                <a:solidFill>
                  <a:schemeClr val="tx1"/>
                </a:solidFill>
              </a:rPr>
              <a:t>D) Malaltia d’alta freqüència en alguns països. </a:t>
            </a:r>
          </a:p>
          <a:p>
            <a:pPr algn="just"/>
            <a:endParaRPr lang="ca-ES" dirty="0" smtClean="0">
              <a:solidFill>
                <a:schemeClr val="tx1"/>
              </a:solidFill>
            </a:endParaRPr>
          </a:p>
          <a:p>
            <a:pPr algn="just"/>
            <a:endParaRPr lang="ca-ES" dirty="0" smtClean="0">
              <a:solidFill>
                <a:schemeClr val="tx1"/>
              </a:solidFill>
            </a:endParaRPr>
          </a:p>
          <a:p>
            <a:pPr algn="ctr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5" name="14 Terminador"/>
          <p:cNvSpPr/>
          <p:nvPr/>
        </p:nvSpPr>
        <p:spPr>
          <a:xfrm>
            <a:off x="251520" y="3645024"/>
            <a:ext cx="8136904" cy="936104"/>
          </a:xfrm>
          <a:prstGeom prst="flowChartTerminator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ca-ES" dirty="0" smtClean="0">
              <a:solidFill>
                <a:schemeClr val="tx1"/>
              </a:solidFill>
            </a:endParaRPr>
          </a:p>
          <a:p>
            <a:pPr algn="just"/>
            <a:endParaRPr lang="ca-ES" dirty="0" smtClean="0">
              <a:solidFill>
                <a:schemeClr val="tx1"/>
              </a:solidFill>
            </a:endParaRPr>
          </a:p>
          <a:p>
            <a:pPr algn="just"/>
            <a:r>
              <a:rPr lang="ca-ES" dirty="0" smtClean="0">
                <a:solidFill>
                  <a:schemeClr val="tx1"/>
                </a:solidFill>
              </a:rPr>
              <a:t>C) Malaltia reumàtica, crònica i de baixa freqüència que afecta a les articulacions.</a:t>
            </a:r>
          </a:p>
          <a:p>
            <a:pPr algn="just"/>
            <a:endParaRPr lang="ca-ES" dirty="0" smtClean="0">
              <a:solidFill>
                <a:schemeClr val="tx1"/>
              </a:solidFill>
            </a:endParaRPr>
          </a:p>
          <a:p>
            <a:pPr algn="ctr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6" name="8 Marcador de número de diapositiva"/>
          <p:cNvSpPr txBox="1">
            <a:spLocks/>
          </p:cNvSpPr>
          <p:nvPr/>
        </p:nvSpPr>
        <p:spPr>
          <a:xfrm>
            <a:off x="6902896" y="64482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AC66E5-119B-42C4-9ACE-4EB444977806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7" name="Sonido grabado">
            <a:hlinkClick r:id="" action="ppaction://media"/>
          </p:cNvPr>
          <p:cNvPicPr>
            <a:picLocks noRot="1" noChangeAspect="1"/>
          </p:cNvPicPr>
          <p:nvPr>
            <a:wavAudioFile r:embed="rId1" name="Sonido grabado"/>
          </p:nvPr>
        </p:nvPicPr>
        <p:blipFill>
          <a:blip r:embed="rId6" cstate="print"/>
          <a:stretch>
            <a:fillRect/>
          </a:stretch>
        </p:blipFill>
        <p:spPr>
          <a:xfrm>
            <a:off x="7308304" y="6021288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31675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  <p:bldLst>
      <p:bldP spid="1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 farmaci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1013" y="5661025"/>
            <a:ext cx="649287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magen 10" descr="PAPER_peu_ok_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7563" y="5929313"/>
            <a:ext cx="2520950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logo nuevo UB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288" y="5805488"/>
            <a:ext cx="1368425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1 Título"/>
          <p:cNvSpPr>
            <a:spLocks noGrp="1"/>
          </p:cNvSpPr>
          <p:nvPr>
            <p:ph type="title"/>
          </p:nvPr>
        </p:nvSpPr>
        <p:spPr>
          <a:xfrm>
            <a:off x="179512" y="332656"/>
            <a:ext cx="8229600" cy="864096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l"/>
            <a:r>
              <a:rPr lang="es-ES" sz="3500" dirty="0">
                <a:solidFill>
                  <a:schemeClr val="bg1"/>
                </a:solidFill>
              </a:rPr>
              <a:t>2</a:t>
            </a:r>
            <a:r>
              <a:rPr lang="es-ES" sz="3500" dirty="0" smtClean="0">
                <a:solidFill>
                  <a:schemeClr val="bg1"/>
                </a:solidFill>
              </a:rPr>
              <a:t>. Les </a:t>
            </a:r>
            <a:r>
              <a:rPr lang="es-ES" sz="3500" dirty="0" err="1" smtClean="0">
                <a:solidFill>
                  <a:schemeClr val="bg1"/>
                </a:solidFill>
              </a:rPr>
              <a:t>articulacions</a:t>
            </a:r>
            <a:r>
              <a:rPr lang="es-ES" sz="3500" dirty="0" smtClean="0">
                <a:solidFill>
                  <a:schemeClr val="bg1"/>
                </a:solidFill>
              </a:rPr>
              <a:t>…</a:t>
            </a:r>
            <a:endParaRPr lang="es-ES" sz="3500" dirty="0">
              <a:solidFill>
                <a:schemeClr val="bg1"/>
              </a:solidFill>
            </a:endParaRPr>
          </a:p>
        </p:txBody>
      </p:sp>
      <p:sp>
        <p:nvSpPr>
          <p:cNvPr id="10" name="9 Terminador"/>
          <p:cNvSpPr/>
          <p:nvPr/>
        </p:nvSpPr>
        <p:spPr>
          <a:xfrm>
            <a:off x="251520" y="1484784"/>
            <a:ext cx="8136904" cy="936104"/>
          </a:xfrm>
          <a:prstGeom prst="flowChartTerminator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ca-ES" dirty="0" smtClean="0">
                <a:solidFill>
                  <a:schemeClr val="tx1"/>
                </a:solidFill>
              </a:rPr>
              <a:t>A) Són les úniques afectades en </a:t>
            </a:r>
            <a:r>
              <a:rPr lang="ca-ES" dirty="0" err="1" smtClean="0">
                <a:solidFill>
                  <a:schemeClr val="tx1"/>
                </a:solidFill>
              </a:rPr>
              <a:t>l’artritis</a:t>
            </a:r>
            <a:r>
              <a:rPr lang="ca-ES" dirty="0" smtClean="0">
                <a:solidFill>
                  <a:schemeClr val="tx1"/>
                </a:solidFill>
              </a:rPr>
              <a:t> </a:t>
            </a:r>
            <a:r>
              <a:rPr lang="ca-ES" dirty="0" err="1" smtClean="0">
                <a:solidFill>
                  <a:schemeClr val="tx1"/>
                </a:solidFill>
              </a:rPr>
              <a:t>reumatoide</a:t>
            </a:r>
            <a:r>
              <a:rPr lang="ca-ES" dirty="0">
                <a:solidFill>
                  <a:schemeClr val="tx1"/>
                </a:solidFill>
              </a:rPr>
              <a:t>.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2" name="11 Terminador"/>
          <p:cNvSpPr/>
          <p:nvPr/>
        </p:nvSpPr>
        <p:spPr>
          <a:xfrm>
            <a:off x="251520" y="2564904"/>
            <a:ext cx="8136904" cy="936104"/>
          </a:xfrm>
          <a:prstGeom prst="flowChartTerminator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ca-ES" dirty="0" smtClean="0">
              <a:solidFill>
                <a:schemeClr val="tx1"/>
              </a:solidFill>
            </a:endParaRPr>
          </a:p>
          <a:p>
            <a:pPr algn="just"/>
            <a:r>
              <a:rPr lang="ca-ES" dirty="0" smtClean="0">
                <a:solidFill>
                  <a:schemeClr val="tx1"/>
                </a:solidFill>
              </a:rPr>
              <a:t>B) Totes les articulacions es troben afectades de la mateixa manera.</a:t>
            </a:r>
          </a:p>
          <a:p>
            <a:pPr algn="ctr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3" name="12 Terminador"/>
          <p:cNvSpPr/>
          <p:nvPr/>
        </p:nvSpPr>
        <p:spPr>
          <a:xfrm>
            <a:off x="251520" y="3645024"/>
            <a:ext cx="8136904" cy="936104"/>
          </a:xfrm>
          <a:prstGeom prst="flowChartTerminator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ca-ES" dirty="0" smtClean="0">
              <a:solidFill>
                <a:schemeClr val="tx1"/>
              </a:solidFill>
            </a:endParaRPr>
          </a:p>
          <a:p>
            <a:pPr algn="just"/>
            <a:endParaRPr lang="ca-ES" dirty="0" smtClean="0">
              <a:solidFill>
                <a:schemeClr val="tx1"/>
              </a:solidFill>
            </a:endParaRPr>
          </a:p>
          <a:p>
            <a:pPr algn="just"/>
            <a:r>
              <a:rPr lang="ca-ES" dirty="0" smtClean="0">
                <a:solidFill>
                  <a:schemeClr val="tx1"/>
                </a:solidFill>
              </a:rPr>
              <a:t>C) Es troben inflamades produint dolor, inflor i sensació de rigidesa. </a:t>
            </a:r>
          </a:p>
          <a:p>
            <a:pPr algn="just"/>
            <a:endParaRPr lang="ca-ES" dirty="0" smtClean="0">
              <a:solidFill>
                <a:schemeClr val="tx1"/>
              </a:solidFill>
            </a:endParaRPr>
          </a:p>
          <a:p>
            <a:pPr algn="ctr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4" name="13 Terminador"/>
          <p:cNvSpPr/>
          <p:nvPr/>
        </p:nvSpPr>
        <p:spPr>
          <a:xfrm>
            <a:off x="251520" y="4725144"/>
            <a:ext cx="8136904" cy="936104"/>
          </a:xfrm>
          <a:prstGeom prst="flowChartTerminator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ca-ES" dirty="0" smtClean="0">
              <a:solidFill>
                <a:schemeClr val="tx1"/>
              </a:solidFill>
            </a:endParaRPr>
          </a:p>
          <a:p>
            <a:pPr algn="just"/>
            <a:endParaRPr lang="ca-ES" dirty="0" smtClean="0">
              <a:solidFill>
                <a:schemeClr val="tx1"/>
              </a:solidFill>
            </a:endParaRPr>
          </a:p>
          <a:p>
            <a:pPr algn="just"/>
            <a:endParaRPr lang="ca-ES" dirty="0" smtClean="0">
              <a:solidFill>
                <a:schemeClr val="tx1"/>
              </a:solidFill>
            </a:endParaRPr>
          </a:p>
          <a:p>
            <a:pPr algn="just"/>
            <a:r>
              <a:rPr lang="ca-ES" dirty="0" smtClean="0">
                <a:solidFill>
                  <a:schemeClr val="tx1"/>
                </a:solidFill>
              </a:rPr>
              <a:t>D) Cap de les anteriors és correcta.</a:t>
            </a:r>
          </a:p>
          <a:p>
            <a:pPr algn="just"/>
            <a:endParaRPr lang="ca-ES" dirty="0" smtClean="0">
              <a:solidFill>
                <a:schemeClr val="tx1"/>
              </a:solidFill>
            </a:endParaRPr>
          </a:p>
          <a:p>
            <a:pPr algn="just"/>
            <a:endParaRPr lang="ca-ES" dirty="0" smtClean="0">
              <a:solidFill>
                <a:schemeClr val="tx1"/>
              </a:solidFill>
            </a:endParaRPr>
          </a:p>
          <a:p>
            <a:pPr algn="ctr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5" name="14 Terminador"/>
          <p:cNvSpPr/>
          <p:nvPr/>
        </p:nvSpPr>
        <p:spPr>
          <a:xfrm>
            <a:off x="251520" y="3645024"/>
            <a:ext cx="8136904" cy="936104"/>
          </a:xfrm>
          <a:prstGeom prst="flowChartTerminator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ca-ES" dirty="0" smtClean="0">
              <a:solidFill>
                <a:schemeClr val="tx1"/>
              </a:solidFill>
            </a:endParaRPr>
          </a:p>
          <a:p>
            <a:pPr algn="just"/>
            <a:endParaRPr lang="ca-ES" dirty="0" smtClean="0">
              <a:solidFill>
                <a:schemeClr val="tx1"/>
              </a:solidFill>
            </a:endParaRPr>
          </a:p>
          <a:p>
            <a:pPr algn="just"/>
            <a:r>
              <a:rPr lang="ca-ES" dirty="0" smtClean="0">
                <a:solidFill>
                  <a:schemeClr val="tx1"/>
                </a:solidFill>
              </a:rPr>
              <a:t>C) Es troben inflamades produint dolor, inflor i sensació de rigidesa. </a:t>
            </a:r>
          </a:p>
          <a:p>
            <a:pPr algn="just"/>
            <a:endParaRPr lang="ca-ES" dirty="0" smtClean="0">
              <a:solidFill>
                <a:schemeClr val="tx1"/>
              </a:solidFill>
            </a:endParaRPr>
          </a:p>
          <a:p>
            <a:pPr algn="ctr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6" name="8 Marcador de número de diapositiva"/>
          <p:cNvSpPr txBox="1">
            <a:spLocks/>
          </p:cNvSpPr>
          <p:nvPr/>
        </p:nvSpPr>
        <p:spPr>
          <a:xfrm>
            <a:off x="6902896" y="64482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AC66E5-119B-42C4-9ACE-4EB444977806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7" name="Sonido grabado">
            <a:hlinkClick r:id="" action="ppaction://media"/>
          </p:cNvPr>
          <p:cNvPicPr>
            <a:picLocks noRot="1" noChangeAspect="1"/>
          </p:cNvPicPr>
          <p:nvPr>
            <a:wavAudioFile r:embed="rId1" name="Sonido grabado"/>
          </p:nvPr>
        </p:nvPicPr>
        <p:blipFill>
          <a:blip r:embed="rId6" cstate="print"/>
          <a:stretch>
            <a:fillRect/>
          </a:stretch>
        </p:blipFill>
        <p:spPr>
          <a:xfrm>
            <a:off x="7308304" y="6093296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8912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  <p:bldLst>
      <p:bldP spid="1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 farmaci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1013" y="5661025"/>
            <a:ext cx="649287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magen 10" descr="PAPER_peu_ok_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7563" y="5929313"/>
            <a:ext cx="2520950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logo nuevo UB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288" y="5805488"/>
            <a:ext cx="1368425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1 Título"/>
          <p:cNvSpPr>
            <a:spLocks noGrp="1"/>
          </p:cNvSpPr>
          <p:nvPr>
            <p:ph type="title"/>
          </p:nvPr>
        </p:nvSpPr>
        <p:spPr>
          <a:xfrm>
            <a:off x="179512" y="332656"/>
            <a:ext cx="8229600" cy="864096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l"/>
            <a:r>
              <a:rPr lang="es-ES" sz="3500" dirty="0" smtClean="0">
                <a:solidFill>
                  <a:schemeClr val="bg1"/>
                </a:solidFill>
              </a:rPr>
              <a:t>3. </a:t>
            </a:r>
            <a:r>
              <a:rPr lang="es-ES" sz="3500" dirty="0" err="1" smtClean="0">
                <a:solidFill>
                  <a:schemeClr val="bg1"/>
                </a:solidFill>
              </a:rPr>
              <a:t>És</a:t>
            </a:r>
            <a:r>
              <a:rPr lang="es-ES" sz="3500" dirty="0" smtClean="0">
                <a:solidFill>
                  <a:schemeClr val="bg1"/>
                </a:solidFill>
              </a:rPr>
              <a:t> </a:t>
            </a:r>
            <a:r>
              <a:rPr lang="es-ES" sz="3500" dirty="0" err="1" smtClean="0">
                <a:solidFill>
                  <a:schemeClr val="bg1"/>
                </a:solidFill>
              </a:rPr>
              <a:t>recomanable</a:t>
            </a:r>
            <a:r>
              <a:rPr lang="es-ES" sz="3500" dirty="0" smtClean="0">
                <a:solidFill>
                  <a:schemeClr val="bg1"/>
                </a:solidFill>
              </a:rPr>
              <a:t> la </a:t>
            </a:r>
            <a:r>
              <a:rPr lang="es-ES" sz="3500" dirty="0" err="1" smtClean="0">
                <a:solidFill>
                  <a:schemeClr val="bg1"/>
                </a:solidFill>
              </a:rPr>
              <a:t>pràctica</a:t>
            </a:r>
            <a:r>
              <a:rPr lang="es-ES" sz="3500" dirty="0" smtClean="0">
                <a:solidFill>
                  <a:schemeClr val="bg1"/>
                </a:solidFill>
              </a:rPr>
              <a:t> </a:t>
            </a:r>
            <a:r>
              <a:rPr lang="es-ES" sz="3500" dirty="0" err="1" smtClean="0">
                <a:solidFill>
                  <a:schemeClr val="bg1"/>
                </a:solidFill>
              </a:rPr>
              <a:t>d’exercici</a:t>
            </a:r>
            <a:r>
              <a:rPr lang="es-ES" sz="3500" dirty="0" smtClean="0">
                <a:solidFill>
                  <a:schemeClr val="bg1"/>
                </a:solidFill>
              </a:rPr>
              <a:t> </a:t>
            </a:r>
            <a:r>
              <a:rPr lang="es-ES" sz="3500" dirty="0" err="1" smtClean="0">
                <a:solidFill>
                  <a:schemeClr val="bg1"/>
                </a:solidFill>
              </a:rPr>
              <a:t>físic</a:t>
            </a:r>
            <a:r>
              <a:rPr lang="es-ES" sz="3500" dirty="0" smtClean="0">
                <a:solidFill>
                  <a:schemeClr val="bg1"/>
                </a:solidFill>
              </a:rPr>
              <a:t> en </a:t>
            </a:r>
            <a:r>
              <a:rPr lang="es-ES" sz="3500" dirty="0" err="1" smtClean="0">
                <a:solidFill>
                  <a:schemeClr val="bg1"/>
                </a:solidFill>
              </a:rPr>
              <a:t>l’artritis</a:t>
            </a:r>
            <a:r>
              <a:rPr lang="es-ES" sz="3500" dirty="0" smtClean="0">
                <a:solidFill>
                  <a:schemeClr val="bg1"/>
                </a:solidFill>
              </a:rPr>
              <a:t> reumatoide? </a:t>
            </a:r>
            <a:endParaRPr lang="es-ES" sz="3500" dirty="0">
              <a:solidFill>
                <a:schemeClr val="bg1"/>
              </a:solidFill>
            </a:endParaRPr>
          </a:p>
        </p:txBody>
      </p:sp>
      <p:sp>
        <p:nvSpPr>
          <p:cNvPr id="10" name="9 Terminador"/>
          <p:cNvSpPr/>
          <p:nvPr/>
        </p:nvSpPr>
        <p:spPr>
          <a:xfrm>
            <a:off x="251520" y="1484784"/>
            <a:ext cx="8136904" cy="936104"/>
          </a:xfrm>
          <a:prstGeom prst="flowChartTerminator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ca-ES" dirty="0" smtClean="0">
                <a:solidFill>
                  <a:schemeClr val="tx1"/>
                </a:solidFill>
              </a:rPr>
              <a:t>A) Sí, i tot tipus d’exercici. 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2" name="11 Terminador"/>
          <p:cNvSpPr/>
          <p:nvPr/>
        </p:nvSpPr>
        <p:spPr>
          <a:xfrm>
            <a:off x="251520" y="2564904"/>
            <a:ext cx="8136904" cy="936104"/>
          </a:xfrm>
          <a:prstGeom prst="flowChartTerminator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ca-ES" dirty="0" smtClean="0">
              <a:solidFill>
                <a:schemeClr val="tx1"/>
              </a:solidFill>
            </a:endParaRPr>
          </a:p>
          <a:p>
            <a:pPr algn="just"/>
            <a:r>
              <a:rPr lang="ca-ES" dirty="0" smtClean="0">
                <a:solidFill>
                  <a:schemeClr val="tx1"/>
                </a:solidFill>
              </a:rPr>
              <a:t>B) Sí, esports de contacte com futbol i rugby. </a:t>
            </a:r>
          </a:p>
          <a:p>
            <a:pPr algn="ctr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3" name="12 Terminador"/>
          <p:cNvSpPr/>
          <p:nvPr/>
        </p:nvSpPr>
        <p:spPr>
          <a:xfrm>
            <a:off x="251520" y="3645024"/>
            <a:ext cx="8136904" cy="936104"/>
          </a:xfrm>
          <a:prstGeom prst="flowChartTerminator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ca-ES" dirty="0" smtClean="0">
              <a:solidFill>
                <a:schemeClr val="tx1"/>
              </a:solidFill>
            </a:endParaRPr>
          </a:p>
          <a:p>
            <a:pPr algn="just"/>
            <a:endParaRPr lang="ca-ES" dirty="0" smtClean="0">
              <a:solidFill>
                <a:schemeClr val="tx1"/>
              </a:solidFill>
            </a:endParaRPr>
          </a:p>
          <a:p>
            <a:pPr algn="just"/>
            <a:r>
              <a:rPr lang="ca-ES" dirty="0" smtClean="0">
                <a:solidFill>
                  <a:schemeClr val="tx1"/>
                </a:solidFill>
              </a:rPr>
              <a:t>C) No és recomanable la realització de cap tipus d’exercici físic.</a:t>
            </a:r>
          </a:p>
          <a:p>
            <a:pPr algn="just"/>
            <a:endParaRPr lang="ca-ES" dirty="0" smtClean="0">
              <a:solidFill>
                <a:schemeClr val="tx1"/>
              </a:solidFill>
            </a:endParaRPr>
          </a:p>
          <a:p>
            <a:pPr algn="ctr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4" name="13 Terminador"/>
          <p:cNvSpPr/>
          <p:nvPr/>
        </p:nvSpPr>
        <p:spPr>
          <a:xfrm>
            <a:off x="251520" y="4725144"/>
            <a:ext cx="8136904" cy="936104"/>
          </a:xfrm>
          <a:prstGeom prst="flowChartTerminator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ca-ES" dirty="0" smtClean="0">
              <a:solidFill>
                <a:schemeClr val="tx1"/>
              </a:solidFill>
            </a:endParaRPr>
          </a:p>
          <a:p>
            <a:pPr algn="just"/>
            <a:endParaRPr lang="ca-ES" dirty="0" smtClean="0">
              <a:solidFill>
                <a:schemeClr val="tx1"/>
              </a:solidFill>
            </a:endParaRPr>
          </a:p>
          <a:p>
            <a:pPr algn="just"/>
            <a:endParaRPr lang="ca-ES" dirty="0" smtClean="0">
              <a:solidFill>
                <a:schemeClr val="tx1"/>
              </a:solidFill>
            </a:endParaRPr>
          </a:p>
          <a:p>
            <a:pPr algn="just"/>
            <a:r>
              <a:rPr lang="ca-ES" dirty="0" smtClean="0">
                <a:solidFill>
                  <a:schemeClr val="tx1"/>
                </a:solidFill>
              </a:rPr>
              <a:t>D) Es recomana realitzar exercici de forma regular i baixa intensitat.</a:t>
            </a:r>
          </a:p>
          <a:p>
            <a:pPr algn="just"/>
            <a:endParaRPr lang="ca-ES" dirty="0" smtClean="0">
              <a:solidFill>
                <a:schemeClr val="tx1"/>
              </a:solidFill>
            </a:endParaRPr>
          </a:p>
          <a:p>
            <a:pPr algn="just"/>
            <a:endParaRPr lang="ca-ES" dirty="0" smtClean="0">
              <a:solidFill>
                <a:schemeClr val="tx1"/>
              </a:solidFill>
            </a:endParaRPr>
          </a:p>
          <a:p>
            <a:pPr algn="ctr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1" name="10 Terminador"/>
          <p:cNvSpPr/>
          <p:nvPr/>
        </p:nvSpPr>
        <p:spPr>
          <a:xfrm>
            <a:off x="251520" y="4725144"/>
            <a:ext cx="8136904" cy="936104"/>
          </a:xfrm>
          <a:prstGeom prst="flowChartTerminator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ca-ES" dirty="0" smtClean="0">
              <a:solidFill>
                <a:schemeClr val="tx1"/>
              </a:solidFill>
            </a:endParaRPr>
          </a:p>
          <a:p>
            <a:pPr algn="just"/>
            <a:endParaRPr lang="ca-ES" dirty="0" smtClean="0">
              <a:solidFill>
                <a:schemeClr val="tx1"/>
              </a:solidFill>
            </a:endParaRPr>
          </a:p>
          <a:p>
            <a:pPr algn="just"/>
            <a:endParaRPr lang="ca-ES" dirty="0" smtClean="0">
              <a:solidFill>
                <a:schemeClr val="tx1"/>
              </a:solidFill>
            </a:endParaRPr>
          </a:p>
          <a:p>
            <a:pPr algn="just"/>
            <a:r>
              <a:rPr lang="ca-ES" dirty="0" smtClean="0">
                <a:solidFill>
                  <a:schemeClr val="tx1"/>
                </a:solidFill>
              </a:rPr>
              <a:t>D) Es recomana realitzar exercici de forma regular i baixa intensitat.</a:t>
            </a:r>
          </a:p>
          <a:p>
            <a:pPr algn="just"/>
            <a:endParaRPr lang="ca-ES" dirty="0" smtClean="0">
              <a:solidFill>
                <a:schemeClr val="tx1"/>
              </a:solidFill>
            </a:endParaRPr>
          </a:p>
          <a:p>
            <a:pPr algn="just"/>
            <a:endParaRPr lang="ca-ES" dirty="0" smtClean="0">
              <a:solidFill>
                <a:schemeClr val="tx1"/>
              </a:solidFill>
            </a:endParaRPr>
          </a:p>
          <a:p>
            <a:pPr algn="ctr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6" name="8 Marcador de número de diapositiva"/>
          <p:cNvSpPr txBox="1">
            <a:spLocks/>
          </p:cNvSpPr>
          <p:nvPr/>
        </p:nvSpPr>
        <p:spPr>
          <a:xfrm>
            <a:off x="6902896" y="64482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AC66E5-119B-42C4-9ACE-4EB444977806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5" name="Sonido grabado">
            <a:hlinkClick r:id="" action="ppaction://media"/>
          </p:cNvPr>
          <p:cNvPicPr>
            <a:picLocks noRot="1" noChangeAspect="1"/>
          </p:cNvPicPr>
          <p:nvPr>
            <a:wavAudioFile r:embed="rId1" name="Sonido grabado"/>
          </p:nvPr>
        </p:nvPicPr>
        <p:blipFill>
          <a:blip r:embed="rId6" cstate="print"/>
          <a:stretch>
            <a:fillRect/>
          </a:stretch>
        </p:blipFill>
        <p:spPr>
          <a:xfrm>
            <a:off x="7236296" y="6093296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31665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 farmaci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1013" y="5661025"/>
            <a:ext cx="649287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magen 10" descr="PAPER_peu_ok_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7563" y="5929313"/>
            <a:ext cx="2520950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logo nuevo UB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288" y="5805488"/>
            <a:ext cx="1368425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1 Título"/>
          <p:cNvSpPr>
            <a:spLocks noGrp="1"/>
          </p:cNvSpPr>
          <p:nvPr>
            <p:ph type="title"/>
          </p:nvPr>
        </p:nvSpPr>
        <p:spPr>
          <a:xfrm>
            <a:off x="179512" y="332656"/>
            <a:ext cx="8229600" cy="864096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l"/>
            <a:r>
              <a:rPr lang="es-ES" sz="3500" dirty="0" smtClean="0">
                <a:solidFill>
                  <a:schemeClr val="bg1"/>
                </a:solidFill>
              </a:rPr>
              <a:t>4. El </a:t>
            </a:r>
            <a:r>
              <a:rPr lang="es-ES" sz="3500" dirty="0" err="1" smtClean="0">
                <a:solidFill>
                  <a:schemeClr val="bg1"/>
                </a:solidFill>
              </a:rPr>
              <a:t>sobrepès</a:t>
            </a:r>
            <a:r>
              <a:rPr lang="es-ES" sz="3500" dirty="0" smtClean="0">
                <a:solidFill>
                  <a:schemeClr val="bg1"/>
                </a:solidFill>
              </a:rPr>
              <a:t> en </a:t>
            </a:r>
            <a:r>
              <a:rPr lang="es-ES" sz="3500" dirty="0" err="1" smtClean="0">
                <a:solidFill>
                  <a:schemeClr val="bg1"/>
                </a:solidFill>
              </a:rPr>
              <a:t>l’artritis</a:t>
            </a:r>
            <a:r>
              <a:rPr lang="es-ES" sz="3500" dirty="0" smtClean="0">
                <a:solidFill>
                  <a:schemeClr val="bg1"/>
                </a:solidFill>
              </a:rPr>
              <a:t> reumatoide…  </a:t>
            </a:r>
            <a:endParaRPr lang="es-ES" sz="3500" dirty="0">
              <a:solidFill>
                <a:schemeClr val="bg1"/>
              </a:solidFill>
            </a:endParaRPr>
          </a:p>
        </p:txBody>
      </p:sp>
      <p:sp>
        <p:nvSpPr>
          <p:cNvPr id="10" name="9 Terminador"/>
          <p:cNvSpPr/>
          <p:nvPr/>
        </p:nvSpPr>
        <p:spPr>
          <a:xfrm>
            <a:off x="251520" y="1484784"/>
            <a:ext cx="8136904" cy="936104"/>
          </a:xfrm>
          <a:prstGeom prst="flowChartTerminator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ca-ES" dirty="0" smtClean="0">
                <a:solidFill>
                  <a:schemeClr val="tx1"/>
                </a:solidFill>
              </a:rPr>
              <a:t>A) Influeix negativament en el dolor i incapacita el moviment. 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2" name="11 Terminador"/>
          <p:cNvSpPr/>
          <p:nvPr/>
        </p:nvSpPr>
        <p:spPr>
          <a:xfrm>
            <a:off x="251520" y="2564904"/>
            <a:ext cx="8136904" cy="936104"/>
          </a:xfrm>
          <a:prstGeom prst="flowChartTerminator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ca-ES" dirty="0" smtClean="0">
              <a:solidFill>
                <a:schemeClr val="tx1"/>
              </a:solidFill>
            </a:endParaRPr>
          </a:p>
          <a:p>
            <a:pPr algn="just"/>
            <a:r>
              <a:rPr lang="ca-ES" dirty="0" smtClean="0">
                <a:solidFill>
                  <a:schemeClr val="tx1"/>
                </a:solidFill>
              </a:rPr>
              <a:t>B) No influeix de cap manera. </a:t>
            </a:r>
          </a:p>
          <a:p>
            <a:pPr algn="ctr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3" name="12 Terminador"/>
          <p:cNvSpPr/>
          <p:nvPr/>
        </p:nvSpPr>
        <p:spPr>
          <a:xfrm>
            <a:off x="251520" y="3645024"/>
            <a:ext cx="8136904" cy="936104"/>
          </a:xfrm>
          <a:prstGeom prst="flowChartTerminator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ca-ES" dirty="0" smtClean="0">
              <a:solidFill>
                <a:schemeClr val="tx1"/>
              </a:solidFill>
            </a:endParaRPr>
          </a:p>
          <a:p>
            <a:pPr algn="just"/>
            <a:endParaRPr lang="ca-ES" dirty="0" smtClean="0">
              <a:solidFill>
                <a:schemeClr val="tx1"/>
              </a:solidFill>
            </a:endParaRPr>
          </a:p>
          <a:p>
            <a:pPr algn="just"/>
            <a:r>
              <a:rPr lang="ca-ES" dirty="0" smtClean="0">
                <a:solidFill>
                  <a:schemeClr val="tx1"/>
                </a:solidFill>
              </a:rPr>
              <a:t>C) Només influeix si el pacient és més gran de 50 anys. </a:t>
            </a:r>
          </a:p>
          <a:p>
            <a:pPr algn="just"/>
            <a:endParaRPr lang="ca-ES" dirty="0" smtClean="0">
              <a:solidFill>
                <a:schemeClr val="tx1"/>
              </a:solidFill>
            </a:endParaRPr>
          </a:p>
          <a:p>
            <a:pPr algn="ctr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4" name="13 Terminador"/>
          <p:cNvSpPr/>
          <p:nvPr/>
        </p:nvSpPr>
        <p:spPr>
          <a:xfrm>
            <a:off x="251520" y="4725144"/>
            <a:ext cx="8136904" cy="936104"/>
          </a:xfrm>
          <a:prstGeom prst="flowChartTerminator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ca-ES" dirty="0" smtClean="0">
              <a:solidFill>
                <a:schemeClr val="tx1"/>
              </a:solidFill>
            </a:endParaRPr>
          </a:p>
          <a:p>
            <a:pPr algn="just"/>
            <a:endParaRPr lang="ca-ES" dirty="0" smtClean="0">
              <a:solidFill>
                <a:schemeClr val="tx1"/>
              </a:solidFill>
            </a:endParaRPr>
          </a:p>
          <a:p>
            <a:pPr algn="just"/>
            <a:endParaRPr lang="ca-ES" dirty="0" smtClean="0">
              <a:solidFill>
                <a:schemeClr val="tx1"/>
              </a:solidFill>
            </a:endParaRPr>
          </a:p>
          <a:p>
            <a:pPr algn="just"/>
            <a:r>
              <a:rPr lang="ca-ES" dirty="0" smtClean="0">
                <a:solidFill>
                  <a:schemeClr val="tx1"/>
                </a:solidFill>
              </a:rPr>
              <a:t>D) És un tret poc característic d’aquests malalts. </a:t>
            </a:r>
          </a:p>
          <a:p>
            <a:pPr algn="just"/>
            <a:endParaRPr lang="ca-ES" dirty="0" smtClean="0">
              <a:solidFill>
                <a:schemeClr val="tx1"/>
              </a:solidFill>
            </a:endParaRPr>
          </a:p>
          <a:p>
            <a:pPr algn="just"/>
            <a:endParaRPr lang="ca-ES" dirty="0" smtClean="0">
              <a:solidFill>
                <a:schemeClr val="tx1"/>
              </a:solidFill>
            </a:endParaRPr>
          </a:p>
          <a:p>
            <a:pPr algn="ctr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5" name="14 Terminador"/>
          <p:cNvSpPr/>
          <p:nvPr/>
        </p:nvSpPr>
        <p:spPr>
          <a:xfrm>
            <a:off x="251520" y="1484784"/>
            <a:ext cx="8136904" cy="936104"/>
          </a:xfrm>
          <a:prstGeom prst="flowChartTerminator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ca-ES" dirty="0" smtClean="0">
              <a:solidFill>
                <a:schemeClr val="tx1"/>
              </a:solidFill>
            </a:endParaRPr>
          </a:p>
          <a:p>
            <a:pPr algn="just"/>
            <a:r>
              <a:rPr lang="ca-ES" dirty="0" smtClean="0">
                <a:solidFill>
                  <a:schemeClr val="tx1"/>
                </a:solidFill>
              </a:rPr>
              <a:t>A) Influeix negativament en el dolor i incapacita el moviment. </a:t>
            </a:r>
          </a:p>
          <a:p>
            <a:pPr algn="ctr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6" name="8 Marcador de número de diapositiva"/>
          <p:cNvSpPr txBox="1">
            <a:spLocks/>
          </p:cNvSpPr>
          <p:nvPr/>
        </p:nvSpPr>
        <p:spPr>
          <a:xfrm>
            <a:off x="6902896" y="64482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AC66E5-119B-42C4-9ACE-4EB444977806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7" name="Sonido grabado">
            <a:hlinkClick r:id="" action="ppaction://media"/>
          </p:cNvPr>
          <p:cNvPicPr>
            <a:picLocks noRot="1" noChangeAspect="1"/>
          </p:cNvPicPr>
          <p:nvPr>
            <a:wavAudioFile r:embed="rId1" name="Sonido grabado"/>
          </p:nvPr>
        </p:nvPicPr>
        <p:blipFill>
          <a:blip r:embed="rId6" cstate="print"/>
          <a:stretch>
            <a:fillRect/>
          </a:stretch>
        </p:blipFill>
        <p:spPr>
          <a:xfrm>
            <a:off x="7308304" y="6093296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7896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  <p:bldLst>
      <p:bldP spid="1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 farmaci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1013" y="5661025"/>
            <a:ext cx="649287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magen 10" descr="PAPER_peu_ok_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7563" y="5929313"/>
            <a:ext cx="2520950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logo nuevo UB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288" y="5805488"/>
            <a:ext cx="1368425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1 Título"/>
          <p:cNvSpPr>
            <a:spLocks noGrp="1"/>
          </p:cNvSpPr>
          <p:nvPr>
            <p:ph type="title"/>
          </p:nvPr>
        </p:nvSpPr>
        <p:spPr>
          <a:xfrm>
            <a:off x="179512" y="332656"/>
            <a:ext cx="8229600" cy="864096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l"/>
            <a:r>
              <a:rPr lang="es-ES" sz="3500" dirty="0" smtClean="0">
                <a:solidFill>
                  <a:schemeClr val="bg1"/>
                </a:solidFill>
              </a:rPr>
              <a:t>5. En </a:t>
            </a:r>
            <a:r>
              <a:rPr lang="es-ES" sz="3500" dirty="0" err="1" smtClean="0">
                <a:solidFill>
                  <a:schemeClr val="bg1"/>
                </a:solidFill>
              </a:rPr>
              <a:t>l’artritis</a:t>
            </a:r>
            <a:r>
              <a:rPr lang="es-ES" sz="3500" dirty="0" smtClean="0">
                <a:solidFill>
                  <a:schemeClr val="bg1"/>
                </a:solidFill>
              </a:rPr>
              <a:t> reumatoide es </a:t>
            </a:r>
            <a:r>
              <a:rPr lang="es-ES" sz="3500" dirty="0" err="1" smtClean="0">
                <a:solidFill>
                  <a:schemeClr val="bg1"/>
                </a:solidFill>
              </a:rPr>
              <a:t>recomana</a:t>
            </a:r>
            <a:r>
              <a:rPr lang="es-ES" sz="3500" dirty="0" smtClean="0">
                <a:solidFill>
                  <a:schemeClr val="bg1"/>
                </a:solidFill>
              </a:rPr>
              <a:t>…</a:t>
            </a:r>
            <a:endParaRPr lang="es-ES" sz="3500" dirty="0">
              <a:solidFill>
                <a:schemeClr val="bg1"/>
              </a:solidFill>
            </a:endParaRPr>
          </a:p>
        </p:txBody>
      </p:sp>
      <p:sp>
        <p:nvSpPr>
          <p:cNvPr id="10" name="9 Terminador"/>
          <p:cNvSpPr/>
          <p:nvPr/>
        </p:nvSpPr>
        <p:spPr>
          <a:xfrm>
            <a:off x="251520" y="1484784"/>
            <a:ext cx="8136904" cy="936104"/>
          </a:xfrm>
          <a:prstGeom prst="flowChartTerminator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ca-ES" dirty="0" smtClean="0">
                <a:solidFill>
                  <a:schemeClr val="tx1"/>
                </a:solidFill>
              </a:rPr>
              <a:t>A) Consumir aliments processats amb alt contingut en sucre. 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2" name="11 Terminador"/>
          <p:cNvSpPr/>
          <p:nvPr/>
        </p:nvSpPr>
        <p:spPr>
          <a:xfrm>
            <a:off x="251520" y="2564904"/>
            <a:ext cx="8136904" cy="936104"/>
          </a:xfrm>
          <a:prstGeom prst="flowChartTerminator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ca-ES" dirty="0" smtClean="0">
              <a:solidFill>
                <a:schemeClr val="tx1"/>
              </a:solidFill>
            </a:endParaRPr>
          </a:p>
          <a:p>
            <a:pPr algn="just"/>
            <a:r>
              <a:rPr lang="ca-ES" dirty="0" smtClean="0">
                <a:solidFill>
                  <a:schemeClr val="tx1"/>
                </a:solidFill>
              </a:rPr>
              <a:t>B) Una dieta rica en àcids grassos insaturats, ja que ajuda a alleugerir la inflamació sistèmica. </a:t>
            </a:r>
          </a:p>
          <a:p>
            <a:pPr algn="ctr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3" name="12 Terminador"/>
          <p:cNvSpPr/>
          <p:nvPr/>
        </p:nvSpPr>
        <p:spPr>
          <a:xfrm>
            <a:off x="251520" y="3645024"/>
            <a:ext cx="8136904" cy="936104"/>
          </a:xfrm>
          <a:prstGeom prst="flowChartTerminator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ca-ES" dirty="0" smtClean="0">
              <a:solidFill>
                <a:schemeClr val="tx1"/>
              </a:solidFill>
            </a:endParaRPr>
          </a:p>
          <a:p>
            <a:pPr algn="just"/>
            <a:endParaRPr lang="ca-ES" dirty="0" smtClean="0">
              <a:solidFill>
                <a:schemeClr val="tx1"/>
              </a:solidFill>
            </a:endParaRPr>
          </a:p>
          <a:p>
            <a:pPr algn="just"/>
            <a:r>
              <a:rPr lang="ca-ES" dirty="0" smtClean="0">
                <a:solidFill>
                  <a:schemeClr val="tx1"/>
                </a:solidFill>
              </a:rPr>
              <a:t>C) La dieta mediterrània no és recomanada en pacients amb artritis </a:t>
            </a:r>
            <a:r>
              <a:rPr lang="ca-ES" dirty="0" err="1" smtClean="0">
                <a:solidFill>
                  <a:schemeClr val="tx1"/>
                </a:solidFill>
              </a:rPr>
              <a:t>reumatoide</a:t>
            </a:r>
            <a:r>
              <a:rPr lang="ca-ES" dirty="0" smtClean="0">
                <a:solidFill>
                  <a:schemeClr val="tx1"/>
                </a:solidFill>
              </a:rPr>
              <a:t>. </a:t>
            </a:r>
          </a:p>
          <a:p>
            <a:pPr algn="just"/>
            <a:endParaRPr lang="ca-ES" dirty="0" smtClean="0">
              <a:solidFill>
                <a:schemeClr val="tx1"/>
              </a:solidFill>
            </a:endParaRPr>
          </a:p>
          <a:p>
            <a:pPr algn="ctr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4" name="13 Terminador"/>
          <p:cNvSpPr/>
          <p:nvPr/>
        </p:nvSpPr>
        <p:spPr>
          <a:xfrm>
            <a:off x="251520" y="4725144"/>
            <a:ext cx="8136904" cy="936104"/>
          </a:xfrm>
          <a:prstGeom prst="flowChartTerminator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ca-ES" dirty="0" smtClean="0">
              <a:solidFill>
                <a:schemeClr val="tx1"/>
              </a:solidFill>
            </a:endParaRPr>
          </a:p>
          <a:p>
            <a:pPr algn="just"/>
            <a:endParaRPr lang="ca-ES" dirty="0" smtClean="0">
              <a:solidFill>
                <a:schemeClr val="tx1"/>
              </a:solidFill>
            </a:endParaRPr>
          </a:p>
          <a:p>
            <a:pPr algn="just"/>
            <a:endParaRPr lang="ca-ES" dirty="0" smtClean="0">
              <a:solidFill>
                <a:schemeClr val="tx1"/>
              </a:solidFill>
            </a:endParaRPr>
          </a:p>
          <a:p>
            <a:pPr algn="just"/>
            <a:r>
              <a:rPr lang="ca-ES" dirty="0" smtClean="0">
                <a:solidFill>
                  <a:schemeClr val="tx1"/>
                </a:solidFill>
              </a:rPr>
              <a:t>D) No es recomana cap dieta ja que aquesta no influeix en la progressió del dany articular.  </a:t>
            </a:r>
          </a:p>
          <a:p>
            <a:pPr algn="just"/>
            <a:endParaRPr lang="ca-ES" dirty="0" smtClean="0">
              <a:solidFill>
                <a:schemeClr val="tx1"/>
              </a:solidFill>
            </a:endParaRPr>
          </a:p>
          <a:p>
            <a:pPr algn="just"/>
            <a:endParaRPr lang="ca-ES" dirty="0" smtClean="0">
              <a:solidFill>
                <a:schemeClr val="tx1"/>
              </a:solidFill>
            </a:endParaRPr>
          </a:p>
          <a:p>
            <a:pPr algn="ctr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1" name="10 Terminador"/>
          <p:cNvSpPr/>
          <p:nvPr/>
        </p:nvSpPr>
        <p:spPr>
          <a:xfrm>
            <a:off x="251520" y="2564904"/>
            <a:ext cx="8136904" cy="936104"/>
          </a:xfrm>
          <a:prstGeom prst="flowChartTerminator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ca-ES" dirty="0" smtClean="0">
              <a:solidFill>
                <a:schemeClr val="tx1"/>
              </a:solidFill>
            </a:endParaRPr>
          </a:p>
          <a:p>
            <a:pPr algn="just"/>
            <a:r>
              <a:rPr lang="ca-ES" dirty="0" smtClean="0">
                <a:solidFill>
                  <a:schemeClr val="tx1"/>
                </a:solidFill>
              </a:rPr>
              <a:t>B) Una dieta rica en àcids grassos insaturats, ja que ajuda a alleugerir la inflamació sistèmica. </a:t>
            </a:r>
          </a:p>
          <a:p>
            <a:pPr algn="ctr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6" name="8 Marcador de número de diapositiva"/>
          <p:cNvSpPr txBox="1">
            <a:spLocks/>
          </p:cNvSpPr>
          <p:nvPr/>
        </p:nvSpPr>
        <p:spPr>
          <a:xfrm>
            <a:off x="6902896" y="64482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AC66E5-119B-42C4-9ACE-4EB444977806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5" name="Sonido grabado">
            <a:hlinkClick r:id="" action="ppaction://media"/>
          </p:cNvPr>
          <p:cNvPicPr>
            <a:picLocks noRot="1" noChangeAspect="1"/>
          </p:cNvPicPr>
          <p:nvPr>
            <a:wavAudioFile r:embed="rId1" name="Sonido grabado"/>
          </p:nvPr>
        </p:nvPicPr>
        <p:blipFill>
          <a:blip r:embed="rId6" cstate="print"/>
          <a:stretch>
            <a:fillRect/>
          </a:stretch>
        </p:blipFill>
        <p:spPr>
          <a:xfrm>
            <a:off x="7380312" y="6165304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3306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1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 farmaci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1013" y="5661025"/>
            <a:ext cx="649287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magen 10" descr="PAPER_peu_ok_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7563" y="5929313"/>
            <a:ext cx="2520950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logo nuevo UB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288" y="5805488"/>
            <a:ext cx="1368425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1 Título"/>
          <p:cNvSpPr>
            <a:spLocks noGrp="1"/>
          </p:cNvSpPr>
          <p:nvPr>
            <p:ph type="title"/>
          </p:nvPr>
        </p:nvSpPr>
        <p:spPr>
          <a:xfrm>
            <a:off x="179512" y="332656"/>
            <a:ext cx="8229600" cy="864096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l"/>
            <a:r>
              <a:rPr lang="es-ES" sz="3500" dirty="0" smtClean="0">
                <a:solidFill>
                  <a:schemeClr val="bg1"/>
                </a:solidFill>
              </a:rPr>
              <a:t>6. El </a:t>
            </a:r>
            <a:r>
              <a:rPr lang="es-ES" sz="3500" dirty="0" err="1" smtClean="0">
                <a:solidFill>
                  <a:schemeClr val="bg1"/>
                </a:solidFill>
              </a:rPr>
              <a:t>fred</a:t>
            </a:r>
            <a:r>
              <a:rPr lang="es-ES" sz="3500" dirty="0" smtClean="0">
                <a:solidFill>
                  <a:schemeClr val="bg1"/>
                </a:solidFill>
              </a:rPr>
              <a:t> i la </a:t>
            </a:r>
            <a:r>
              <a:rPr lang="es-ES" sz="3500" dirty="0" err="1" smtClean="0">
                <a:solidFill>
                  <a:schemeClr val="bg1"/>
                </a:solidFill>
              </a:rPr>
              <a:t>humitat</a:t>
            </a:r>
            <a:r>
              <a:rPr lang="es-ES" sz="3500" dirty="0" smtClean="0">
                <a:solidFill>
                  <a:schemeClr val="bg1"/>
                </a:solidFill>
              </a:rPr>
              <a:t> </a:t>
            </a:r>
            <a:endParaRPr lang="es-ES" sz="3500" dirty="0">
              <a:solidFill>
                <a:schemeClr val="bg1"/>
              </a:solidFill>
            </a:endParaRPr>
          </a:p>
        </p:txBody>
      </p:sp>
      <p:sp>
        <p:nvSpPr>
          <p:cNvPr id="10" name="9 Terminador"/>
          <p:cNvSpPr/>
          <p:nvPr/>
        </p:nvSpPr>
        <p:spPr>
          <a:xfrm>
            <a:off x="251520" y="1484784"/>
            <a:ext cx="8136904" cy="936104"/>
          </a:xfrm>
          <a:prstGeom prst="flowChartTerminator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ca-ES" dirty="0" smtClean="0">
                <a:solidFill>
                  <a:schemeClr val="tx1"/>
                </a:solidFill>
              </a:rPr>
              <a:t>A) Empitjoren la malaltia. 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2" name="11 Terminador"/>
          <p:cNvSpPr/>
          <p:nvPr/>
        </p:nvSpPr>
        <p:spPr>
          <a:xfrm>
            <a:off x="251520" y="2564904"/>
            <a:ext cx="8136904" cy="936104"/>
          </a:xfrm>
          <a:prstGeom prst="flowChartTerminator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ca-ES" dirty="0" smtClean="0">
              <a:solidFill>
                <a:schemeClr val="tx1"/>
              </a:solidFill>
            </a:endParaRPr>
          </a:p>
          <a:p>
            <a:pPr algn="just"/>
            <a:r>
              <a:rPr lang="ca-ES" dirty="0" smtClean="0">
                <a:solidFill>
                  <a:schemeClr val="tx1"/>
                </a:solidFill>
              </a:rPr>
              <a:t>B) Empitjoren els símptomes de la malaltia. </a:t>
            </a:r>
          </a:p>
          <a:p>
            <a:pPr algn="ctr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3" name="12 Terminador"/>
          <p:cNvSpPr/>
          <p:nvPr/>
        </p:nvSpPr>
        <p:spPr>
          <a:xfrm>
            <a:off x="251520" y="3645024"/>
            <a:ext cx="8136904" cy="936104"/>
          </a:xfrm>
          <a:prstGeom prst="flowChartTerminator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ca-ES" dirty="0" smtClean="0">
              <a:solidFill>
                <a:schemeClr val="tx1"/>
              </a:solidFill>
            </a:endParaRPr>
          </a:p>
          <a:p>
            <a:pPr algn="just"/>
            <a:endParaRPr lang="ca-ES" dirty="0" smtClean="0">
              <a:solidFill>
                <a:schemeClr val="tx1"/>
              </a:solidFill>
            </a:endParaRPr>
          </a:p>
          <a:p>
            <a:pPr algn="just"/>
            <a:r>
              <a:rPr lang="ca-ES" dirty="0" smtClean="0">
                <a:solidFill>
                  <a:schemeClr val="tx1"/>
                </a:solidFill>
              </a:rPr>
              <a:t>C) Són una clara justificació del canvi de residència del malalt. </a:t>
            </a:r>
          </a:p>
          <a:p>
            <a:pPr algn="just"/>
            <a:endParaRPr lang="ca-ES" dirty="0" smtClean="0">
              <a:solidFill>
                <a:schemeClr val="tx1"/>
              </a:solidFill>
            </a:endParaRPr>
          </a:p>
          <a:p>
            <a:pPr algn="ctr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4" name="13 Terminador"/>
          <p:cNvSpPr/>
          <p:nvPr/>
        </p:nvSpPr>
        <p:spPr>
          <a:xfrm>
            <a:off x="251520" y="4725144"/>
            <a:ext cx="8136904" cy="936104"/>
          </a:xfrm>
          <a:prstGeom prst="flowChartTerminator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ca-ES" dirty="0" smtClean="0">
              <a:solidFill>
                <a:schemeClr val="tx1"/>
              </a:solidFill>
            </a:endParaRPr>
          </a:p>
          <a:p>
            <a:pPr algn="just"/>
            <a:endParaRPr lang="ca-ES" dirty="0" smtClean="0">
              <a:solidFill>
                <a:schemeClr val="tx1"/>
              </a:solidFill>
            </a:endParaRPr>
          </a:p>
          <a:p>
            <a:pPr algn="just"/>
            <a:endParaRPr lang="ca-ES" dirty="0" smtClean="0">
              <a:solidFill>
                <a:schemeClr val="tx1"/>
              </a:solidFill>
            </a:endParaRPr>
          </a:p>
          <a:p>
            <a:pPr algn="just"/>
            <a:r>
              <a:rPr lang="ca-ES" dirty="0" smtClean="0">
                <a:solidFill>
                  <a:schemeClr val="tx1"/>
                </a:solidFill>
              </a:rPr>
              <a:t>D) Cap de les anteriors.  </a:t>
            </a:r>
          </a:p>
          <a:p>
            <a:pPr algn="just"/>
            <a:endParaRPr lang="ca-ES" dirty="0" smtClean="0">
              <a:solidFill>
                <a:schemeClr val="tx1"/>
              </a:solidFill>
            </a:endParaRPr>
          </a:p>
          <a:p>
            <a:pPr algn="just"/>
            <a:endParaRPr lang="ca-ES" dirty="0" smtClean="0">
              <a:solidFill>
                <a:schemeClr val="tx1"/>
              </a:solidFill>
            </a:endParaRPr>
          </a:p>
          <a:p>
            <a:pPr algn="ctr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1" name="10 Terminador"/>
          <p:cNvSpPr/>
          <p:nvPr/>
        </p:nvSpPr>
        <p:spPr>
          <a:xfrm>
            <a:off x="251520" y="2564904"/>
            <a:ext cx="8136904" cy="936104"/>
          </a:xfrm>
          <a:prstGeom prst="flowChartTerminator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ca-ES" dirty="0" smtClean="0">
              <a:solidFill>
                <a:schemeClr val="tx1"/>
              </a:solidFill>
            </a:endParaRPr>
          </a:p>
          <a:p>
            <a:pPr algn="just"/>
            <a:r>
              <a:rPr lang="ca-ES" dirty="0" smtClean="0">
                <a:solidFill>
                  <a:schemeClr val="tx1"/>
                </a:solidFill>
              </a:rPr>
              <a:t>B) Empitjoren els símptomes de la malaltia. </a:t>
            </a:r>
          </a:p>
          <a:p>
            <a:pPr algn="ctr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6" name="8 Marcador de número de diapositiva"/>
          <p:cNvSpPr txBox="1">
            <a:spLocks/>
          </p:cNvSpPr>
          <p:nvPr/>
        </p:nvSpPr>
        <p:spPr>
          <a:xfrm>
            <a:off x="6902896" y="64482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AC66E5-119B-42C4-9ACE-4EB444977806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5" name="Sonido grabado">
            <a:hlinkClick r:id="" action="ppaction://media"/>
          </p:cNvPr>
          <p:cNvPicPr>
            <a:picLocks noRot="1" noChangeAspect="1"/>
          </p:cNvPicPr>
          <p:nvPr>
            <a:wavAudioFile r:embed="rId1" name="Sonido grabado"/>
          </p:nvPr>
        </p:nvPicPr>
        <p:blipFill>
          <a:blip r:embed="rId6" cstate="print"/>
          <a:stretch>
            <a:fillRect/>
          </a:stretch>
        </p:blipFill>
        <p:spPr>
          <a:xfrm>
            <a:off x="7164288" y="6021288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565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1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 farmaci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1013" y="5661025"/>
            <a:ext cx="649287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magen 10" descr="PAPER_peu_ok_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7563" y="5929313"/>
            <a:ext cx="2520950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logo nuevo UB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288" y="5805488"/>
            <a:ext cx="1368425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1 Título"/>
          <p:cNvSpPr>
            <a:spLocks noGrp="1"/>
          </p:cNvSpPr>
          <p:nvPr>
            <p:ph type="title"/>
          </p:nvPr>
        </p:nvSpPr>
        <p:spPr>
          <a:xfrm>
            <a:off x="179512" y="332656"/>
            <a:ext cx="8229600" cy="864096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l"/>
            <a:r>
              <a:rPr lang="es-ES" sz="3500" dirty="0" smtClean="0">
                <a:solidFill>
                  <a:schemeClr val="bg1"/>
                </a:solidFill>
              </a:rPr>
              <a:t>7. </a:t>
            </a:r>
            <a:r>
              <a:rPr lang="es-ES" sz="3500" dirty="0" err="1" smtClean="0">
                <a:solidFill>
                  <a:schemeClr val="bg1"/>
                </a:solidFill>
              </a:rPr>
              <a:t>Els</a:t>
            </a:r>
            <a:r>
              <a:rPr lang="es-ES" sz="3500" dirty="0" smtClean="0">
                <a:solidFill>
                  <a:schemeClr val="bg1"/>
                </a:solidFill>
              </a:rPr>
              <a:t> </a:t>
            </a:r>
            <a:r>
              <a:rPr lang="es-ES" sz="3500" dirty="0" err="1" smtClean="0">
                <a:solidFill>
                  <a:schemeClr val="bg1"/>
                </a:solidFill>
              </a:rPr>
              <a:t>fumadors</a:t>
            </a:r>
            <a:r>
              <a:rPr lang="es-ES" sz="3500" dirty="0" smtClean="0">
                <a:solidFill>
                  <a:schemeClr val="bg1"/>
                </a:solidFill>
              </a:rPr>
              <a:t>…</a:t>
            </a:r>
            <a:endParaRPr lang="es-ES" sz="3500" dirty="0">
              <a:solidFill>
                <a:schemeClr val="bg1"/>
              </a:solidFill>
            </a:endParaRPr>
          </a:p>
        </p:txBody>
      </p:sp>
      <p:sp>
        <p:nvSpPr>
          <p:cNvPr id="10" name="9 Terminador"/>
          <p:cNvSpPr/>
          <p:nvPr/>
        </p:nvSpPr>
        <p:spPr>
          <a:xfrm>
            <a:off x="251520" y="1484784"/>
            <a:ext cx="8136904" cy="936104"/>
          </a:xfrm>
          <a:prstGeom prst="flowChartTerminator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ca-ES" dirty="0" smtClean="0">
                <a:solidFill>
                  <a:schemeClr val="tx1"/>
                </a:solidFill>
              </a:rPr>
              <a:t>A) Tenen la mateixa probabilitat que els no fumadors a desenvolupar la malaltia.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2" name="11 Terminador"/>
          <p:cNvSpPr/>
          <p:nvPr/>
        </p:nvSpPr>
        <p:spPr>
          <a:xfrm>
            <a:off x="251520" y="2564904"/>
            <a:ext cx="8136904" cy="936104"/>
          </a:xfrm>
          <a:prstGeom prst="flowChartTerminator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ca-ES" dirty="0" smtClean="0">
              <a:solidFill>
                <a:schemeClr val="tx1"/>
              </a:solidFill>
            </a:endParaRPr>
          </a:p>
          <a:p>
            <a:pPr algn="just"/>
            <a:r>
              <a:rPr lang="ca-ES" dirty="0" smtClean="0">
                <a:solidFill>
                  <a:schemeClr val="tx1"/>
                </a:solidFill>
              </a:rPr>
              <a:t>B) Responen igual al tractament que els no fumadors.</a:t>
            </a:r>
          </a:p>
          <a:p>
            <a:pPr algn="ctr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3" name="12 Terminador"/>
          <p:cNvSpPr/>
          <p:nvPr/>
        </p:nvSpPr>
        <p:spPr>
          <a:xfrm>
            <a:off x="251520" y="3645024"/>
            <a:ext cx="8136904" cy="936104"/>
          </a:xfrm>
          <a:prstGeom prst="flowChartTerminator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ca-ES" dirty="0" smtClean="0">
              <a:solidFill>
                <a:schemeClr val="tx1"/>
              </a:solidFill>
            </a:endParaRPr>
          </a:p>
          <a:p>
            <a:pPr algn="just"/>
            <a:endParaRPr lang="ca-ES" dirty="0" smtClean="0">
              <a:solidFill>
                <a:schemeClr val="tx1"/>
              </a:solidFill>
            </a:endParaRPr>
          </a:p>
          <a:p>
            <a:pPr algn="just"/>
            <a:r>
              <a:rPr lang="ca-ES" dirty="0" smtClean="0">
                <a:solidFill>
                  <a:schemeClr val="tx1"/>
                </a:solidFill>
              </a:rPr>
              <a:t>C) Tenen més probabilitat de desenvolupar la malaltia a causa de la major freqüència d’infeccions respiratòries</a:t>
            </a:r>
          </a:p>
          <a:p>
            <a:pPr algn="just"/>
            <a:endParaRPr lang="ca-ES" dirty="0" smtClean="0">
              <a:solidFill>
                <a:schemeClr val="tx1"/>
              </a:solidFill>
            </a:endParaRPr>
          </a:p>
          <a:p>
            <a:pPr algn="ctr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4" name="13 Terminador"/>
          <p:cNvSpPr/>
          <p:nvPr/>
        </p:nvSpPr>
        <p:spPr>
          <a:xfrm>
            <a:off x="251520" y="4725144"/>
            <a:ext cx="8136904" cy="936104"/>
          </a:xfrm>
          <a:prstGeom prst="flowChartTerminator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ca-ES" dirty="0" smtClean="0">
              <a:solidFill>
                <a:schemeClr val="tx1"/>
              </a:solidFill>
            </a:endParaRPr>
          </a:p>
          <a:p>
            <a:pPr algn="just"/>
            <a:endParaRPr lang="ca-ES" dirty="0" smtClean="0">
              <a:solidFill>
                <a:schemeClr val="tx1"/>
              </a:solidFill>
            </a:endParaRPr>
          </a:p>
          <a:p>
            <a:pPr algn="just"/>
            <a:endParaRPr lang="ca-ES" dirty="0" smtClean="0">
              <a:solidFill>
                <a:schemeClr val="tx1"/>
              </a:solidFill>
            </a:endParaRPr>
          </a:p>
          <a:p>
            <a:pPr algn="just"/>
            <a:r>
              <a:rPr lang="ca-ES" dirty="0" smtClean="0">
                <a:solidFill>
                  <a:schemeClr val="tx1"/>
                </a:solidFill>
              </a:rPr>
              <a:t>D) La A i la B són correctes. </a:t>
            </a:r>
          </a:p>
          <a:p>
            <a:pPr algn="just"/>
            <a:endParaRPr lang="ca-ES" dirty="0" smtClean="0">
              <a:solidFill>
                <a:schemeClr val="tx1"/>
              </a:solidFill>
            </a:endParaRPr>
          </a:p>
          <a:p>
            <a:pPr algn="just"/>
            <a:endParaRPr lang="ca-ES" dirty="0" smtClean="0">
              <a:solidFill>
                <a:schemeClr val="tx1"/>
              </a:solidFill>
            </a:endParaRPr>
          </a:p>
          <a:p>
            <a:pPr algn="ctr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1" name="10 Terminador"/>
          <p:cNvSpPr/>
          <p:nvPr/>
        </p:nvSpPr>
        <p:spPr>
          <a:xfrm>
            <a:off x="251520" y="3645024"/>
            <a:ext cx="8136904" cy="936104"/>
          </a:xfrm>
          <a:prstGeom prst="flowChartTerminator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ca-ES" dirty="0" smtClean="0">
              <a:solidFill>
                <a:schemeClr val="tx1"/>
              </a:solidFill>
            </a:endParaRPr>
          </a:p>
          <a:p>
            <a:pPr algn="just"/>
            <a:endParaRPr lang="ca-ES" dirty="0" smtClean="0">
              <a:solidFill>
                <a:schemeClr val="tx1"/>
              </a:solidFill>
            </a:endParaRPr>
          </a:p>
          <a:p>
            <a:pPr algn="just"/>
            <a:r>
              <a:rPr lang="ca-ES" dirty="0" smtClean="0">
                <a:solidFill>
                  <a:schemeClr val="tx1"/>
                </a:solidFill>
              </a:rPr>
              <a:t>C) Tenen més probabilitat de desenvolupar la malaltia a causa de la major freqüència d’infeccions respiratòries</a:t>
            </a:r>
          </a:p>
          <a:p>
            <a:pPr algn="just"/>
            <a:endParaRPr lang="ca-ES" dirty="0" smtClean="0">
              <a:solidFill>
                <a:schemeClr val="tx1"/>
              </a:solidFill>
            </a:endParaRPr>
          </a:p>
          <a:p>
            <a:pPr algn="ctr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6" name="8 Marcador de número de diapositiva"/>
          <p:cNvSpPr txBox="1">
            <a:spLocks/>
          </p:cNvSpPr>
          <p:nvPr/>
        </p:nvSpPr>
        <p:spPr>
          <a:xfrm>
            <a:off x="6902896" y="64482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AC66E5-119B-42C4-9ACE-4EB444977806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5" name="Sonido grabado">
            <a:hlinkClick r:id="" action="ppaction://media"/>
          </p:cNvPr>
          <p:cNvPicPr>
            <a:picLocks noRot="1" noChangeAspect="1"/>
          </p:cNvPicPr>
          <p:nvPr>
            <a:wavAudioFile r:embed="rId1" name="Sonido grabado"/>
          </p:nvPr>
        </p:nvPicPr>
        <p:blipFill>
          <a:blip r:embed="rId6" cstate="print"/>
          <a:stretch>
            <a:fillRect/>
          </a:stretch>
        </p:blipFill>
        <p:spPr>
          <a:xfrm>
            <a:off x="7236296" y="6165304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31919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1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 farmaci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1013" y="5661025"/>
            <a:ext cx="649287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magen 10" descr="PAPER_peu_ok_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7563" y="5929313"/>
            <a:ext cx="2520950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logo nuevo UB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288" y="5805488"/>
            <a:ext cx="1368425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1 Título"/>
          <p:cNvSpPr>
            <a:spLocks noGrp="1"/>
          </p:cNvSpPr>
          <p:nvPr>
            <p:ph type="title"/>
          </p:nvPr>
        </p:nvSpPr>
        <p:spPr>
          <a:xfrm>
            <a:off x="179512" y="332656"/>
            <a:ext cx="8229600" cy="864096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l"/>
            <a:r>
              <a:rPr lang="es-ES" sz="3500" dirty="0" smtClean="0">
                <a:solidFill>
                  <a:schemeClr val="bg1"/>
                </a:solidFill>
              </a:rPr>
              <a:t>8. </a:t>
            </a:r>
            <a:r>
              <a:rPr lang="es-ES" sz="3500" dirty="0" err="1" smtClean="0">
                <a:solidFill>
                  <a:schemeClr val="bg1"/>
                </a:solidFill>
              </a:rPr>
              <a:t>L’oblit</a:t>
            </a:r>
            <a:r>
              <a:rPr lang="es-ES" sz="3500" dirty="0" smtClean="0">
                <a:solidFill>
                  <a:schemeClr val="bg1"/>
                </a:solidFill>
              </a:rPr>
              <a:t> de la presa </a:t>
            </a:r>
            <a:r>
              <a:rPr lang="es-ES" sz="3500" dirty="0" err="1" smtClean="0">
                <a:solidFill>
                  <a:schemeClr val="bg1"/>
                </a:solidFill>
              </a:rPr>
              <a:t>d’una</a:t>
            </a:r>
            <a:r>
              <a:rPr lang="es-ES" sz="3500" dirty="0" smtClean="0">
                <a:solidFill>
                  <a:schemeClr val="bg1"/>
                </a:solidFill>
              </a:rPr>
              <a:t> </a:t>
            </a:r>
            <a:r>
              <a:rPr lang="es-ES" sz="3500" dirty="0" err="1" smtClean="0">
                <a:solidFill>
                  <a:schemeClr val="bg1"/>
                </a:solidFill>
              </a:rPr>
              <a:t>dosi</a:t>
            </a:r>
            <a:r>
              <a:rPr lang="es-ES" sz="3500" dirty="0" smtClean="0">
                <a:solidFill>
                  <a:schemeClr val="bg1"/>
                </a:solidFill>
              </a:rPr>
              <a:t>…</a:t>
            </a:r>
            <a:endParaRPr lang="es-ES" sz="3500" dirty="0">
              <a:solidFill>
                <a:schemeClr val="bg1"/>
              </a:solidFill>
            </a:endParaRPr>
          </a:p>
        </p:txBody>
      </p:sp>
      <p:sp>
        <p:nvSpPr>
          <p:cNvPr id="10" name="9 Terminador"/>
          <p:cNvSpPr/>
          <p:nvPr/>
        </p:nvSpPr>
        <p:spPr>
          <a:xfrm>
            <a:off x="251520" y="1484784"/>
            <a:ext cx="8136904" cy="936104"/>
          </a:xfrm>
          <a:prstGeom prst="flowChartTerminator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ca-ES" dirty="0" smtClean="0">
                <a:solidFill>
                  <a:schemeClr val="tx1"/>
                </a:solidFill>
              </a:rPr>
              <a:t>A) Mai té rellevància clínica. 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2" name="11 Terminador"/>
          <p:cNvSpPr/>
          <p:nvPr/>
        </p:nvSpPr>
        <p:spPr>
          <a:xfrm>
            <a:off x="251520" y="2564904"/>
            <a:ext cx="8136904" cy="936104"/>
          </a:xfrm>
          <a:prstGeom prst="flowChartTerminator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ca-ES" dirty="0" smtClean="0">
              <a:solidFill>
                <a:schemeClr val="tx1"/>
              </a:solidFill>
            </a:endParaRPr>
          </a:p>
          <a:p>
            <a:pPr algn="just"/>
            <a:r>
              <a:rPr lang="ca-ES" dirty="0" smtClean="0">
                <a:solidFill>
                  <a:schemeClr val="tx1"/>
                </a:solidFill>
              </a:rPr>
              <a:t>B) Té rellevància només quan el tractament és amb </a:t>
            </a:r>
            <a:r>
              <a:rPr lang="ca-ES" dirty="0" err="1" smtClean="0">
                <a:solidFill>
                  <a:schemeClr val="tx1"/>
                </a:solidFill>
              </a:rPr>
              <a:t>AINEs</a:t>
            </a:r>
            <a:r>
              <a:rPr lang="ca-ES" dirty="0" smtClean="0">
                <a:solidFill>
                  <a:schemeClr val="tx1"/>
                </a:solidFill>
              </a:rPr>
              <a:t>. </a:t>
            </a:r>
          </a:p>
          <a:p>
            <a:pPr algn="ctr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3" name="12 Terminador"/>
          <p:cNvSpPr/>
          <p:nvPr/>
        </p:nvSpPr>
        <p:spPr>
          <a:xfrm>
            <a:off x="251520" y="3645024"/>
            <a:ext cx="8136904" cy="936104"/>
          </a:xfrm>
          <a:prstGeom prst="flowChartTerminator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ca-ES" dirty="0" smtClean="0">
              <a:solidFill>
                <a:schemeClr val="tx1"/>
              </a:solidFill>
            </a:endParaRPr>
          </a:p>
          <a:p>
            <a:pPr algn="just"/>
            <a:endParaRPr lang="ca-ES" dirty="0" smtClean="0">
              <a:solidFill>
                <a:schemeClr val="tx1"/>
              </a:solidFill>
            </a:endParaRPr>
          </a:p>
          <a:p>
            <a:pPr algn="just"/>
            <a:r>
              <a:rPr lang="ca-ES" dirty="0" smtClean="0">
                <a:solidFill>
                  <a:schemeClr val="tx1"/>
                </a:solidFill>
              </a:rPr>
              <a:t>C)  Es resol duplicant la dosi del medicament en qüestió. </a:t>
            </a:r>
          </a:p>
          <a:p>
            <a:pPr algn="just"/>
            <a:endParaRPr lang="ca-ES" dirty="0" smtClean="0">
              <a:solidFill>
                <a:schemeClr val="tx1"/>
              </a:solidFill>
            </a:endParaRPr>
          </a:p>
          <a:p>
            <a:pPr algn="ctr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4" name="13 Terminador"/>
          <p:cNvSpPr/>
          <p:nvPr/>
        </p:nvSpPr>
        <p:spPr>
          <a:xfrm>
            <a:off x="251520" y="4725144"/>
            <a:ext cx="8136904" cy="936104"/>
          </a:xfrm>
          <a:prstGeom prst="flowChartTerminator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ca-ES" dirty="0" smtClean="0">
              <a:solidFill>
                <a:schemeClr val="tx1"/>
              </a:solidFill>
            </a:endParaRPr>
          </a:p>
          <a:p>
            <a:pPr algn="just"/>
            <a:endParaRPr lang="ca-ES" dirty="0" smtClean="0">
              <a:solidFill>
                <a:schemeClr val="tx1"/>
              </a:solidFill>
            </a:endParaRPr>
          </a:p>
          <a:p>
            <a:pPr algn="just"/>
            <a:endParaRPr lang="ca-ES" dirty="0" smtClean="0">
              <a:solidFill>
                <a:schemeClr val="tx1"/>
              </a:solidFill>
            </a:endParaRPr>
          </a:p>
          <a:p>
            <a:pPr algn="just"/>
            <a:r>
              <a:rPr lang="ca-ES" dirty="0" smtClean="0">
                <a:solidFill>
                  <a:schemeClr val="tx1"/>
                </a:solidFill>
              </a:rPr>
              <a:t>D) És especialment delicat quan es tracta de tractaments amb corticoides, FAMES i teràpies biològiques. </a:t>
            </a:r>
          </a:p>
          <a:p>
            <a:pPr algn="just"/>
            <a:endParaRPr lang="ca-ES" dirty="0" smtClean="0">
              <a:solidFill>
                <a:schemeClr val="tx1"/>
              </a:solidFill>
            </a:endParaRPr>
          </a:p>
          <a:p>
            <a:pPr algn="just"/>
            <a:endParaRPr lang="ca-ES" dirty="0" smtClean="0">
              <a:solidFill>
                <a:schemeClr val="tx1"/>
              </a:solidFill>
            </a:endParaRPr>
          </a:p>
          <a:p>
            <a:pPr algn="ctr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1" name="10 Terminador"/>
          <p:cNvSpPr/>
          <p:nvPr/>
        </p:nvSpPr>
        <p:spPr>
          <a:xfrm>
            <a:off x="251520" y="4725144"/>
            <a:ext cx="8136904" cy="936104"/>
          </a:xfrm>
          <a:prstGeom prst="flowChartTerminator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ca-ES" dirty="0" smtClean="0">
              <a:solidFill>
                <a:schemeClr val="tx1"/>
              </a:solidFill>
            </a:endParaRPr>
          </a:p>
          <a:p>
            <a:pPr algn="just"/>
            <a:endParaRPr lang="ca-ES" dirty="0" smtClean="0">
              <a:solidFill>
                <a:schemeClr val="tx1"/>
              </a:solidFill>
            </a:endParaRPr>
          </a:p>
          <a:p>
            <a:pPr algn="just"/>
            <a:endParaRPr lang="ca-ES" dirty="0" smtClean="0">
              <a:solidFill>
                <a:schemeClr val="tx1"/>
              </a:solidFill>
            </a:endParaRPr>
          </a:p>
          <a:p>
            <a:pPr algn="just"/>
            <a:r>
              <a:rPr lang="ca-ES" dirty="0" smtClean="0">
                <a:solidFill>
                  <a:schemeClr val="tx1"/>
                </a:solidFill>
              </a:rPr>
              <a:t>D) És especialment delicat quan es tracta de tractaments amb corticoides, FAMES i teràpies biològiques. </a:t>
            </a:r>
          </a:p>
          <a:p>
            <a:pPr algn="just"/>
            <a:endParaRPr lang="ca-ES" dirty="0" smtClean="0">
              <a:solidFill>
                <a:schemeClr val="tx1"/>
              </a:solidFill>
            </a:endParaRPr>
          </a:p>
          <a:p>
            <a:pPr algn="just"/>
            <a:endParaRPr lang="ca-ES" dirty="0" smtClean="0">
              <a:solidFill>
                <a:schemeClr val="tx1"/>
              </a:solidFill>
            </a:endParaRPr>
          </a:p>
          <a:p>
            <a:pPr algn="ctr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6" name="8 Marcador de número de diapositiva"/>
          <p:cNvSpPr txBox="1">
            <a:spLocks/>
          </p:cNvSpPr>
          <p:nvPr/>
        </p:nvSpPr>
        <p:spPr>
          <a:xfrm>
            <a:off x="6902896" y="64482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AC66E5-119B-42C4-9ACE-4EB444977806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5" name="Sonido grabado">
            <a:hlinkClick r:id="" action="ppaction://media"/>
          </p:cNvPr>
          <p:cNvPicPr>
            <a:picLocks noRot="1" noChangeAspect="1"/>
          </p:cNvPicPr>
          <p:nvPr>
            <a:wavAudioFile r:embed="rId1" name="Sonido grabado"/>
          </p:nvPr>
        </p:nvPicPr>
        <p:blipFill>
          <a:blip r:embed="rId6" cstate="print"/>
          <a:stretch>
            <a:fillRect/>
          </a:stretch>
        </p:blipFill>
        <p:spPr>
          <a:xfrm>
            <a:off x="7164288" y="6093296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3237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1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 b="1" dirty="0" err="1" smtClean="0">
                <a:solidFill>
                  <a:srgbClr val="002060"/>
                </a:solidFill>
              </a:rPr>
              <a:t>Dubtes</a:t>
            </a:r>
            <a:r>
              <a:rPr lang="es-ES" b="1" dirty="0" smtClean="0">
                <a:solidFill>
                  <a:srgbClr val="002060"/>
                </a:solidFill>
              </a:rPr>
              <a:t> i </a:t>
            </a:r>
            <a:r>
              <a:rPr lang="es-ES" b="1" dirty="0" err="1" smtClean="0">
                <a:solidFill>
                  <a:srgbClr val="002060"/>
                </a:solidFill>
              </a:rPr>
              <a:t>aclariments</a:t>
            </a:r>
            <a:r>
              <a:rPr lang="es-ES" b="1" dirty="0" smtClean="0">
                <a:solidFill>
                  <a:srgbClr val="002060"/>
                </a:solidFill>
              </a:rPr>
              <a:t> </a:t>
            </a:r>
            <a:endParaRPr lang="es-ES" b="1" dirty="0">
              <a:solidFill>
                <a:srgbClr val="002060"/>
              </a:solidFill>
            </a:endParaRPr>
          </a:p>
        </p:txBody>
      </p:sp>
      <p:pic>
        <p:nvPicPr>
          <p:cNvPr id="4" name="Picture 3" descr="logo farmaci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1013" y="5661025"/>
            <a:ext cx="649287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magen 10" descr="PAPER_peu_ok_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7563" y="5929313"/>
            <a:ext cx="2520950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logo nuevo UB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288" y="5805488"/>
            <a:ext cx="1368425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7" descr="http://2.bp.blogspot.com/-VhpwB_ESDmA/UgPENuyzy3I/AAAAAAAAB9U/vHHb3fjjdx4/s1600/preguntas+para+empezar+conversaciones.jpg"/>
          <p:cNvPicPr>
            <a:picLocks noGrp="1" noChangeAspect="1" noChangeArrowheads="1"/>
          </p:cNvPicPr>
          <p:nvPr>
            <p:ph idx="1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15816" y="2132856"/>
            <a:ext cx="3145532" cy="3145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Marcador de número de diapositiva"/>
          <p:cNvSpPr txBox="1">
            <a:spLocks/>
          </p:cNvSpPr>
          <p:nvPr/>
        </p:nvSpPr>
        <p:spPr>
          <a:xfrm>
            <a:off x="6902896" y="64482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AC66E5-119B-42C4-9ACE-4EB444977806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" name="Sonido grabado">
            <a:hlinkClick r:id="" action="ppaction://media"/>
          </p:cNvPr>
          <p:cNvPicPr>
            <a:picLocks noRot="1" noChangeAspect="1"/>
          </p:cNvPicPr>
          <p:nvPr>
            <a:wavAudioFile r:embed="rId1" name="Sonido grabado"/>
          </p:nvPr>
        </p:nvPicPr>
        <p:blipFill>
          <a:blip r:embed="rId7" cstate="print"/>
          <a:stretch>
            <a:fillRect/>
          </a:stretch>
        </p:blipFill>
        <p:spPr>
          <a:xfrm>
            <a:off x="7740352" y="5229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6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39552" y="1340768"/>
            <a:ext cx="7772400" cy="1470025"/>
          </a:xfrm>
        </p:spPr>
        <p:txBody>
          <a:bodyPr>
            <a:normAutofit/>
          </a:bodyPr>
          <a:lstStyle/>
          <a:p>
            <a:r>
              <a:rPr lang="es-ES" sz="5400" b="1" dirty="0" err="1" smtClean="0">
                <a:solidFill>
                  <a:srgbClr val="002060"/>
                </a:solidFill>
              </a:rPr>
              <a:t>Gràcies</a:t>
            </a:r>
            <a:r>
              <a:rPr lang="es-ES" sz="5400" b="1" dirty="0" smtClean="0">
                <a:solidFill>
                  <a:srgbClr val="002060"/>
                </a:solidFill>
              </a:rPr>
              <a:t>! </a:t>
            </a:r>
            <a:endParaRPr lang="es-ES" sz="5400" b="1" dirty="0">
              <a:solidFill>
                <a:srgbClr val="002060"/>
              </a:solidFill>
            </a:endParaRPr>
          </a:p>
        </p:txBody>
      </p:sp>
      <p:pic>
        <p:nvPicPr>
          <p:cNvPr id="4" name="Picture 3" descr="logo farmaci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1013" y="5661025"/>
            <a:ext cx="649287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magen 10" descr="PAPER_peu_ok_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7563" y="5929313"/>
            <a:ext cx="2520950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logo nuevo UB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288" y="5805488"/>
            <a:ext cx="1368425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2" name="Picture 2" descr="http://www.vivirbienesunplacer.com/wp-content/uploads/acido4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2636912"/>
            <a:ext cx="2798127" cy="2729880"/>
          </a:xfrm>
          <a:prstGeom prst="rect">
            <a:avLst/>
          </a:prstGeom>
          <a:noFill/>
        </p:spPr>
      </p:pic>
      <p:sp>
        <p:nvSpPr>
          <p:cNvPr id="8" name="5 CuadroTexto"/>
          <p:cNvSpPr txBox="1">
            <a:spLocks noChangeArrowheads="1"/>
          </p:cNvSpPr>
          <p:nvPr/>
        </p:nvSpPr>
        <p:spPr bwMode="auto">
          <a:xfrm>
            <a:off x="2772420" y="4725144"/>
            <a:ext cx="5688012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sz="1600" b="1" dirty="0">
                <a:solidFill>
                  <a:srgbClr val="002060"/>
                </a:solidFill>
                <a:latin typeface="Calibri" pitchFamily="34" charset="0"/>
              </a:rPr>
              <a:t>Coordinadora</a:t>
            </a:r>
            <a:r>
              <a:rPr lang="es-ES" sz="1600" b="1" dirty="0">
                <a:solidFill>
                  <a:srgbClr val="404040"/>
                </a:solidFill>
                <a:latin typeface="Calibri" pitchFamily="34" charset="0"/>
              </a:rPr>
              <a:t> :</a:t>
            </a:r>
            <a:r>
              <a:rPr lang="es-ES" sz="1600" dirty="0">
                <a:solidFill>
                  <a:srgbClr val="404040"/>
                </a:solidFill>
                <a:latin typeface="Calibri" pitchFamily="34" charset="0"/>
              </a:rPr>
              <a:t> Dra. Marian </a:t>
            </a:r>
            <a:r>
              <a:rPr lang="es-ES" sz="1600" dirty="0" err="1">
                <a:solidFill>
                  <a:srgbClr val="404040"/>
                </a:solidFill>
                <a:latin typeface="Calibri" pitchFamily="34" charset="0"/>
              </a:rPr>
              <a:t>March</a:t>
            </a:r>
            <a:r>
              <a:rPr lang="es-ES" sz="1600" dirty="0">
                <a:solidFill>
                  <a:srgbClr val="404040"/>
                </a:solidFill>
                <a:latin typeface="Calibri" pitchFamily="34" charset="0"/>
              </a:rPr>
              <a:t> </a:t>
            </a:r>
          </a:p>
          <a:p>
            <a:r>
              <a:rPr lang="es-ES" sz="1600" b="1" dirty="0" err="1" smtClean="0">
                <a:solidFill>
                  <a:srgbClr val="002060"/>
                </a:solidFill>
                <a:latin typeface="Calibri" pitchFamily="34" charset="0"/>
              </a:rPr>
              <a:t>Tutors</a:t>
            </a:r>
            <a:r>
              <a:rPr lang="es-ES" sz="1600" b="1" dirty="0" smtClean="0">
                <a:solidFill>
                  <a:srgbClr val="404040"/>
                </a:solidFill>
                <a:latin typeface="Calibri" pitchFamily="34" charset="0"/>
              </a:rPr>
              <a:t>: </a:t>
            </a:r>
            <a:r>
              <a:rPr lang="es-ES" sz="1600" dirty="0" smtClean="0">
                <a:solidFill>
                  <a:srgbClr val="404040"/>
                </a:solidFill>
                <a:latin typeface="Calibri" pitchFamily="34" charset="0"/>
              </a:rPr>
              <a:t>Dr. David </a:t>
            </a:r>
            <a:r>
              <a:rPr lang="es-ES" sz="1600" dirty="0" err="1" smtClean="0">
                <a:solidFill>
                  <a:srgbClr val="404040"/>
                </a:solidFill>
                <a:latin typeface="Calibri" pitchFamily="34" charset="0"/>
              </a:rPr>
              <a:t>Berlana</a:t>
            </a:r>
            <a:r>
              <a:rPr lang="es-ES" sz="1600" dirty="0" smtClean="0">
                <a:solidFill>
                  <a:srgbClr val="404040"/>
                </a:solidFill>
                <a:latin typeface="Calibri" pitchFamily="34" charset="0"/>
              </a:rPr>
              <a:t> i Dr. </a:t>
            </a:r>
            <a:r>
              <a:rPr lang="es-ES" sz="1600" dirty="0" err="1" smtClean="0">
                <a:solidFill>
                  <a:srgbClr val="404040"/>
                </a:solidFill>
                <a:latin typeface="Calibri" pitchFamily="34" charset="0"/>
              </a:rPr>
              <a:t>Ignasi</a:t>
            </a:r>
            <a:r>
              <a:rPr lang="es-ES" sz="1600" dirty="0" smtClean="0">
                <a:solidFill>
                  <a:srgbClr val="404040"/>
                </a:solidFill>
                <a:latin typeface="Calibri" pitchFamily="34" charset="0"/>
              </a:rPr>
              <a:t> Cardona</a:t>
            </a:r>
          </a:p>
          <a:p>
            <a:endParaRPr lang="es-ES" sz="1600" dirty="0">
              <a:solidFill>
                <a:srgbClr val="404040"/>
              </a:solidFill>
              <a:latin typeface="Calibri" pitchFamily="34" charset="0"/>
            </a:endParaRPr>
          </a:p>
          <a:p>
            <a:r>
              <a:rPr lang="es-ES" sz="1600" dirty="0" smtClean="0">
                <a:solidFill>
                  <a:srgbClr val="404040"/>
                </a:solidFill>
                <a:latin typeface="Calibri" pitchFamily="34" charset="0"/>
              </a:rPr>
              <a:t>UCD Barcelona Nord </a:t>
            </a:r>
            <a:endParaRPr lang="es-ES" sz="1600" dirty="0">
              <a:solidFill>
                <a:srgbClr val="404040"/>
              </a:solidFill>
              <a:latin typeface="Calibri" pitchFamily="34" charset="0"/>
            </a:endParaRPr>
          </a:p>
        </p:txBody>
      </p:sp>
      <p:sp>
        <p:nvSpPr>
          <p:cNvPr id="9" name="5 CuadroTexto"/>
          <p:cNvSpPr txBox="1">
            <a:spLocks noChangeArrowheads="1"/>
          </p:cNvSpPr>
          <p:nvPr/>
        </p:nvSpPr>
        <p:spPr bwMode="auto">
          <a:xfrm>
            <a:off x="2771800" y="4077072"/>
            <a:ext cx="583185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es-ES" sz="1600" b="1" dirty="0" err="1" smtClean="0">
                <a:solidFill>
                  <a:srgbClr val="002060"/>
                </a:solidFill>
                <a:latin typeface="Calibri" pitchFamily="34" charset="0"/>
              </a:rPr>
              <a:t>Autors</a:t>
            </a:r>
            <a:r>
              <a:rPr lang="es-ES" sz="1600" b="1" dirty="0" smtClean="0">
                <a:solidFill>
                  <a:srgbClr val="404040"/>
                </a:solidFill>
                <a:latin typeface="Calibri" pitchFamily="34" charset="0"/>
              </a:rPr>
              <a:t>: </a:t>
            </a:r>
            <a:r>
              <a:rPr lang="es-ES" sz="1600" dirty="0" smtClean="0">
                <a:solidFill>
                  <a:srgbClr val="404040"/>
                </a:solidFill>
                <a:latin typeface="Calibri" pitchFamily="34" charset="0"/>
              </a:rPr>
              <a:t>Josep </a:t>
            </a:r>
            <a:r>
              <a:rPr lang="es-ES" sz="1600" dirty="0" err="1" smtClean="0">
                <a:solidFill>
                  <a:srgbClr val="404040"/>
                </a:solidFill>
                <a:latin typeface="Calibri" pitchFamily="34" charset="0"/>
              </a:rPr>
              <a:t>Bardés</a:t>
            </a:r>
            <a:r>
              <a:rPr lang="es-ES" sz="1600" dirty="0" smtClean="0">
                <a:solidFill>
                  <a:srgbClr val="404040"/>
                </a:solidFill>
                <a:latin typeface="Calibri" pitchFamily="34" charset="0"/>
              </a:rPr>
              <a:t>, Mariana León, </a:t>
            </a:r>
            <a:r>
              <a:rPr lang="es-ES" sz="1600" dirty="0" err="1" smtClean="0">
                <a:solidFill>
                  <a:srgbClr val="404040"/>
                </a:solidFill>
                <a:latin typeface="Calibri" pitchFamily="34" charset="0"/>
              </a:rPr>
              <a:t>Dolors</a:t>
            </a:r>
            <a:r>
              <a:rPr lang="es-ES" sz="1600" dirty="0" smtClean="0">
                <a:solidFill>
                  <a:srgbClr val="404040"/>
                </a:solidFill>
                <a:latin typeface="Calibri" pitchFamily="34" charset="0"/>
              </a:rPr>
              <a:t> </a:t>
            </a:r>
            <a:r>
              <a:rPr lang="es-ES" sz="1600" dirty="0" err="1" smtClean="0">
                <a:solidFill>
                  <a:srgbClr val="404040"/>
                </a:solidFill>
                <a:latin typeface="Calibri" pitchFamily="34" charset="0"/>
              </a:rPr>
              <a:t>Puigoriol</a:t>
            </a:r>
            <a:r>
              <a:rPr lang="es-ES" sz="1600" dirty="0" smtClean="0">
                <a:solidFill>
                  <a:srgbClr val="404040"/>
                </a:solidFill>
                <a:latin typeface="Calibri" pitchFamily="34" charset="0"/>
              </a:rPr>
              <a:t>, </a:t>
            </a:r>
            <a:r>
              <a:rPr lang="es-ES" sz="1600" dirty="0" err="1" smtClean="0">
                <a:solidFill>
                  <a:srgbClr val="404040"/>
                </a:solidFill>
                <a:latin typeface="Calibri" pitchFamily="34" charset="0"/>
              </a:rPr>
              <a:t>Neus</a:t>
            </a:r>
            <a:r>
              <a:rPr lang="es-ES" sz="1600" dirty="0" smtClean="0">
                <a:solidFill>
                  <a:srgbClr val="404040"/>
                </a:solidFill>
                <a:latin typeface="Calibri" pitchFamily="34" charset="0"/>
              </a:rPr>
              <a:t> </a:t>
            </a:r>
            <a:r>
              <a:rPr lang="es-ES" sz="1600" dirty="0" err="1" smtClean="0">
                <a:solidFill>
                  <a:srgbClr val="404040"/>
                </a:solidFill>
                <a:latin typeface="Calibri" pitchFamily="34" charset="0"/>
              </a:rPr>
              <a:t>Riutord</a:t>
            </a:r>
            <a:r>
              <a:rPr lang="es-ES" sz="1600" dirty="0" smtClean="0">
                <a:solidFill>
                  <a:srgbClr val="404040"/>
                </a:solidFill>
                <a:latin typeface="Calibri" pitchFamily="34" charset="0"/>
              </a:rPr>
              <a:t>, Judit Roura, Cristina Sampedro, </a:t>
            </a:r>
            <a:r>
              <a:rPr lang="es-ES" sz="1600" dirty="0" err="1" smtClean="0">
                <a:solidFill>
                  <a:srgbClr val="404040"/>
                </a:solidFill>
                <a:latin typeface="Calibri" pitchFamily="34" charset="0"/>
              </a:rPr>
              <a:t>Maria</a:t>
            </a:r>
            <a:r>
              <a:rPr lang="es-ES" sz="1600" dirty="0" smtClean="0">
                <a:solidFill>
                  <a:srgbClr val="404040"/>
                </a:solidFill>
                <a:latin typeface="Calibri" pitchFamily="34" charset="0"/>
              </a:rPr>
              <a:t> Torres </a:t>
            </a:r>
            <a:endParaRPr lang="es-ES" sz="1600" dirty="0">
              <a:solidFill>
                <a:srgbClr val="404040"/>
              </a:solidFill>
              <a:latin typeface="Calibri" pitchFamily="34" charset="0"/>
            </a:endParaRPr>
          </a:p>
        </p:txBody>
      </p:sp>
      <p:sp>
        <p:nvSpPr>
          <p:cNvPr id="11" name="8 Marcador de número de diapositiva"/>
          <p:cNvSpPr txBox="1">
            <a:spLocks/>
          </p:cNvSpPr>
          <p:nvPr/>
        </p:nvSpPr>
        <p:spPr>
          <a:xfrm>
            <a:off x="6902896" y="64482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AC66E5-119B-42C4-9ACE-4EB444977806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" name="Sonido grabado">
            <a:hlinkClick r:id="" action="ppaction://media"/>
          </p:cNvPr>
          <p:cNvPicPr>
            <a:picLocks noRot="1" noChangeAspect="1"/>
          </p:cNvPicPr>
          <p:nvPr>
            <a:wavAudioFile r:embed="rId1" name="Sonido grabado"/>
          </p:nvPr>
        </p:nvPicPr>
        <p:blipFill>
          <a:blip r:embed="rId7" cstate="print"/>
          <a:stretch>
            <a:fillRect/>
          </a:stretch>
        </p:blipFill>
        <p:spPr>
          <a:xfrm>
            <a:off x="8028384" y="5373216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0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</TotalTime>
  <Words>976</Words>
  <Application>Microsoft Office PowerPoint</Application>
  <PresentationFormat>Presentación en pantalla (4:3)</PresentationFormat>
  <Paragraphs>230</Paragraphs>
  <Slides>23</Slides>
  <Notes>2</Notes>
  <HiddenSlides>0</HiddenSlides>
  <MMClips>24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24" baseType="lpstr">
      <vt:lpstr>Tema de Office</vt:lpstr>
      <vt:lpstr>L’ARTRITIS REUMATOIDE</vt:lpstr>
      <vt:lpstr>De què parlarem? </vt:lpstr>
      <vt:lpstr>1. Introducció a la patologia</vt:lpstr>
      <vt:lpstr>Què és l’artritis reumatoide?</vt:lpstr>
      <vt:lpstr>Per què es produeix?</vt:lpstr>
      <vt:lpstr>Cas clínic </vt:lpstr>
      <vt:lpstr>2. Educació ciutadana </vt:lpstr>
      <vt:lpstr>És recomanable realitzar exercici físic? </vt:lpstr>
      <vt:lpstr>Hi ha relació entre l’artritis i la dieta?</vt:lpstr>
      <vt:lpstr>Diapositiva 10</vt:lpstr>
      <vt:lpstr>Diapositiva 11</vt:lpstr>
      <vt:lpstr>Diapositiva 12</vt:lpstr>
      <vt:lpstr>3. Consolidació de la presentació</vt:lpstr>
      <vt:lpstr>1. Què és l’artritis reumatoide?</vt:lpstr>
      <vt:lpstr>2. Les articulacions…</vt:lpstr>
      <vt:lpstr>3. És recomanable la pràctica d’exercici físic en l’artritis reumatoide? </vt:lpstr>
      <vt:lpstr>4. El sobrepès en l’artritis reumatoide…  </vt:lpstr>
      <vt:lpstr>5. En l’artritis reumatoide es recomana…</vt:lpstr>
      <vt:lpstr>6. El fred i la humitat </vt:lpstr>
      <vt:lpstr>7. Els fumadors…</vt:lpstr>
      <vt:lpstr>8. L’oblit de la presa d’una dosi…</vt:lpstr>
      <vt:lpstr>Dubtes i aclariments </vt:lpstr>
      <vt:lpstr>Gràcies!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L’ARTRITIS REUMATOIDE</dc:title>
  <dc:creator>Joel</dc:creator>
  <cp:lastModifiedBy>Joel</cp:lastModifiedBy>
  <cp:revision>24</cp:revision>
  <dcterms:created xsi:type="dcterms:W3CDTF">2015-06-24T14:23:09Z</dcterms:created>
  <dcterms:modified xsi:type="dcterms:W3CDTF">2015-06-28T14:19:15Z</dcterms:modified>
</cp:coreProperties>
</file>