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65" r:id="rId6"/>
    <p:sldId id="357" r:id="rId7"/>
    <p:sldId id="334" r:id="rId8"/>
    <p:sldId id="346" r:id="rId9"/>
    <p:sldId id="347" r:id="rId10"/>
    <p:sldId id="362" r:id="rId11"/>
    <p:sldId id="358" r:id="rId12"/>
    <p:sldId id="348" r:id="rId13"/>
    <p:sldId id="356" r:id="rId14"/>
    <p:sldId id="353" r:id="rId15"/>
    <p:sldId id="354" r:id="rId16"/>
    <p:sldId id="372" r:id="rId17"/>
    <p:sldId id="371" r:id="rId18"/>
    <p:sldId id="365" r:id="rId19"/>
    <p:sldId id="363" r:id="rId20"/>
    <p:sldId id="364" r:id="rId21"/>
    <p:sldId id="366" r:id="rId22"/>
    <p:sldId id="367" r:id="rId23"/>
    <p:sldId id="368" r:id="rId24"/>
    <p:sldId id="369" r:id="rId25"/>
    <p:sldId id="370" r:id="rId26"/>
    <p:sldId id="359" r:id="rId27"/>
    <p:sldId id="360" r:id="rId28"/>
    <p:sldId id="263" r:id="rId29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ch,Katie" initials="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 autoAdjust="0"/>
    <p:restoredTop sz="75189" autoAdjust="0"/>
  </p:normalViewPr>
  <p:slideViewPr>
    <p:cSldViewPr snapToGrid="0" snapToObjects="1">
      <p:cViewPr>
        <p:scale>
          <a:sx n="99" d="100"/>
          <a:sy n="99" d="100"/>
        </p:scale>
        <p:origin x="-472" y="32"/>
      </p:cViewPr>
      <p:guideLst>
        <p:guide orient="horz" pos="2411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Request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solidFill>
                  <a:schemeClr val="tx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Full1!$A$2:$A$7</c:f>
              <c:numCache>
                <c:formatCode>General</c:formatCode>
                <c:ptCount val="6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2011.0</c:v>
                </c:pt>
                <c:pt idx="4">
                  <c:v>2013.0</c:v>
                </c:pt>
                <c:pt idx="5">
                  <c:v>2015.0</c:v>
                </c:pt>
              </c:numCache>
            </c:numRef>
          </c:cat>
          <c:val>
            <c:numRef>
              <c:f>Full1!$B$2:$B$7</c:f>
              <c:numCache>
                <c:formatCode>General</c:formatCode>
                <c:ptCount val="6"/>
                <c:pt idx="0">
                  <c:v>39216.0</c:v>
                </c:pt>
                <c:pt idx="1">
                  <c:v>36234.0</c:v>
                </c:pt>
                <c:pt idx="2" formatCode="#,##0">
                  <c:v>23520.0</c:v>
                </c:pt>
                <c:pt idx="3">
                  <c:v>27045.0</c:v>
                </c:pt>
                <c:pt idx="4">
                  <c:v>26604.0</c:v>
                </c:pt>
                <c:pt idx="5">
                  <c:v>24687.0</c:v>
                </c:pt>
              </c:numCache>
            </c:numRef>
          </c:val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Borrows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Full1!$A$2:$A$7</c:f>
              <c:numCache>
                <c:formatCode>General</c:formatCode>
                <c:ptCount val="6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2011.0</c:v>
                </c:pt>
                <c:pt idx="4">
                  <c:v>2013.0</c:v>
                </c:pt>
                <c:pt idx="5">
                  <c:v>2015.0</c:v>
                </c:pt>
              </c:numCache>
            </c:numRef>
          </c:cat>
          <c:val>
            <c:numRef>
              <c:f>Full1!$C$2:$C$7</c:f>
              <c:numCache>
                <c:formatCode>General</c:formatCode>
                <c:ptCount val="6"/>
                <c:pt idx="0">
                  <c:v>4850.0</c:v>
                </c:pt>
                <c:pt idx="1">
                  <c:v>9851.0</c:v>
                </c:pt>
                <c:pt idx="2">
                  <c:v>8994.0</c:v>
                </c:pt>
                <c:pt idx="3">
                  <c:v>6929.0</c:v>
                </c:pt>
                <c:pt idx="4">
                  <c:v>6292.0</c:v>
                </c:pt>
                <c:pt idx="5">
                  <c:v>2191.0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2256792"/>
        <c:axId val="2142510680"/>
      </c:barChart>
      <c:catAx>
        <c:axId val="214225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510680"/>
        <c:crosses val="autoZero"/>
        <c:auto val="1"/>
        <c:lblAlgn val="ctr"/>
        <c:lblOffset val="100"/>
        <c:noMultiLvlLbl val="0"/>
      </c:catAx>
      <c:valAx>
        <c:axId val="2142510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25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Totals</c:v>
                </c:pt>
              </c:strCache>
            </c:strRef>
          </c:tx>
          <c:spPr>
            <a:solidFill>
              <a:schemeClr val="accent5">
                <a:lumMod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Full1!$A$2:$A$7</c:f>
              <c:numCache>
                <c:formatCode>General</c:formatCode>
                <c:ptCount val="6"/>
                <c:pt idx="0">
                  <c:v>2003.0</c:v>
                </c:pt>
                <c:pt idx="1">
                  <c:v>2005.0</c:v>
                </c:pt>
                <c:pt idx="2">
                  <c:v>2007.0</c:v>
                </c:pt>
                <c:pt idx="3">
                  <c:v>2011.0</c:v>
                </c:pt>
                <c:pt idx="4">
                  <c:v>2013.0</c:v>
                </c:pt>
                <c:pt idx="5">
                  <c:v>2015.0</c:v>
                </c:pt>
              </c:numCache>
            </c:numRef>
          </c:cat>
          <c:val>
            <c:numRef>
              <c:f>Full1!$B$2:$B$7</c:f>
              <c:numCache>
                <c:formatCode>General</c:formatCode>
                <c:ptCount val="6"/>
                <c:pt idx="0">
                  <c:v>44066.0</c:v>
                </c:pt>
                <c:pt idx="1">
                  <c:v>46085.0</c:v>
                </c:pt>
                <c:pt idx="2">
                  <c:v>32514.0</c:v>
                </c:pt>
                <c:pt idx="3">
                  <c:v>33974.0</c:v>
                </c:pt>
                <c:pt idx="4">
                  <c:v>32896.0</c:v>
                </c:pt>
                <c:pt idx="5">
                  <c:v>26878.0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27717048"/>
        <c:axId val="-2127707912"/>
      </c:barChart>
      <c:catAx>
        <c:axId val="-212771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707912"/>
        <c:crosses val="autoZero"/>
        <c:auto val="1"/>
        <c:lblAlgn val="ctr"/>
        <c:lblOffset val="100"/>
        <c:noMultiLvlLbl val="0"/>
      </c:catAx>
      <c:valAx>
        <c:axId val="-2127707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71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Loans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Full1!$B$2:$B$6</c:f>
              <c:numCache>
                <c:formatCode>General</c:formatCode>
                <c:ptCount val="5"/>
                <c:pt idx="0">
                  <c:v>3.0</c:v>
                </c:pt>
                <c:pt idx="1">
                  <c:v>6.0</c:v>
                </c:pt>
                <c:pt idx="2">
                  <c:v>10.0</c:v>
                </c:pt>
                <c:pt idx="3">
                  <c:v>15.0</c:v>
                </c:pt>
                <c:pt idx="4">
                  <c:v>5.0</c:v>
                </c:pt>
              </c:numCache>
            </c:numRef>
          </c:val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Copies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Full1!$C$2:$C$6</c:f>
              <c:numCache>
                <c:formatCode>General</c:formatCode>
                <c:ptCount val="5"/>
                <c:pt idx="0">
                  <c:v>24.0</c:v>
                </c:pt>
                <c:pt idx="1">
                  <c:v>68.0</c:v>
                </c:pt>
                <c:pt idx="2">
                  <c:v>82.0</c:v>
                </c:pt>
                <c:pt idx="3">
                  <c:v>54.0</c:v>
                </c:pt>
                <c:pt idx="4">
                  <c:v>59.0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29881224"/>
        <c:axId val="-2129877672"/>
      </c:barChart>
      <c:catAx>
        <c:axId val="-212988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877672"/>
        <c:crosses val="autoZero"/>
        <c:auto val="1"/>
        <c:lblAlgn val="ctr"/>
        <c:lblOffset val="100"/>
        <c:noMultiLvlLbl val="0"/>
      </c:catAx>
      <c:valAx>
        <c:axId val="-2129877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988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Loans</c:v>
                </c:pt>
              </c:strCache>
            </c:strRef>
          </c:tx>
          <c:spPr>
            <a:ln w="317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2103.0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Full1!$B$2:$B$6</c:f>
              <c:numCache>
                <c:formatCode>General</c:formatCode>
                <c:ptCount val="5"/>
                <c:pt idx="0">
                  <c:v>3.0</c:v>
                </c:pt>
                <c:pt idx="1">
                  <c:v>6.0</c:v>
                </c:pt>
                <c:pt idx="2">
                  <c:v>10.0</c:v>
                </c:pt>
                <c:pt idx="3">
                  <c:v>15.0</c:v>
                </c:pt>
                <c:pt idx="4">
                  <c:v>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Copies</c:v>
                </c:pt>
              </c:strCache>
            </c:strRef>
          </c:tx>
          <c:spPr>
            <a:ln w="317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2103.0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Full1!$C$2:$C$6</c:f>
              <c:numCache>
                <c:formatCode>General</c:formatCode>
                <c:ptCount val="5"/>
                <c:pt idx="0">
                  <c:v>24.0</c:v>
                </c:pt>
                <c:pt idx="1">
                  <c:v>68.0</c:v>
                </c:pt>
                <c:pt idx="2">
                  <c:v>82.0</c:v>
                </c:pt>
                <c:pt idx="3">
                  <c:v>54.0</c:v>
                </c:pt>
                <c:pt idx="4">
                  <c:v>59.0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28554008"/>
        <c:axId val="-2128550456"/>
      </c:lineChart>
      <c:catAx>
        <c:axId val="-212855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50456"/>
        <c:crosses val="autoZero"/>
        <c:auto val="1"/>
        <c:lblAlgn val="ctr"/>
        <c:lblOffset val="100"/>
        <c:noMultiLvlLbl val="0"/>
      </c:catAx>
      <c:valAx>
        <c:axId val="-2128550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8554008"/>
        <c:crosses val="autoZero"/>
        <c:crossBetween val="between"/>
      </c:valAx>
      <c:spPr>
        <a:noFill/>
        <a:ln>
          <a:solidFill>
            <a:schemeClr val="bg1">
              <a:alpha val="1000"/>
            </a:schemeClr>
          </a:solidFill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Loans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Full1!$B$2:$B$6</c:f>
              <c:numCache>
                <c:formatCode>General</c:formatCode>
                <c:ptCount val="5"/>
                <c:pt idx="0">
                  <c:v>17.0</c:v>
                </c:pt>
                <c:pt idx="1">
                  <c:v>241.0</c:v>
                </c:pt>
                <c:pt idx="2">
                  <c:v>638.0</c:v>
                </c:pt>
                <c:pt idx="3">
                  <c:v>421.0</c:v>
                </c:pt>
                <c:pt idx="4">
                  <c:v>371.0</c:v>
                </c:pt>
              </c:numCache>
            </c:numRef>
          </c:val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Copies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Full1!$A$2:$A$6</c:f>
              <c:numCache>
                <c:formatCode>General</c:formatCode>
                <c:ptCount val="5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  <c:pt idx="4">
                  <c:v>2015.0</c:v>
                </c:pt>
              </c:numCache>
            </c:numRef>
          </c:cat>
          <c:val>
            <c:numRef>
              <c:f>Full1!$C$2:$C$6</c:f>
              <c:numCache>
                <c:formatCode>General</c:formatCode>
                <c:ptCount val="5"/>
                <c:pt idx="0">
                  <c:v>23.0</c:v>
                </c:pt>
                <c:pt idx="1">
                  <c:v>508.0</c:v>
                </c:pt>
                <c:pt idx="2">
                  <c:v>818.0</c:v>
                </c:pt>
                <c:pt idx="3">
                  <c:v>673.0</c:v>
                </c:pt>
                <c:pt idx="4">
                  <c:v>891.0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27197448"/>
        <c:axId val="-2127195656"/>
      </c:barChart>
      <c:catAx>
        <c:axId val="-212719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7195656"/>
        <c:crosses val="autoZero"/>
        <c:auto val="1"/>
        <c:lblAlgn val="ctr"/>
        <c:lblOffset val="100"/>
        <c:noMultiLvlLbl val="0"/>
      </c:catAx>
      <c:valAx>
        <c:axId val="-21271956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719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3600" dirty="0" err="1"/>
              <a:t>Loans</a:t>
            </a:r>
            <a:r>
              <a:rPr lang="ca-ES" sz="3600" dirty="0"/>
              <a:t> </a:t>
            </a:r>
            <a:r>
              <a:rPr lang="ca-ES" sz="3600" dirty="0" err="1"/>
              <a:t>served</a:t>
            </a:r>
            <a:endParaRPr lang="ca-ES" sz="3600" dirty="0"/>
          </a:p>
        </c:rich>
      </c:tx>
      <c:layout>
        <c:manualLayout>
          <c:xMode val="edge"/>
          <c:yMode val="edge"/>
          <c:x val="0.0143786013332931"/>
          <c:y val="0.052854501453267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198640316277472"/>
          <c:y val="0.0331663152666967"/>
          <c:w val="0.980135968372253"/>
          <c:h val="0.759949235632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Full1!$B$2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Full1!$C$2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ser>
          <c:idx val="2"/>
          <c:order val="2"/>
          <c:tx>
            <c:strRef>
              <c:f>Full1!$D$1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Full1!$D$2</c:f>
              <c:numCache>
                <c:formatCode>General</c:formatCode>
                <c:ptCount val="1"/>
                <c:pt idx="0">
                  <c:v>4.0</c:v>
                </c:pt>
              </c:numCache>
            </c:numRef>
          </c:val>
        </c:ser>
        <c:ser>
          <c:idx val="3"/>
          <c:order val="3"/>
          <c:tx>
            <c:strRef>
              <c:f>Full1!$E$1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Full1!$E$2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4"/>
          <c:order val="4"/>
          <c:tx>
            <c:strRef>
              <c:f>Full1!$F$1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Full1!$F$2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ser>
          <c:idx val="5"/>
          <c:order val="5"/>
          <c:tx>
            <c:strRef>
              <c:f>Full1!$G$1</c:f>
              <c:strCache>
                <c:ptCount val="1"/>
                <c:pt idx="0">
                  <c:v>Juny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Full1!$G$2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6"/>
          <c:order val="6"/>
          <c:tx>
            <c:strRef>
              <c:f>Full1!$H$1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Full1!$H$2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7"/>
          <c:order val="7"/>
          <c:tx>
            <c:strRef>
              <c:f>Full1!$I$1</c:f>
              <c:strCache>
                <c:ptCount val="1"/>
                <c:pt idx="0">
                  <c:v>Agost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Full1!$I$2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8"/>
          <c:order val="8"/>
          <c:tx>
            <c:strRef>
              <c:f>Full1!$J$1</c:f>
              <c:strCache>
                <c:ptCount val="1"/>
                <c:pt idx="0">
                  <c:v>Setember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Full1!$J$2</c:f>
              <c:numCache>
                <c:formatCode>General</c:formatCode>
                <c:ptCount val="1"/>
                <c:pt idx="0">
                  <c:v>55.0</c:v>
                </c:pt>
              </c:numCache>
            </c:numRef>
          </c:val>
        </c:ser>
        <c:ser>
          <c:idx val="9"/>
          <c:order val="9"/>
          <c:tx>
            <c:strRef>
              <c:f>Full1!$K$1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Full1!$K$2</c:f>
              <c:numCache>
                <c:formatCode>General</c:formatCode>
                <c:ptCount val="1"/>
                <c:pt idx="0">
                  <c:v>98.0</c:v>
                </c:pt>
              </c:numCache>
            </c:numRef>
          </c:val>
        </c:ser>
        <c:ser>
          <c:idx val="10"/>
          <c:order val="10"/>
          <c:tx>
            <c:strRef>
              <c:f>Full1!$L$1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Full1!$L$2</c:f>
              <c:numCache>
                <c:formatCode>General</c:formatCode>
                <c:ptCount val="1"/>
                <c:pt idx="0">
                  <c:v>46.0</c:v>
                </c:pt>
              </c:numCache>
            </c:numRef>
          </c:val>
        </c:ser>
        <c:ser>
          <c:idx val="11"/>
          <c:order val="11"/>
          <c:tx>
            <c:strRef>
              <c:f>Full1!$M$1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Full1!$M$2</c:f>
              <c:numCache>
                <c:formatCode>General</c:formatCode>
                <c:ptCount val="1"/>
                <c:pt idx="0">
                  <c:v>28.0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27042392"/>
        <c:axId val="-2127039704"/>
      </c:barChart>
      <c:catAx>
        <c:axId val="-2127042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7039704"/>
        <c:crosses val="autoZero"/>
        <c:auto val="1"/>
        <c:lblAlgn val="ctr"/>
        <c:lblOffset val="100"/>
        <c:noMultiLvlLbl val="0"/>
      </c:catAx>
      <c:valAx>
        <c:axId val="-2127039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704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38734378226"/>
          <c:y val="0.829771049374567"/>
          <c:w val="0.728522531243548"/>
          <c:h val="0.1085653655966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sz="3600" dirty="0"/>
              <a:t>Copies </a:t>
            </a:r>
            <a:r>
              <a:rPr lang="ca-ES" sz="3600" dirty="0" err="1"/>
              <a:t>served</a:t>
            </a:r>
            <a:endParaRPr lang="ca-ES" sz="3600" dirty="0"/>
          </a:p>
        </c:rich>
      </c:tx>
      <c:layout>
        <c:manualLayout>
          <c:xMode val="edge"/>
          <c:yMode val="edge"/>
          <c:x val="0.0235292865709066"/>
          <c:y val="0.13368283265501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Full1!$B$2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Full1!$C$2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</c:ser>
        <c:ser>
          <c:idx val="2"/>
          <c:order val="2"/>
          <c:tx>
            <c:strRef>
              <c:f>Full1!$D$1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Full1!$D$2</c:f>
              <c:numCache>
                <c:formatCode>General</c:formatCode>
                <c:ptCount val="1"/>
                <c:pt idx="0">
                  <c:v>4.0</c:v>
                </c:pt>
              </c:numCache>
            </c:numRef>
          </c:val>
        </c:ser>
        <c:ser>
          <c:idx val="3"/>
          <c:order val="3"/>
          <c:tx>
            <c:strRef>
              <c:f>Full1!$E$1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Full1!$E$2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Full1!$F$1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Full1!$F$2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Full1!$G$1</c:f>
              <c:strCache>
                <c:ptCount val="1"/>
                <c:pt idx="0">
                  <c:v>Juny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Full1!$G$2</c:f>
              <c:numCache>
                <c:formatCode>General</c:formatCode>
                <c:ptCount val="1"/>
                <c:pt idx="0">
                  <c:v>3.0</c:v>
                </c:pt>
              </c:numCache>
            </c:numRef>
          </c:val>
        </c:ser>
        <c:ser>
          <c:idx val="6"/>
          <c:order val="6"/>
          <c:tx>
            <c:strRef>
              <c:f>Full1!$H$1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Full1!$H$2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7"/>
          <c:order val="7"/>
          <c:tx>
            <c:strRef>
              <c:f>Full1!$I$1</c:f>
              <c:strCache>
                <c:ptCount val="1"/>
                <c:pt idx="0">
                  <c:v>Agost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Full1!$I$2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8"/>
          <c:order val="8"/>
          <c:tx>
            <c:strRef>
              <c:f>Full1!$J$1</c:f>
              <c:strCache>
                <c:ptCount val="1"/>
                <c:pt idx="0">
                  <c:v>Setember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Full1!$J$2</c:f>
              <c:numCache>
                <c:formatCode>General</c:formatCode>
                <c:ptCount val="1"/>
                <c:pt idx="0">
                  <c:v>163.0</c:v>
                </c:pt>
              </c:numCache>
            </c:numRef>
          </c:val>
        </c:ser>
        <c:ser>
          <c:idx val="9"/>
          <c:order val="9"/>
          <c:tx>
            <c:strRef>
              <c:f>Full1!$K$1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Full1!$K$2</c:f>
              <c:numCache>
                <c:formatCode>General</c:formatCode>
                <c:ptCount val="1"/>
                <c:pt idx="0">
                  <c:v>156.0</c:v>
                </c:pt>
              </c:numCache>
            </c:numRef>
          </c:val>
        </c:ser>
        <c:ser>
          <c:idx val="10"/>
          <c:order val="10"/>
          <c:tx>
            <c:strRef>
              <c:f>Full1!$L$1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Full1!$L$2</c:f>
              <c:numCache>
                <c:formatCode>General</c:formatCode>
                <c:ptCount val="1"/>
                <c:pt idx="0">
                  <c:v>118.0</c:v>
                </c:pt>
              </c:numCache>
            </c:numRef>
          </c:val>
        </c:ser>
        <c:ser>
          <c:idx val="11"/>
          <c:order val="11"/>
          <c:tx>
            <c:strRef>
              <c:f>Full1!$M$1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Full1!$A$2</c:f>
              <c:numCache>
                <c:formatCode>General</c:formatCode>
                <c:ptCount val="1"/>
                <c:pt idx="0">
                  <c:v>2012.0</c:v>
                </c:pt>
              </c:numCache>
            </c:numRef>
          </c:cat>
          <c:val>
            <c:numRef>
              <c:f>Full1!$M$2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27416728"/>
        <c:axId val="-2127414040"/>
      </c:barChart>
      <c:catAx>
        <c:axId val="-2127416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27414040"/>
        <c:crosses val="autoZero"/>
        <c:auto val="1"/>
        <c:lblAlgn val="ctr"/>
        <c:lblOffset val="100"/>
        <c:noMultiLvlLbl val="0"/>
      </c:catAx>
      <c:valAx>
        <c:axId val="-21274140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2741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1B2D050-08C9-49CA-A1E5-16C5AE2F25A7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3"/>
            <a:ext cx="7942580" cy="2676584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271" y="6456219"/>
            <a:ext cx="4302231" cy="34145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FE98756-7E75-4F6D-8021-B027BFC4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6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1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4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5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Explain: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módulo</a:t>
            </a:r>
            <a:r>
              <a:rPr lang="en-US" dirty="0" smtClean="0"/>
              <a:t> de PI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integración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fondo</a:t>
            </a:r>
            <a:r>
              <a:rPr lang="en-US" dirty="0" smtClean="0"/>
              <a:t> en el </a:t>
            </a:r>
            <a:r>
              <a:rPr lang="en-US" dirty="0" err="1" smtClean="0"/>
              <a:t>catálogo</a:t>
            </a:r>
            <a:r>
              <a:rPr lang="en-US" dirty="0" smtClean="0"/>
              <a:t> </a:t>
            </a:r>
            <a:r>
              <a:rPr lang="en-US" dirty="0" err="1" smtClean="0"/>
              <a:t>colectivo</a:t>
            </a:r>
            <a:r>
              <a:rPr lang="en-US" dirty="0" smtClean="0"/>
              <a:t> OCLC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2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1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6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6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8756-7E75-4F6D-8021-B027BFC45B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Place title here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7" name="Picture 16" descr="ppt-because-tag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4827586"/>
            <a:ext cx="8216894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-115448" y="-94465"/>
            <a:ext cx="9382767" cy="1313180"/>
          </a:xfrm>
          <a:prstGeom prst="rect">
            <a:avLst/>
          </a:prstGeom>
          <a:ln w="12700" cap="rnd" cmpd="sng"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prstDash val="solid"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960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9A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89877"/>
            <a:ext cx="7772400" cy="748923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t" anchorCtr="0">
            <a:spAutoFit/>
          </a:bodyPr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Sub-section title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37530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3788227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39" y="6347456"/>
            <a:ext cx="1668732" cy="305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75845"/>
            <a:ext cx="7772400" cy="861774"/>
          </a:xfrm>
          <a:prstGeom prst="rect">
            <a:avLst/>
          </a:prstGeom>
          <a:ln>
            <a:noFill/>
          </a:ln>
        </p:spPr>
        <p:txBody>
          <a:bodyPr lIns="91440" tIns="91440" rIns="91440" bIns="91440" anchor="ctr" anchorCtr="0">
            <a:spAutoFit/>
          </a:bodyPr>
          <a:lstStyle>
            <a:lvl1pPr algn="l">
              <a:defRPr sz="48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4357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Speaker </a:t>
            </a:r>
            <a:br>
              <a:rPr lang="en-US" dirty="0" smtClean="0"/>
            </a:br>
            <a:r>
              <a:rPr lang="en-US" dirty="0" smtClean="0"/>
              <a:t>Photo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38" y="1135919"/>
            <a:ext cx="8181975" cy="4475171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 smtClean="0"/>
              <a:t>Click to add copy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7839" y="1153428"/>
            <a:ext cx="3959938" cy="4475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681057" y="1153428"/>
            <a:ext cx="3974211" cy="4475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1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 smtClean="0"/>
              <a:t>Drag and drop photo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  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Persons Name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Persons Title</a:t>
            </a:r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Closing Message</a:t>
            </a:r>
            <a:endParaRPr lang="en-US" dirty="0"/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 smtClean="0"/>
              <a:t>Speaker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3" r:id="rId4"/>
    <p:sldLayoutId id="2147483664" r:id="rId5"/>
    <p:sldLayoutId id="2147483654" r:id="rId6"/>
    <p:sldLayoutId id="2147483658" r:id="rId7"/>
    <p:sldLayoutId id="2147483657" r:id="rId8"/>
    <p:sldLayoutId id="2147483656" r:id="rId9"/>
    <p:sldLayoutId id="2147483659" r:id="rId10"/>
    <p:sldLayoutId id="2147483660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1962170"/>
            <a:ext cx="1365839" cy="569387"/>
          </a:xfrm>
        </p:spPr>
        <p:txBody>
          <a:bodyPr/>
          <a:lstStyle/>
          <a:p>
            <a:r>
              <a:rPr lang="en-US" dirty="0" smtClean="0"/>
              <a:t>Madrid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Sharing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8714" y="4415447"/>
            <a:ext cx="1485436" cy="307777"/>
          </a:xfrm>
        </p:spPr>
        <p:txBody>
          <a:bodyPr/>
          <a:lstStyle/>
          <a:p>
            <a:r>
              <a:rPr lang="en-US" dirty="0" smtClean="0"/>
              <a:t>Director, CRAI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28694" y="4014387"/>
            <a:ext cx="3607668" cy="400110"/>
          </a:xfrm>
        </p:spPr>
        <p:txBody>
          <a:bodyPr/>
          <a:lstStyle/>
          <a:p>
            <a:r>
              <a:rPr lang="en-GB" dirty="0" err="1" smtClean="0"/>
              <a:t>Adelaida</a:t>
            </a:r>
            <a:r>
              <a:rPr lang="en-GB" dirty="0" smtClean="0"/>
              <a:t> FERRER TORRENS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 sz="4800" dirty="0" smtClean="0"/>
              <a:t>Copies - 4 </a:t>
            </a:r>
            <a:r>
              <a:rPr lang="ca-ES" sz="4800" dirty="0" err="1" smtClean="0"/>
              <a:t>days</a:t>
            </a:r>
            <a:r>
              <a:rPr lang="ca-ES" sz="4800" dirty="0" smtClean="0"/>
              <a:t> </a:t>
            </a:r>
            <a:r>
              <a:rPr lang="ca-ES" sz="4800" dirty="0" err="1" smtClean="0"/>
              <a:t>maximum</a:t>
            </a:r>
            <a:endParaRPr lang="ca-ES" sz="4800" dirty="0" smtClean="0"/>
          </a:p>
          <a:p>
            <a:r>
              <a:rPr lang="ca-ES" sz="4800" dirty="0" err="1" smtClean="0"/>
              <a:t>Loans</a:t>
            </a:r>
            <a:r>
              <a:rPr lang="ca-ES" sz="4800" dirty="0" smtClean="0"/>
              <a:t> – 8 </a:t>
            </a:r>
            <a:r>
              <a:rPr lang="ca-ES" sz="4800" dirty="0" err="1" smtClean="0"/>
              <a:t>days</a:t>
            </a:r>
            <a:r>
              <a:rPr lang="ca-ES" sz="4800" dirty="0" smtClean="0"/>
              <a:t> </a:t>
            </a:r>
            <a:r>
              <a:rPr lang="ca-ES" sz="4800" dirty="0" err="1"/>
              <a:t>maximum</a:t>
            </a:r>
            <a:endParaRPr lang="ca-ES" sz="4800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 err="1" smtClean="0"/>
              <a:t>Average</a:t>
            </a:r>
            <a:r>
              <a:rPr lang="ca-ES" dirty="0" smtClean="0"/>
              <a:t> </a:t>
            </a:r>
            <a:r>
              <a:rPr lang="ca-ES" dirty="0" err="1"/>
              <a:t>r</a:t>
            </a:r>
            <a:r>
              <a:rPr lang="ca-ES" dirty="0" err="1" smtClean="0"/>
              <a:t>esponse</a:t>
            </a:r>
            <a:r>
              <a:rPr lang="ca-ES" dirty="0" smtClean="0"/>
              <a:t> </a:t>
            </a:r>
            <a:r>
              <a:rPr lang="ca-ES" dirty="0" err="1" smtClean="0"/>
              <a:t>time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 sz="4800" dirty="0" smtClean="0"/>
              <a:t>In </a:t>
            </a:r>
            <a:r>
              <a:rPr lang="ca-ES" sz="4800" dirty="0" err="1" smtClean="0"/>
              <a:t>r</a:t>
            </a:r>
            <a:r>
              <a:rPr lang="ca-ES" sz="4800" dirty="0" err="1" smtClean="0"/>
              <a:t>eality</a:t>
            </a:r>
            <a:r>
              <a:rPr lang="ca-ES" sz="4800" dirty="0" smtClean="0"/>
              <a:t> </a:t>
            </a:r>
            <a:r>
              <a:rPr lang="ca-ES" sz="4800" dirty="0" smtClean="0"/>
              <a:t>– as </a:t>
            </a:r>
            <a:r>
              <a:rPr lang="ca-ES" sz="4800" dirty="0" err="1" smtClean="0"/>
              <a:t>soon</a:t>
            </a:r>
            <a:r>
              <a:rPr lang="ca-ES" sz="4800" dirty="0" smtClean="0"/>
              <a:t> as possible. </a:t>
            </a:r>
            <a:endParaRPr lang="ca-ES" sz="4800" dirty="0" smtClean="0"/>
          </a:p>
          <a:p>
            <a:r>
              <a:rPr lang="ca-ES" sz="4800" dirty="0" err="1"/>
              <a:t>i</a:t>
            </a:r>
            <a:r>
              <a:rPr lang="ca-ES" sz="4800" dirty="0" err="1" smtClean="0"/>
              <a:t>e</a:t>
            </a:r>
            <a:r>
              <a:rPr lang="ca-ES" sz="4800" dirty="0" smtClean="0"/>
              <a:t> </a:t>
            </a:r>
            <a:r>
              <a:rPr lang="ca-ES" sz="4800" dirty="0" err="1"/>
              <a:t>m</a:t>
            </a:r>
            <a:r>
              <a:rPr lang="ca-ES" sz="4800" dirty="0" err="1" smtClean="0"/>
              <a:t>ostly</a:t>
            </a:r>
            <a:r>
              <a:rPr lang="ca-ES" sz="4800" dirty="0" smtClean="0"/>
              <a:t> of </a:t>
            </a:r>
            <a:r>
              <a:rPr lang="ca-ES" sz="4800" dirty="0" err="1" smtClean="0"/>
              <a:t>the</a:t>
            </a:r>
            <a:r>
              <a:rPr lang="ca-ES" sz="4800" dirty="0" smtClean="0"/>
              <a:t> </a:t>
            </a:r>
            <a:r>
              <a:rPr lang="ca-ES" sz="4800" dirty="0" err="1" smtClean="0"/>
              <a:t>time</a:t>
            </a:r>
            <a:r>
              <a:rPr lang="ca-ES" sz="4800" dirty="0" smtClean="0"/>
              <a:t> in a </a:t>
            </a:r>
            <a:r>
              <a:rPr lang="ca-ES" sz="4800" dirty="0" err="1" smtClean="0"/>
              <a:t>few</a:t>
            </a:r>
            <a:r>
              <a:rPr lang="ca-ES" sz="4800" dirty="0" smtClean="0"/>
              <a:t> </a:t>
            </a:r>
            <a:r>
              <a:rPr lang="ca-ES" sz="4800" dirty="0" err="1" smtClean="0"/>
              <a:t>hours</a:t>
            </a:r>
            <a:r>
              <a:rPr lang="ca-ES" sz="4800" dirty="0" smtClean="0"/>
              <a:t>.</a:t>
            </a:r>
          </a:p>
          <a:p>
            <a:endParaRPr lang="ca-ES" sz="4800" dirty="0" smtClean="0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 err="1" smtClean="0"/>
              <a:t>Average</a:t>
            </a:r>
            <a:r>
              <a:rPr lang="ca-ES" dirty="0" smtClean="0"/>
              <a:t> </a:t>
            </a:r>
            <a:r>
              <a:rPr lang="ca-ES" dirty="0" err="1" smtClean="0"/>
              <a:t>response</a:t>
            </a:r>
            <a:r>
              <a:rPr lang="ca-ES" dirty="0" smtClean="0"/>
              <a:t> </a:t>
            </a:r>
            <a:r>
              <a:rPr lang="ca-ES" dirty="0" err="1"/>
              <a:t>time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 err="1"/>
              <a:t>Response</a:t>
            </a:r>
            <a:r>
              <a:rPr lang="ca-ES" dirty="0"/>
              <a:t> </a:t>
            </a:r>
            <a:r>
              <a:rPr lang="ca-ES" dirty="0" err="1" smtClean="0"/>
              <a:t>time</a:t>
            </a:r>
            <a:r>
              <a:rPr lang="ca-ES" dirty="0" smtClean="0"/>
              <a:t>, </a:t>
            </a:r>
            <a:r>
              <a:rPr lang="ca-ES" dirty="0" err="1" smtClean="0"/>
              <a:t>some</a:t>
            </a:r>
            <a:r>
              <a:rPr lang="ca-ES" dirty="0" smtClean="0"/>
              <a:t> </a:t>
            </a:r>
            <a:r>
              <a:rPr lang="ca-ES" dirty="0" err="1" smtClean="0"/>
              <a:t>examples</a:t>
            </a:r>
            <a:r>
              <a:rPr lang="ca-ES" dirty="0"/>
              <a:t/>
            </a:r>
            <a:br>
              <a:rPr lang="ca-ES" dirty="0"/>
            </a:br>
            <a:r>
              <a:rPr lang="ca-ES" dirty="0" err="1" smtClean="0">
                <a:solidFill>
                  <a:srgbClr val="C00000"/>
                </a:solidFill>
              </a:rPr>
              <a:t>Digitalized</a:t>
            </a:r>
            <a:r>
              <a:rPr lang="ca-ES" dirty="0" smtClean="0">
                <a:solidFill>
                  <a:srgbClr val="C00000"/>
                </a:solidFill>
              </a:rPr>
              <a:t> article, original in paper</a:t>
            </a:r>
            <a:endParaRPr lang="ca-ES" dirty="0">
              <a:solidFill>
                <a:srgbClr val="C000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35" y="1707644"/>
            <a:ext cx="7470061" cy="3477136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1646710" y="1707644"/>
            <a:ext cx="584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Request</a:t>
            </a:r>
            <a:r>
              <a:rPr lang="ca-ES" dirty="0" smtClean="0"/>
              <a:t>: </a:t>
            </a:r>
            <a:r>
              <a:rPr lang="en-US" b="1" dirty="0"/>
              <a:t>The University of Arizona, Tucson, Arizona</a:t>
            </a:r>
          </a:p>
          <a:p>
            <a:endParaRPr lang="ca-ES" dirty="0"/>
          </a:p>
        </p:txBody>
      </p:sp>
      <p:sp>
        <p:nvSpPr>
          <p:cNvPr id="7" name="Rectangle arrodonit 6"/>
          <p:cNvSpPr/>
          <p:nvPr/>
        </p:nvSpPr>
        <p:spPr>
          <a:xfrm>
            <a:off x="877824" y="4401312"/>
            <a:ext cx="3621024" cy="6949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31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 err="1"/>
              <a:t>Response</a:t>
            </a:r>
            <a:r>
              <a:rPr lang="ca-ES" dirty="0"/>
              <a:t> </a:t>
            </a:r>
            <a:r>
              <a:rPr lang="ca-ES" dirty="0" err="1" smtClean="0"/>
              <a:t>time</a:t>
            </a:r>
            <a:r>
              <a:rPr lang="ca-ES" dirty="0" smtClean="0"/>
              <a:t>, </a:t>
            </a:r>
            <a:r>
              <a:rPr lang="ca-ES" dirty="0" err="1"/>
              <a:t>some</a:t>
            </a:r>
            <a:r>
              <a:rPr lang="ca-ES" dirty="0"/>
              <a:t> </a:t>
            </a:r>
            <a:r>
              <a:rPr lang="ca-ES" dirty="0" err="1"/>
              <a:t>examples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>
                <a:solidFill>
                  <a:srgbClr val="C00000"/>
                </a:solidFill>
              </a:rPr>
              <a:t>E-</a:t>
            </a:r>
            <a:r>
              <a:rPr lang="ca-ES" dirty="0" err="1" smtClean="0">
                <a:solidFill>
                  <a:srgbClr val="C00000"/>
                </a:solidFill>
              </a:rPr>
              <a:t>journal</a:t>
            </a:r>
            <a:r>
              <a:rPr lang="ca-ES" dirty="0" smtClean="0">
                <a:solidFill>
                  <a:srgbClr val="C00000"/>
                </a:solidFill>
              </a:rPr>
              <a:t> article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2751661" y="1784929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Request</a:t>
            </a:r>
            <a:r>
              <a:rPr lang="ca-ES" dirty="0" smtClean="0"/>
              <a:t>: </a:t>
            </a:r>
            <a:r>
              <a:rPr lang="ca-ES" b="1" dirty="0"/>
              <a:t>University of Michigan</a:t>
            </a:r>
          </a:p>
          <a:p>
            <a:endParaRPr lang="ca-ES" dirty="0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77" y="2172081"/>
            <a:ext cx="6800850" cy="2924175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877824" y="4462272"/>
            <a:ext cx="4352544" cy="6949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32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1108081"/>
            <a:ext cx="8174038" cy="1061829"/>
          </a:xfrm>
        </p:spPr>
        <p:txBody>
          <a:bodyPr/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Some statistics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err="1" smtClean="0"/>
              <a:t>Universitat</a:t>
            </a:r>
            <a:r>
              <a:rPr lang="en-US" sz="2800" dirty="0" smtClean="0"/>
              <a:t> de Barcelona ILL Service</a:t>
            </a:r>
            <a:br>
              <a:rPr lang="en-US" sz="2800" dirty="0" smtClean="0"/>
            </a:br>
            <a:r>
              <a:rPr lang="en-US" dirty="0" smtClean="0">
                <a:solidFill>
                  <a:srgbClr val="C00000"/>
                </a:solidFill>
              </a:rPr>
              <a:t>Requests and borrows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graphicFrame>
        <p:nvGraphicFramePr>
          <p:cNvPr id="8" name="Gràfic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22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err="1" smtClean="0"/>
              <a:t>Universitat</a:t>
            </a:r>
            <a:r>
              <a:rPr lang="en-US" sz="2800" dirty="0" smtClean="0"/>
              <a:t> de Barcelona ILL Service </a:t>
            </a:r>
            <a:br>
              <a:rPr lang="en-US" sz="2800" dirty="0" smtClean="0"/>
            </a:br>
            <a:r>
              <a:rPr lang="en-US" dirty="0" smtClean="0">
                <a:solidFill>
                  <a:srgbClr val="C00000"/>
                </a:solidFill>
              </a:rPr>
              <a:t>Totals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graphicFrame>
        <p:nvGraphicFramePr>
          <p:cNvPr id="21" name="Gràfic 20"/>
          <p:cNvGraphicFramePr/>
          <p:nvPr>
            <p:extLst>
              <p:ext uri="{D42A27DB-BD31-4B8C-83A1-F6EECF244321}">
                <p14:modId xmlns:p14="http://schemas.microsoft.com/office/powerpoint/2010/main" val="3860275982"/>
              </p:ext>
            </p:extLst>
          </p:nvPr>
        </p:nvGraphicFramePr>
        <p:xfrm>
          <a:off x="1416423" y="1479176"/>
          <a:ext cx="5545585" cy="370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67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UB ILL requests to OCLC</a:t>
            </a:r>
            <a:endParaRPr lang="en-US" dirty="0"/>
          </a:p>
        </p:txBody>
      </p:sp>
      <p:graphicFrame>
        <p:nvGraphicFramePr>
          <p:cNvPr id="28" name="Gràfic 27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UB </a:t>
            </a:r>
            <a:r>
              <a:rPr lang="en-US" dirty="0" smtClean="0"/>
              <a:t>ILL requests to OCLC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Evolution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4" name="Gràfic 1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OCLC requests to UB ILL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2011-2015</a:t>
            </a:r>
          </a:p>
        </p:txBody>
      </p:sp>
      <p:graphicFrame>
        <p:nvGraphicFramePr>
          <p:cNvPr id="15" name="Gràfic 1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1108081"/>
            <a:ext cx="8174038" cy="1985159"/>
          </a:xfrm>
        </p:spPr>
        <p:txBody>
          <a:bodyPr/>
          <a:lstStyle/>
          <a:p>
            <a:r>
              <a:rPr lang="ca-E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organization</a:t>
            </a:r>
            <a:r>
              <a:rPr lang="ca-E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a-ES" sz="6000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ca-E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ca-E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a-ES" sz="6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UB ILL</a:t>
            </a:r>
            <a:r>
              <a:rPr lang="ca-E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a-E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service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2012 OCLC requests</a:t>
            </a:r>
            <a:br>
              <a:rPr lang="en-US" sz="28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Before </a:t>
            </a:r>
            <a:r>
              <a:rPr lang="en-US" sz="2400" dirty="0">
                <a:solidFill>
                  <a:srgbClr val="C00000"/>
                </a:solidFill>
              </a:rPr>
              <a:t>and after UB Catalog </a:t>
            </a:r>
            <a:r>
              <a:rPr lang="en-US" sz="2400" dirty="0" smtClean="0">
                <a:solidFill>
                  <a:srgbClr val="C00000"/>
                </a:solidFill>
              </a:rPr>
              <a:t>emerge in OCLC </a:t>
            </a:r>
            <a:r>
              <a:rPr lang="en-US" sz="2400" dirty="0" err="1" smtClean="0">
                <a:solidFill>
                  <a:srgbClr val="C00000"/>
                </a:solidFill>
              </a:rPr>
              <a:t>WorldCat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4400" dirty="0"/>
          </a:p>
        </p:txBody>
      </p:sp>
      <p:graphicFrame>
        <p:nvGraphicFramePr>
          <p:cNvPr id="13" name="Gràfic 12"/>
          <p:cNvGraphicFramePr/>
          <p:nvPr>
            <p:extLst>
              <p:ext uri="{D42A27DB-BD31-4B8C-83A1-F6EECF244321}">
                <p14:modId xmlns:p14="http://schemas.microsoft.com/office/powerpoint/2010/main" val="1947387406"/>
              </p:ext>
            </p:extLst>
          </p:nvPr>
        </p:nvGraphicFramePr>
        <p:xfrm>
          <a:off x="887506" y="1135919"/>
          <a:ext cx="7032812" cy="4325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2012 OCLC requests</a:t>
            </a:r>
            <a:br>
              <a:rPr lang="en-US" sz="2800" dirty="0"/>
            </a:br>
            <a:r>
              <a:rPr lang="en-US" sz="2400" dirty="0">
                <a:solidFill>
                  <a:srgbClr val="C00000"/>
                </a:solidFill>
              </a:rPr>
              <a:t>Before and after UB Catalog emerge in OCLC </a:t>
            </a:r>
            <a:r>
              <a:rPr lang="en-US" sz="2400" dirty="0" err="1">
                <a:solidFill>
                  <a:srgbClr val="C00000"/>
                </a:solidFill>
              </a:rPr>
              <a:t>WorldCat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4400" dirty="0"/>
          </a:p>
        </p:txBody>
      </p:sp>
      <p:graphicFrame>
        <p:nvGraphicFramePr>
          <p:cNvPr id="13" name="Gràfic 12"/>
          <p:cNvGraphicFramePr/>
          <p:nvPr>
            <p:extLst>
              <p:ext uri="{D42A27DB-BD31-4B8C-83A1-F6EECF244321}">
                <p14:modId xmlns:p14="http://schemas.microsoft.com/office/powerpoint/2010/main" val="1877606220"/>
              </p:ext>
            </p:extLst>
          </p:nvPr>
        </p:nvGraphicFramePr>
        <p:xfrm>
          <a:off x="477838" y="685800"/>
          <a:ext cx="8081588" cy="456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1108081"/>
            <a:ext cx="8174038" cy="1985159"/>
          </a:xfrm>
        </p:spPr>
        <p:txBody>
          <a:bodyPr/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Benefits and Revenue streams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sz="3200" dirty="0" err="1" smtClean="0"/>
              <a:t>Increased</a:t>
            </a:r>
            <a:r>
              <a:rPr lang="ca-ES" sz="3200" dirty="0" smtClean="0"/>
              <a:t> </a:t>
            </a:r>
            <a:r>
              <a:rPr lang="ca-ES" sz="3200" dirty="0" err="1" smtClean="0"/>
              <a:t>visibility</a:t>
            </a:r>
            <a:r>
              <a:rPr lang="ca-ES" sz="3200" dirty="0" smtClean="0"/>
              <a:t> of </a:t>
            </a:r>
            <a:r>
              <a:rPr lang="ca-ES" sz="3200" dirty="0" err="1" smtClean="0"/>
              <a:t>the</a:t>
            </a:r>
            <a:r>
              <a:rPr lang="ca-ES" sz="3200" dirty="0" smtClean="0"/>
              <a:t> </a:t>
            </a:r>
            <a:r>
              <a:rPr lang="ca-ES" sz="3200" dirty="0" err="1" smtClean="0"/>
              <a:t>collections</a:t>
            </a:r>
            <a:endParaRPr lang="ca-ES" sz="3200" dirty="0" smtClean="0"/>
          </a:p>
          <a:p>
            <a:r>
              <a:rPr lang="ca-ES" sz="3200" dirty="0" err="1" smtClean="0"/>
              <a:t>More</a:t>
            </a:r>
            <a:r>
              <a:rPr lang="ca-ES" sz="3200" dirty="0" smtClean="0"/>
              <a:t> </a:t>
            </a:r>
            <a:r>
              <a:rPr lang="ca-ES" sz="3200" dirty="0" err="1" smtClean="0"/>
              <a:t>requests</a:t>
            </a:r>
            <a:r>
              <a:rPr lang="ca-ES" sz="3200" dirty="0" smtClean="0"/>
              <a:t> for ILL</a:t>
            </a:r>
            <a:endParaRPr lang="ca-ES" sz="3200" dirty="0" smtClean="0"/>
          </a:p>
          <a:p>
            <a:r>
              <a:rPr lang="ca-ES" sz="3200" dirty="0" err="1" smtClean="0"/>
              <a:t>Increase</a:t>
            </a:r>
            <a:r>
              <a:rPr lang="ca-ES" sz="3200" dirty="0" smtClean="0"/>
              <a:t> in </a:t>
            </a:r>
            <a:r>
              <a:rPr lang="ca-ES" sz="3200" dirty="0" err="1" smtClean="0"/>
              <a:t>revenue</a:t>
            </a:r>
            <a:r>
              <a:rPr lang="ca-ES" sz="3200" dirty="0" smtClean="0"/>
              <a:t> </a:t>
            </a:r>
            <a:r>
              <a:rPr lang="ca-ES" sz="3200" dirty="0" err="1" smtClean="0"/>
              <a:t>and</a:t>
            </a:r>
            <a:r>
              <a:rPr lang="ca-ES" sz="3200" dirty="0" smtClean="0"/>
              <a:t> </a:t>
            </a:r>
            <a:r>
              <a:rPr lang="ca-ES" sz="3200" dirty="0" err="1" smtClean="0"/>
              <a:t>services</a:t>
            </a:r>
            <a:r>
              <a:rPr lang="ca-ES" sz="3200" dirty="0" smtClean="0"/>
              <a:t> (</a:t>
            </a:r>
            <a:r>
              <a:rPr lang="ca-ES" sz="3200" dirty="0" err="1" smtClean="0"/>
              <a:t>such</a:t>
            </a:r>
            <a:r>
              <a:rPr lang="ca-ES" sz="3200" dirty="0" smtClean="0"/>
              <a:t> as </a:t>
            </a:r>
            <a:r>
              <a:rPr lang="ca-ES" sz="3200" dirty="0" err="1" smtClean="0"/>
              <a:t>Collection</a:t>
            </a:r>
            <a:r>
              <a:rPr lang="ca-ES" sz="3200" dirty="0" smtClean="0"/>
              <a:t> Manager)</a:t>
            </a:r>
          </a:p>
          <a:p>
            <a:r>
              <a:rPr lang="ca-ES" sz="3200" dirty="0" err="1" smtClean="0"/>
              <a:t>Tremendous</a:t>
            </a:r>
            <a:r>
              <a:rPr lang="ca-ES" sz="3200" dirty="0" smtClean="0"/>
              <a:t> </a:t>
            </a:r>
            <a:r>
              <a:rPr lang="ca-ES" sz="3200" dirty="0" err="1" smtClean="0"/>
              <a:t>prestige</a:t>
            </a:r>
            <a:r>
              <a:rPr lang="ca-ES" sz="3200" dirty="0" smtClean="0"/>
              <a:t> of </a:t>
            </a:r>
            <a:r>
              <a:rPr lang="ca-ES" sz="3200" dirty="0" err="1" smtClean="0"/>
              <a:t>the</a:t>
            </a:r>
            <a:r>
              <a:rPr lang="ca-ES" sz="3200" dirty="0" smtClean="0"/>
              <a:t> University</a:t>
            </a:r>
            <a:endParaRPr lang="ca-ES" sz="3200" dirty="0" smtClean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 err="1" smtClean="0"/>
              <a:t>The</a:t>
            </a:r>
            <a:r>
              <a:rPr lang="ca-ES" dirty="0" smtClean="0"/>
              <a:t> </a:t>
            </a:r>
            <a:r>
              <a:rPr lang="ca-ES" dirty="0" err="1" smtClean="0"/>
              <a:t>benefits</a:t>
            </a:r>
            <a:r>
              <a:rPr lang="ca-ES" dirty="0" smtClean="0"/>
              <a:t> for UB CRAI</a:t>
            </a:r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you, and vote for me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Adelaida</a:t>
            </a:r>
            <a:r>
              <a:rPr lang="en-US" sz="2800" dirty="0" smtClean="0"/>
              <a:t> </a:t>
            </a:r>
            <a:r>
              <a:rPr lang="en-US" sz="2800" dirty="0" err="1" smtClean="0"/>
              <a:t>Ferrer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0428" y="1869947"/>
            <a:ext cx="3887788" cy="359027"/>
          </a:xfrm>
        </p:spPr>
        <p:txBody>
          <a:bodyPr>
            <a:noAutofit/>
          </a:bodyPr>
          <a:lstStyle/>
          <a:p>
            <a:r>
              <a:rPr lang="en-US" sz="2000" dirty="0" smtClean="0"/>
              <a:t>Director CRAI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0428" y="2716501"/>
            <a:ext cx="3887788" cy="305495"/>
          </a:xfrm>
        </p:spPr>
        <p:txBody>
          <a:bodyPr>
            <a:noAutofit/>
          </a:bodyPr>
          <a:lstStyle/>
          <a:p>
            <a:r>
              <a:rPr lang="en-US" sz="2000" dirty="0" err="1"/>
              <a:t>aferrer@ub.edu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is-IS" sz="2800" dirty="0"/>
          </a:p>
          <a:p>
            <a:r>
              <a:rPr lang="en-US" dirty="0" smtClean="0"/>
              <a:t>Born in1987</a:t>
            </a:r>
            <a:endParaRPr lang="en-US" dirty="0" smtClean="0"/>
          </a:p>
          <a:p>
            <a:r>
              <a:rPr lang="en-US" dirty="0" smtClean="0"/>
              <a:t>Originally decentralized service</a:t>
            </a:r>
            <a:endParaRPr lang="en-US" dirty="0" smtClean="0"/>
          </a:p>
          <a:p>
            <a:r>
              <a:rPr lang="en-US" dirty="0" smtClean="0"/>
              <a:t>At first, the service was manual and only for monogram and paper collections</a:t>
            </a:r>
          </a:p>
          <a:p>
            <a:r>
              <a:rPr lang="en-US" dirty="0" smtClean="0"/>
              <a:t>Early technology limited by the technology of the time: “</a:t>
            </a:r>
            <a:r>
              <a:rPr lang="en-US" dirty="0" err="1" smtClean="0"/>
              <a:t>Minitel</a:t>
            </a:r>
            <a:r>
              <a:rPr lang="en-US" dirty="0" smtClean="0"/>
              <a:t>”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Only one terminal and a few hours/day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Access by Telnet and order via </a:t>
            </a:r>
            <a:r>
              <a:rPr lang="en-US" dirty="0"/>
              <a:t>MS-</a:t>
            </a:r>
            <a:r>
              <a:rPr lang="en-US" dirty="0" smtClean="0"/>
              <a:t>DOS commands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7838" y="220663"/>
            <a:ext cx="8181975" cy="1100588"/>
          </a:xfrm>
        </p:spPr>
        <p:txBody>
          <a:bodyPr/>
          <a:lstStyle/>
          <a:p>
            <a:r>
              <a:rPr lang="en-US" sz="3200" dirty="0" smtClean="0"/>
              <a:t>Once upon a time </a:t>
            </a:r>
            <a:r>
              <a:rPr lang="en-US" sz="3200" dirty="0" smtClean="0"/>
              <a:t>– ILL at the </a:t>
            </a:r>
            <a:r>
              <a:rPr lang="en-US" sz="3200" dirty="0" err="1" smtClean="0"/>
              <a:t>Universitat</a:t>
            </a:r>
            <a:r>
              <a:rPr lang="en-US" sz="3200" dirty="0" smtClean="0"/>
              <a:t> de </a:t>
            </a:r>
            <a:r>
              <a:rPr lang="en-US" sz="3200" dirty="0" smtClean="0"/>
              <a:t>Barcelona</a:t>
            </a:r>
            <a:endParaRPr lang="en-US" sz="3200" dirty="0" smtClean="0"/>
          </a:p>
        </p:txBody>
      </p:sp>
      <p:sp>
        <p:nvSpPr>
          <p:cNvPr id="5" name="QuadreDeText 4"/>
          <p:cNvSpPr txBox="1"/>
          <p:nvPr/>
        </p:nvSpPr>
        <p:spPr>
          <a:xfrm>
            <a:off x="938784" y="2304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1989 </a:t>
            </a:r>
            <a:r>
              <a:rPr lang="en-US" dirty="0" smtClean="0"/>
              <a:t>- </a:t>
            </a:r>
            <a:r>
              <a:rPr lang="en-US" dirty="0" err="1" smtClean="0"/>
              <a:t>Universitat</a:t>
            </a:r>
            <a:r>
              <a:rPr lang="en-US" dirty="0" smtClean="0"/>
              <a:t> de Barcelona </a:t>
            </a:r>
            <a:r>
              <a:rPr lang="en-US" dirty="0" smtClean="0"/>
              <a:t>the first institution to use OCLC in Spain,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1989 – </a:t>
            </a:r>
            <a:r>
              <a:rPr lang="en-US" dirty="0" smtClean="0"/>
              <a:t>Birth of the </a:t>
            </a:r>
            <a:r>
              <a:rPr lang="en-US" dirty="0" err="1" smtClean="0"/>
              <a:t>Rebiun</a:t>
            </a:r>
            <a:r>
              <a:rPr lang="en-US" dirty="0" smtClean="0"/>
              <a:t> network of Spanish universities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- End of the </a:t>
            </a:r>
            <a:r>
              <a:rPr lang="ca-ES" sz="3200" dirty="0" smtClean="0"/>
              <a:t>80</a:t>
            </a:r>
            <a:r>
              <a:rPr lang="ca-ES" dirty="0" smtClean="0"/>
              <a:t>’</a:t>
            </a:r>
            <a:endParaRPr lang="ca-E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a-ES" sz="2800" dirty="0"/>
          </a:p>
          <a:p>
            <a:r>
              <a:rPr lang="ca-ES" sz="2800" dirty="0" smtClean="0"/>
              <a:t>Automation </a:t>
            </a:r>
            <a:r>
              <a:rPr lang="ca-ES" sz="2800" dirty="0" err="1" smtClean="0"/>
              <a:t>with</a:t>
            </a:r>
            <a:r>
              <a:rPr lang="ca-ES" sz="2800" dirty="0" smtClean="0"/>
              <a:t> a </a:t>
            </a:r>
            <a:r>
              <a:rPr lang="ca-ES" sz="2800" dirty="0" err="1" smtClean="0"/>
              <a:t>library</a:t>
            </a:r>
            <a:r>
              <a:rPr lang="ca-ES" sz="2800" dirty="0" smtClean="0"/>
              <a:t> </a:t>
            </a:r>
            <a:r>
              <a:rPr lang="ca-ES" sz="2800" dirty="0" err="1" smtClean="0"/>
              <a:t>system</a:t>
            </a:r>
            <a:endParaRPr lang="ca-ES" sz="2800" dirty="0" smtClean="0"/>
          </a:p>
          <a:p>
            <a:r>
              <a:rPr lang="ca-ES" sz="2800" dirty="0" err="1" smtClean="0"/>
              <a:t>Implementation</a:t>
            </a:r>
            <a:r>
              <a:rPr lang="ca-ES" sz="2800" dirty="0" smtClean="0"/>
              <a:t> of SOD - ILL (</a:t>
            </a:r>
            <a:r>
              <a:rPr lang="ca-ES" sz="2800" dirty="0" err="1" smtClean="0"/>
              <a:t>aka</a:t>
            </a:r>
            <a:r>
              <a:rPr lang="ca-ES" sz="2800" dirty="0" smtClean="0"/>
              <a:t> </a:t>
            </a:r>
            <a:r>
              <a:rPr lang="ca-ES" sz="2800" dirty="0" err="1" smtClean="0"/>
              <a:t>GTBib</a:t>
            </a:r>
            <a:r>
              <a:rPr lang="ca-ES" sz="2800" dirty="0" smtClean="0"/>
              <a:t>)</a:t>
            </a:r>
          </a:p>
          <a:p>
            <a:r>
              <a:rPr lang="ca-ES" sz="2800" dirty="0" err="1" smtClean="0"/>
              <a:t>Collaboration</a:t>
            </a:r>
            <a:r>
              <a:rPr lang="ca-ES" sz="2800" dirty="0" smtClean="0"/>
              <a:t> </a:t>
            </a:r>
            <a:r>
              <a:rPr lang="ca-ES" sz="2800" dirty="0" err="1" smtClean="0"/>
              <a:t>with</a:t>
            </a:r>
            <a:r>
              <a:rPr lang="ca-ES" sz="2800" dirty="0" smtClean="0"/>
              <a:t> OCLC for </a:t>
            </a:r>
            <a:r>
              <a:rPr lang="ca-ES" sz="2800" dirty="0" err="1" smtClean="0"/>
              <a:t>other</a:t>
            </a:r>
            <a:r>
              <a:rPr lang="ca-ES" sz="2800" dirty="0" smtClean="0"/>
              <a:t> </a:t>
            </a:r>
            <a:r>
              <a:rPr lang="ca-ES" sz="2800" dirty="0" err="1" smtClean="0"/>
              <a:t>services</a:t>
            </a:r>
            <a:r>
              <a:rPr lang="ca-ES" sz="2800" dirty="0" smtClean="0"/>
              <a:t>:</a:t>
            </a:r>
          </a:p>
          <a:p>
            <a:pPr lvl="1">
              <a:buFont typeface="Wingdings" charset="2"/>
              <a:buChar char="v"/>
            </a:pPr>
            <a:r>
              <a:rPr lang="ca-ES" dirty="0" smtClean="0"/>
              <a:t> For instance,1991 </a:t>
            </a:r>
            <a:r>
              <a:rPr lang="ca-ES" dirty="0" err="1" smtClean="0"/>
              <a:t>subscribed</a:t>
            </a:r>
            <a:r>
              <a:rPr lang="ca-ES" dirty="0" smtClean="0"/>
              <a:t> to </a:t>
            </a:r>
            <a:r>
              <a:rPr lang="ca-ES" dirty="0" err="1" smtClean="0"/>
              <a:t>BiblioFile</a:t>
            </a:r>
            <a:r>
              <a:rPr lang="ca-ES" dirty="0" smtClean="0"/>
              <a:t>  </a:t>
            </a:r>
            <a:r>
              <a:rPr lang="ca-ES" dirty="0" smtClean="0"/>
              <a:t>(CD-ROM) </a:t>
            </a:r>
            <a:r>
              <a:rPr lang="ca-ES" dirty="0" smtClean="0"/>
              <a:t>for </a:t>
            </a:r>
            <a:r>
              <a:rPr lang="ca-ES" dirty="0" err="1" smtClean="0"/>
              <a:t>copy-cataloging</a:t>
            </a:r>
            <a:r>
              <a:rPr lang="ca-ES" dirty="0" smtClean="0"/>
              <a:t> </a:t>
            </a:r>
            <a:r>
              <a:rPr lang="ca-ES" dirty="0" err="1" smtClean="0"/>
              <a:t>from</a:t>
            </a:r>
            <a:r>
              <a:rPr lang="ca-ES" dirty="0" smtClean="0"/>
              <a:t> </a:t>
            </a:r>
            <a:r>
              <a:rPr lang="ca-ES" dirty="0" smtClean="0"/>
              <a:t>OCLC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The 1990s</a:t>
            </a:r>
            <a:endParaRPr lang="ca-ES" sz="3200" dirty="0"/>
          </a:p>
          <a:p>
            <a:endParaRPr lang="en-US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63239" y="6455107"/>
            <a:ext cx="4355817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Confidential - Not for Distribution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ca-ES" sz="2800" dirty="0"/>
          </a:p>
          <a:p>
            <a:r>
              <a:rPr lang="ca-ES" sz="2800" dirty="0" smtClean="0"/>
              <a:t>2002 – </a:t>
            </a:r>
            <a:r>
              <a:rPr lang="ca-ES" sz="2800" dirty="0" err="1" smtClean="0"/>
              <a:t>Centralized</a:t>
            </a:r>
            <a:r>
              <a:rPr lang="ca-ES" sz="2800" dirty="0" smtClean="0"/>
              <a:t> </a:t>
            </a:r>
            <a:r>
              <a:rPr lang="ca-ES" sz="2800" dirty="0" err="1" smtClean="0"/>
              <a:t>service</a:t>
            </a:r>
            <a:r>
              <a:rPr lang="ca-ES" sz="2800" dirty="0" smtClean="0"/>
              <a:t> for ILL </a:t>
            </a:r>
            <a:r>
              <a:rPr lang="ca-ES" sz="2800" dirty="0" err="1" smtClean="0"/>
              <a:t>ar</a:t>
            </a:r>
            <a:r>
              <a:rPr lang="ca-ES" sz="2800" dirty="0" smtClean="0"/>
              <a:t> Universitat </a:t>
            </a:r>
            <a:r>
              <a:rPr lang="ca-ES" sz="2800" dirty="0" smtClean="0"/>
              <a:t>de </a:t>
            </a:r>
            <a:r>
              <a:rPr lang="ca-ES" sz="2800" dirty="0" smtClean="0"/>
              <a:t>Barcelona (</a:t>
            </a:r>
            <a:r>
              <a:rPr lang="ca-ES" sz="2800" dirty="0" err="1" smtClean="0"/>
              <a:t>from</a:t>
            </a:r>
            <a:r>
              <a:rPr lang="ca-ES" sz="2800" dirty="0" smtClean="0"/>
              <a:t> central 4 to 1 unit for ILL)</a:t>
            </a:r>
            <a:endParaRPr lang="en-US" sz="2800" dirty="0"/>
          </a:p>
          <a:p>
            <a:r>
              <a:rPr lang="en-US" sz="2800" dirty="0" smtClean="0"/>
              <a:t>2004 – </a:t>
            </a:r>
            <a:r>
              <a:rPr lang="en-US" sz="2800" dirty="0" smtClean="0"/>
              <a:t>The CRAI is born, and the ILL becomes part of the Users’ </a:t>
            </a:r>
            <a:r>
              <a:rPr lang="en-US" sz="2800" dirty="0" smtClean="0"/>
              <a:t>S</a:t>
            </a:r>
            <a:r>
              <a:rPr lang="en-US" sz="2800" dirty="0" smtClean="0"/>
              <a:t>ervices Unit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200" dirty="0" err="1" smtClean="0"/>
              <a:t>Beginning</a:t>
            </a:r>
            <a:r>
              <a:rPr lang="fr-FR" sz="3200" dirty="0" smtClean="0"/>
              <a:t> of the </a:t>
            </a:r>
            <a:r>
              <a:rPr lang="ca-ES" sz="3200" dirty="0" smtClean="0"/>
              <a:t>XXI </a:t>
            </a:r>
            <a:r>
              <a:rPr lang="ca-ES" sz="3200" dirty="0" err="1" smtClean="0"/>
              <a:t>century</a:t>
            </a:r>
            <a:endParaRPr lang="ca-ES" sz="3200" dirty="0"/>
          </a:p>
          <a:p>
            <a:endParaRPr lang="en-US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63239" y="6455107"/>
            <a:ext cx="4355817" cy="29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Confidential - Not for Distribution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259" y="1108081"/>
            <a:ext cx="8174038" cy="1061829"/>
          </a:xfrm>
        </p:spPr>
        <p:txBody>
          <a:bodyPr/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Strengths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 sz="2800" dirty="0" err="1" smtClean="0"/>
              <a:t>Primery</a:t>
            </a:r>
            <a:r>
              <a:rPr lang="ca-ES" sz="2800" dirty="0" smtClean="0"/>
              <a:t> </a:t>
            </a:r>
            <a:r>
              <a:rPr lang="ca-ES" sz="2800" dirty="0" err="1" smtClean="0"/>
              <a:t>supplier</a:t>
            </a:r>
            <a:r>
              <a:rPr lang="ca-ES" sz="2800" dirty="0" smtClean="0"/>
              <a:t> of </a:t>
            </a:r>
            <a:r>
              <a:rPr lang="ca-ES" sz="2800" dirty="0" smtClean="0"/>
              <a:t>documents for </a:t>
            </a:r>
            <a:r>
              <a:rPr lang="ca-ES" sz="2800" dirty="0" err="1" smtClean="0"/>
              <a:t>universities</a:t>
            </a:r>
            <a:r>
              <a:rPr lang="ca-ES" sz="2800" dirty="0" smtClean="0"/>
              <a:t> </a:t>
            </a:r>
            <a:r>
              <a:rPr lang="ca-ES" sz="2800" dirty="0" err="1" smtClean="0"/>
              <a:t>and</a:t>
            </a:r>
            <a:r>
              <a:rPr lang="ca-ES" sz="2800" dirty="0" smtClean="0"/>
              <a:t> </a:t>
            </a:r>
            <a:r>
              <a:rPr lang="ca-ES" sz="2800" dirty="0" err="1" smtClean="0"/>
              <a:t>research</a:t>
            </a:r>
            <a:r>
              <a:rPr lang="ca-ES" sz="2800" dirty="0" smtClean="0"/>
              <a:t> </a:t>
            </a:r>
            <a:r>
              <a:rPr lang="ca-ES" sz="2800" dirty="0" err="1" smtClean="0"/>
              <a:t>institutions</a:t>
            </a:r>
            <a:r>
              <a:rPr lang="ca-ES" sz="2800" dirty="0" smtClean="0"/>
              <a:t> in Spain</a:t>
            </a:r>
            <a:endParaRPr lang="ca-ES" sz="2800" dirty="0" smtClean="0"/>
          </a:p>
          <a:p>
            <a:r>
              <a:rPr lang="ca-ES" sz="2800" dirty="0" err="1" smtClean="0"/>
              <a:t>Largest</a:t>
            </a:r>
            <a:r>
              <a:rPr lang="ca-ES" sz="2800" dirty="0" smtClean="0"/>
              <a:t> </a:t>
            </a:r>
            <a:r>
              <a:rPr lang="ca-ES" sz="2800" dirty="0" err="1" smtClean="0"/>
              <a:t>supplier</a:t>
            </a:r>
            <a:r>
              <a:rPr lang="ca-ES" sz="2800" dirty="0" smtClean="0"/>
              <a:t> of OCLC </a:t>
            </a:r>
            <a:r>
              <a:rPr lang="ca-ES" sz="2800" dirty="0"/>
              <a:t>i</a:t>
            </a:r>
            <a:r>
              <a:rPr lang="ca-ES" sz="2800" dirty="0" smtClean="0"/>
              <a:t>n Europe</a:t>
            </a:r>
            <a:endParaRPr lang="ca-ES" sz="2800" dirty="0"/>
          </a:p>
          <a:p>
            <a:r>
              <a:rPr lang="ca-ES" sz="2800" dirty="0" err="1" smtClean="0"/>
              <a:t>Large</a:t>
            </a:r>
            <a:r>
              <a:rPr lang="ca-ES" sz="2800" dirty="0" smtClean="0"/>
              <a:t> </a:t>
            </a:r>
            <a:r>
              <a:rPr lang="ca-ES" sz="2800" dirty="0" err="1" smtClean="0"/>
              <a:t>and</a:t>
            </a:r>
            <a:r>
              <a:rPr lang="ca-ES" sz="2800" dirty="0" smtClean="0"/>
              <a:t> </a:t>
            </a:r>
            <a:r>
              <a:rPr lang="ca-ES" sz="2800" dirty="0" err="1" smtClean="0"/>
              <a:t>key</a:t>
            </a:r>
            <a:r>
              <a:rPr lang="ca-ES" sz="2800" dirty="0" smtClean="0"/>
              <a:t> </a:t>
            </a:r>
            <a:r>
              <a:rPr lang="ca-ES" sz="2800" dirty="0" err="1" smtClean="0"/>
              <a:t>collections</a:t>
            </a:r>
            <a:r>
              <a:rPr lang="ca-ES" sz="2800" dirty="0" smtClean="0"/>
              <a:t> </a:t>
            </a:r>
            <a:r>
              <a:rPr lang="ca-ES" sz="2800" dirty="0" err="1" smtClean="0"/>
              <a:t>at</a:t>
            </a:r>
            <a:r>
              <a:rPr lang="ca-ES" sz="2800" dirty="0" smtClean="0"/>
              <a:t> </a:t>
            </a:r>
            <a:r>
              <a:rPr lang="ca-ES" sz="2800" dirty="0" err="1" smtClean="0"/>
              <a:t>the</a:t>
            </a:r>
            <a:r>
              <a:rPr lang="ca-ES" sz="2800" dirty="0" smtClean="0"/>
              <a:t> </a:t>
            </a:r>
            <a:r>
              <a:rPr lang="ca-ES" sz="2800" dirty="0" err="1" smtClean="0"/>
              <a:t>library</a:t>
            </a:r>
            <a:r>
              <a:rPr lang="ca-ES" sz="2800" dirty="0" smtClean="0"/>
              <a:t> (2M)</a:t>
            </a:r>
            <a:endParaRPr lang="ca-ES" sz="2800" dirty="0" smtClean="0"/>
          </a:p>
          <a:p>
            <a:pPr marL="0" indent="0">
              <a:buNone/>
            </a:pPr>
            <a:endParaRPr lang="ca-ES" sz="2800" dirty="0" smtClean="0"/>
          </a:p>
          <a:p>
            <a:pPr marL="0" indent="0">
              <a:buNone/>
            </a:pPr>
            <a:endParaRPr lang="ca-ES" sz="2800" dirty="0"/>
          </a:p>
          <a:p>
            <a:pPr marL="0" indent="0">
              <a:buNone/>
            </a:pPr>
            <a:endParaRPr lang="ca-ES" sz="2800" dirty="0" smtClean="0"/>
          </a:p>
          <a:p>
            <a:pPr marL="0" indent="0">
              <a:buNone/>
            </a:pPr>
            <a:endParaRPr lang="ca-E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Some values</a:t>
            </a:r>
            <a:endParaRPr lang="en-U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8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 sz="3600" dirty="0" smtClean="0"/>
              <a:t>+ 2 milions </a:t>
            </a:r>
            <a:r>
              <a:rPr lang="ca-ES" sz="3600" dirty="0" err="1" smtClean="0"/>
              <a:t>items</a:t>
            </a:r>
            <a:endParaRPr lang="ca-ES" sz="3600" dirty="0" smtClean="0"/>
          </a:p>
          <a:p>
            <a:r>
              <a:rPr lang="ca-ES" sz="3600" dirty="0" smtClean="0"/>
              <a:t>+ 20.000 e-</a:t>
            </a:r>
            <a:r>
              <a:rPr lang="ca-ES" sz="3600" dirty="0" err="1" smtClean="0"/>
              <a:t>journals</a:t>
            </a:r>
            <a:endParaRPr lang="ca-ES" sz="3600" dirty="0" smtClean="0"/>
          </a:p>
          <a:p>
            <a:r>
              <a:rPr lang="ca-ES" sz="3600" dirty="0"/>
              <a:t> </a:t>
            </a:r>
            <a:r>
              <a:rPr lang="ca-ES" sz="3600" dirty="0" err="1" smtClean="0"/>
              <a:t>Heritage</a:t>
            </a:r>
            <a:r>
              <a:rPr lang="ca-ES" sz="3600" dirty="0" smtClean="0"/>
              <a:t> </a:t>
            </a:r>
            <a:r>
              <a:rPr lang="ca-ES" sz="3600" dirty="0" err="1" smtClean="0"/>
              <a:t>library</a:t>
            </a:r>
            <a:endParaRPr lang="ca-ES" sz="3600" dirty="0" smtClean="0"/>
          </a:p>
          <a:p>
            <a:r>
              <a:rPr lang="ca-ES" sz="3600" dirty="0" err="1" smtClean="0"/>
              <a:t>Authors</a:t>
            </a:r>
            <a:r>
              <a:rPr lang="ca-ES" sz="3600" dirty="0" smtClean="0"/>
              <a:t>’ </a:t>
            </a:r>
            <a:r>
              <a:rPr lang="ca-ES" sz="3600" dirty="0" err="1" smtClean="0"/>
              <a:t>collections</a:t>
            </a:r>
            <a:r>
              <a:rPr lang="ca-ES" sz="3600" dirty="0" smtClean="0"/>
              <a:t>: personal papers</a:t>
            </a:r>
            <a:endParaRPr lang="ca-ES" sz="3600" dirty="0" smtClean="0"/>
          </a:p>
          <a:p>
            <a:r>
              <a:rPr lang="ca-ES" sz="3600" dirty="0" smtClean="0"/>
              <a:t>Digital </a:t>
            </a:r>
            <a:r>
              <a:rPr lang="ca-ES" sz="3600" dirty="0" err="1" smtClean="0"/>
              <a:t>library</a:t>
            </a:r>
            <a:endParaRPr lang="ca-ES" sz="3600" dirty="0" smtClean="0"/>
          </a:p>
          <a:p>
            <a:r>
              <a:rPr lang="ca-ES" sz="3600" dirty="0" smtClean="0"/>
              <a:t>Etc.</a:t>
            </a:r>
            <a:endParaRPr lang="ca-ES" sz="3600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dirty="0" err="1" smtClean="0"/>
              <a:t>What</a:t>
            </a:r>
            <a:r>
              <a:rPr lang="ca-ES" dirty="0" smtClean="0"/>
              <a:t> can </a:t>
            </a:r>
            <a:r>
              <a:rPr lang="ca-ES" dirty="0" err="1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lend</a:t>
            </a:r>
            <a:r>
              <a:rPr lang="ca-ES" dirty="0" smtClean="0"/>
              <a:t>?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5" y="5462016"/>
            <a:ext cx="2176694" cy="65545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8" y="5369758"/>
            <a:ext cx="1901576" cy="7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Slides_V2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F6BE00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?mso-contentType ?>
<SharedContentType xmlns="Microsoft.SharePoint.Taxonomy.ContentTypeSync" SourceId="e1e867eb-0ccf-46b3-a8be-678a344b5681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E0D327E7C4C49C448D038A0ADEDD7798" ma:contentTypeVersion="2" ma:contentTypeDescription="Upload an image or a photograph." ma:contentTypeScope="" ma:versionID="bea2149dfd44ba28a31f19a4a73b7222">
  <xsd:schema xmlns:xsd="http://www.w3.org/2001/XMLSchema" xmlns:xs="http://www.w3.org/2001/XMLSchema" xmlns:p="http://schemas.microsoft.com/office/2006/metadata/properties" xmlns:ns1="http://schemas.microsoft.com/sharepoint/v3" xmlns:ns2="eb38e078-efb2-4e07-a029-8891078709c7" targetNamespace="http://schemas.microsoft.com/office/2006/metadata/properties" ma:root="true" ma:fieldsID="b7d2da7bbd33248690569d80c9177b59" ns1:_="" ns2:_="">
    <xsd:import namespace="http://schemas.microsoft.com/sharepoint/v3"/>
    <xsd:import namespace="eb38e078-efb2-4e07-a029-8891078709c7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Comments" ma:description="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8e078-efb2-4e07-a029-8891078709c7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26F14-E3E3-47C5-8097-69005D222B08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b38e078-efb2-4e07-a029-8891078709c7"/>
  </ds:schemaRefs>
</ds:datastoreItem>
</file>

<file path=customXml/itemProps2.xml><?xml version="1.0" encoding="utf-8"?>
<ds:datastoreItem xmlns:ds="http://schemas.openxmlformats.org/officeDocument/2006/customXml" ds:itemID="{55C75567-90E1-4AAD-941A-480B5EA86F9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8ABCA4C-C397-4A08-A2FF-429F0C6E8A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19A6FE4-7373-4CEF-B5C2-BFEEF5EFD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8e078-efb2-4e07-a029-889107870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20669</TotalTime>
  <Words>440</Words>
  <Application>Microsoft Macintosh PowerPoint</Application>
  <PresentationFormat>On-screen Show (4:3)</PresentationFormat>
  <Paragraphs>101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Master_Slides_V2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oclc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WSILL EMEARC Madrid 2016</dc:title>
  <dc:subject/>
  <dc:creator>Chris Négrel</dc:creator>
  <cp:keywords/>
  <dc:description/>
  <cp:lastModifiedBy>Chris NÉgrel</cp:lastModifiedBy>
  <cp:revision>244</cp:revision>
  <cp:lastPrinted>2016-02-26T11:25:06Z</cp:lastPrinted>
  <dcterms:created xsi:type="dcterms:W3CDTF">2015-04-17T19:58:50Z</dcterms:created>
  <dcterms:modified xsi:type="dcterms:W3CDTF">2016-03-02T11:05:54Z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0x01010200E0D327E7C4C49C448D038A0ADEDD7798</vt:lpwstr>
  </property>
</Properties>
</file>