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84" r:id="rId2"/>
    <p:sldId id="258" r:id="rId3"/>
    <p:sldId id="282" r:id="rId4"/>
    <p:sldId id="265" r:id="rId5"/>
    <p:sldId id="266" r:id="rId6"/>
    <p:sldId id="267" r:id="rId7"/>
    <p:sldId id="268" r:id="rId8"/>
    <p:sldId id="269" r:id="rId9"/>
    <p:sldId id="271" r:id="rId10"/>
    <p:sldId id="272" r:id="rId11"/>
    <p:sldId id="273" r:id="rId12"/>
    <p:sldId id="274" r:id="rId13"/>
    <p:sldId id="276" r:id="rId14"/>
    <p:sldId id="277" r:id="rId15"/>
    <p:sldId id="278" r:id="rId16"/>
    <p:sldId id="283" r:id="rId17"/>
    <p:sldId id="280" r:id="rId18"/>
    <p:sldId id="281" r:id="rId19"/>
    <p:sldId id="285" r:id="rId20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97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58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30/3/2020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203892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16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7343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116713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89965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5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9961802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6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619174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7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2450854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8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792375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9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001498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10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674177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/>
              <a:t>Feu clic aquí per editar l'estil de subtítols del patró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304EAC1-E807-46CC-BC95-F1726FDF775C}" type="datetime1">
              <a:rPr lang="ca-ES" smtClean="0"/>
              <a:t>30/3/2020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703FAC2-643E-4B51-A9A9-0BF21F39A75F}" type="datetime1">
              <a:rPr lang="ca-ES" smtClean="0"/>
              <a:t>30/3/2020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3A4A95A-7CFF-4E6D-BE05-B062D97F539F}" type="datetime1">
              <a:rPr lang="ca-ES" smtClean="0"/>
              <a:t>30/3/2020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0495083-2BEF-4AB5-8468-FDA7A5D50F8C}" type="datetime1">
              <a:rPr lang="ca-ES" smtClean="0"/>
              <a:t>30/3/2020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C336F0D-4877-4CB1-9F16-B70BDF6D6CBE}" type="datetime1">
              <a:rPr lang="ca-ES" smtClean="0"/>
              <a:t>30/3/2020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06560D6-806C-40E2-AC58-C9E511C887CA}" type="datetime1">
              <a:rPr lang="ca-ES" smtClean="0"/>
              <a:t>30/3/2020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4167577-0E50-4682-8E68-0C962A97F9BF}" type="datetime1">
              <a:rPr lang="ca-ES" smtClean="0"/>
              <a:t>30/3/2020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B079C83-22BD-4A95-B5A4-E663EC5FE71C}" type="datetime1">
              <a:rPr lang="ca-ES" smtClean="0"/>
              <a:t>30/3/2020</a:t>
            </a:fld>
            <a:endParaRPr lang="ca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57F88B1-DFC1-45F9-A8C9-C292CD8F3857}" type="datetime1">
              <a:rPr lang="ca-ES" smtClean="0"/>
              <a:t>30/3/2020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BC8B5E0-7BD1-4A61-B63B-F1873C86CA6B}" type="datetime1">
              <a:rPr lang="ca-ES" smtClean="0"/>
              <a:t>30/3/2020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a-ES"/>
              <a:t>Feu clic a la icona per afegir una imatge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3F2CBC3-EBA3-4983-BBFB-F9326D6CDAED}" type="datetime1">
              <a:rPr lang="ca-ES" smtClean="0"/>
              <a:t>30/3/2020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83"/>
            <a:ext cx="9144000" cy="125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g"/><Relationship Id="rId4" Type="http://schemas.openxmlformats.org/officeDocument/2006/relationships/hyperlink" Target="http://bit.ly/2sO5WCQ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n76odeELk_o" TargetMode="Externa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0237404A-9988-4932-90FA-DF4ED3BB6652}"/>
              </a:ext>
            </a:extLst>
          </p:cNvPr>
          <p:cNvSpPr/>
          <p:nvPr/>
        </p:nvSpPr>
        <p:spPr>
          <a:xfrm>
            <a:off x="1397479" y="3156501"/>
            <a:ext cx="704231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a-ES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Localitzar citacions rebudes </a:t>
            </a:r>
          </a:p>
          <a:p>
            <a:pPr algn="ctr"/>
            <a:r>
              <a:rPr lang="ca-ES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(articles de revistes, llibres, ressenyes)</a:t>
            </a:r>
          </a:p>
        </p:txBody>
      </p:sp>
    </p:spTree>
    <p:extLst>
      <p:ext uri="{BB962C8B-B14F-4D97-AF65-F5344CB8AC3E}">
        <p14:creationId xmlns:p14="http://schemas.microsoft.com/office/powerpoint/2010/main" val="354223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CuadroTexto"/>
          <p:cNvSpPr txBox="1">
            <a:spLocks noChangeArrowheads="1"/>
          </p:cNvSpPr>
          <p:nvPr/>
        </p:nvSpPr>
        <p:spPr bwMode="auto">
          <a:xfrm>
            <a:off x="217488" y="1132221"/>
            <a:ext cx="824553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2800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Citacions rebudes. </a:t>
            </a:r>
            <a:r>
              <a:rPr lang="ca-ES" altLang="ca-ES" sz="28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Web of </a:t>
            </a:r>
            <a:r>
              <a:rPr lang="ca-ES" altLang="ca-ES" sz="28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Science</a:t>
            </a:r>
            <a:r>
              <a:rPr lang="ca-ES" altLang="ca-ES" sz="28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(WOS)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a-ES" altLang="ca-ES" sz="12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1 CuadroTexto"/>
          <p:cNvSpPr txBox="1">
            <a:spLocks noChangeArrowheads="1"/>
          </p:cNvSpPr>
          <p:nvPr/>
        </p:nvSpPr>
        <p:spPr bwMode="auto">
          <a:xfrm>
            <a:off x="217488" y="1560806"/>
            <a:ext cx="8064500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</a:pPr>
            <a:r>
              <a:rPr lang="ca-ES" sz="24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Cerca per referència citada</a:t>
            </a:r>
          </a:p>
          <a:p>
            <a:pPr algn="just" eaLnBrk="1" hangingPunct="1">
              <a:spcBef>
                <a:spcPct val="0"/>
              </a:spcBef>
              <a:buNone/>
            </a:pPr>
            <a:endParaRPr lang="ca-ES" sz="20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 dirty="0"/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 rotWithShape="1">
          <a:blip r:embed="rId3"/>
          <a:srcRect l="19286" t="19207" r="32064" b="26613"/>
          <a:stretch/>
        </p:blipFill>
        <p:spPr>
          <a:xfrm>
            <a:off x="963386" y="2484860"/>
            <a:ext cx="6186714" cy="387552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741228" y="5053354"/>
            <a:ext cx="668972" cy="172696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Rectangle 9"/>
          <p:cNvSpPr/>
          <p:nvPr/>
        </p:nvSpPr>
        <p:spPr>
          <a:xfrm>
            <a:off x="4741228" y="4838700"/>
            <a:ext cx="668972" cy="214654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Rectangle 10"/>
          <p:cNvSpPr/>
          <p:nvPr/>
        </p:nvSpPr>
        <p:spPr>
          <a:xfrm>
            <a:off x="4734878" y="6045200"/>
            <a:ext cx="668972" cy="157504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Rectangle 11"/>
          <p:cNvSpPr/>
          <p:nvPr/>
        </p:nvSpPr>
        <p:spPr>
          <a:xfrm>
            <a:off x="1911927" y="3624349"/>
            <a:ext cx="1263535" cy="332509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F230E6C-FEB1-4190-AAA7-1B3871D1415A}"/>
              </a:ext>
            </a:extLst>
          </p:cNvPr>
          <p:cNvSpPr txBox="1"/>
          <p:nvPr/>
        </p:nvSpPr>
        <p:spPr>
          <a:xfrm>
            <a:off x="371062" y="667534"/>
            <a:ext cx="20408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566891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CuadroTexto"/>
          <p:cNvSpPr txBox="1">
            <a:spLocks noChangeArrowheads="1"/>
          </p:cNvSpPr>
          <p:nvPr/>
        </p:nvSpPr>
        <p:spPr bwMode="auto">
          <a:xfrm>
            <a:off x="433619" y="1132221"/>
            <a:ext cx="824553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2800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Citacions rebudes. </a:t>
            </a:r>
            <a:r>
              <a:rPr lang="ca-ES" altLang="ca-ES" sz="28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Scopus</a:t>
            </a:r>
            <a:endParaRPr lang="ca-ES" altLang="ca-ES" sz="28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24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Cerca per autor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a-ES" altLang="ca-ES" sz="12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 rotWithShape="1">
          <a:blip r:embed="rId2"/>
          <a:srcRect l="-79" t="16949" r="38062" b="28448"/>
          <a:stretch/>
        </p:blipFill>
        <p:spPr>
          <a:xfrm>
            <a:off x="385522" y="2820912"/>
            <a:ext cx="7968770" cy="394665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5522" y="2083719"/>
            <a:ext cx="85997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ca-ES" altLang="ca-E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Les cerques per autor permeten veure les citacions rebudes a articles de revista i llibres o capítols de llibres.</a:t>
            </a:r>
          </a:p>
        </p:txBody>
      </p:sp>
      <p:sp>
        <p:nvSpPr>
          <p:cNvPr id="7" name="Rectangle 6"/>
          <p:cNvSpPr/>
          <p:nvPr/>
        </p:nvSpPr>
        <p:spPr>
          <a:xfrm>
            <a:off x="989215" y="4697605"/>
            <a:ext cx="6817360" cy="400111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" name="Rectangle 7"/>
          <p:cNvSpPr/>
          <p:nvPr/>
        </p:nvSpPr>
        <p:spPr>
          <a:xfrm>
            <a:off x="1694213" y="4235595"/>
            <a:ext cx="708165" cy="281448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C09D2D6-E805-4422-88B5-4C4A8F446357}"/>
              </a:ext>
            </a:extLst>
          </p:cNvPr>
          <p:cNvSpPr txBox="1"/>
          <p:nvPr/>
        </p:nvSpPr>
        <p:spPr>
          <a:xfrm>
            <a:off x="371062" y="667534"/>
            <a:ext cx="20408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8479046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tge 3"/>
          <p:cNvPicPr>
            <a:picLocks noChangeAspect="1"/>
          </p:cNvPicPr>
          <p:nvPr/>
        </p:nvPicPr>
        <p:blipFill rotWithShape="1">
          <a:blip r:embed="rId2"/>
          <a:srcRect l="1248" t="37408" r="35576" b="24617"/>
          <a:stretch/>
        </p:blipFill>
        <p:spPr>
          <a:xfrm>
            <a:off x="555539" y="1837478"/>
            <a:ext cx="5280661" cy="1905000"/>
          </a:xfrm>
          <a:prstGeom prst="rect">
            <a:avLst/>
          </a:prstGeom>
        </p:spPr>
      </p:pic>
      <p:pic>
        <p:nvPicPr>
          <p:cNvPr id="5" name="Imatge 4"/>
          <p:cNvPicPr>
            <a:picLocks noChangeAspect="1"/>
          </p:cNvPicPr>
          <p:nvPr/>
        </p:nvPicPr>
        <p:blipFill rotWithShape="1">
          <a:blip r:embed="rId3"/>
          <a:srcRect l="963" t="15641" r="1993" b="19232"/>
          <a:stretch/>
        </p:blipFill>
        <p:spPr>
          <a:xfrm>
            <a:off x="555539" y="3717539"/>
            <a:ext cx="8189450" cy="3091454"/>
          </a:xfrm>
          <a:prstGeom prst="rect">
            <a:avLst/>
          </a:prstGeom>
        </p:spPr>
      </p:pic>
      <p:sp>
        <p:nvSpPr>
          <p:cNvPr id="6" name="1 CuadroTexto"/>
          <p:cNvSpPr txBox="1">
            <a:spLocks noChangeArrowheads="1"/>
          </p:cNvSpPr>
          <p:nvPr/>
        </p:nvSpPr>
        <p:spPr bwMode="auto">
          <a:xfrm>
            <a:off x="383743" y="988270"/>
            <a:ext cx="8245533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2800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Citacions rebudes. </a:t>
            </a:r>
            <a:r>
              <a:rPr lang="ca-ES" altLang="ca-ES" sz="28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Scopus</a:t>
            </a:r>
            <a:endParaRPr lang="ca-ES" altLang="ca-ES" sz="28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ca-ES" altLang="ca-ES" sz="24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Cerca per autor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a-ES" altLang="ca-ES" sz="28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a-ES" altLang="ca-ES" sz="12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345978" y="4505500"/>
            <a:ext cx="399011" cy="2295177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1F2D805-D2E9-48BE-8570-F8B92FA051E5}"/>
              </a:ext>
            </a:extLst>
          </p:cNvPr>
          <p:cNvSpPr txBox="1"/>
          <p:nvPr/>
        </p:nvSpPr>
        <p:spPr>
          <a:xfrm>
            <a:off x="371062" y="667534"/>
            <a:ext cx="20408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0987756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tge 3"/>
          <p:cNvPicPr>
            <a:picLocks noChangeAspect="1"/>
          </p:cNvPicPr>
          <p:nvPr/>
        </p:nvPicPr>
        <p:blipFill rotWithShape="1">
          <a:blip r:embed="rId2"/>
          <a:srcRect l="1382" t="18138" r="31243" b="28775"/>
          <a:stretch/>
        </p:blipFill>
        <p:spPr>
          <a:xfrm>
            <a:off x="332114" y="2882979"/>
            <a:ext cx="8762242" cy="3883581"/>
          </a:xfrm>
          <a:prstGeom prst="rect">
            <a:avLst/>
          </a:prstGeom>
        </p:spPr>
      </p:pic>
      <p:sp>
        <p:nvSpPr>
          <p:cNvPr id="6" name="1 CuadroTexto"/>
          <p:cNvSpPr txBox="1">
            <a:spLocks noChangeArrowheads="1"/>
          </p:cNvSpPr>
          <p:nvPr/>
        </p:nvSpPr>
        <p:spPr bwMode="auto">
          <a:xfrm>
            <a:off x="419510" y="1191816"/>
            <a:ext cx="8245533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2800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Citacions rebudes. </a:t>
            </a:r>
            <a:r>
              <a:rPr lang="ca-ES" altLang="ca-ES" sz="28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Scopus</a:t>
            </a:r>
            <a:endParaRPr lang="ca-ES" altLang="ca-ES" sz="28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ca-ES" altLang="ca-ES" sz="24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Cerca per document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a-ES" altLang="ca-ES" sz="28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a-ES" altLang="ca-ES" sz="12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33619" y="2188683"/>
            <a:ext cx="85997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ca-ES" altLang="ca-E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Les cerques per document permeten veure les citacions que ha rebut un l’article determinat. </a:t>
            </a:r>
          </a:p>
        </p:txBody>
      </p:sp>
      <p:sp>
        <p:nvSpPr>
          <p:cNvPr id="8" name="Rectangle 7"/>
          <p:cNvSpPr/>
          <p:nvPr/>
        </p:nvSpPr>
        <p:spPr>
          <a:xfrm>
            <a:off x="6696397" y="5565993"/>
            <a:ext cx="860301" cy="281448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Rectangle 8"/>
          <p:cNvSpPr/>
          <p:nvPr/>
        </p:nvSpPr>
        <p:spPr>
          <a:xfrm>
            <a:off x="364177" y="4209632"/>
            <a:ext cx="1015043" cy="309027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9594AE5-2131-4137-A7FB-5BB2387EFF12}"/>
              </a:ext>
            </a:extLst>
          </p:cNvPr>
          <p:cNvSpPr txBox="1"/>
          <p:nvPr/>
        </p:nvSpPr>
        <p:spPr>
          <a:xfrm>
            <a:off x="371062" y="667534"/>
            <a:ext cx="20408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914008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 rotWithShape="1">
          <a:blip r:embed="rId2"/>
          <a:srcRect l="25919" t="43333" r="2831" b="12223"/>
          <a:stretch/>
        </p:blipFill>
        <p:spPr>
          <a:xfrm>
            <a:off x="433618" y="2647950"/>
            <a:ext cx="8600407" cy="3017687"/>
          </a:xfrm>
          <a:prstGeom prst="rect">
            <a:avLst/>
          </a:prstGeom>
        </p:spPr>
      </p:pic>
      <p:sp>
        <p:nvSpPr>
          <p:cNvPr id="6" name="1 CuadroTexto"/>
          <p:cNvSpPr txBox="1">
            <a:spLocks noChangeArrowheads="1"/>
          </p:cNvSpPr>
          <p:nvPr/>
        </p:nvSpPr>
        <p:spPr bwMode="auto">
          <a:xfrm>
            <a:off x="433619" y="1132221"/>
            <a:ext cx="8245533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2800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Citacions rebudes. </a:t>
            </a:r>
            <a:r>
              <a:rPr lang="ca-ES" altLang="ca-ES" sz="28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Scopus</a:t>
            </a:r>
            <a:endParaRPr lang="ca-ES" altLang="ca-ES" sz="28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ca-ES" altLang="ca-ES" sz="24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Cerca per document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a-ES" altLang="ca-ES" sz="28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a-ES" altLang="ca-ES" sz="12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564879" y="3882473"/>
            <a:ext cx="469145" cy="548640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7E0A701-3D57-4BE9-9A29-0F25BB494F59}"/>
              </a:ext>
            </a:extLst>
          </p:cNvPr>
          <p:cNvSpPr txBox="1"/>
          <p:nvPr/>
        </p:nvSpPr>
        <p:spPr>
          <a:xfrm>
            <a:off x="371062" y="667534"/>
            <a:ext cx="20408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8270670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2"/>
          <p:cNvPicPr>
            <a:picLocks noChangeAspect="1"/>
          </p:cNvPicPr>
          <p:nvPr/>
        </p:nvPicPr>
        <p:blipFill rotWithShape="1">
          <a:blip r:embed="rId2"/>
          <a:srcRect l="317" t="9453" r="49207" b="24534"/>
          <a:stretch/>
        </p:blipFill>
        <p:spPr>
          <a:xfrm>
            <a:off x="1101272" y="2320167"/>
            <a:ext cx="6168572" cy="4537833"/>
          </a:xfrm>
          <a:prstGeom prst="rect">
            <a:avLst/>
          </a:prstGeom>
        </p:spPr>
      </p:pic>
      <p:sp>
        <p:nvSpPr>
          <p:cNvPr id="6" name="1 CuadroTexto"/>
          <p:cNvSpPr txBox="1">
            <a:spLocks noChangeArrowheads="1"/>
          </p:cNvSpPr>
          <p:nvPr/>
        </p:nvSpPr>
        <p:spPr bwMode="auto">
          <a:xfrm>
            <a:off x="433619" y="1056021"/>
            <a:ext cx="824553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2800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Citacions Rebudes. </a:t>
            </a:r>
            <a:r>
              <a:rPr lang="ca-ES" altLang="ca-ES" sz="28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Google</a:t>
            </a:r>
            <a:r>
              <a:rPr lang="ca-ES" altLang="ca-ES" sz="28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ca-ES" altLang="ca-ES" sz="28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Scholar</a:t>
            </a:r>
            <a:endParaRPr lang="ca-ES" altLang="ca-ES" sz="28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a-ES" altLang="ca-ES" sz="12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154680" y="4183380"/>
            <a:ext cx="640080" cy="167640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1 CuadroTexto"/>
          <p:cNvSpPr txBox="1">
            <a:spLocks noChangeArrowheads="1"/>
          </p:cNvSpPr>
          <p:nvPr/>
        </p:nvSpPr>
        <p:spPr bwMode="auto">
          <a:xfrm>
            <a:off x="433618" y="1572395"/>
            <a:ext cx="82455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Buscar al quadre de cerca per autor o per títol de l’article.</a:t>
            </a:r>
          </a:p>
        </p:txBody>
      </p:sp>
      <p:sp>
        <p:nvSpPr>
          <p:cNvPr id="8" name="Rectangle 7"/>
          <p:cNvSpPr/>
          <p:nvPr/>
        </p:nvSpPr>
        <p:spPr>
          <a:xfrm>
            <a:off x="3154680" y="4960620"/>
            <a:ext cx="640080" cy="167640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Rectangle 9"/>
          <p:cNvSpPr/>
          <p:nvPr/>
        </p:nvSpPr>
        <p:spPr>
          <a:xfrm>
            <a:off x="3169920" y="5802630"/>
            <a:ext cx="640080" cy="167640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DBB0F5D-66F1-411E-BD18-933B49690C6E}"/>
              </a:ext>
            </a:extLst>
          </p:cNvPr>
          <p:cNvSpPr txBox="1"/>
          <p:nvPr/>
        </p:nvSpPr>
        <p:spPr>
          <a:xfrm>
            <a:off x="371062" y="667534"/>
            <a:ext cx="20408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1439256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CuadroTexto"/>
          <p:cNvSpPr txBox="1">
            <a:spLocks noChangeArrowheads="1"/>
          </p:cNvSpPr>
          <p:nvPr/>
        </p:nvSpPr>
        <p:spPr bwMode="auto">
          <a:xfrm>
            <a:off x="1056408" y="2138363"/>
            <a:ext cx="7273925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ca-ES" altLang="ca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Ressenyes</a:t>
            </a:r>
            <a:endParaRPr lang="ca-ES" altLang="ca-ES" sz="36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lvl="1" indent="0" eaLnBrk="1" hangingPunct="1">
              <a:lnSpc>
                <a:spcPct val="150000"/>
              </a:lnSpc>
              <a:spcBef>
                <a:spcPct val="0"/>
              </a:spcBef>
              <a:buClr>
                <a:srgbClr val="0597A4"/>
              </a:buClr>
              <a:buNone/>
              <a:defRPr/>
            </a:pPr>
            <a:r>
              <a:rPr lang="ca-ES" altLang="ca-E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            </a:t>
            </a:r>
            <a:r>
              <a:rPr lang="ca-ES" altLang="ca-ES" sz="3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Dialnet</a:t>
            </a:r>
            <a:endParaRPr lang="ca-ES" altLang="ca-ES" sz="36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lvl="1" indent="0" eaLnBrk="1" hangingPunct="1">
              <a:spcBef>
                <a:spcPct val="0"/>
              </a:spcBef>
              <a:buClr>
                <a:srgbClr val="0597A4"/>
              </a:buClr>
              <a:buNone/>
              <a:defRPr/>
            </a:pPr>
            <a:r>
              <a:rPr lang="ca-ES" altLang="ca-E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     </a:t>
            </a:r>
            <a:r>
              <a:rPr lang="ca-ES" altLang="ca-ES" sz="3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Google</a:t>
            </a:r>
            <a:r>
              <a:rPr lang="ca-ES" altLang="ca-E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Acadèmic</a:t>
            </a:r>
          </a:p>
          <a:p>
            <a:pPr marL="1028700" lvl="1" eaLnBrk="1" hangingPunct="1">
              <a:spcBef>
                <a:spcPct val="0"/>
              </a:spcBef>
              <a:defRPr/>
            </a:pPr>
            <a:endParaRPr lang="ca-ES" altLang="ca-ES" sz="32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a-ES" altLang="ca-E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2015012" y="1452475"/>
            <a:ext cx="5308502" cy="4316558"/>
          </a:xfrm>
          <a:prstGeom prst="ellipse">
            <a:avLst/>
          </a:prstGeom>
          <a:solidFill>
            <a:srgbClr val="0597A4">
              <a:alpha val="1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3A3ACB7-9B2E-489C-9099-3113449F94E3}"/>
              </a:ext>
            </a:extLst>
          </p:cNvPr>
          <p:cNvSpPr txBox="1"/>
          <p:nvPr/>
        </p:nvSpPr>
        <p:spPr>
          <a:xfrm>
            <a:off x="371062" y="667534"/>
            <a:ext cx="20408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0089029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 rotWithShape="1">
          <a:blip r:embed="rId2"/>
          <a:srcRect l="15520" t="11481" r="32500" b="28704"/>
          <a:stretch/>
        </p:blipFill>
        <p:spPr>
          <a:xfrm>
            <a:off x="1008611" y="2376382"/>
            <a:ext cx="6680652" cy="4324350"/>
          </a:xfrm>
          <a:prstGeom prst="rect">
            <a:avLst/>
          </a:prstGeom>
        </p:spPr>
      </p:pic>
      <p:sp>
        <p:nvSpPr>
          <p:cNvPr id="6" name="1 CuadroTexto"/>
          <p:cNvSpPr txBox="1">
            <a:spLocks noChangeArrowheads="1"/>
          </p:cNvSpPr>
          <p:nvPr/>
        </p:nvSpPr>
        <p:spPr bwMode="auto">
          <a:xfrm>
            <a:off x="433619" y="1056021"/>
            <a:ext cx="824553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ca-ES" altLang="ca-ES" sz="28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Dialnet</a:t>
            </a:r>
            <a:r>
              <a:rPr lang="ca-ES" altLang="ca-ES" sz="28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- Ressenyes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a-ES" altLang="ca-ES" sz="28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a-ES" altLang="ca-ES" sz="12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195336" y="4921849"/>
            <a:ext cx="834952" cy="199902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1 CuadroTexto"/>
          <p:cNvSpPr txBox="1">
            <a:spLocks noChangeArrowheads="1"/>
          </p:cNvSpPr>
          <p:nvPr/>
        </p:nvSpPr>
        <p:spPr bwMode="auto">
          <a:xfrm>
            <a:off x="433619" y="1533074"/>
            <a:ext cx="85191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ca-E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Escriure el nom del document en el quadre de cerca general. Als resultats apareixen les ressenyes i altres documents relacionats.</a:t>
            </a:r>
            <a:r>
              <a:rPr lang="ca-E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 flipV="1">
            <a:off x="1353707" y="3409767"/>
            <a:ext cx="3467675" cy="349136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3909019-9BE4-4F21-8113-E0A0580B8E39}"/>
              </a:ext>
            </a:extLst>
          </p:cNvPr>
          <p:cNvSpPr txBox="1"/>
          <p:nvPr/>
        </p:nvSpPr>
        <p:spPr>
          <a:xfrm>
            <a:off x="371062" y="667534"/>
            <a:ext cx="20408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6074422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CuadroTexto"/>
          <p:cNvSpPr txBox="1">
            <a:spLocks noChangeArrowheads="1"/>
          </p:cNvSpPr>
          <p:nvPr/>
        </p:nvSpPr>
        <p:spPr bwMode="auto">
          <a:xfrm>
            <a:off x="433619" y="1056021"/>
            <a:ext cx="824553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ca-ES" altLang="ca-ES" sz="28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Google</a:t>
            </a:r>
            <a:r>
              <a:rPr lang="ca-ES" altLang="ca-ES" sz="28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ca-ES" altLang="ca-ES" sz="28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Academic</a:t>
            </a:r>
            <a:r>
              <a:rPr lang="ca-ES" altLang="ca-ES" sz="28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- Ressenyes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a-ES" altLang="ca-ES" sz="2800" b="1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a-ES" altLang="ca-ES" sz="12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1 CuadroTexto"/>
          <p:cNvSpPr txBox="1">
            <a:spLocks noChangeArrowheads="1"/>
          </p:cNvSpPr>
          <p:nvPr/>
        </p:nvSpPr>
        <p:spPr bwMode="auto">
          <a:xfrm>
            <a:off x="433619" y="1533074"/>
            <a:ext cx="9159962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ca-E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Al quadre de cerca escriure </a:t>
            </a:r>
            <a:r>
              <a:rPr lang="ca-ES" sz="2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Reseña</a:t>
            </a:r>
            <a:r>
              <a:rPr lang="ca-E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i el títol del document entre cometes.</a:t>
            </a: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 rotWithShape="1">
          <a:blip r:embed="rId2"/>
          <a:srcRect l="729" t="9443" r="37187" b="6297"/>
          <a:stretch/>
        </p:blipFill>
        <p:spPr>
          <a:xfrm>
            <a:off x="678152" y="2272932"/>
            <a:ext cx="6964708" cy="441361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186940" y="4825420"/>
            <a:ext cx="426720" cy="129540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Rectangle 9"/>
          <p:cNvSpPr/>
          <p:nvPr/>
        </p:nvSpPr>
        <p:spPr>
          <a:xfrm>
            <a:off x="2186940" y="5547360"/>
            <a:ext cx="426720" cy="129540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Rectangle 10"/>
          <p:cNvSpPr/>
          <p:nvPr/>
        </p:nvSpPr>
        <p:spPr>
          <a:xfrm>
            <a:off x="2133600" y="2272932"/>
            <a:ext cx="1790700" cy="333108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5171508-A03D-4EC5-AA29-263E95FB8602}"/>
              </a:ext>
            </a:extLst>
          </p:cNvPr>
          <p:cNvSpPr txBox="1"/>
          <p:nvPr/>
        </p:nvSpPr>
        <p:spPr>
          <a:xfrm>
            <a:off x="371062" y="667534"/>
            <a:ext cx="20408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9624761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954409" y="3429000"/>
            <a:ext cx="27975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Moltes gràcies!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393811" y="255235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869751" y="630118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© CRAI Universitat de Barcelona, curs 2019-20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25" y="6291482"/>
            <a:ext cx="792549" cy="274344"/>
          </a:xfrm>
          <a:prstGeom prst="rect">
            <a:avLst/>
          </a:prstGeom>
        </p:spPr>
      </p:pic>
      <p:pic>
        <p:nvPicPr>
          <p:cNvPr id="9" name="Imagen 8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725" y="4555133"/>
            <a:ext cx="4500563" cy="122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875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CuadroTexto"/>
          <p:cNvSpPr txBox="1">
            <a:spLocks noChangeArrowheads="1"/>
          </p:cNvSpPr>
          <p:nvPr/>
        </p:nvSpPr>
        <p:spPr bwMode="auto">
          <a:xfrm>
            <a:off x="732212" y="1248900"/>
            <a:ext cx="7273925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Citacions rebudes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a-ES" altLang="ca-ES" sz="16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1028700" lvl="1" eaLnBrk="1" hangingPunct="1">
              <a:spcBef>
                <a:spcPct val="0"/>
              </a:spcBef>
              <a:buClr>
                <a:srgbClr val="0597A4"/>
              </a:buClr>
              <a:defRPr/>
            </a:pPr>
            <a:r>
              <a:rPr lang="ca-ES" altLang="ca-E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Web of </a:t>
            </a:r>
            <a:r>
              <a:rPr lang="ca-ES" altLang="ca-ES" sz="3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Science</a:t>
            </a:r>
            <a:endParaRPr lang="ca-ES" altLang="ca-ES" sz="32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1028700" lvl="1" eaLnBrk="1" hangingPunct="1">
              <a:spcBef>
                <a:spcPct val="0"/>
              </a:spcBef>
              <a:buClr>
                <a:srgbClr val="0597A4"/>
              </a:buClr>
              <a:defRPr/>
            </a:pPr>
            <a:r>
              <a:rPr lang="ca-ES" altLang="ca-ES" sz="3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Scopus</a:t>
            </a:r>
            <a:endParaRPr lang="ca-ES" altLang="ca-ES" sz="32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1028700" lvl="1" eaLnBrk="1" hangingPunct="1">
              <a:spcBef>
                <a:spcPct val="0"/>
              </a:spcBef>
              <a:buClr>
                <a:srgbClr val="0597A4"/>
              </a:buClr>
              <a:defRPr/>
            </a:pPr>
            <a:r>
              <a:rPr lang="ca-ES" altLang="ca-ES" sz="3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Google</a:t>
            </a:r>
            <a:r>
              <a:rPr lang="ca-ES" altLang="ca-E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Acadèmic</a:t>
            </a:r>
          </a:p>
          <a:p>
            <a:pPr marL="1028700" lvl="1" eaLnBrk="1" hangingPunct="1">
              <a:spcBef>
                <a:spcPct val="0"/>
              </a:spcBef>
              <a:defRPr/>
            </a:pPr>
            <a:endParaRPr lang="ca-ES" altLang="ca-ES" sz="32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ca-ES" altLang="ca-ES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Ressenyes</a:t>
            </a:r>
          </a:p>
          <a:p>
            <a:pPr marL="1028700" lvl="1" eaLnBrk="1" hangingPunct="1">
              <a:lnSpc>
                <a:spcPct val="150000"/>
              </a:lnSpc>
              <a:spcBef>
                <a:spcPct val="0"/>
              </a:spcBef>
              <a:buClr>
                <a:srgbClr val="0597A4"/>
              </a:buClr>
              <a:defRPr/>
            </a:pPr>
            <a:r>
              <a:rPr lang="ca-ES" altLang="ca-ES" sz="3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Dialnet</a:t>
            </a:r>
            <a:endParaRPr lang="ca-ES" altLang="ca-ES" sz="32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1028700" lvl="1" eaLnBrk="1" hangingPunct="1">
              <a:spcBef>
                <a:spcPct val="0"/>
              </a:spcBef>
              <a:buClr>
                <a:srgbClr val="0597A4"/>
              </a:buClr>
              <a:defRPr/>
            </a:pPr>
            <a:r>
              <a:rPr lang="ca-ES" altLang="ca-ES" sz="3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Google</a:t>
            </a:r>
            <a:r>
              <a:rPr lang="ca-ES" altLang="ca-E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Acadèmic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a-ES" altLang="ca-E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61D4BC8-8E11-47BF-9CE7-EE72FFD1061A}"/>
              </a:ext>
            </a:extLst>
          </p:cNvPr>
          <p:cNvSpPr txBox="1"/>
          <p:nvPr/>
        </p:nvSpPr>
        <p:spPr>
          <a:xfrm>
            <a:off x="371062" y="667534"/>
            <a:ext cx="20408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974567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CuadroTexto"/>
          <p:cNvSpPr txBox="1">
            <a:spLocks noChangeArrowheads="1"/>
          </p:cNvSpPr>
          <p:nvPr/>
        </p:nvSpPr>
        <p:spPr bwMode="auto">
          <a:xfrm>
            <a:off x="1056408" y="1922231"/>
            <a:ext cx="7273925" cy="357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36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Citacions rebudes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ca-ES" altLang="ca-ES" sz="18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lvl="1" indent="0" eaLnBrk="1" hangingPunct="1">
              <a:spcBef>
                <a:spcPct val="0"/>
              </a:spcBef>
              <a:buClr>
                <a:srgbClr val="0597A4"/>
              </a:buClr>
              <a:buNone/>
              <a:defRPr/>
            </a:pPr>
            <a:r>
              <a:rPr lang="ca-ES" altLang="ca-E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      Web of </a:t>
            </a:r>
            <a:r>
              <a:rPr lang="ca-ES" altLang="ca-ES" sz="3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Science</a:t>
            </a:r>
            <a:endParaRPr lang="ca-ES" altLang="ca-ES" sz="36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lvl="1" indent="0" eaLnBrk="1" hangingPunct="1">
              <a:spcBef>
                <a:spcPct val="0"/>
              </a:spcBef>
              <a:buClr>
                <a:srgbClr val="0597A4"/>
              </a:buClr>
              <a:buNone/>
              <a:defRPr/>
            </a:pPr>
            <a:r>
              <a:rPr lang="ca-ES" altLang="ca-E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            </a:t>
            </a:r>
            <a:r>
              <a:rPr lang="ca-ES" altLang="ca-ES" sz="3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Scopus</a:t>
            </a:r>
            <a:endParaRPr lang="ca-ES" altLang="ca-ES" sz="36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lvl="1" indent="0" eaLnBrk="1" hangingPunct="1">
              <a:spcBef>
                <a:spcPct val="0"/>
              </a:spcBef>
              <a:buClr>
                <a:srgbClr val="0597A4"/>
              </a:buClr>
              <a:buNone/>
              <a:defRPr/>
            </a:pPr>
            <a:r>
              <a:rPr lang="ca-ES" altLang="ca-E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     </a:t>
            </a:r>
            <a:r>
              <a:rPr lang="ca-ES" altLang="ca-ES" sz="3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Google</a:t>
            </a:r>
            <a:r>
              <a:rPr lang="ca-ES" altLang="ca-E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Acadèmic</a:t>
            </a:r>
          </a:p>
          <a:p>
            <a:pPr marL="1028700" lvl="1" eaLnBrk="1" hangingPunct="1">
              <a:spcBef>
                <a:spcPct val="0"/>
              </a:spcBef>
              <a:defRPr/>
            </a:pPr>
            <a:endParaRPr lang="ca-ES" altLang="ca-ES" sz="32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a-ES" altLang="ca-E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1875355" y="901588"/>
            <a:ext cx="5636029" cy="4887884"/>
          </a:xfrm>
          <a:prstGeom prst="ellipse">
            <a:avLst/>
          </a:prstGeom>
          <a:solidFill>
            <a:srgbClr val="0597A4">
              <a:alpha val="1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91B063A-B58D-4224-8756-145CE1C8EC76}"/>
              </a:ext>
            </a:extLst>
          </p:cNvPr>
          <p:cNvSpPr txBox="1"/>
          <p:nvPr/>
        </p:nvSpPr>
        <p:spPr>
          <a:xfrm>
            <a:off x="371062" y="667534"/>
            <a:ext cx="20408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700451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tge 8"/>
          <p:cNvPicPr>
            <a:picLocks noChangeAspect="1"/>
          </p:cNvPicPr>
          <p:nvPr/>
        </p:nvPicPr>
        <p:blipFill rotWithShape="1">
          <a:blip r:embed="rId3"/>
          <a:srcRect l="16146" t="18889" r="18437" b="22222"/>
          <a:stretch/>
        </p:blipFill>
        <p:spPr>
          <a:xfrm>
            <a:off x="600525" y="2434854"/>
            <a:ext cx="7298426" cy="3695700"/>
          </a:xfrm>
          <a:prstGeom prst="rect">
            <a:avLst/>
          </a:prstGeom>
        </p:spPr>
      </p:pic>
      <p:sp>
        <p:nvSpPr>
          <p:cNvPr id="3" name="1 CuadroTexto"/>
          <p:cNvSpPr txBox="1">
            <a:spLocks noChangeArrowheads="1"/>
          </p:cNvSpPr>
          <p:nvPr/>
        </p:nvSpPr>
        <p:spPr bwMode="auto">
          <a:xfrm>
            <a:off x="217488" y="1132221"/>
            <a:ext cx="824553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2800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Citacions rebudes. </a:t>
            </a:r>
            <a:r>
              <a:rPr lang="ca-ES" altLang="ca-ES" sz="28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Web of </a:t>
            </a:r>
            <a:r>
              <a:rPr lang="ca-ES" altLang="ca-ES" sz="28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Science</a:t>
            </a:r>
            <a:r>
              <a:rPr lang="ca-ES" altLang="ca-ES" sz="28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(WOS)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a-ES" altLang="ca-ES" sz="12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1 CuadroTexto"/>
          <p:cNvSpPr txBox="1">
            <a:spLocks noChangeArrowheads="1"/>
          </p:cNvSpPr>
          <p:nvPr/>
        </p:nvSpPr>
        <p:spPr bwMode="auto">
          <a:xfrm>
            <a:off x="217488" y="1638696"/>
            <a:ext cx="80645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Escriure el nom de l’autor i triar l’opció cerca per autor a totes les bases de dades.</a:t>
            </a:r>
            <a:endParaRPr lang="ca-ES" altLang="ca-ES" sz="16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 dirty="0"/>
          </a:p>
        </p:txBody>
      </p:sp>
      <p:sp>
        <p:nvSpPr>
          <p:cNvPr id="6" name="Rectangle 5"/>
          <p:cNvSpPr/>
          <p:nvPr/>
        </p:nvSpPr>
        <p:spPr>
          <a:xfrm>
            <a:off x="4084320" y="4838700"/>
            <a:ext cx="1874520" cy="251460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" name="Rectangle 7"/>
          <p:cNvSpPr/>
          <p:nvPr/>
        </p:nvSpPr>
        <p:spPr>
          <a:xfrm>
            <a:off x="702628" y="3969093"/>
            <a:ext cx="1019492" cy="427647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Rectangle 9"/>
          <p:cNvSpPr/>
          <p:nvPr/>
        </p:nvSpPr>
        <p:spPr>
          <a:xfrm>
            <a:off x="1996440" y="3215640"/>
            <a:ext cx="1165860" cy="251460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12ADC4A-AA71-4393-A273-7A92B0EECBCE}"/>
              </a:ext>
            </a:extLst>
          </p:cNvPr>
          <p:cNvSpPr txBox="1"/>
          <p:nvPr/>
        </p:nvSpPr>
        <p:spPr>
          <a:xfrm>
            <a:off x="371062" y="667534"/>
            <a:ext cx="20408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777315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CuadroTexto"/>
          <p:cNvSpPr txBox="1">
            <a:spLocks noChangeArrowheads="1"/>
          </p:cNvSpPr>
          <p:nvPr/>
        </p:nvSpPr>
        <p:spPr bwMode="auto">
          <a:xfrm>
            <a:off x="217488" y="1132221"/>
            <a:ext cx="824553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2800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Citacions rebudes. </a:t>
            </a:r>
            <a:r>
              <a:rPr lang="ca-ES" altLang="ca-ES" sz="28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Web of </a:t>
            </a:r>
            <a:r>
              <a:rPr lang="ca-ES" altLang="ca-ES" sz="28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Science</a:t>
            </a:r>
            <a:r>
              <a:rPr lang="ca-ES" altLang="ca-ES" sz="28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(WOS)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a-ES" altLang="ca-ES" sz="12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1 CuadroTexto"/>
          <p:cNvSpPr txBox="1">
            <a:spLocks noChangeArrowheads="1"/>
          </p:cNvSpPr>
          <p:nvPr/>
        </p:nvSpPr>
        <p:spPr bwMode="auto">
          <a:xfrm>
            <a:off x="308004" y="1740640"/>
            <a:ext cx="8064500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ca-ES" altLang="ca-E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 la pantalla de resultats es pot veure el número de vegades que ha estat citat el document. L’opció “Veces </a:t>
            </a:r>
            <a:r>
              <a:rPr lang="ca-ES" altLang="ca-E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citado</a:t>
            </a:r>
            <a:r>
              <a:rPr lang="ca-ES" altLang="ca-E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” permet ordenar els resultats per documents més o menys citat. Clicant sobre el nombre de citacions es consulten quins treballs indexats al WOS citen el document.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ca-ES" sz="18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 dirty="0"/>
          </a:p>
        </p:txBody>
      </p:sp>
      <p:pic>
        <p:nvPicPr>
          <p:cNvPr id="8" name="Imatge 7"/>
          <p:cNvPicPr>
            <a:picLocks noChangeAspect="1"/>
          </p:cNvPicPr>
          <p:nvPr/>
        </p:nvPicPr>
        <p:blipFill rotWithShape="1">
          <a:blip r:embed="rId3"/>
          <a:srcRect l="15989" t="19550" r="17031" b="16917"/>
          <a:stretch/>
        </p:blipFill>
        <p:spPr>
          <a:xfrm>
            <a:off x="812772" y="2940628"/>
            <a:ext cx="6772592" cy="361352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949440" y="5104699"/>
            <a:ext cx="232756" cy="84882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Rectangle 11"/>
          <p:cNvSpPr/>
          <p:nvPr/>
        </p:nvSpPr>
        <p:spPr>
          <a:xfrm>
            <a:off x="3032760" y="3612962"/>
            <a:ext cx="586740" cy="136078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Rectangle 12"/>
          <p:cNvSpPr/>
          <p:nvPr/>
        </p:nvSpPr>
        <p:spPr>
          <a:xfrm>
            <a:off x="6960524" y="4375957"/>
            <a:ext cx="232756" cy="84882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Rectangle 13"/>
          <p:cNvSpPr/>
          <p:nvPr/>
        </p:nvSpPr>
        <p:spPr>
          <a:xfrm>
            <a:off x="6968835" y="5922116"/>
            <a:ext cx="232756" cy="84882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9D73EF1-2716-4B70-8655-A05A1D2B12A3}"/>
              </a:ext>
            </a:extLst>
          </p:cNvPr>
          <p:cNvSpPr txBox="1"/>
          <p:nvPr/>
        </p:nvSpPr>
        <p:spPr>
          <a:xfrm>
            <a:off x="371062" y="667534"/>
            <a:ext cx="20408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676011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CuadroTexto"/>
          <p:cNvSpPr txBox="1">
            <a:spLocks noChangeArrowheads="1"/>
          </p:cNvSpPr>
          <p:nvPr/>
        </p:nvSpPr>
        <p:spPr bwMode="auto">
          <a:xfrm>
            <a:off x="217488" y="1132221"/>
            <a:ext cx="824553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2800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Citacions rebudes. </a:t>
            </a:r>
            <a:r>
              <a:rPr lang="ca-ES" altLang="ca-ES" sz="28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Web of </a:t>
            </a:r>
            <a:r>
              <a:rPr lang="ca-ES" altLang="ca-ES" sz="28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Science</a:t>
            </a:r>
            <a:r>
              <a:rPr lang="ca-ES" altLang="ca-ES" sz="28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(WOS)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a-ES" altLang="ca-ES" sz="12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1 CuadroTexto"/>
          <p:cNvSpPr txBox="1">
            <a:spLocks noChangeArrowheads="1"/>
          </p:cNvSpPr>
          <p:nvPr/>
        </p:nvSpPr>
        <p:spPr bwMode="auto">
          <a:xfrm>
            <a:off x="308004" y="1740640"/>
            <a:ext cx="80645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WOS ofereix l’opció de crear un informe de cites.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ca-ES" sz="18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 dirty="0"/>
          </a:p>
        </p:txBody>
      </p:sp>
      <p:pic>
        <p:nvPicPr>
          <p:cNvPr id="8" name="Imatge 7"/>
          <p:cNvPicPr>
            <a:picLocks noChangeAspect="1"/>
          </p:cNvPicPr>
          <p:nvPr/>
        </p:nvPicPr>
        <p:blipFill rotWithShape="1">
          <a:blip r:embed="rId3"/>
          <a:srcRect l="15537" t="9814" r="16563" b="16783"/>
          <a:stretch/>
        </p:blipFill>
        <p:spPr>
          <a:xfrm>
            <a:off x="816928" y="2395186"/>
            <a:ext cx="6865619" cy="417489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499859" y="4152128"/>
            <a:ext cx="1051562" cy="206512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5B8ED1B-8685-4EE0-B94C-E3178C9E7C44}"/>
              </a:ext>
            </a:extLst>
          </p:cNvPr>
          <p:cNvSpPr txBox="1"/>
          <p:nvPr/>
        </p:nvSpPr>
        <p:spPr>
          <a:xfrm>
            <a:off x="371062" y="667534"/>
            <a:ext cx="20408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433428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CuadroTexto"/>
          <p:cNvSpPr txBox="1">
            <a:spLocks noChangeArrowheads="1"/>
          </p:cNvSpPr>
          <p:nvPr/>
        </p:nvSpPr>
        <p:spPr bwMode="auto">
          <a:xfrm>
            <a:off x="217488" y="1132221"/>
            <a:ext cx="824553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2800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Citacions rebudes. </a:t>
            </a:r>
            <a:r>
              <a:rPr lang="ca-ES" altLang="ca-ES" sz="28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Web of </a:t>
            </a:r>
            <a:r>
              <a:rPr lang="ca-ES" altLang="ca-ES" sz="28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Science</a:t>
            </a:r>
            <a:r>
              <a:rPr lang="ca-ES" altLang="ca-ES" sz="28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(WOS)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a-ES" altLang="ca-ES" sz="12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1 CuadroTexto"/>
          <p:cNvSpPr txBox="1">
            <a:spLocks noChangeArrowheads="1"/>
          </p:cNvSpPr>
          <p:nvPr/>
        </p:nvSpPr>
        <p:spPr bwMode="auto">
          <a:xfrm>
            <a:off x="308004" y="1740640"/>
            <a:ext cx="80645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Informe de cites.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ca-ES" sz="18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 dirty="0"/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 rotWithShape="1">
          <a:blip r:embed="rId3"/>
          <a:srcRect l="20076" t="18784" r="21814" b="41005"/>
          <a:stretch/>
        </p:blipFill>
        <p:spPr>
          <a:xfrm>
            <a:off x="468400" y="2345270"/>
            <a:ext cx="7994620" cy="343141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77DDDAF5-7B3E-4F05-8FD4-10DDEF2CDAE7}"/>
              </a:ext>
            </a:extLst>
          </p:cNvPr>
          <p:cNvSpPr txBox="1"/>
          <p:nvPr/>
        </p:nvSpPr>
        <p:spPr>
          <a:xfrm>
            <a:off x="371062" y="667534"/>
            <a:ext cx="20408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738611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CuadroTexto"/>
          <p:cNvSpPr txBox="1">
            <a:spLocks noChangeArrowheads="1"/>
          </p:cNvSpPr>
          <p:nvPr/>
        </p:nvSpPr>
        <p:spPr bwMode="auto">
          <a:xfrm>
            <a:off x="217488" y="1132221"/>
            <a:ext cx="824553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2800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Citacions rebudes. </a:t>
            </a:r>
            <a:r>
              <a:rPr lang="ca-ES" altLang="ca-ES" sz="28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Web of </a:t>
            </a:r>
            <a:r>
              <a:rPr lang="ca-ES" altLang="ca-ES" sz="28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Science</a:t>
            </a:r>
            <a:r>
              <a:rPr lang="ca-ES" altLang="ca-ES" sz="28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(WOS)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a-ES" altLang="ca-ES" sz="12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1 CuadroTexto"/>
          <p:cNvSpPr txBox="1">
            <a:spLocks noChangeArrowheads="1"/>
          </p:cNvSpPr>
          <p:nvPr/>
        </p:nvSpPr>
        <p:spPr bwMode="auto">
          <a:xfrm>
            <a:off x="308004" y="1740640"/>
            <a:ext cx="80645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Tutorial</a:t>
            </a:r>
            <a:r>
              <a:rPr lang="ca-ES" altLang="ca-E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d’informes de cites (vídeo).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ca-ES" sz="18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 dirty="0"/>
          </a:p>
        </p:txBody>
      </p:sp>
      <p:pic>
        <p:nvPicPr>
          <p:cNvPr id="5" name="n76odeELk_o" title="Tutorial d'informes de cites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831273" y="2327564"/>
            <a:ext cx="7106496" cy="3997403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ADAF1E3-C3CC-4312-8E4B-0F5569BCA035}"/>
              </a:ext>
            </a:extLst>
          </p:cNvPr>
          <p:cNvSpPr txBox="1"/>
          <p:nvPr/>
        </p:nvSpPr>
        <p:spPr>
          <a:xfrm>
            <a:off x="371062" y="667534"/>
            <a:ext cx="20408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524099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CuadroTexto"/>
          <p:cNvSpPr txBox="1">
            <a:spLocks noChangeArrowheads="1"/>
          </p:cNvSpPr>
          <p:nvPr/>
        </p:nvSpPr>
        <p:spPr bwMode="auto">
          <a:xfrm>
            <a:off x="217488" y="1132221"/>
            <a:ext cx="8245533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2800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Citacions rebudes. </a:t>
            </a:r>
            <a:r>
              <a:rPr lang="ca-ES" altLang="ca-ES" sz="28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Web of </a:t>
            </a:r>
            <a:r>
              <a:rPr lang="ca-ES" altLang="ca-ES" sz="2800" b="1" dirty="0" err="1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Science</a:t>
            </a:r>
            <a:r>
              <a:rPr lang="ca-ES" altLang="ca-ES" sz="28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(WOS)</a:t>
            </a:r>
          </a:p>
          <a:p>
            <a:pPr algn="just" eaLnBrk="1" hangingPunct="1">
              <a:spcBef>
                <a:spcPct val="0"/>
              </a:spcBef>
              <a:buNone/>
            </a:pPr>
            <a:r>
              <a:rPr lang="ca-ES" sz="2400" b="1" dirty="0">
                <a:solidFill>
                  <a:srgbClr val="0597A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Cerca per referència citada</a:t>
            </a:r>
          </a:p>
          <a:p>
            <a:pPr lvl="1" algn="just" eaLnBrk="1" hangingPunct="1">
              <a:spcBef>
                <a:spcPct val="0"/>
              </a:spcBef>
              <a:buNone/>
            </a:pPr>
            <a:endParaRPr lang="ca-ES" sz="20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a-ES" altLang="ca-ES" sz="2800" dirty="0">
              <a:solidFill>
                <a:srgbClr val="0597A4"/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a-ES" altLang="ca-ES" sz="12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1 CuadroTexto"/>
          <p:cNvSpPr txBox="1">
            <a:spLocks noChangeArrowheads="1"/>
          </p:cNvSpPr>
          <p:nvPr/>
        </p:nvSpPr>
        <p:spPr bwMode="auto">
          <a:xfrm>
            <a:off x="-115945" y="2613190"/>
            <a:ext cx="807953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028700" lvl="1" algn="just" eaLnBrk="1" hangingPunct="1">
              <a:spcBef>
                <a:spcPct val="0"/>
              </a:spcBef>
            </a:pPr>
            <a:r>
              <a:rPr lang="ca-E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Permet recuperar les referències en les quals es cita a un autor (</a:t>
            </a:r>
            <a:r>
              <a:rPr lang="ca-E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autor citat</a:t>
            </a:r>
            <a:r>
              <a:rPr lang="ca-E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), article (</a:t>
            </a:r>
            <a:r>
              <a:rPr lang="ca-E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títol citat</a:t>
            </a:r>
            <a:r>
              <a:rPr lang="ca-E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 o publicació (</a:t>
            </a:r>
            <a:r>
              <a:rPr lang="ca-E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treball citat</a:t>
            </a:r>
            <a:r>
              <a:rPr lang="ca-E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). </a:t>
            </a:r>
          </a:p>
          <a:p>
            <a:pPr marL="1028700" lvl="1" algn="just" eaLnBrk="1" hangingPunct="1">
              <a:spcBef>
                <a:spcPct val="0"/>
              </a:spcBef>
            </a:pPr>
            <a:endParaRPr lang="ca-ES" sz="20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028700" lvl="1" algn="just" eaLnBrk="1" hangingPunct="1">
              <a:spcBef>
                <a:spcPct val="0"/>
              </a:spcBef>
            </a:pPr>
            <a:r>
              <a:rPr lang="ca-E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Recupera </a:t>
            </a:r>
            <a:r>
              <a:rPr lang="ca-E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cites de llibres </a:t>
            </a:r>
            <a:r>
              <a:rPr lang="ca-E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 </a:t>
            </a:r>
            <a:r>
              <a:rPr lang="ca-E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capítols de llibres</a:t>
            </a:r>
            <a:r>
              <a:rPr lang="ca-E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lvl="1" algn="just" eaLnBrk="1" hangingPunct="1">
              <a:spcBef>
                <a:spcPct val="0"/>
              </a:spcBef>
              <a:buNone/>
            </a:pPr>
            <a:endParaRPr lang="ca-ES" sz="20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028700" lvl="1" algn="just" eaLnBrk="1" hangingPunct="1">
              <a:spcBef>
                <a:spcPct val="0"/>
              </a:spcBef>
            </a:pPr>
            <a:r>
              <a:rPr lang="ca-E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Permet detectar </a:t>
            </a:r>
            <a:r>
              <a:rPr lang="ca-E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variants de referència citada </a:t>
            </a:r>
            <a:r>
              <a:rPr lang="ca-E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(a vegades els articles es citen de manera incorrecta).</a:t>
            </a:r>
            <a:endParaRPr lang="es-ES" altLang="ca-ES" sz="10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200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7747E91-960F-4FB0-870F-D490FBE2534D}"/>
              </a:ext>
            </a:extLst>
          </p:cNvPr>
          <p:cNvSpPr txBox="1"/>
          <p:nvPr/>
        </p:nvSpPr>
        <p:spPr>
          <a:xfrm>
            <a:off x="371062" y="667534"/>
            <a:ext cx="20408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1534761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DEC27006-5321-4EAA-BFEF-86B1DC192ED3}" vid="{759AC210-B5E3-41EB-B298-274B89E9ED2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2018_presentacio_filogeohis (1)</Template>
  <TotalTime>836</TotalTime>
  <Words>401</Words>
  <Application>Microsoft Office PowerPoint</Application>
  <PresentationFormat>Presentación en pantalla (4:3)</PresentationFormat>
  <Paragraphs>67</Paragraphs>
  <Slides>19</Slides>
  <Notes>10</Notes>
  <HiddenSlides>0</HiddenSlides>
  <MMClips>1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Localitzar citacions rebudes (articles de revistes, llibres, ressenyes). Curs 2019-20</dc:title>
  <dc:creator>CRAI Biblioteca de Filosofia, Geografia i Història</dc:creator>
  <cp:keywords>citacions rebudes, revistes, llibres, Formació d'usuaris, Universitat de Barcelona</cp:keywords>
  <cp:lastModifiedBy>Nuria Hombrabella Teruel</cp:lastModifiedBy>
  <cp:revision>71</cp:revision>
  <dcterms:created xsi:type="dcterms:W3CDTF">2020-03-03T11:11:01Z</dcterms:created>
  <dcterms:modified xsi:type="dcterms:W3CDTF">2020-03-29T23:14:04Z</dcterms:modified>
</cp:coreProperties>
</file>