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4" r:id="rId3"/>
  </p:sldMasterIdLst>
  <p:notesMasterIdLst>
    <p:notesMasterId r:id="rId28"/>
  </p:notesMasterIdLst>
  <p:sldIdLst>
    <p:sldId id="28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83" r:id="rId15"/>
    <p:sldId id="270" r:id="rId16"/>
    <p:sldId id="271" r:id="rId17"/>
    <p:sldId id="272" r:id="rId18"/>
    <p:sldId id="28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7" r:id="rId27"/>
  </p:sldIdLst>
  <p:sldSz cx="9144000" cy="6858000" type="screen4x3"/>
  <p:notesSz cx="6858000" cy="9637713"/>
  <p:defaultTextStyle>
    <a:defPPr>
      <a:defRPr lang="ca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35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71C5EB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6970" autoAdjust="0"/>
  </p:normalViewPr>
  <p:slideViewPr>
    <p:cSldViewPr>
      <p:cViewPr varScale="1">
        <p:scale>
          <a:sx n="85" d="100"/>
          <a:sy n="85" d="100"/>
        </p:scale>
        <p:origin x="96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82" y="-90"/>
      </p:cViewPr>
      <p:guideLst>
        <p:guide orient="horz" pos="3035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9175" y="722313"/>
            <a:ext cx="4819650" cy="3614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578350"/>
            <a:ext cx="5486400" cy="433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ca-ES" noProof="0"/>
              <a:t>Feu clic aquí per editar els estils de text del patró</a:t>
            </a:r>
          </a:p>
          <a:p>
            <a:pPr lvl="1"/>
            <a:r>
              <a:rPr lang="ca-ES" altLang="ca-ES" noProof="0"/>
              <a:t>Segon nivell</a:t>
            </a:r>
          </a:p>
          <a:p>
            <a:pPr lvl="2"/>
            <a:r>
              <a:rPr lang="ca-ES" altLang="ca-ES" noProof="0"/>
              <a:t>Tercer nivell</a:t>
            </a:r>
          </a:p>
          <a:p>
            <a:pPr lvl="3"/>
            <a:r>
              <a:rPr lang="ca-ES" altLang="ca-ES" noProof="0"/>
              <a:t>Quart nivell</a:t>
            </a:r>
          </a:p>
          <a:p>
            <a:pPr lvl="4"/>
            <a:r>
              <a:rPr lang="ca-ES" altLang="ca-ES" noProof="0"/>
              <a:t>Cinquè nivell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3525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53525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6CB139-44F6-4637-B36F-02825018AEBD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632668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CB139-44F6-4637-B36F-02825018AEBD}" type="slidenum">
              <a:rPr lang="ca-ES" altLang="ca-ES" smtClean="0"/>
              <a:pPr>
                <a:defRPr/>
              </a:pPr>
              <a:t>4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4182350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a-ES"/>
              <a:t>Feu clic aquí per editar l'estil de subtítols del patró.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CE855-6E9A-4C23-BF23-CAA2E5A64A59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05252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455D5-4666-4A49-974B-CC2A817258B8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17120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6E041-8369-4402-9F9F-82B4F58FF8BE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175089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ol, text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63C4A-C313-402D-B39A-E8817C913B06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632243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ontingut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B6161-51FE-4A16-89C3-554D1C9FE919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209227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8915A8D-420B-47F5-BEB8-F5378E1C5717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49F046-9B0A-485D-B6D7-A690A17DB583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76983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116BFE2-E078-4EF4-B303-2C1D64D8BEA3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5B4BDAB-5B59-42EB-8606-1592DF7BB289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34976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6378B82-D2D3-40E5-A0F5-59C3B25FDB0E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C7B62B0-DA07-4D59-BB9D-FEC77B3C6BB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06336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D591BF8-BD0D-4B18-858B-89DCD0DBD749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D1D5F7E-5919-4C06-BEC5-2B7313407DCB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903398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7AC9D48-A5E7-484D-BA9C-F3CCA68866B8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A5BEA1D-906F-4DCA-94EA-549E889822B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531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92075"/>
            <a:ext cx="902652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525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8A3DB-18D7-4AC1-9EF7-82A3234130E3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736523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44450"/>
            <a:ext cx="90297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387D57C-AC65-4931-A5F0-B73DC4F57478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91F353B-4315-4152-BB3C-7867382E7418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24830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452B6C5-28D5-477A-9ED0-855E3617F82D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0BD215B-8D70-4BFE-973A-D2C4E415874C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60190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DF2AA0B-3F26-429A-BBD6-D73EE337DE76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31D47ED-05BF-4821-B5AC-134DBFE9242F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48099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DCFF97-357F-43F4-9B29-BEC0931F9190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C91D36-F500-4555-85DC-DCBAAC09C971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028089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AF67B3B-5C6B-4DBD-A5FD-6F33E5772FB0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49E5888-555A-4110-BD0A-D6AC29591384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89423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F1B0D47-DEB6-4B58-8199-E4C346992EFE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D4115B5-5C28-4229-BA95-56E359E8F3D7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766931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EC80B57-3419-49E8-A3BF-8FF84F706DBA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9F474F0-B3E4-465A-B7AC-1E1F4F8A838A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01342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707FA3A-E91D-4C6E-9770-E392BFE55EAF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7E3BB3A-D060-4171-A15C-393C03105C5B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09367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B6BE2A6-6359-4567-8D6A-85067E24F211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422CAB5-4593-4C8F-8B8B-7317BC7E0EB8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687643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26A0FBD-0777-4C92-ACBD-C44B500BACEA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FE8D20E-C5CA-427E-819A-873886EA263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8318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58C1B-F5AA-4170-87A3-C8F1FDCD2089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7604477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92075"/>
            <a:ext cx="902652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2600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741CD03-82DC-4C88-B1AC-173DCB04D35C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C7F4668-971C-406B-B6D2-72110128BBB4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94235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4EADCE8-17E2-4FBB-965A-096CF6F4FC54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1D8EB8F-5835-420A-9AD5-D017412B59E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92014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87882A6-2207-465C-8364-54D530D54FBB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C8568F9-4156-4B7C-B4FC-3C32EB9D087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115090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6AD4E84-18BD-441B-978A-AB43DA9055CB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66D0D0C-491D-485D-8F21-906F10648D7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055581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E10F726-FA4D-4BAC-8E03-E18B88D5D1D4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1317B61-7B56-4110-ADA7-1557B5FC8FF5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62823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5BA1F-CEB7-4BD1-9A4A-1EB621DF7787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50132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260AB-5881-4E02-8186-6172F04C42D3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263848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D30BD-567F-4907-B8C0-FFFE28F7CC07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71381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DB480-5EAC-4F55-AB98-59599EF791C1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91925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3453A-8CE8-45DE-90A3-5FCADB40F971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82780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a-ES" noProof="0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0839-ABC8-4952-928B-6BCB5A8BE3F3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314141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ca-ES"/>
              <a:t>Feu clic aquí per editar l'estil de títol del patró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ca-ES"/>
              <a:t>Feu clic aquí per editar els estils de text del patró</a:t>
            </a:r>
          </a:p>
          <a:p>
            <a:pPr lvl="1"/>
            <a:r>
              <a:rPr lang="ca-ES" altLang="ca-ES"/>
              <a:t>Segon nivell</a:t>
            </a:r>
          </a:p>
          <a:p>
            <a:pPr lvl="2"/>
            <a:r>
              <a:rPr lang="ca-ES" altLang="ca-ES"/>
              <a:t>Tercer nivell</a:t>
            </a:r>
          </a:p>
          <a:p>
            <a:pPr lvl="3"/>
            <a:r>
              <a:rPr lang="ca-ES" altLang="ca-ES"/>
              <a:t>Quart nivell</a:t>
            </a:r>
          </a:p>
          <a:p>
            <a:pPr lvl="4"/>
            <a:r>
              <a:rPr lang="ca-ES" altLang="ca-ES"/>
              <a:t>Cinquè nivell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90C2FC-123B-4990-97FC-ABA357EAE32E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44450"/>
            <a:ext cx="90297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título del patrón</a:t>
            </a:r>
            <a:endParaRPr lang="en-US" altLang="ca-E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texto del patrón</a:t>
            </a:r>
          </a:p>
          <a:p>
            <a:pPr lvl="1"/>
            <a:r>
              <a:rPr lang="es-ES" altLang="ca-ES" smtClean="0"/>
              <a:t>Segundo nivel</a:t>
            </a:r>
          </a:p>
          <a:p>
            <a:pPr lvl="2"/>
            <a:r>
              <a:rPr lang="es-ES" altLang="ca-ES" smtClean="0"/>
              <a:t>Tercer nivel</a:t>
            </a:r>
          </a:p>
          <a:p>
            <a:pPr lvl="3"/>
            <a:r>
              <a:rPr lang="es-ES" altLang="ca-ES" smtClean="0"/>
              <a:t>Cuarto nivel</a:t>
            </a:r>
          </a:p>
          <a:p>
            <a:pPr lvl="4"/>
            <a:r>
              <a:rPr lang="es-ES" altLang="ca-ES" smtClean="0"/>
              <a:t>Quinto nivel</a:t>
            </a:r>
            <a:endParaRPr lang="en-US" altLang="ca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6E3D4CD0-90F7-4772-9935-347D191208DC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4CE423B1-FCF1-4289-9150-01A425E5EB6A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59240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título del patrón</a:t>
            </a:r>
            <a:endParaRPr lang="en-US" altLang="ca-E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texto del patrón</a:t>
            </a:r>
          </a:p>
          <a:p>
            <a:pPr lvl="1"/>
            <a:r>
              <a:rPr lang="es-ES" altLang="ca-ES" smtClean="0"/>
              <a:t>Segundo nivel</a:t>
            </a:r>
          </a:p>
          <a:p>
            <a:pPr lvl="2"/>
            <a:r>
              <a:rPr lang="es-ES" altLang="ca-ES" smtClean="0"/>
              <a:t>Tercer nivel</a:t>
            </a:r>
          </a:p>
          <a:p>
            <a:pPr lvl="3"/>
            <a:r>
              <a:rPr lang="es-ES" altLang="ca-ES" smtClean="0"/>
              <a:t>Cuarto nivel</a:t>
            </a:r>
          </a:p>
          <a:p>
            <a:pPr lvl="4"/>
            <a:r>
              <a:rPr lang="es-ES" altLang="ca-ES" smtClean="0"/>
              <a:t>Quinto nivel</a:t>
            </a:r>
            <a:endParaRPr lang="en-US" altLang="ca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579BCF0E-98B0-467F-A84F-73B1C6C13297}" type="datetime1">
              <a:rPr lang="ca-ES"/>
              <a:pPr>
                <a:defRPr/>
              </a:pPr>
              <a:t>26/06/2017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4DB4CBA4-92BA-426B-A429-5CDC06BAFF64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6338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bib.ub.edu/fileadmin/tesaurus/" TargetMode="Externa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slide" Target="slide2.xml"/><Relationship Id="rId4" Type="http://schemas.openxmlformats.org/officeDocument/2006/relationships/hyperlink" Target="http://www.bib.ub.edu/fileadmin/autoritats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slide" Target="slide22.xml"/><Relationship Id="rId5" Type="http://schemas.openxmlformats.org/officeDocument/2006/relationships/slide" Target="slide6.xml"/><Relationship Id="rId10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uc.cat/es" TargetMode="External"/><Relationship Id="rId7" Type="http://schemas.openxmlformats.org/officeDocument/2006/relationships/image" Target="../media/image27.png"/><Relationship Id="rId2" Type="http://schemas.openxmlformats.org/officeDocument/2006/relationships/hyperlink" Target="http://crai.ub.edu/que-ofereix-el-crai/prestec/prestec-puc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2.xml"/><Relationship Id="rId5" Type="http://schemas.openxmlformats.org/officeDocument/2006/relationships/hyperlink" Target="http://ccuc.cbuc.cat/" TargetMode="External"/><Relationship Id="rId4" Type="http://schemas.openxmlformats.org/officeDocument/2006/relationships/hyperlink" Target="http://crai.ub.edu/es/que-ofrece-el-crai/prestamo/prestamo-puc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crai.ub.edu/ca/recursos-d-informacio/guia-general-i-de-referencia" TargetMode="External"/><Relationship Id="rId3" Type="http://schemas.openxmlformats.org/officeDocument/2006/relationships/hyperlink" Target="http://www.bib.ub.edu/fileadmin/autoritats/" TargetMode="External"/><Relationship Id="rId7" Type="http://schemas.openxmlformats.org/officeDocument/2006/relationships/hyperlink" Target="http://ccuc.cbuc.cat/" TargetMode="External"/><Relationship Id="rId2" Type="http://schemas.openxmlformats.org/officeDocument/2006/relationships/hyperlink" Target="http://recercador.ub.ed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bib.ub.edu/fileadmin/tesaurus/micgeo.htm" TargetMode="External"/><Relationship Id="rId11" Type="http://schemas.openxmlformats.org/officeDocument/2006/relationships/slide" Target="slide2.xml"/><Relationship Id="rId5" Type="http://schemas.openxmlformats.org/officeDocument/2006/relationships/hyperlink" Target="http://www.bib.ub.edu/fileadmin/tesaurus/micth.htm" TargetMode="External"/><Relationship Id="rId10" Type="http://schemas.openxmlformats.org/officeDocument/2006/relationships/hyperlink" Target="http://crai.ub.edu/es/recursos-de-informacion/repositorios-digitales" TargetMode="External"/><Relationship Id="rId4" Type="http://schemas.openxmlformats.org/officeDocument/2006/relationships/hyperlink" Target="http://www.bib.ub.edu/fileadmin/tesaurus/" TargetMode="External"/><Relationship Id="rId9" Type="http://schemas.openxmlformats.org/officeDocument/2006/relationships/hyperlink" Target="http://crai.ub.edu/es/recursos-de-informacion/patrimonio-bibliografico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2.png"/><Relationship Id="rId4" Type="http://schemas.openxmlformats.org/officeDocument/2006/relationships/hyperlink" Target="http://bit.ly/2sO5WC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cataleg.ub.edu/*spi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4ABF873-5AC1-41EE-B2A0-A1FE2047CA4B}" type="slidenum">
              <a:rPr lang="ca-ES" altLang="ca-E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ca-ES" altLang="ca-E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27651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7"/>
          <p:cNvSpPr txBox="1">
            <a:spLocks noChangeArrowheads="1"/>
          </p:cNvSpPr>
          <p:nvPr/>
        </p:nvSpPr>
        <p:spPr bwMode="auto">
          <a:xfrm>
            <a:off x="611188" y="2979738"/>
            <a:ext cx="7993062" cy="94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Catálogo de las bibliotecas del CRAI</a:t>
            </a:r>
          </a:p>
          <a:p>
            <a:pPr algn="ctr">
              <a:spcBef>
                <a:spcPct val="50000"/>
              </a:spcBef>
              <a:buNone/>
            </a:pP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de la Universidad de Barcelona</a:t>
            </a:r>
          </a:p>
        </p:txBody>
      </p:sp>
    </p:spTree>
    <p:extLst>
      <p:ext uri="{BB962C8B-B14F-4D97-AF65-F5344CB8AC3E}">
        <p14:creationId xmlns:p14="http://schemas.microsoft.com/office/powerpoint/2010/main" val="2751447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1774825"/>
            <a:ext cx="7934325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3.2. Búsqueda rápida por título: pantalla de resultados</a:t>
            </a:r>
          </a:p>
        </p:txBody>
      </p:sp>
      <p:sp>
        <p:nvSpPr>
          <p:cNvPr id="11270" name="Oval 12"/>
          <p:cNvSpPr>
            <a:spLocks noChangeArrowheads="1"/>
          </p:cNvSpPr>
          <p:nvPr/>
        </p:nvSpPr>
        <p:spPr bwMode="auto">
          <a:xfrm>
            <a:off x="481013" y="3587750"/>
            <a:ext cx="2232025" cy="454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1271" name="Line 13"/>
          <p:cNvSpPr>
            <a:spLocks noChangeShapeType="1"/>
          </p:cNvSpPr>
          <p:nvPr/>
        </p:nvSpPr>
        <p:spPr bwMode="auto">
          <a:xfrm flipH="1">
            <a:off x="2344738" y="3113088"/>
            <a:ext cx="1150937" cy="5032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72" name="Rectangle 14"/>
          <p:cNvSpPr>
            <a:spLocks noChangeArrowheads="1"/>
          </p:cNvSpPr>
          <p:nvPr/>
        </p:nvSpPr>
        <p:spPr bwMode="auto">
          <a:xfrm>
            <a:off x="1935163" y="4591050"/>
            <a:ext cx="1903412" cy="2111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1273" name="Rectangle 15"/>
          <p:cNvSpPr>
            <a:spLocks noChangeArrowheads="1"/>
          </p:cNvSpPr>
          <p:nvPr/>
        </p:nvSpPr>
        <p:spPr bwMode="auto">
          <a:xfrm>
            <a:off x="1944688" y="5448300"/>
            <a:ext cx="1284287" cy="1905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1274" name="Oval 16"/>
          <p:cNvSpPr>
            <a:spLocks noChangeArrowheads="1"/>
          </p:cNvSpPr>
          <p:nvPr/>
        </p:nvSpPr>
        <p:spPr bwMode="auto">
          <a:xfrm>
            <a:off x="6911975" y="3883025"/>
            <a:ext cx="657225" cy="139858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1275" name="AutoShape 17"/>
          <p:cNvSpPr>
            <a:spLocks noChangeArrowheads="1"/>
          </p:cNvSpPr>
          <p:nvPr/>
        </p:nvSpPr>
        <p:spPr bwMode="auto">
          <a:xfrm>
            <a:off x="6892925" y="1916113"/>
            <a:ext cx="2071688" cy="1225550"/>
          </a:xfrm>
          <a:prstGeom prst="wedgeRectCallout">
            <a:avLst>
              <a:gd name="adj1" fmla="val -32111"/>
              <a:gd name="adj2" fmla="val 10492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En este caso se trata de una revista disponible en versión electrónica y en papel</a:t>
            </a:r>
          </a:p>
        </p:txBody>
      </p:sp>
      <p:sp>
        <p:nvSpPr>
          <p:cNvPr id="11276" name="AutoShape 18"/>
          <p:cNvSpPr>
            <a:spLocks noChangeArrowheads="1"/>
          </p:cNvSpPr>
          <p:nvPr/>
        </p:nvSpPr>
        <p:spPr bwMode="auto">
          <a:xfrm>
            <a:off x="4554538" y="4257675"/>
            <a:ext cx="2105025" cy="1368425"/>
          </a:xfrm>
          <a:prstGeom prst="wedgeRectCallout">
            <a:avLst>
              <a:gd name="adj1" fmla="val -29509"/>
              <a:gd name="adj2" fmla="val 4849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Indica en qué bibliotecas se encuentra y si se puede acceder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directamente al texto completo</a:t>
            </a:r>
          </a:p>
        </p:txBody>
      </p:sp>
      <p:sp>
        <p:nvSpPr>
          <p:cNvPr id="11277" name="Line 20"/>
          <p:cNvSpPr>
            <a:spLocks noChangeShapeType="1"/>
          </p:cNvSpPr>
          <p:nvPr/>
        </p:nvSpPr>
        <p:spPr bwMode="auto">
          <a:xfrm flipH="1" flipV="1">
            <a:off x="3886200" y="4686300"/>
            <a:ext cx="595313" cy="114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78" name="Line 21"/>
          <p:cNvSpPr>
            <a:spLocks noChangeShapeType="1"/>
          </p:cNvSpPr>
          <p:nvPr/>
        </p:nvSpPr>
        <p:spPr bwMode="auto">
          <a:xfrm flipH="1">
            <a:off x="3286125" y="5049838"/>
            <a:ext cx="1195388" cy="5032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79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782763"/>
            <a:ext cx="8197850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3.2. Búsqueda rápida por título: pantalla de ejemplares</a:t>
            </a:r>
          </a:p>
        </p:txBody>
      </p:sp>
      <p:sp>
        <p:nvSpPr>
          <p:cNvPr id="12294" name="Rectangle 16"/>
          <p:cNvSpPr>
            <a:spLocks noChangeArrowheads="1"/>
          </p:cNvSpPr>
          <p:nvPr/>
        </p:nvSpPr>
        <p:spPr bwMode="auto">
          <a:xfrm>
            <a:off x="1055688" y="5856288"/>
            <a:ext cx="3763962" cy="5064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2295" name="AutoShape 17"/>
          <p:cNvSpPr>
            <a:spLocks noChangeArrowheads="1"/>
          </p:cNvSpPr>
          <p:nvPr/>
        </p:nvSpPr>
        <p:spPr bwMode="auto">
          <a:xfrm>
            <a:off x="107950" y="4724400"/>
            <a:ext cx="1295400" cy="792163"/>
          </a:xfrm>
          <a:prstGeom prst="wedgeRectCallout">
            <a:avLst>
              <a:gd name="adj1" fmla="val 63611"/>
              <a:gd name="adj2" fmla="val 8567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Información del fondo en papel</a:t>
            </a:r>
          </a:p>
        </p:txBody>
      </p:sp>
      <p:sp>
        <p:nvSpPr>
          <p:cNvPr id="12296" name="Line 18"/>
          <p:cNvSpPr>
            <a:spLocks noChangeShapeType="1"/>
          </p:cNvSpPr>
          <p:nvPr/>
        </p:nvSpPr>
        <p:spPr bwMode="auto">
          <a:xfrm flipH="1" flipV="1">
            <a:off x="4435475" y="3894138"/>
            <a:ext cx="12700" cy="5159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297" name="AutoShape 19"/>
          <p:cNvSpPr>
            <a:spLocks noChangeArrowheads="1"/>
          </p:cNvSpPr>
          <p:nvPr/>
        </p:nvSpPr>
        <p:spPr bwMode="auto">
          <a:xfrm>
            <a:off x="4211638" y="4441825"/>
            <a:ext cx="2447925" cy="719138"/>
          </a:xfrm>
          <a:prstGeom prst="wedgeRectCallout">
            <a:avLst>
              <a:gd name="adj1" fmla="val 0"/>
              <a:gd name="adj2" fmla="val -916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Puedes consultar la versión electrónica y los sumarios electrónicos</a:t>
            </a:r>
          </a:p>
        </p:txBody>
      </p:sp>
      <p:sp>
        <p:nvSpPr>
          <p:cNvPr id="12298" name="Rectangle 20"/>
          <p:cNvSpPr>
            <a:spLocks noChangeArrowheads="1"/>
          </p:cNvSpPr>
          <p:nvPr/>
        </p:nvSpPr>
        <p:spPr bwMode="auto">
          <a:xfrm>
            <a:off x="7656513" y="4337050"/>
            <a:ext cx="1023937" cy="1320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2299" name="AutoShape 21"/>
          <p:cNvSpPr>
            <a:spLocks noChangeArrowheads="1"/>
          </p:cNvSpPr>
          <p:nvPr/>
        </p:nvSpPr>
        <p:spPr bwMode="auto">
          <a:xfrm>
            <a:off x="5722938" y="2349500"/>
            <a:ext cx="3241675" cy="935038"/>
          </a:xfrm>
          <a:prstGeom prst="wedgeRectCallout">
            <a:avLst>
              <a:gd name="adj1" fmla="val 12292"/>
              <a:gd name="adj2" fmla="val 15628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Puedes exportar el registro bibliográfico a </a:t>
            </a:r>
            <a:r>
              <a:rPr lang="es-ES" altLang="ca-ES" sz="1400" dirty="0" err="1">
                <a:latin typeface="Verdana" pitchFamily="34" charset="0"/>
              </a:rPr>
              <a:t>Mendeley</a:t>
            </a:r>
            <a:r>
              <a:rPr lang="es-ES" altLang="ca-ES" sz="1400" dirty="0">
                <a:latin typeface="Verdana" pitchFamily="34" charset="0"/>
              </a:rPr>
              <a:t>, compartir la información en redes sociales y capturar los códigos QR</a:t>
            </a:r>
          </a:p>
        </p:txBody>
      </p:sp>
      <p:sp>
        <p:nvSpPr>
          <p:cNvPr id="12300" name="Line 22"/>
          <p:cNvSpPr>
            <a:spLocks noChangeShapeType="1"/>
          </p:cNvSpPr>
          <p:nvPr/>
        </p:nvSpPr>
        <p:spPr bwMode="auto">
          <a:xfrm flipV="1">
            <a:off x="5354638" y="4068763"/>
            <a:ext cx="0" cy="3254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301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773238"/>
            <a:ext cx="8250237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68313" y="1303338"/>
            <a:ext cx="8496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3.3. Búsqueda rápida por materia</a:t>
            </a:r>
          </a:p>
        </p:txBody>
      </p:sp>
      <p:sp>
        <p:nvSpPr>
          <p:cNvPr id="13318" name="AutoShape 14"/>
          <p:cNvSpPr>
            <a:spLocks noChangeArrowheads="1"/>
          </p:cNvSpPr>
          <p:nvPr/>
        </p:nvSpPr>
        <p:spPr bwMode="auto">
          <a:xfrm>
            <a:off x="4356100" y="3429001"/>
            <a:ext cx="2736180" cy="2016224"/>
          </a:xfrm>
          <a:prstGeom prst="wedgeRectCallout">
            <a:avLst>
              <a:gd name="adj1" fmla="val -18981"/>
              <a:gd name="adj2" fmla="val 4203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La búsqueda por materia debes realizarla escribiendo el término en catalán.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Si introduces el término en castellano, entonces el resultado que obtienes es la equivalencia usada en catalán a través de «Véase también»</a:t>
            </a:r>
          </a:p>
        </p:txBody>
      </p:sp>
      <p:sp>
        <p:nvSpPr>
          <p:cNvPr id="13319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  <p:sp>
        <p:nvSpPr>
          <p:cNvPr id="13320" name="Rectangle 20"/>
          <p:cNvSpPr>
            <a:spLocks noChangeArrowheads="1"/>
          </p:cNvSpPr>
          <p:nvPr/>
        </p:nvSpPr>
        <p:spPr bwMode="auto">
          <a:xfrm>
            <a:off x="1331913" y="4292600"/>
            <a:ext cx="1727200" cy="1698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3321" name="Line 13"/>
          <p:cNvSpPr>
            <a:spLocks noChangeShapeType="1"/>
          </p:cNvSpPr>
          <p:nvPr/>
        </p:nvSpPr>
        <p:spPr bwMode="auto">
          <a:xfrm flipH="1">
            <a:off x="2771775" y="3275013"/>
            <a:ext cx="600075" cy="9731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73238"/>
            <a:ext cx="8247062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68313" y="1303338"/>
            <a:ext cx="8496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3.3. Búsqueda rápida por materia: pantalla de resultados</a:t>
            </a:r>
          </a:p>
        </p:txBody>
      </p:sp>
      <p:sp>
        <p:nvSpPr>
          <p:cNvPr id="14342" name="AutoShape 14"/>
          <p:cNvSpPr>
            <a:spLocks noChangeArrowheads="1"/>
          </p:cNvSpPr>
          <p:nvPr/>
        </p:nvSpPr>
        <p:spPr bwMode="auto">
          <a:xfrm>
            <a:off x="5435600" y="1773238"/>
            <a:ext cx="3384872" cy="1117600"/>
          </a:xfrm>
          <a:prstGeom prst="wedgeRectCallout">
            <a:avLst>
              <a:gd name="adj1" fmla="val -18981"/>
              <a:gd name="adj2" fmla="val 4203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Un vez hecha la búsqueda, aparece una pantalla de resultados con el término exacto, los términos no aceptados y otros términos relacionados</a:t>
            </a:r>
          </a:p>
        </p:txBody>
      </p:sp>
      <p:sp>
        <p:nvSpPr>
          <p:cNvPr id="14343" name="Rectangle 15"/>
          <p:cNvSpPr>
            <a:spLocks noChangeArrowheads="1"/>
          </p:cNvSpPr>
          <p:nvPr/>
        </p:nvSpPr>
        <p:spPr bwMode="auto">
          <a:xfrm>
            <a:off x="2011363" y="4333875"/>
            <a:ext cx="1246187" cy="2079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4344" name="Line 17"/>
          <p:cNvSpPr>
            <a:spLocks noChangeShapeType="1"/>
          </p:cNvSpPr>
          <p:nvPr/>
        </p:nvSpPr>
        <p:spPr bwMode="auto">
          <a:xfrm>
            <a:off x="3257550" y="4437063"/>
            <a:ext cx="1952625" cy="15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4345" name="AutoShape 19"/>
          <p:cNvSpPr>
            <a:spLocks noChangeArrowheads="1"/>
          </p:cNvSpPr>
          <p:nvPr/>
        </p:nvSpPr>
        <p:spPr bwMode="auto">
          <a:xfrm>
            <a:off x="127000" y="5949950"/>
            <a:ext cx="1368425" cy="719138"/>
          </a:xfrm>
          <a:prstGeom prst="wedgeRectCallout">
            <a:avLst>
              <a:gd name="adj1" fmla="val 39097"/>
              <a:gd name="adj2" fmla="val -123509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Términos no aceptados y los válidos</a:t>
            </a:r>
          </a:p>
        </p:txBody>
      </p:sp>
      <p:sp>
        <p:nvSpPr>
          <p:cNvPr id="14346" name="Rectangle 20"/>
          <p:cNvSpPr>
            <a:spLocks noChangeArrowheads="1"/>
          </p:cNvSpPr>
          <p:nvPr/>
        </p:nvSpPr>
        <p:spPr bwMode="auto">
          <a:xfrm>
            <a:off x="1371600" y="4984750"/>
            <a:ext cx="3070225" cy="4445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4347" name="Rectangle 21"/>
          <p:cNvSpPr>
            <a:spLocks noChangeArrowheads="1"/>
          </p:cNvSpPr>
          <p:nvPr/>
        </p:nvSpPr>
        <p:spPr bwMode="auto">
          <a:xfrm>
            <a:off x="1371600" y="4513263"/>
            <a:ext cx="587375" cy="1444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4348" name="AutoShape 22"/>
          <p:cNvSpPr>
            <a:spLocks noChangeArrowheads="1"/>
          </p:cNvSpPr>
          <p:nvPr/>
        </p:nvSpPr>
        <p:spPr bwMode="auto">
          <a:xfrm>
            <a:off x="611188" y="3141663"/>
            <a:ext cx="1054099" cy="457200"/>
          </a:xfrm>
          <a:prstGeom prst="wedgeRectCallout">
            <a:avLst>
              <a:gd name="adj1" fmla="val 40722"/>
              <a:gd name="adj2" fmla="val 24041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Término exacto</a:t>
            </a:r>
          </a:p>
        </p:txBody>
      </p:sp>
      <p:sp>
        <p:nvSpPr>
          <p:cNvPr id="6" name="Crida rectangular 5"/>
          <p:cNvSpPr/>
          <p:nvPr/>
        </p:nvSpPr>
        <p:spPr>
          <a:xfrm>
            <a:off x="5148263" y="6141293"/>
            <a:ext cx="1439961" cy="600075"/>
          </a:xfrm>
          <a:prstGeom prst="wedgeRectCallout">
            <a:avLst>
              <a:gd name="adj1" fmla="val 33131"/>
              <a:gd name="adj2" fmla="val -116509"/>
            </a:avLst>
          </a:prstGeom>
          <a:solidFill>
            <a:srgbClr val="99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Términos relacionados</a:t>
            </a:r>
          </a:p>
        </p:txBody>
      </p:sp>
      <p:sp>
        <p:nvSpPr>
          <p:cNvPr id="14350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  <p:pic>
        <p:nvPicPr>
          <p:cNvPr id="14351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3586163"/>
            <a:ext cx="322421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16525" y="3590925"/>
            <a:ext cx="3224213" cy="2138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292600"/>
            <a:ext cx="4572000" cy="2260600"/>
          </a:xfrm>
          <a:prstGeom prst="rect">
            <a:avLst/>
          </a:prstGeom>
          <a:noFill/>
          <a:ln w="158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1820863"/>
            <a:ext cx="4824412" cy="2328862"/>
          </a:xfrm>
          <a:prstGeom prst="rect">
            <a:avLst/>
          </a:prstGeom>
          <a:noFill/>
          <a:ln w="158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 dirty="0">
                <a:latin typeface="Verdana" pitchFamily="34" charset="0"/>
              </a:rPr>
              <a:t>3.3. </a:t>
            </a:r>
            <a:r>
              <a:rPr lang="es-ES" altLang="ca-ES" sz="2000" b="1" dirty="0">
                <a:latin typeface="Verdana" pitchFamily="34" charset="0"/>
              </a:rPr>
              <a:t>Búsqueda rápida por materia</a:t>
            </a:r>
            <a:r>
              <a:rPr lang="ca-ES" altLang="ca-ES" sz="2000" b="1" dirty="0">
                <a:latin typeface="Verdana" pitchFamily="34" charset="0"/>
              </a:rPr>
              <a:t>: </a:t>
            </a:r>
            <a:r>
              <a:rPr lang="es-ES" altLang="ca-ES" sz="2000" b="1" dirty="0">
                <a:latin typeface="Verdana" pitchFamily="34" charset="0"/>
              </a:rPr>
              <a:t>pantalla</a:t>
            </a:r>
            <a:r>
              <a:rPr lang="ca-ES" altLang="ca-ES" sz="2000" b="1" dirty="0">
                <a:latin typeface="Verdana" pitchFamily="34" charset="0"/>
              </a:rPr>
              <a:t> de </a:t>
            </a:r>
            <a:r>
              <a:rPr lang="es-ES" altLang="ca-ES" sz="2000" b="1" dirty="0">
                <a:latin typeface="Verdana" pitchFamily="34" charset="0"/>
              </a:rPr>
              <a:t>ejemplares</a:t>
            </a:r>
          </a:p>
        </p:txBody>
      </p:sp>
      <p:sp>
        <p:nvSpPr>
          <p:cNvPr id="15367" name="Rectangle 16"/>
          <p:cNvSpPr>
            <a:spLocks noChangeArrowheads="1"/>
          </p:cNvSpPr>
          <p:nvPr/>
        </p:nvSpPr>
        <p:spPr bwMode="auto">
          <a:xfrm>
            <a:off x="1328738" y="2978150"/>
            <a:ext cx="1138237" cy="2698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5368" name="Line 17"/>
          <p:cNvSpPr>
            <a:spLocks noChangeShapeType="1"/>
          </p:cNvSpPr>
          <p:nvPr/>
        </p:nvSpPr>
        <p:spPr bwMode="auto">
          <a:xfrm>
            <a:off x="2514600" y="3095625"/>
            <a:ext cx="2190750" cy="11620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5369" name="Rectangle 18"/>
          <p:cNvSpPr>
            <a:spLocks noChangeArrowheads="1"/>
          </p:cNvSpPr>
          <p:nvPr/>
        </p:nvSpPr>
        <p:spPr bwMode="auto">
          <a:xfrm>
            <a:off x="5005388" y="5207000"/>
            <a:ext cx="528637" cy="1460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5370" name="AutoShape 19"/>
          <p:cNvSpPr>
            <a:spLocks noChangeArrowheads="1"/>
          </p:cNvSpPr>
          <p:nvPr/>
        </p:nvSpPr>
        <p:spPr bwMode="auto">
          <a:xfrm>
            <a:off x="1547664" y="4918075"/>
            <a:ext cx="2106761" cy="576263"/>
          </a:xfrm>
          <a:prstGeom prst="wedgeRectCallout">
            <a:avLst>
              <a:gd name="adj1" fmla="val 113523"/>
              <a:gd name="adj2" fmla="val 1419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En el registro puedes ver la materia</a:t>
            </a:r>
          </a:p>
        </p:txBody>
      </p:sp>
      <p:sp>
        <p:nvSpPr>
          <p:cNvPr id="15371" name="AutoShape 20"/>
          <p:cNvSpPr>
            <a:spLocks noChangeArrowheads="1"/>
          </p:cNvSpPr>
          <p:nvPr/>
        </p:nvSpPr>
        <p:spPr bwMode="auto">
          <a:xfrm>
            <a:off x="5580063" y="1844675"/>
            <a:ext cx="3168650" cy="576263"/>
          </a:xfrm>
          <a:prstGeom prst="wedgeRectCallout">
            <a:avLst>
              <a:gd name="adj1" fmla="val 7639"/>
              <a:gd name="adj2" fmla="val 21569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El resto del proceso es igual que en la búsqueda por autor y título</a:t>
            </a:r>
          </a:p>
        </p:txBody>
      </p:sp>
      <p:sp>
        <p:nvSpPr>
          <p:cNvPr id="15372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4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4. Tesauros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549275" y="1952625"/>
            <a:ext cx="80645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s-ES" altLang="ca-ES" sz="2000" dirty="0">
                <a:latin typeface="Verdana" pitchFamily="34" charset="0"/>
              </a:rPr>
              <a:t> El </a:t>
            </a:r>
            <a:r>
              <a:rPr lang="es-ES" altLang="ca-ES" sz="2000" dirty="0" err="1">
                <a:latin typeface="Verdana" pitchFamily="34" charset="0"/>
              </a:rPr>
              <a:t>Thesaurus</a:t>
            </a:r>
            <a:r>
              <a:rPr lang="es-ES" altLang="ca-ES" sz="2000" dirty="0">
                <a:latin typeface="Verdana" pitchFamily="34" charset="0"/>
              </a:rPr>
              <a:t> UB es una herramienta que facilita la consulta por materias del catálogo.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s-ES" altLang="ca-ES" sz="2000" dirty="0">
                <a:latin typeface="Verdana" pitchFamily="34" charset="0"/>
              </a:rPr>
              <a:t> La interfaz está solo en catalán. Podemos introducir los términos de búsqueda en castellano, aunque el resultado nos remite a sus equivalentes en catalán.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s-ES" altLang="ca-ES" sz="2000" dirty="0">
                <a:latin typeface="Verdana" pitchFamily="34" charset="0"/>
              </a:rPr>
              <a:t> Recoge los registros de materias, de nombres geográficos y de género-forma, con las formas aceptadas en el catálogo, desde las cuales se puede acceder a los documentos.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s-ES" altLang="ca-ES" sz="2000" dirty="0">
                <a:latin typeface="Verdana" pitchFamily="34" charset="0"/>
              </a:rPr>
              <a:t> Los registros contienen también las formas variantes y relacionadas, y otras informaciones que pueden ser útiles, como por ejemplo notas informativas, de alcance, etc.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altLang="ca-ES" sz="2000" dirty="0">
                <a:latin typeface="Verdana" pitchFamily="34" charset="0"/>
                <a:hlinkClick r:id="rId2"/>
              </a:rPr>
              <a:t>http://www.bib.ub.edu/fileadmin/tesaurus/</a:t>
            </a:r>
            <a:endParaRPr lang="es-ES" altLang="ca-ES" sz="2000" dirty="0">
              <a:latin typeface="Verdana" pitchFamily="34" charset="0"/>
            </a:endParaRPr>
          </a:p>
        </p:txBody>
      </p:sp>
      <p:sp>
        <p:nvSpPr>
          <p:cNvPr id="16390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8849" b="26305"/>
          <a:stretch/>
        </p:blipFill>
        <p:spPr>
          <a:xfrm>
            <a:off x="539552" y="2001892"/>
            <a:ext cx="8136904" cy="4221088"/>
          </a:xfrm>
          <a:prstGeom prst="rect">
            <a:avLst/>
          </a:prstGeom>
        </p:spPr>
      </p:pic>
      <p:sp>
        <p:nvSpPr>
          <p:cNvPr id="17411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4. Tesauros</a:t>
            </a:r>
          </a:p>
        </p:txBody>
      </p:sp>
      <p:sp>
        <p:nvSpPr>
          <p:cNvPr id="17414" name="Rectangle 13"/>
          <p:cNvSpPr>
            <a:spLocks noChangeArrowheads="1"/>
          </p:cNvSpPr>
          <p:nvPr/>
        </p:nvSpPr>
        <p:spPr bwMode="auto">
          <a:xfrm>
            <a:off x="6338851" y="3458018"/>
            <a:ext cx="711200" cy="1333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7415" name="AutoShape 19"/>
          <p:cNvSpPr>
            <a:spLocks noChangeArrowheads="1"/>
          </p:cNvSpPr>
          <p:nvPr/>
        </p:nvSpPr>
        <p:spPr bwMode="auto">
          <a:xfrm>
            <a:off x="3924250" y="2262436"/>
            <a:ext cx="2448272" cy="935038"/>
          </a:xfrm>
          <a:prstGeom prst="wedgeRectCallout">
            <a:avLst>
              <a:gd name="adj1" fmla="val 49218"/>
              <a:gd name="adj2" fmla="val 8845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Accedes al </a:t>
            </a:r>
            <a:r>
              <a:rPr lang="es-ES" altLang="ca-ES" sz="1400" dirty="0" err="1">
                <a:latin typeface="Verdana" pitchFamily="34" charset="0"/>
              </a:rPr>
              <a:t>Thesaurus</a:t>
            </a:r>
            <a:r>
              <a:rPr lang="es-ES" altLang="ca-ES" sz="1400" dirty="0">
                <a:latin typeface="Verdana" pitchFamily="34" charset="0"/>
              </a:rPr>
              <a:t> UB desde la pantalla principal de consulta de catálogo</a:t>
            </a:r>
          </a:p>
        </p:txBody>
      </p:sp>
      <p:sp>
        <p:nvSpPr>
          <p:cNvPr id="17416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t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822450"/>
            <a:ext cx="2936875" cy="4198938"/>
          </a:xfrm>
          <a:prstGeom prst="rect">
            <a:avLst/>
          </a:prstGeom>
          <a:noFill/>
          <a:ln w="158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92288"/>
            <a:ext cx="51847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4. Tesauros: búsqueda por materia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132263" y="2673350"/>
            <a:ext cx="935037" cy="1841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506413" y="2452688"/>
            <a:ext cx="1411287" cy="1824037"/>
          </a:xfrm>
          <a:prstGeom prst="wedgeRectCallout">
            <a:avLst>
              <a:gd name="adj1" fmla="val 86764"/>
              <a:gd name="adj2" fmla="val -40116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Selecciona </a:t>
            </a:r>
            <a:r>
              <a:rPr lang="es-ES" altLang="ca-ES" sz="1400" i="1" dirty="0">
                <a:latin typeface="Verdana" pitchFamily="34" charset="0"/>
              </a:rPr>
              <a:t>Temes o </a:t>
            </a:r>
            <a:r>
              <a:rPr lang="es-ES" altLang="ca-ES" sz="1400" i="1" dirty="0" err="1">
                <a:latin typeface="Verdana" pitchFamily="34" charset="0"/>
              </a:rPr>
              <a:t>Matèries</a:t>
            </a:r>
            <a:r>
              <a:rPr lang="es-ES" altLang="ca-ES" sz="1400" dirty="0">
                <a:latin typeface="Verdana" pitchFamily="34" charset="0"/>
              </a:rPr>
              <a:t> (</a:t>
            </a:r>
            <a:r>
              <a:rPr lang="es-ES" altLang="ca-ES" sz="1400" i="1" dirty="0">
                <a:latin typeface="Verdana" pitchFamily="34" charset="0"/>
              </a:rPr>
              <a:t>temas o materias</a:t>
            </a:r>
            <a:r>
              <a:rPr lang="es-ES" altLang="ca-ES" sz="1400" dirty="0">
                <a:latin typeface="Verdana" pitchFamily="34" charset="0"/>
              </a:rPr>
              <a:t>) e introduce los términos de búsqueda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5795963" y="2200275"/>
            <a:ext cx="1397000" cy="1444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42" name="Rectangle 13"/>
          <p:cNvSpPr>
            <a:spLocks noChangeArrowheads="1"/>
          </p:cNvSpPr>
          <p:nvPr/>
        </p:nvSpPr>
        <p:spPr bwMode="auto">
          <a:xfrm>
            <a:off x="5795963" y="2827338"/>
            <a:ext cx="1111250" cy="1635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43" name="Rectangle 14"/>
          <p:cNvSpPr>
            <a:spLocks noChangeArrowheads="1"/>
          </p:cNvSpPr>
          <p:nvPr/>
        </p:nvSpPr>
        <p:spPr bwMode="auto">
          <a:xfrm>
            <a:off x="5810250" y="5464175"/>
            <a:ext cx="1524000" cy="508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44" name="Rectangle 15"/>
          <p:cNvSpPr>
            <a:spLocks noChangeArrowheads="1"/>
          </p:cNvSpPr>
          <p:nvPr/>
        </p:nvSpPr>
        <p:spPr bwMode="auto">
          <a:xfrm>
            <a:off x="5789613" y="3157538"/>
            <a:ext cx="1925637" cy="10048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45" name="Rectangle 16"/>
          <p:cNvSpPr>
            <a:spLocks noChangeArrowheads="1"/>
          </p:cNvSpPr>
          <p:nvPr/>
        </p:nvSpPr>
        <p:spPr bwMode="auto">
          <a:xfrm>
            <a:off x="5789613" y="4171950"/>
            <a:ext cx="1563687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46" name="Rectangle 17"/>
          <p:cNvSpPr>
            <a:spLocks noChangeArrowheads="1"/>
          </p:cNvSpPr>
          <p:nvPr/>
        </p:nvSpPr>
        <p:spPr bwMode="auto">
          <a:xfrm>
            <a:off x="6505575" y="2043113"/>
            <a:ext cx="803275" cy="1444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47" name="AutoShape 18"/>
          <p:cNvSpPr>
            <a:spLocks noChangeArrowheads="1"/>
          </p:cNvSpPr>
          <p:nvPr/>
        </p:nvSpPr>
        <p:spPr bwMode="auto">
          <a:xfrm>
            <a:off x="496888" y="5265738"/>
            <a:ext cx="4926012" cy="954087"/>
          </a:xfrm>
          <a:prstGeom prst="wedgeRectCallout">
            <a:avLst>
              <a:gd name="adj1" fmla="val 53898"/>
              <a:gd name="adj2" fmla="val -11004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Verás el término aceptado, notas de alcance, los términos no aceptados (</a:t>
            </a:r>
            <a:r>
              <a:rPr lang="es-ES" altLang="ca-ES" sz="1400" i="1" dirty="0" err="1">
                <a:latin typeface="Verdana" pitchFamily="34" charset="0"/>
              </a:rPr>
              <a:t>Emprat</a:t>
            </a:r>
            <a:r>
              <a:rPr lang="es-ES" altLang="ca-ES" sz="1400" i="1" dirty="0">
                <a:latin typeface="Verdana" pitchFamily="34" charset="0"/>
              </a:rPr>
              <a:t> per</a:t>
            </a:r>
            <a:r>
              <a:rPr lang="es-ES" altLang="ca-ES" sz="1400" dirty="0">
                <a:latin typeface="Verdana" pitchFamily="34" charset="0"/>
              </a:rPr>
              <a:t>), los términos genéricos, específicos y relacionados, y sus equivalentes en castellano, inglés y francés</a:t>
            </a:r>
          </a:p>
        </p:txBody>
      </p:sp>
      <p:sp>
        <p:nvSpPr>
          <p:cNvPr id="18448" name="Line 19"/>
          <p:cNvSpPr>
            <a:spLocks noChangeShapeType="1"/>
          </p:cNvSpPr>
          <p:nvPr/>
        </p:nvSpPr>
        <p:spPr bwMode="auto">
          <a:xfrm flipV="1">
            <a:off x="3165475" y="2266950"/>
            <a:ext cx="2578100" cy="3905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8449" name="AutoShape 20"/>
          <p:cNvSpPr>
            <a:spLocks noChangeArrowheads="1"/>
          </p:cNvSpPr>
          <p:nvPr/>
        </p:nvSpPr>
        <p:spPr bwMode="auto">
          <a:xfrm>
            <a:off x="3348038" y="1704975"/>
            <a:ext cx="2089150" cy="504825"/>
          </a:xfrm>
          <a:prstGeom prst="wedgeRectCallout">
            <a:avLst>
              <a:gd name="adj1" fmla="val 98681"/>
              <a:gd name="adj2" fmla="val 28616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Puedes acceder a la consulta del catálogo</a:t>
            </a:r>
          </a:p>
        </p:txBody>
      </p:sp>
      <p:sp>
        <p:nvSpPr>
          <p:cNvPr id="18450" name="Oval 21"/>
          <p:cNvSpPr>
            <a:spLocks noChangeArrowheads="1"/>
          </p:cNvSpPr>
          <p:nvPr/>
        </p:nvSpPr>
        <p:spPr bwMode="auto">
          <a:xfrm>
            <a:off x="484188" y="1792288"/>
            <a:ext cx="963612" cy="4079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51" name="Rectangle 14"/>
          <p:cNvSpPr>
            <a:spLocks noChangeArrowheads="1"/>
          </p:cNvSpPr>
          <p:nvPr/>
        </p:nvSpPr>
        <p:spPr bwMode="auto">
          <a:xfrm>
            <a:off x="5795963" y="2352675"/>
            <a:ext cx="2919412" cy="4762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52" name="Rectangle 13"/>
          <p:cNvSpPr>
            <a:spLocks noChangeArrowheads="1"/>
          </p:cNvSpPr>
          <p:nvPr/>
        </p:nvSpPr>
        <p:spPr bwMode="auto">
          <a:xfrm>
            <a:off x="5791200" y="2979738"/>
            <a:ext cx="1209675" cy="1825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8453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4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3255963"/>
            <a:ext cx="3241675" cy="2020887"/>
          </a:xfrm>
          <a:prstGeom prst="rect">
            <a:avLst/>
          </a:prstGeom>
          <a:noFill/>
          <a:ln w="158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786063"/>
            <a:ext cx="4938713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9462" name="Text Box 4"/>
          <p:cNvSpPr txBox="1">
            <a:spLocks noChangeArrowheads="1"/>
          </p:cNvSpPr>
          <p:nvPr/>
        </p:nvSpPr>
        <p:spPr bwMode="auto">
          <a:xfrm>
            <a:off x="425450" y="1303338"/>
            <a:ext cx="85391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 dirty="0">
                <a:latin typeface="Verdana" pitchFamily="34" charset="0"/>
              </a:rPr>
              <a:t>4. </a:t>
            </a:r>
            <a:r>
              <a:rPr lang="es-ES" altLang="ca-ES" sz="2000" b="1" dirty="0">
                <a:latin typeface="Verdana" pitchFamily="34" charset="0"/>
              </a:rPr>
              <a:t>Tesauros</a:t>
            </a:r>
            <a:r>
              <a:rPr lang="es-ES" altLang="ca-ES" sz="1800" b="1" dirty="0">
                <a:latin typeface="Verdana" pitchFamily="34" charset="0"/>
              </a:rPr>
              <a:t>: Catálogo de autoridades de nombres y títulos</a:t>
            </a: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468313" y="1989138"/>
            <a:ext cx="5472112" cy="792162"/>
          </a:xfrm>
          <a:prstGeom prst="wedgeRectCallout">
            <a:avLst>
              <a:gd name="adj1" fmla="val 5708"/>
              <a:gd name="adj2" fmla="val 2635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El objetivo del Catálogo de autoridades es normalizar los puntos de acceso de nombres y títulos del catálogo para favorecer la búsqueda y la recuperación de la información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635375" y="3481388"/>
            <a:ext cx="1081088" cy="1428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2170113" y="3389313"/>
            <a:ext cx="530225" cy="1841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042988" y="6021388"/>
            <a:ext cx="7058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000" dirty="0">
                <a:latin typeface="Verdana" pitchFamily="34" charset="0"/>
                <a:hlinkClick r:id="rId4"/>
              </a:rPr>
              <a:t>www.bib.ub.edu/fileadmin/autoritats/</a:t>
            </a:r>
            <a:endParaRPr lang="ca-ES" altLang="ca-ES" sz="2000" dirty="0">
              <a:latin typeface="Verdana" pitchFamily="34" charset="0"/>
            </a:endParaRPr>
          </a:p>
        </p:txBody>
      </p:sp>
      <p:sp>
        <p:nvSpPr>
          <p:cNvPr id="19467" name="Line 12"/>
          <p:cNvSpPr>
            <a:spLocks noChangeShapeType="1"/>
          </p:cNvSpPr>
          <p:nvPr/>
        </p:nvSpPr>
        <p:spPr bwMode="auto">
          <a:xfrm flipV="1">
            <a:off x="3635375" y="4149725"/>
            <a:ext cx="1944688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9468" name="AutoShape 13"/>
          <p:cNvSpPr>
            <a:spLocks noChangeArrowheads="1"/>
          </p:cNvSpPr>
          <p:nvPr/>
        </p:nvSpPr>
        <p:spPr bwMode="auto">
          <a:xfrm>
            <a:off x="5004048" y="5445125"/>
            <a:ext cx="2932510" cy="576263"/>
          </a:xfrm>
          <a:prstGeom prst="wedgeRectCallout">
            <a:avLst>
              <a:gd name="adj1" fmla="val 16602"/>
              <a:gd name="adj2" fmla="val -9021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Verás el término aceptado y los no aceptados (</a:t>
            </a:r>
            <a:r>
              <a:rPr lang="es-ES" altLang="ca-ES" sz="1400" i="1" dirty="0" err="1">
                <a:latin typeface="Verdana" pitchFamily="34" charset="0"/>
              </a:rPr>
              <a:t>Emprat</a:t>
            </a:r>
            <a:r>
              <a:rPr lang="es-ES" altLang="ca-ES" sz="1400" i="1" dirty="0">
                <a:latin typeface="Verdana" pitchFamily="34" charset="0"/>
              </a:rPr>
              <a:t> per</a:t>
            </a:r>
            <a:r>
              <a:rPr lang="es-ES" altLang="ca-ES" sz="1400" dirty="0">
                <a:latin typeface="Verdana" pitchFamily="34" charset="0"/>
              </a:rPr>
              <a:t>)</a:t>
            </a:r>
          </a:p>
        </p:txBody>
      </p:sp>
      <p:sp>
        <p:nvSpPr>
          <p:cNvPr id="19469" name="AutoShape 14"/>
          <p:cNvSpPr>
            <a:spLocks noChangeArrowheads="1"/>
          </p:cNvSpPr>
          <p:nvPr/>
        </p:nvSpPr>
        <p:spPr bwMode="auto">
          <a:xfrm>
            <a:off x="6689725" y="2373313"/>
            <a:ext cx="2166938" cy="504825"/>
          </a:xfrm>
          <a:prstGeom prst="wedgeRectCallout">
            <a:avLst>
              <a:gd name="adj1" fmla="val -25551"/>
              <a:gd name="adj2" fmla="val 25786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Puedes acceder a la consulta del catálogo</a:t>
            </a:r>
          </a:p>
        </p:txBody>
      </p:sp>
      <p:sp>
        <p:nvSpPr>
          <p:cNvPr id="19470" name="Rectangle 15"/>
          <p:cNvSpPr>
            <a:spLocks noChangeArrowheads="1"/>
          </p:cNvSpPr>
          <p:nvPr/>
        </p:nvSpPr>
        <p:spPr bwMode="auto">
          <a:xfrm>
            <a:off x="6083300" y="3981450"/>
            <a:ext cx="1225550" cy="3841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9471" name="Oval 16"/>
          <p:cNvSpPr>
            <a:spLocks noChangeArrowheads="1"/>
          </p:cNvSpPr>
          <p:nvPr/>
        </p:nvSpPr>
        <p:spPr bwMode="auto">
          <a:xfrm>
            <a:off x="1400175" y="2786063"/>
            <a:ext cx="863600" cy="330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9472" name="AutoShape 18"/>
          <p:cNvSpPr>
            <a:spLocks noChangeArrowheads="1"/>
          </p:cNvSpPr>
          <p:nvPr/>
        </p:nvSpPr>
        <p:spPr bwMode="auto">
          <a:xfrm>
            <a:off x="179512" y="3357562"/>
            <a:ext cx="1652463" cy="1799629"/>
          </a:xfrm>
          <a:prstGeom prst="wedgeRectCallout">
            <a:avLst>
              <a:gd name="adj1" fmla="val 69630"/>
              <a:gd name="adj2" fmla="val -40699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Selecciona </a:t>
            </a:r>
            <a:r>
              <a:rPr lang="es-ES" altLang="ca-ES" sz="1400" i="1" dirty="0" err="1">
                <a:latin typeface="Verdana" pitchFamily="34" charset="0"/>
              </a:rPr>
              <a:t>Noms</a:t>
            </a:r>
            <a:r>
              <a:rPr lang="es-ES" altLang="ca-ES" sz="1400" i="1" dirty="0">
                <a:latin typeface="Verdana" pitchFamily="34" charset="0"/>
              </a:rPr>
              <a:t> de persona/</a:t>
            </a:r>
            <a:r>
              <a:rPr lang="es-ES" altLang="ca-ES" sz="1400" i="1" dirty="0" err="1">
                <a:latin typeface="Verdana" pitchFamily="34" charset="0"/>
              </a:rPr>
              <a:t>Títols</a:t>
            </a:r>
            <a:r>
              <a:rPr lang="es-ES" altLang="ca-ES" sz="1400" dirty="0">
                <a:latin typeface="Verdana" pitchFamily="34" charset="0"/>
              </a:rPr>
              <a:t> (</a:t>
            </a:r>
            <a:r>
              <a:rPr lang="es-ES" altLang="ca-ES" sz="1400" i="1" dirty="0">
                <a:latin typeface="Verdana" pitchFamily="34" charset="0"/>
              </a:rPr>
              <a:t>nombres de persona/títulos</a:t>
            </a:r>
            <a:r>
              <a:rPr lang="es-ES" altLang="ca-ES" sz="1400" dirty="0">
                <a:latin typeface="Verdana" pitchFamily="34" charset="0"/>
              </a:rPr>
              <a:t>) e introduce los términos de búsqueda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5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Contenidor de contingut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7038" y="1782763"/>
            <a:ext cx="8229600" cy="4181475"/>
          </a:xfrm>
        </p:spPr>
      </p:pic>
      <p:sp>
        <p:nvSpPr>
          <p:cNvPr id="20483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5. Búsqueda avanzada</a:t>
            </a:r>
          </a:p>
        </p:txBody>
      </p:sp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6746875" y="3573463"/>
            <a:ext cx="1816100" cy="24177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20487" name="AutoShape 13"/>
          <p:cNvSpPr>
            <a:spLocks noChangeArrowheads="1"/>
          </p:cNvSpPr>
          <p:nvPr/>
        </p:nvSpPr>
        <p:spPr bwMode="auto">
          <a:xfrm>
            <a:off x="5075238" y="2863850"/>
            <a:ext cx="1566862" cy="755650"/>
          </a:xfrm>
          <a:prstGeom prst="wedgeRectCallout">
            <a:avLst>
              <a:gd name="adj1" fmla="val -82167"/>
              <a:gd name="adj2" fmla="val 1414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Operadores booleanos y de proximidad</a:t>
            </a:r>
          </a:p>
        </p:txBody>
      </p:sp>
      <p:sp>
        <p:nvSpPr>
          <p:cNvPr id="20488" name="AutoShape 14"/>
          <p:cNvSpPr>
            <a:spLocks noChangeArrowheads="1"/>
          </p:cNvSpPr>
          <p:nvPr/>
        </p:nvSpPr>
        <p:spPr bwMode="auto">
          <a:xfrm>
            <a:off x="4411663" y="4119563"/>
            <a:ext cx="2106612" cy="792162"/>
          </a:xfrm>
          <a:prstGeom prst="wedgeRectCallout">
            <a:avLst>
              <a:gd name="adj1" fmla="val 57611"/>
              <a:gd name="adj2" fmla="val -7765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Dispones también de una ayuda para ejecutar la búsqueda</a:t>
            </a:r>
          </a:p>
        </p:txBody>
      </p:sp>
      <p:sp>
        <p:nvSpPr>
          <p:cNvPr id="20489" name="AutoShape 17"/>
          <p:cNvSpPr>
            <a:spLocks noChangeArrowheads="1"/>
          </p:cNvSpPr>
          <p:nvPr/>
        </p:nvSpPr>
        <p:spPr bwMode="auto">
          <a:xfrm>
            <a:off x="4733925" y="1844675"/>
            <a:ext cx="3816350" cy="504825"/>
          </a:xfrm>
          <a:prstGeom prst="wedgeRectCallout">
            <a:avLst>
              <a:gd name="adj1" fmla="val -36731"/>
              <a:gd name="adj2" fmla="val 1540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El resto de procesos son iguales que en la búsqueda por autor, título o materia</a:t>
            </a:r>
          </a:p>
        </p:txBody>
      </p:sp>
      <p:sp>
        <p:nvSpPr>
          <p:cNvPr id="20490" name="Line 16"/>
          <p:cNvSpPr>
            <a:spLocks noChangeShapeType="1"/>
          </p:cNvSpPr>
          <p:nvPr/>
        </p:nvSpPr>
        <p:spPr bwMode="auto">
          <a:xfrm flipV="1">
            <a:off x="1763713" y="3114675"/>
            <a:ext cx="598487" cy="2873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20491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727325"/>
            <a:ext cx="6000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4006850" y="3067050"/>
            <a:ext cx="527050" cy="6477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20493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4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  <p:sp>
        <p:nvSpPr>
          <p:cNvPr id="20494" name="Rectangle 11"/>
          <p:cNvSpPr>
            <a:spLocks noChangeArrowheads="1"/>
          </p:cNvSpPr>
          <p:nvPr/>
        </p:nvSpPr>
        <p:spPr bwMode="auto">
          <a:xfrm>
            <a:off x="684213" y="2965450"/>
            <a:ext cx="1516062" cy="6921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pic>
        <p:nvPicPr>
          <p:cNvPr id="20495" name="Imat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5227638"/>
            <a:ext cx="13970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6" name="Rectangle 10"/>
          <p:cNvSpPr>
            <a:spLocks noChangeArrowheads="1"/>
          </p:cNvSpPr>
          <p:nvPr/>
        </p:nvSpPr>
        <p:spPr bwMode="auto">
          <a:xfrm>
            <a:off x="3830638" y="5375275"/>
            <a:ext cx="1208087" cy="4730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7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76" name="Text Box 11"/>
          <p:cNvSpPr txBox="1">
            <a:spLocks noChangeArrowheads="1"/>
          </p:cNvSpPr>
          <p:nvPr/>
        </p:nvSpPr>
        <p:spPr bwMode="auto">
          <a:xfrm>
            <a:off x="468313" y="1303338"/>
            <a:ext cx="8135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Sumario</a:t>
            </a:r>
          </a:p>
        </p:txBody>
      </p:sp>
      <p:sp>
        <p:nvSpPr>
          <p:cNvPr id="3077" name="Text Box 12"/>
          <p:cNvSpPr txBox="1">
            <a:spLocks noChangeArrowheads="1"/>
          </p:cNvSpPr>
          <p:nvPr/>
        </p:nvSpPr>
        <p:spPr bwMode="auto">
          <a:xfrm>
            <a:off x="539750" y="2457450"/>
            <a:ext cx="80645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2000">
              <a:latin typeface="Verdana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2000">
              <a:latin typeface="Verdana" pitchFamily="34" charset="0"/>
            </a:endParaRPr>
          </a:p>
        </p:txBody>
      </p:sp>
      <p:sp>
        <p:nvSpPr>
          <p:cNvPr id="3078" name="Text Box 13"/>
          <p:cNvSpPr txBox="1">
            <a:spLocks noChangeArrowheads="1"/>
          </p:cNvSpPr>
          <p:nvPr/>
        </p:nvSpPr>
        <p:spPr bwMode="auto">
          <a:xfrm>
            <a:off x="539750" y="2060575"/>
            <a:ext cx="7993063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ca-ES" altLang="ca-ES" sz="1600" b="1" dirty="0" err="1">
                <a:latin typeface="Verdana" pitchFamily="34" charset="0"/>
                <a:hlinkClick r:id="rId2" action="ppaction://hlinksldjump"/>
              </a:rPr>
              <a:t>Introducción</a:t>
            </a:r>
            <a:endParaRPr lang="ca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ca-ES" altLang="ca-ES" sz="1600" b="1" dirty="0" err="1">
                <a:latin typeface="Verdana" pitchFamily="34" charset="0"/>
                <a:hlinkClick r:id="rId3" action="ppaction://hlinksldjump"/>
              </a:rPr>
              <a:t>Cómo</a:t>
            </a:r>
            <a:r>
              <a:rPr lang="ca-ES" altLang="ca-ES" sz="1600" b="1" dirty="0">
                <a:latin typeface="Verdana" pitchFamily="34" charset="0"/>
                <a:hlinkClick r:id="rId3" action="ppaction://hlinksldjump"/>
              </a:rPr>
              <a:t> </a:t>
            </a:r>
            <a:r>
              <a:rPr lang="ca-ES" altLang="ca-ES" sz="1600" b="1" dirty="0" err="1">
                <a:latin typeface="Verdana" pitchFamily="34" charset="0"/>
                <a:hlinkClick r:id="rId3" action="ppaction://hlinksldjump"/>
              </a:rPr>
              <a:t>acceder</a:t>
            </a:r>
            <a:endParaRPr lang="ca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3.  </a:t>
            </a:r>
            <a:r>
              <a:rPr lang="ca-ES" altLang="ca-ES" sz="1600" b="1" dirty="0" err="1">
                <a:latin typeface="Verdana" pitchFamily="34" charset="0"/>
                <a:hlinkClick r:id="rId4" action="ppaction://hlinksldjump"/>
              </a:rPr>
              <a:t>Búsqueda</a:t>
            </a:r>
            <a:r>
              <a:rPr lang="ca-ES" altLang="ca-ES" sz="1600" b="1" dirty="0">
                <a:latin typeface="Verdana" pitchFamily="34" charset="0"/>
                <a:hlinkClick r:id="rId4" action="ppaction://hlinksldjump"/>
              </a:rPr>
              <a:t> </a:t>
            </a:r>
            <a:r>
              <a:rPr lang="ca-ES" altLang="ca-ES" sz="1600" b="1" dirty="0" err="1">
                <a:latin typeface="Verdana" pitchFamily="34" charset="0"/>
                <a:hlinkClick r:id="rId4" action="ppaction://hlinksldjump"/>
              </a:rPr>
              <a:t>rápida</a:t>
            </a:r>
            <a:endParaRPr lang="ca-ES" altLang="ca-ES" sz="1600" b="1" dirty="0">
              <a:latin typeface="Verdana" pitchFamily="34" charset="0"/>
            </a:endParaRP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3.1. </a:t>
            </a:r>
            <a:r>
              <a:rPr lang="ca-ES" altLang="ca-ES" sz="1600" b="1" dirty="0" err="1">
                <a:latin typeface="Verdana" pitchFamily="34" charset="0"/>
                <a:hlinkClick r:id="rId5" action="ppaction://hlinksldjump"/>
              </a:rPr>
              <a:t>Búsqueda</a:t>
            </a:r>
            <a:r>
              <a:rPr lang="ca-ES" altLang="ca-ES" sz="1600" b="1" dirty="0">
                <a:latin typeface="Verdana" pitchFamily="34" charset="0"/>
                <a:hlinkClick r:id="rId5" action="ppaction://hlinksldjump"/>
              </a:rPr>
              <a:t> </a:t>
            </a:r>
            <a:r>
              <a:rPr lang="ca-ES" altLang="ca-ES" sz="1600" b="1" dirty="0" err="1">
                <a:latin typeface="Verdana" pitchFamily="34" charset="0"/>
                <a:hlinkClick r:id="rId5" action="ppaction://hlinksldjump"/>
              </a:rPr>
              <a:t>rápida</a:t>
            </a:r>
            <a:r>
              <a:rPr lang="ca-ES" altLang="ca-ES" sz="1600" b="1" dirty="0">
                <a:latin typeface="Verdana" pitchFamily="34" charset="0"/>
                <a:hlinkClick r:id="rId5" action="ppaction://hlinksldjump"/>
              </a:rPr>
              <a:t> por autor</a:t>
            </a:r>
            <a:endParaRPr lang="ca-ES" altLang="ca-ES" sz="1600" b="1" dirty="0">
              <a:latin typeface="Verdana" pitchFamily="34" charset="0"/>
            </a:endParaRP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3.2. </a:t>
            </a:r>
            <a:r>
              <a:rPr lang="ca-ES" altLang="ca-ES" sz="1600" b="1" dirty="0" err="1">
                <a:latin typeface="Verdana" pitchFamily="34" charset="0"/>
                <a:hlinkClick r:id="rId6" action="ppaction://hlinksldjump"/>
              </a:rPr>
              <a:t>Búsqueda</a:t>
            </a:r>
            <a:r>
              <a:rPr lang="ca-ES" altLang="ca-ES" sz="1600" b="1" dirty="0">
                <a:latin typeface="Verdana" pitchFamily="34" charset="0"/>
                <a:hlinkClick r:id="rId6" action="ppaction://hlinksldjump"/>
              </a:rPr>
              <a:t> </a:t>
            </a:r>
            <a:r>
              <a:rPr lang="ca-ES" altLang="ca-ES" sz="1600" b="1" dirty="0" err="1">
                <a:latin typeface="Verdana" pitchFamily="34" charset="0"/>
                <a:hlinkClick r:id="rId6" action="ppaction://hlinksldjump"/>
              </a:rPr>
              <a:t>rápida</a:t>
            </a:r>
            <a:r>
              <a:rPr lang="ca-ES" altLang="ca-ES" sz="1600" b="1" dirty="0">
                <a:latin typeface="Verdana" pitchFamily="34" charset="0"/>
                <a:hlinkClick r:id="rId6" action="ppaction://hlinksldjump"/>
              </a:rPr>
              <a:t> por </a:t>
            </a:r>
            <a:r>
              <a:rPr lang="ca-ES" altLang="ca-ES" sz="1600" b="1" dirty="0" err="1">
                <a:latin typeface="Verdana" pitchFamily="34" charset="0"/>
                <a:hlinkClick r:id="rId6" action="ppaction://hlinksldjump"/>
              </a:rPr>
              <a:t>título</a:t>
            </a:r>
            <a:endParaRPr lang="ca-ES" altLang="ca-ES" sz="1600" b="1" dirty="0">
              <a:latin typeface="Verdana" pitchFamily="34" charset="0"/>
            </a:endParaRP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3.3. </a:t>
            </a:r>
            <a:r>
              <a:rPr lang="ca-ES" altLang="ca-ES" sz="1600" b="1" dirty="0" err="1">
                <a:latin typeface="Verdana" pitchFamily="34" charset="0"/>
                <a:hlinkClick r:id="rId7" action="ppaction://hlinksldjump"/>
              </a:rPr>
              <a:t>Búsqueda</a:t>
            </a:r>
            <a:r>
              <a:rPr lang="ca-ES" altLang="ca-ES" sz="1600" b="1" dirty="0">
                <a:latin typeface="Verdana" pitchFamily="34" charset="0"/>
                <a:hlinkClick r:id="rId7" action="ppaction://hlinksldjump"/>
              </a:rPr>
              <a:t> </a:t>
            </a:r>
            <a:r>
              <a:rPr lang="ca-ES" altLang="ca-ES" sz="1600" b="1" dirty="0" err="1">
                <a:latin typeface="Verdana" pitchFamily="34" charset="0"/>
                <a:hlinkClick r:id="rId7" action="ppaction://hlinksldjump"/>
              </a:rPr>
              <a:t>rápida</a:t>
            </a:r>
            <a:r>
              <a:rPr lang="ca-ES" altLang="ca-ES" sz="1600" b="1" dirty="0">
                <a:latin typeface="Verdana" pitchFamily="34" charset="0"/>
                <a:hlinkClick r:id="rId7" action="ppaction://hlinksldjump"/>
              </a:rPr>
              <a:t> por </a:t>
            </a:r>
            <a:r>
              <a:rPr lang="ca-ES" altLang="ca-ES" sz="1600" b="1" dirty="0" err="1">
                <a:latin typeface="Verdana" pitchFamily="34" charset="0"/>
                <a:hlinkClick r:id="rId7" action="ppaction://hlinksldjump"/>
              </a:rPr>
              <a:t>materia</a:t>
            </a:r>
            <a:endParaRPr lang="ca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4. </a:t>
            </a:r>
            <a:r>
              <a:rPr lang="ca-ES" altLang="ca-ES" sz="1600" b="1" dirty="0" err="1">
                <a:latin typeface="Verdana" pitchFamily="34" charset="0"/>
                <a:hlinkClick r:id="rId8" action="ppaction://hlinksldjump"/>
              </a:rPr>
              <a:t>Tesauros</a:t>
            </a:r>
            <a:endParaRPr lang="ca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5. </a:t>
            </a:r>
            <a:r>
              <a:rPr lang="ca-ES" altLang="ca-ES" sz="1600" b="1" dirty="0" err="1">
                <a:latin typeface="Verdana" pitchFamily="34" charset="0"/>
                <a:hlinkClick r:id="rId9" action="ppaction://hlinksldjump"/>
              </a:rPr>
              <a:t>Búsqueda</a:t>
            </a:r>
            <a:r>
              <a:rPr lang="ca-ES" altLang="ca-ES" sz="1600" b="1" dirty="0">
                <a:latin typeface="Verdana" pitchFamily="34" charset="0"/>
                <a:hlinkClick r:id="rId9" action="ppaction://hlinksldjump"/>
              </a:rPr>
              <a:t> </a:t>
            </a:r>
            <a:r>
              <a:rPr lang="ca-ES" altLang="ca-ES" sz="1600" b="1" dirty="0" err="1">
                <a:latin typeface="Verdana" pitchFamily="34" charset="0"/>
                <a:hlinkClick r:id="rId9" action="ppaction://hlinksldjump"/>
              </a:rPr>
              <a:t>avanzada</a:t>
            </a:r>
            <a:endParaRPr lang="ca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6. </a:t>
            </a:r>
            <a:r>
              <a:rPr lang="ca-ES" altLang="ca-ES" sz="1600" b="1" dirty="0">
                <a:latin typeface="Verdana" pitchFamily="34" charset="0"/>
                <a:hlinkClick r:id="rId10" action="ppaction://hlinksldjump"/>
              </a:rPr>
              <a:t>Mi </a:t>
            </a:r>
            <a:r>
              <a:rPr lang="ca-ES" altLang="ca-ES" sz="1600" b="1" dirty="0" err="1">
                <a:latin typeface="Verdana" pitchFamily="34" charset="0"/>
                <a:hlinkClick r:id="rId10" action="ppaction://hlinksldjump"/>
              </a:rPr>
              <a:t>Cuenta</a:t>
            </a:r>
            <a:endParaRPr lang="ca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7. </a:t>
            </a:r>
            <a:r>
              <a:rPr lang="ca-ES" altLang="ca-ES" sz="1600" b="1" dirty="0" err="1">
                <a:latin typeface="Verdana" pitchFamily="34" charset="0"/>
                <a:hlinkClick r:id="rId11" action="ppaction://hlinksldjump"/>
              </a:rPr>
              <a:t>Otros</a:t>
            </a:r>
            <a:r>
              <a:rPr lang="ca-ES" altLang="ca-ES" sz="1600" b="1" dirty="0">
                <a:latin typeface="Verdana" pitchFamily="34" charset="0"/>
                <a:hlinkClick r:id="rId11" action="ppaction://hlinksldjump"/>
              </a:rPr>
              <a:t> recursos</a:t>
            </a:r>
            <a:endParaRPr lang="ca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latin typeface="Verdana" pitchFamily="34" charset="0"/>
              </a:rPr>
              <a:t>8. </a:t>
            </a:r>
            <a:r>
              <a:rPr lang="ca-ES" altLang="ca-ES" sz="1600" b="1" dirty="0" err="1">
                <a:latin typeface="Verdana" pitchFamily="34" charset="0"/>
                <a:hlinkClick r:id="rId12" action="ppaction://hlinksldjump"/>
              </a:rPr>
              <a:t>Ayuda</a:t>
            </a:r>
            <a:endParaRPr lang="ca-ES" altLang="ca-ES" sz="16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49" y="2436319"/>
            <a:ext cx="4205014" cy="3071212"/>
          </a:xfrm>
          <a:prstGeom prst="rect">
            <a:avLst/>
          </a:prstGeom>
        </p:spPr>
      </p:pic>
      <p:sp>
        <p:nvSpPr>
          <p:cNvPr id="21507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6. Mi Cuenta</a:t>
            </a:r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1763688" y="4671584"/>
            <a:ext cx="432048" cy="20059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21511" name="AutoShape 10"/>
          <p:cNvSpPr>
            <a:spLocks noChangeArrowheads="1"/>
          </p:cNvSpPr>
          <p:nvPr/>
        </p:nvSpPr>
        <p:spPr bwMode="auto">
          <a:xfrm>
            <a:off x="1619250" y="1916113"/>
            <a:ext cx="4824958" cy="360362"/>
          </a:xfrm>
          <a:prstGeom prst="wedgeRectCallout">
            <a:avLst>
              <a:gd name="adj1" fmla="val -17458"/>
              <a:gd name="adj2" fmla="val 4163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Desde </a:t>
            </a:r>
            <a:r>
              <a:rPr lang="es-ES" altLang="ca-ES" sz="1400" i="1" dirty="0">
                <a:latin typeface="Verdana" pitchFamily="34" charset="0"/>
              </a:rPr>
              <a:t>Mi Cuenta</a:t>
            </a:r>
            <a:r>
              <a:rPr lang="es-ES" altLang="ca-ES" sz="1400" dirty="0">
                <a:latin typeface="Verdana" pitchFamily="34" charset="0"/>
              </a:rPr>
              <a:t> accedes a tu registro de usuario</a:t>
            </a:r>
          </a:p>
        </p:txBody>
      </p:sp>
      <p:sp>
        <p:nvSpPr>
          <p:cNvPr id="21512" name="Line 17"/>
          <p:cNvSpPr>
            <a:spLocks noChangeShapeType="1"/>
          </p:cNvSpPr>
          <p:nvPr/>
        </p:nvSpPr>
        <p:spPr bwMode="auto">
          <a:xfrm>
            <a:off x="1979712" y="2276475"/>
            <a:ext cx="1" cy="237512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1513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  <p:pic>
        <p:nvPicPr>
          <p:cNvPr id="21514" name="Imatg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3"/>
          <a:stretch/>
        </p:blipFill>
        <p:spPr bwMode="auto">
          <a:xfrm>
            <a:off x="5262563" y="3125788"/>
            <a:ext cx="3419475" cy="289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2268538" y="5667375"/>
            <a:ext cx="2705100" cy="504825"/>
          </a:xfrm>
          <a:prstGeom prst="wedgeRectCallout">
            <a:avLst>
              <a:gd name="adj1" fmla="val 69329"/>
              <a:gd name="adj2" fmla="val -20027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Es necesario que te identifiques para acceder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 dirty="0">
                <a:latin typeface="Verdana" pitchFamily="34" charset="0"/>
              </a:rPr>
              <a:t>6. Mi </a:t>
            </a:r>
            <a:r>
              <a:rPr lang="ca-ES" altLang="ca-ES" sz="2000" b="1" dirty="0" err="1">
                <a:latin typeface="Verdana" pitchFamily="34" charset="0"/>
              </a:rPr>
              <a:t>Cuenta</a:t>
            </a:r>
            <a:endParaRPr lang="ca-ES" altLang="ca-ES" sz="2000" b="1" dirty="0">
              <a:latin typeface="Verdana" pitchFamily="34" charset="0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23850" y="1827213"/>
            <a:ext cx="6264275" cy="2215991"/>
          </a:xfrm>
          <a:prstGeom prst="rect">
            <a:avLst/>
          </a:prstGeom>
          <a:solidFill>
            <a:srgbClr val="FFFF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600" b="1" dirty="0">
                <a:latin typeface="Verdana" pitchFamily="34" charset="0"/>
              </a:rPr>
              <a:t>Una vez identificado puedes: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600" b="1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ca-ES" sz="1600" dirty="0">
                <a:latin typeface="Verdana" pitchFamily="34" charset="0"/>
              </a:rPr>
              <a:t> </a:t>
            </a:r>
            <a:r>
              <a:rPr lang="es-ES" altLang="ca-ES" sz="1500" b="1" dirty="0">
                <a:latin typeface="Verdana" pitchFamily="34" charset="0"/>
              </a:rPr>
              <a:t>Ver </a:t>
            </a:r>
            <a:r>
              <a:rPr lang="es-ES" altLang="ca-ES" sz="1500" dirty="0">
                <a:latin typeface="Verdana" pitchFamily="34" charset="0"/>
              </a:rPr>
              <a:t>y</a:t>
            </a:r>
            <a:r>
              <a:rPr lang="es-ES" altLang="ca-ES" sz="1500" b="1" dirty="0">
                <a:latin typeface="Verdana" pitchFamily="34" charset="0"/>
              </a:rPr>
              <a:t> renovar </a:t>
            </a:r>
            <a:r>
              <a:rPr lang="es-ES" altLang="ca-ES" sz="1500" dirty="0">
                <a:latin typeface="Verdana" pitchFamily="34" charset="0"/>
              </a:rPr>
              <a:t>tus préstamos</a:t>
            </a:r>
          </a:p>
          <a:p>
            <a:pPr eaLnBrk="1" hangingPunct="1">
              <a:spcBef>
                <a:spcPct val="0"/>
              </a:spcBef>
            </a:pPr>
            <a:r>
              <a:rPr lang="es-ES" altLang="ca-ES" sz="1500" b="1" dirty="0">
                <a:latin typeface="Verdana" pitchFamily="34" charset="0"/>
              </a:rPr>
              <a:t> Reservar </a:t>
            </a:r>
            <a:r>
              <a:rPr lang="es-ES" altLang="ca-ES" sz="1500" dirty="0">
                <a:latin typeface="Verdana" pitchFamily="34" charset="0"/>
              </a:rPr>
              <a:t>documentos</a:t>
            </a:r>
          </a:p>
          <a:p>
            <a:pPr eaLnBrk="1" hangingPunct="1">
              <a:spcBef>
                <a:spcPct val="0"/>
              </a:spcBef>
            </a:pPr>
            <a:r>
              <a:rPr lang="es-ES" altLang="ca-ES" sz="1500" b="1" dirty="0">
                <a:latin typeface="Verdana" pitchFamily="34" charset="0"/>
              </a:rPr>
              <a:t> Crear</a:t>
            </a:r>
            <a:r>
              <a:rPr lang="es-ES" altLang="ca-ES" sz="1500" dirty="0">
                <a:latin typeface="Verdana" pitchFamily="34" charset="0"/>
              </a:rPr>
              <a:t> tus </a:t>
            </a:r>
            <a:r>
              <a:rPr lang="es-ES" altLang="ca-ES" sz="1500" b="1" dirty="0">
                <a:latin typeface="Verdana" pitchFamily="34" charset="0"/>
              </a:rPr>
              <a:t>listas</a:t>
            </a:r>
            <a:r>
              <a:rPr lang="es-ES" altLang="ca-ES" sz="1500" dirty="0">
                <a:latin typeface="Verdana" pitchFamily="34" charset="0"/>
              </a:rPr>
              <a:t> de registros</a:t>
            </a:r>
          </a:p>
          <a:p>
            <a:pPr eaLnBrk="1" hangingPunct="1">
              <a:spcBef>
                <a:spcPct val="0"/>
              </a:spcBef>
            </a:pPr>
            <a:r>
              <a:rPr lang="es-ES" altLang="ca-ES" sz="1500" b="1" dirty="0">
                <a:latin typeface="Verdana" pitchFamily="34" charset="0"/>
              </a:rPr>
              <a:t> </a:t>
            </a:r>
            <a:r>
              <a:rPr lang="es-ES" altLang="ca-ES" sz="1500" dirty="0">
                <a:latin typeface="Verdana" pitchFamily="34" charset="0"/>
              </a:rPr>
              <a:t>Acceder a la</a:t>
            </a:r>
            <a:r>
              <a:rPr lang="es-ES" altLang="ca-ES" sz="1500" b="1" dirty="0">
                <a:latin typeface="Verdana" pitchFamily="34" charset="0"/>
              </a:rPr>
              <a:t> consulta del catálogo </a:t>
            </a:r>
          </a:p>
          <a:p>
            <a:pPr eaLnBrk="1" hangingPunct="1">
              <a:spcBef>
                <a:spcPct val="0"/>
              </a:spcBef>
            </a:pPr>
            <a:r>
              <a:rPr lang="es-ES" altLang="ca-ES" sz="1500" b="1" dirty="0">
                <a:latin typeface="Verdana" pitchFamily="34" charset="0"/>
              </a:rPr>
              <a:t> Seleccionar y guardar </a:t>
            </a:r>
            <a:r>
              <a:rPr lang="es-ES" altLang="ca-ES" sz="1500" dirty="0">
                <a:latin typeface="Verdana" pitchFamily="34" charset="0"/>
              </a:rPr>
              <a:t>tus</a:t>
            </a:r>
            <a:r>
              <a:rPr lang="es-ES" altLang="ca-ES" sz="1500" b="1" dirty="0">
                <a:latin typeface="Verdana" pitchFamily="34" charset="0"/>
              </a:rPr>
              <a:t> búsquedas </a:t>
            </a:r>
            <a:r>
              <a:rPr lang="es-ES" altLang="ca-ES" sz="1500" dirty="0">
                <a:latin typeface="Verdana" pitchFamily="34" charset="0"/>
              </a:rPr>
              <a:t>preferidas</a:t>
            </a:r>
          </a:p>
          <a:p>
            <a:pPr eaLnBrk="1" hangingPunct="1">
              <a:spcBef>
                <a:spcPct val="0"/>
              </a:spcBef>
            </a:pPr>
            <a:r>
              <a:rPr lang="es-ES" altLang="ca-ES" sz="1500" b="1" dirty="0">
                <a:latin typeface="Verdana" pitchFamily="34" charset="0"/>
              </a:rPr>
              <a:t> Consultar </a:t>
            </a:r>
            <a:r>
              <a:rPr lang="es-ES" altLang="ca-ES" sz="1500" dirty="0">
                <a:latin typeface="Verdana" pitchFamily="34" charset="0"/>
              </a:rPr>
              <a:t>tu</a:t>
            </a:r>
            <a:r>
              <a:rPr lang="es-ES" altLang="ca-ES" sz="1500" b="1" dirty="0">
                <a:latin typeface="Verdana" pitchFamily="34" charset="0"/>
              </a:rPr>
              <a:t> historial de préstamos </a:t>
            </a:r>
            <a:r>
              <a:rPr lang="es-ES" altLang="ca-ES" sz="1500" dirty="0">
                <a:latin typeface="Verdana" pitchFamily="34" charset="0"/>
              </a:rPr>
              <a:t>(hay que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500" dirty="0">
                <a:latin typeface="Verdana" pitchFamily="34" charset="0"/>
              </a:rPr>
              <a:t>   activar esta opción</a:t>
            </a:r>
            <a:r>
              <a:rPr lang="ca-ES" altLang="ca-ES" sz="1500" dirty="0">
                <a:latin typeface="Verdana" pitchFamily="34" charset="0"/>
              </a:rPr>
              <a:t>)</a:t>
            </a:r>
            <a:endParaRPr lang="ca-ES" altLang="ca-ES" sz="1500" i="1" dirty="0">
              <a:latin typeface="Verdana" pitchFamily="34" charset="0"/>
            </a:endParaRPr>
          </a:p>
        </p:txBody>
      </p:sp>
      <p:sp>
        <p:nvSpPr>
          <p:cNvPr id="26638" name="Text Box 14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44550" y="4144963"/>
            <a:ext cx="7056438" cy="2378075"/>
          </a:xfrm>
          <a:prstGeom prst="rect">
            <a:avLst/>
          </a:prstGeom>
          <a:solidFill>
            <a:srgbClr val="FFFF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500" dirty="0">
                <a:latin typeface="Verdana" pitchFamily="34" charset="0"/>
              </a:rPr>
              <a:t>También puedes reservar ejemplares de otras bibliotecas del Consorcio de Servicios Universitarios de Cataluña (</a:t>
            </a:r>
            <a:r>
              <a:rPr lang="es-ES" altLang="ca-ES" sz="1500" dirty="0">
                <a:latin typeface="Verdana" pitchFamily="34" charset="0"/>
                <a:hlinkClick r:id="rId3"/>
              </a:rPr>
              <a:t>CSUC</a:t>
            </a:r>
            <a:r>
              <a:rPr lang="es-ES" altLang="ca-ES" sz="1500" dirty="0">
                <a:latin typeface="Verdana" pitchFamily="34" charset="0"/>
              </a:rPr>
              <a:t>) a través del</a:t>
            </a:r>
            <a:r>
              <a:rPr lang="es-ES" altLang="ca-ES" sz="1500" b="1" dirty="0">
                <a:latin typeface="Verdana" pitchFamily="34" charset="0"/>
              </a:rPr>
              <a:t> </a:t>
            </a:r>
            <a:r>
              <a:rPr lang="es-ES" altLang="ca-ES" sz="1500" b="1" dirty="0">
                <a:latin typeface="Verdana" pitchFamily="34" charset="0"/>
                <a:hlinkClick r:id="rId4"/>
              </a:rPr>
              <a:t>Préstamo Consorciado</a:t>
            </a:r>
            <a:r>
              <a:rPr lang="es-ES" altLang="ca-ES" sz="1500" b="1" dirty="0">
                <a:latin typeface="Verdana" pitchFamily="34" charset="0"/>
              </a:rPr>
              <a:t> (PUC).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500" b="1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500" b="1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500" b="1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500" b="1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500" b="1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500" b="1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500" i="1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22535" name="AutoShape 19"/>
          <p:cNvSpPr>
            <a:spLocks noChangeArrowheads="1"/>
          </p:cNvSpPr>
          <p:nvPr/>
        </p:nvSpPr>
        <p:spPr bwMode="auto">
          <a:xfrm>
            <a:off x="6588125" y="2054225"/>
            <a:ext cx="2227263" cy="1590675"/>
          </a:xfrm>
          <a:prstGeom prst="wedgeRectCallout">
            <a:avLst>
              <a:gd name="adj1" fmla="val -16042"/>
              <a:gd name="adj2" fmla="val -12403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 dirty="0">
                <a:latin typeface="Verdana" pitchFamily="34" charset="0"/>
              </a:rPr>
              <a:t>El </a:t>
            </a:r>
            <a:r>
              <a:rPr lang="ca-ES" altLang="ca-ES" sz="1400" dirty="0" err="1">
                <a:latin typeface="Verdana" pitchFamily="34" charset="0"/>
              </a:rPr>
              <a:t>préstamo</a:t>
            </a:r>
            <a:r>
              <a:rPr lang="ca-ES" altLang="ca-ES" sz="1400" dirty="0">
                <a:latin typeface="Verdana" pitchFamily="34" charset="0"/>
              </a:rPr>
              <a:t> de la </a:t>
            </a:r>
            <a:r>
              <a:rPr lang="ca-ES" altLang="ca-ES" sz="1400" b="1" dirty="0" err="1">
                <a:latin typeface="Verdana" pitchFamily="34" charset="0"/>
              </a:rPr>
              <a:t>Bibliografía</a:t>
            </a:r>
            <a:r>
              <a:rPr lang="ca-ES" altLang="ca-ES" sz="1400" b="1" dirty="0">
                <a:latin typeface="Verdana" pitchFamily="34" charset="0"/>
              </a:rPr>
              <a:t> </a:t>
            </a:r>
            <a:r>
              <a:rPr lang="es-ES" altLang="ca-ES" sz="1400" b="1" dirty="0">
                <a:latin typeface="Verdana" pitchFamily="34" charset="0"/>
              </a:rPr>
              <a:t>Recomendada</a:t>
            </a:r>
            <a:r>
              <a:rPr lang="ca-ES" altLang="ca-ES" sz="1400" dirty="0">
                <a:latin typeface="Verdana" pitchFamily="34" charset="0"/>
              </a:rPr>
              <a:t> </a:t>
            </a:r>
            <a:r>
              <a:rPr lang="es-ES" altLang="ca-ES" sz="1400" dirty="0">
                <a:latin typeface="Verdana" pitchFamily="34" charset="0"/>
              </a:rPr>
              <a:t>solo</a:t>
            </a:r>
            <a:r>
              <a:rPr lang="ca-ES" altLang="ca-ES" sz="1400" dirty="0">
                <a:latin typeface="Verdana" pitchFamily="34" charset="0"/>
              </a:rPr>
              <a:t> </a:t>
            </a:r>
            <a:r>
              <a:rPr lang="ca-ES" altLang="ca-ES" sz="1400" dirty="0" err="1">
                <a:latin typeface="Verdana" pitchFamily="34" charset="0"/>
              </a:rPr>
              <a:t>admite</a:t>
            </a:r>
            <a:r>
              <a:rPr lang="ca-ES" altLang="ca-ES" sz="1400" dirty="0">
                <a:latin typeface="Verdana" pitchFamily="34" charset="0"/>
              </a:rPr>
              <a:t> </a:t>
            </a:r>
            <a:r>
              <a:rPr lang="ca-ES" altLang="ca-ES" sz="1400" dirty="0" err="1">
                <a:latin typeface="Verdana" pitchFamily="34" charset="0"/>
              </a:rPr>
              <a:t>reservas</a:t>
            </a:r>
            <a:r>
              <a:rPr lang="ca-ES" altLang="ca-ES" sz="1400" dirty="0">
                <a:latin typeface="Verdana" pitchFamily="34" charset="0"/>
              </a:rPr>
              <a:t> </a:t>
            </a:r>
            <a:r>
              <a:rPr lang="ca-ES" altLang="ca-ES" sz="1400" dirty="0" err="1">
                <a:latin typeface="Verdana" pitchFamily="34" charset="0"/>
              </a:rPr>
              <a:t>desde</a:t>
            </a:r>
            <a:r>
              <a:rPr lang="ca-ES" altLang="ca-ES" sz="1400" dirty="0">
                <a:latin typeface="Verdana" pitchFamily="34" charset="0"/>
              </a:rPr>
              <a:t> </a:t>
            </a:r>
            <a:r>
              <a:rPr lang="es-ES" altLang="ca-ES" sz="1400" dirty="0">
                <a:latin typeface="Verdana" pitchFamily="34" charset="0"/>
              </a:rPr>
              <a:t>los </a:t>
            </a:r>
            <a:r>
              <a:rPr lang="es-ES" altLang="ca-ES" sz="1400" b="1" dirty="0">
                <a:latin typeface="Verdana" pitchFamily="34" charset="0"/>
              </a:rPr>
              <a:t>mostradores de préstamo</a:t>
            </a:r>
            <a:r>
              <a:rPr lang="es-ES" altLang="ca-ES" sz="1400" dirty="0">
                <a:latin typeface="Verdana" pitchFamily="34" charset="0"/>
              </a:rPr>
              <a:t> de las bibliotecas</a:t>
            </a:r>
            <a:r>
              <a:rPr lang="ca-ES" altLang="ca-ES" sz="1400" dirty="0">
                <a:latin typeface="Verdana" pitchFamily="34" charset="0"/>
              </a:rPr>
              <a:t>.</a:t>
            </a:r>
          </a:p>
        </p:txBody>
      </p:sp>
      <p:sp>
        <p:nvSpPr>
          <p:cNvPr id="22536" name="Text Box 4"/>
          <p:cNvSpPr txBox="1">
            <a:spLocks noChangeArrowheads="1"/>
          </p:cNvSpPr>
          <p:nvPr/>
        </p:nvSpPr>
        <p:spPr bwMode="auto">
          <a:xfrm>
            <a:off x="1116013" y="6229350"/>
            <a:ext cx="6518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ca-ES" altLang="ca-ES" sz="2000">
                <a:latin typeface="Verdana" pitchFamily="34" charset="0"/>
                <a:hlinkClick r:id="rId5"/>
              </a:rPr>
              <a:t>http://ccuc.cbuc.cat/</a:t>
            </a:r>
            <a:endParaRPr lang="ca-ES" altLang="ca-ES" sz="2000">
              <a:latin typeface="Verdana" pitchFamily="34" charset="0"/>
            </a:endParaRPr>
          </a:p>
        </p:txBody>
      </p:sp>
      <p:sp>
        <p:nvSpPr>
          <p:cNvPr id="22537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6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/>
          <a:srcRect l="10201" t="52171" r="31605" b="31297"/>
          <a:stretch/>
        </p:blipFill>
        <p:spPr>
          <a:xfrm>
            <a:off x="1924513" y="4967169"/>
            <a:ext cx="5294973" cy="1203404"/>
          </a:xfrm>
          <a:prstGeom prst="rect">
            <a:avLst/>
          </a:prstGeom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5806699" y="5485607"/>
            <a:ext cx="1285582" cy="2857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5356430" y="4690789"/>
            <a:ext cx="450268" cy="72306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animBg="1"/>
      <p:bldP spid="26635" grpId="1" animBg="1"/>
      <p:bldP spid="26638" grpId="0" animBg="1"/>
      <p:bldP spid="2663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7. Otros recursos</a:t>
            </a:r>
          </a:p>
        </p:txBody>
      </p:sp>
      <p:sp>
        <p:nvSpPr>
          <p:cNvPr id="23557" name="Rectangle 10"/>
          <p:cNvSpPr>
            <a:spLocks noChangeArrowheads="1"/>
          </p:cNvSpPr>
          <p:nvPr/>
        </p:nvSpPr>
        <p:spPr bwMode="auto">
          <a:xfrm>
            <a:off x="396875" y="1989138"/>
            <a:ext cx="8351838" cy="4319587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4F81B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200" b="1" dirty="0">
                <a:solidFill>
                  <a:srgbClr val="4F81BD"/>
                </a:solidFill>
                <a:latin typeface="Verdana" pitchFamily="34" charset="0"/>
              </a:rPr>
              <a:t>Los demás recursos te permiten: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200" b="1" dirty="0">
              <a:solidFill>
                <a:srgbClr val="4F81BD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solidFill>
                <a:srgbClr val="4F81BD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ca-ES" sz="1200" dirty="0">
                <a:latin typeface="Verdana" pitchFamily="34" charset="0"/>
              </a:rPr>
              <a:t> Consultar simultáneamente distintos recursos electrónicos con el </a:t>
            </a:r>
            <a:r>
              <a:rPr lang="es-ES" altLang="ca-ES" sz="1200" b="1" u="sng" dirty="0" err="1">
                <a:solidFill>
                  <a:srgbClr val="4F81BD"/>
                </a:solidFill>
                <a:latin typeface="Verdana" pitchFamily="34" charset="0"/>
                <a:hlinkClick r:id="rId2"/>
              </a:rPr>
              <a:t>ReCercador</a:t>
            </a:r>
            <a:r>
              <a:rPr lang="es-ES" altLang="ca-ES" sz="1200" b="1" u="sng" dirty="0">
                <a:solidFill>
                  <a:srgbClr val="4F81BD"/>
                </a:solidFill>
                <a:latin typeface="Verdana" pitchFamily="34" charset="0"/>
                <a:hlinkClick r:id="rId2"/>
              </a:rPr>
              <a:t>+</a:t>
            </a:r>
            <a:endParaRPr lang="es-ES" altLang="ca-ES" sz="1200" b="1" u="sng" dirty="0">
              <a:solidFill>
                <a:srgbClr val="4F81BD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solidFill>
                <a:srgbClr val="4F81BD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ca-ES" sz="1200" dirty="0">
                <a:latin typeface="Verdana" pitchFamily="34" charset="0"/>
              </a:rPr>
              <a:t> Consultar el </a:t>
            </a:r>
            <a:r>
              <a:rPr lang="es-ES" altLang="ca-ES" sz="1200" b="1" u="sng" dirty="0">
                <a:latin typeface="Verdana" pitchFamily="34" charset="0"/>
                <a:hlinkClick r:id="rId3"/>
              </a:rPr>
              <a:t>Catálogo de autoridades UB</a:t>
            </a:r>
            <a:r>
              <a:rPr lang="es-ES" altLang="ca-ES" sz="1200" dirty="0">
                <a:latin typeface="Verdana" pitchFamily="34" charset="0"/>
                <a:hlinkClick r:id="rId3"/>
              </a:rPr>
              <a:t> </a:t>
            </a:r>
            <a:r>
              <a:rPr lang="es-ES" altLang="ca-ES" sz="1200" dirty="0">
                <a:latin typeface="Verdana" pitchFamily="34" charset="0"/>
              </a:rPr>
              <a:t>para la búsqueda de autores y títulos, el </a:t>
            </a:r>
            <a:r>
              <a:rPr lang="es-ES" altLang="ca-ES" sz="1200" b="1" u="sng" dirty="0" err="1">
                <a:latin typeface="Verdana" pitchFamily="34" charset="0"/>
                <a:hlinkClick r:id="rId4"/>
              </a:rPr>
              <a:t>Thesaurus</a:t>
            </a:r>
            <a:r>
              <a:rPr lang="es-ES" altLang="ca-ES" sz="1200" b="1" u="sng" dirty="0">
                <a:latin typeface="Verdana" pitchFamily="34" charset="0"/>
                <a:hlinkClick r:id="rId4"/>
              </a:rPr>
              <a:t> UB</a:t>
            </a:r>
            <a:endParaRPr lang="es-ES" altLang="ca-ES" sz="1200" b="1" u="sng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ca-ES" sz="1200" dirty="0">
                <a:latin typeface="Verdana" pitchFamily="34" charset="0"/>
              </a:rPr>
              <a:t>   (con las distintas materias del catálogo) y los </a:t>
            </a:r>
            <a:r>
              <a:rPr lang="es-ES" altLang="ca-ES" sz="1200" dirty="0" err="1">
                <a:latin typeface="Verdana" pitchFamily="34" charset="0"/>
              </a:rPr>
              <a:t>microtesauros</a:t>
            </a:r>
            <a:r>
              <a:rPr lang="es-ES" altLang="ca-ES" sz="1200" dirty="0">
                <a:latin typeface="Verdana" pitchFamily="34" charset="0"/>
              </a:rPr>
              <a:t> </a:t>
            </a:r>
            <a:r>
              <a:rPr lang="es-ES" altLang="ca-ES" sz="1200" b="1" u="sng" dirty="0">
                <a:latin typeface="Verdana" pitchFamily="34" charset="0"/>
                <a:hlinkClick r:id="rId5"/>
              </a:rPr>
              <a:t>temáticos</a:t>
            </a:r>
            <a:r>
              <a:rPr lang="es-ES" altLang="ca-ES" sz="1200" dirty="0">
                <a:latin typeface="Verdana" pitchFamily="34" charset="0"/>
              </a:rPr>
              <a:t> (términos agrupados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ca-ES" sz="1200" dirty="0">
                <a:latin typeface="Verdana" pitchFamily="34" charset="0"/>
              </a:rPr>
              <a:t>   según las disciplinas temáticas de la UB) y de </a:t>
            </a:r>
            <a:r>
              <a:rPr lang="es-ES" altLang="ca-ES" sz="1200" b="1" u="sng" dirty="0">
                <a:latin typeface="Verdana" pitchFamily="34" charset="0"/>
                <a:hlinkClick r:id="rId6"/>
              </a:rPr>
              <a:t>nombres geográficos</a:t>
            </a:r>
            <a:endParaRPr lang="es-ES" altLang="ca-ES" sz="1200" b="1" u="sng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200" dirty="0">
                <a:latin typeface="Verdana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s-ES" altLang="ca-ES" sz="1200" dirty="0">
                <a:latin typeface="Verdana" pitchFamily="34" charset="0"/>
              </a:rPr>
              <a:t> Consultar el </a:t>
            </a:r>
            <a:r>
              <a:rPr lang="es-ES" altLang="ca-ES" sz="1200" b="1" u="sng" dirty="0">
                <a:latin typeface="Verdana" pitchFamily="34" charset="0"/>
                <a:hlinkClick r:id="rId7"/>
              </a:rPr>
              <a:t>Catálogo Colectivo de las Universidades de Cataluña</a:t>
            </a:r>
            <a:endParaRPr lang="es-ES" altLang="ca-ES" sz="1200" b="1" u="sng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s-ES" altLang="ca-ES" sz="1200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ca-ES" sz="1200" dirty="0">
                <a:latin typeface="Verdana" pitchFamily="34" charset="0"/>
              </a:rPr>
              <a:t> Consultar nuestra </a:t>
            </a:r>
            <a:r>
              <a:rPr lang="es-ES" altLang="ca-ES" sz="1200" b="1" u="sng" dirty="0">
                <a:latin typeface="Verdana" pitchFamily="34" charset="0"/>
                <a:hlinkClick r:id="rId8"/>
              </a:rPr>
              <a:t>Guía general y de referencia</a:t>
            </a:r>
            <a:endParaRPr lang="es-ES" altLang="ca-ES" sz="1200" b="1" u="sng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ca-ES" sz="1200" dirty="0">
                <a:latin typeface="Verdana" pitchFamily="34" charset="0"/>
              </a:rPr>
              <a:t> Consultar el  </a:t>
            </a:r>
            <a:r>
              <a:rPr lang="es-ES" altLang="ca-ES" sz="1200" b="1" dirty="0">
                <a:latin typeface="Verdana" pitchFamily="34" charset="0"/>
                <a:hlinkClick r:id="rId9"/>
              </a:rPr>
              <a:t>patrimonio bibliográfico de la UB</a:t>
            </a:r>
            <a:r>
              <a:rPr lang="es-ES" altLang="ca-ES" sz="1200" dirty="0">
                <a:latin typeface="Verdana" pitchFamily="34" charset="0"/>
              </a:rPr>
              <a:t>: fondo antiguo, fondos personales y colecciones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200" dirty="0">
                <a:latin typeface="Verdana" pitchFamily="34" charset="0"/>
              </a:rPr>
              <a:t>   especiales, y patrimonio bibliográfico digital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200" dirty="0">
                <a:latin typeface="Verdana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s-ES" altLang="ca-ES" sz="1200" dirty="0">
                <a:latin typeface="Verdana" pitchFamily="34" charset="0"/>
              </a:rPr>
              <a:t> Acceder a los </a:t>
            </a:r>
            <a:r>
              <a:rPr lang="es-ES" altLang="ca-ES" sz="1200" b="1" u="sng" dirty="0">
                <a:latin typeface="Verdana" pitchFamily="34" charset="0"/>
                <a:hlinkClick r:id="rId10"/>
              </a:rPr>
              <a:t>repositorios digitales de la UB</a:t>
            </a:r>
            <a:r>
              <a:rPr lang="es-ES" altLang="ca-ES" sz="1200" dirty="0">
                <a:latin typeface="Verdana" pitchFamily="34" charset="0"/>
              </a:rPr>
              <a:t> para consultar publicaciones digitales en acceso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200" dirty="0">
                <a:latin typeface="Verdana" pitchFamily="34" charset="0"/>
              </a:rPr>
              <a:t>   abierto derivadas de la actividad docente, investigadora e institucional de la UB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000" dirty="0">
                <a:latin typeface="Verdana" pitchFamily="34" charset="0"/>
              </a:rPr>
              <a:t/>
            </a:r>
            <a:br>
              <a:rPr lang="es-ES" altLang="ca-ES" sz="1000" dirty="0">
                <a:latin typeface="Verdana" pitchFamily="34" charset="0"/>
              </a:rPr>
            </a:br>
            <a:endParaRPr lang="es-ES" altLang="ca-ES" sz="1000" dirty="0">
              <a:latin typeface="Verdana" pitchFamily="34" charset="0"/>
            </a:endParaRPr>
          </a:p>
        </p:txBody>
      </p:sp>
      <p:sp>
        <p:nvSpPr>
          <p:cNvPr id="23558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11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8441" b="61187"/>
          <a:stretch/>
        </p:blipFill>
        <p:spPr>
          <a:xfrm>
            <a:off x="461820" y="2535810"/>
            <a:ext cx="8258318" cy="2006600"/>
          </a:xfrm>
          <a:prstGeom prst="rect">
            <a:avLst/>
          </a:prstGeom>
        </p:spPr>
      </p:pic>
      <p:pic>
        <p:nvPicPr>
          <p:cNvPr id="24578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787900"/>
            <a:ext cx="45085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8. Ayuda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910387" y="3035889"/>
            <a:ext cx="276225" cy="1714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1619250" y="1989138"/>
            <a:ext cx="5184775" cy="360362"/>
          </a:xfrm>
          <a:prstGeom prst="wedgeRectCallout">
            <a:avLst>
              <a:gd name="adj1" fmla="val 6681"/>
              <a:gd name="adj2" fmla="val 36343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Dispones de ayudas en todas las pantallas de búsqueda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1116013" y="5300663"/>
            <a:ext cx="3024187" cy="1008062"/>
          </a:xfrm>
          <a:prstGeom prst="wedgeRectCallout">
            <a:avLst>
              <a:gd name="adj1" fmla="val 128736"/>
              <a:gd name="adj2" fmla="val 197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latin typeface="Verdana" pitchFamily="34" charset="0"/>
              </a:rPr>
              <a:t>Y si tienes alguna duda, puedes formular tus preguntas a través del S@U, Servicio de Atención a los Usuarios</a:t>
            </a:r>
          </a:p>
        </p:txBody>
      </p:sp>
      <p:sp>
        <p:nvSpPr>
          <p:cNvPr id="24586" name="Line 17"/>
          <p:cNvSpPr>
            <a:spLocks noChangeShapeType="1"/>
          </p:cNvSpPr>
          <p:nvPr/>
        </p:nvSpPr>
        <p:spPr bwMode="auto">
          <a:xfrm>
            <a:off x="6696075" y="2390774"/>
            <a:ext cx="324197" cy="57683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87" name="Rectangle 7"/>
          <p:cNvSpPr>
            <a:spLocks noChangeArrowheads="1"/>
          </p:cNvSpPr>
          <p:nvPr/>
        </p:nvSpPr>
        <p:spPr bwMode="auto">
          <a:xfrm>
            <a:off x="6584950" y="5497513"/>
            <a:ext cx="2139950" cy="8747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24588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4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9004363-B6C1-42DC-9DEF-BC316E2DA7E5}" type="slidenum">
              <a:rPr lang="ca-ES" altLang="ca-E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lang="ca-ES" altLang="ca-E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Rectángulo 4"/>
          <p:cNvSpPr>
            <a:spLocks noChangeArrowheads="1"/>
          </p:cNvSpPr>
          <p:nvPr/>
        </p:nvSpPr>
        <p:spPr bwMode="auto">
          <a:xfrm>
            <a:off x="3022600" y="3500438"/>
            <a:ext cx="2881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a-ES" altLang="ca-ES" sz="2400" b="1" dirty="0" smtClean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133" name="Rectángulo 5"/>
          <p:cNvSpPr>
            <a:spLocks noChangeArrowheads="1"/>
          </p:cNvSpPr>
          <p:nvPr/>
        </p:nvSpPr>
        <p:spPr bwMode="auto">
          <a:xfrm>
            <a:off x="3394075" y="2552700"/>
            <a:ext cx="184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ca-ES" altLang="ca-ES" sz="3600" smtClean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48134" name="Rectángulo 6"/>
          <p:cNvSpPr>
            <a:spLocks noChangeArrowheads="1"/>
          </p:cNvSpPr>
          <p:nvPr/>
        </p:nvSpPr>
        <p:spPr bwMode="auto">
          <a:xfrm>
            <a:off x="1870075" y="6300788"/>
            <a:ext cx="4572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lang="ca-ES" altLang="ca-ES" sz="1200" b="1" dirty="0" smtClean="0">
                <a:solidFill>
                  <a:srgbClr val="FFFFF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CRAI Universitat de Barcelona, curso 2017-18</a:t>
            </a:r>
          </a:p>
        </p:txBody>
      </p:sp>
      <p:pic>
        <p:nvPicPr>
          <p:cNvPr id="38919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6291263"/>
            <a:ext cx="793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2591593" y="3363913"/>
            <a:ext cx="3960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ca-ES" sz="2400" b="1" dirty="0">
                <a:solidFill>
                  <a:srgbClr val="FFFFFF"/>
                </a:solidFill>
                <a:latin typeface="Verdana" panose="020B0604030504040204" pitchFamily="34" charset="0"/>
              </a:rPr>
              <a:t>¡Muchas gracias!</a:t>
            </a:r>
          </a:p>
        </p:txBody>
      </p:sp>
      <p:pic>
        <p:nvPicPr>
          <p:cNvPr id="2" name="Imagen 1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4784" y="4555621"/>
            <a:ext cx="3374429" cy="9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986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3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539750" y="2640013"/>
            <a:ext cx="80645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s-ES" altLang="ca-ES" sz="2000" dirty="0">
                <a:latin typeface="Verdana" pitchFamily="34" charset="0"/>
              </a:rPr>
              <a:t> El catálogo da acceso a todos los documentos disponibles en las bibliotecas (libros, revistas, recursos electrónicos, vídeos, grabaciones sonoras, multimedia, etc.) y a una importante colección del fondo antiguo (manuscritos, incunables, pergaminos, grabados y libros impresos desde el siglo </a:t>
            </a:r>
            <a:r>
              <a:rPr lang="es-ES" altLang="ca-ES" sz="2000" cap="small" dirty="0">
                <a:latin typeface="Verdana" pitchFamily="34" charset="0"/>
              </a:rPr>
              <a:t>xvi</a:t>
            </a:r>
            <a:r>
              <a:rPr lang="es-ES" altLang="ca-ES" sz="2000" dirty="0">
                <a:latin typeface="Verdana" pitchFamily="34" charset="0"/>
              </a:rPr>
              <a:t> hasta 1900).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§"/>
            </a:pPr>
            <a:endParaRPr lang="es-ES" altLang="ca-ES" sz="2000" dirty="0">
              <a:latin typeface="Verdana" pitchFamily="34" charset="0"/>
            </a:endParaRP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altLang="ca-ES" dirty="0">
                <a:hlinkClick r:id="rId2"/>
              </a:rPr>
              <a:t>http://cataleg.ub.edu/*spi</a:t>
            </a:r>
            <a:endParaRPr lang="es-ES" altLang="ca-ES" dirty="0"/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1. Introducción</a:t>
            </a:r>
          </a:p>
        </p:txBody>
      </p:sp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355" y="2092882"/>
            <a:ext cx="5630215" cy="4112135"/>
          </a:xfrm>
          <a:prstGeom prst="rect">
            <a:avLst/>
          </a:prstGeom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ca-ES" sz="2000" b="1" dirty="0">
                <a:latin typeface="Verdana" pitchFamily="34" charset="0"/>
              </a:rPr>
              <a:t>2. Cómo acceder</a:t>
            </a:r>
          </a:p>
        </p:txBody>
      </p:sp>
      <p:sp>
        <p:nvSpPr>
          <p:cNvPr id="5126" name="Text Box 12"/>
          <p:cNvSpPr txBox="1">
            <a:spLocks noChangeArrowheads="1"/>
          </p:cNvSpPr>
          <p:nvPr/>
        </p:nvSpPr>
        <p:spPr bwMode="auto">
          <a:xfrm>
            <a:off x="323850" y="2636838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ca-ES" sz="1800"/>
          </a:p>
        </p:txBody>
      </p:sp>
      <p:sp>
        <p:nvSpPr>
          <p:cNvPr id="5127" name="AutoShape 13"/>
          <p:cNvSpPr>
            <a:spLocks noChangeArrowheads="1"/>
          </p:cNvSpPr>
          <p:nvPr/>
        </p:nvSpPr>
        <p:spPr bwMode="auto">
          <a:xfrm>
            <a:off x="179512" y="3717032"/>
            <a:ext cx="2410719" cy="1006475"/>
          </a:xfrm>
          <a:prstGeom prst="wedgeRectCallout">
            <a:avLst>
              <a:gd name="adj1" fmla="val 41898"/>
              <a:gd name="adj2" fmla="val 74134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Desde la página principal del CRAI puedes hacer una consulta rápida al catálogo </a:t>
            </a:r>
            <a:r>
              <a:rPr lang="ca-ES" altLang="ca-ES" sz="1400" dirty="0"/>
              <a:t>de la </a:t>
            </a:r>
            <a:r>
              <a:rPr lang="es-ES" altLang="ca-ES" sz="1400" dirty="0"/>
              <a:t>UB</a:t>
            </a:r>
            <a:r>
              <a:rPr lang="ca-ES" altLang="ca-ES" sz="1400" dirty="0"/>
              <a:t> o del CCUC</a:t>
            </a:r>
          </a:p>
        </p:txBody>
      </p:sp>
      <p:sp>
        <p:nvSpPr>
          <p:cNvPr id="5128" name="AutoShape 14"/>
          <p:cNvSpPr>
            <a:spLocks noChangeArrowheads="1"/>
          </p:cNvSpPr>
          <p:nvPr/>
        </p:nvSpPr>
        <p:spPr bwMode="auto">
          <a:xfrm>
            <a:off x="5580112" y="4993633"/>
            <a:ext cx="2230437" cy="931863"/>
          </a:xfrm>
          <a:prstGeom prst="wedgeRectCallout">
            <a:avLst>
              <a:gd name="adj1" fmla="val -70801"/>
              <a:gd name="adj2" fmla="val -21986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También puedes acceder a la página principal del catálogo desde el enlace </a:t>
            </a:r>
            <a:r>
              <a:rPr lang="es-ES" altLang="ca-ES" sz="1400" i="1" dirty="0"/>
              <a:t>Todas las opciones</a:t>
            </a:r>
            <a:endParaRPr lang="ca-ES" altLang="ca-ES" sz="1400" i="1" dirty="0"/>
          </a:p>
        </p:txBody>
      </p:sp>
      <p:sp>
        <p:nvSpPr>
          <p:cNvPr id="5129" name="Oval 15"/>
          <p:cNvSpPr>
            <a:spLocks noChangeArrowheads="1"/>
          </p:cNvSpPr>
          <p:nvPr/>
        </p:nvSpPr>
        <p:spPr bwMode="auto">
          <a:xfrm>
            <a:off x="3995936" y="5121350"/>
            <a:ext cx="1008062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5130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4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773238"/>
            <a:ext cx="6840537" cy="461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 Búsqueda rápida</a:t>
            </a:r>
          </a:p>
        </p:txBody>
      </p:sp>
      <p:sp>
        <p:nvSpPr>
          <p:cNvPr id="6150" name="AutoShape 10"/>
          <p:cNvSpPr>
            <a:spLocks noChangeArrowheads="1"/>
          </p:cNvSpPr>
          <p:nvPr/>
        </p:nvSpPr>
        <p:spPr bwMode="auto">
          <a:xfrm>
            <a:off x="179388" y="4164013"/>
            <a:ext cx="1601787" cy="1797050"/>
          </a:xfrm>
          <a:prstGeom prst="wedgeRectCallout">
            <a:avLst>
              <a:gd name="adj1" fmla="val 58991"/>
              <a:gd name="adj2" fmla="val -6683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En la página principal del catálogo hallarás distintas opciones de búsqueda rápida: por palabra clave, autor, título, etc.</a:t>
            </a:r>
          </a:p>
        </p:txBody>
      </p:sp>
      <p:sp>
        <p:nvSpPr>
          <p:cNvPr id="6151" name="AutoShape 11"/>
          <p:cNvSpPr>
            <a:spLocks noChangeArrowheads="1"/>
          </p:cNvSpPr>
          <p:nvPr/>
        </p:nvSpPr>
        <p:spPr bwMode="auto">
          <a:xfrm>
            <a:off x="6356350" y="2565400"/>
            <a:ext cx="2087563" cy="720725"/>
          </a:xfrm>
          <a:prstGeom prst="wedgeRectCallout">
            <a:avLst>
              <a:gd name="adj1" fmla="val -67264"/>
              <a:gd name="adj2" fmla="val 9273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También puedes limitar la búsqueda a los diferentes </a:t>
            </a:r>
            <a:r>
              <a:rPr lang="es-ES" altLang="ca-ES" sz="1400" dirty="0" err="1"/>
              <a:t>subcatálogos</a:t>
            </a:r>
            <a:endParaRPr lang="es-ES" altLang="ca-ES" sz="1400" dirty="0"/>
          </a:p>
        </p:txBody>
      </p:sp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06600" y="3622675"/>
            <a:ext cx="1127125" cy="7778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6153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  <p:pic>
        <p:nvPicPr>
          <p:cNvPr id="6154" name="Imat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3582988"/>
            <a:ext cx="1300162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5099050" y="3600450"/>
            <a:ext cx="1247775" cy="9858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82073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itchFamily="34" charset="0"/>
              </a:rPr>
              <a:t>3.1. Búsqueda rápida por autor</a:t>
            </a:r>
          </a:p>
        </p:txBody>
      </p:sp>
      <p:sp>
        <p:nvSpPr>
          <p:cNvPr id="7174" name="AutoShape 12"/>
          <p:cNvSpPr>
            <a:spLocks noChangeArrowheads="1"/>
          </p:cNvSpPr>
          <p:nvPr/>
        </p:nvSpPr>
        <p:spPr bwMode="auto">
          <a:xfrm>
            <a:off x="5435600" y="1770063"/>
            <a:ext cx="2160588" cy="506412"/>
          </a:xfrm>
          <a:prstGeom prst="wedgeRectCallout">
            <a:avLst>
              <a:gd name="adj1" fmla="val 77236"/>
              <a:gd name="adj2" fmla="val 8029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Siempre tienes la ayuda a tu disposición</a:t>
            </a:r>
          </a:p>
        </p:txBody>
      </p:sp>
      <p:sp>
        <p:nvSpPr>
          <p:cNvPr id="7175" name="Rectangle 13"/>
          <p:cNvSpPr>
            <a:spLocks noChangeArrowheads="1"/>
          </p:cNvSpPr>
          <p:nvPr/>
        </p:nvSpPr>
        <p:spPr bwMode="auto">
          <a:xfrm>
            <a:off x="8234363" y="2435225"/>
            <a:ext cx="361950" cy="1841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7176" name="AutoShape 14"/>
          <p:cNvSpPr>
            <a:spLocks noChangeArrowheads="1"/>
          </p:cNvSpPr>
          <p:nvPr/>
        </p:nvSpPr>
        <p:spPr bwMode="auto">
          <a:xfrm>
            <a:off x="4572001" y="3913188"/>
            <a:ext cx="2592287" cy="720725"/>
          </a:xfrm>
          <a:prstGeom prst="wedgeRectCallout">
            <a:avLst>
              <a:gd name="adj1" fmla="val -41713"/>
              <a:gd name="adj2" fmla="val -80616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Marcando esta casilla puedes excluir de la búsqueda los materiales en préstamo</a:t>
            </a:r>
          </a:p>
        </p:txBody>
      </p:sp>
      <p:sp>
        <p:nvSpPr>
          <p:cNvPr id="7177" name="AutoShape 15"/>
          <p:cNvSpPr>
            <a:spLocks noChangeArrowheads="1"/>
          </p:cNvSpPr>
          <p:nvPr/>
        </p:nvSpPr>
        <p:spPr bwMode="auto">
          <a:xfrm>
            <a:off x="1619250" y="5946775"/>
            <a:ext cx="2016125" cy="576263"/>
          </a:xfrm>
          <a:prstGeom prst="wedgeRectCallout">
            <a:avLst>
              <a:gd name="adj1" fmla="val 74491"/>
              <a:gd name="adj2" fmla="val -5853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También puedes limitar tu búsqueda</a:t>
            </a:r>
          </a:p>
        </p:txBody>
      </p:sp>
      <p:sp>
        <p:nvSpPr>
          <p:cNvPr id="7178" name="Rectangle 16"/>
          <p:cNvSpPr>
            <a:spLocks noChangeArrowheads="1"/>
          </p:cNvSpPr>
          <p:nvPr/>
        </p:nvSpPr>
        <p:spPr bwMode="auto">
          <a:xfrm>
            <a:off x="3989388" y="5487988"/>
            <a:ext cx="649287" cy="3603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7179" name="Oval 17"/>
          <p:cNvSpPr>
            <a:spLocks noChangeArrowheads="1"/>
          </p:cNvSpPr>
          <p:nvPr/>
        </p:nvSpPr>
        <p:spPr bwMode="auto">
          <a:xfrm>
            <a:off x="3395663" y="3295650"/>
            <a:ext cx="863600" cy="24923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7180" name="Line 18"/>
          <p:cNvSpPr>
            <a:spLocks noChangeShapeType="1"/>
          </p:cNvSpPr>
          <p:nvPr/>
        </p:nvSpPr>
        <p:spPr bwMode="auto">
          <a:xfrm flipH="1">
            <a:off x="2627313" y="3544888"/>
            <a:ext cx="768350" cy="1089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4608513" y="3479800"/>
            <a:ext cx="163512" cy="1873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7182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773238"/>
            <a:ext cx="7921625" cy="469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3.1. Búsqueda rápida por autor: limitar la búsqueda</a:t>
            </a:r>
          </a:p>
        </p:txBody>
      </p:sp>
      <p:sp>
        <p:nvSpPr>
          <p:cNvPr id="8198" name="AutoShape 19"/>
          <p:cNvSpPr>
            <a:spLocks noChangeArrowheads="1"/>
          </p:cNvSpPr>
          <p:nvPr/>
        </p:nvSpPr>
        <p:spPr bwMode="auto">
          <a:xfrm>
            <a:off x="3995738" y="3698875"/>
            <a:ext cx="2736850" cy="1009650"/>
          </a:xfrm>
          <a:prstGeom prst="wedgeRectCallout">
            <a:avLst>
              <a:gd name="adj1" fmla="val 28560"/>
              <a:gd name="adj2" fmla="val -2259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Puedes restringir por biblioteca, por tipo de material, por idioma, por fecha de publicación o por palabras del título</a:t>
            </a:r>
          </a:p>
        </p:txBody>
      </p:sp>
      <p:sp>
        <p:nvSpPr>
          <p:cNvPr id="8199" name="Line 20"/>
          <p:cNvSpPr>
            <a:spLocks noChangeShapeType="1"/>
          </p:cNvSpPr>
          <p:nvPr/>
        </p:nvSpPr>
        <p:spPr bwMode="auto">
          <a:xfrm flipH="1">
            <a:off x="3060700" y="3860800"/>
            <a:ext cx="863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200" name="Line 21"/>
          <p:cNvSpPr>
            <a:spLocks noChangeShapeType="1"/>
          </p:cNvSpPr>
          <p:nvPr/>
        </p:nvSpPr>
        <p:spPr bwMode="auto">
          <a:xfrm flipH="1">
            <a:off x="3114675" y="4654550"/>
            <a:ext cx="823913" cy="5651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201" name="Line 22"/>
          <p:cNvSpPr>
            <a:spLocks noChangeShapeType="1"/>
          </p:cNvSpPr>
          <p:nvPr/>
        </p:nvSpPr>
        <p:spPr bwMode="auto">
          <a:xfrm flipH="1">
            <a:off x="2843213" y="4794250"/>
            <a:ext cx="1873250" cy="7223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202" name="Line 23"/>
          <p:cNvSpPr>
            <a:spLocks noChangeShapeType="1"/>
          </p:cNvSpPr>
          <p:nvPr/>
        </p:nvSpPr>
        <p:spPr bwMode="auto">
          <a:xfrm flipH="1">
            <a:off x="2843213" y="4295775"/>
            <a:ext cx="1095375" cy="7175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203" name="Line 24"/>
          <p:cNvSpPr>
            <a:spLocks noChangeShapeType="1"/>
          </p:cNvSpPr>
          <p:nvPr/>
        </p:nvSpPr>
        <p:spPr bwMode="auto">
          <a:xfrm flipH="1">
            <a:off x="2843213" y="4062413"/>
            <a:ext cx="1081087" cy="3952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204" name="AutoShape 26"/>
          <p:cNvSpPr>
            <a:spLocks noChangeArrowheads="1"/>
          </p:cNvSpPr>
          <p:nvPr/>
        </p:nvSpPr>
        <p:spPr bwMode="auto">
          <a:xfrm>
            <a:off x="2843213" y="5711825"/>
            <a:ext cx="1944687" cy="792163"/>
          </a:xfrm>
          <a:prstGeom prst="wedgeRectCallout">
            <a:avLst>
              <a:gd name="adj1" fmla="val -113949"/>
              <a:gd name="adj2" fmla="val -15333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También puedes ordenar los resultados de la búsqueda</a:t>
            </a:r>
          </a:p>
        </p:txBody>
      </p:sp>
      <p:sp>
        <p:nvSpPr>
          <p:cNvPr id="8205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773238"/>
            <a:ext cx="8223250" cy="463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3.1. Búsqueda rápida por autor: pantalla de resultados</a:t>
            </a:r>
          </a:p>
        </p:txBody>
      </p:sp>
      <p:sp>
        <p:nvSpPr>
          <p:cNvPr id="9222" name="AutoShape 16"/>
          <p:cNvSpPr>
            <a:spLocks noChangeArrowheads="1"/>
          </p:cNvSpPr>
          <p:nvPr/>
        </p:nvSpPr>
        <p:spPr bwMode="auto">
          <a:xfrm>
            <a:off x="250825" y="2641600"/>
            <a:ext cx="1857375" cy="900113"/>
          </a:xfrm>
          <a:prstGeom prst="wedgeRectCallout">
            <a:avLst>
              <a:gd name="adj1" fmla="val -4139"/>
              <a:gd name="adj2" fmla="val 102449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Una vez realizada la búsqueda aparecerá una lista con los resultados</a:t>
            </a:r>
          </a:p>
        </p:txBody>
      </p:sp>
      <p:sp>
        <p:nvSpPr>
          <p:cNvPr id="9223" name="Oval 17"/>
          <p:cNvSpPr>
            <a:spLocks noChangeArrowheads="1"/>
          </p:cNvSpPr>
          <p:nvPr/>
        </p:nvSpPr>
        <p:spPr bwMode="auto">
          <a:xfrm>
            <a:off x="347663" y="4065588"/>
            <a:ext cx="2065337" cy="4873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9224" name="AutoShape 18"/>
          <p:cNvSpPr>
            <a:spLocks noChangeArrowheads="1"/>
          </p:cNvSpPr>
          <p:nvPr/>
        </p:nvSpPr>
        <p:spPr bwMode="auto">
          <a:xfrm>
            <a:off x="6907213" y="1790700"/>
            <a:ext cx="1670050" cy="936625"/>
          </a:xfrm>
          <a:prstGeom prst="wedgeRectCallout">
            <a:avLst>
              <a:gd name="adj1" fmla="val -69065"/>
              <a:gd name="adj2" fmla="val 86944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Los resultados se pueden ordenar por distintos criterios</a:t>
            </a:r>
          </a:p>
        </p:txBody>
      </p:sp>
      <p:sp>
        <p:nvSpPr>
          <p:cNvPr id="9225" name="Rectangle 19"/>
          <p:cNvSpPr>
            <a:spLocks noChangeArrowheads="1"/>
          </p:cNvSpPr>
          <p:nvPr/>
        </p:nvSpPr>
        <p:spPr bwMode="auto">
          <a:xfrm>
            <a:off x="6042025" y="3116263"/>
            <a:ext cx="1006475" cy="9223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9226" name="Oval 20"/>
          <p:cNvSpPr>
            <a:spLocks noChangeArrowheads="1"/>
          </p:cNvSpPr>
          <p:nvPr/>
        </p:nvSpPr>
        <p:spPr bwMode="auto">
          <a:xfrm>
            <a:off x="6991350" y="4398963"/>
            <a:ext cx="576263" cy="5762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9227" name="AutoShape 21"/>
          <p:cNvSpPr>
            <a:spLocks noChangeArrowheads="1"/>
          </p:cNvSpPr>
          <p:nvPr/>
        </p:nvSpPr>
        <p:spPr bwMode="auto">
          <a:xfrm>
            <a:off x="4989513" y="5084763"/>
            <a:ext cx="1555750" cy="947737"/>
          </a:xfrm>
          <a:prstGeom prst="wedgeRectCallout">
            <a:avLst>
              <a:gd name="adj1" fmla="val 79690"/>
              <a:gd name="adj2" fmla="val -75514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El icono indica el tipo de material. En este caso se trata de un DVD</a:t>
            </a:r>
          </a:p>
        </p:txBody>
      </p:sp>
      <p:sp>
        <p:nvSpPr>
          <p:cNvPr id="9228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1773238"/>
            <a:ext cx="74517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000" b="1">
                <a:latin typeface="Verdana" pitchFamily="34" charset="0"/>
              </a:rPr>
              <a:t>3.1. Búsqueda rápida por autor: pantalla de ejemplares</a:t>
            </a:r>
          </a:p>
        </p:txBody>
      </p:sp>
      <p:sp>
        <p:nvSpPr>
          <p:cNvPr id="10246" name="Rectangle 13"/>
          <p:cNvSpPr>
            <a:spLocks noChangeArrowheads="1"/>
          </p:cNvSpPr>
          <p:nvPr/>
        </p:nvSpPr>
        <p:spPr bwMode="auto">
          <a:xfrm>
            <a:off x="971550" y="5662613"/>
            <a:ext cx="600075" cy="6334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0247" name="Rectangle 14"/>
          <p:cNvSpPr>
            <a:spLocks noChangeArrowheads="1"/>
          </p:cNvSpPr>
          <p:nvPr/>
        </p:nvSpPr>
        <p:spPr bwMode="auto">
          <a:xfrm>
            <a:off x="2257425" y="5665788"/>
            <a:ext cx="733425" cy="6461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0248" name="Rectangle 15"/>
          <p:cNvSpPr>
            <a:spLocks noChangeArrowheads="1"/>
          </p:cNvSpPr>
          <p:nvPr/>
        </p:nvSpPr>
        <p:spPr bwMode="auto">
          <a:xfrm>
            <a:off x="5516563" y="5665788"/>
            <a:ext cx="788987" cy="5921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0249" name="AutoShape 16"/>
          <p:cNvSpPr>
            <a:spLocks noChangeArrowheads="1"/>
          </p:cNvSpPr>
          <p:nvPr/>
        </p:nvSpPr>
        <p:spPr bwMode="auto">
          <a:xfrm>
            <a:off x="323850" y="4422775"/>
            <a:ext cx="1085850" cy="720725"/>
          </a:xfrm>
          <a:prstGeom prst="wedgeRectCallout">
            <a:avLst>
              <a:gd name="adj1" fmla="val 30389"/>
              <a:gd name="adj2" fmla="val 11025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Bibliotecas en las que se halla</a:t>
            </a:r>
          </a:p>
        </p:txBody>
      </p:sp>
      <p:sp>
        <p:nvSpPr>
          <p:cNvPr id="10250" name="AutoShape 17"/>
          <p:cNvSpPr>
            <a:spLocks noChangeArrowheads="1"/>
          </p:cNvSpPr>
          <p:nvPr/>
        </p:nvSpPr>
        <p:spPr bwMode="auto">
          <a:xfrm>
            <a:off x="6905625" y="5532438"/>
            <a:ext cx="1412875" cy="792162"/>
          </a:xfrm>
          <a:prstGeom prst="wedgeRectCallout">
            <a:avLst>
              <a:gd name="adj1" fmla="val -87481"/>
              <a:gd name="adj2" fmla="val -1072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Para saber si se puede sacar en préstamo</a:t>
            </a:r>
          </a:p>
        </p:txBody>
      </p:sp>
      <p:sp>
        <p:nvSpPr>
          <p:cNvPr id="10251" name="AutoShape 18"/>
          <p:cNvSpPr>
            <a:spLocks noChangeArrowheads="1"/>
          </p:cNvSpPr>
          <p:nvPr/>
        </p:nvSpPr>
        <p:spPr bwMode="auto">
          <a:xfrm>
            <a:off x="3392488" y="6311900"/>
            <a:ext cx="2305050" cy="504825"/>
          </a:xfrm>
          <a:prstGeom prst="wedgeRectCallout">
            <a:avLst>
              <a:gd name="adj1" fmla="val -65241"/>
              <a:gd name="adj2" fmla="val -49685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Código para localizar el documento en la biblioteca</a:t>
            </a:r>
          </a:p>
        </p:txBody>
      </p:sp>
      <p:sp>
        <p:nvSpPr>
          <p:cNvPr id="10252" name="AutoShape 22"/>
          <p:cNvSpPr>
            <a:spLocks noChangeArrowheads="1"/>
          </p:cNvSpPr>
          <p:nvPr/>
        </p:nvSpPr>
        <p:spPr bwMode="auto">
          <a:xfrm>
            <a:off x="4560888" y="2924175"/>
            <a:ext cx="2016125" cy="936625"/>
          </a:xfrm>
          <a:prstGeom prst="wedgeRectCallout">
            <a:avLst>
              <a:gd name="adj1" fmla="val 73310"/>
              <a:gd name="adj2" fmla="val -84579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Puedes exportar la referencia a </a:t>
            </a:r>
            <a:r>
              <a:rPr lang="es-ES" altLang="ca-ES" sz="1400" dirty="0" err="1"/>
              <a:t>Mendeley</a:t>
            </a:r>
            <a:r>
              <a:rPr lang="es-ES" altLang="ca-ES" sz="1400" dirty="0"/>
              <a:t> para crear tus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bibliografías</a:t>
            </a:r>
          </a:p>
        </p:txBody>
      </p:sp>
      <p:sp>
        <p:nvSpPr>
          <p:cNvPr id="10253" name="Rectangle 23"/>
          <p:cNvSpPr>
            <a:spLocks noChangeArrowheads="1"/>
          </p:cNvSpPr>
          <p:nvPr/>
        </p:nvSpPr>
        <p:spPr bwMode="auto">
          <a:xfrm>
            <a:off x="7162800" y="3021013"/>
            <a:ext cx="609600" cy="6461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0254" name="Rectangle 24"/>
          <p:cNvSpPr>
            <a:spLocks noChangeArrowheads="1"/>
          </p:cNvSpPr>
          <p:nvPr/>
        </p:nvSpPr>
        <p:spPr bwMode="auto">
          <a:xfrm>
            <a:off x="7102475" y="2508250"/>
            <a:ext cx="755650" cy="215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10255" name="AutoShape 25"/>
          <p:cNvSpPr>
            <a:spLocks noChangeArrowheads="1"/>
          </p:cNvSpPr>
          <p:nvPr/>
        </p:nvSpPr>
        <p:spPr bwMode="auto">
          <a:xfrm>
            <a:off x="6660232" y="4200525"/>
            <a:ext cx="2302793" cy="1166813"/>
          </a:xfrm>
          <a:prstGeom prst="wedgeRectCallout">
            <a:avLst>
              <a:gd name="adj1" fmla="val -24526"/>
              <a:gd name="adj2" fmla="val -9375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Puedes compartirlo a través de distintas redes sociales y herramientas  2.0, y capturar los códigos QR</a:t>
            </a:r>
          </a:p>
        </p:txBody>
      </p:sp>
      <p:sp>
        <p:nvSpPr>
          <p:cNvPr id="10256" name="Text Box 17"/>
          <p:cNvSpPr txBox="1">
            <a:spLocks noChangeArrowheads="1"/>
          </p:cNvSpPr>
          <p:nvPr/>
        </p:nvSpPr>
        <p:spPr bwMode="auto">
          <a:xfrm>
            <a:off x="7451725" y="6523038"/>
            <a:ext cx="16573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300">
                <a:latin typeface="Verdana" pitchFamily="34" charset="0"/>
                <a:hlinkClick r:id="rId3" action="ppaction://hlinksldjump"/>
              </a:rPr>
              <a:t>Volver al sumario</a:t>
            </a:r>
            <a:endParaRPr lang="ca-ES" altLang="ca-ES" sz="1300">
              <a:latin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seny per defecte">
  <a:themeElements>
    <a:clrScheme name="Personalitzat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002060"/>
      </a:folHlink>
    </a:clrScheme>
    <a:fontScheme name="Disseny per defec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seny per defec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2.potx" id="{DD2555A3-A2C2-47E2-BF47-162CD0646DDB}" vid="{76908AF0-F949-41A4-80C9-42CC301E58ED}"/>
    </a:ext>
  </a:extLst>
</a:theme>
</file>

<file path=ppt/theme/theme3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2.potx" id="{DD2555A3-A2C2-47E2-BF47-162CD0646DDB}" vid="{76908AF0-F949-41A4-80C9-42CC301E58ED}"/>
    </a:ext>
  </a:extLst>
</a:theme>
</file>

<file path=ppt/theme/theme4.xml><?xml version="1.0" encoding="utf-8"?>
<a:theme xmlns:a="http://schemas.openxmlformats.org/drawingml/2006/main" name="Tema de l'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2482</TotalTime>
  <Words>1141</Words>
  <Application>Microsoft Office PowerPoint</Application>
  <PresentationFormat>Presentación en pantalla (4:3)</PresentationFormat>
  <Paragraphs>153</Paragraphs>
  <Slides>24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Verdana</vt:lpstr>
      <vt:lpstr>Wingdings</vt:lpstr>
      <vt:lpstr>Disseny per defecte</vt:lpstr>
      <vt:lpstr>2_Tema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Catálogo de las bibliotecas del CRAI de la Universidad de Barcelona</dc:title>
  <dc:creator>CRAI Biblioteca d'Economia i Empresa</dc:creator>
  <cp:keywords>Catàleg, Universitat de Barcelona, CRAI, formació d'usuaris</cp:keywords>
  <cp:lastModifiedBy>ROSA M. MANRESA NOVELL</cp:lastModifiedBy>
  <cp:revision>186</cp:revision>
  <dcterms:created xsi:type="dcterms:W3CDTF">2011-04-27T09:10:14Z</dcterms:created>
  <dcterms:modified xsi:type="dcterms:W3CDTF">2017-06-26T12:15:49Z</dcterms:modified>
</cp:coreProperties>
</file>