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4687" r:id="rId1"/>
  </p:sldMasterIdLst>
  <p:notesMasterIdLst>
    <p:notesMasterId r:id="rId29"/>
  </p:notesMasterIdLst>
  <p:handoutMasterIdLst>
    <p:handoutMasterId r:id="rId30"/>
  </p:handoutMasterIdLst>
  <p:sldIdLst>
    <p:sldId id="262" r:id="rId2"/>
    <p:sldId id="409" r:id="rId3"/>
    <p:sldId id="410" r:id="rId4"/>
    <p:sldId id="413" r:id="rId5"/>
    <p:sldId id="411" r:id="rId6"/>
    <p:sldId id="414" r:id="rId7"/>
    <p:sldId id="447" r:id="rId8"/>
    <p:sldId id="449" r:id="rId9"/>
    <p:sldId id="452" r:id="rId10"/>
    <p:sldId id="309" r:id="rId11"/>
    <p:sldId id="457" r:id="rId12"/>
    <p:sldId id="420" r:id="rId13"/>
    <p:sldId id="459" r:id="rId14"/>
    <p:sldId id="422" r:id="rId15"/>
    <p:sldId id="421" r:id="rId16"/>
    <p:sldId id="423" r:id="rId17"/>
    <p:sldId id="428" r:id="rId18"/>
    <p:sldId id="429" r:id="rId19"/>
    <p:sldId id="437" r:id="rId20"/>
    <p:sldId id="431" r:id="rId21"/>
    <p:sldId id="433" r:id="rId22"/>
    <p:sldId id="432" r:id="rId23"/>
    <p:sldId id="435" r:id="rId24"/>
    <p:sldId id="416" r:id="rId25"/>
    <p:sldId id="458" r:id="rId26"/>
    <p:sldId id="441" r:id="rId27"/>
    <p:sldId id="261" r:id="rId28"/>
  </p:sldIdLst>
  <p:sldSz cx="12192000" cy="6858000"/>
  <p:notesSz cx="6797675" cy="9874250"/>
  <p:defaultTextStyle>
    <a:defPPr>
      <a:defRPr lang="en-GB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10">
          <p15:clr>
            <a:srgbClr val="A4A3A4"/>
          </p15:clr>
        </p15:guide>
        <p15:guide id="2" pos="214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8C5C9"/>
    <a:srgbClr val="0597A4"/>
    <a:srgbClr val="34353A"/>
    <a:srgbClr val="646464"/>
    <a:srgbClr val="336699"/>
    <a:srgbClr val="00FFFF"/>
    <a:srgbClr val="CADFAA"/>
    <a:srgbClr val="EEECE1"/>
    <a:srgbClr val="3366CC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 mitjà 2 - èmfasi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Estil mitjà 2 - èmfasi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Estil mitjà 2 - èmfasi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2961" autoAdjust="0"/>
    <p:restoredTop sz="96327" autoAdjust="0"/>
  </p:normalViewPr>
  <p:slideViewPr>
    <p:cSldViewPr>
      <p:cViewPr varScale="1">
        <p:scale>
          <a:sx n="73" d="100"/>
          <a:sy n="73" d="100"/>
        </p:scale>
        <p:origin x="96" y="84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  <p:sld r:id="rId4" collapse="1"/>
      <p:sld r:id="rId5" collapse="1"/>
      <p:sld r:id="rId6" collapse="1"/>
      <p:sld r:id="rId7" collapse="1"/>
      <p:sld r:id="rId8" collapse="1"/>
      <p:sld r:id="rId9" collapse="1"/>
      <p:sld r:id="rId10" collapse="1"/>
      <p:sld r:id="rId11" collapse="1"/>
      <p:sld r:id="rId12" collapse="1"/>
      <p:sld r:id="rId13" collapse="1"/>
      <p:sld r:id="rId14" collapse="1"/>
      <p:sld r:id="rId15" collapse="1"/>
      <p:sld r:id="rId16" collapse="1"/>
      <p:sld r:id="rId17" collapse="1"/>
      <p:sld r:id="rId18" collapse="1"/>
      <p:sld r:id="rId19" collapse="1"/>
      <p:sld r:id="rId20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notesViewPr>
    <p:cSldViewPr>
      <p:cViewPr varScale="1">
        <p:scale>
          <a:sx n="76" d="100"/>
          <a:sy n="76" d="100"/>
        </p:scale>
        <p:origin x="-2214" y="-96"/>
      </p:cViewPr>
      <p:guideLst>
        <p:guide orient="horz" pos="3110"/>
        <p:guide pos="214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/Relationships>
</file>

<file path=ppt/_rels/viewProps.xml.rels><?xml version="1.0" encoding="UTF-8" standalone="yes"?>
<Relationships xmlns="http://schemas.openxmlformats.org/package/2006/relationships"><Relationship Id="rId8" Type="http://schemas.openxmlformats.org/officeDocument/2006/relationships/slide" Target="slides/slide13.xml"/><Relationship Id="rId13" Type="http://schemas.openxmlformats.org/officeDocument/2006/relationships/slide" Target="slides/slide18.xml"/><Relationship Id="rId18" Type="http://schemas.openxmlformats.org/officeDocument/2006/relationships/slide" Target="slides/slide23.xml"/><Relationship Id="rId3" Type="http://schemas.openxmlformats.org/officeDocument/2006/relationships/slide" Target="slides/slide4.xml"/><Relationship Id="rId7" Type="http://schemas.openxmlformats.org/officeDocument/2006/relationships/slide" Target="slides/slide12.xml"/><Relationship Id="rId12" Type="http://schemas.openxmlformats.org/officeDocument/2006/relationships/slide" Target="slides/slide17.xml"/><Relationship Id="rId17" Type="http://schemas.openxmlformats.org/officeDocument/2006/relationships/slide" Target="slides/slide22.xml"/><Relationship Id="rId2" Type="http://schemas.openxmlformats.org/officeDocument/2006/relationships/slide" Target="slides/slide3.xml"/><Relationship Id="rId16" Type="http://schemas.openxmlformats.org/officeDocument/2006/relationships/slide" Target="slides/slide21.xml"/><Relationship Id="rId20" Type="http://schemas.openxmlformats.org/officeDocument/2006/relationships/slide" Target="slides/slide26.xml"/><Relationship Id="rId1" Type="http://schemas.openxmlformats.org/officeDocument/2006/relationships/slide" Target="slides/slide2.xml"/><Relationship Id="rId6" Type="http://schemas.openxmlformats.org/officeDocument/2006/relationships/slide" Target="slides/slide10.xml"/><Relationship Id="rId11" Type="http://schemas.openxmlformats.org/officeDocument/2006/relationships/slide" Target="slides/slide16.xml"/><Relationship Id="rId5" Type="http://schemas.openxmlformats.org/officeDocument/2006/relationships/slide" Target="slides/slide6.xml"/><Relationship Id="rId15" Type="http://schemas.openxmlformats.org/officeDocument/2006/relationships/slide" Target="slides/slide20.xml"/><Relationship Id="rId10" Type="http://schemas.openxmlformats.org/officeDocument/2006/relationships/slide" Target="slides/slide15.xml"/><Relationship Id="rId19" Type="http://schemas.openxmlformats.org/officeDocument/2006/relationships/slide" Target="slides/slide24.xml"/><Relationship Id="rId4" Type="http://schemas.openxmlformats.org/officeDocument/2006/relationships/slide" Target="slides/slide5.xml"/><Relationship Id="rId9" Type="http://schemas.openxmlformats.org/officeDocument/2006/relationships/slide" Target="slides/slide14.xml"/><Relationship Id="rId14" Type="http://schemas.openxmlformats.org/officeDocument/2006/relationships/slide" Target="slides/slide19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3713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1275" y="0"/>
            <a:ext cx="2946400" cy="493713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07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80538"/>
            <a:ext cx="3822700" cy="493712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r>
              <a:rPr lang="fr-FR"/>
              <a:t>Conèixer el CRAI Biblioteca de XXXX. Curs 20xx-xx</a:t>
            </a:r>
            <a:endParaRPr lang="en-GB"/>
          </a:p>
        </p:txBody>
      </p:sp>
      <p:sp>
        <p:nvSpPr>
          <p:cNvPr id="307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1275" y="9380538"/>
            <a:ext cx="2946400" cy="493712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8562AE5D-A6B4-4824-85B5-DCE23BCCB2F6}" type="slidenum">
              <a:rPr lang="en-GB" altLang="es-ES"/>
              <a:pPr>
                <a:defRPr/>
              </a:pPr>
              <a:t>‹#›</a:t>
            </a:fld>
            <a:endParaRPr lang="en-GB" altLang="es-ES"/>
          </a:p>
        </p:txBody>
      </p:sp>
    </p:spTree>
    <p:extLst>
      <p:ext uri="{BB962C8B-B14F-4D97-AF65-F5344CB8AC3E}">
        <p14:creationId xmlns:p14="http://schemas.microsoft.com/office/powerpoint/2010/main" val="756433794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7307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1275" y="0"/>
            <a:ext cx="2946400" cy="47307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06363" y="709613"/>
            <a:ext cx="6584950" cy="37052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018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6463" y="4730750"/>
            <a:ext cx="4984750" cy="4413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5018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82125"/>
            <a:ext cx="2946400" cy="47307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r>
              <a:rPr lang="fr-FR"/>
              <a:t>Conèixer el CRAI Biblioteca de XXXX. Curs 20xx-xx</a:t>
            </a:r>
            <a:endParaRPr lang="en-GB"/>
          </a:p>
        </p:txBody>
      </p:sp>
      <p:sp>
        <p:nvSpPr>
          <p:cNvPr id="5018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1275" y="9382125"/>
            <a:ext cx="2946400" cy="47307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6D06DAB9-D9A1-47BE-AB6D-BC19DA156ECE}" type="slidenum">
              <a:rPr lang="en-GB" altLang="es-ES"/>
              <a:pPr>
                <a:defRPr/>
              </a:pPr>
              <a:t>‹#›</a:t>
            </a:fld>
            <a:endParaRPr lang="en-GB" altLang="es-ES"/>
          </a:p>
        </p:txBody>
      </p:sp>
    </p:spTree>
    <p:extLst>
      <p:ext uri="{BB962C8B-B14F-4D97-AF65-F5344CB8AC3E}">
        <p14:creationId xmlns:p14="http://schemas.microsoft.com/office/powerpoint/2010/main" val="67658083"/>
      </p:ext>
    </p:extLst>
  </p:cSld>
  <p:clrMap bg1="lt1" tx1="dk1" bg2="lt2" tx2="dk2" accent1="accent1" accent2="accent2" accent3="accent3" accent4="accent4" accent5="accent5" accent6="accent6" hlink="hlink" folHlink="folHlink"/>
  <p:hf sldNum="0" hd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6"/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defRPr/>
            </a:pPr>
            <a:r>
              <a:rPr lang="fr-FR" altLang="ca-ES">
                <a:latin typeface="Arial" panose="020B0604020202020204" pitchFamily="34" charset="0"/>
              </a:rPr>
              <a:t>Conèixer el CRAI Biblioteca de XXXX. Curs 20xx-xx</a:t>
            </a:r>
            <a:endParaRPr lang="en-GB" altLang="ca-ES">
              <a:latin typeface="Arial" panose="020B0604020202020204" pitchFamily="34" charset="0"/>
            </a:endParaRPr>
          </a:p>
        </p:txBody>
      </p:sp>
      <p:sp>
        <p:nvSpPr>
          <p:cNvPr id="102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6363" y="709613"/>
            <a:ext cx="6584950" cy="3705225"/>
          </a:xfrm>
          <a:ln/>
        </p:spPr>
      </p:sp>
      <p:sp>
        <p:nvSpPr>
          <p:cNvPr id="10244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ca-ES"/>
              <a:t>Aules: explicar les normes d’ús</a:t>
            </a:r>
          </a:p>
        </p:txBody>
      </p:sp>
    </p:spTree>
    <p:extLst>
      <p:ext uri="{BB962C8B-B14F-4D97-AF65-F5344CB8AC3E}">
        <p14:creationId xmlns:p14="http://schemas.microsoft.com/office/powerpoint/2010/main" val="170484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6"/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defRPr/>
            </a:pPr>
            <a:r>
              <a:rPr lang="fr-FR" altLang="ca-ES">
                <a:latin typeface="Arial" panose="020B0604020202020204" pitchFamily="34" charset="0"/>
              </a:rPr>
              <a:t>Conèixer el CRAI Biblioteca de XXXX. Curs 20xx-xx</a:t>
            </a:r>
            <a:endParaRPr lang="en-GB" altLang="ca-ES">
              <a:latin typeface="Arial" panose="020B0604020202020204" pitchFamily="34" charset="0"/>
            </a:endParaRPr>
          </a:p>
        </p:txBody>
      </p:sp>
      <p:sp>
        <p:nvSpPr>
          <p:cNvPr id="12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6363" y="709613"/>
            <a:ext cx="6584950" cy="3705225"/>
          </a:xfrm>
          <a:ln/>
        </p:spPr>
      </p:sp>
      <p:sp>
        <p:nvSpPr>
          <p:cNvPr id="12292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ca-ES"/>
              <a:t>Aules: explicar les normes d’ús</a:t>
            </a:r>
          </a:p>
        </p:txBody>
      </p:sp>
    </p:spTree>
    <p:extLst>
      <p:ext uri="{BB962C8B-B14F-4D97-AF65-F5344CB8AC3E}">
        <p14:creationId xmlns:p14="http://schemas.microsoft.com/office/powerpoint/2010/main" val="1922933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6"/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defRPr/>
            </a:pPr>
            <a:r>
              <a:rPr lang="fr-FR" altLang="ca-ES">
                <a:latin typeface="Arial" panose="020B0604020202020204" pitchFamily="34" charset="0"/>
              </a:rPr>
              <a:t>Conèixer el CRAI Biblioteca de XXXX. Curs 20xx-xx</a:t>
            </a:r>
            <a:endParaRPr lang="en-GB" altLang="ca-ES">
              <a:latin typeface="Arial" panose="020B0604020202020204" pitchFamily="34" charset="0"/>
            </a:endParaRPr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6363" y="709613"/>
            <a:ext cx="6584950" cy="3705225"/>
          </a:xfrm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ca-ES"/>
              <a:t>Aules: explicar les normes d’ús</a:t>
            </a:r>
          </a:p>
        </p:txBody>
      </p:sp>
    </p:spTree>
    <p:extLst>
      <p:ext uri="{BB962C8B-B14F-4D97-AF65-F5344CB8AC3E}">
        <p14:creationId xmlns:p14="http://schemas.microsoft.com/office/powerpoint/2010/main" val="2681349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6"/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defRPr/>
            </a:pPr>
            <a:r>
              <a:rPr lang="fr-FR" altLang="ca-ES">
                <a:latin typeface="Arial" panose="020B0604020202020204" pitchFamily="34" charset="0"/>
              </a:rPr>
              <a:t>Conèixer el CRAI Biblioteca de XXXX. Curs 20xx-xx</a:t>
            </a:r>
            <a:endParaRPr lang="en-GB" altLang="ca-ES">
              <a:latin typeface="Arial" panose="020B0604020202020204" pitchFamily="34" charset="0"/>
            </a:endParaRPr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6363" y="709613"/>
            <a:ext cx="6584950" cy="3705225"/>
          </a:xfrm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ca-ES"/>
              <a:t>Aules: explicar les normes d’ús</a:t>
            </a:r>
          </a:p>
        </p:txBody>
      </p:sp>
    </p:spTree>
    <p:extLst>
      <p:ext uri="{BB962C8B-B14F-4D97-AF65-F5344CB8AC3E}">
        <p14:creationId xmlns:p14="http://schemas.microsoft.com/office/powerpoint/2010/main" val="33925505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6"/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defRPr/>
            </a:pPr>
            <a:r>
              <a:rPr lang="fr-FR" altLang="ca-ES">
                <a:latin typeface="Arial" panose="020B0604020202020204" pitchFamily="34" charset="0"/>
              </a:rPr>
              <a:t>Conèixer el CRAI Biblioteca de XXXX. Curs 20xx-xx</a:t>
            </a:r>
            <a:endParaRPr lang="en-GB" altLang="ca-ES">
              <a:latin typeface="Arial" panose="020B0604020202020204" pitchFamily="34" charset="0"/>
            </a:endParaRPr>
          </a:p>
        </p:txBody>
      </p:sp>
      <p:sp>
        <p:nvSpPr>
          <p:cNvPr id="22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6363" y="709613"/>
            <a:ext cx="6584950" cy="3705225"/>
          </a:xfrm>
          <a:ln/>
        </p:spPr>
      </p:sp>
      <p:sp>
        <p:nvSpPr>
          <p:cNvPr id="22532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ca-ES"/>
              <a:t>Aules: explicar les normes d’ús</a:t>
            </a:r>
          </a:p>
        </p:txBody>
      </p:sp>
    </p:spTree>
    <p:extLst>
      <p:ext uri="{BB962C8B-B14F-4D97-AF65-F5344CB8AC3E}">
        <p14:creationId xmlns:p14="http://schemas.microsoft.com/office/powerpoint/2010/main" val="25104135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6"/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ca-E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Conèixer el CRAI Biblioteca de XXXX. Curs 20xx-xx</a:t>
            </a:r>
            <a:endParaRPr kumimoji="0" lang="en-GB" altLang="ca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6363" y="709613"/>
            <a:ext cx="6584950" cy="3705225"/>
          </a:xfrm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ca-ES" altLang="ca-ES"/>
              <a:t>El CRAI és el </a:t>
            </a:r>
            <a:r>
              <a:rPr lang="ca-ES" altLang="ca-ES" i="1"/>
              <a:t>Centre de Recursos per a l’Aprenentatge i la Investigació</a:t>
            </a:r>
            <a:r>
              <a:rPr lang="ca-ES" altLang="ca-ES"/>
              <a:t>, una part del qual són totes la Biblioteques de la UB</a:t>
            </a:r>
          </a:p>
          <a:p>
            <a:pPr eaLnBrk="1" hangingPunct="1"/>
            <a:r>
              <a:rPr lang="ca-ES" altLang="ca-ES"/>
              <a:t>Hi podeu accedir des de:</a:t>
            </a:r>
          </a:p>
          <a:p>
            <a:pPr lvl="1" eaLnBrk="1" hangingPunct="1"/>
            <a:r>
              <a:rPr lang="ca-ES" altLang="ca-ES" b="1"/>
              <a:t>El web de la UB </a:t>
            </a:r>
            <a:r>
              <a:rPr lang="ca-ES" altLang="ca-ES" b="1">
                <a:sym typeface="Wingdings" panose="05000000000000000000" pitchFamily="2" charset="2"/>
              </a:rPr>
              <a:t> Informació sobre  Biblioteca</a:t>
            </a:r>
          </a:p>
          <a:p>
            <a:pPr lvl="1" eaLnBrk="1" hangingPunct="1"/>
            <a:r>
              <a:rPr lang="ca-ES" altLang="ca-ES" b="1">
                <a:sym typeface="Wingdings" panose="05000000000000000000" pitchFamily="2" charset="2"/>
              </a:rPr>
              <a:t>El web de la Facultat  Serveis  Biblioteca</a:t>
            </a:r>
            <a:endParaRPr lang="ca-ES" altLang="ca-ES" b="1"/>
          </a:p>
          <a:p>
            <a:pPr lvl="1" eaLnBrk="1" hangingPunct="1"/>
            <a:r>
              <a:rPr lang="ca-ES" altLang="ca-ES" b="1"/>
              <a:t>MonUB </a:t>
            </a:r>
            <a:r>
              <a:rPr lang="ca-ES" altLang="ca-ES" b="1">
                <a:sym typeface="Wingdings" panose="05000000000000000000" pitchFamily="2" charset="2"/>
              </a:rPr>
              <a:t> Beques i Serveis  Biblioteca</a:t>
            </a:r>
          </a:p>
          <a:p>
            <a:pPr lvl="1" eaLnBrk="1" hangingPunct="1"/>
            <a:r>
              <a:rPr lang="ca-ES" altLang="ca-ES" b="1">
                <a:sym typeface="Wingdings" panose="05000000000000000000" pitchFamily="2" charset="2"/>
              </a:rPr>
              <a:t>Directe des de Bookmarks/Favorits    </a:t>
            </a:r>
            <a:r>
              <a:rPr lang="ca-ES" altLang="ca-ES" sz="1000" b="1">
                <a:sym typeface="Wingdings" panose="05000000000000000000" pitchFamily="2" charset="2"/>
              </a:rPr>
              <a:t>http://www.bib.ub.es/bub/bub.htm</a:t>
            </a:r>
            <a:endParaRPr lang="es-ES" altLang="ca-ES" sz="1000" b="1"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5425262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6"/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ca-E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Conèixer el CRAI Biblioteca de XXXX. Curs 20xx-xx</a:t>
            </a:r>
            <a:endParaRPr kumimoji="0" lang="en-GB" altLang="ca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6363" y="709613"/>
            <a:ext cx="6584950" cy="3705225"/>
          </a:xfrm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ca-ES" altLang="ca-ES"/>
              <a:t>El CRAI és el </a:t>
            </a:r>
            <a:r>
              <a:rPr lang="ca-ES" altLang="ca-ES" i="1"/>
              <a:t>Centre de Recursos per a l’Aprenentatge i la Investigació</a:t>
            </a:r>
            <a:r>
              <a:rPr lang="ca-ES" altLang="ca-ES"/>
              <a:t>, una part del qual són totes la Biblioteques de la UB</a:t>
            </a:r>
          </a:p>
          <a:p>
            <a:pPr eaLnBrk="1" hangingPunct="1"/>
            <a:r>
              <a:rPr lang="ca-ES" altLang="ca-ES"/>
              <a:t>Hi podeu accedir des de:</a:t>
            </a:r>
          </a:p>
          <a:p>
            <a:pPr lvl="1" eaLnBrk="1" hangingPunct="1"/>
            <a:r>
              <a:rPr lang="ca-ES" altLang="ca-ES" b="1"/>
              <a:t>El web de la UB </a:t>
            </a:r>
            <a:r>
              <a:rPr lang="ca-ES" altLang="ca-ES" b="1">
                <a:sym typeface="Wingdings" panose="05000000000000000000" pitchFamily="2" charset="2"/>
              </a:rPr>
              <a:t> Informació sobre  Biblioteca</a:t>
            </a:r>
          </a:p>
          <a:p>
            <a:pPr lvl="1" eaLnBrk="1" hangingPunct="1"/>
            <a:r>
              <a:rPr lang="ca-ES" altLang="ca-ES" b="1">
                <a:sym typeface="Wingdings" panose="05000000000000000000" pitchFamily="2" charset="2"/>
              </a:rPr>
              <a:t>El web de la Facultat  Serveis  Biblioteca</a:t>
            </a:r>
            <a:endParaRPr lang="ca-ES" altLang="ca-ES" b="1"/>
          </a:p>
          <a:p>
            <a:pPr lvl="1" eaLnBrk="1" hangingPunct="1"/>
            <a:r>
              <a:rPr lang="ca-ES" altLang="ca-ES" b="1"/>
              <a:t>MonUB </a:t>
            </a:r>
            <a:r>
              <a:rPr lang="ca-ES" altLang="ca-ES" b="1">
                <a:sym typeface="Wingdings" panose="05000000000000000000" pitchFamily="2" charset="2"/>
              </a:rPr>
              <a:t> Beques i Serveis  Biblioteca</a:t>
            </a:r>
          </a:p>
          <a:p>
            <a:pPr lvl="1" eaLnBrk="1" hangingPunct="1"/>
            <a:r>
              <a:rPr lang="ca-ES" altLang="ca-ES" b="1">
                <a:sym typeface="Wingdings" panose="05000000000000000000" pitchFamily="2" charset="2"/>
              </a:rPr>
              <a:t>Directe des de Bookmarks/Favorits    </a:t>
            </a:r>
            <a:r>
              <a:rPr lang="ca-ES" altLang="ca-ES" sz="1000" b="1">
                <a:sym typeface="Wingdings" panose="05000000000000000000" pitchFamily="2" charset="2"/>
              </a:rPr>
              <a:t>http://www.bib.ub.es/bub/bub.htm</a:t>
            </a:r>
            <a:endParaRPr lang="es-ES" altLang="ca-ES" sz="1000" b="1"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267289718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6"/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ca-E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Conèixer el CRAI Biblioteca de XXXX. Curs 20xx-xx</a:t>
            </a:r>
            <a:endParaRPr kumimoji="0" lang="en-GB" altLang="ca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6363" y="709613"/>
            <a:ext cx="6584950" cy="3705225"/>
          </a:xfrm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ca-ES" altLang="ca-ES"/>
              <a:t>El CRAI és el </a:t>
            </a:r>
            <a:r>
              <a:rPr lang="ca-ES" altLang="ca-ES" i="1"/>
              <a:t>Centre de Recursos per a l’Aprenentatge i la Investigació</a:t>
            </a:r>
            <a:r>
              <a:rPr lang="ca-ES" altLang="ca-ES"/>
              <a:t>, una part del qual són totes la Biblioteques de la UB</a:t>
            </a:r>
          </a:p>
          <a:p>
            <a:pPr eaLnBrk="1" hangingPunct="1"/>
            <a:r>
              <a:rPr lang="ca-ES" altLang="ca-ES"/>
              <a:t>Hi podeu accedir des de:</a:t>
            </a:r>
          </a:p>
          <a:p>
            <a:pPr lvl="1" eaLnBrk="1" hangingPunct="1"/>
            <a:r>
              <a:rPr lang="ca-ES" altLang="ca-ES" b="1"/>
              <a:t>El web de la UB </a:t>
            </a:r>
            <a:r>
              <a:rPr lang="ca-ES" altLang="ca-ES" b="1">
                <a:sym typeface="Wingdings" panose="05000000000000000000" pitchFamily="2" charset="2"/>
              </a:rPr>
              <a:t> Informació sobre  Biblioteca</a:t>
            </a:r>
          </a:p>
          <a:p>
            <a:pPr lvl="1" eaLnBrk="1" hangingPunct="1"/>
            <a:r>
              <a:rPr lang="ca-ES" altLang="ca-ES" b="1">
                <a:sym typeface="Wingdings" panose="05000000000000000000" pitchFamily="2" charset="2"/>
              </a:rPr>
              <a:t>El web de la Facultat  Serveis  Biblioteca</a:t>
            </a:r>
            <a:endParaRPr lang="ca-ES" altLang="ca-ES" b="1"/>
          </a:p>
          <a:p>
            <a:pPr lvl="1" eaLnBrk="1" hangingPunct="1"/>
            <a:r>
              <a:rPr lang="ca-ES" altLang="ca-ES" b="1"/>
              <a:t>MonUB </a:t>
            </a:r>
            <a:r>
              <a:rPr lang="ca-ES" altLang="ca-ES" b="1">
                <a:sym typeface="Wingdings" panose="05000000000000000000" pitchFamily="2" charset="2"/>
              </a:rPr>
              <a:t> Beques i Serveis  Biblioteca</a:t>
            </a:r>
          </a:p>
          <a:p>
            <a:pPr lvl="1" eaLnBrk="1" hangingPunct="1"/>
            <a:r>
              <a:rPr lang="ca-ES" altLang="ca-ES" b="1">
                <a:sym typeface="Wingdings" panose="05000000000000000000" pitchFamily="2" charset="2"/>
              </a:rPr>
              <a:t>Directe des de Bookmarks/Favorits    </a:t>
            </a:r>
            <a:r>
              <a:rPr lang="ca-ES" altLang="ca-ES" sz="1000" b="1">
                <a:sym typeface="Wingdings" panose="05000000000000000000" pitchFamily="2" charset="2"/>
              </a:rPr>
              <a:t>http://www.bib.ub.es/bub/bub.htm</a:t>
            </a:r>
            <a:endParaRPr lang="es-ES" altLang="ca-ES" sz="1000" b="1"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71902500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6"/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defRPr/>
            </a:pPr>
            <a:r>
              <a:rPr lang="fr-FR" altLang="ca-ES">
                <a:latin typeface="Arial" panose="020B0604020202020204" pitchFamily="34" charset="0"/>
              </a:rPr>
              <a:t>Conèixer el CRAI Biblioteca de XXXX. Curs 20xx-xx</a:t>
            </a:r>
            <a:endParaRPr lang="en-GB" altLang="ca-ES">
              <a:latin typeface="Arial" panose="020B0604020202020204" pitchFamily="34" charset="0"/>
            </a:endParaRPr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6363" y="709613"/>
            <a:ext cx="6584950" cy="3705225"/>
          </a:xfrm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ca-ES"/>
              <a:t>Aules: explicar les normes d’ús</a:t>
            </a:r>
          </a:p>
        </p:txBody>
      </p:sp>
    </p:spTree>
    <p:extLst>
      <p:ext uri="{BB962C8B-B14F-4D97-AF65-F5344CB8AC3E}">
        <p14:creationId xmlns:p14="http://schemas.microsoft.com/office/powerpoint/2010/main" val="346920426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6"/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defRPr/>
            </a:pPr>
            <a:r>
              <a:rPr lang="fr-FR" altLang="ca-ES">
                <a:latin typeface="Arial" panose="020B0604020202020204" pitchFamily="34" charset="0"/>
              </a:rPr>
              <a:t>Conèixer el CRAI Biblioteca de XXXX. Curs 20xx-xx</a:t>
            </a:r>
            <a:endParaRPr lang="en-GB" altLang="ca-ES">
              <a:latin typeface="Arial" panose="020B0604020202020204" pitchFamily="34" charset="0"/>
            </a:endParaRPr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6363" y="709613"/>
            <a:ext cx="6584950" cy="3705225"/>
          </a:xfrm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ca-ES"/>
              <a:t>Aules: explicar les normes d’ús</a:t>
            </a:r>
          </a:p>
        </p:txBody>
      </p:sp>
    </p:spTree>
    <p:extLst>
      <p:ext uri="{BB962C8B-B14F-4D97-AF65-F5344CB8AC3E}">
        <p14:creationId xmlns:p14="http://schemas.microsoft.com/office/powerpoint/2010/main" val="233945463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6"/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defRPr/>
            </a:pPr>
            <a:r>
              <a:rPr lang="fr-FR" altLang="ca-ES">
                <a:latin typeface="Arial" panose="020B0604020202020204" pitchFamily="34" charset="0"/>
              </a:rPr>
              <a:t>Conèixer el CRAI Biblioteca de XXXX. Curs 20xx-xx</a:t>
            </a:r>
            <a:endParaRPr lang="en-GB" altLang="ca-ES">
              <a:latin typeface="Arial" panose="020B0604020202020204" pitchFamily="34" charset="0"/>
            </a:endParaRPr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6363" y="709613"/>
            <a:ext cx="6584950" cy="3705225"/>
          </a:xfrm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ca-ES"/>
              <a:t>Aules: explicar les normes d’ús</a:t>
            </a:r>
          </a:p>
        </p:txBody>
      </p:sp>
    </p:spTree>
    <p:extLst>
      <p:ext uri="{BB962C8B-B14F-4D97-AF65-F5344CB8AC3E}">
        <p14:creationId xmlns:p14="http://schemas.microsoft.com/office/powerpoint/2010/main" val="19813876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6"/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defRPr/>
            </a:pPr>
            <a:r>
              <a:rPr lang="fr-FR" altLang="ca-ES">
                <a:latin typeface="Arial" panose="020B0604020202020204" pitchFamily="34" charset="0"/>
              </a:rPr>
              <a:t>Conèixer el CRAI Biblioteca de XXXX. Curs 20xx-xx</a:t>
            </a:r>
            <a:endParaRPr lang="en-GB" altLang="ca-ES">
              <a:latin typeface="Arial" panose="020B0604020202020204" pitchFamily="34" charset="0"/>
            </a:endParaRPr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6363" y="709613"/>
            <a:ext cx="6584950" cy="3705225"/>
          </a:xfrm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ca-ES"/>
              <a:t>Aules: explicar les normes d’ús</a:t>
            </a:r>
          </a:p>
        </p:txBody>
      </p:sp>
    </p:spTree>
    <p:extLst>
      <p:ext uri="{BB962C8B-B14F-4D97-AF65-F5344CB8AC3E}">
        <p14:creationId xmlns:p14="http://schemas.microsoft.com/office/powerpoint/2010/main" val="77958887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6"/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defRPr/>
            </a:pPr>
            <a:r>
              <a:rPr lang="fr-FR" altLang="ca-ES">
                <a:latin typeface="Arial" panose="020B0604020202020204" pitchFamily="34" charset="0"/>
              </a:rPr>
              <a:t>Conèixer el CRAI Biblioteca de XXXX. Curs 20xx-xx</a:t>
            </a:r>
            <a:endParaRPr lang="en-GB" altLang="ca-ES">
              <a:latin typeface="Arial" panose="020B0604020202020204" pitchFamily="34" charset="0"/>
            </a:endParaRPr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6363" y="709613"/>
            <a:ext cx="6584950" cy="3705225"/>
          </a:xfrm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ca-ES"/>
              <a:t>Aules: explicar les normes d’ús</a:t>
            </a:r>
          </a:p>
        </p:txBody>
      </p:sp>
    </p:spTree>
    <p:extLst>
      <p:ext uri="{BB962C8B-B14F-4D97-AF65-F5344CB8AC3E}">
        <p14:creationId xmlns:p14="http://schemas.microsoft.com/office/powerpoint/2010/main" val="276644215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6"/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defRPr/>
            </a:pPr>
            <a:r>
              <a:rPr lang="fr-FR" altLang="ca-ES">
                <a:latin typeface="Arial" panose="020B0604020202020204" pitchFamily="34" charset="0"/>
              </a:rPr>
              <a:t>Conèixer el CRAI Biblioteca de XXXX. Curs 20xx-xx</a:t>
            </a:r>
            <a:endParaRPr lang="en-GB" altLang="ca-ES">
              <a:latin typeface="Arial" panose="020B0604020202020204" pitchFamily="34" charset="0"/>
            </a:endParaRPr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6363" y="709613"/>
            <a:ext cx="6584950" cy="3705225"/>
          </a:xfrm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ca-ES"/>
              <a:t>Aules: explicar les normes d’ús</a:t>
            </a:r>
          </a:p>
        </p:txBody>
      </p:sp>
    </p:spTree>
    <p:extLst>
      <p:ext uri="{BB962C8B-B14F-4D97-AF65-F5344CB8AC3E}">
        <p14:creationId xmlns:p14="http://schemas.microsoft.com/office/powerpoint/2010/main" val="127380443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6"/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defRPr/>
            </a:pPr>
            <a:r>
              <a:rPr lang="fr-FR" altLang="ca-ES">
                <a:latin typeface="Arial" panose="020B0604020202020204" pitchFamily="34" charset="0"/>
              </a:rPr>
              <a:t>Conèixer el CRAI Biblioteca de XXXX. Curs 20xx-xx</a:t>
            </a:r>
            <a:endParaRPr lang="en-GB" altLang="ca-ES">
              <a:latin typeface="Arial" panose="020B0604020202020204" pitchFamily="34" charset="0"/>
            </a:endParaRPr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6363" y="709613"/>
            <a:ext cx="6584950" cy="3705225"/>
          </a:xfrm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ca-ES"/>
              <a:t>Aules: explicar les normes d’ús</a:t>
            </a:r>
          </a:p>
        </p:txBody>
      </p:sp>
    </p:spTree>
    <p:extLst>
      <p:ext uri="{BB962C8B-B14F-4D97-AF65-F5344CB8AC3E}">
        <p14:creationId xmlns:p14="http://schemas.microsoft.com/office/powerpoint/2010/main" val="321198487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6"/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defRPr/>
            </a:pPr>
            <a:r>
              <a:rPr lang="fr-FR" altLang="ca-ES">
                <a:latin typeface="Arial" panose="020B0604020202020204" pitchFamily="34" charset="0"/>
              </a:rPr>
              <a:t>Conèixer el CRAI Biblioteca de XXXX. Curs 20xx-xx</a:t>
            </a:r>
            <a:endParaRPr lang="en-GB" altLang="ca-ES">
              <a:latin typeface="Arial" panose="020B0604020202020204" pitchFamily="34" charset="0"/>
            </a:endParaRPr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6363" y="709613"/>
            <a:ext cx="6584950" cy="3705225"/>
          </a:xfrm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ca-ES"/>
              <a:t>Aules: explicar les normes d’ús</a:t>
            </a:r>
          </a:p>
        </p:txBody>
      </p:sp>
    </p:spTree>
    <p:extLst>
      <p:ext uri="{BB962C8B-B14F-4D97-AF65-F5344CB8AC3E}">
        <p14:creationId xmlns:p14="http://schemas.microsoft.com/office/powerpoint/2010/main" val="11208257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6"/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defRPr/>
            </a:pPr>
            <a:r>
              <a:rPr lang="fr-FR" altLang="ca-ES">
                <a:latin typeface="Arial" panose="020B0604020202020204" pitchFamily="34" charset="0"/>
              </a:rPr>
              <a:t>Conèixer el CRAI Biblioteca de XXXX. Curs 20xx-xx</a:t>
            </a:r>
            <a:endParaRPr lang="en-GB" altLang="ca-ES">
              <a:latin typeface="Arial" panose="020B0604020202020204" pitchFamily="34" charset="0"/>
            </a:endParaRPr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6363" y="709613"/>
            <a:ext cx="6584950" cy="3705225"/>
          </a:xfrm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ca-ES"/>
              <a:t>Aules: explicar les normes d’ús</a:t>
            </a:r>
          </a:p>
        </p:txBody>
      </p:sp>
    </p:spTree>
    <p:extLst>
      <p:ext uri="{BB962C8B-B14F-4D97-AF65-F5344CB8AC3E}">
        <p14:creationId xmlns:p14="http://schemas.microsoft.com/office/powerpoint/2010/main" val="43800512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6"/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defRPr/>
            </a:pPr>
            <a:r>
              <a:rPr lang="fr-FR" altLang="ca-ES">
                <a:latin typeface="Arial" panose="020B0604020202020204" pitchFamily="34" charset="0"/>
              </a:rPr>
              <a:t>Conèixer el CRAI Biblioteca de XXXX. Curs 20xx-xx</a:t>
            </a:r>
            <a:endParaRPr lang="en-GB" altLang="ca-ES">
              <a:latin typeface="Arial" panose="020B0604020202020204" pitchFamily="34" charset="0"/>
            </a:endParaRPr>
          </a:p>
        </p:txBody>
      </p:sp>
      <p:sp>
        <p:nvSpPr>
          <p:cNvPr id="57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6363" y="709613"/>
            <a:ext cx="6584950" cy="3705225"/>
          </a:xfrm>
          <a:ln/>
        </p:spPr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ca-ES"/>
              <a:t>Aules: explicar les normes d’ús</a:t>
            </a:r>
          </a:p>
        </p:txBody>
      </p:sp>
    </p:spTree>
    <p:extLst>
      <p:ext uri="{BB962C8B-B14F-4D97-AF65-F5344CB8AC3E}">
        <p14:creationId xmlns:p14="http://schemas.microsoft.com/office/powerpoint/2010/main" val="102728935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6"/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defRPr/>
            </a:pPr>
            <a:r>
              <a:rPr lang="fr-FR" altLang="ca-ES">
                <a:latin typeface="Arial" panose="020B0604020202020204" pitchFamily="34" charset="0"/>
              </a:rPr>
              <a:t>Conèixer el CRAI Biblioteca de XXXX. Curs 20xx-xx</a:t>
            </a:r>
            <a:endParaRPr lang="en-GB" altLang="ca-ES">
              <a:latin typeface="Arial" panose="020B0604020202020204" pitchFamily="34" charset="0"/>
            </a:endParaRPr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6363" y="709613"/>
            <a:ext cx="6584950" cy="3705225"/>
          </a:xfrm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ca-ES"/>
              <a:t>Aules: explicar les normes d’ús</a:t>
            </a:r>
          </a:p>
        </p:txBody>
      </p:sp>
    </p:spTree>
    <p:extLst>
      <p:ext uri="{BB962C8B-B14F-4D97-AF65-F5344CB8AC3E}">
        <p14:creationId xmlns:p14="http://schemas.microsoft.com/office/powerpoint/2010/main" val="157573805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6"/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defRPr/>
            </a:pPr>
            <a:r>
              <a:rPr lang="fr-FR" altLang="ca-ES">
                <a:latin typeface="Arial" panose="020B0604020202020204" pitchFamily="34" charset="0"/>
              </a:rPr>
              <a:t>Conèixer el CRAI Biblioteca de XXXX. Curs 20xx-xx</a:t>
            </a:r>
            <a:endParaRPr lang="en-GB" altLang="ca-ES">
              <a:latin typeface="Arial" panose="020B0604020202020204" pitchFamily="34" charset="0"/>
            </a:endParaRPr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6363" y="709613"/>
            <a:ext cx="6584950" cy="3705225"/>
          </a:xfrm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ca-ES"/>
              <a:t>Aules: explicar les normes d’ús</a:t>
            </a:r>
          </a:p>
        </p:txBody>
      </p:sp>
    </p:spTree>
    <p:extLst>
      <p:ext uri="{BB962C8B-B14F-4D97-AF65-F5344CB8AC3E}">
        <p14:creationId xmlns:p14="http://schemas.microsoft.com/office/powerpoint/2010/main" val="377043812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6"/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defRPr/>
            </a:pPr>
            <a:r>
              <a:rPr lang="fr-FR" altLang="ca-ES">
                <a:latin typeface="Arial" panose="020B0604020202020204" pitchFamily="34" charset="0"/>
              </a:rPr>
              <a:t>Conèixer el CRAI Biblioteca de XXXX. Curs 20xx-xx</a:t>
            </a:r>
            <a:endParaRPr lang="en-GB" altLang="ca-ES">
              <a:latin typeface="Arial" panose="020B0604020202020204" pitchFamily="34" charset="0"/>
            </a:endParaRPr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6363" y="709613"/>
            <a:ext cx="6584950" cy="3705225"/>
          </a:xfrm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ca-ES"/>
              <a:t>Aules: explicar les normes d’ús</a:t>
            </a:r>
          </a:p>
        </p:txBody>
      </p:sp>
    </p:spTree>
    <p:extLst>
      <p:ext uri="{BB962C8B-B14F-4D97-AF65-F5344CB8AC3E}">
        <p14:creationId xmlns:p14="http://schemas.microsoft.com/office/powerpoint/2010/main" val="349995603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6"/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defRPr/>
            </a:pPr>
            <a:r>
              <a:rPr lang="fr-FR" altLang="ca-ES">
                <a:latin typeface="Arial" panose="020B0604020202020204" pitchFamily="34" charset="0"/>
              </a:rPr>
              <a:t>Conèixer el CRAI Biblioteca de XXXX. Curs 20xx-xx</a:t>
            </a:r>
            <a:endParaRPr lang="en-GB" altLang="ca-ES">
              <a:latin typeface="Arial" panose="020B0604020202020204" pitchFamily="34" charset="0"/>
            </a:endParaRPr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6363" y="709613"/>
            <a:ext cx="6584950" cy="3705225"/>
          </a:xfrm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ca-ES"/>
              <a:t>Aules: explicar les normes d’ús</a:t>
            </a:r>
          </a:p>
        </p:txBody>
      </p:sp>
    </p:spTree>
    <p:extLst>
      <p:ext uri="{BB962C8B-B14F-4D97-AF65-F5344CB8AC3E}">
        <p14:creationId xmlns:p14="http://schemas.microsoft.com/office/powerpoint/2010/main" val="5301833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6"/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defRPr/>
            </a:pPr>
            <a:r>
              <a:rPr lang="fr-FR" altLang="ca-ES">
                <a:latin typeface="Arial" panose="020B0604020202020204" pitchFamily="34" charset="0"/>
              </a:rPr>
              <a:t>Conèixer el CRAI Biblioteca de XXXX. Curs 20xx-xx</a:t>
            </a:r>
            <a:endParaRPr lang="en-GB" altLang="ca-ES">
              <a:latin typeface="Arial" panose="020B0604020202020204" pitchFamily="34" charset="0"/>
            </a:endParaRPr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6363" y="709613"/>
            <a:ext cx="6584950" cy="3705225"/>
          </a:xfrm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s-ES" altLang="ca-ES"/>
              <a:t>Aules: explicar les normes d’ús</a:t>
            </a:r>
          </a:p>
        </p:txBody>
      </p:sp>
    </p:spTree>
    <p:extLst>
      <p:ext uri="{BB962C8B-B14F-4D97-AF65-F5344CB8AC3E}">
        <p14:creationId xmlns:p14="http://schemas.microsoft.com/office/powerpoint/2010/main" val="14558868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 descr="Imagen que contiene dibujo&#10;&#10;Descripción generada automáticamente">
            <a:extLst>
              <a:ext uri="{FF2B5EF4-FFF2-40B4-BE49-F238E27FC236}">
                <a16:creationId xmlns:a16="http://schemas.microsoft.com/office/drawing/2014/main" id="{7D4A2FA1-CAA8-8440-AFFA-C19BFC46B21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437" y="5962863"/>
            <a:ext cx="2304256" cy="770006"/>
          </a:xfrm>
          <a:prstGeom prst="rect">
            <a:avLst/>
          </a:prstGeom>
        </p:spPr>
      </p:pic>
      <p:sp>
        <p:nvSpPr>
          <p:cNvPr id="7" name="Rectangle 9">
            <a:extLst>
              <a:ext uri="{FF2B5EF4-FFF2-40B4-BE49-F238E27FC236}">
                <a16:creationId xmlns:a16="http://schemas.microsoft.com/office/drawing/2014/main" id="{08283D9E-E4EB-994B-BDC2-22A8DADD09D4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xfrm>
            <a:off x="8846840" y="6165304"/>
            <a:ext cx="27432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7741DA-0DD6-4182-94F0-5D49F1604A02}" type="slidenum">
              <a:rPr lang="es-ES" altLang="es-ES"/>
              <a:pPr>
                <a:defRPr/>
              </a:pPr>
              <a:t>‹#›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0020303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ítol i object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 descr="Imagen que contiene dibujo&#10;&#10;Descripción generada automáticamente">
            <a:extLst>
              <a:ext uri="{FF2B5EF4-FFF2-40B4-BE49-F238E27FC236}">
                <a16:creationId xmlns:a16="http://schemas.microsoft.com/office/drawing/2014/main" id="{252B9797-10F4-A64F-A61E-52489FAE496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437" y="5962863"/>
            <a:ext cx="2304256" cy="770006"/>
          </a:xfrm>
          <a:prstGeom prst="rect">
            <a:avLst/>
          </a:prstGeom>
        </p:spPr>
      </p:pic>
      <p:sp>
        <p:nvSpPr>
          <p:cNvPr id="8" name="Rectangle 9">
            <a:extLst>
              <a:ext uri="{FF2B5EF4-FFF2-40B4-BE49-F238E27FC236}">
                <a16:creationId xmlns:a16="http://schemas.microsoft.com/office/drawing/2014/main" id="{7B92CACB-9DE8-8244-AA7E-7B26A9C7651C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xfrm>
            <a:off x="8846840" y="6165304"/>
            <a:ext cx="27432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7741DA-0DD6-4182-94F0-5D49F1604A02}" type="slidenum">
              <a:rPr lang="es-ES" altLang="es-ES"/>
              <a:pPr>
                <a:defRPr/>
              </a:pPr>
              <a:t>‹#›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421649826"/>
      </p:ext>
    </p:extLst>
  </p:cSld>
  <p:clrMapOvr>
    <a:masterClrMapping/>
  </p:clrMapOvr>
  <p:transition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9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8846840" y="6165304"/>
            <a:ext cx="27432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7741DA-0DD6-4182-94F0-5D49F1604A02}" type="slidenum">
              <a:rPr lang="es-ES" altLang="es-ES"/>
              <a:pPr>
                <a:defRPr/>
              </a:pPr>
              <a:t>‹#›</a:t>
            </a:fld>
            <a:endParaRPr lang="es-ES" altLang="es-ES"/>
          </a:p>
        </p:txBody>
      </p:sp>
      <p:pic>
        <p:nvPicPr>
          <p:cNvPr id="13" name="Imagen 12" descr="Imagen que contiene dibujo&#10;&#10;Descripción generada automáticamente">
            <a:extLst>
              <a:ext uri="{FF2B5EF4-FFF2-40B4-BE49-F238E27FC236}">
                <a16:creationId xmlns:a16="http://schemas.microsoft.com/office/drawing/2014/main" id="{4C938388-4B7E-2346-B6C5-6E3C7B80F00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437" y="5962863"/>
            <a:ext cx="2304256" cy="770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21112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 thruBlk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En blan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Imagen que contiene dibujo&#10;&#10;Descripción generada automáticamente">
            <a:extLst>
              <a:ext uri="{FF2B5EF4-FFF2-40B4-BE49-F238E27FC236}">
                <a16:creationId xmlns:a16="http://schemas.microsoft.com/office/drawing/2014/main" id="{872334BD-54F5-0842-B57B-46DB5BA1772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437" y="5962863"/>
            <a:ext cx="2304256" cy="770006"/>
          </a:xfrm>
          <a:prstGeom prst="rect">
            <a:avLst/>
          </a:prstGeom>
        </p:spPr>
      </p:pic>
      <p:sp>
        <p:nvSpPr>
          <p:cNvPr id="6" name="Rectangle 9">
            <a:extLst>
              <a:ext uri="{FF2B5EF4-FFF2-40B4-BE49-F238E27FC236}">
                <a16:creationId xmlns:a16="http://schemas.microsoft.com/office/drawing/2014/main" id="{C1657628-15D9-0B4E-87A0-94F5251EF7EC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xfrm>
            <a:off x="8846840" y="6165304"/>
            <a:ext cx="27432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7741DA-0DD6-4182-94F0-5D49F1604A02}" type="slidenum">
              <a:rPr lang="es-ES" altLang="es-ES"/>
              <a:pPr>
                <a:defRPr/>
              </a:pPr>
              <a:t>‹#›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3329411629"/>
      </p:ext>
    </p:extLst>
  </p:cSld>
  <p:clrMapOvr>
    <a:masterClrMapping/>
  </p:clrMapOvr>
  <p:transition spd="slow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A7D8FF-E13C-4852-9C48-BBAC7A8E0B1D}" type="slidenum">
              <a:rPr lang="ca-ES" smtClean="0"/>
              <a:t>‹#›</a:t>
            </a:fld>
            <a:endParaRPr lang="ca-ES"/>
          </a:p>
        </p:txBody>
      </p:sp>
      <p:pic>
        <p:nvPicPr>
          <p:cNvPr id="7" name="Imagen 6" descr="Imagen que contiene dibujo&#10;&#10;Descripción generada automáticamente">
            <a:extLst>
              <a:ext uri="{FF2B5EF4-FFF2-40B4-BE49-F238E27FC236}">
                <a16:creationId xmlns:a16="http://schemas.microsoft.com/office/drawing/2014/main" id="{2E0F81F5-4D85-5545-BF68-A432A659D282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437" y="5962863"/>
            <a:ext cx="2304256" cy="770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47765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694" r:id="rId1"/>
    <p:sldLayoutId id="2147484699" r:id="rId2"/>
    <p:sldLayoutId id="2147484712" r:id="rId3"/>
    <p:sldLayoutId id="2147484713" r:id="rId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hyperlink" Target="https://crai.ub.edu/coneix-el-crai/estrategia-qualitat/carta-serveis" TargetMode="External"/><Relationship Id="rId3" Type="http://schemas.openxmlformats.org/officeDocument/2006/relationships/hyperlink" Target="https://crai.ub.edu/coneix-el-crai/horaris" TargetMode="External"/><Relationship Id="rId7" Type="http://schemas.openxmlformats.org/officeDocument/2006/relationships/image" Target="../media/image3.png"/><Relationship Id="rId12" Type="http://schemas.openxmlformats.org/officeDocument/2006/relationships/hyperlink" Target="https://crai.ub.edu/sites/default/files/reglaments/reg-crai-bib-2021.pdf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www.openstreetmap.org/node/2941663859#map=17/41.38576/2.16473" TargetMode="External"/><Relationship Id="rId11" Type="http://schemas.openxmlformats.org/officeDocument/2006/relationships/image" Target="../media/image5.svg"/><Relationship Id="rId5" Type="http://schemas.openxmlformats.org/officeDocument/2006/relationships/hyperlink" Target="http://crai.ub.edu/ca/coneix-el-crai/biblioteques" TargetMode="External"/><Relationship Id="rId4" Type="http://schemas.openxmlformats.org/officeDocument/2006/relationships/hyperlink" Target="http://crai.ub.edu/sites/default/files/reglaments/reglament_serveis.pdf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hyperlink" Target="https://crai.ub.edu/sites/default/files/biblioteques/Lletres/planol_lletres_grec.pdf" TargetMode="External"/><Relationship Id="rId7" Type="http://schemas.openxmlformats.org/officeDocument/2006/relationships/hyperlink" Target="https://crai.ub.edu/sites/default/files/biblioteques/Lletres/planol_romaniques.pdf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crai.ub.edu/sites/default/files/biblioteques/Lletres/planol_llati.pdf" TargetMode="External"/><Relationship Id="rId5" Type="http://schemas.openxmlformats.org/officeDocument/2006/relationships/hyperlink" Target="https://crai.ub.edu/sites/default/files/biblioteques/Lletres/planolhispaniques.pdf" TargetMode="External"/><Relationship Id="rId4" Type="http://schemas.openxmlformats.org/officeDocument/2006/relationships/hyperlink" Target="https://crai.ub.edu/sites/default/files/biblioteques/Lletres/planolhebreuarameu.pdf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crai.ub.edu/sites/default/files/desiderates/desiderates.html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crai.ub.edu/ca/coneix-el-crai/inicieu-vos-en-el-crai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cercabib.ub.edu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hyperlink" Target="http://www.ub.edu/carnet/ca/alumnat.html" TargetMode="External"/><Relationship Id="rId7" Type="http://schemas.openxmlformats.org/officeDocument/2006/relationships/image" Target="../media/image1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hyperlink" Target="http://diposit.ub.edu/dspace/bitstream/2445/127127/8/reglamentprestec_2021.pdf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cercabib.ub.edu/discovery/login?vid=34CSUC_UB:VU1&amp;lang=ca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crai.ub.edu/que-ofereix-el-crai/prestec/prestec-puc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cercabib.ub.edu/permalink/34CSUC_UB/13d0big/alma991001272199706708" TargetMode="External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://diposit.ub.edu/dspace/bitstream/2445/127127/8/reglamentprestec_2021.pdf#page=13" TargetMode="External"/><Relationship Id="rId5" Type="http://schemas.openxmlformats.org/officeDocument/2006/relationships/hyperlink" Target="https://crai.ub.edu/ca/que-ofereix-el-crai/prestec/prestec-equipaments/contracte" TargetMode="External"/><Relationship Id="rId4" Type="http://schemas.openxmlformats.org/officeDocument/2006/relationships/hyperlink" Target="http://crai.ub.edu/sites/default/files/reglaments/reglamentprestecnou.pdf#page=17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5.png"/><Relationship Id="rId4" Type="http://schemas.openxmlformats.org/officeDocument/2006/relationships/hyperlink" Target="https://cercabib.ub.edu/discovery/login?vid=34CSUC_UB:VU1&amp;lang=ca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crai.ub.edu/ca/que-ofereix-el-crai/prestec/prestec-pi" TargetMode="External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6.png"/><Relationship Id="rId5" Type="http://schemas.openxmlformats.org/officeDocument/2006/relationships/hyperlink" Target="https://crai.ub.edu/coneix-el-crai/marc-normatiu/tarifes-modalitats-pagament" TargetMode="External"/><Relationship Id="rId4" Type="http://schemas.openxmlformats.org/officeDocument/2006/relationships/hyperlink" Target="http://crai.ub.edu/ca/que-ofereix-el-crai/prestec/prestec-puc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b.edu/portal/web/iub/detallservei/-/recurs/1051544/connexio-a-xarxa-inalambrica-wifi-eduroam-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www.ub.edu/portal/web/iub/identificador" TargetMode="Externa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crai.ub.edu/que-ofereix-el-crai/acces-recursos/acces-recursos-proxy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9.sv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campusvirtual.ub.edu/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crai.ub.edu/ca/que-ofereix-el-crai/sau" TargetMode="Externa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://crai.ub.edu/ca/que-ofereix-el-crai/formacio-usuaris/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2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channel/UCcVj9gPbF9zxehQVWOFhOcA" TargetMode="External"/><Relationship Id="rId13" Type="http://schemas.openxmlformats.org/officeDocument/2006/relationships/image" Target="../media/image39.png"/><Relationship Id="rId3" Type="http://schemas.openxmlformats.org/officeDocument/2006/relationships/image" Target="../media/image33.png"/><Relationship Id="rId7" Type="http://schemas.openxmlformats.org/officeDocument/2006/relationships/image" Target="../media/image35.png"/><Relationship Id="rId12" Type="http://schemas.openxmlformats.org/officeDocument/2006/relationships/image" Target="../media/image38.png"/><Relationship Id="rId2" Type="http://schemas.openxmlformats.org/officeDocument/2006/relationships/hyperlink" Target="http://blocdelletres.ub.edu/" TargetMode="External"/><Relationship Id="rId16" Type="http://schemas.openxmlformats.org/officeDocument/2006/relationships/image" Target="../media/image41.png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www.facebook.com/craiublletres" TargetMode="External"/><Relationship Id="rId11" Type="http://schemas.openxmlformats.org/officeDocument/2006/relationships/image" Target="../media/image37.png"/><Relationship Id="rId5" Type="http://schemas.openxmlformats.org/officeDocument/2006/relationships/image" Target="../media/image34.png"/><Relationship Id="rId15" Type="http://schemas.openxmlformats.org/officeDocument/2006/relationships/hyperlink" Target="https://twitter.com/craiublletres" TargetMode="External"/><Relationship Id="rId10" Type="http://schemas.openxmlformats.org/officeDocument/2006/relationships/hyperlink" Target="https://es.pinterest.com/craiublletres/" TargetMode="External"/><Relationship Id="rId4" Type="http://schemas.openxmlformats.org/officeDocument/2006/relationships/hyperlink" Target="https://www.instagram.com/craiublletres/" TargetMode="External"/><Relationship Id="rId9" Type="http://schemas.openxmlformats.org/officeDocument/2006/relationships/image" Target="../media/image36.png"/><Relationship Id="rId14" Type="http://schemas.openxmlformats.org/officeDocument/2006/relationships/image" Target="../media/image40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://crai.ub.edu/ca/pmf-generals" TargetMode="Externa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2.jpeg"/><Relationship Id="rId4" Type="http://schemas.openxmlformats.org/officeDocument/2006/relationships/hyperlink" Target="http://crai.ub.edu/que-ofereix-el-crai/sau" TargetMode="Externa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4.jpg"/><Relationship Id="rId4" Type="http://schemas.openxmlformats.org/officeDocument/2006/relationships/hyperlink" Target="http://bit.ly/2sO5WCQ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 descr="Imagen que contiene edificio&#10;&#10;Descripción generada automáticamente">
            <a:extLst>
              <a:ext uri="{FF2B5EF4-FFF2-40B4-BE49-F238E27FC236}">
                <a16:creationId xmlns:a16="http://schemas.microsoft.com/office/drawing/2014/main" id="{7BC194AE-6A12-4F21-92FE-A08AB42D25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Marcador de número de diapositiva 1"/>
          <p:cNvSpPr>
            <a:spLocks noGrp="1"/>
          </p:cNvSpPr>
          <p:nvPr>
            <p:ph type="sldNum" sz="quarter" idx="11"/>
          </p:nvPr>
        </p:nvSpPr>
        <p:spPr>
          <a:xfrm>
            <a:off x="8610600" y="6356352"/>
            <a:ext cx="2743200" cy="365125"/>
          </a:xfrm>
        </p:spPr>
        <p:txBody>
          <a:bodyPr/>
          <a:lstStyle/>
          <a:p>
            <a:fld id="{B1A7D8FF-E13C-4852-9C48-BBAC7A8E0B1D}" type="slidenum">
              <a:rPr lang="ca-ES" smtClean="0"/>
              <a:t>1</a:t>
            </a:fld>
            <a:endParaRPr lang="ca-ES"/>
          </a:p>
        </p:txBody>
      </p:sp>
      <p:sp>
        <p:nvSpPr>
          <p:cNvPr id="5" name="Rectángulo 4"/>
          <p:cNvSpPr/>
          <p:nvPr/>
        </p:nvSpPr>
        <p:spPr>
          <a:xfrm>
            <a:off x="2727129" y="3284984"/>
            <a:ext cx="6737742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ca-ES" sz="2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Conèixer el CRAI Biblioteca de Lletres</a:t>
            </a:r>
          </a:p>
          <a:p>
            <a:pPr algn="ctr"/>
            <a:endParaRPr lang="ca-ES" sz="2400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/>
            <a:r>
              <a:rPr lang="ca-ES" sz="2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Curs </a:t>
            </a:r>
            <a:r>
              <a:rPr lang="ca-ES" sz="2400" b="1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2021-22</a:t>
            </a:r>
            <a:endParaRPr lang="ca-ES" sz="2400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3629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027">
            <a:extLst>
              <a:ext uri="{FF2B5EF4-FFF2-40B4-BE49-F238E27FC236}">
                <a16:creationId xmlns:a16="http://schemas.microsoft.com/office/drawing/2014/main" id="{09797AD0-1700-9E45-A639-EC65482D12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38864" y="3999831"/>
            <a:ext cx="2916238" cy="867930"/>
          </a:xfrm>
          <a:prstGeom prst="rect">
            <a:avLst/>
          </a:prstGeom>
          <a:noFill/>
        </p:spPr>
        <p:txBody>
          <a:bodyPr vert="horz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ca-ES" altLang="ca-ES" sz="2000" b="1" dirty="0" smtClean="0">
                <a:solidFill>
                  <a:srgbClr val="0597A4"/>
                </a:solidFill>
              </a:rPr>
              <a:t>Normativa</a:t>
            </a:r>
            <a:endParaRPr lang="ca-ES" altLang="ca-ES" sz="2000" dirty="0">
              <a:solidFill>
                <a:srgbClr val="0597A4"/>
              </a:solidFill>
            </a:endParaRPr>
          </a:p>
          <a:p>
            <a:pPr marL="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ca-ES" altLang="ca-ES" sz="1300" dirty="0">
              <a:solidFill>
                <a:srgbClr val="646464"/>
              </a:solidFill>
            </a:endParaRPr>
          </a:p>
          <a:p>
            <a:pPr marL="0" indent="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ca-ES" altLang="ca-ES" sz="900" dirty="0">
              <a:solidFill>
                <a:srgbClr val="646464"/>
              </a:solidFill>
            </a:endParaRPr>
          </a:p>
        </p:txBody>
      </p:sp>
      <p:sp>
        <p:nvSpPr>
          <p:cNvPr id="9218" name="Rectangle 6"/>
          <p:cNvSpPr>
            <a:spLocks noGrp="1" noChangeArrowheads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AEB82FB7-FFDA-40AE-A8DF-626419F8403F}" type="slidenum">
              <a:rPr lang="es-ES" altLang="es-ES" smtClean="0">
                <a:solidFill>
                  <a:srgbClr val="898989"/>
                </a:solidFill>
              </a:rPr>
              <a:pPr/>
              <a:t>2</a:t>
            </a:fld>
            <a:endParaRPr lang="es-ES" altLang="es-ES">
              <a:solidFill>
                <a:srgbClr val="898989"/>
              </a:solidFill>
            </a:endParaRPr>
          </a:p>
        </p:txBody>
      </p:sp>
      <p:sp>
        <p:nvSpPr>
          <p:cNvPr id="4" name="Rectangle 1027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8738864" y="1345703"/>
            <a:ext cx="2916238" cy="190205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indent="0" eaLnBrk="1" hangingPunct="1">
              <a:lnSpc>
                <a:spcPct val="120000"/>
              </a:lnSpc>
              <a:spcBef>
                <a:spcPts val="0"/>
              </a:spcBef>
              <a:buNone/>
              <a:defRPr/>
            </a:pPr>
            <a:r>
              <a:rPr lang="ca-ES" altLang="ca-ES" sz="2000" b="1" dirty="0">
                <a:solidFill>
                  <a:srgbClr val="0597A4"/>
                </a:solidFill>
              </a:rPr>
              <a:t>Horari</a:t>
            </a:r>
          </a:p>
          <a:p>
            <a:pPr marL="0" eaLnBrk="1" hangingPunct="1">
              <a:lnSpc>
                <a:spcPct val="120000"/>
              </a:lnSpc>
              <a:spcBef>
                <a:spcPts val="0"/>
              </a:spcBef>
              <a:buNone/>
              <a:defRPr/>
            </a:pPr>
            <a:endParaRPr lang="ca-ES" altLang="ca-ES" sz="1300" dirty="0">
              <a:solidFill>
                <a:srgbClr val="646464"/>
              </a:solidFill>
            </a:endParaRPr>
          </a:p>
          <a:p>
            <a:pPr marL="0" eaLnBrk="1" hangingPunct="1">
              <a:lnSpc>
                <a:spcPct val="120000"/>
              </a:lnSpc>
              <a:spcBef>
                <a:spcPts val="0"/>
              </a:spcBef>
              <a:buNone/>
              <a:defRPr/>
            </a:pPr>
            <a:r>
              <a:rPr lang="ca-ES" altLang="ca-ES" sz="1400" dirty="0">
                <a:solidFill>
                  <a:srgbClr val="646464"/>
                </a:solidFill>
              </a:rPr>
              <a:t>Dl-dv: de 8:30 a 20:30 h</a:t>
            </a:r>
          </a:p>
          <a:p>
            <a:pPr marL="0" eaLnBrk="1" hangingPunct="1">
              <a:lnSpc>
                <a:spcPct val="120000"/>
              </a:lnSpc>
              <a:spcBef>
                <a:spcPts val="0"/>
              </a:spcBef>
              <a:buNone/>
              <a:defRPr/>
            </a:pPr>
            <a:endParaRPr lang="ca-ES" altLang="ca-ES" sz="1400" dirty="0">
              <a:solidFill>
                <a:srgbClr val="646464"/>
              </a:solidFill>
            </a:endParaRPr>
          </a:p>
          <a:p>
            <a:pPr marL="0" indent="0" eaLnBrk="1" hangingPunct="1">
              <a:lnSpc>
                <a:spcPct val="120000"/>
              </a:lnSpc>
              <a:spcBef>
                <a:spcPts val="0"/>
              </a:spcBef>
              <a:buNone/>
              <a:defRPr/>
            </a:pPr>
            <a:r>
              <a:rPr lang="ca-ES" altLang="ca-ES" sz="1400" dirty="0">
                <a:solidFill>
                  <a:srgbClr val="646464"/>
                </a:solidFill>
                <a:hlinkClick r:id="rId3"/>
              </a:rPr>
              <a:t>Horaris especials en períodes d’exàmens i de cap de </a:t>
            </a:r>
            <a:r>
              <a:rPr lang="ca-ES" altLang="ca-ES" sz="1400" dirty="0" smtClean="0">
                <a:solidFill>
                  <a:srgbClr val="646464"/>
                </a:solidFill>
                <a:hlinkClick r:id="rId3"/>
              </a:rPr>
              <a:t>setmana</a:t>
            </a:r>
            <a:endParaRPr lang="ca-ES" altLang="ca-ES" sz="1400" dirty="0">
              <a:solidFill>
                <a:srgbClr val="646464"/>
              </a:solidFill>
              <a:hlinkClick r:id="rId4"/>
            </a:endParaRPr>
          </a:p>
          <a:p>
            <a:pPr marL="0" indent="0" eaLnBrk="1" hangingPunct="1">
              <a:lnSpc>
                <a:spcPct val="120000"/>
              </a:lnSpc>
              <a:spcBef>
                <a:spcPts val="0"/>
              </a:spcBef>
              <a:buNone/>
              <a:defRPr/>
            </a:pPr>
            <a:endParaRPr lang="ca-ES" altLang="ca-ES" sz="900" dirty="0">
              <a:solidFill>
                <a:srgbClr val="646464"/>
              </a:solidFill>
            </a:endParaRPr>
          </a:p>
        </p:txBody>
      </p:sp>
      <p:sp>
        <p:nvSpPr>
          <p:cNvPr id="9219" name="Rectangle 14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479376" y="444068"/>
            <a:ext cx="8664624" cy="5355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eaLnBrk="1" hangingPunct="1"/>
            <a:r>
              <a:rPr lang="ca-ES" altLang="ca-ES" sz="3200" b="1" dirty="0">
                <a:solidFill>
                  <a:srgbClr val="0597A4"/>
                </a:solidFill>
                <a:latin typeface="+mn-lt"/>
              </a:rPr>
              <a:t>On som i quan podeu venir?</a:t>
            </a:r>
          </a:p>
        </p:txBody>
      </p:sp>
      <p:sp>
        <p:nvSpPr>
          <p:cNvPr id="13" name="Rectangle 1027">
            <a:extLst>
              <a:ext uri="{FF2B5EF4-FFF2-40B4-BE49-F238E27FC236}">
                <a16:creationId xmlns:a16="http://schemas.microsoft.com/office/drawing/2014/main" id="{09797AD0-1700-9E45-A639-EC65482D12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24801" y="1345703"/>
            <a:ext cx="2916238" cy="2160591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ca-ES" altLang="ca-ES" sz="2000" b="1" dirty="0">
                <a:solidFill>
                  <a:srgbClr val="0597A4"/>
                </a:solidFill>
              </a:rPr>
              <a:t>Adreça</a:t>
            </a:r>
            <a:endParaRPr lang="ca-ES" altLang="ca-ES" sz="2000" dirty="0">
              <a:solidFill>
                <a:srgbClr val="0597A4"/>
              </a:solidFill>
            </a:endParaRPr>
          </a:p>
          <a:p>
            <a:pPr marL="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ca-ES" altLang="ca-ES" sz="1300" dirty="0">
              <a:solidFill>
                <a:srgbClr val="646464"/>
              </a:solidFill>
            </a:endParaRPr>
          </a:p>
          <a:p>
            <a:pPr marL="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ca-ES" altLang="ca-ES" sz="1400" dirty="0">
                <a:solidFill>
                  <a:srgbClr val="646464"/>
                </a:solidFill>
              </a:rPr>
              <a:t>Gran Via de les Corts Catalanes, 585</a:t>
            </a:r>
          </a:p>
          <a:p>
            <a:pPr marL="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ca-ES" altLang="ca-ES" sz="1400" dirty="0">
                <a:solidFill>
                  <a:srgbClr val="646464"/>
                </a:solidFill>
              </a:rPr>
              <a:t>08007 Barcelona</a:t>
            </a:r>
          </a:p>
          <a:p>
            <a:pPr marL="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ca-ES" altLang="ca-ES" sz="1400" dirty="0">
              <a:solidFill>
                <a:srgbClr val="646464"/>
              </a:solidFill>
            </a:endParaRPr>
          </a:p>
          <a:p>
            <a:pPr marL="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ca-ES" altLang="ca-ES" sz="1400" dirty="0">
                <a:solidFill>
                  <a:srgbClr val="646464"/>
                </a:solidFill>
                <a:hlinkClick r:id="rId5"/>
              </a:rPr>
              <a:t>Adreces de les altres biblioteques del CRAI de la Universitat de Barcelona</a:t>
            </a:r>
            <a:endParaRPr lang="ca-ES" altLang="ca-ES" sz="1400" dirty="0">
              <a:solidFill>
                <a:srgbClr val="646464"/>
              </a:solidFill>
            </a:endParaRPr>
          </a:p>
          <a:p>
            <a:pPr marL="0" indent="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ca-ES" altLang="ca-ES" sz="900" dirty="0">
              <a:solidFill>
                <a:srgbClr val="646464"/>
              </a:solidFill>
            </a:endParaRPr>
          </a:p>
        </p:txBody>
      </p:sp>
      <p:sp>
        <p:nvSpPr>
          <p:cNvPr id="14" name="Rectangle 1027">
            <a:extLst>
              <a:ext uri="{FF2B5EF4-FFF2-40B4-BE49-F238E27FC236}">
                <a16:creationId xmlns:a16="http://schemas.microsoft.com/office/drawing/2014/main" id="{CCBDBD49-0346-DC4C-819D-8F03EE21EE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24801" y="4005064"/>
            <a:ext cx="2916238" cy="1828193"/>
          </a:xfrm>
          <a:prstGeom prst="rect">
            <a:avLst/>
          </a:prstGeom>
          <a:noFill/>
        </p:spPr>
        <p:txBody>
          <a:bodyPr vert="horz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ca-ES" altLang="ca-ES" sz="2000" b="1" dirty="0">
                <a:solidFill>
                  <a:srgbClr val="0597A4"/>
                </a:solidFill>
              </a:rPr>
              <a:t>Contacte</a:t>
            </a:r>
            <a:endParaRPr lang="ca-ES" altLang="ca-ES" sz="2000" dirty="0">
              <a:solidFill>
                <a:srgbClr val="0597A4"/>
              </a:solidFill>
            </a:endParaRPr>
          </a:p>
          <a:p>
            <a:pPr marL="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ca-ES" altLang="ca-ES" sz="800" dirty="0">
              <a:solidFill>
                <a:srgbClr val="646464"/>
              </a:solidFill>
            </a:endParaRPr>
          </a:p>
          <a:p>
            <a:pPr marL="0" indent="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a-ES" altLang="ca-ES" sz="1600" dirty="0">
                <a:solidFill>
                  <a:srgbClr val="646464"/>
                </a:solidFill>
              </a:rPr>
              <a:t>crailletres@ub.edu</a:t>
            </a:r>
          </a:p>
          <a:p>
            <a:pPr marL="0" indent="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s-ES" sz="1200" dirty="0">
              <a:solidFill>
                <a:srgbClr val="646464"/>
              </a:solidFill>
            </a:endParaRPr>
          </a:p>
          <a:p>
            <a:pPr marL="0" indent="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s-ES" sz="1600" dirty="0" err="1">
                <a:solidFill>
                  <a:srgbClr val="646464"/>
                </a:solidFill>
              </a:rPr>
              <a:t>Telèfon</a:t>
            </a:r>
            <a:r>
              <a:rPr lang="es-ES" sz="1600" dirty="0">
                <a:solidFill>
                  <a:srgbClr val="646464"/>
                </a:solidFill>
              </a:rPr>
              <a:t>: 934 035 317</a:t>
            </a:r>
          </a:p>
          <a:p>
            <a:pPr marL="0" lvl="1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ca-ES" altLang="ca-ES" sz="1300" dirty="0">
              <a:solidFill>
                <a:srgbClr val="646464"/>
              </a:solidFill>
            </a:endParaRPr>
          </a:p>
          <a:p>
            <a:pPr marL="0" indent="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ca-ES" altLang="ca-ES" sz="900" dirty="0">
              <a:solidFill>
                <a:srgbClr val="646464"/>
              </a:solidFill>
            </a:endParaRPr>
          </a:p>
        </p:txBody>
      </p:sp>
      <p:pic>
        <p:nvPicPr>
          <p:cNvPr id="3" name="Imatge 2">
            <a:hlinkClick r:id="rId6"/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6118" y="1508815"/>
            <a:ext cx="4797842" cy="3705872"/>
          </a:xfrm>
          <a:prstGeom prst="rect">
            <a:avLst/>
          </a:prstGeom>
        </p:spPr>
      </p:pic>
      <p:pic>
        <p:nvPicPr>
          <p:cNvPr id="9" name="Gráfico 8" descr="Marcador">
            <a:extLst>
              <a:ext uri="{FF2B5EF4-FFF2-40B4-BE49-F238E27FC236}">
                <a16:creationId xmlns:a16="http://schemas.microsoft.com/office/drawing/2014/main" id="{F2A60C1D-ADD0-2244-A0A2-C45C7B7D53BF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847528" y="1360838"/>
            <a:ext cx="1584176" cy="1584176"/>
          </a:xfrm>
          <a:prstGeom prst="rect">
            <a:avLst/>
          </a:prstGeom>
        </p:spPr>
      </p:pic>
      <p:cxnSp>
        <p:nvCxnSpPr>
          <p:cNvPr id="5" name="Connector recte 4"/>
          <p:cNvCxnSpPr/>
          <p:nvPr/>
        </p:nvCxnSpPr>
        <p:spPr>
          <a:xfrm>
            <a:off x="5735960" y="1844824"/>
            <a:ext cx="1703971" cy="0"/>
          </a:xfrm>
          <a:prstGeom prst="line">
            <a:avLst/>
          </a:prstGeom>
          <a:ln w="38100">
            <a:solidFill>
              <a:srgbClr val="0597A4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15" name="Connector recte 14"/>
          <p:cNvCxnSpPr/>
          <p:nvPr/>
        </p:nvCxnSpPr>
        <p:spPr>
          <a:xfrm>
            <a:off x="8825383" y="1844824"/>
            <a:ext cx="1703971" cy="0"/>
          </a:xfrm>
          <a:prstGeom prst="line">
            <a:avLst/>
          </a:prstGeom>
          <a:ln w="38100">
            <a:solidFill>
              <a:srgbClr val="0597A4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16" name="Connector recte 15"/>
          <p:cNvCxnSpPr/>
          <p:nvPr/>
        </p:nvCxnSpPr>
        <p:spPr>
          <a:xfrm>
            <a:off x="5735960" y="4455871"/>
            <a:ext cx="1703971" cy="0"/>
          </a:xfrm>
          <a:prstGeom prst="line">
            <a:avLst/>
          </a:prstGeom>
          <a:ln w="38100">
            <a:solidFill>
              <a:srgbClr val="0597A4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2" name="QuadreDeText 1"/>
          <p:cNvSpPr txBox="1"/>
          <p:nvPr/>
        </p:nvSpPr>
        <p:spPr>
          <a:xfrm>
            <a:off x="8782072" y="4539764"/>
            <a:ext cx="3146576" cy="867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eaLnBrk="1" hangingPunct="1">
              <a:lnSpc>
                <a:spcPct val="120000"/>
              </a:lnSpc>
              <a:spcBef>
                <a:spcPts val="0"/>
              </a:spcBef>
              <a:buNone/>
              <a:defRPr/>
            </a:pPr>
            <a:r>
              <a:rPr lang="ca-ES" altLang="ca-ES" sz="1400" dirty="0">
                <a:solidFill>
                  <a:srgbClr val="646464"/>
                </a:solidFill>
                <a:latin typeface="+mn-lt"/>
                <a:hlinkClick r:id="rId12"/>
              </a:rPr>
              <a:t>Reglament </a:t>
            </a:r>
            <a:r>
              <a:rPr lang="ca-ES" altLang="ca-ES" sz="1400" dirty="0" smtClean="0">
                <a:solidFill>
                  <a:srgbClr val="646464"/>
                </a:solidFill>
                <a:latin typeface="+mn-lt"/>
                <a:hlinkClick r:id="rId12"/>
              </a:rPr>
              <a:t>del CRAI</a:t>
            </a:r>
            <a:r>
              <a:rPr lang="ca-ES" altLang="ca-ES" sz="1400" dirty="0" smtClean="0">
                <a:solidFill>
                  <a:srgbClr val="646464"/>
                </a:solidFill>
                <a:latin typeface="+mn-lt"/>
              </a:rPr>
              <a:t>  </a:t>
            </a:r>
          </a:p>
          <a:p>
            <a:pPr marL="0" indent="0" eaLnBrk="1" hangingPunct="1">
              <a:lnSpc>
                <a:spcPct val="120000"/>
              </a:lnSpc>
              <a:spcBef>
                <a:spcPts val="0"/>
              </a:spcBef>
              <a:buNone/>
              <a:defRPr/>
            </a:pPr>
            <a:r>
              <a:rPr lang="ca-ES" altLang="ca-ES" sz="1400" dirty="0" smtClean="0">
                <a:solidFill>
                  <a:srgbClr val="646464"/>
                </a:solidFill>
                <a:latin typeface="+mn-lt"/>
              </a:rPr>
              <a:t>          </a:t>
            </a:r>
          </a:p>
          <a:p>
            <a:pPr marL="0" indent="0" eaLnBrk="1" hangingPunct="1">
              <a:lnSpc>
                <a:spcPct val="120000"/>
              </a:lnSpc>
              <a:spcBef>
                <a:spcPts val="0"/>
              </a:spcBef>
              <a:buNone/>
              <a:defRPr/>
            </a:pPr>
            <a:r>
              <a:rPr lang="ca-ES" altLang="ca-ES" sz="1400" dirty="0" smtClean="0">
                <a:solidFill>
                  <a:srgbClr val="646464"/>
                </a:solidFill>
                <a:latin typeface="+mn-lt"/>
                <a:hlinkClick r:id="rId13"/>
              </a:rPr>
              <a:t>Carta </a:t>
            </a:r>
            <a:r>
              <a:rPr lang="ca-ES" altLang="ca-ES" sz="1400" dirty="0">
                <a:solidFill>
                  <a:srgbClr val="646464"/>
                </a:solidFill>
                <a:latin typeface="+mn-lt"/>
                <a:hlinkClick r:id="rId13"/>
              </a:rPr>
              <a:t>de serveis del CRAI</a:t>
            </a:r>
            <a:endParaRPr lang="ca-ES" altLang="ca-ES" sz="1400" dirty="0">
              <a:solidFill>
                <a:srgbClr val="646464"/>
              </a:solidFill>
              <a:latin typeface="+mn-lt"/>
            </a:endParaRPr>
          </a:p>
        </p:txBody>
      </p:sp>
      <p:cxnSp>
        <p:nvCxnSpPr>
          <p:cNvPr id="18" name="Connector recte 17"/>
          <p:cNvCxnSpPr/>
          <p:nvPr/>
        </p:nvCxnSpPr>
        <p:spPr>
          <a:xfrm>
            <a:off x="8853077" y="4455871"/>
            <a:ext cx="1703971" cy="0"/>
          </a:xfrm>
          <a:prstGeom prst="line">
            <a:avLst/>
          </a:prstGeom>
          <a:ln w="38100">
            <a:solidFill>
              <a:srgbClr val="0597A4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6"/>
          <p:cNvSpPr>
            <a:spLocks noGrp="1" noChangeArrowheads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C5F616AE-778D-4E1B-AFEC-FD7534925F1A}" type="slidenum">
              <a:rPr lang="es-ES" altLang="es-ES" smtClean="0">
                <a:solidFill>
                  <a:srgbClr val="898989"/>
                </a:solidFill>
              </a:rPr>
              <a:pPr/>
              <a:t>3</a:t>
            </a:fld>
            <a:endParaRPr lang="es-ES" altLang="es-ES">
              <a:solidFill>
                <a:srgbClr val="898989"/>
              </a:solidFill>
            </a:endParaRPr>
          </a:p>
        </p:txBody>
      </p:sp>
      <p:sp>
        <p:nvSpPr>
          <p:cNvPr id="6" name="Rectangle 14">
            <a:extLst>
              <a:ext uri="{FF2B5EF4-FFF2-40B4-BE49-F238E27FC236}">
                <a16:creationId xmlns:a16="http://schemas.microsoft.com/office/drawing/2014/main" id="{81F77698-9949-9840-B9CF-B04C2BD20C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9376" y="444068"/>
            <a:ext cx="8664624" cy="53553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ca-ES" altLang="ca-ES" sz="3200" b="1" dirty="0">
                <a:solidFill>
                  <a:srgbClr val="0597A4"/>
                </a:solidFill>
                <a:latin typeface="+mn-lt"/>
              </a:rPr>
              <a:t>Seccions del CRAI Biblioteca de Lletres</a:t>
            </a:r>
          </a:p>
        </p:txBody>
      </p:sp>
      <p:sp>
        <p:nvSpPr>
          <p:cNvPr id="5" name="Rectangle 1027">
            <a:extLst>
              <a:ext uri="{FF2B5EF4-FFF2-40B4-BE49-F238E27FC236}">
                <a16:creationId xmlns:a16="http://schemas.microsoft.com/office/drawing/2014/main" id="{2679DC1A-C701-4046-AE74-CA8E7DDBCE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20200" y="3068960"/>
            <a:ext cx="2916238" cy="2160591"/>
          </a:xfrm>
          <a:prstGeom prst="rect">
            <a:avLst/>
          </a:prstGeom>
          <a:noFill/>
        </p:spPr>
        <p:txBody>
          <a:bodyPr vert="horz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ca-ES" altLang="ca-ES" sz="2000" b="1" dirty="0">
                <a:solidFill>
                  <a:srgbClr val="0597A4"/>
                </a:solidFill>
              </a:rPr>
              <a:t>Plànols de les seccions</a:t>
            </a:r>
          </a:p>
          <a:p>
            <a:pPr marL="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ca-ES" altLang="ca-ES" sz="1300" dirty="0">
              <a:solidFill>
                <a:srgbClr val="646464"/>
              </a:solidFill>
            </a:endParaRPr>
          </a:p>
          <a:p>
            <a:pPr marL="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ca-ES" altLang="ca-ES" sz="1400" dirty="0">
                <a:solidFill>
                  <a:srgbClr val="646464"/>
                </a:solidFill>
                <a:hlinkClick r:id="rId3"/>
              </a:rPr>
              <a:t>Secció de Grec (Central)</a:t>
            </a:r>
            <a:endParaRPr lang="ca-ES" altLang="ca-ES" sz="1400" dirty="0">
              <a:solidFill>
                <a:srgbClr val="646464"/>
              </a:solidFill>
            </a:endParaRPr>
          </a:p>
          <a:p>
            <a:pPr marL="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ca-ES" altLang="ca-ES" sz="1400" dirty="0">
                <a:solidFill>
                  <a:srgbClr val="646464"/>
                </a:solidFill>
                <a:hlinkClick r:id="rId4"/>
              </a:rPr>
              <a:t>Secció d’Hebreu i Arameu (Central)</a:t>
            </a:r>
            <a:endParaRPr lang="ca-ES" altLang="ca-ES" sz="1400" dirty="0">
              <a:solidFill>
                <a:srgbClr val="646464"/>
              </a:solidFill>
            </a:endParaRPr>
          </a:p>
          <a:p>
            <a:pPr marL="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ca-ES" altLang="ca-ES" sz="1400" dirty="0">
                <a:solidFill>
                  <a:srgbClr val="646464"/>
                </a:solidFill>
                <a:hlinkClick r:id="rId5"/>
              </a:rPr>
              <a:t>Secció d’Hispàniques</a:t>
            </a:r>
            <a:endParaRPr lang="ca-ES" altLang="ca-ES" sz="1400" dirty="0">
              <a:solidFill>
                <a:srgbClr val="646464"/>
              </a:solidFill>
            </a:endParaRPr>
          </a:p>
          <a:p>
            <a:pPr marL="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ca-ES" altLang="ca-ES" sz="1400" dirty="0">
                <a:solidFill>
                  <a:srgbClr val="646464"/>
                </a:solidFill>
                <a:hlinkClick r:id="rId6"/>
              </a:rPr>
              <a:t>Secció de Llatí</a:t>
            </a:r>
            <a:endParaRPr lang="ca-ES" altLang="ca-ES" sz="1400" dirty="0">
              <a:solidFill>
                <a:srgbClr val="646464"/>
              </a:solidFill>
            </a:endParaRPr>
          </a:p>
          <a:p>
            <a:pPr marL="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ca-ES" altLang="ca-ES" sz="1400" dirty="0">
                <a:solidFill>
                  <a:srgbClr val="646464"/>
                </a:solidFill>
                <a:hlinkClick r:id="rId7"/>
              </a:rPr>
              <a:t>Secció de Romàniques</a:t>
            </a:r>
            <a:endParaRPr lang="ca-ES" altLang="ca-ES" sz="1400" dirty="0">
              <a:solidFill>
                <a:srgbClr val="646464"/>
              </a:solidFill>
            </a:endParaRPr>
          </a:p>
          <a:p>
            <a:pPr marL="0" indent="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ca-ES" altLang="ca-ES" sz="900" dirty="0">
              <a:solidFill>
                <a:srgbClr val="646464"/>
              </a:solidFill>
            </a:endParaRPr>
          </a:p>
        </p:txBody>
      </p:sp>
      <p:cxnSp>
        <p:nvCxnSpPr>
          <p:cNvPr id="7" name="Connector recte 6"/>
          <p:cNvCxnSpPr/>
          <p:nvPr/>
        </p:nvCxnSpPr>
        <p:spPr>
          <a:xfrm>
            <a:off x="9492208" y="3501008"/>
            <a:ext cx="2376264" cy="0"/>
          </a:xfrm>
          <a:prstGeom prst="line">
            <a:avLst/>
          </a:prstGeom>
          <a:ln w="38100">
            <a:solidFill>
              <a:srgbClr val="0597A4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pic>
        <p:nvPicPr>
          <p:cNvPr id="3" name="Imatge 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344" y="1061605"/>
            <a:ext cx="9061176" cy="5096912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6"/>
          <p:cNvSpPr>
            <a:spLocks noGrp="1" noChangeArrowheads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58AB1580-E78D-4EBC-883A-8A3235735516}" type="slidenum">
              <a:rPr lang="es-ES" altLang="es-ES" smtClean="0">
                <a:solidFill>
                  <a:srgbClr val="898989"/>
                </a:solidFill>
              </a:rPr>
              <a:pPr/>
              <a:t>4</a:t>
            </a:fld>
            <a:endParaRPr lang="es-ES" altLang="es-ES">
              <a:solidFill>
                <a:srgbClr val="898989"/>
              </a:solidFill>
            </a:endParaRPr>
          </a:p>
        </p:txBody>
      </p:sp>
      <p:sp>
        <p:nvSpPr>
          <p:cNvPr id="4" name="5 Subtítulo"/>
          <p:cNvSpPr>
            <a:spLocks/>
          </p:cNvSpPr>
          <p:nvPr/>
        </p:nvSpPr>
        <p:spPr bwMode="auto">
          <a:xfrm>
            <a:off x="501601" y="1124744"/>
            <a:ext cx="6768752" cy="4464050"/>
          </a:xfrm>
          <a:prstGeom prst="rect">
            <a:avLst/>
          </a:prstGeom>
          <a:noFill/>
          <a:ln>
            <a:noFill/>
          </a:ln>
          <a:effectLst/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indent="0">
              <a:defRPr/>
            </a:pPr>
            <a:r>
              <a:rPr lang="ca-ES" dirty="0">
                <a:solidFill>
                  <a:srgbClr val="646464"/>
                </a:solidFill>
                <a:latin typeface="+mn-lt"/>
              </a:rPr>
              <a:t>El CRAI Biblioteca de Lletres ofereix els fons bibliogràfics de suport als programes docents i de recerca dels ensenyaments impartits a la Facultat de Filologia i Comunicació: </a:t>
            </a:r>
            <a:r>
              <a:rPr lang="ca-ES" b="1" dirty="0">
                <a:solidFill>
                  <a:srgbClr val="646464"/>
                </a:solidFill>
                <a:latin typeface="+mn-lt"/>
              </a:rPr>
              <a:t>estudis anglesos, estudis àrabs i hebreus, estudis literaris, comunicació i indústries culturals, filologia catalana, filologia clàssica, filologia hispànica, lingüística i llengües i literatures modernes</a:t>
            </a:r>
            <a:r>
              <a:rPr lang="ca-ES" dirty="0">
                <a:solidFill>
                  <a:srgbClr val="646464"/>
                </a:solidFill>
                <a:latin typeface="+mn-lt"/>
              </a:rPr>
              <a:t>. </a:t>
            </a:r>
          </a:p>
          <a:p>
            <a:pPr>
              <a:defRPr/>
            </a:pPr>
            <a:r>
              <a:rPr lang="ca-ES" dirty="0">
                <a:solidFill>
                  <a:srgbClr val="646464"/>
                </a:solidFill>
                <a:latin typeface="+mn-lt"/>
              </a:rPr>
              <a:t> </a:t>
            </a:r>
          </a:p>
          <a:p>
            <a:pPr marL="0" indent="0">
              <a:defRPr/>
            </a:pPr>
            <a:r>
              <a:rPr lang="ca-ES" dirty="0">
                <a:solidFill>
                  <a:srgbClr val="646464"/>
                </a:solidFill>
                <a:latin typeface="+mn-lt"/>
              </a:rPr>
              <a:t>També és una biblioteca especialitzada, perquè conté els </a:t>
            </a:r>
            <a:r>
              <a:rPr lang="ca-ES" b="1" dirty="0">
                <a:solidFill>
                  <a:srgbClr val="646464"/>
                </a:solidFill>
                <a:latin typeface="+mn-lt"/>
              </a:rPr>
              <a:t>fons posteriors a 1820 de l'antiga Biblioteca Provincial i Universitària</a:t>
            </a:r>
            <a:r>
              <a:rPr lang="ca-ES" dirty="0">
                <a:solidFill>
                  <a:srgbClr val="646464"/>
                </a:solidFill>
                <a:latin typeface="+mn-lt"/>
              </a:rPr>
              <a:t>, i gestiona aquest gran fons enciclopèdic que és bàsic per a la història de la mateixa Universitat i de la ciutat de Barcelona.</a:t>
            </a:r>
          </a:p>
          <a:p>
            <a:pPr marL="0" indent="0" algn="just">
              <a:lnSpc>
                <a:spcPct val="80000"/>
              </a:lnSpc>
              <a:spcBef>
                <a:spcPct val="20000"/>
              </a:spcBef>
              <a:defRPr/>
            </a:pPr>
            <a:endParaRPr lang="ca-ES" altLang="ca-ES" dirty="0">
              <a:solidFill>
                <a:srgbClr val="646464"/>
              </a:solidFill>
              <a:latin typeface="+mn-lt"/>
            </a:endParaRPr>
          </a:p>
          <a:p>
            <a:pPr marL="0" indent="0" algn="just">
              <a:spcBef>
                <a:spcPts val="0"/>
              </a:spcBef>
              <a:defRPr/>
            </a:pPr>
            <a:r>
              <a:rPr lang="ca-ES" altLang="ca-ES" dirty="0">
                <a:solidFill>
                  <a:srgbClr val="646464"/>
                </a:solidFill>
                <a:latin typeface="+mn-lt"/>
              </a:rPr>
              <a:t>La col·lecció està formada per monografies, revistes en paper, recursos electrònics, tesis doctorals i material audiovisual. Podeu fer-nos arribar la vostra </a:t>
            </a:r>
            <a:r>
              <a:rPr lang="ca-ES" altLang="ca-ES" b="1" dirty="0">
                <a:solidFill>
                  <a:srgbClr val="646464"/>
                </a:solidFill>
                <a:latin typeface="+mn-lt"/>
              </a:rPr>
              <a:t>proposta de compra de llibres </a:t>
            </a:r>
            <a:r>
              <a:rPr lang="ca-ES" altLang="ca-ES" dirty="0">
                <a:solidFill>
                  <a:srgbClr val="646464"/>
                </a:solidFill>
                <a:latin typeface="+mn-lt"/>
              </a:rPr>
              <a:t>des d’aquest </a:t>
            </a:r>
            <a:r>
              <a:rPr lang="ca-ES" altLang="ca-ES" dirty="0">
                <a:solidFill>
                  <a:srgbClr val="646464"/>
                </a:solidFill>
                <a:latin typeface="+mn-lt"/>
                <a:hlinkClick r:id="rId3"/>
              </a:rPr>
              <a:t>formulari</a:t>
            </a:r>
            <a:r>
              <a:rPr lang="ca-ES" altLang="ca-ES" dirty="0">
                <a:solidFill>
                  <a:srgbClr val="646464"/>
                </a:solidFill>
                <a:latin typeface="+mn-lt"/>
              </a:rPr>
              <a:t>.</a:t>
            </a:r>
          </a:p>
        </p:txBody>
      </p:sp>
      <p:sp>
        <p:nvSpPr>
          <p:cNvPr id="5" name="Rectangle 14">
            <a:extLst>
              <a:ext uri="{FF2B5EF4-FFF2-40B4-BE49-F238E27FC236}">
                <a16:creationId xmlns:a16="http://schemas.microsoft.com/office/drawing/2014/main" id="{0B22B859-D567-B94F-A045-0E544511CA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9376" y="444068"/>
            <a:ext cx="8664624" cy="53553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ca-ES" altLang="ca-ES" sz="3200" b="1" dirty="0">
                <a:solidFill>
                  <a:srgbClr val="0597A4"/>
                </a:solidFill>
                <a:latin typeface="+mn-lt"/>
              </a:rPr>
              <a:t>El fons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DA6383BF-3366-6145-8FD4-0718478398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52184" y="-65568"/>
            <a:ext cx="4439816" cy="6923567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6"/>
          <p:cNvSpPr>
            <a:spLocks noGrp="1" noChangeArrowheads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E946FA01-D915-4267-8F3B-8C729FD2D270}" type="slidenum">
              <a:rPr lang="es-ES" altLang="es-ES" smtClean="0">
                <a:solidFill>
                  <a:srgbClr val="898989"/>
                </a:solidFill>
              </a:rPr>
              <a:pPr/>
              <a:t>5</a:t>
            </a:fld>
            <a:endParaRPr lang="es-ES" altLang="es-ES">
              <a:solidFill>
                <a:srgbClr val="898989"/>
              </a:solidFill>
            </a:endParaRPr>
          </a:p>
        </p:txBody>
      </p:sp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479376" y="1597473"/>
            <a:ext cx="5760640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ca-ES" altLang="ca-ES" sz="2000" dirty="0">
                <a:solidFill>
                  <a:srgbClr val="646464"/>
                </a:solidFill>
                <a:latin typeface="Calibri" panose="020F0502020204030204" pitchFamily="34" charset="0"/>
              </a:rPr>
              <a:t>A </a:t>
            </a:r>
            <a:r>
              <a:rPr lang="ca-ES" altLang="ca-ES" sz="2000" dirty="0">
                <a:solidFill>
                  <a:srgbClr val="646464"/>
                </a:solidFill>
                <a:latin typeface="Calibri" panose="020F0502020204030204" pitchFamily="34" charset="0"/>
                <a:hlinkClick r:id="rId3"/>
              </a:rPr>
              <a:t>Inicieu-vos en el CRAI</a:t>
            </a:r>
            <a:r>
              <a:rPr lang="ca-ES" altLang="ca-ES" sz="2000" dirty="0">
                <a:solidFill>
                  <a:srgbClr val="646464"/>
                </a:solidFill>
                <a:latin typeface="Calibri" panose="020F0502020204030204" pitchFamily="34" charset="0"/>
              </a:rPr>
              <a:t> teniu enllaçades les informacions bàsiques per conèixer el funcionament del Centre de Recursos per a l’Aprenentatge i la Investigació (CRAI) de la Universitat de Barcelona. </a:t>
            </a:r>
            <a:endParaRPr lang="ca-ES" altLang="ca-ES" sz="2000" dirty="0">
              <a:solidFill>
                <a:schemeClr val="bg2"/>
              </a:solidFill>
              <a:latin typeface="Calibri" panose="020F0502020204030204" pitchFamily="34" charset="0"/>
            </a:endParaRPr>
          </a:p>
        </p:txBody>
      </p:sp>
      <p:sp>
        <p:nvSpPr>
          <p:cNvPr id="7" name="Rectangle 14">
            <a:extLst>
              <a:ext uri="{FF2B5EF4-FFF2-40B4-BE49-F238E27FC236}">
                <a16:creationId xmlns:a16="http://schemas.microsoft.com/office/drawing/2014/main" id="{CE49C147-D96C-F741-861C-245A491011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9376" y="444068"/>
            <a:ext cx="8664624" cy="53553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ca-ES" altLang="ca-ES" sz="3200" b="1" dirty="0">
                <a:solidFill>
                  <a:srgbClr val="0597A4"/>
                </a:solidFill>
                <a:latin typeface="+mn-lt"/>
              </a:rPr>
              <a:t>Inicieu-vos en el CRAI</a:t>
            </a:r>
          </a:p>
        </p:txBody>
      </p:sp>
      <p:pic>
        <p:nvPicPr>
          <p:cNvPr id="3" name="Imat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28092" y="116632"/>
            <a:ext cx="3231816" cy="6638853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6"/>
          <p:cNvSpPr>
            <a:spLocks noGrp="1" noChangeArrowheads="1"/>
          </p:cNvSpPr>
          <p:nvPr>
            <p:ph type="sldNum" sz="quarter" idx="11"/>
          </p:nvPr>
        </p:nvSpPr>
        <p:spPr bwMode="auto">
          <a:xfrm>
            <a:off x="8610600" y="6356352"/>
            <a:ext cx="27432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DCC082FC-B49E-4D03-9A00-6B2552D7F034}" type="slidenum">
              <a:rPr lang="es-ES" altLang="es-ES" smtClean="0">
                <a:solidFill>
                  <a:srgbClr val="898989"/>
                </a:solidFill>
              </a:rPr>
              <a:pPr/>
              <a:t>6</a:t>
            </a:fld>
            <a:endParaRPr lang="es-ES" altLang="es-ES">
              <a:solidFill>
                <a:srgbClr val="898989"/>
              </a:solidFill>
            </a:endParaRPr>
          </a:p>
        </p:txBody>
      </p:sp>
      <p:sp>
        <p:nvSpPr>
          <p:cNvPr id="21510" name="Rectangle 8"/>
          <p:cNvSpPr>
            <a:spLocks noChangeArrowheads="1"/>
          </p:cNvSpPr>
          <p:nvPr/>
        </p:nvSpPr>
        <p:spPr bwMode="auto">
          <a:xfrm>
            <a:off x="479376" y="1052736"/>
            <a:ext cx="648072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ca-ES" altLang="ca-ES" sz="1600" dirty="0" err="1">
                <a:solidFill>
                  <a:srgbClr val="646464"/>
                </a:solidFill>
                <a:latin typeface="Calibri" panose="020F0502020204030204" pitchFamily="34" charset="0"/>
                <a:hlinkClick r:id="rId3"/>
              </a:rPr>
              <a:t>Cercabib</a:t>
            </a:r>
            <a:r>
              <a:rPr lang="ca-ES" altLang="ca-ES" sz="1600" dirty="0">
                <a:solidFill>
                  <a:srgbClr val="646464"/>
                </a:solidFill>
                <a:latin typeface="Calibri" panose="020F0502020204030204" pitchFamily="34" charset="0"/>
              </a:rPr>
              <a:t> és l'eina de descoberta del CRAI de la Universitat de Barcelona. Amb aquesta eina podeu realitzar cerques de manera simultània a tot el fons del CRAI al marge del suport, tipologia o ubicació del recurs. </a:t>
            </a:r>
            <a:endParaRPr lang="ca-ES" altLang="ca-ES" sz="1600" dirty="0">
              <a:solidFill>
                <a:schemeClr val="bg2"/>
              </a:solidFill>
              <a:latin typeface="Calibri" panose="020F0502020204030204" pitchFamily="34" charset="0"/>
            </a:endParaRPr>
          </a:p>
        </p:txBody>
      </p:sp>
      <p:sp>
        <p:nvSpPr>
          <p:cNvPr id="9" name="Rectangle 14">
            <a:extLst>
              <a:ext uri="{FF2B5EF4-FFF2-40B4-BE49-F238E27FC236}">
                <a16:creationId xmlns:a16="http://schemas.microsoft.com/office/drawing/2014/main" id="{E626887B-A6A9-574A-9B91-ED490016C4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9376" y="444068"/>
            <a:ext cx="8664624" cy="53553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ca-ES" altLang="ca-ES" sz="3200" b="1" dirty="0" err="1" smtClean="0">
                <a:solidFill>
                  <a:srgbClr val="0597A4"/>
                </a:solidFill>
                <a:latin typeface="+mn-lt"/>
              </a:rPr>
              <a:t>Cercabib</a:t>
            </a:r>
            <a:endParaRPr lang="ca-ES" altLang="ca-ES" sz="3200" b="1" dirty="0">
              <a:solidFill>
                <a:srgbClr val="0597A4"/>
              </a:solidFill>
              <a:latin typeface="+mn-lt"/>
            </a:endParaRPr>
          </a:p>
        </p:txBody>
      </p:sp>
      <p:pic>
        <p:nvPicPr>
          <p:cNvPr id="5" name="Imatg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80176" y="174401"/>
            <a:ext cx="3335773" cy="6678037"/>
          </a:xfrm>
          <a:prstGeom prst="rect">
            <a:avLst/>
          </a:prstGeom>
        </p:spPr>
      </p:pic>
      <p:sp>
        <p:nvSpPr>
          <p:cNvPr id="4" name="Oval 3"/>
          <p:cNvSpPr/>
          <p:nvPr/>
        </p:nvSpPr>
        <p:spPr>
          <a:xfrm>
            <a:off x="7771346" y="4293096"/>
            <a:ext cx="3110440" cy="1512168"/>
          </a:xfrm>
          <a:prstGeom prst="ellipse">
            <a:avLst/>
          </a:prstGeom>
          <a:noFill/>
          <a:ln w="57150">
            <a:solidFill>
              <a:srgbClr val="0597A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6" name="Imatg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1464" y="1960324"/>
            <a:ext cx="4464496" cy="456502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335360" y="6093296"/>
            <a:ext cx="1080120" cy="62818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t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12130" y="1051513"/>
            <a:ext cx="7570704" cy="4948356"/>
          </a:xfrm>
          <a:prstGeom prst="rect">
            <a:avLst/>
          </a:prstGeom>
        </p:spPr>
      </p:pic>
      <p:sp>
        <p:nvSpPr>
          <p:cNvPr id="59397" name="Marcador de número de diapositiva 1"/>
          <p:cNvSpPr>
            <a:spLocks noGrp="1"/>
          </p:cNvSpPr>
          <p:nvPr>
            <p:ph type="sldNum" sz="quarter" idx="11"/>
          </p:nvPr>
        </p:nvSpPr>
        <p:spPr bwMode="auto">
          <a:xfrm>
            <a:off x="8610600" y="6356352"/>
            <a:ext cx="27432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C8E38D9D-416B-41CB-A04E-00C7D825B6CB}" type="slidenum">
              <a:rPr lang="ca-ES" altLang="en-US">
                <a:solidFill>
                  <a:srgbClr val="898989"/>
                </a:solidFill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7</a:t>
            </a:fld>
            <a:endParaRPr lang="ca-ES" altLang="en-US">
              <a:solidFill>
                <a:srgbClr val="898989"/>
              </a:solidFill>
            </a:endParaRPr>
          </a:p>
        </p:txBody>
      </p:sp>
      <p:sp>
        <p:nvSpPr>
          <p:cNvPr id="8" name="Rectangle 14">
            <a:extLst>
              <a:ext uri="{FF2B5EF4-FFF2-40B4-BE49-F238E27FC236}">
                <a16:creationId xmlns:a16="http://schemas.microsoft.com/office/drawing/2014/main" id="{30844A98-FA4C-7745-B048-19C4865539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9376" y="444068"/>
            <a:ext cx="8664624" cy="53553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ca-ES" altLang="ca-ES" sz="3200" b="1" dirty="0" err="1">
                <a:solidFill>
                  <a:srgbClr val="0597A4"/>
                </a:solidFill>
                <a:latin typeface="+mn-lt"/>
              </a:rPr>
              <a:t>Cercabib</a:t>
            </a:r>
            <a:r>
              <a:rPr lang="ca-ES" altLang="ca-ES" sz="3200" b="1" dirty="0">
                <a:solidFill>
                  <a:srgbClr val="0597A4"/>
                </a:solidFill>
                <a:latin typeface="+mn-lt"/>
              </a:rPr>
              <a:t>: cerca ràpida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2F75E1C9-83BC-DB47-8A50-92E6E448A4F3}"/>
              </a:ext>
            </a:extLst>
          </p:cNvPr>
          <p:cNvSpPr txBox="1"/>
          <p:nvPr/>
        </p:nvSpPr>
        <p:spPr>
          <a:xfrm rot="21024924">
            <a:off x="9105891" y="4110853"/>
            <a:ext cx="213396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>
                <a:solidFill>
                  <a:srgbClr val="0597A4"/>
                </a:solidFill>
                <a:latin typeface="Ink Free" panose="03080402000500000000" pitchFamily="66" charset="0"/>
              </a:rPr>
              <a:t>Limita aquí </a:t>
            </a:r>
            <a:r>
              <a:rPr lang="es-ES" sz="2400" b="1" dirty="0" err="1">
                <a:solidFill>
                  <a:srgbClr val="0597A4"/>
                </a:solidFill>
                <a:latin typeface="Ink Free" panose="03080402000500000000" pitchFamily="66" charset="0"/>
              </a:rPr>
              <a:t>els</a:t>
            </a:r>
            <a:r>
              <a:rPr lang="es-ES" sz="2400" b="1" dirty="0">
                <a:solidFill>
                  <a:srgbClr val="0597A4"/>
                </a:solidFill>
                <a:latin typeface="Ink Free" panose="03080402000500000000" pitchFamily="66" charset="0"/>
              </a:rPr>
              <a:t> </a:t>
            </a:r>
            <a:r>
              <a:rPr lang="es-ES" sz="2400" b="1" dirty="0" err="1">
                <a:solidFill>
                  <a:srgbClr val="0597A4"/>
                </a:solidFill>
                <a:latin typeface="Ink Free" panose="03080402000500000000" pitchFamily="66" charset="0"/>
              </a:rPr>
              <a:t>resultats</a:t>
            </a:r>
            <a:endParaRPr lang="es-ES" sz="2400" b="1" dirty="0">
              <a:solidFill>
                <a:srgbClr val="0597A4"/>
              </a:solidFill>
              <a:latin typeface="Ink Free" panose="03080402000500000000" pitchFamily="66" charset="0"/>
            </a:endParaRP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5009D297-4FE8-9F46-B8AD-33A774C3C6B0}"/>
              </a:ext>
            </a:extLst>
          </p:cNvPr>
          <p:cNvSpPr txBox="1"/>
          <p:nvPr/>
        </p:nvSpPr>
        <p:spPr>
          <a:xfrm rot="21024924">
            <a:off x="199737" y="3077035"/>
            <a:ext cx="19768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 err="1">
                <a:solidFill>
                  <a:srgbClr val="0597A4"/>
                </a:solidFill>
                <a:latin typeface="Ink Free" panose="03080402000500000000" pitchFamily="66" charset="0"/>
              </a:rPr>
              <a:t>Utilitza</a:t>
            </a:r>
            <a:r>
              <a:rPr lang="es-ES" sz="2000" b="1" dirty="0">
                <a:solidFill>
                  <a:srgbClr val="0597A4"/>
                </a:solidFill>
                <a:latin typeface="Ink Free" panose="03080402000500000000" pitchFamily="66" charset="0"/>
              </a:rPr>
              <a:t> </a:t>
            </a:r>
            <a:r>
              <a:rPr lang="es-ES" sz="2000" b="1" dirty="0" err="1">
                <a:solidFill>
                  <a:srgbClr val="0597A4"/>
                </a:solidFill>
                <a:latin typeface="Ink Free" panose="03080402000500000000" pitchFamily="66" charset="0"/>
              </a:rPr>
              <a:t>paraules</a:t>
            </a:r>
            <a:r>
              <a:rPr lang="es-ES" sz="2000" b="1" dirty="0">
                <a:solidFill>
                  <a:srgbClr val="0597A4"/>
                </a:solidFill>
                <a:latin typeface="Ink Free" panose="03080402000500000000" pitchFamily="66" charset="0"/>
              </a:rPr>
              <a:t> </a:t>
            </a:r>
            <a:r>
              <a:rPr lang="es-ES" sz="2000" b="1" dirty="0" err="1">
                <a:solidFill>
                  <a:srgbClr val="0597A4"/>
                </a:solidFill>
                <a:latin typeface="Ink Free" panose="03080402000500000000" pitchFamily="66" charset="0"/>
              </a:rPr>
              <a:t>clau</a:t>
            </a:r>
            <a:endParaRPr lang="es-ES" sz="2000" b="1" dirty="0">
              <a:solidFill>
                <a:srgbClr val="0597A4"/>
              </a:solidFill>
              <a:latin typeface="Ink Free" panose="03080402000500000000" pitchFamily="66" charset="0"/>
            </a:endParaRPr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14C2553B-9FB2-6141-97DB-6F85F229C30B}"/>
              </a:ext>
            </a:extLst>
          </p:cNvPr>
          <p:cNvSpPr txBox="1"/>
          <p:nvPr/>
        </p:nvSpPr>
        <p:spPr>
          <a:xfrm rot="20774056">
            <a:off x="9821574" y="1918293"/>
            <a:ext cx="208823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err="1" smtClean="0">
                <a:solidFill>
                  <a:srgbClr val="0597A4"/>
                </a:solidFill>
                <a:latin typeface="Ink Free" panose="03080402000500000000" pitchFamily="66" charset="0"/>
              </a:rPr>
              <a:t>Pots</a:t>
            </a:r>
            <a:r>
              <a:rPr lang="es-ES" sz="2000" b="1" dirty="0" smtClean="0">
                <a:solidFill>
                  <a:srgbClr val="0597A4"/>
                </a:solidFill>
                <a:latin typeface="Ink Free" panose="03080402000500000000" pitchFamily="66" charset="0"/>
              </a:rPr>
              <a:t> limitar la cerca </a:t>
            </a:r>
            <a:r>
              <a:rPr lang="es-ES" sz="2000" b="1" dirty="0" err="1" smtClean="0">
                <a:solidFill>
                  <a:srgbClr val="0597A4"/>
                </a:solidFill>
                <a:latin typeface="Ink Free" panose="03080402000500000000" pitchFamily="66" charset="0"/>
              </a:rPr>
              <a:t>als</a:t>
            </a:r>
            <a:r>
              <a:rPr lang="es-ES" sz="2000" b="1" dirty="0" smtClean="0">
                <a:solidFill>
                  <a:srgbClr val="0597A4"/>
                </a:solidFill>
                <a:latin typeface="Ink Free" panose="03080402000500000000" pitchFamily="66" charset="0"/>
              </a:rPr>
              <a:t> recursos del CRAI UB</a:t>
            </a:r>
            <a:endParaRPr lang="es-ES" sz="2000" b="1" dirty="0">
              <a:solidFill>
                <a:srgbClr val="0597A4"/>
              </a:solidFill>
              <a:latin typeface="Ink Free" panose="03080402000500000000" pitchFamily="66" charset="0"/>
            </a:endParaRPr>
          </a:p>
        </p:txBody>
      </p:sp>
      <p:cxnSp>
        <p:nvCxnSpPr>
          <p:cNvPr id="4" name="Connector de fletxa recta 3"/>
          <p:cNvCxnSpPr/>
          <p:nvPr/>
        </p:nvCxnSpPr>
        <p:spPr>
          <a:xfrm flipV="1">
            <a:off x="1674969" y="2276872"/>
            <a:ext cx="801789" cy="1018694"/>
          </a:xfrm>
          <a:prstGeom prst="straightConnector1">
            <a:avLst/>
          </a:prstGeom>
          <a:ln w="38100">
            <a:solidFill>
              <a:srgbClr val="0597A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or de fletxa recta 22"/>
          <p:cNvCxnSpPr/>
          <p:nvPr/>
        </p:nvCxnSpPr>
        <p:spPr>
          <a:xfrm flipV="1">
            <a:off x="7229286" y="2410045"/>
            <a:ext cx="2488136" cy="108412"/>
          </a:xfrm>
          <a:prstGeom prst="straightConnector1">
            <a:avLst/>
          </a:prstGeom>
          <a:ln w="38100">
            <a:solidFill>
              <a:srgbClr val="0597A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laudàtor de tancament 5"/>
          <p:cNvSpPr/>
          <p:nvPr/>
        </p:nvSpPr>
        <p:spPr>
          <a:xfrm>
            <a:off x="8687430" y="2934535"/>
            <a:ext cx="192360" cy="3137248"/>
          </a:xfrm>
          <a:prstGeom prst="rightBracket">
            <a:avLst/>
          </a:prstGeom>
          <a:ln w="38100">
            <a:solidFill>
              <a:srgbClr val="0597A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3825655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t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9776" y="1377121"/>
            <a:ext cx="6989373" cy="4996816"/>
          </a:xfrm>
          <a:prstGeom prst="rect">
            <a:avLst/>
          </a:prstGeom>
        </p:spPr>
      </p:pic>
      <p:sp>
        <p:nvSpPr>
          <p:cNvPr id="59397" name="Marcador de número de diapositiva 1"/>
          <p:cNvSpPr>
            <a:spLocks noGrp="1"/>
          </p:cNvSpPr>
          <p:nvPr>
            <p:ph type="sldNum" sz="quarter" idx="11"/>
          </p:nvPr>
        </p:nvSpPr>
        <p:spPr bwMode="auto">
          <a:xfrm>
            <a:off x="8610600" y="6356352"/>
            <a:ext cx="27432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C8E38D9D-416B-41CB-A04E-00C7D825B6CB}" type="slidenum">
              <a:rPr lang="ca-ES" altLang="en-US">
                <a:solidFill>
                  <a:srgbClr val="898989"/>
                </a:solidFill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8</a:t>
            </a:fld>
            <a:endParaRPr lang="ca-ES" altLang="en-US">
              <a:solidFill>
                <a:srgbClr val="898989"/>
              </a:solidFill>
            </a:endParaRPr>
          </a:p>
        </p:txBody>
      </p:sp>
      <p:sp>
        <p:nvSpPr>
          <p:cNvPr id="9" name="Rectangle 14">
            <a:extLst>
              <a:ext uri="{FF2B5EF4-FFF2-40B4-BE49-F238E27FC236}">
                <a16:creationId xmlns:a16="http://schemas.microsoft.com/office/drawing/2014/main" id="{5C321D32-4B32-5148-9245-7E9081CE45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9376" y="444068"/>
            <a:ext cx="8664624" cy="53553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ca-ES" altLang="ca-ES" sz="3200" b="1" dirty="0" err="1">
                <a:solidFill>
                  <a:srgbClr val="0597A4"/>
                </a:solidFill>
                <a:latin typeface="+mn-lt"/>
              </a:rPr>
              <a:t>Cercabib</a:t>
            </a:r>
            <a:r>
              <a:rPr lang="ca-ES" altLang="ca-ES" sz="3200" b="1" dirty="0">
                <a:solidFill>
                  <a:srgbClr val="0597A4"/>
                </a:solidFill>
                <a:latin typeface="+mn-lt"/>
              </a:rPr>
              <a:t>: on és el document?</a:t>
            </a:r>
          </a:p>
        </p:txBody>
      </p:sp>
      <p:sp>
        <p:nvSpPr>
          <p:cNvPr id="2" name="Rectangle 1"/>
          <p:cNvSpPr/>
          <p:nvPr/>
        </p:nvSpPr>
        <p:spPr>
          <a:xfrm>
            <a:off x="5735960" y="4797152"/>
            <a:ext cx="864096" cy="288032"/>
          </a:xfrm>
          <a:prstGeom prst="rect">
            <a:avLst/>
          </a:prstGeom>
          <a:noFill/>
          <a:ln w="38100">
            <a:solidFill>
              <a:srgbClr val="0597A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0" name="Rectangle 19"/>
          <p:cNvSpPr/>
          <p:nvPr/>
        </p:nvSpPr>
        <p:spPr>
          <a:xfrm>
            <a:off x="7248128" y="5640199"/>
            <a:ext cx="864096" cy="309081"/>
          </a:xfrm>
          <a:prstGeom prst="rect">
            <a:avLst/>
          </a:prstGeom>
          <a:noFill/>
          <a:ln w="38100">
            <a:solidFill>
              <a:srgbClr val="0597A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1" name="Rectangle 20"/>
          <p:cNvSpPr/>
          <p:nvPr/>
        </p:nvSpPr>
        <p:spPr>
          <a:xfrm>
            <a:off x="5951984" y="5532186"/>
            <a:ext cx="2376264" cy="561109"/>
          </a:xfrm>
          <a:prstGeom prst="rect">
            <a:avLst/>
          </a:prstGeom>
          <a:noFill/>
          <a:ln w="38100">
            <a:solidFill>
              <a:srgbClr val="0597A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2" name="CuadroTexto 2">
            <a:extLst>
              <a:ext uri="{FF2B5EF4-FFF2-40B4-BE49-F238E27FC236}">
                <a16:creationId xmlns:a16="http://schemas.microsoft.com/office/drawing/2014/main" id="{2F75E1C9-83BC-DB47-8A50-92E6E448A4F3}"/>
              </a:ext>
            </a:extLst>
          </p:cNvPr>
          <p:cNvSpPr txBox="1"/>
          <p:nvPr/>
        </p:nvSpPr>
        <p:spPr>
          <a:xfrm rot="21024924">
            <a:off x="786145" y="2571457"/>
            <a:ext cx="278449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b="1" dirty="0">
                <a:solidFill>
                  <a:srgbClr val="0597A4"/>
                </a:solidFill>
                <a:latin typeface="Ink Free" panose="03080402000500000000" pitchFamily="66" charset="0"/>
              </a:rPr>
              <a:t>El </a:t>
            </a:r>
            <a:r>
              <a:rPr lang="es-ES" sz="1600" b="1" dirty="0" err="1">
                <a:solidFill>
                  <a:srgbClr val="0597A4"/>
                </a:solidFill>
                <a:latin typeface="Ink Free" panose="03080402000500000000" pitchFamily="66" charset="0"/>
              </a:rPr>
              <a:t>document</a:t>
            </a:r>
            <a:r>
              <a:rPr lang="es-ES" sz="1600" b="1" dirty="0">
                <a:solidFill>
                  <a:srgbClr val="0597A4"/>
                </a:solidFill>
                <a:latin typeface="Ink Free" panose="03080402000500000000" pitchFamily="66" charset="0"/>
              </a:rPr>
              <a:t> </a:t>
            </a:r>
            <a:r>
              <a:rPr lang="es-ES" sz="1600" b="1" dirty="0" err="1">
                <a:solidFill>
                  <a:srgbClr val="0597A4"/>
                </a:solidFill>
                <a:latin typeface="Ink Free" panose="03080402000500000000" pitchFamily="66" charset="0"/>
              </a:rPr>
              <a:t>està</a:t>
            </a:r>
            <a:r>
              <a:rPr lang="es-ES" sz="1600" b="1" dirty="0">
                <a:solidFill>
                  <a:srgbClr val="0597A4"/>
                </a:solidFill>
                <a:latin typeface="Ink Free" panose="03080402000500000000" pitchFamily="66" charset="0"/>
              </a:rPr>
              <a:t> disponible a la </a:t>
            </a:r>
            <a:r>
              <a:rPr lang="es-ES" sz="1600" b="1" dirty="0" err="1">
                <a:solidFill>
                  <a:srgbClr val="0597A4"/>
                </a:solidFill>
                <a:latin typeface="Ink Free" panose="03080402000500000000" pitchFamily="66" charset="0"/>
              </a:rPr>
              <a:t>secció</a:t>
            </a:r>
            <a:r>
              <a:rPr lang="es-ES" sz="1600" b="1" dirty="0">
                <a:solidFill>
                  <a:srgbClr val="0597A4"/>
                </a:solidFill>
                <a:latin typeface="Ink Free" panose="03080402000500000000" pitchFamily="66" charset="0"/>
              </a:rPr>
              <a:t> </a:t>
            </a:r>
            <a:r>
              <a:rPr lang="es-ES" sz="1600" b="1" dirty="0" err="1">
                <a:solidFill>
                  <a:srgbClr val="0597A4"/>
                </a:solidFill>
                <a:latin typeface="Ink Free" panose="03080402000500000000" pitchFamily="66" charset="0"/>
              </a:rPr>
              <a:t>d’Hispàniques</a:t>
            </a:r>
            <a:r>
              <a:rPr lang="es-ES" sz="1600" b="1" dirty="0">
                <a:solidFill>
                  <a:srgbClr val="0597A4"/>
                </a:solidFill>
                <a:latin typeface="Ink Free" panose="03080402000500000000" pitchFamily="66" charset="0"/>
              </a:rPr>
              <a:t>. </a:t>
            </a:r>
          </a:p>
          <a:p>
            <a:pPr algn="ctr"/>
            <a:endParaRPr lang="es-ES" sz="1600" dirty="0">
              <a:solidFill>
                <a:srgbClr val="0597A4"/>
              </a:solidFill>
              <a:latin typeface="Ink Free" panose="03080402000500000000" pitchFamily="66" charset="0"/>
            </a:endParaRPr>
          </a:p>
          <a:p>
            <a:pPr algn="ctr"/>
            <a:r>
              <a:rPr lang="es-ES" sz="1600" b="1" dirty="0">
                <a:solidFill>
                  <a:srgbClr val="0597A4"/>
                </a:solidFill>
                <a:latin typeface="Ink Free" panose="03080402000500000000" pitchFamily="66" charset="0"/>
              </a:rPr>
              <a:t>Apunta el </a:t>
            </a:r>
            <a:r>
              <a:rPr lang="es-ES" sz="1600" b="1" dirty="0" err="1">
                <a:solidFill>
                  <a:srgbClr val="0597A4"/>
                </a:solidFill>
                <a:latin typeface="Ink Free" panose="03080402000500000000" pitchFamily="66" charset="0"/>
              </a:rPr>
              <a:t>topogràfic</a:t>
            </a:r>
            <a:r>
              <a:rPr lang="es-ES" sz="1600" b="1" dirty="0">
                <a:solidFill>
                  <a:srgbClr val="0597A4"/>
                </a:solidFill>
                <a:latin typeface="Ink Free" panose="03080402000500000000" pitchFamily="66" charset="0"/>
              </a:rPr>
              <a:t> per </a:t>
            </a:r>
            <a:r>
              <a:rPr lang="es-ES" sz="1600" b="1" dirty="0" err="1">
                <a:solidFill>
                  <a:srgbClr val="0597A4"/>
                </a:solidFill>
                <a:latin typeface="Ink Free" panose="03080402000500000000" pitchFamily="66" charset="0"/>
              </a:rPr>
              <a:t>anar</a:t>
            </a:r>
            <a:r>
              <a:rPr lang="es-ES" sz="1600" b="1" dirty="0">
                <a:solidFill>
                  <a:srgbClr val="0597A4"/>
                </a:solidFill>
                <a:latin typeface="Ink Free" panose="03080402000500000000" pitchFamily="66" charset="0"/>
              </a:rPr>
              <a:t> a buscar-lo al </a:t>
            </a:r>
            <a:r>
              <a:rPr lang="es-ES" sz="1600" b="1" dirty="0" err="1">
                <a:solidFill>
                  <a:srgbClr val="0597A4"/>
                </a:solidFill>
                <a:latin typeface="Ink Free" panose="03080402000500000000" pitchFamily="66" charset="0"/>
              </a:rPr>
              <a:t>prestatge</a:t>
            </a:r>
            <a:r>
              <a:rPr lang="es-ES" sz="1600" b="1" dirty="0">
                <a:solidFill>
                  <a:srgbClr val="0597A4"/>
                </a:solidFill>
                <a:latin typeface="Ink Free" panose="03080402000500000000" pitchFamily="66" charset="0"/>
              </a:rPr>
              <a:t>. </a:t>
            </a:r>
          </a:p>
        </p:txBody>
      </p:sp>
      <p:cxnSp>
        <p:nvCxnSpPr>
          <p:cNvPr id="23" name="Connector de fletxa recta 22"/>
          <p:cNvCxnSpPr/>
          <p:nvPr/>
        </p:nvCxnSpPr>
        <p:spPr>
          <a:xfrm>
            <a:off x="3503712" y="3875529"/>
            <a:ext cx="2376264" cy="1764670"/>
          </a:xfrm>
          <a:prstGeom prst="straightConnector1">
            <a:avLst/>
          </a:prstGeom>
          <a:ln w="38100">
            <a:solidFill>
              <a:srgbClr val="0597A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1328066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tge 1"/>
          <p:cNvPicPr>
            <a:picLocks noChangeAspect="1"/>
          </p:cNvPicPr>
          <p:nvPr/>
        </p:nvPicPr>
        <p:blipFill rotWithShape="1">
          <a:blip r:embed="rId3"/>
          <a:srcRect l="9629" t="25816" r="24577" b="6946"/>
          <a:stretch/>
        </p:blipFill>
        <p:spPr>
          <a:xfrm>
            <a:off x="608579" y="1262340"/>
            <a:ext cx="8928993" cy="4464496"/>
          </a:xfrm>
          <a:prstGeom prst="rect">
            <a:avLst/>
          </a:prstGeom>
        </p:spPr>
      </p:pic>
      <p:sp>
        <p:nvSpPr>
          <p:cNvPr id="59397" name="Marcador de número de diapositiva 1"/>
          <p:cNvSpPr>
            <a:spLocks noGrp="1"/>
          </p:cNvSpPr>
          <p:nvPr>
            <p:ph type="sldNum" sz="quarter" idx="11"/>
          </p:nvPr>
        </p:nvSpPr>
        <p:spPr bwMode="auto">
          <a:xfrm>
            <a:off x="8610600" y="6356352"/>
            <a:ext cx="27432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C8E38D9D-416B-41CB-A04E-00C7D825B6CB}" type="slidenum">
              <a:rPr lang="ca-ES" altLang="en-US">
                <a:solidFill>
                  <a:srgbClr val="898989"/>
                </a:solidFill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9</a:t>
            </a:fld>
            <a:endParaRPr lang="ca-ES" altLang="en-US">
              <a:solidFill>
                <a:srgbClr val="898989"/>
              </a:solidFill>
            </a:endParaRPr>
          </a:p>
        </p:txBody>
      </p:sp>
      <p:sp>
        <p:nvSpPr>
          <p:cNvPr id="9" name="1 CuadroTexto"/>
          <p:cNvSpPr txBox="1">
            <a:spLocks noChangeArrowheads="1"/>
          </p:cNvSpPr>
          <p:nvPr/>
        </p:nvSpPr>
        <p:spPr bwMode="auto">
          <a:xfrm rot="21283347">
            <a:off x="798502" y="4589794"/>
            <a:ext cx="3360827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ca-ES" altLang="ca-ES" sz="2400" b="1" dirty="0">
                <a:solidFill>
                  <a:srgbClr val="0597A4"/>
                </a:solidFill>
                <a:latin typeface="Ink Free" panose="03080402000500000000" pitchFamily="66" charset="0"/>
              </a:rPr>
              <a:t>Permet combinar més d’un camp de cerca.</a:t>
            </a:r>
          </a:p>
        </p:txBody>
      </p:sp>
      <p:sp>
        <p:nvSpPr>
          <p:cNvPr id="11" name="Rectangle 14">
            <a:extLst>
              <a:ext uri="{FF2B5EF4-FFF2-40B4-BE49-F238E27FC236}">
                <a16:creationId xmlns:a16="http://schemas.microsoft.com/office/drawing/2014/main" id="{F3FA589C-97FD-D048-9A9B-A6194D7514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9376" y="444068"/>
            <a:ext cx="8664624" cy="53553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ca-ES" altLang="ca-ES" sz="3200" b="1" dirty="0" err="1">
                <a:solidFill>
                  <a:srgbClr val="0597A4"/>
                </a:solidFill>
                <a:latin typeface="+mn-lt"/>
              </a:rPr>
              <a:t>Cercabib</a:t>
            </a:r>
            <a:r>
              <a:rPr lang="ca-ES" altLang="ca-ES" sz="3200" b="1" dirty="0">
                <a:solidFill>
                  <a:srgbClr val="0597A4"/>
                </a:solidFill>
                <a:latin typeface="+mn-lt"/>
              </a:rPr>
              <a:t>: cerca avançada</a:t>
            </a:r>
          </a:p>
        </p:txBody>
      </p:sp>
      <p:sp>
        <p:nvSpPr>
          <p:cNvPr id="25" name="1 CuadroTexto">
            <a:extLst>
              <a:ext uri="{FF2B5EF4-FFF2-40B4-BE49-F238E27FC236}">
                <a16:creationId xmlns:a16="http://schemas.microsoft.com/office/drawing/2014/main" id="{58386F5B-3F22-D844-9E02-56B2F43A81C3}"/>
              </a:ext>
            </a:extLst>
          </p:cNvPr>
          <p:cNvSpPr txBox="1">
            <a:spLocks noChangeArrowheads="1"/>
          </p:cNvSpPr>
          <p:nvPr/>
        </p:nvSpPr>
        <p:spPr bwMode="auto">
          <a:xfrm rot="21283347">
            <a:off x="9443733" y="2490316"/>
            <a:ext cx="1824760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ca-ES" altLang="ca-ES" sz="2400" b="1" dirty="0">
                <a:solidFill>
                  <a:srgbClr val="0597A4"/>
                </a:solidFill>
                <a:latin typeface="Ink Free" panose="03080402000500000000" pitchFamily="66" charset="0"/>
              </a:rPr>
              <a:t>Podem establir límits abans d’executar la cerca. </a:t>
            </a:r>
          </a:p>
        </p:txBody>
      </p:sp>
      <p:sp>
        <p:nvSpPr>
          <p:cNvPr id="20" name="Claudàtor d'obertura 19"/>
          <p:cNvSpPr/>
          <p:nvPr/>
        </p:nvSpPr>
        <p:spPr>
          <a:xfrm>
            <a:off x="871227" y="2300084"/>
            <a:ext cx="112206" cy="2136906"/>
          </a:xfrm>
          <a:prstGeom prst="leftBracket">
            <a:avLst/>
          </a:prstGeom>
          <a:ln w="57150">
            <a:solidFill>
              <a:srgbClr val="0597A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1" name="Rectangle 20"/>
          <p:cNvSpPr/>
          <p:nvPr/>
        </p:nvSpPr>
        <p:spPr>
          <a:xfrm>
            <a:off x="6841667" y="2344703"/>
            <a:ext cx="2494693" cy="2239782"/>
          </a:xfrm>
          <a:prstGeom prst="rect">
            <a:avLst/>
          </a:prstGeom>
          <a:noFill/>
          <a:ln w="38100">
            <a:solidFill>
              <a:srgbClr val="0597A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5094026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6"/>
          <p:cNvSpPr>
            <a:spLocks noGrp="1" noChangeArrowheads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76538CEB-265C-4568-9E89-2142A8CB084D}" type="slidenum">
              <a:rPr lang="es-ES" altLang="es-ES" smtClean="0">
                <a:solidFill>
                  <a:srgbClr val="898989"/>
                </a:solidFill>
              </a:rPr>
              <a:pPr/>
              <a:t>10</a:t>
            </a:fld>
            <a:endParaRPr lang="es-ES" altLang="es-ES">
              <a:solidFill>
                <a:srgbClr val="898989"/>
              </a:solidFill>
            </a:endParaRPr>
          </a:p>
        </p:txBody>
      </p:sp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6228829" y="1210615"/>
            <a:ext cx="5327650" cy="1000274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>
              <a:defRPr/>
            </a:pPr>
            <a:endParaRPr lang="es-ES" altLang="es-ES" sz="800" dirty="0">
              <a:solidFill>
                <a:srgbClr val="646464"/>
              </a:solidFill>
              <a:latin typeface="Verdana" panose="020B0604030504040204" pitchFamily="34" charset="0"/>
            </a:endParaRPr>
          </a:p>
          <a:p>
            <a:pPr algn="just" eaLnBrk="1" hangingPunct="1">
              <a:defRPr/>
            </a:pPr>
            <a:r>
              <a:rPr lang="ca-ES" altLang="es-ES" sz="1700" dirty="0">
                <a:solidFill>
                  <a:srgbClr val="646464"/>
                </a:solidFill>
                <a:latin typeface="+mn-lt"/>
              </a:rPr>
              <a:t>És imprescindible disposar del </a:t>
            </a:r>
            <a:r>
              <a:rPr lang="ca-ES" altLang="ca-ES" sz="1700" dirty="0">
                <a:solidFill>
                  <a:srgbClr val="646464"/>
                </a:solidFill>
                <a:latin typeface="+mn-lt"/>
                <a:hlinkClick r:id="rId3"/>
              </a:rPr>
              <a:t>carnet de la UB</a:t>
            </a:r>
            <a:r>
              <a:rPr lang="ca-ES" altLang="es-ES" sz="1700" b="1" dirty="0" smtClean="0">
                <a:solidFill>
                  <a:srgbClr val="646464"/>
                </a:solidFill>
                <a:latin typeface="+mn-lt"/>
              </a:rPr>
              <a:t> </a:t>
            </a:r>
            <a:r>
              <a:rPr lang="ca-ES" altLang="es-ES" sz="1700" dirty="0">
                <a:solidFill>
                  <a:srgbClr val="646464"/>
                </a:solidFill>
                <a:latin typeface="+mn-lt"/>
              </a:rPr>
              <a:t>o d’un altre </a:t>
            </a:r>
            <a:r>
              <a:rPr lang="ca-ES" altLang="es-ES" sz="1700" b="1" dirty="0">
                <a:solidFill>
                  <a:srgbClr val="646464"/>
                </a:solidFill>
                <a:latin typeface="+mn-lt"/>
              </a:rPr>
              <a:t>document identificador</a:t>
            </a:r>
            <a:r>
              <a:rPr lang="ca-ES" altLang="es-ES" sz="1700" dirty="0">
                <a:solidFill>
                  <a:srgbClr val="646464"/>
                </a:solidFill>
                <a:latin typeface="+mn-lt"/>
              </a:rPr>
              <a:t> que acrediti el dret a préstec</a:t>
            </a:r>
            <a:r>
              <a:rPr lang="es-ES" altLang="es-ES" sz="1700" dirty="0">
                <a:solidFill>
                  <a:srgbClr val="646464"/>
                </a:solidFill>
                <a:latin typeface="+mn-lt"/>
              </a:rPr>
              <a:t>.</a:t>
            </a:r>
          </a:p>
          <a:p>
            <a:pPr algn="just" eaLnBrk="1" hangingPunct="1">
              <a:defRPr/>
            </a:pPr>
            <a:endParaRPr lang="es-ES" altLang="es-ES" sz="1700" dirty="0">
              <a:solidFill>
                <a:srgbClr val="646464"/>
              </a:solidFill>
              <a:latin typeface="+mn-lt"/>
            </a:endParaRPr>
          </a:p>
        </p:txBody>
      </p:sp>
      <p:sp>
        <p:nvSpPr>
          <p:cNvPr id="27657" name="Rectangle 3"/>
          <p:cNvSpPr>
            <a:spLocks noChangeArrowheads="1"/>
          </p:cNvSpPr>
          <p:nvPr/>
        </p:nvSpPr>
        <p:spPr bwMode="auto">
          <a:xfrm>
            <a:off x="643599" y="1192315"/>
            <a:ext cx="5543550" cy="34594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/>
            <a:endParaRPr lang="es-ES" altLang="es-ES" sz="800" dirty="0">
              <a:solidFill>
                <a:srgbClr val="646464"/>
              </a:solidFill>
              <a:latin typeface="Verdana" panose="020B0604030504040204" pitchFamily="34" charset="0"/>
            </a:endParaRPr>
          </a:p>
          <a:p>
            <a:pPr algn="just" eaLnBrk="1" hangingPunct="1"/>
            <a:r>
              <a:rPr lang="ca-ES" altLang="es-ES" sz="1700" dirty="0">
                <a:solidFill>
                  <a:srgbClr val="646464"/>
                </a:solidFill>
                <a:latin typeface="Calibri" panose="020F0502020204030204" pitchFamily="34" charset="0"/>
                <a:hlinkClick r:id="rId4" tooltip="Reglament del servei de préstec"/>
              </a:rPr>
              <a:t>Reglament del servei de préstec</a:t>
            </a:r>
            <a:endParaRPr lang="ca-ES" altLang="es-ES" sz="1700" dirty="0">
              <a:solidFill>
                <a:srgbClr val="646464"/>
              </a:solidFill>
              <a:latin typeface="Calibri" panose="020F0502020204030204" pitchFamily="34" charset="0"/>
            </a:endParaRPr>
          </a:p>
          <a:p>
            <a:pPr algn="just" eaLnBrk="1" hangingPunct="1"/>
            <a:endParaRPr lang="es-ES" altLang="es-ES" sz="1700" dirty="0">
              <a:solidFill>
                <a:srgbClr val="646464"/>
              </a:solidFill>
              <a:latin typeface="Calibri" panose="020F0502020204030204" pitchFamily="34" charset="0"/>
            </a:endParaRPr>
          </a:p>
          <a:p>
            <a:pPr algn="just" eaLnBrk="1" hangingPunct="1"/>
            <a:r>
              <a:rPr lang="ca-ES" altLang="es-ES" sz="1700" dirty="0">
                <a:solidFill>
                  <a:srgbClr val="646464"/>
                </a:solidFill>
                <a:latin typeface="Calibri" panose="020F0502020204030204" pitchFamily="34" charset="0"/>
              </a:rPr>
              <a:t>Documents </a:t>
            </a:r>
            <a:r>
              <a:rPr lang="ca-ES" altLang="es-ES" sz="1700" b="1" dirty="0">
                <a:solidFill>
                  <a:srgbClr val="646464"/>
                </a:solidFill>
                <a:latin typeface="Calibri" panose="020F0502020204030204" pitchFamily="34" charset="0"/>
              </a:rPr>
              <a:t>exclosos de préstec</a:t>
            </a:r>
            <a:r>
              <a:rPr lang="ca-ES" altLang="es-ES" sz="1700" dirty="0">
                <a:solidFill>
                  <a:srgbClr val="646464"/>
                </a:solidFill>
                <a:latin typeface="Calibri" panose="020F0502020204030204" pitchFamily="34" charset="0"/>
              </a:rPr>
              <a:t>:</a:t>
            </a:r>
          </a:p>
          <a:p>
            <a:pPr lvl="1" eaLnBrk="1" hangingPunct="1">
              <a:buFont typeface="Verdana" panose="020B0604030504040204" pitchFamily="34" charset="0"/>
              <a:buChar char="―"/>
            </a:pPr>
            <a:r>
              <a:rPr lang="ca-ES" altLang="es-ES" sz="1700" dirty="0">
                <a:solidFill>
                  <a:srgbClr val="646464"/>
                </a:solidFill>
                <a:latin typeface="Calibri" panose="020F0502020204030204" pitchFamily="34" charset="0"/>
              </a:rPr>
              <a:t>Revistes i obres de referència (enciclopèdies, diccionaris, etc.). Si estan en línia, es poden consultar des de fora de la Universitat.</a:t>
            </a:r>
          </a:p>
          <a:p>
            <a:pPr lvl="1" eaLnBrk="1" hangingPunct="1">
              <a:buFont typeface="Verdana" panose="020B0604030504040204" pitchFamily="34" charset="0"/>
              <a:buChar char="―"/>
            </a:pPr>
            <a:r>
              <a:rPr lang="ca-ES" altLang="es-ES" sz="1700" dirty="0">
                <a:solidFill>
                  <a:srgbClr val="646464"/>
                </a:solidFill>
                <a:latin typeface="Calibri" panose="020F0502020204030204" pitchFamily="34" charset="0"/>
              </a:rPr>
              <a:t>Fons antic.</a:t>
            </a:r>
          </a:p>
          <a:p>
            <a:pPr lvl="1" eaLnBrk="1" hangingPunct="1">
              <a:buFont typeface="Verdana" panose="020B0604030504040204" pitchFamily="34" charset="0"/>
              <a:buChar char="―"/>
            </a:pPr>
            <a:r>
              <a:rPr lang="ca-ES" altLang="es-ES" sz="1700" dirty="0">
                <a:solidFill>
                  <a:srgbClr val="646464"/>
                </a:solidFill>
                <a:latin typeface="Calibri" panose="020F0502020204030204" pitchFamily="34" charset="0"/>
              </a:rPr>
              <a:t>Llibres identificats amb un punt vermell o amb l’etiqueta </a:t>
            </a:r>
            <a:r>
              <a:rPr lang="ca-ES" altLang="es-ES" sz="1700" i="1" dirty="0">
                <a:solidFill>
                  <a:srgbClr val="646464"/>
                </a:solidFill>
                <a:latin typeface="Calibri" panose="020F0502020204030204" pitchFamily="34" charset="0"/>
              </a:rPr>
              <a:t>Exclòs de préstec</a:t>
            </a:r>
            <a:r>
              <a:rPr lang="ca-ES" altLang="es-ES" sz="1700" dirty="0">
                <a:solidFill>
                  <a:srgbClr val="646464"/>
                </a:solidFill>
                <a:latin typeface="Calibri" panose="020F0502020204030204" pitchFamily="34" charset="0"/>
              </a:rPr>
              <a:t>.</a:t>
            </a:r>
          </a:p>
          <a:p>
            <a:pPr lvl="1" algn="just" eaLnBrk="1" hangingPunct="1">
              <a:buFont typeface="Verdana" panose="020B0604030504040204" pitchFamily="34" charset="0"/>
              <a:buChar char="―"/>
            </a:pPr>
            <a:endParaRPr lang="ca-ES" altLang="es-ES" sz="1700" dirty="0">
              <a:solidFill>
                <a:srgbClr val="646464"/>
              </a:solidFill>
              <a:latin typeface="Calibri" panose="020F0502020204030204" pitchFamily="34" charset="0"/>
            </a:endParaRPr>
          </a:p>
          <a:p>
            <a:pPr algn="just">
              <a:spcBef>
                <a:spcPct val="20000"/>
              </a:spcBef>
            </a:pPr>
            <a:r>
              <a:rPr lang="ca-ES" altLang="es-ES" sz="1700" b="1" dirty="0">
                <a:solidFill>
                  <a:srgbClr val="646464"/>
                </a:solidFill>
                <a:latin typeface="Calibri" panose="020F0502020204030204" pitchFamily="34" charset="0"/>
              </a:rPr>
              <a:t>Bibliografia recomanada</a:t>
            </a:r>
            <a:r>
              <a:rPr lang="ca-ES" altLang="es-ES" sz="1700" dirty="0">
                <a:solidFill>
                  <a:srgbClr val="646464"/>
                </a:solidFill>
                <a:latin typeface="Calibri" panose="020F0502020204030204" pitchFamily="34" charset="0"/>
              </a:rPr>
              <a:t>: </a:t>
            </a:r>
          </a:p>
          <a:p>
            <a:pPr lvl="1">
              <a:spcBef>
                <a:spcPct val="20000"/>
              </a:spcBef>
              <a:buFont typeface="Verdana" panose="020B0604030504040204" pitchFamily="34" charset="0"/>
              <a:buChar char="―"/>
            </a:pPr>
            <a:r>
              <a:rPr lang="ca-ES" altLang="es-ES" sz="1700" dirty="0">
                <a:solidFill>
                  <a:srgbClr val="646464"/>
                </a:solidFill>
                <a:latin typeface="Calibri" panose="020F0502020204030204" pitchFamily="34" charset="0"/>
              </a:rPr>
              <a:t>Préstec de </a:t>
            </a:r>
            <a:r>
              <a:rPr lang="es-ES" altLang="es-ES" sz="1700" b="1" dirty="0">
                <a:solidFill>
                  <a:srgbClr val="646464"/>
                </a:solidFill>
                <a:latin typeface="Calibri" panose="020F0502020204030204" pitchFamily="34" charset="0"/>
              </a:rPr>
              <a:t>10</a:t>
            </a:r>
            <a:r>
              <a:rPr lang="ca-ES" altLang="es-ES" sz="1700" b="1" dirty="0">
                <a:solidFill>
                  <a:srgbClr val="646464"/>
                </a:solidFill>
                <a:latin typeface="Calibri" panose="020F0502020204030204" pitchFamily="34" charset="0"/>
              </a:rPr>
              <a:t> dies</a:t>
            </a:r>
            <a:r>
              <a:rPr lang="ca-ES" altLang="es-ES" sz="1700" dirty="0" smtClean="0">
                <a:solidFill>
                  <a:srgbClr val="646464"/>
                </a:solidFill>
                <a:latin typeface="Calibri" panose="020F0502020204030204" pitchFamily="34" charset="0"/>
              </a:rPr>
              <a:t>.</a:t>
            </a:r>
            <a:endParaRPr lang="ca-ES" altLang="es-ES" sz="1700" dirty="0">
              <a:solidFill>
                <a:srgbClr val="646464"/>
              </a:solidFill>
              <a:latin typeface="Calibri" panose="020F0502020204030204" pitchFamily="34" charset="0"/>
            </a:endParaRPr>
          </a:p>
        </p:txBody>
      </p:sp>
      <p:pic>
        <p:nvPicPr>
          <p:cNvPr id="12" name="Imagen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832304" y="2561956"/>
            <a:ext cx="2124705" cy="1349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Imagen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869709" y="4042846"/>
            <a:ext cx="2130148" cy="13495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14">
            <a:extLst>
              <a:ext uri="{FF2B5EF4-FFF2-40B4-BE49-F238E27FC236}">
                <a16:creationId xmlns:a16="http://schemas.microsoft.com/office/drawing/2014/main" id="{1072173B-6DC4-2941-83E0-455FC2B145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9376" y="444068"/>
            <a:ext cx="8664624" cy="53553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ca-ES" altLang="ca-ES" sz="3200" b="1" dirty="0">
                <a:solidFill>
                  <a:srgbClr val="0597A4"/>
                </a:solidFill>
                <a:latin typeface="+mn-lt"/>
              </a:rPr>
              <a:t>Servei de préstec de documents</a:t>
            </a:r>
          </a:p>
        </p:txBody>
      </p:sp>
      <p:pic>
        <p:nvPicPr>
          <p:cNvPr id="27652" name="Picture 23" descr="escanear0001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966" r="45116" b="5974"/>
          <a:stretch/>
        </p:blipFill>
        <p:spPr bwMode="auto">
          <a:xfrm>
            <a:off x="8988709" y="5082099"/>
            <a:ext cx="851430" cy="262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Imatge 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8252" y="2233738"/>
            <a:ext cx="1585321" cy="3355502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idor de número de diapositiva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A7741DA-0DD6-4182-94F0-5D49F1604A02}" type="slidenum">
              <a:rPr lang="es-ES" altLang="es-ES" smtClean="0"/>
              <a:pPr>
                <a:defRPr/>
              </a:pPr>
              <a:t>11</a:t>
            </a:fld>
            <a:endParaRPr lang="es-ES" altLang="es-ES"/>
          </a:p>
        </p:txBody>
      </p:sp>
      <p:sp>
        <p:nvSpPr>
          <p:cNvPr id="7" name="Rectangle 14">
            <a:extLst>
              <a:ext uri="{FF2B5EF4-FFF2-40B4-BE49-F238E27FC236}">
                <a16:creationId xmlns:a16="http://schemas.microsoft.com/office/drawing/2014/main" id="{B0C276AE-3F88-0949-895B-00B5304D86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9376" y="444068"/>
            <a:ext cx="8664624" cy="53553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ca-ES" altLang="ca-ES" sz="3200" b="1" dirty="0">
                <a:solidFill>
                  <a:srgbClr val="0597A4"/>
                </a:solidFill>
                <a:latin typeface="+mn-lt"/>
              </a:rPr>
              <a:t>Condicions del préstec</a:t>
            </a:r>
          </a:p>
        </p:txBody>
      </p:sp>
      <p:pic>
        <p:nvPicPr>
          <p:cNvPr id="2" name="Imat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368" y="1628800"/>
            <a:ext cx="5983205" cy="2381301"/>
          </a:xfrm>
          <a:prstGeom prst="rect">
            <a:avLst/>
          </a:prstGeom>
        </p:spPr>
      </p:pic>
      <p:pic>
        <p:nvPicPr>
          <p:cNvPr id="3" name="Imat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56040" y="116632"/>
            <a:ext cx="5592960" cy="6584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3145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6"/>
          <p:cNvSpPr>
            <a:spLocks noGrp="1" noChangeArrowheads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E82E01C1-65CE-4E75-8491-A3D32275B2EC}" type="slidenum">
              <a:rPr lang="es-ES" altLang="es-ES" smtClean="0">
                <a:solidFill>
                  <a:srgbClr val="898989"/>
                </a:solidFill>
              </a:rPr>
              <a:pPr/>
              <a:t>12</a:t>
            </a:fld>
            <a:endParaRPr lang="es-ES" altLang="es-ES">
              <a:solidFill>
                <a:srgbClr val="898989"/>
              </a:solidFill>
            </a:endParaRPr>
          </a:p>
        </p:txBody>
      </p:sp>
      <p:sp>
        <p:nvSpPr>
          <p:cNvPr id="6" name="Rectangle 10"/>
          <p:cNvSpPr>
            <a:spLocks noChangeArrowheads="1"/>
          </p:cNvSpPr>
          <p:nvPr/>
        </p:nvSpPr>
        <p:spPr bwMode="auto">
          <a:xfrm>
            <a:off x="623392" y="1813753"/>
            <a:ext cx="5832648" cy="1831271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ca-ES" altLang="ca-ES" sz="1700" dirty="0">
                <a:solidFill>
                  <a:srgbClr val="646464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Es permeten </a:t>
            </a:r>
            <a:r>
              <a:rPr lang="ca-ES" altLang="ca-ES" sz="1700" b="1" dirty="0">
                <a:solidFill>
                  <a:srgbClr val="646464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fins a 8 reserves </a:t>
            </a:r>
            <a:r>
              <a:rPr lang="ca-ES" altLang="ca-ES" sz="1700" dirty="0" smtClean="0">
                <a:solidFill>
                  <a:srgbClr val="646464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simultànies. 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ca-ES" altLang="ca-ES" sz="1700" dirty="0">
              <a:solidFill>
                <a:srgbClr val="646464"/>
              </a:solidFill>
              <a:latin typeface="+mn-lt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ca-ES" altLang="ca-ES" sz="1700" dirty="0" smtClean="0">
                <a:solidFill>
                  <a:srgbClr val="646464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Per fer la reserva cal que abans accedeixis a </a:t>
            </a:r>
            <a:r>
              <a:rPr lang="ca-ES" altLang="ca-ES" sz="1700" i="1" dirty="0">
                <a:solidFill>
                  <a:schemeClr val="bg1">
                    <a:lumMod val="50000"/>
                  </a:schemeClr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  <a:hlinkClick r:id="rId3"/>
              </a:rPr>
              <a:t>El meu compte</a:t>
            </a:r>
            <a:r>
              <a:rPr lang="ca-ES" altLang="ca-ES" sz="1700" i="1" dirty="0">
                <a:solidFill>
                  <a:schemeClr val="bg1">
                    <a:lumMod val="50000"/>
                  </a:schemeClr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ca-ES" altLang="ca-ES" sz="1700" dirty="0" smtClean="0">
                <a:solidFill>
                  <a:srgbClr val="646464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 o que t’identifiquis al </a:t>
            </a:r>
            <a:r>
              <a:rPr lang="ca-ES" altLang="ca-ES" sz="1700" dirty="0" err="1" smtClean="0">
                <a:solidFill>
                  <a:srgbClr val="646464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Cercabib</a:t>
            </a:r>
            <a:r>
              <a:rPr lang="ca-ES" altLang="ca-ES" sz="1700" dirty="0" smtClean="0">
                <a:solidFill>
                  <a:srgbClr val="646464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. </a:t>
            </a:r>
            <a:endParaRPr lang="ca-ES" altLang="ca-ES" sz="1700" dirty="0">
              <a:solidFill>
                <a:srgbClr val="646464"/>
              </a:solidFill>
              <a:latin typeface="+mn-lt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r" eaLnBrk="1" hangingPunct="1">
              <a:spcBef>
                <a:spcPct val="0"/>
              </a:spcBef>
              <a:buFontTx/>
              <a:buNone/>
              <a:defRPr/>
            </a:pPr>
            <a:endParaRPr lang="ca-ES" altLang="ca-ES" sz="1100" dirty="0">
              <a:solidFill>
                <a:srgbClr val="646464"/>
              </a:solidFill>
              <a:latin typeface="+mn-lt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r" eaLnBrk="1" hangingPunct="1">
              <a:spcBef>
                <a:spcPct val="0"/>
              </a:spcBef>
              <a:buFontTx/>
              <a:buNone/>
              <a:defRPr/>
            </a:pPr>
            <a:r>
              <a:rPr lang="ca-ES" altLang="ca-ES" sz="1700" dirty="0">
                <a:solidFill>
                  <a:srgbClr val="646464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          </a:t>
            </a:r>
          </a:p>
          <a:p>
            <a:pPr algn="just" eaLnBrk="1" hangingPunct="1">
              <a:spcBef>
                <a:spcPct val="0"/>
              </a:spcBef>
              <a:buFontTx/>
              <a:buNone/>
              <a:defRPr/>
            </a:pPr>
            <a:endParaRPr lang="ca-ES" altLang="ca-ES" sz="1700" dirty="0">
              <a:solidFill>
                <a:srgbClr val="646464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7" name="Rectangle 9"/>
          <p:cNvSpPr>
            <a:spLocks noChangeArrowheads="1"/>
          </p:cNvSpPr>
          <p:nvPr/>
        </p:nvSpPr>
        <p:spPr bwMode="auto">
          <a:xfrm>
            <a:off x="623392" y="1277413"/>
            <a:ext cx="1132939" cy="400110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ca-ES" altLang="ca-ES" sz="2000" b="1" dirty="0">
                <a:solidFill>
                  <a:srgbClr val="0597A4"/>
                </a:solidFill>
                <a:latin typeface="+mn-lt"/>
              </a:rPr>
              <a:t>Reserves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6F8F534-DE3F-6942-8A46-C9E0757E6B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9376" y="444068"/>
            <a:ext cx="8664624" cy="53553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ca-ES" altLang="ca-ES" sz="3200" b="1" dirty="0">
                <a:solidFill>
                  <a:srgbClr val="0597A4"/>
                </a:solidFill>
                <a:latin typeface="+mn-lt"/>
              </a:rPr>
              <a:t>Servei de préstec de documents</a:t>
            </a:r>
          </a:p>
        </p:txBody>
      </p:sp>
      <p:cxnSp>
        <p:nvCxnSpPr>
          <p:cNvPr id="22" name="Connector recte 21"/>
          <p:cNvCxnSpPr/>
          <p:nvPr/>
        </p:nvCxnSpPr>
        <p:spPr>
          <a:xfrm>
            <a:off x="738029" y="1702512"/>
            <a:ext cx="1703971" cy="0"/>
          </a:xfrm>
          <a:prstGeom prst="line">
            <a:avLst/>
          </a:prstGeom>
          <a:ln w="38100">
            <a:solidFill>
              <a:srgbClr val="0597A4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pic>
        <p:nvPicPr>
          <p:cNvPr id="2" name="Imatg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20136" y="302864"/>
            <a:ext cx="2952328" cy="6296365"/>
          </a:xfrm>
          <a:prstGeom prst="rect">
            <a:avLst/>
          </a:prstGeom>
        </p:spPr>
      </p:pic>
      <p:pic>
        <p:nvPicPr>
          <p:cNvPr id="3" name="Imatge 2"/>
          <p:cNvPicPr>
            <a:picLocks noChangeAspect="1"/>
          </p:cNvPicPr>
          <p:nvPr/>
        </p:nvPicPr>
        <p:blipFill rotWithShape="1">
          <a:blip r:embed="rId5"/>
          <a:srcRect l="9091" t="5648" r="2273" b="6805"/>
          <a:stretch/>
        </p:blipFill>
        <p:spPr>
          <a:xfrm>
            <a:off x="2499529" y="3363054"/>
            <a:ext cx="2808312" cy="2232248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2711624" y="4365104"/>
            <a:ext cx="1192061" cy="2160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13" name="QuadreDeText 12"/>
          <p:cNvSpPr txBox="1"/>
          <p:nvPr/>
        </p:nvSpPr>
        <p:spPr>
          <a:xfrm>
            <a:off x="2639616" y="4319518"/>
            <a:ext cx="183795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solidFill>
                  <a:schemeClr val="bg1">
                    <a:lumMod val="65000"/>
                  </a:schemeClr>
                </a:solidFill>
              </a:rPr>
              <a:t>Americanah Adichie</a:t>
            </a:r>
            <a:endParaRPr lang="en-US" sz="1100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6"/>
          <p:cNvSpPr>
            <a:spLocks noGrp="1" noChangeArrowheads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E82E01C1-65CE-4E75-8491-A3D32275B2EC}" type="slidenum">
              <a:rPr lang="es-ES" altLang="es-ES" smtClean="0">
                <a:solidFill>
                  <a:srgbClr val="898989"/>
                </a:solidFill>
              </a:rPr>
              <a:pPr/>
              <a:t>13</a:t>
            </a:fld>
            <a:endParaRPr lang="es-ES" altLang="es-ES">
              <a:solidFill>
                <a:srgbClr val="898989"/>
              </a:solidFill>
            </a:endParaRPr>
          </a:p>
        </p:txBody>
      </p:sp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767407" y="3934992"/>
            <a:ext cx="5019675" cy="160020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Aft>
                <a:spcPts val="600"/>
              </a:spcAft>
              <a:defRPr/>
            </a:pPr>
            <a:r>
              <a:rPr lang="ca-ES" altLang="ca-ES" sz="1700" dirty="0">
                <a:solidFill>
                  <a:srgbClr val="646464"/>
                </a:solidFill>
                <a:latin typeface="+mn-lt"/>
              </a:rPr>
              <a:t>No tornar a temps els documents prestats comporta una suspensió del servei, </a:t>
            </a:r>
            <a:r>
              <a:rPr lang="ca-ES" altLang="ca-ES" sz="1700" b="1" dirty="0">
                <a:solidFill>
                  <a:srgbClr val="7F7F7F"/>
                </a:solidFill>
                <a:latin typeface="+mn-lt"/>
              </a:rPr>
              <a:t>segons els dies de retard i el tipus de document</a:t>
            </a:r>
            <a:r>
              <a:rPr lang="ca-ES" altLang="ca-ES" sz="1700" dirty="0">
                <a:solidFill>
                  <a:srgbClr val="646464"/>
                </a:solidFill>
                <a:latin typeface="+mn-lt"/>
              </a:rPr>
              <a:t>:</a:t>
            </a:r>
          </a:p>
          <a:p>
            <a:pPr eaLnBrk="1" hangingPunct="1">
              <a:defRPr/>
            </a:pPr>
            <a:r>
              <a:rPr lang="ca-ES" altLang="ca-ES" sz="1400" dirty="0">
                <a:solidFill>
                  <a:srgbClr val="336699"/>
                </a:solidFill>
                <a:latin typeface="+mn-lt"/>
              </a:rPr>
              <a:t>Préstec normal i material audiovisual:</a:t>
            </a:r>
            <a:r>
              <a:rPr lang="ca-ES" altLang="ca-ES" sz="1400" b="1" dirty="0">
                <a:latin typeface="+mn-lt"/>
              </a:rPr>
              <a:t> </a:t>
            </a:r>
            <a:r>
              <a:rPr lang="ca-ES" altLang="ca-ES" sz="1400" b="1" dirty="0">
                <a:solidFill>
                  <a:srgbClr val="7F7F7F"/>
                </a:solidFill>
                <a:latin typeface="+mn-lt"/>
              </a:rPr>
              <a:t>1 dia</a:t>
            </a:r>
            <a:r>
              <a:rPr lang="ca-ES" altLang="ca-ES" sz="1400" dirty="0">
                <a:solidFill>
                  <a:srgbClr val="7F7F7F"/>
                </a:solidFill>
                <a:latin typeface="+mn-lt"/>
              </a:rPr>
              <a:t> </a:t>
            </a:r>
          </a:p>
          <a:p>
            <a:pPr eaLnBrk="1" hangingPunct="1">
              <a:defRPr/>
            </a:pPr>
            <a:r>
              <a:rPr lang="ca-ES" altLang="ca-ES" sz="1400" dirty="0">
                <a:solidFill>
                  <a:srgbClr val="336699"/>
                </a:solidFill>
                <a:latin typeface="+mn-lt"/>
              </a:rPr>
              <a:t>Préstec de bibliografia recomanada:</a:t>
            </a:r>
            <a:r>
              <a:rPr lang="ca-ES" altLang="ca-ES" sz="1400" dirty="0">
                <a:latin typeface="+mn-lt"/>
              </a:rPr>
              <a:t> </a:t>
            </a:r>
            <a:r>
              <a:rPr lang="ca-ES" altLang="ca-ES" sz="1400" b="1" dirty="0">
                <a:solidFill>
                  <a:srgbClr val="7F7F7F"/>
                </a:solidFill>
                <a:latin typeface="+mn-lt"/>
              </a:rPr>
              <a:t>4 dies</a:t>
            </a:r>
            <a:r>
              <a:rPr lang="ca-ES" altLang="ca-ES" sz="1400" dirty="0">
                <a:solidFill>
                  <a:srgbClr val="7F7F7F"/>
                </a:solidFill>
                <a:latin typeface="+mn-lt"/>
              </a:rPr>
              <a:t> </a:t>
            </a:r>
          </a:p>
          <a:p>
            <a:pPr eaLnBrk="1" hangingPunct="1">
              <a:defRPr/>
            </a:pPr>
            <a:r>
              <a:rPr lang="ca-ES" altLang="ca-ES" sz="1400" dirty="0">
                <a:solidFill>
                  <a:srgbClr val="336699"/>
                </a:solidFill>
                <a:latin typeface="+mn-lt"/>
              </a:rPr>
              <a:t>Préstec de BR de cap de setmana:</a:t>
            </a:r>
            <a:r>
              <a:rPr lang="ca-ES" altLang="ca-ES" sz="1400" b="1" dirty="0">
                <a:solidFill>
                  <a:srgbClr val="336699"/>
                </a:solidFill>
                <a:latin typeface="+mn-lt"/>
              </a:rPr>
              <a:t> </a:t>
            </a:r>
            <a:r>
              <a:rPr lang="ca-ES" altLang="ca-ES" sz="1400" b="1" dirty="0">
                <a:solidFill>
                  <a:srgbClr val="7F7F7F"/>
                </a:solidFill>
                <a:latin typeface="+mn-lt"/>
              </a:rPr>
              <a:t>6 dies</a:t>
            </a: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767409" y="3440114"/>
            <a:ext cx="1491282" cy="40011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ca-ES" altLang="ca-ES" sz="2000" b="1" dirty="0">
                <a:solidFill>
                  <a:srgbClr val="0597A4"/>
                </a:solidFill>
                <a:latin typeface="+mn-lt"/>
              </a:rPr>
              <a:t>Sancions</a:t>
            </a:r>
          </a:p>
        </p:txBody>
      </p:sp>
      <p:sp>
        <p:nvSpPr>
          <p:cNvPr id="10" name="Rectangle 5"/>
          <p:cNvSpPr>
            <a:spLocks noChangeArrowheads="1"/>
          </p:cNvSpPr>
          <p:nvPr/>
        </p:nvSpPr>
        <p:spPr bwMode="auto">
          <a:xfrm>
            <a:off x="767409" y="1268760"/>
            <a:ext cx="1522853" cy="400110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ca-ES" altLang="ca-ES" sz="2000" b="1" dirty="0">
                <a:solidFill>
                  <a:srgbClr val="0597A4"/>
                </a:solidFill>
                <a:latin typeface="+mn-lt"/>
              </a:rPr>
              <a:t>Renovacions</a:t>
            </a:r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767408" y="1814202"/>
            <a:ext cx="5019674" cy="1661993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ca-ES" altLang="ca-ES" sz="1700" dirty="0">
                <a:solidFill>
                  <a:srgbClr val="646464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Podeu renovar el préstec dels documents</a:t>
            </a:r>
            <a:r>
              <a:rPr lang="es-ES" altLang="ca-ES" sz="1700" dirty="0">
                <a:solidFill>
                  <a:srgbClr val="646464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ca-ES" altLang="ca-ES" sz="1700" b="1" dirty="0">
                <a:solidFill>
                  <a:schemeClr val="bg1">
                    <a:lumMod val="50000"/>
                  </a:schemeClr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tantes vegades com vulgueu</a:t>
            </a:r>
            <a:r>
              <a:rPr lang="ca-ES" altLang="ca-ES" sz="1700" dirty="0">
                <a:solidFill>
                  <a:srgbClr val="646464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, sempre que el document no hagi estat reservat. Podeu demanar la renovació al </a:t>
            </a:r>
            <a:r>
              <a:rPr lang="ca-ES" altLang="ca-ES" sz="1700" b="1" dirty="0">
                <a:solidFill>
                  <a:schemeClr val="bg1">
                    <a:lumMod val="50000"/>
                  </a:schemeClr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taulell</a:t>
            </a:r>
            <a:r>
              <a:rPr lang="ca-ES" altLang="ca-ES" sz="1700" dirty="0">
                <a:solidFill>
                  <a:srgbClr val="646464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, per </a:t>
            </a:r>
            <a:r>
              <a:rPr lang="ca-ES" altLang="ca-ES" sz="1700" b="1" dirty="0">
                <a:solidFill>
                  <a:schemeClr val="bg1">
                    <a:lumMod val="50000"/>
                  </a:schemeClr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telèfon</a:t>
            </a:r>
            <a:r>
              <a:rPr lang="ca-ES" altLang="ca-ES" sz="1700" dirty="0">
                <a:solidFill>
                  <a:schemeClr val="bg1">
                    <a:lumMod val="50000"/>
                  </a:schemeClr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ca-ES" altLang="ca-ES" sz="1700" dirty="0">
                <a:solidFill>
                  <a:srgbClr val="646464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o bé via web, des de l’opció </a:t>
            </a:r>
            <a:r>
              <a:rPr lang="ca-ES" altLang="ca-ES" sz="1700" b="1" i="1" dirty="0">
                <a:solidFill>
                  <a:schemeClr val="bg1">
                    <a:lumMod val="50000"/>
                  </a:schemeClr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El meu compte</a:t>
            </a:r>
            <a:r>
              <a:rPr lang="ca-ES" altLang="ca-ES" sz="1700" dirty="0">
                <a:solidFill>
                  <a:srgbClr val="646464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.</a:t>
            </a:r>
          </a:p>
          <a:p>
            <a:pPr algn="r" eaLnBrk="1" hangingPunct="1">
              <a:spcBef>
                <a:spcPct val="0"/>
              </a:spcBef>
              <a:buFontTx/>
              <a:buNone/>
              <a:defRPr/>
            </a:pPr>
            <a:r>
              <a:rPr lang="ca-ES" altLang="ca-ES" sz="1700" b="1" dirty="0">
                <a:solidFill>
                  <a:srgbClr val="646464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         </a:t>
            </a:r>
            <a:endParaRPr lang="ca-ES" altLang="ca-ES" sz="1700" dirty="0">
              <a:solidFill>
                <a:schemeClr val="bg2"/>
              </a:solidFill>
              <a:latin typeface="+mn-lt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6F8F534-DE3F-6942-8A46-C9E0757E6B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9376" y="444068"/>
            <a:ext cx="8664624" cy="53553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ca-ES" altLang="ca-ES" sz="3200" b="1" dirty="0">
                <a:solidFill>
                  <a:srgbClr val="0597A4"/>
                </a:solidFill>
                <a:latin typeface="+mn-lt"/>
              </a:rPr>
              <a:t>Servei de préstec de documents</a:t>
            </a:r>
          </a:p>
        </p:txBody>
      </p:sp>
      <p:cxnSp>
        <p:nvCxnSpPr>
          <p:cNvPr id="18" name="Connector recte 17"/>
          <p:cNvCxnSpPr/>
          <p:nvPr/>
        </p:nvCxnSpPr>
        <p:spPr>
          <a:xfrm>
            <a:off x="882045" y="1682452"/>
            <a:ext cx="1703971" cy="0"/>
          </a:xfrm>
          <a:prstGeom prst="line">
            <a:avLst/>
          </a:prstGeom>
          <a:ln w="38100">
            <a:solidFill>
              <a:srgbClr val="0597A4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21" name="Connector recte 20"/>
          <p:cNvCxnSpPr/>
          <p:nvPr/>
        </p:nvCxnSpPr>
        <p:spPr>
          <a:xfrm>
            <a:off x="890539" y="3840224"/>
            <a:ext cx="1703971" cy="0"/>
          </a:xfrm>
          <a:prstGeom prst="line">
            <a:avLst/>
          </a:prstGeom>
          <a:ln w="38100">
            <a:solidFill>
              <a:srgbClr val="0597A4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pic>
        <p:nvPicPr>
          <p:cNvPr id="2" name="Imat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62664" y="210928"/>
            <a:ext cx="3168352" cy="6530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249334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6"/>
          <p:cNvSpPr>
            <a:spLocks noGrp="1" noChangeArrowheads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9D37F699-AF9D-4BEA-BBE7-62BE9F129989}" type="slidenum">
              <a:rPr lang="es-ES" altLang="es-ES" smtClean="0">
                <a:solidFill>
                  <a:srgbClr val="898989"/>
                </a:solidFill>
              </a:rPr>
              <a:pPr/>
              <a:t>14</a:t>
            </a:fld>
            <a:endParaRPr lang="es-ES" altLang="es-ES">
              <a:solidFill>
                <a:srgbClr val="898989"/>
              </a:solidFill>
            </a:endParaRPr>
          </a:p>
        </p:txBody>
      </p:sp>
      <p:sp>
        <p:nvSpPr>
          <p:cNvPr id="4" name="Rectangle 11"/>
          <p:cNvSpPr>
            <a:spLocks noChangeArrowheads="1"/>
          </p:cNvSpPr>
          <p:nvPr/>
        </p:nvSpPr>
        <p:spPr bwMode="auto">
          <a:xfrm>
            <a:off x="773894" y="1484858"/>
            <a:ext cx="6186202" cy="2846933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ca-ES" altLang="ca-ES" sz="2000" dirty="0">
                <a:solidFill>
                  <a:srgbClr val="646464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Si necessiteu un document que és en una </a:t>
            </a:r>
            <a:r>
              <a:rPr lang="ca-ES" altLang="ca-ES" sz="2000" b="1" dirty="0">
                <a:solidFill>
                  <a:schemeClr val="bg1">
                    <a:lumMod val="50000"/>
                  </a:schemeClr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altra biblioteca</a:t>
            </a:r>
            <a:r>
              <a:rPr lang="ca-ES" altLang="ca-ES" sz="2000" dirty="0">
                <a:solidFill>
                  <a:schemeClr val="bg1">
                    <a:lumMod val="50000"/>
                  </a:schemeClr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ca-ES" altLang="ca-ES" sz="2000" dirty="0">
                <a:solidFill>
                  <a:srgbClr val="646464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de la UB podeu: </a:t>
            </a:r>
          </a:p>
          <a:p>
            <a:pPr eaLnBrk="1" hangingPunct="1">
              <a:defRPr/>
            </a:pPr>
            <a:endParaRPr lang="ca-ES" altLang="ca-ES" sz="2000" dirty="0">
              <a:solidFill>
                <a:srgbClr val="646464"/>
              </a:solidFill>
              <a:latin typeface="+mn-lt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eaLnBrk="1" hangingPunct="1">
              <a:defRPr/>
            </a:pPr>
            <a:r>
              <a:rPr lang="ca-ES" altLang="ca-ES" sz="2000" i="1" dirty="0">
                <a:solidFill>
                  <a:srgbClr val="0597A4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a</a:t>
            </a:r>
            <a:r>
              <a:rPr lang="ca-ES" altLang="ca-ES" sz="2000" dirty="0">
                <a:solidFill>
                  <a:srgbClr val="0597A4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) </a:t>
            </a:r>
            <a:r>
              <a:rPr lang="ca-ES" altLang="ca-ES" sz="2000" b="1" dirty="0">
                <a:solidFill>
                  <a:schemeClr val="bg1">
                    <a:lumMod val="50000"/>
                  </a:schemeClr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anar a la biblioteca on es troba</a:t>
            </a:r>
            <a:r>
              <a:rPr lang="ca-ES" altLang="ca-ES" sz="2000" dirty="0">
                <a:solidFill>
                  <a:schemeClr val="bg1">
                    <a:lumMod val="50000"/>
                  </a:schemeClr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ca-ES" altLang="ca-ES" sz="2000" dirty="0">
                <a:solidFill>
                  <a:srgbClr val="646464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i formalitzar el préstec </a:t>
            </a:r>
          </a:p>
          <a:p>
            <a:pPr eaLnBrk="1" hangingPunct="1">
              <a:defRPr/>
            </a:pPr>
            <a:endParaRPr lang="ca-ES" altLang="ca-ES" sz="2000" dirty="0">
              <a:solidFill>
                <a:srgbClr val="646464"/>
              </a:solidFill>
              <a:latin typeface="+mn-lt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eaLnBrk="1" hangingPunct="1">
              <a:defRPr/>
            </a:pPr>
            <a:r>
              <a:rPr lang="ca-ES" altLang="ca-ES" sz="2000" i="1" dirty="0">
                <a:solidFill>
                  <a:srgbClr val="0597A4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b</a:t>
            </a:r>
            <a:r>
              <a:rPr lang="ca-ES" altLang="ca-ES" sz="2000" dirty="0">
                <a:solidFill>
                  <a:srgbClr val="0597A4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) </a:t>
            </a:r>
            <a:r>
              <a:rPr lang="ca-ES" altLang="ca-ES" sz="2000" dirty="0">
                <a:solidFill>
                  <a:srgbClr val="595959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fer una reserva al web del CRAI o </a:t>
            </a:r>
            <a:r>
              <a:rPr lang="ca-ES" altLang="ca-ES" sz="2000" dirty="0">
                <a:solidFill>
                  <a:srgbClr val="646464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sol·licitar al taulell de la vostra biblioteca </a:t>
            </a:r>
            <a:r>
              <a:rPr lang="ca-ES" altLang="ca-ES" sz="2000" b="1" dirty="0">
                <a:solidFill>
                  <a:schemeClr val="bg1">
                    <a:lumMod val="50000"/>
                  </a:schemeClr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que us el portin</a:t>
            </a:r>
            <a:r>
              <a:rPr lang="ca-ES" altLang="ca-ES" sz="2000" dirty="0">
                <a:solidFill>
                  <a:srgbClr val="646464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. El rebreu al cap de 2 o 3 dies.</a:t>
            </a:r>
          </a:p>
          <a:p>
            <a:pPr algn="just" eaLnBrk="1" hangingPunct="1">
              <a:defRPr/>
            </a:pPr>
            <a:endParaRPr lang="ca-ES" altLang="ca-ES" sz="1900" dirty="0">
              <a:latin typeface="Verdana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7" name="Rectangle 14">
            <a:extLst>
              <a:ext uri="{FF2B5EF4-FFF2-40B4-BE49-F238E27FC236}">
                <a16:creationId xmlns:a16="http://schemas.microsoft.com/office/drawing/2014/main" id="{4CA75720-8477-BE4F-9972-E2476A65F6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9376" y="444068"/>
            <a:ext cx="8664624" cy="53553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ca-ES" altLang="ca-ES" sz="3200" b="1" dirty="0">
                <a:solidFill>
                  <a:srgbClr val="0597A4"/>
                </a:solidFill>
                <a:latin typeface="+mn-lt"/>
              </a:rPr>
              <a:t>Préstec amb altres biblioteques de la UB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7A04AED1-77EA-6D4A-863B-88FCFEE9BD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25881" y="828478"/>
            <a:ext cx="3564159" cy="6041542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6"/>
          <p:cNvSpPr>
            <a:spLocks noGrp="1" noChangeArrowheads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DD764B93-A0CB-4FC1-BBCB-CE17B4FAEAB9}" type="slidenum">
              <a:rPr lang="es-ES" altLang="es-ES" smtClean="0">
                <a:solidFill>
                  <a:srgbClr val="898989"/>
                </a:solidFill>
              </a:rPr>
              <a:pPr/>
              <a:t>15</a:t>
            </a:fld>
            <a:endParaRPr lang="es-ES" altLang="es-ES">
              <a:solidFill>
                <a:srgbClr val="898989"/>
              </a:solidFill>
            </a:endParaRPr>
          </a:p>
        </p:txBody>
      </p:sp>
      <p:sp>
        <p:nvSpPr>
          <p:cNvPr id="4" name="4 Subtítulo"/>
          <p:cNvSpPr>
            <a:spLocks/>
          </p:cNvSpPr>
          <p:nvPr/>
        </p:nvSpPr>
        <p:spPr bwMode="auto">
          <a:xfrm>
            <a:off x="515730" y="1069503"/>
            <a:ext cx="10988080" cy="615553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8001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2573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7145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1717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6289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0861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5433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40005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indent="0" eaLnBrk="1" hangingPunct="1">
              <a:spcBef>
                <a:spcPts val="0"/>
              </a:spcBef>
              <a:defRPr/>
            </a:pPr>
            <a:r>
              <a:rPr lang="ca-ES" altLang="ca-ES" sz="1700" dirty="0">
                <a:solidFill>
                  <a:srgbClr val="646464"/>
                </a:solidFill>
                <a:latin typeface="Calibri" panose="020F05020202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El </a:t>
            </a:r>
            <a:r>
              <a:rPr lang="ca-ES" altLang="ca-ES" sz="1700" dirty="0">
                <a:solidFill>
                  <a:srgbClr val="646464"/>
                </a:solidFill>
                <a:latin typeface="Calibri" panose="020F050202020403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3"/>
              </a:rPr>
              <a:t>PUC</a:t>
            </a:r>
            <a:r>
              <a:rPr lang="ca-ES" altLang="ca-ES" sz="1700" dirty="0">
                <a:solidFill>
                  <a:srgbClr val="646464"/>
                </a:solidFill>
                <a:latin typeface="Calibri" panose="020F05020202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és un servei de préstec consorciat </a:t>
            </a:r>
            <a:r>
              <a:rPr lang="ca-ES" altLang="ca-ES" sz="1700" b="1" dirty="0">
                <a:solidFill>
                  <a:srgbClr val="646464"/>
                </a:solidFill>
                <a:latin typeface="Calibri" panose="020F05020202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gratuït</a:t>
            </a:r>
            <a:r>
              <a:rPr lang="ca-ES" altLang="ca-ES" sz="1700" dirty="0">
                <a:solidFill>
                  <a:srgbClr val="646464"/>
                </a:solidFill>
                <a:latin typeface="Calibri" panose="020F05020202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que permet als usuaris sol·licitar i tenir en préstec documents d’una altra biblioteca del Consorci de Serveis Universitaris de Catalunya (CSUC). </a:t>
            </a:r>
          </a:p>
        </p:txBody>
      </p:sp>
      <p:sp>
        <p:nvSpPr>
          <p:cNvPr id="18" name="Rectangle 14">
            <a:extLst>
              <a:ext uri="{FF2B5EF4-FFF2-40B4-BE49-F238E27FC236}">
                <a16:creationId xmlns:a16="http://schemas.microsoft.com/office/drawing/2014/main" id="{7295F9DA-3003-254E-A3B3-3F2BF3CAA3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9376" y="444068"/>
            <a:ext cx="8664624" cy="53553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ca-ES" altLang="ca-ES" sz="3200" b="1" dirty="0">
                <a:solidFill>
                  <a:srgbClr val="0597A4"/>
                </a:solidFill>
                <a:latin typeface="+mn-lt"/>
              </a:rPr>
              <a:t>Servei de préstec consorciat (PUC)</a:t>
            </a:r>
          </a:p>
        </p:txBody>
      </p:sp>
      <p:graphicFrame>
        <p:nvGraphicFramePr>
          <p:cNvPr id="20" name="Group 58">
            <a:extLst>
              <a:ext uri="{FF2B5EF4-FFF2-40B4-BE49-F238E27FC236}">
                <a16:creationId xmlns:a16="http://schemas.microsoft.com/office/drawing/2014/main" id="{BCEB1D5D-F08A-B44F-A8D8-B52C6F12B79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7416865"/>
              </p:ext>
            </p:extLst>
          </p:nvPr>
        </p:nvGraphicFramePr>
        <p:xfrm>
          <a:off x="601960" y="4296465"/>
          <a:ext cx="10988080" cy="1220767"/>
        </p:xfrm>
        <a:graphic>
          <a:graphicData uri="http://schemas.openxmlformats.org/drawingml/2006/table">
            <a:tbl>
              <a:tblPr/>
              <a:tblGrid>
                <a:gridCol w="429051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022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0693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8833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2983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altLang="es-E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Tipus d’usuari</a:t>
                      </a:r>
                    </a:p>
                  </a:txBody>
                  <a:tcPr marT="45697" marB="45697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597A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altLang="es-E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Documents</a:t>
                      </a:r>
                    </a:p>
                  </a:txBody>
                  <a:tcPr marT="45697" marB="45697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597A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altLang="es-E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Renovacions</a:t>
                      </a:r>
                    </a:p>
                  </a:txBody>
                  <a:tcPr marT="45697" marB="45697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597A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altLang="es-E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Dies de préstec</a:t>
                      </a:r>
                    </a:p>
                  </a:txBody>
                  <a:tcPr marT="45697" marB="45697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597A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5505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ca-ES" altLang="es-ES" sz="1400" kern="1200" dirty="0">
                          <a:solidFill>
                            <a:srgbClr val="646464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Estudiants de grau, </a:t>
                      </a:r>
                      <a:r>
                        <a:rPr lang="ca-ES" altLang="es-ES" sz="1400" kern="1200" dirty="0" err="1">
                          <a:solidFill>
                            <a:srgbClr val="646464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Alumni</a:t>
                      </a:r>
                      <a:r>
                        <a:rPr lang="ca-ES" altLang="es-ES" sz="1400" kern="1200" dirty="0">
                          <a:solidFill>
                            <a:srgbClr val="646464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UB autoritzats, estudiants de postgrau, màster o doctorat, personal docent i investigador i personal d’administració i serveis.</a:t>
                      </a:r>
                    </a:p>
                  </a:txBody>
                  <a:tcPr marT="45697" marB="45697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altLang="es-E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597A4"/>
                          </a:solidFill>
                          <a:effectLst/>
                          <a:latin typeface="+mn-lt"/>
                        </a:rPr>
                        <a:t>10</a:t>
                      </a:r>
                    </a:p>
                  </a:txBody>
                  <a:tcPr marT="45697" marB="45697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altLang="es-E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597A4"/>
                          </a:solidFill>
                          <a:effectLst/>
                          <a:latin typeface="+mn-lt"/>
                        </a:rPr>
                        <a:t>6</a:t>
                      </a:r>
                    </a:p>
                  </a:txBody>
                  <a:tcPr marT="45697" marB="45697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altLang="es-E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597A4"/>
                          </a:solidFill>
                          <a:effectLst/>
                          <a:latin typeface="+mn-lt"/>
                        </a:rPr>
                        <a:t>21</a:t>
                      </a:r>
                    </a:p>
                  </a:txBody>
                  <a:tcPr marT="45697" marB="45697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" name="CuadroTexto 1">
            <a:extLst>
              <a:ext uri="{FF2B5EF4-FFF2-40B4-BE49-F238E27FC236}">
                <a16:creationId xmlns:a16="http://schemas.microsoft.com/office/drawing/2014/main" id="{B4BFF13C-8CDA-D84F-8FE7-60E1BCE961F2}"/>
              </a:ext>
            </a:extLst>
          </p:cNvPr>
          <p:cNvSpPr txBox="1"/>
          <p:nvPr/>
        </p:nvSpPr>
        <p:spPr>
          <a:xfrm>
            <a:off x="6384032" y="2008233"/>
            <a:ext cx="4989984" cy="18528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>
              <a:spcBef>
                <a:spcPct val="20000"/>
              </a:spcBef>
              <a:defRPr/>
            </a:pPr>
            <a:r>
              <a:rPr lang="ca-ES" altLang="ca-ES" sz="1700" b="1" dirty="0">
                <a:solidFill>
                  <a:srgbClr val="0597A4"/>
                </a:solidFill>
                <a:latin typeface="Calibri" panose="020F05020202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On es tornen els documents?</a:t>
            </a:r>
          </a:p>
          <a:p>
            <a:pPr eaLnBrk="1" hangingPunct="1">
              <a:spcBef>
                <a:spcPct val="20000"/>
              </a:spcBef>
              <a:defRPr/>
            </a:pPr>
            <a:endParaRPr lang="ca-ES" altLang="ca-ES" sz="800" b="1" dirty="0">
              <a:solidFill>
                <a:srgbClr val="646464"/>
              </a:solidFill>
              <a:latin typeface="Calibri" panose="020F050202020403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42900" indent="-342900" eaLnBrk="1" hangingPunct="1">
              <a:spcBef>
                <a:spcPct val="20000"/>
              </a:spcBef>
              <a:buAutoNum type="alphaLcParenR"/>
              <a:defRPr/>
            </a:pPr>
            <a:r>
              <a:rPr lang="ca-ES" altLang="ca-ES" sz="1700" dirty="0">
                <a:solidFill>
                  <a:srgbClr val="646464"/>
                </a:solidFill>
                <a:latin typeface="Calibri" panose="020F05020202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En qualsevol de les biblioteques del CRAI de la UB.</a:t>
            </a:r>
          </a:p>
          <a:p>
            <a:pPr marL="342900" indent="-342900" eaLnBrk="1" hangingPunct="1">
              <a:spcBef>
                <a:spcPct val="20000"/>
              </a:spcBef>
              <a:buAutoNum type="alphaLcParenR"/>
              <a:defRPr/>
            </a:pPr>
            <a:endParaRPr lang="ca-ES" altLang="ca-ES" sz="800" dirty="0">
              <a:solidFill>
                <a:srgbClr val="646464"/>
              </a:solidFill>
              <a:latin typeface="Calibri" panose="020F050202020403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42900" indent="-342900" eaLnBrk="1" hangingPunct="1">
              <a:spcBef>
                <a:spcPct val="20000"/>
              </a:spcBef>
              <a:buFont typeface="+mj-lt"/>
              <a:buAutoNum type="alphaLcParenR"/>
              <a:defRPr/>
            </a:pPr>
            <a:r>
              <a:rPr lang="ca-ES" altLang="ca-ES" sz="1700" dirty="0">
                <a:solidFill>
                  <a:srgbClr val="646464"/>
                </a:solidFill>
                <a:latin typeface="Calibri" panose="020F05020202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En qualsevol de les biblioteques de la institució a la qual pertany el document.</a:t>
            </a:r>
          </a:p>
          <a:p>
            <a:pPr marL="0" indent="0" eaLnBrk="1" hangingPunct="1">
              <a:spcBef>
                <a:spcPct val="20000"/>
              </a:spcBef>
              <a:defRPr/>
            </a:pPr>
            <a:endParaRPr lang="es-ES" sz="1700" dirty="0"/>
          </a:p>
        </p:txBody>
      </p:sp>
      <p:sp>
        <p:nvSpPr>
          <p:cNvPr id="6" name="QuadreDeText 5"/>
          <p:cNvSpPr txBox="1"/>
          <p:nvPr/>
        </p:nvSpPr>
        <p:spPr>
          <a:xfrm>
            <a:off x="785585" y="2003297"/>
            <a:ext cx="495037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>
              <a:spcBef>
                <a:spcPct val="20000"/>
              </a:spcBef>
              <a:defRPr/>
            </a:pPr>
            <a:r>
              <a:rPr lang="ca-ES" altLang="ca-ES" sz="1700" b="1" dirty="0">
                <a:solidFill>
                  <a:srgbClr val="0597A4"/>
                </a:solidFill>
                <a:latin typeface="Calibri" panose="020F05020202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Com se sol·liciten els documents?</a:t>
            </a:r>
          </a:p>
          <a:p>
            <a:pPr eaLnBrk="1" hangingPunct="1">
              <a:spcBef>
                <a:spcPct val="20000"/>
              </a:spcBef>
              <a:defRPr/>
            </a:pPr>
            <a:endParaRPr lang="ca-ES" altLang="ca-ES" sz="800" b="1" dirty="0">
              <a:solidFill>
                <a:srgbClr val="646464"/>
              </a:solidFill>
              <a:latin typeface="Calibri" panose="020F050202020403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42900" indent="-342900" eaLnBrk="1" hangingPunct="1">
              <a:spcBef>
                <a:spcPct val="20000"/>
              </a:spcBef>
              <a:buAutoNum type="alphaLcParenR"/>
              <a:defRPr/>
            </a:pPr>
            <a:r>
              <a:rPr lang="ca-ES" altLang="ca-ES" sz="1700" dirty="0">
                <a:solidFill>
                  <a:srgbClr val="646464"/>
                </a:solidFill>
                <a:latin typeface="Calibri" panose="020F05020202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Presencialment, a la biblioteca on estan dipositats: </a:t>
            </a:r>
            <a:r>
              <a:rPr lang="ca-ES" altLang="ca-ES" sz="1700" b="1" dirty="0">
                <a:solidFill>
                  <a:srgbClr val="646464"/>
                </a:solidFill>
                <a:latin typeface="Calibri" panose="020F05020202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PUC </a:t>
            </a:r>
            <a:r>
              <a:rPr lang="ca-ES" altLang="ca-ES" sz="1700" b="1" i="1" dirty="0">
                <a:solidFill>
                  <a:srgbClr val="646464"/>
                </a:solidFill>
                <a:latin typeface="Calibri" panose="020F05020202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 situ</a:t>
            </a:r>
            <a:r>
              <a:rPr lang="ca-ES" altLang="ca-ES" sz="1700" dirty="0">
                <a:solidFill>
                  <a:srgbClr val="646464"/>
                </a:solidFill>
                <a:latin typeface="Calibri" panose="020F05020202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</a:t>
            </a:r>
          </a:p>
          <a:p>
            <a:pPr marL="342900" indent="-342900" eaLnBrk="1" hangingPunct="1">
              <a:spcBef>
                <a:spcPct val="20000"/>
              </a:spcBef>
              <a:buAutoNum type="alphaLcParenR"/>
              <a:defRPr/>
            </a:pPr>
            <a:endParaRPr lang="ca-ES" altLang="ca-ES" sz="800" dirty="0">
              <a:solidFill>
                <a:srgbClr val="646464"/>
              </a:solidFill>
              <a:latin typeface="Calibri" panose="020F050202020403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42900" indent="-342900" eaLnBrk="1" hangingPunct="1">
              <a:spcBef>
                <a:spcPct val="20000"/>
              </a:spcBef>
              <a:buFont typeface="+mj-lt"/>
              <a:buAutoNum type="alphaLcParenR"/>
              <a:defRPr/>
            </a:pPr>
            <a:r>
              <a:rPr lang="ca-ES" altLang="ca-ES" sz="1700" dirty="0">
                <a:solidFill>
                  <a:srgbClr val="646464"/>
                </a:solidFill>
                <a:latin typeface="Calibri" panose="020F05020202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Remotament, </a:t>
            </a:r>
            <a:r>
              <a:rPr lang="ca-ES" altLang="ca-ES" sz="1700" dirty="0" smtClean="0">
                <a:solidFill>
                  <a:srgbClr val="646464"/>
                </a:solidFill>
                <a:latin typeface="Calibri" panose="020F05020202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via web</a:t>
            </a:r>
            <a:r>
              <a:rPr lang="ca-ES" altLang="ca-ES" sz="1700" b="1" i="1" dirty="0" smtClean="0">
                <a:solidFill>
                  <a:srgbClr val="646464"/>
                </a:solidFill>
                <a:latin typeface="Calibri" panose="020F05020202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</a:t>
            </a:r>
            <a:endParaRPr lang="ca-ES" altLang="ca-ES" sz="1700" b="1" dirty="0">
              <a:solidFill>
                <a:srgbClr val="646464"/>
              </a:solidFill>
              <a:latin typeface="Calibri" panose="020F050202020403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es-ES" dirty="0"/>
          </a:p>
        </p:txBody>
      </p:sp>
      <p:cxnSp>
        <p:nvCxnSpPr>
          <p:cNvPr id="15" name="Connector recte 14"/>
          <p:cNvCxnSpPr/>
          <p:nvPr/>
        </p:nvCxnSpPr>
        <p:spPr>
          <a:xfrm>
            <a:off x="695400" y="2132856"/>
            <a:ext cx="0" cy="1453393"/>
          </a:xfrm>
          <a:prstGeom prst="line">
            <a:avLst/>
          </a:prstGeom>
          <a:ln w="38100">
            <a:solidFill>
              <a:srgbClr val="0597A4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17" name="Connector recte 16"/>
          <p:cNvCxnSpPr/>
          <p:nvPr/>
        </p:nvCxnSpPr>
        <p:spPr>
          <a:xfrm>
            <a:off x="6240016" y="2119623"/>
            <a:ext cx="0" cy="1453393"/>
          </a:xfrm>
          <a:prstGeom prst="line">
            <a:avLst/>
          </a:prstGeom>
          <a:ln w="38100">
            <a:solidFill>
              <a:srgbClr val="0597A4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6"/>
          <p:cNvSpPr>
            <a:spLocks noGrp="1" noChangeArrowheads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9FDDE641-634E-4B2D-B6BF-7FB55D91028D}" type="slidenum">
              <a:rPr lang="es-ES" altLang="es-ES" smtClean="0">
                <a:solidFill>
                  <a:srgbClr val="898989"/>
                </a:solidFill>
              </a:rPr>
              <a:pPr/>
              <a:t>16</a:t>
            </a:fld>
            <a:endParaRPr lang="es-ES" altLang="es-ES">
              <a:solidFill>
                <a:srgbClr val="898989"/>
              </a:solidFill>
            </a:endParaRPr>
          </a:p>
        </p:txBody>
      </p:sp>
      <p:sp>
        <p:nvSpPr>
          <p:cNvPr id="4" name="Rectangle 11"/>
          <p:cNvSpPr>
            <a:spLocks noChangeArrowheads="1"/>
          </p:cNvSpPr>
          <p:nvPr/>
        </p:nvSpPr>
        <p:spPr bwMode="auto">
          <a:xfrm>
            <a:off x="695400" y="2007418"/>
            <a:ext cx="4752528" cy="227754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ca-ES" altLang="ca-ES" dirty="0">
                <a:solidFill>
                  <a:srgbClr val="646464"/>
                </a:solidFill>
                <a:latin typeface="+mn-lt"/>
              </a:rPr>
              <a:t>Es facilita l’ús de les sales de treball dels CRAI Biblioteques perquè pugueu gaudir d’un espai on elaborar treballs, individualment o en grup. </a:t>
            </a:r>
          </a:p>
          <a:p>
            <a:pPr eaLnBrk="1" hangingPunct="1">
              <a:defRPr/>
            </a:pPr>
            <a:endParaRPr lang="ca-ES" altLang="ca-ES" dirty="0">
              <a:solidFill>
                <a:srgbClr val="646464"/>
              </a:solidFill>
              <a:latin typeface="+mn-lt"/>
            </a:endParaRPr>
          </a:p>
          <a:p>
            <a:pPr eaLnBrk="1" hangingPunct="1">
              <a:defRPr/>
            </a:pPr>
            <a:r>
              <a:rPr lang="ca-ES" altLang="ca-ES" dirty="0">
                <a:solidFill>
                  <a:srgbClr val="646464"/>
                </a:solidFill>
                <a:latin typeface="+mn-lt"/>
              </a:rPr>
              <a:t>Les reserves es fan des del </a:t>
            </a:r>
            <a:r>
              <a:rPr lang="ca-ES" altLang="ca-ES" dirty="0" err="1" smtClean="0">
                <a:solidFill>
                  <a:srgbClr val="646464"/>
                </a:solidFill>
                <a:latin typeface="+mn-lt"/>
              </a:rPr>
              <a:t>Cercabib</a:t>
            </a:r>
            <a:r>
              <a:rPr lang="ca-ES" altLang="ca-ES" dirty="0" smtClean="0">
                <a:solidFill>
                  <a:srgbClr val="646464"/>
                </a:solidFill>
                <a:latin typeface="+mn-lt"/>
              </a:rPr>
              <a:t>. </a:t>
            </a:r>
            <a:endParaRPr lang="ca-ES" altLang="ca-ES" dirty="0">
              <a:solidFill>
                <a:srgbClr val="646464"/>
              </a:solidFill>
              <a:latin typeface="+mn-lt"/>
            </a:endParaRPr>
          </a:p>
          <a:p>
            <a:pPr algn="just" eaLnBrk="1" hangingPunct="1">
              <a:defRPr/>
            </a:pPr>
            <a:endParaRPr lang="ca-ES" altLang="ca-ES" dirty="0">
              <a:solidFill>
                <a:srgbClr val="646464"/>
              </a:solidFill>
              <a:latin typeface="+mn-lt"/>
            </a:endParaRPr>
          </a:p>
          <a:p>
            <a:pPr algn="just" eaLnBrk="1" hangingPunct="1">
              <a:defRPr/>
            </a:pPr>
            <a:r>
              <a:rPr lang="ca-ES" altLang="ca-ES" dirty="0" smtClean="0">
                <a:solidFill>
                  <a:srgbClr val="646464"/>
                </a:solidFill>
                <a:latin typeface="+mn-lt"/>
                <a:hlinkClick r:id="rId3"/>
              </a:rPr>
              <a:t>Sales de treball de Lletres</a:t>
            </a:r>
            <a:r>
              <a:rPr lang="ca-ES" altLang="ca-ES" sz="1600" dirty="0" smtClean="0">
                <a:solidFill>
                  <a:srgbClr val="646464"/>
                </a:solidFill>
                <a:latin typeface="+mn-lt"/>
              </a:rPr>
              <a:t>. </a:t>
            </a:r>
            <a:endParaRPr lang="ca-ES" altLang="ca-ES" sz="1600" dirty="0">
              <a:solidFill>
                <a:srgbClr val="646464"/>
              </a:solidFill>
              <a:latin typeface="+mn-lt"/>
            </a:endParaRPr>
          </a:p>
          <a:p>
            <a:pPr algn="just" eaLnBrk="1" hangingPunct="1">
              <a:defRPr/>
            </a:pPr>
            <a:endParaRPr lang="ca-ES" altLang="ca-ES" sz="1600" dirty="0">
              <a:solidFill>
                <a:srgbClr val="646464"/>
              </a:solidFill>
              <a:latin typeface="+mn-lt"/>
              <a:hlinkClick r:id="rId4" tooltip="Instruccions d'ús de les sales de treball"/>
            </a:endParaRPr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6456040" y="2007418"/>
            <a:ext cx="4752528" cy="3970318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285750" indent="-285750" eaLnBrk="1" hangingPunct="1">
              <a:buFont typeface="Calibri" panose="020F0502020204030204" pitchFamily="34" charset="0"/>
              <a:buChar char="₋"/>
              <a:defRPr/>
            </a:pPr>
            <a:r>
              <a:rPr lang="ca-ES" altLang="ca-ES" dirty="0">
                <a:solidFill>
                  <a:srgbClr val="646464"/>
                </a:solidFill>
                <a:latin typeface="+mn-lt"/>
              </a:rPr>
              <a:t>L’ús dels portàtils es restringeix al recinte de la biblioteca.</a:t>
            </a:r>
          </a:p>
          <a:p>
            <a:pPr marL="285750" indent="-285750" eaLnBrk="1" hangingPunct="1">
              <a:buFont typeface="Calibri" panose="020F0502020204030204" pitchFamily="34" charset="0"/>
              <a:buChar char="₋"/>
              <a:defRPr/>
            </a:pPr>
            <a:r>
              <a:rPr lang="ca-ES" altLang="ca-ES" dirty="0">
                <a:solidFill>
                  <a:srgbClr val="646464"/>
                </a:solidFill>
                <a:latin typeface="+mn-lt"/>
              </a:rPr>
              <a:t>Els portàtils se sol·liciten i es tornen al taulell de préstec.  </a:t>
            </a:r>
          </a:p>
          <a:p>
            <a:pPr marL="285750" indent="-285750" eaLnBrk="1" hangingPunct="1">
              <a:buFont typeface="Calibri" panose="020F0502020204030204" pitchFamily="34" charset="0"/>
              <a:buChar char="₋"/>
              <a:defRPr/>
            </a:pPr>
            <a:r>
              <a:rPr lang="ca-ES" altLang="ca-ES" dirty="0">
                <a:solidFill>
                  <a:srgbClr val="646464"/>
                </a:solidFill>
                <a:latin typeface="+mn-lt"/>
              </a:rPr>
              <a:t>És necessari llegir, emplenar i enviar correctament el </a:t>
            </a:r>
            <a:r>
              <a:rPr lang="ca-ES" altLang="ca-ES" dirty="0">
                <a:solidFill>
                  <a:srgbClr val="646464"/>
                </a:solidFill>
                <a:latin typeface="+mn-lt"/>
                <a:hlinkClick r:id="rId5"/>
              </a:rPr>
              <a:t>formulari de contracte de préstec</a:t>
            </a:r>
            <a:r>
              <a:rPr lang="ca-ES" altLang="ca-ES" dirty="0">
                <a:solidFill>
                  <a:srgbClr val="646464"/>
                </a:solidFill>
                <a:latin typeface="+mn-lt"/>
              </a:rPr>
              <a:t>.</a:t>
            </a:r>
          </a:p>
          <a:p>
            <a:pPr marL="285750" indent="-285750" eaLnBrk="1" hangingPunct="1">
              <a:buFont typeface="Calibri" panose="020F0502020204030204" pitchFamily="34" charset="0"/>
              <a:buChar char="₋"/>
              <a:defRPr/>
            </a:pPr>
            <a:r>
              <a:rPr lang="ca-ES" altLang="ca-ES" dirty="0">
                <a:solidFill>
                  <a:srgbClr val="646464"/>
                </a:solidFill>
                <a:latin typeface="+mn-lt"/>
              </a:rPr>
              <a:t>Els usuaris sancionats no poden utilitzar aquest servei. </a:t>
            </a:r>
          </a:p>
          <a:p>
            <a:pPr marL="285750" indent="-285750" eaLnBrk="1" hangingPunct="1">
              <a:buFont typeface="Calibri" panose="020F0502020204030204" pitchFamily="34" charset="0"/>
              <a:buChar char="₋"/>
              <a:defRPr/>
            </a:pPr>
            <a:r>
              <a:rPr lang="ca-ES" altLang="ca-ES" dirty="0">
                <a:solidFill>
                  <a:srgbClr val="646464"/>
                </a:solidFill>
                <a:latin typeface="+mn-lt"/>
              </a:rPr>
              <a:t>El període de préstec és de 4 hores com a màxim. </a:t>
            </a:r>
          </a:p>
          <a:p>
            <a:pPr marL="285750" indent="-285750" eaLnBrk="1" hangingPunct="1">
              <a:buFont typeface="Calibri" panose="020F0502020204030204" pitchFamily="34" charset="0"/>
              <a:buChar char="₋"/>
              <a:defRPr/>
            </a:pPr>
            <a:r>
              <a:rPr lang="ca-ES" altLang="ca-ES" dirty="0">
                <a:solidFill>
                  <a:srgbClr val="646464"/>
                </a:solidFill>
                <a:latin typeface="+mn-lt"/>
              </a:rPr>
              <a:t>Els portàtils no es poden reservar. </a:t>
            </a:r>
          </a:p>
          <a:p>
            <a:pPr marL="285750" indent="-285750" eaLnBrk="1" hangingPunct="1">
              <a:buFont typeface="Calibri" panose="020F0502020204030204" pitchFamily="34" charset="0"/>
              <a:buChar char="₋"/>
              <a:defRPr/>
            </a:pPr>
            <a:endParaRPr lang="ca-ES" altLang="ca-ES" dirty="0">
              <a:solidFill>
                <a:srgbClr val="646464"/>
              </a:solidFill>
              <a:latin typeface="+mn-lt"/>
            </a:endParaRPr>
          </a:p>
          <a:p>
            <a:pPr marL="0" indent="0" eaLnBrk="1" hangingPunct="1">
              <a:defRPr/>
            </a:pPr>
            <a:r>
              <a:rPr lang="ca-ES" altLang="ca-ES" dirty="0">
                <a:solidFill>
                  <a:srgbClr val="646464"/>
                </a:solidFill>
                <a:latin typeface="+mn-lt"/>
                <a:hlinkClick r:id="rId6"/>
              </a:rPr>
              <a:t>Normativa</a:t>
            </a:r>
            <a:endParaRPr lang="es-ES" altLang="ca-ES" dirty="0">
              <a:solidFill>
                <a:srgbClr val="646464"/>
              </a:solidFill>
              <a:latin typeface="+mn-lt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695400" y="1412776"/>
            <a:ext cx="2160810" cy="40011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ca-ES" altLang="ca-ES" sz="2000" b="1" dirty="0">
                <a:solidFill>
                  <a:srgbClr val="0597A4"/>
                </a:solidFill>
                <a:latin typeface="+mn-lt"/>
              </a:rPr>
              <a:t>Sales de treball</a:t>
            </a:r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6456040" y="1412776"/>
            <a:ext cx="1224707" cy="40011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ca-ES" altLang="ca-ES" sz="2000" b="1" dirty="0">
                <a:solidFill>
                  <a:srgbClr val="0597A4"/>
                </a:solidFill>
                <a:latin typeface="+mn-lt"/>
              </a:rPr>
              <a:t>Portàtils</a:t>
            </a:r>
          </a:p>
        </p:txBody>
      </p:sp>
      <p:sp>
        <p:nvSpPr>
          <p:cNvPr id="10" name="Rectangle 14">
            <a:extLst>
              <a:ext uri="{FF2B5EF4-FFF2-40B4-BE49-F238E27FC236}">
                <a16:creationId xmlns:a16="http://schemas.microsoft.com/office/drawing/2014/main" id="{2EB07256-3BE0-AC41-8DE0-5A01E4DA26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9376" y="444068"/>
            <a:ext cx="8664624" cy="53553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ca-ES" altLang="ca-ES" sz="3200" b="1" dirty="0">
                <a:solidFill>
                  <a:srgbClr val="0597A4"/>
                </a:solidFill>
                <a:latin typeface="+mn-lt"/>
              </a:rPr>
              <a:t>Préstec d’equipaments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6FB6DBC6-9067-0A44-8CE0-29B92DDCA62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72403" y="3919980"/>
            <a:ext cx="2179581" cy="2165474"/>
          </a:xfrm>
          <a:prstGeom prst="rect">
            <a:avLst/>
          </a:prstGeom>
        </p:spPr>
      </p:pic>
      <p:cxnSp>
        <p:nvCxnSpPr>
          <p:cNvPr id="11" name="Connector recte 10"/>
          <p:cNvCxnSpPr/>
          <p:nvPr/>
        </p:nvCxnSpPr>
        <p:spPr>
          <a:xfrm>
            <a:off x="804838" y="1837875"/>
            <a:ext cx="1703971" cy="0"/>
          </a:xfrm>
          <a:prstGeom prst="line">
            <a:avLst/>
          </a:prstGeom>
          <a:ln w="38100">
            <a:solidFill>
              <a:srgbClr val="0597A4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12" name="Connector recte 11"/>
          <p:cNvCxnSpPr/>
          <p:nvPr/>
        </p:nvCxnSpPr>
        <p:spPr>
          <a:xfrm>
            <a:off x="6552269" y="1837875"/>
            <a:ext cx="1703971" cy="0"/>
          </a:xfrm>
          <a:prstGeom prst="line">
            <a:avLst/>
          </a:prstGeom>
          <a:ln w="38100">
            <a:solidFill>
              <a:srgbClr val="0597A4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tg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758" y="3059483"/>
            <a:ext cx="6480720" cy="2025701"/>
          </a:xfrm>
          <a:prstGeom prst="rect">
            <a:avLst/>
          </a:prstGeom>
        </p:spPr>
      </p:pic>
      <p:sp>
        <p:nvSpPr>
          <p:cNvPr id="44035" name="Rectangle 6"/>
          <p:cNvSpPr>
            <a:spLocks noGrp="1" noChangeArrowheads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42083A38-C8DF-4B9C-A88E-C8D9ADCE84C8}" type="slidenum">
              <a:rPr lang="es-ES" altLang="es-ES" smtClean="0">
                <a:solidFill>
                  <a:srgbClr val="898989"/>
                </a:solidFill>
              </a:rPr>
              <a:pPr/>
              <a:t>17</a:t>
            </a:fld>
            <a:endParaRPr lang="es-ES" altLang="es-ES">
              <a:solidFill>
                <a:srgbClr val="898989"/>
              </a:solidFill>
            </a:endParaRPr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479376" y="1329735"/>
            <a:ext cx="6408712" cy="1938992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100000"/>
              </a:spcBef>
              <a:defRPr/>
            </a:pPr>
            <a:r>
              <a:rPr lang="ca-ES" altLang="es-ES" sz="2000" dirty="0">
                <a:solidFill>
                  <a:srgbClr val="646464"/>
                </a:solidFill>
                <a:latin typeface="+mn-lt"/>
              </a:rPr>
              <a:t>Aquest servei us permet accedir al vostre </a:t>
            </a:r>
            <a:r>
              <a:rPr lang="ca-ES" altLang="es-ES" sz="2000" dirty="0">
                <a:solidFill>
                  <a:srgbClr val="646464"/>
                </a:solidFill>
                <a:latin typeface="+mn-lt"/>
                <a:hlinkClick r:id="rId4"/>
              </a:rPr>
              <a:t>registre d’usuari </a:t>
            </a:r>
            <a:r>
              <a:rPr lang="ca-ES" altLang="es-ES" sz="2000" dirty="0">
                <a:solidFill>
                  <a:srgbClr val="646464"/>
                </a:solidFill>
                <a:latin typeface="+mn-lt"/>
              </a:rPr>
              <a:t>del CRAI. </a:t>
            </a:r>
          </a:p>
          <a:p>
            <a:pPr eaLnBrk="1" hangingPunct="1">
              <a:spcBef>
                <a:spcPct val="100000"/>
              </a:spcBef>
              <a:defRPr/>
            </a:pPr>
            <a:r>
              <a:rPr lang="ca-ES" altLang="es-ES" sz="2000" dirty="0">
                <a:solidFill>
                  <a:srgbClr val="646464"/>
                </a:solidFill>
                <a:latin typeface="+mn-lt"/>
              </a:rPr>
              <a:t>Una vegada identificats, podeu veure i renovar els vostres préstecs, reservar documents o crear llistes de registres, entre altres serveis.</a:t>
            </a:r>
          </a:p>
        </p:txBody>
      </p:sp>
      <p:sp>
        <p:nvSpPr>
          <p:cNvPr id="11" name="Rectangle 14">
            <a:extLst>
              <a:ext uri="{FF2B5EF4-FFF2-40B4-BE49-F238E27FC236}">
                <a16:creationId xmlns:a16="http://schemas.microsoft.com/office/drawing/2014/main" id="{86E47A11-4763-364F-AEDD-231F2F8DCA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9376" y="444068"/>
            <a:ext cx="8664624" cy="53553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ca-ES" altLang="ca-ES" sz="3200" b="1" dirty="0">
                <a:solidFill>
                  <a:srgbClr val="0597A4"/>
                </a:solidFill>
                <a:latin typeface="+mn-lt"/>
              </a:rPr>
              <a:t>Què teniu en préstec? El meu compte</a:t>
            </a:r>
          </a:p>
        </p:txBody>
      </p:sp>
      <p:pic>
        <p:nvPicPr>
          <p:cNvPr id="7" name="Imatg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96200" y="444068"/>
            <a:ext cx="2879977" cy="5909741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3" name="Rectangle 6"/>
          <p:cNvSpPr>
            <a:spLocks noGrp="1" noChangeArrowheads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A3E28131-C5DD-4DAB-91CF-41BE5BE5B9AE}" type="slidenum">
              <a:rPr lang="es-ES" altLang="es-ES" smtClean="0">
                <a:solidFill>
                  <a:srgbClr val="898989"/>
                </a:solidFill>
              </a:rPr>
              <a:pPr/>
              <a:t>18</a:t>
            </a:fld>
            <a:endParaRPr lang="es-ES" altLang="es-ES">
              <a:solidFill>
                <a:srgbClr val="898989"/>
              </a:solidFill>
            </a:endParaRPr>
          </a:p>
        </p:txBody>
      </p:sp>
      <p:sp>
        <p:nvSpPr>
          <p:cNvPr id="4" name="Rectangle 11"/>
          <p:cNvSpPr>
            <a:spLocks noChangeArrowheads="1"/>
          </p:cNvSpPr>
          <p:nvPr/>
        </p:nvSpPr>
        <p:spPr bwMode="auto">
          <a:xfrm>
            <a:off x="595752" y="1397979"/>
            <a:ext cx="5973120" cy="230832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ca-ES" altLang="ca-ES" dirty="0">
                <a:solidFill>
                  <a:srgbClr val="646464"/>
                </a:solidFill>
                <a:latin typeface="+mn-lt"/>
              </a:rPr>
              <a:t>El servei de </a:t>
            </a:r>
            <a:r>
              <a:rPr lang="ca-ES" altLang="ca-ES" dirty="0">
                <a:solidFill>
                  <a:srgbClr val="646464"/>
                </a:solidFill>
                <a:latin typeface="+mn-lt"/>
                <a:hlinkClick r:id="rId3"/>
              </a:rPr>
              <a:t>préstec interbibliotecari</a:t>
            </a:r>
            <a:r>
              <a:rPr lang="ca-ES" altLang="ca-ES" dirty="0">
                <a:solidFill>
                  <a:srgbClr val="646464"/>
                </a:solidFill>
                <a:latin typeface="+mn-lt"/>
              </a:rPr>
              <a:t> té com a objectiu localitzar i obtenir l’original o la còpia de qualsevol tipus de document que no es trobi al CRAI de la UB i que tampoc no estigui disponible en altres universitats catalanes a través del </a:t>
            </a:r>
            <a:r>
              <a:rPr lang="ca-ES" altLang="ca-ES" dirty="0">
                <a:solidFill>
                  <a:srgbClr val="646464"/>
                </a:solidFill>
                <a:latin typeface="+mn-lt"/>
                <a:hlinkClick r:id="rId4" tooltip="PUC"/>
              </a:rPr>
              <a:t>PUC</a:t>
            </a:r>
            <a:r>
              <a:rPr lang="ca-ES" altLang="ca-ES" dirty="0">
                <a:solidFill>
                  <a:srgbClr val="646464"/>
                </a:solidFill>
                <a:latin typeface="+mn-lt"/>
              </a:rPr>
              <a:t>. </a:t>
            </a:r>
          </a:p>
          <a:p>
            <a:pPr eaLnBrk="1" hangingPunct="1">
              <a:defRPr/>
            </a:pPr>
            <a:endParaRPr lang="ca-ES" altLang="ca-ES" dirty="0">
              <a:solidFill>
                <a:srgbClr val="646464"/>
              </a:solidFill>
              <a:latin typeface="+mn-lt"/>
            </a:endParaRPr>
          </a:p>
          <a:p>
            <a:pPr eaLnBrk="1" hangingPunct="1">
              <a:defRPr/>
            </a:pPr>
            <a:r>
              <a:rPr lang="ca-ES" altLang="ca-ES" dirty="0">
                <a:solidFill>
                  <a:srgbClr val="646464"/>
                </a:solidFill>
                <a:latin typeface="+mn-lt"/>
              </a:rPr>
              <a:t>Així mateix, actua com a centre prestatari dels fons propis per a altres institucions. Aquest servei està subjecte a </a:t>
            </a:r>
            <a:r>
              <a:rPr lang="ca-ES" altLang="ca-ES" dirty="0">
                <a:solidFill>
                  <a:srgbClr val="646464"/>
                </a:solidFill>
                <a:latin typeface="+mn-lt"/>
                <a:hlinkClick r:id="rId5" tooltip="Tarifes"/>
              </a:rPr>
              <a:t>tarifes</a:t>
            </a:r>
            <a:r>
              <a:rPr lang="ca-ES" altLang="ca-ES" dirty="0">
                <a:solidFill>
                  <a:srgbClr val="646464"/>
                </a:solidFill>
                <a:latin typeface="+mn-lt"/>
              </a:rPr>
              <a:t>.</a:t>
            </a:r>
          </a:p>
        </p:txBody>
      </p:sp>
      <p:sp>
        <p:nvSpPr>
          <p:cNvPr id="9" name="Rectangle 14">
            <a:extLst>
              <a:ext uri="{FF2B5EF4-FFF2-40B4-BE49-F238E27FC236}">
                <a16:creationId xmlns:a16="http://schemas.microsoft.com/office/drawing/2014/main" id="{6EE4DDF6-A64D-4444-B6E8-CEF27CD39E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9376" y="444068"/>
            <a:ext cx="8664624" cy="53553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ca-ES" altLang="ca-ES" sz="3200" b="1" dirty="0">
                <a:solidFill>
                  <a:srgbClr val="0597A4"/>
                </a:solidFill>
                <a:latin typeface="+mn-lt"/>
              </a:rPr>
              <a:t>Préstec interbibliotecari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B4B4948E-D478-C24C-9B17-E5C307D5772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36160" y="1164934"/>
            <a:ext cx="3528392" cy="572045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E6546912-6058-194D-BA54-9F2F37F856E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1580" y="4124683"/>
            <a:ext cx="5801464" cy="1187857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6"/>
          <p:cNvSpPr>
            <a:spLocks noGrp="1" noChangeArrowheads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36AC7CAC-C194-4C07-AB9D-644BA22D1D66}" type="slidenum">
              <a:rPr lang="es-ES" altLang="es-ES" smtClean="0">
                <a:solidFill>
                  <a:srgbClr val="898989"/>
                </a:solidFill>
              </a:rPr>
              <a:pPr/>
              <a:t>19</a:t>
            </a:fld>
            <a:endParaRPr lang="es-ES" altLang="es-ES">
              <a:solidFill>
                <a:srgbClr val="898989"/>
              </a:solidFill>
            </a:endParaRPr>
          </a:p>
        </p:txBody>
      </p:sp>
      <p:sp>
        <p:nvSpPr>
          <p:cNvPr id="4" name="Text Box 9"/>
          <p:cNvSpPr txBox="1">
            <a:spLocks noChangeArrowheads="1"/>
          </p:cNvSpPr>
          <p:nvPr/>
        </p:nvSpPr>
        <p:spPr bwMode="auto">
          <a:xfrm>
            <a:off x="479376" y="1218954"/>
            <a:ext cx="5184576" cy="1754326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ca-ES" altLang="ca-ES" dirty="0">
                <a:solidFill>
                  <a:srgbClr val="646464"/>
                </a:solidFill>
                <a:latin typeface="+mn-lt"/>
              </a:rPr>
              <a:t>La Universitat de Barcelona disposa de dos serveis de xarxa sense fils: </a:t>
            </a:r>
            <a:r>
              <a:rPr lang="ca-ES" dirty="0">
                <a:latin typeface="+mn-lt"/>
                <a:hlinkClick r:id="rId3"/>
              </a:rPr>
              <a:t>Eduroam (recomanada)</a:t>
            </a:r>
            <a:r>
              <a:rPr lang="ca-ES" dirty="0">
                <a:latin typeface="+mn-lt"/>
              </a:rPr>
              <a:t> </a:t>
            </a:r>
            <a:r>
              <a:rPr lang="ca-ES" dirty="0">
                <a:solidFill>
                  <a:srgbClr val="646464"/>
                </a:solidFill>
                <a:latin typeface="+mn-lt"/>
              </a:rPr>
              <a:t>i</a:t>
            </a:r>
            <a:r>
              <a:rPr lang="ca-ES" dirty="0">
                <a:latin typeface="+mn-lt"/>
              </a:rPr>
              <a:t> </a:t>
            </a:r>
            <a:r>
              <a:rPr lang="ca-ES" dirty="0" err="1">
                <a:latin typeface="+mn-lt"/>
                <a:hlinkClick r:id="rId3"/>
              </a:rPr>
              <a:t>Wifi</a:t>
            </a:r>
            <a:r>
              <a:rPr lang="ca-ES" dirty="0">
                <a:latin typeface="+mn-lt"/>
                <a:hlinkClick r:id="rId3"/>
              </a:rPr>
              <a:t> UB</a:t>
            </a:r>
            <a:r>
              <a:rPr lang="ca-ES" dirty="0">
                <a:latin typeface="+mn-lt"/>
              </a:rPr>
              <a:t>.</a:t>
            </a:r>
          </a:p>
          <a:p>
            <a:pPr eaLnBrk="1" hangingPunct="1">
              <a:defRPr/>
            </a:pPr>
            <a:endParaRPr lang="ca-ES" altLang="ca-ES" dirty="0">
              <a:solidFill>
                <a:srgbClr val="646464"/>
              </a:solidFill>
              <a:latin typeface="+mn-lt"/>
            </a:endParaRPr>
          </a:p>
          <a:p>
            <a:pPr eaLnBrk="1" hangingPunct="1">
              <a:defRPr/>
            </a:pPr>
            <a:r>
              <a:rPr lang="ca-ES" altLang="ca-ES" dirty="0">
                <a:solidFill>
                  <a:srgbClr val="646464"/>
                </a:solidFill>
                <a:latin typeface="+mn-lt"/>
              </a:rPr>
              <a:t>Per connectar-se a qualsevol de les xarxes es requereix identificació. Consulteu l’ajuda sobre les </a:t>
            </a:r>
            <a:r>
              <a:rPr lang="ca-ES" altLang="ca-ES" dirty="0">
                <a:solidFill>
                  <a:srgbClr val="646464"/>
                </a:solidFill>
                <a:latin typeface="+mn-lt"/>
                <a:hlinkClick r:id="rId4"/>
              </a:rPr>
              <a:t>credencials UB</a:t>
            </a:r>
            <a:r>
              <a:rPr lang="ca-ES" altLang="ca-ES" dirty="0">
                <a:solidFill>
                  <a:srgbClr val="646464"/>
                </a:solidFill>
                <a:latin typeface="+mn-lt"/>
              </a:rPr>
              <a:t>. </a:t>
            </a:r>
          </a:p>
        </p:txBody>
      </p:sp>
      <p:graphicFrame>
        <p:nvGraphicFramePr>
          <p:cNvPr id="6" name="Group 3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1799306"/>
              </p:ext>
            </p:extLst>
          </p:nvPr>
        </p:nvGraphicFramePr>
        <p:xfrm>
          <a:off x="1127448" y="3607722"/>
          <a:ext cx="9577063" cy="1692912"/>
        </p:xfrm>
        <a:graphic>
          <a:graphicData uri="http://schemas.openxmlformats.org/drawingml/2006/table">
            <a:tbl>
              <a:tblPr/>
              <a:tblGrid>
                <a:gridCol w="12488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157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1516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8204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41516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128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altLang="es-E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Col·lectiu</a:t>
                      </a:r>
                    </a:p>
                  </a:txBody>
                  <a:tcPr marT="45696" marB="4569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597A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altLang="es-E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Terminació</a:t>
                      </a:r>
                    </a:p>
                  </a:txBody>
                  <a:tcPr marT="45696" marB="4569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597A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altLang="es-E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Correu</a:t>
                      </a:r>
                    </a:p>
                  </a:txBody>
                  <a:tcPr marT="45696" marB="4569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597A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altLang="es-E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Identificador local</a:t>
                      </a:r>
                    </a:p>
                  </a:txBody>
                  <a:tcPr marT="45696" marB="4569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597A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altLang="es-E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Identificador EDUROAM</a:t>
                      </a:r>
                    </a:p>
                  </a:txBody>
                  <a:tcPr marT="45696" marB="4569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597A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811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altLang="es-E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PAS / PDI</a:t>
                      </a:r>
                    </a:p>
                  </a:txBody>
                  <a:tcPr marT="45696" marB="45696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ED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a-ES" altLang="es-ES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T="45696" marB="4569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ED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altLang="es-E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joan.pere.garcia@ub.edu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altLang="es-E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cherrera@ub.edu </a:t>
                      </a:r>
                    </a:p>
                  </a:txBody>
                  <a:tcPr marT="45696" marB="4569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ED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altLang="es-ES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joan.pere.garcia</a:t>
                      </a:r>
                      <a:endParaRPr kumimoji="0" lang="ca-ES" altLang="es-ES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altLang="es-ES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cherrera</a:t>
                      </a:r>
                      <a:endParaRPr kumimoji="0" lang="ca-ES" altLang="es-ES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T="45696" marB="4569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E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altLang="es-E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joan.pere.garcia@ub.edu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altLang="es-E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cherrera@ub.edu</a:t>
                      </a:r>
                    </a:p>
                  </a:txBody>
                  <a:tcPr marT="45696" marB="4569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28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altLang="es-E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Alumnes</a:t>
                      </a:r>
                    </a:p>
                  </a:txBody>
                  <a:tcPr marT="45696" marB="45696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DA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altLang="es-E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.alumnes</a:t>
                      </a:r>
                    </a:p>
                  </a:txBody>
                  <a:tcPr marT="45696" marB="4569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DA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altLang="es-E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jherg07@alumnes.ub.edu</a:t>
                      </a:r>
                    </a:p>
                  </a:txBody>
                  <a:tcPr marT="45696" marB="4569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DA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altLang="es-E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jherg07.alumnes</a:t>
                      </a:r>
                    </a:p>
                  </a:txBody>
                  <a:tcPr marT="45696" marB="4569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ca-ES" altLang="es-E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jherg07.alumnes@ub.edu</a:t>
                      </a:r>
                    </a:p>
                  </a:txBody>
                  <a:tcPr marT="45696" marB="4569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128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altLang="es-ES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Alumni</a:t>
                      </a:r>
                      <a:r>
                        <a:rPr kumimoji="0" lang="ca-ES" altLang="es-E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UB</a:t>
                      </a:r>
                    </a:p>
                  </a:txBody>
                  <a:tcPr marT="45696" marB="45696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ED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altLang="es-E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.a</a:t>
                      </a:r>
                    </a:p>
                  </a:txBody>
                  <a:tcPr marT="45696" marB="4569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ED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altLang="es-E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pperez@alumni.ub.edu</a:t>
                      </a:r>
                    </a:p>
                  </a:txBody>
                  <a:tcPr marT="45696" marB="4569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ED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altLang="es-ES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pperez.a</a:t>
                      </a:r>
                      <a:endParaRPr kumimoji="0" lang="ca-ES" altLang="es-ES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T="45696" marB="4569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E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ca-ES" altLang="es-E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pperez.a@ub.edu</a:t>
                      </a:r>
                    </a:p>
                  </a:txBody>
                  <a:tcPr marT="45696" marB="4569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7" name="Rectangle 14">
            <a:extLst>
              <a:ext uri="{FF2B5EF4-FFF2-40B4-BE49-F238E27FC236}">
                <a16:creationId xmlns:a16="http://schemas.microsoft.com/office/drawing/2014/main" id="{81AE765A-6361-7E4A-B9C5-B8143A3690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9376" y="444068"/>
            <a:ext cx="8664624" cy="53553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ca-ES" altLang="ca-ES" sz="3200" b="1" dirty="0" err="1">
                <a:solidFill>
                  <a:srgbClr val="0597A4"/>
                </a:solidFill>
                <a:latin typeface="+mn-lt"/>
              </a:rPr>
              <a:t>Wifi</a:t>
            </a:r>
            <a:r>
              <a:rPr lang="ca-ES" altLang="ca-ES" sz="3200" b="1" dirty="0">
                <a:solidFill>
                  <a:srgbClr val="0597A4"/>
                </a:solidFill>
                <a:latin typeface="+mn-lt"/>
              </a:rPr>
              <a:t> i accés als ordinadors</a:t>
            </a:r>
          </a:p>
        </p:txBody>
      </p:sp>
      <p:sp>
        <p:nvSpPr>
          <p:cNvPr id="8" name="Text Box 9"/>
          <p:cNvSpPr txBox="1">
            <a:spLocks noChangeArrowheads="1"/>
          </p:cNvSpPr>
          <p:nvPr/>
        </p:nvSpPr>
        <p:spPr bwMode="auto">
          <a:xfrm>
            <a:off x="6096000" y="1218954"/>
            <a:ext cx="5019128" cy="1477328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ca-ES" altLang="ca-ES" dirty="0">
                <a:solidFill>
                  <a:srgbClr val="646464"/>
                </a:solidFill>
                <a:latin typeface="+mn-lt"/>
              </a:rPr>
              <a:t>Es recomana fer servir </a:t>
            </a:r>
            <a:r>
              <a:rPr lang="ca-ES" altLang="ca-ES" dirty="0" err="1">
                <a:solidFill>
                  <a:srgbClr val="646464"/>
                </a:solidFill>
                <a:latin typeface="+mn-lt"/>
              </a:rPr>
              <a:t>Eduroam</a:t>
            </a:r>
            <a:r>
              <a:rPr lang="ca-ES" altLang="ca-ES" dirty="0">
                <a:solidFill>
                  <a:srgbClr val="646464"/>
                </a:solidFill>
                <a:latin typeface="+mn-lt"/>
              </a:rPr>
              <a:t> perquè, tot i que cal configurar el dispositiu una primera vegada, es tracta d'un servei més segur ja que les dades viatgen encriptades i està menys saturat.</a:t>
            </a:r>
          </a:p>
          <a:p>
            <a:pPr eaLnBrk="1" hangingPunct="1">
              <a:defRPr/>
            </a:pPr>
            <a:endParaRPr lang="ca-ES" altLang="ca-ES" dirty="0">
              <a:solidFill>
                <a:srgbClr val="646464"/>
              </a:solidFill>
              <a:latin typeface="+mn-lt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6"/>
          <p:cNvSpPr>
            <a:spLocks noGrp="1" noChangeArrowheads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DC6A5DDE-D3F7-4C56-A564-F1F53C4254AE}" type="slidenum">
              <a:rPr lang="es-ES" altLang="es-ES" smtClean="0">
                <a:solidFill>
                  <a:srgbClr val="898989"/>
                </a:solidFill>
              </a:rPr>
              <a:pPr/>
              <a:t>20</a:t>
            </a:fld>
            <a:endParaRPr lang="es-ES" altLang="es-ES">
              <a:solidFill>
                <a:srgbClr val="898989"/>
              </a:solidFill>
            </a:endParaRPr>
          </a:p>
        </p:txBody>
      </p:sp>
      <p:graphicFrame>
        <p:nvGraphicFramePr>
          <p:cNvPr id="7" name="Group 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108835"/>
              </p:ext>
            </p:extLst>
          </p:nvPr>
        </p:nvGraphicFramePr>
        <p:xfrm>
          <a:off x="1053852" y="1335518"/>
          <a:ext cx="9938692" cy="3907842"/>
        </p:xfrm>
        <a:graphic>
          <a:graphicData uri="http://schemas.openxmlformats.org/drawingml/2006/table">
            <a:tbl>
              <a:tblPr/>
              <a:tblGrid>
                <a:gridCol w="39604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220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5618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0481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ca-ES" sz="1400" b="1" i="0" u="none" strike="noStrike" cap="none" normalizeH="0" baseline="0" noProof="0" dirty="0" err="1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n-lt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Servei</a:t>
                      </a:r>
                      <a:endParaRPr kumimoji="0" lang="es-ES" altLang="ca-ES" sz="1400" b="1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91439" marR="91439" marT="45731" marB="4573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597A4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ca-ES" sz="14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n-lt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Identificador</a:t>
                      </a:r>
                      <a:endParaRPr kumimoji="0" lang="es-ES" altLang="ca-ES" sz="1400" b="1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91439" marR="91439" marT="45731" marB="45731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597A4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ca-ES" sz="1400" b="1" i="0" u="none" strike="noStrike" cap="none" normalizeH="0" baseline="0" noProof="0" dirty="0" err="1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n-lt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Contrasenya</a:t>
                      </a:r>
                      <a:endParaRPr kumimoji="0" lang="es-ES" altLang="ca-ES" sz="1400" b="1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91439" marR="91439" marT="45731" marB="45731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597A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4345">
                <a:tc>
                  <a:txBody>
                    <a:bodyPr/>
                    <a:lstStyle/>
                    <a:p>
                      <a:pPr marL="0" marR="0" lvl="0" indent="1778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Calibri" panose="020F0502020204030204" pitchFamily="34" charset="0"/>
                        <a:buNone/>
                        <a:tabLst/>
                        <a:defRPr/>
                      </a:pPr>
                      <a:r>
                        <a:rPr kumimoji="0" lang="ca-ES" altLang="ca-E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Accés als ordinadors</a:t>
                      </a:r>
                    </a:p>
                  </a:txBody>
                  <a:tcPr marL="45714" marR="45714" marT="45736" marB="45736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 rowSpan="8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altLang="ca-E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597A4"/>
                          </a:solidFill>
                          <a:effectLst/>
                          <a:latin typeface="+mn-lt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Identificador local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altLang="ca-E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altLang="ca-E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A partir del correu UB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a-ES" altLang="ca-E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altLang="ca-E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[Primera part del correu UB + .alumnes]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a-ES" altLang="ca-E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439863" algn="r"/>
                          <a:tab pos="1524000" algn="l"/>
                        </a:tabLst>
                      </a:pPr>
                      <a:r>
                        <a:rPr kumimoji="0" lang="ca-ES" altLang="ca-E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	Si el correu és:	mgarm008@alumnes.ub.edu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439863" algn="r"/>
                          <a:tab pos="1524000" algn="l"/>
                        </a:tabLst>
                      </a:pPr>
                      <a:r>
                        <a:rPr kumimoji="0" lang="ca-ES" altLang="ca-E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	l’identificador és: 	</a:t>
                      </a:r>
                      <a:r>
                        <a:rPr kumimoji="0" lang="ca-ES" altLang="ca-E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mgarm008.alumnes</a:t>
                      </a:r>
                      <a:endParaRPr kumimoji="0" lang="es-ES" altLang="ca-E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45714" marR="45714" marT="45735" marB="45735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597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 rowSpan="10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ca-ES" sz="1400" b="0" i="0" u="none" strike="noStrike" cap="none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Contrasenya</a:t>
                      </a:r>
                      <a:r>
                        <a:rPr kumimoji="0" lang="es-ES" altLang="ca-ES" sz="14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ca-ES" sz="1400" b="0" i="0" u="none" strike="noStrike" cap="none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Món</a:t>
                      </a:r>
                      <a:r>
                        <a:rPr kumimoji="0" lang="es-ES" altLang="ca-ES" sz="14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UB</a:t>
                      </a:r>
                    </a:p>
                  </a:txBody>
                  <a:tcPr marL="45714" marR="45714" marT="45735" marB="45735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597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4345">
                <a:tc>
                  <a:txBody>
                    <a:bodyPr/>
                    <a:lstStyle/>
                    <a:p>
                      <a:pPr marL="0" marR="0" lvl="0" indent="1778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Calibri" panose="020F0502020204030204" pitchFamily="34" charset="0"/>
                        <a:buNone/>
                        <a:tabLst/>
                        <a:defRPr/>
                      </a:pPr>
                      <a:r>
                        <a:rPr kumimoji="0" lang="ca-ES" altLang="ca-ES" sz="12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Wifi</a:t>
                      </a:r>
                      <a:r>
                        <a:rPr kumimoji="0" lang="ca-ES" altLang="ca-E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ub.edu</a:t>
                      </a:r>
                    </a:p>
                  </a:txBody>
                  <a:tcPr marL="45714" marR="45714" marT="45736" marB="45736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4345">
                <a:tc>
                  <a:txBody>
                    <a:bodyPr/>
                    <a:lstStyle/>
                    <a:p>
                      <a:pPr marL="0" marR="0" lvl="0" indent="1778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Calibri" panose="020F0502020204030204" pitchFamily="34" charset="0"/>
                        <a:buNone/>
                        <a:tabLst/>
                        <a:defRPr/>
                      </a:pPr>
                      <a:r>
                        <a:rPr kumimoji="0" lang="ca-ES" altLang="ca-ES" sz="12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El meu compte </a:t>
                      </a:r>
                      <a:r>
                        <a:rPr kumimoji="0" lang="ca-ES" altLang="ca-ES" sz="12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*</a:t>
                      </a:r>
                      <a:endParaRPr kumimoji="0" lang="ca-ES" altLang="ca-ES" sz="1200" b="1" i="1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45714" marR="45714" marT="45736" marB="45736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3604">
                <a:tc>
                  <a:txBody>
                    <a:bodyPr/>
                    <a:lstStyle/>
                    <a:p>
                      <a:pPr marL="17780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Calibri" panose="020F0502020204030204" pitchFamily="34" charset="0"/>
                        <a:buNone/>
                        <a:tabLst/>
                      </a:pPr>
                      <a:r>
                        <a:rPr kumimoji="0" lang="ca-ES" altLang="ca-E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Préstec en biblioteques universitàries catalanes (PUC</a:t>
                      </a:r>
                      <a:r>
                        <a:rPr kumimoji="0" lang="ca-ES" altLang="ca-E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)*</a:t>
                      </a:r>
                      <a:endParaRPr kumimoji="0" lang="es-ES" altLang="ca-ES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45714" marR="45714" marT="45736" marB="45736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4345">
                <a:tc>
                  <a:txBody>
                    <a:bodyPr/>
                    <a:lstStyle>
                      <a:lvl1pPr marL="285750" indent="-285750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1778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Calibri" panose="020F0502020204030204" pitchFamily="34" charset="0"/>
                        <a:buNone/>
                        <a:tabLst/>
                      </a:pPr>
                      <a:r>
                        <a:rPr kumimoji="0" lang="ca-ES" altLang="ca-ES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Campus Virtual*</a:t>
                      </a:r>
                    </a:p>
                  </a:txBody>
                  <a:tcPr marL="45714" marR="45714" marT="45736" marB="45736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 vMerge="1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altLang="ca-ES" sz="1400" b="0" i="0" u="none" strike="noStrike" cap="none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45714" marR="45714" marT="45735" marB="45735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 vMerge="1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altLang="ca-E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45714" marR="45714" marT="45730" marB="4573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4345">
                <a:tc>
                  <a:txBody>
                    <a:bodyPr/>
                    <a:lstStyle/>
                    <a:p>
                      <a:pPr marL="0" marR="0" lvl="0" indent="1778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Calibri" panose="020F0502020204030204" pitchFamily="34" charset="0"/>
                        <a:buNone/>
                        <a:tabLst/>
                        <a:defRPr/>
                      </a:pPr>
                      <a:r>
                        <a:rPr kumimoji="0" lang="ca-ES" altLang="ca-ES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Món UB *</a:t>
                      </a:r>
                    </a:p>
                  </a:txBody>
                  <a:tcPr marL="45714" marR="45714" marT="45736" marB="45736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lnT w="12700" cmpd="sng">
                      <a:noFill/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3564">
                <a:tc>
                  <a:txBody>
                    <a:bodyPr/>
                    <a:lstStyle/>
                    <a:p>
                      <a:pPr marL="17780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Calibri" panose="020F0502020204030204" pitchFamily="34" charset="0"/>
                        <a:buNone/>
                        <a:tabLst/>
                        <a:defRPr/>
                      </a:pPr>
                      <a:r>
                        <a:rPr kumimoji="0" lang="ca-ES" altLang="ca-ES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Accés als recursos electrònics (SIRE) *</a:t>
                      </a:r>
                    </a:p>
                  </a:txBody>
                  <a:tcPr marL="45714" marR="45714" marT="45736" marB="45736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74345">
                <a:tc>
                  <a:txBody>
                    <a:bodyPr/>
                    <a:lstStyle/>
                    <a:p>
                      <a:pPr marL="0" marR="0" lvl="0" indent="1778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Calibri" panose="020F0502020204030204" pitchFamily="34" charset="0"/>
                        <a:buNone/>
                        <a:tabLst/>
                      </a:pPr>
                      <a:r>
                        <a:rPr kumimoji="0" lang="ca-ES" altLang="ca-ES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Préstec interbibliotecari *</a:t>
                      </a:r>
                      <a:endParaRPr kumimoji="0" lang="es-ES" altLang="ca-ES" sz="12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45714" marR="45714" marT="45736" marB="45736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597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altLang="ca-E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45720" marR="45720" marT="45730" marB="4573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altLang="ca-E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45720" marR="45720" marT="45730" marB="4573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74345">
                <a:tc>
                  <a:txBody>
                    <a:bodyPr/>
                    <a:lstStyle/>
                    <a:p>
                      <a:pPr marL="0" marR="0" lvl="0" indent="1778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Calibri" panose="020F0502020204030204" pitchFamily="34" charset="0"/>
                        <a:buNone/>
                        <a:tabLst/>
                      </a:pPr>
                      <a:r>
                        <a:rPr kumimoji="0" lang="es-ES" altLang="ca-ES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Wifi </a:t>
                      </a:r>
                      <a:r>
                        <a:rPr kumimoji="0" lang="es-ES" altLang="ca-ES" sz="1200" b="1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Eduroam</a:t>
                      </a:r>
                      <a:endParaRPr kumimoji="0" lang="es-ES" altLang="ca-ES" sz="12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45714" marR="45714" marT="45736" marB="45736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597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597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altLang="ca-ES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597A4"/>
                          </a:solidFill>
                          <a:effectLst/>
                          <a:latin typeface="+mn-lt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Identificador </a:t>
                      </a:r>
                      <a:r>
                        <a:rPr kumimoji="0" lang="ca-ES" altLang="ca-ES" sz="1400" b="1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rgbClr val="0597A4"/>
                          </a:solidFill>
                          <a:effectLst/>
                          <a:latin typeface="+mn-lt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Eduroam</a:t>
                      </a:r>
                      <a:endParaRPr kumimoji="0" lang="ca-ES" altLang="ca-ES" sz="14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0597A4"/>
                        </a:solidFill>
                        <a:effectLst/>
                        <a:latin typeface="+mn-lt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altLang="ca-ES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[Identificador local + @</a:t>
                      </a:r>
                      <a:r>
                        <a:rPr kumimoji="0" lang="ca-ES" altLang="ca-ES" sz="14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ub.edu</a:t>
                      </a:r>
                      <a:r>
                        <a:rPr kumimoji="0" lang="ca-ES" altLang="ca-ES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]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a-ES" altLang="ca-ES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         Si </a:t>
                      </a:r>
                      <a:r>
                        <a:rPr kumimoji="0" lang="ca-ES" altLang="ca-ES" sz="14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l’id</a:t>
                      </a:r>
                      <a:r>
                        <a:rPr kumimoji="0" lang="ca-ES" altLang="ca-ES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. local és:  mgarm008.alumnes,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435100" algn="r"/>
                          <a:tab pos="1552575" algn="l"/>
                        </a:tabLst>
                      </a:pPr>
                      <a:r>
                        <a:rPr kumimoji="0" lang="ca-ES" altLang="ca-ES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	      </a:t>
                      </a:r>
                      <a:r>
                        <a:rPr kumimoji="0" lang="ca-ES" altLang="ca-ES" sz="14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l’id</a:t>
                      </a:r>
                      <a:r>
                        <a:rPr kumimoji="0" lang="ca-ES" altLang="ca-ES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. </a:t>
                      </a:r>
                      <a:r>
                        <a:rPr kumimoji="0" lang="ca-ES" altLang="ca-ES" sz="14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Eduroam</a:t>
                      </a:r>
                      <a:r>
                        <a:rPr kumimoji="0" lang="ca-ES" altLang="ca-ES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és:  </a:t>
                      </a:r>
                      <a:r>
                        <a:rPr kumimoji="0" lang="ca-ES" altLang="ca-ES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mgarm008.alumnes@ub.edu</a:t>
                      </a:r>
                      <a:endParaRPr kumimoji="0" lang="es-ES" altLang="ca-ES" sz="14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45714" marR="45714" marT="45735" marB="45735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597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597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3831624"/>
                  </a:ext>
                </a:extLst>
              </a:tr>
              <a:tr h="274345">
                <a:tc>
                  <a:txBody>
                    <a:bodyPr/>
                    <a:lstStyle/>
                    <a:p>
                      <a:pPr marL="0" marR="0" lvl="0" indent="1778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Calibri" panose="020F0502020204030204" pitchFamily="34" charset="0"/>
                        <a:buNone/>
                        <a:tabLst/>
                      </a:pPr>
                      <a:r>
                        <a:rPr kumimoji="0" lang="es-ES" altLang="ca-ES" sz="1200" b="1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Correu</a:t>
                      </a:r>
                      <a:r>
                        <a:rPr kumimoji="0" lang="es-ES" altLang="ca-ES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UB</a:t>
                      </a:r>
                    </a:p>
                  </a:txBody>
                  <a:tcPr marL="45714" marR="45714" marT="45736" marB="45736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597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597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439863" algn="r"/>
                          <a:tab pos="1524000" algn="l"/>
                        </a:tabLst>
                      </a:pPr>
                      <a:r>
                        <a:rPr kumimoji="0" lang="es-ES" altLang="ca-ES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L’identificador</a:t>
                      </a:r>
                      <a:r>
                        <a:rPr kumimoji="0" lang="es-ES" altLang="ca-E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</a:t>
                      </a:r>
                      <a:r>
                        <a:rPr kumimoji="0" lang="es-ES" altLang="ca-ES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és</a:t>
                      </a:r>
                      <a:r>
                        <a:rPr kumimoji="0" lang="es-ES" altLang="ca-E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el </a:t>
                      </a:r>
                      <a:r>
                        <a:rPr kumimoji="0" lang="es-ES" altLang="ca-ES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597A4"/>
                          </a:solidFill>
                          <a:effectLst/>
                          <a:latin typeface="+mn-lt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correu</a:t>
                      </a:r>
                      <a:r>
                        <a:rPr kumimoji="0" lang="es-ES" altLang="ca-E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597A4"/>
                          </a:solidFill>
                          <a:effectLst/>
                          <a:latin typeface="+mn-lt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UB</a:t>
                      </a:r>
                      <a:r>
                        <a:rPr kumimoji="0" lang="es-ES" altLang="ca-E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.</a:t>
                      </a:r>
                    </a:p>
                  </a:txBody>
                  <a:tcPr marL="45714" marR="45714" marT="45735" marB="45735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597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597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1974380"/>
                  </a:ext>
                </a:extLst>
              </a:tr>
            </a:tbl>
          </a:graphicData>
        </a:graphic>
      </p:graphicFrame>
      <p:sp>
        <p:nvSpPr>
          <p:cNvPr id="8" name="Rectangle 14">
            <a:extLst>
              <a:ext uri="{FF2B5EF4-FFF2-40B4-BE49-F238E27FC236}">
                <a16:creationId xmlns:a16="http://schemas.microsoft.com/office/drawing/2014/main" id="{CB432B89-B73B-2646-9AAF-E4E378A295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9376" y="444068"/>
            <a:ext cx="8664624" cy="53553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ca-ES" altLang="ca-ES" sz="3200" b="1" dirty="0">
                <a:solidFill>
                  <a:srgbClr val="0597A4"/>
                </a:solidFill>
                <a:latin typeface="+mn-lt"/>
              </a:rPr>
              <a:t>Identificadors i contrasenya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B49240E9-503F-0846-AE5F-E414D582380C}"/>
              </a:ext>
            </a:extLst>
          </p:cNvPr>
          <p:cNvSpPr txBox="1"/>
          <p:nvPr/>
        </p:nvSpPr>
        <p:spPr>
          <a:xfrm>
            <a:off x="1053852" y="5517788"/>
            <a:ext cx="80901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eaLnBrk="1" hangingPunct="1"/>
            <a:r>
              <a:rPr lang="es-ES" altLang="ca-ES" sz="1600" dirty="0">
                <a:solidFill>
                  <a:srgbClr val="000000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* També </a:t>
            </a:r>
            <a:r>
              <a:rPr lang="es-ES" altLang="ca-ES" sz="1600" dirty="0" err="1">
                <a:solidFill>
                  <a:srgbClr val="000000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amb</a:t>
            </a:r>
            <a:r>
              <a:rPr lang="es-ES" altLang="ca-ES" sz="1600" dirty="0">
                <a:solidFill>
                  <a:srgbClr val="000000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ca-ES" altLang="ca-ES" sz="1600" dirty="0">
                <a:solidFill>
                  <a:srgbClr val="000000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l’identificador Món UB (4 caràcters: vegeu el resguard de la matrícula)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6"/>
          <p:cNvSpPr>
            <a:spLocks noGrp="1" noChangeArrowheads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9B1BCD1D-A60C-486E-B4B2-015619A00079}" type="slidenum">
              <a:rPr lang="es-ES" altLang="es-ES" smtClean="0">
                <a:solidFill>
                  <a:srgbClr val="898989"/>
                </a:solidFill>
              </a:rPr>
              <a:pPr/>
              <a:t>21</a:t>
            </a:fld>
            <a:endParaRPr lang="es-ES" altLang="es-ES">
              <a:solidFill>
                <a:srgbClr val="898989"/>
              </a:solidFill>
            </a:endParaRPr>
          </a:p>
        </p:txBody>
      </p:sp>
      <p:sp>
        <p:nvSpPr>
          <p:cNvPr id="4" name="2 CuadroTexto"/>
          <p:cNvSpPr txBox="1">
            <a:spLocks noChangeArrowheads="1"/>
          </p:cNvSpPr>
          <p:nvPr/>
        </p:nvSpPr>
        <p:spPr bwMode="auto">
          <a:xfrm>
            <a:off x="479377" y="1412776"/>
            <a:ext cx="4320479" cy="313932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ca-ES" altLang="ca-ES" dirty="0">
                <a:solidFill>
                  <a:srgbClr val="646464"/>
                </a:solidFill>
                <a:latin typeface="+mn-lt"/>
              </a:rPr>
              <a:t>Mitjançant el </a:t>
            </a:r>
            <a:r>
              <a:rPr lang="ca-ES" altLang="ca-ES" dirty="0">
                <a:solidFill>
                  <a:srgbClr val="646464"/>
                </a:solidFill>
                <a:latin typeface="+mn-lt"/>
                <a:hlinkClick r:id="rId3"/>
              </a:rPr>
              <a:t>Servei Intermediari d’Accés als Recursos Electrònics (SIRE)</a:t>
            </a:r>
            <a:r>
              <a:rPr lang="ca-ES" altLang="ca-ES" dirty="0">
                <a:solidFill>
                  <a:srgbClr val="646464"/>
                </a:solidFill>
                <a:latin typeface="+mn-lt"/>
              </a:rPr>
              <a:t>, des d’un ordinador/dispositiu situat dins o fora de la xarxa de la UB podeu accedir als recursos electrònics d’informació contractats pel CRAI de la UB. </a:t>
            </a:r>
          </a:p>
          <a:p>
            <a:pPr eaLnBrk="1" hangingPunct="1">
              <a:defRPr/>
            </a:pPr>
            <a:endParaRPr lang="ca-ES" altLang="ca-ES" dirty="0">
              <a:solidFill>
                <a:srgbClr val="646464"/>
              </a:solidFill>
              <a:latin typeface="+mn-lt"/>
            </a:endParaRPr>
          </a:p>
          <a:p>
            <a:pPr eaLnBrk="1" hangingPunct="1">
              <a:defRPr/>
            </a:pPr>
            <a:r>
              <a:rPr lang="ca-ES" altLang="ca-ES" dirty="0">
                <a:solidFill>
                  <a:srgbClr val="646464"/>
                </a:solidFill>
                <a:latin typeface="+mn-lt"/>
              </a:rPr>
              <a:t>Per entrar-hi, heu de disposar de l’</a:t>
            </a:r>
            <a:r>
              <a:rPr lang="ca-ES" altLang="ca-ES" b="1" dirty="0">
                <a:solidFill>
                  <a:srgbClr val="646464"/>
                </a:solidFill>
                <a:latin typeface="+mn-lt"/>
              </a:rPr>
              <a:t>identificador UB</a:t>
            </a:r>
            <a:r>
              <a:rPr lang="ca-ES" altLang="ca-ES" dirty="0">
                <a:solidFill>
                  <a:srgbClr val="646464"/>
                </a:solidFill>
                <a:latin typeface="+mn-lt"/>
              </a:rPr>
              <a:t> o </a:t>
            </a:r>
            <a:r>
              <a:rPr lang="ca-ES" altLang="ca-ES" b="1" dirty="0">
                <a:solidFill>
                  <a:srgbClr val="646464"/>
                </a:solidFill>
                <a:latin typeface="+mn-lt"/>
              </a:rPr>
              <a:t>l’identificador local </a:t>
            </a:r>
            <a:r>
              <a:rPr lang="ca-ES" altLang="ca-ES" dirty="0">
                <a:solidFill>
                  <a:srgbClr val="646464"/>
                </a:solidFill>
                <a:latin typeface="+mn-lt"/>
              </a:rPr>
              <a:t>i de la </a:t>
            </a:r>
            <a:r>
              <a:rPr lang="ca-ES" altLang="ca-ES" b="1" dirty="0">
                <a:solidFill>
                  <a:srgbClr val="646464"/>
                </a:solidFill>
                <a:latin typeface="+mn-lt"/>
              </a:rPr>
              <a:t>contrasenya</a:t>
            </a:r>
            <a:r>
              <a:rPr lang="ca-ES" altLang="ca-ES" dirty="0">
                <a:solidFill>
                  <a:srgbClr val="646464"/>
                </a:solidFill>
                <a:latin typeface="+mn-lt"/>
              </a:rPr>
              <a:t> amb què accediu a la intranet de la UB (PDI, PAS o Món UB).</a:t>
            </a:r>
          </a:p>
        </p:txBody>
      </p:sp>
      <p:sp>
        <p:nvSpPr>
          <p:cNvPr id="50181" name="AutoShape 6" descr="https://image.freepik.com/iconos-gratis/boton-de-reproduccion-youtube_318-40191.png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s-ES" altLang="es-ES"/>
          </a:p>
        </p:txBody>
      </p:sp>
      <p:sp>
        <p:nvSpPr>
          <p:cNvPr id="50182" name="AutoShape 8" descr="https://image.freepik.com/iconos-gratis/boton-de-reproduccion-youtube_318-40191.png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s-ES" altLang="es-ES"/>
          </a:p>
        </p:txBody>
      </p:sp>
      <p:sp>
        <p:nvSpPr>
          <p:cNvPr id="50183" name="AutoShape 10" descr="Youtube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s-ES" altLang="es-ES"/>
          </a:p>
        </p:txBody>
      </p:sp>
      <p:sp>
        <p:nvSpPr>
          <p:cNvPr id="50184" name="AutoShape 12" descr="Youtube play button outlined social symbol free icon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s-ES" altLang="es-ES"/>
          </a:p>
        </p:txBody>
      </p:sp>
      <p:sp>
        <p:nvSpPr>
          <p:cNvPr id="10" name="Rectangle 14">
            <a:extLst>
              <a:ext uri="{FF2B5EF4-FFF2-40B4-BE49-F238E27FC236}">
                <a16:creationId xmlns:a16="http://schemas.microsoft.com/office/drawing/2014/main" id="{6127B178-5184-8045-98D9-6E507515F9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9376" y="444068"/>
            <a:ext cx="8664624" cy="53553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ca-ES" altLang="ca-ES" sz="3200" b="1" dirty="0">
                <a:solidFill>
                  <a:srgbClr val="0597A4"/>
                </a:solidFill>
                <a:latin typeface="+mn-lt"/>
              </a:rPr>
              <a:t>Accés als recursos electrònics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696D4E49-3227-CC4D-8478-C4B4EDA06C4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2935" t="5733" r="33851" b="12479"/>
          <a:stretch/>
        </p:blipFill>
        <p:spPr>
          <a:xfrm>
            <a:off x="5519936" y="1128966"/>
            <a:ext cx="5850768" cy="5058173"/>
          </a:xfrm>
          <a:prstGeom prst="rect">
            <a:avLst/>
          </a:prstGeom>
          <a:effectLst>
            <a:outerShdw blurRad="50800" dist="38100" dir="5400000" sx="101000" sy="101000" algn="t" rotWithShape="0">
              <a:prstClr val="black">
                <a:alpha val="40000"/>
              </a:prstClr>
            </a:outerShdw>
          </a:effectLst>
        </p:spPr>
      </p:pic>
      <p:pic>
        <p:nvPicPr>
          <p:cNvPr id="15" name="Gráfico 14" descr="Cursor">
            <a:extLst>
              <a:ext uri="{FF2B5EF4-FFF2-40B4-BE49-F238E27FC236}">
                <a16:creationId xmlns:a16="http://schemas.microsoft.com/office/drawing/2014/main" id="{2F153A35-1E8B-024D-8A99-EC86100387C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421549" y="1439649"/>
            <a:ext cx="185560" cy="185560"/>
          </a:xfrm>
          <a:prstGeom prst="rect">
            <a:avLst/>
          </a:prstGeom>
        </p:spPr>
      </p:pic>
      <p:sp>
        <p:nvSpPr>
          <p:cNvPr id="17" name="Rectángulo 16">
            <a:extLst>
              <a:ext uri="{FF2B5EF4-FFF2-40B4-BE49-F238E27FC236}">
                <a16:creationId xmlns:a16="http://schemas.microsoft.com/office/drawing/2014/main" id="{B89B03C3-314D-7E41-87A6-B84C073737F1}"/>
              </a:ext>
            </a:extLst>
          </p:cNvPr>
          <p:cNvSpPr/>
          <p:nvPr/>
        </p:nvSpPr>
        <p:spPr>
          <a:xfrm>
            <a:off x="5807968" y="1149427"/>
            <a:ext cx="720080" cy="191341"/>
          </a:xfrm>
          <a:prstGeom prst="rect">
            <a:avLst/>
          </a:prstGeom>
          <a:solidFill>
            <a:srgbClr val="3435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4" name="1 CuadroTexto">
            <a:extLst>
              <a:ext uri="{FF2B5EF4-FFF2-40B4-BE49-F238E27FC236}">
                <a16:creationId xmlns:a16="http://schemas.microsoft.com/office/drawing/2014/main" id="{7A406EFD-9CAD-E94B-B07E-C16891837CF3}"/>
              </a:ext>
            </a:extLst>
          </p:cNvPr>
          <p:cNvSpPr txBox="1">
            <a:spLocks noChangeArrowheads="1"/>
          </p:cNvSpPr>
          <p:nvPr/>
        </p:nvSpPr>
        <p:spPr bwMode="auto">
          <a:xfrm rot="21283347">
            <a:off x="9732339" y="4721469"/>
            <a:ext cx="182353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ca-ES" altLang="ca-ES" sz="1200" b="1" dirty="0">
                <a:solidFill>
                  <a:srgbClr val="0597A4"/>
                </a:solidFill>
                <a:latin typeface="Ink Free" panose="03080402000500000000" pitchFamily="66" charset="0"/>
              </a:rPr>
              <a:t>Arrossega el botó SIRE a la barra de favorits. </a:t>
            </a:r>
          </a:p>
        </p:txBody>
      </p:sp>
      <p:cxnSp>
        <p:nvCxnSpPr>
          <p:cNvPr id="19" name="Connector de fletxa recta 18"/>
          <p:cNvCxnSpPr/>
          <p:nvPr/>
        </p:nvCxnSpPr>
        <p:spPr>
          <a:xfrm flipH="1" flipV="1">
            <a:off x="7320136" y="1700808"/>
            <a:ext cx="2394836" cy="3456384"/>
          </a:xfrm>
          <a:prstGeom prst="straightConnector1">
            <a:avLst/>
          </a:prstGeom>
          <a:ln w="38100">
            <a:solidFill>
              <a:srgbClr val="0597A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Oval 21"/>
          <p:cNvSpPr/>
          <p:nvPr/>
        </p:nvSpPr>
        <p:spPr>
          <a:xfrm>
            <a:off x="9144000" y="5202602"/>
            <a:ext cx="1320487" cy="526432"/>
          </a:xfrm>
          <a:prstGeom prst="ellipse">
            <a:avLst/>
          </a:prstGeom>
          <a:noFill/>
          <a:ln w="38100">
            <a:solidFill>
              <a:srgbClr val="0597A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5" name="Rectangle 6"/>
          <p:cNvSpPr>
            <a:spLocks noGrp="1" noChangeArrowheads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96560D14-8C03-4281-A2F6-6DC23E19A90F}" type="slidenum">
              <a:rPr lang="es-ES" altLang="es-ES" smtClean="0">
                <a:solidFill>
                  <a:srgbClr val="898989"/>
                </a:solidFill>
              </a:rPr>
              <a:pPr/>
              <a:t>22</a:t>
            </a:fld>
            <a:endParaRPr lang="es-ES" altLang="es-ES">
              <a:solidFill>
                <a:srgbClr val="898989"/>
              </a:solidFill>
            </a:endParaRPr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551384" y="1583533"/>
            <a:ext cx="5904656" cy="1754326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defRPr/>
            </a:pPr>
            <a:r>
              <a:rPr lang="ca-ES" altLang="ca-ES" sz="2000" dirty="0">
                <a:solidFill>
                  <a:srgbClr val="646464"/>
                </a:solidFill>
                <a:latin typeface="+mn-lt"/>
                <a:ea typeface="Segoe UI Symbol" panose="020B0502040204020203" pitchFamily="34" charset="0"/>
              </a:rPr>
              <a:t>El campus virtual és l’eina de treball amb què accediu a les vostres assignatures i visualitzeu la bibliografia recomanada, els materials docents i les activitats. </a:t>
            </a:r>
          </a:p>
          <a:p>
            <a:pPr eaLnBrk="1" hangingPunct="1">
              <a:spcBef>
                <a:spcPct val="20000"/>
              </a:spcBef>
              <a:defRPr/>
            </a:pPr>
            <a:endParaRPr lang="ca-ES" altLang="ca-ES" sz="2000" dirty="0">
              <a:solidFill>
                <a:srgbClr val="646464"/>
              </a:solidFill>
              <a:latin typeface="+mn-lt"/>
              <a:ea typeface="Segoe UI Symbol" panose="020B0502040204020203" pitchFamily="34" charset="0"/>
            </a:endParaRPr>
          </a:p>
          <a:p>
            <a:pPr eaLnBrk="1" hangingPunct="1">
              <a:spcBef>
                <a:spcPct val="20000"/>
              </a:spcBef>
              <a:defRPr/>
            </a:pPr>
            <a:r>
              <a:rPr lang="ca-ES" altLang="ca-ES" sz="2000" b="1" dirty="0">
                <a:solidFill>
                  <a:srgbClr val="0597A4"/>
                </a:solidFill>
                <a:latin typeface="+mn-lt"/>
                <a:ea typeface="Segoe UI Symbol" panose="020B0502040204020203" pitchFamily="34" charset="0"/>
                <a:hlinkClick r:id="rId3"/>
              </a:rPr>
              <a:t>https://campusvirtual.ub.edu</a:t>
            </a:r>
            <a:endParaRPr lang="ca-ES" altLang="ca-ES" sz="2000" b="1" dirty="0">
              <a:solidFill>
                <a:srgbClr val="0597A4"/>
              </a:solidFill>
              <a:latin typeface="+mn-lt"/>
              <a:ea typeface="Segoe UI Symbol" panose="020B0502040204020203" pitchFamily="34" charset="0"/>
            </a:endParaRPr>
          </a:p>
        </p:txBody>
      </p:sp>
      <p:sp>
        <p:nvSpPr>
          <p:cNvPr id="9" name="Rectangle 14">
            <a:extLst>
              <a:ext uri="{FF2B5EF4-FFF2-40B4-BE49-F238E27FC236}">
                <a16:creationId xmlns:a16="http://schemas.microsoft.com/office/drawing/2014/main" id="{DCDAD3C4-0233-1A41-9CB9-4FDA89C4AD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9376" y="444068"/>
            <a:ext cx="8664624" cy="53553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ca-ES" altLang="ca-ES" sz="3200" b="1" dirty="0">
                <a:solidFill>
                  <a:srgbClr val="0597A4"/>
                </a:solidFill>
                <a:latin typeface="+mn-lt"/>
              </a:rPr>
              <a:t>Campus virtual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DCFC3D80-4FFE-844B-B03F-CF8AD43E1A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36160" y="835087"/>
            <a:ext cx="3467848" cy="6021288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6"/>
          <p:cNvSpPr>
            <a:spLocks noGrp="1" noChangeArrowheads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18D0E7B0-39AC-41D3-A6E0-DD5B627E63AD}" type="slidenum">
              <a:rPr lang="es-ES" altLang="es-ES" smtClean="0">
                <a:solidFill>
                  <a:srgbClr val="898989"/>
                </a:solidFill>
              </a:rPr>
              <a:pPr/>
              <a:t>23</a:t>
            </a:fld>
            <a:endParaRPr lang="es-ES" altLang="es-ES">
              <a:solidFill>
                <a:srgbClr val="898989"/>
              </a:solidFill>
            </a:endParaRPr>
          </a:p>
        </p:txBody>
      </p:sp>
      <p:sp>
        <p:nvSpPr>
          <p:cNvPr id="4" name="Text Box 14"/>
          <p:cNvSpPr txBox="1">
            <a:spLocks noChangeArrowheads="1"/>
          </p:cNvSpPr>
          <p:nvPr/>
        </p:nvSpPr>
        <p:spPr bwMode="auto">
          <a:xfrm>
            <a:off x="695400" y="1556792"/>
            <a:ext cx="7272808" cy="255454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ca-ES" altLang="ca-ES" sz="2000" dirty="0">
                <a:solidFill>
                  <a:srgbClr val="646464"/>
                </a:solidFill>
                <a:latin typeface="+mn-lt"/>
              </a:rPr>
              <a:t>El </a:t>
            </a:r>
            <a:r>
              <a:rPr lang="ca-ES" altLang="ca-ES" sz="2000" dirty="0">
                <a:solidFill>
                  <a:srgbClr val="646464"/>
                </a:solidFill>
                <a:latin typeface="+mn-lt"/>
                <a:hlinkClick r:id="rId3"/>
              </a:rPr>
              <a:t>S@U</a:t>
            </a:r>
            <a:r>
              <a:rPr lang="ca-ES" altLang="ca-ES" sz="2000" dirty="0">
                <a:solidFill>
                  <a:srgbClr val="646464"/>
                </a:solidFill>
                <a:latin typeface="+mn-lt"/>
              </a:rPr>
              <a:t> és un servei d’informació i referència virtual disponible durant les </a:t>
            </a:r>
            <a:r>
              <a:rPr lang="ca-ES" altLang="ca-ES" sz="2000" b="1" dirty="0">
                <a:solidFill>
                  <a:srgbClr val="646464"/>
                </a:solidFill>
                <a:latin typeface="+mn-lt"/>
              </a:rPr>
              <a:t>24 hores </a:t>
            </a:r>
            <a:r>
              <a:rPr lang="ca-ES" altLang="ca-ES" sz="2000" dirty="0">
                <a:solidFill>
                  <a:srgbClr val="646464"/>
                </a:solidFill>
                <a:latin typeface="+mn-lt"/>
              </a:rPr>
              <a:t>dels set dies de la setmana, i atès per bibliotecaris especialitzats. </a:t>
            </a:r>
          </a:p>
          <a:p>
            <a:pPr eaLnBrk="1" hangingPunct="1">
              <a:spcBef>
                <a:spcPct val="50000"/>
              </a:spcBef>
              <a:defRPr/>
            </a:pPr>
            <a:r>
              <a:rPr lang="ca-ES" altLang="ca-ES" sz="2000" dirty="0">
                <a:solidFill>
                  <a:srgbClr val="646464"/>
                </a:solidFill>
                <a:latin typeface="+mn-lt"/>
              </a:rPr>
              <a:t>Està pensat per resoldre qualsevol qüestió sobre els CRAI Biblioteques i sobre els seus serveis i recursos.</a:t>
            </a:r>
          </a:p>
          <a:p>
            <a:pPr eaLnBrk="1" hangingPunct="1">
              <a:spcBef>
                <a:spcPct val="50000"/>
              </a:spcBef>
              <a:defRPr/>
            </a:pPr>
            <a:r>
              <a:rPr lang="ca-ES" altLang="ca-ES" sz="2000" dirty="0">
                <a:solidFill>
                  <a:srgbClr val="646464"/>
                </a:solidFill>
                <a:latin typeface="+mn-lt"/>
              </a:rPr>
              <a:t>A través del S@U també ens podeu fer arribar queixes, suggeriments i agraïments.</a:t>
            </a:r>
          </a:p>
        </p:txBody>
      </p:sp>
      <p:pic>
        <p:nvPicPr>
          <p:cNvPr id="58373" name="Imatg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4192" y="2132856"/>
            <a:ext cx="3236912" cy="1222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14">
            <a:extLst>
              <a:ext uri="{FF2B5EF4-FFF2-40B4-BE49-F238E27FC236}">
                <a16:creationId xmlns:a16="http://schemas.microsoft.com/office/drawing/2014/main" id="{BA182088-2718-784B-851D-CCD0225D37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9376" y="444068"/>
            <a:ext cx="8664624" cy="53553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ca-ES" altLang="ca-ES" sz="3200" b="1" dirty="0">
                <a:solidFill>
                  <a:srgbClr val="0597A4"/>
                </a:solidFill>
                <a:latin typeface="+mn-lt"/>
              </a:rPr>
              <a:t>Servei d’Atenció als Usuaris (S@U)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6"/>
          <p:cNvSpPr>
            <a:spLocks noGrp="1" noChangeArrowheads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4621A123-2241-4185-9D7E-8DBE21E56021}" type="slidenum">
              <a:rPr lang="es-ES" altLang="es-ES" smtClean="0">
                <a:solidFill>
                  <a:srgbClr val="898989"/>
                </a:solidFill>
              </a:rPr>
              <a:pPr/>
              <a:t>24</a:t>
            </a:fld>
            <a:endParaRPr lang="es-ES" altLang="es-ES">
              <a:solidFill>
                <a:srgbClr val="898989"/>
              </a:solidFill>
            </a:endParaRPr>
          </a:p>
        </p:txBody>
      </p:sp>
      <p:sp>
        <p:nvSpPr>
          <p:cNvPr id="5" name="Text Box 9"/>
          <p:cNvSpPr txBox="1">
            <a:spLocks noChangeArrowheads="1"/>
          </p:cNvSpPr>
          <p:nvPr/>
        </p:nvSpPr>
        <p:spPr bwMode="auto">
          <a:xfrm>
            <a:off x="499790" y="1340768"/>
            <a:ext cx="5369893" cy="3539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Aft>
                <a:spcPts val="600"/>
              </a:spcAft>
            </a:pPr>
            <a:r>
              <a:rPr lang="ca-ES" altLang="ca-ES" sz="2000" dirty="0">
                <a:solidFill>
                  <a:srgbClr val="646464"/>
                </a:solidFill>
                <a:latin typeface="Calibri" panose="020F0502020204030204" pitchFamily="34" charset="0"/>
              </a:rPr>
              <a:t>Us oferim </a:t>
            </a:r>
            <a:r>
              <a:rPr lang="ca-ES" altLang="ca-ES" sz="2000" b="1" dirty="0">
                <a:solidFill>
                  <a:srgbClr val="646464"/>
                </a:solidFill>
                <a:latin typeface="Calibri" panose="020F0502020204030204" pitchFamily="34" charset="0"/>
              </a:rPr>
              <a:t>cursos de formació</a:t>
            </a:r>
            <a:r>
              <a:rPr lang="ca-ES" altLang="ca-ES" sz="2000" dirty="0">
                <a:solidFill>
                  <a:srgbClr val="646464"/>
                </a:solidFill>
                <a:latin typeface="Calibri" panose="020F0502020204030204" pitchFamily="34" charset="0"/>
              </a:rPr>
              <a:t> perquè milloreu els vostres coneixements i habilitats de cerca, com ara cursos sobre bases de dades especialitzades o sobre el gestor bibliogràfic </a:t>
            </a:r>
            <a:r>
              <a:rPr lang="ca-ES" altLang="ca-ES" sz="2000" b="1" dirty="0">
                <a:solidFill>
                  <a:srgbClr val="646464"/>
                </a:solidFill>
                <a:latin typeface="Calibri" panose="020F0502020204030204" pitchFamily="34" charset="0"/>
              </a:rPr>
              <a:t>Mendeley</a:t>
            </a:r>
            <a:r>
              <a:rPr lang="ca-ES" altLang="ca-ES" sz="2000" dirty="0">
                <a:solidFill>
                  <a:srgbClr val="646464"/>
                </a:solidFill>
                <a:latin typeface="Calibri" panose="020F0502020204030204" pitchFamily="34" charset="0"/>
              </a:rPr>
              <a:t>.</a:t>
            </a:r>
          </a:p>
          <a:p>
            <a:pPr eaLnBrk="1" hangingPunct="1">
              <a:spcAft>
                <a:spcPts val="600"/>
              </a:spcAft>
            </a:pPr>
            <a:endParaRPr lang="ca-ES" altLang="ca-ES" sz="1200" dirty="0">
              <a:solidFill>
                <a:srgbClr val="646464"/>
              </a:solidFill>
              <a:latin typeface="Calibri" panose="020F0502020204030204" pitchFamily="34" charset="0"/>
            </a:endParaRPr>
          </a:p>
          <a:p>
            <a:pPr eaLnBrk="1" hangingPunct="1">
              <a:spcAft>
                <a:spcPts val="600"/>
              </a:spcAft>
            </a:pPr>
            <a:r>
              <a:rPr lang="ca-ES" altLang="ca-ES" sz="2000" dirty="0">
                <a:solidFill>
                  <a:srgbClr val="646464"/>
                </a:solidFill>
                <a:latin typeface="Calibri" panose="020F0502020204030204" pitchFamily="34" charset="0"/>
              </a:rPr>
              <a:t>A la pàgina </a:t>
            </a:r>
            <a:r>
              <a:rPr lang="ca-ES" altLang="ca-ES" sz="2000" dirty="0">
                <a:solidFill>
                  <a:srgbClr val="646464"/>
                </a:solidFill>
                <a:latin typeface="+mn-lt"/>
              </a:rPr>
              <a:t>de </a:t>
            </a:r>
            <a:r>
              <a:rPr lang="ca-ES" altLang="ca-ES" sz="2000" dirty="0">
                <a:solidFill>
                  <a:srgbClr val="646464"/>
                </a:solidFill>
                <a:latin typeface="+mn-lt"/>
                <a:hlinkClick r:id="rId3"/>
              </a:rPr>
              <a:t>formació d’usuaris</a:t>
            </a:r>
            <a:r>
              <a:rPr lang="ca-ES" altLang="ca-ES" sz="2000" dirty="0">
                <a:solidFill>
                  <a:srgbClr val="646464"/>
                </a:solidFill>
                <a:latin typeface="+mn-lt"/>
              </a:rPr>
              <a:t> </a:t>
            </a:r>
            <a:r>
              <a:rPr lang="ca-ES" altLang="ca-ES" sz="2000" dirty="0">
                <a:solidFill>
                  <a:srgbClr val="646464"/>
                </a:solidFill>
                <a:latin typeface="Calibri" panose="020F0502020204030204" pitchFamily="34" charset="0"/>
              </a:rPr>
              <a:t>podeu consultar els cursos programats o sol·licitar un curs a mida que respongui a les vostres necessitats.</a:t>
            </a:r>
          </a:p>
          <a:p>
            <a:pPr eaLnBrk="1" hangingPunct="1">
              <a:spcAft>
                <a:spcPts val="600"/>
              </a:spcAft>
            </a:pPr>
            <a:endParaRPr lang="ca-ES" altLang="ca-ES" sz="1200" dirty="0">
              <a:solidFill>
                <a:srgbClr val="646464"/>
              </a:solidFill>
              <a:latin typeface="+mn-lt"/>
            </a:endParaRPr>
          </a:p>
          <a:p>
            <a:pPr>
              <a:spcAft>
                <a:spcPts val="600"/>
              </a:spcAft>
            </a:pPr>
            <a:r>
              <a:rPr lang="ca-ES" altLang="ca-ES" sz="2000" dirty="0">
                <a:solidFill>
                  <a:srgbClr val="646464"/>
                </a:solidFill>
                <a:latin typeface="+mn-lt"/>
              </a:rPr>
              <a:t>També </a:t>
            </a:r>
            <a:r>
              <a:rPr lang="es-ES" altLang="ca-ES" sz="2000" dirty="0">
                <a:solidFill>
                  <a:srgbClr val="646464"/>
                </a:solidFill>
                <a:latin typeface="+mn-lt"/>
              </a:rPr>
              <a:t>hi </a:t>
            </a:r>
            <a:r>
              <a:rPr lang="ca-ES" altLang="ca-ES" sz="2000" dirty="0">
                <a:solidFill>
                  <a:srgbClr val="646464"/>
                </a:solidFill>
                <a:latin typeface="+mn-lt"/>
              </a:rPr>
              <a:t>trobareu material d’autoaprenentatge dels diferents serveis i recursos.</a:t>
            </a: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4080" y="1110307"/>
            <a:ext cx="5134000" cy="4637385"/>
          </a:xfrm>
          <a:prstGeom prst="rect">
            <a:avLst/>
          </a:prstGeom>
          <a:effectLst>
            <a:outerShdw blurRad="50800" dist="38100" dir="2700000" sx="101000" sy="101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Rectangle 14">
            <a:extLst>
              <a:ext uri="{FF2B5EF4-FFF2-40B4-BE49-F238E27FC236}">
                <a16:creationId xmlns:a16="http://schemas.microsoft.com/office/drawing/2014/main" id="{F935D31B-2DFB-A84F-9A6B-F026D76052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9376" y="444068"/>
            <a:ext cx="8664624" cy="53553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ca-ES" altLang="ca-ES" sz="3200" b="1" dirty="0">
                <a:solidFill>
                  <a:srgbClr val="0597A4"/>
                </a:solidFill>
                <a:latin typeface="+mn-lt"/>
              </a:rPr>
              <a:t>Formació d’usuaris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DF59BB97-0071-A14A-A1C5-8FB3D8C64F7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9115938" y="5906009"/>
            <a:ext cx="2521179" cy="318540"/>
          </a:xfrm>
        </p:spPr>
        <p:txBody>
          <a:bodyPr/>
          <a:lstStyle/>
          <a:p>
            <a:pPr>
              <a:defRPr/>
            </a:pPr>
            <a:fld id="{6A7741DA-0DD6-4182-94F0-5D49F1604A02}" type="slidenum">
              <a:rPr lang="es-ES" altLang="es-ES" smtClean="0"/>
              <a:pPr>
                <a:defRPr/>
              </a:pPr>
              <a:t>25</a:t>
            </a:fld>
            <a:endParaRPr lang="es-ES" altLang="es-ES"/>
          </a:p>
        </p:txBody>
      </p:sp>
      <p:pic>
        <p:nvPicPr>
          <p:cNvPr id="4" name="Picture 1" descr="https://crai.ub.edu/sites/default/files/xarxes_socials/wordpress.png">
            <a:hlinkClick r:id="rId2"/>
            <a:extLst>
              <a:ext uri="{FF2B5EF4-FFF2-40B4-BE49-F238E27FC236}">
                <a16:creationId xmlns:a16="http://schemas.microsoft.com/office/drawing/2014/main" id="{FE50529F-E532-CF42-A585-0CF45A2CB3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2247" y="1356644"/>
            <a:ext cx="900409" cy="897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 descr="https://crai.ub.edu/sites/default/files/xarxes_socials/instagram.png">
            <a:hlinkClick r:id="rId4"/>
            <a:extLst>
              <a:ext uri="{FF2B5EF4-FFF2-40B4-BE49-F238E27FC236}">
                <a16:creationId xmlns:a16="http://schemas.microsoft.com/office/drawing/2014/main" id="{6861380A-968A-F943-A9F7-58CC923546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6112" y="1411871"/>
            <a:ext cx="972634" cy="960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Facebook del CRAI">
            <a:hlinkClick r:id="rId6"/>
            <a:extLst>
              <a:ext uri="{FF2B5EF4-FFF2-40B4-BE49-F238E27FC236}">
                <a16:creationId xmlns:a16="http://schemas.microsoft.com/office/drawing/2014/main" id="{D614AD64-A3D5-1346-B692-2B3BE0FBFD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8205" y="1394067"/>
            <a:ext cx="945442" cy="9454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5" descr="https://crai.ub.edu/sites/default/files/xarxes_socials/youtube.png">
            <a:hlinkClick r:id="rId8"/>
            <a:extLst>
              <a:ext uri="{FF2B5EF4-FFF2-40B4-BE49-F238E27FC236}">
                <a16:creationId xmlns:a16="http://schemas.microsoft.com/office/drawing/2014/main" id="{E77B3904-C808-7A48-AA83-69C1DC3DF1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3133" y="1388564"/>
            <a:ext cx="941087" cy="941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https://crai.ub.edu/sites/default/files/xarxes_socials/pinterest_favicon.png">
            <a:hlinkClick r:id="rId10"/>
            <a:extLst>
              <a:ext uri="{FF2B5EF4-FFF2-40B4-BE49-F238E27FC236}">
                <a16:creationId xmlns:a16="http://schemas.microsoft.com/office/drawing/2014/main" id="{D6C630BF-3D72-C84F-BFBA-A818A452AE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6093" y="1351619"/>
            <a:ext cx="854281" cy="854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>
            <a:extLst>
              <a:ext uri="{FF2B5EF4-FFF2-40B4-BE49-F238E27FC236}">
                <a16:creationId xmlns:a16="http://schemas.microsoft.com/office/drawing/2014/main" id="{41755ADF-B856-8B4E-859D-C53442E69163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9882" y="2753978"/>
            <a:ext cx="4163765" cy="25946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" name="Rectangle 14">
            <a:extLst>
              <a:ext uri="{FF2B5EF4-FFF2-40B4-BE49-F238E27FC236}">
                <a16:creationId xmlns:a16="http://schemas.microsoft.com/office/drawing/2014/main" id="{774A6FF2-48C6-614C-8852-1D934287CE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9376" y="444068"/>
            <a:ext cx="8664624" cy="53553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ca-ES" altLang="ca-ES" sz="3200" b="1" dirty="0">
                <a:solidFill>
                  <a:srgbClr val="0597A4"/>
                </a:solidFill>
                <a:latin typeface="+mn-lt"/>
              </a:rPr>
              <a:t>Seguiu-nos a les xarxes </a:t>
            </a:r>
            <a:r>
              <a:rPr lang="ca-ES" altLang="ca-ES" sz="3200" b="1" dirty="0" smtClean="0">
                <a:solidFill>
                  <a:srgbClr val="0597A4"/>
                </a:solidFill>
                <a:latin typeface="+mn-lt"/>
              </a:rPr>
              <a:t>socials: @</a:t>
            </a:r>
            <a:r>
              <a:rPr lang="ca-ES" altLang="ca-ES" sz="3200" b="1" dirty="0" err="1" smtClean="0">
                <a:solidFill>
                  <a:srgbClr val="0597A4"/>
                </a:solidFill>
                <a:latin typeface="+mn-lt"/>
              </a:rPr>
              <a:t>craiublletres</a:t>
            </a:r>
            <a:endParaRPr lang="ca-ES" altLang="ca-ES" sz="3200" b="1" dirty="0">
              <a:solidFill>
                <a:srgbClr val="0597A4"/>
              </a:solidFill>
              <a:latin typeface="+mn-lt"/>
            </a:endParaRP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BCC2A505-821B-E84E-B836-2CD865675C41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626749" y="3125998"/>
            <a:ext cx="3225946" cy="2806849"/>
          </a:xfrm>
          <a:prstGeom prst="rect">
            <a:avLst/>
          </a:prstGeom>
          <a:effectLst>
            <a:outerShdw blurRad="50800" dist="38100" dir="5400000" sx="99000" sy="99000" algn="t" rotWithShape="0">
              <a:prstClr val="black">
                <a:alpha val="40000"/>
              </a:prstClr>
            </a:outerShdw>
          </a:effectLst>
        </p:spPr>
      </p:pic>
      <p:pic>
        <p:nvPicPr>
          <p:cNvPr id="1026" name="Picture 2" descr="Visualització prèvia de la imatge">
            <a:extLst>
              <a:ext uri="{FF2B5EF4-FFF2-40B4-BE49-F238E27FC236}">
                <a16:creationId xmlns:a16="http://schemas.microsoft.com/office/drawing/2014/main" id="{F7FD3ADB-38BD-A74F-BA1D-DC60B3D72FB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01" b="42650"/>
          <a:stretch/>
        </p:blipFill>
        <p:spPr bwMode="auto">
          <a:xfrm>
            <a:off x="7689761" y="2753978"/>
            <a:ext cx="2928894" cy="3002649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tge 2">
            <a:hlinkClick r:id="rId15"/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380407" y="1411871"/>
            <a:ext cx="1054077" cy="994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4274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6"/>
          <p:cNvSpPr>
            <a:spLocks noGrp="1" noChangeArrowheads="1"/>
          </p:cNvSpPr>
          <p:nvPr>
            <p:ph type="sldNum" sz="quarter" idx="11"/>
          </p:nvPr>
        </p:nvSpPr>
        <p:spPr bwMode="auto">
          <a:xfrm>
            <a:off x="8610600" y="6356352"/>
            <a:ext cx="27432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6E4B98FF-0935-44A4-8860-FF6E84602320}" type="slidenum">
              <a:rPr lang="es-ES" altLang="es-ES" smtClean="0">
                <a:solidFill>
                  <a:srgbClr val="898989"/>
                </a:solidFill>
              </a:rPr>
              <a:pPr/>
              <a:t>26</a:t>
            </a:fld>
            <a:endParaRPr lang="es-ES" altLang="es-ES">
              <a:solidFill>
                <a:srgbClr val="898989"/>
              </a:solidFill>
            </a:endParaRPr>
          </a:p>
        </p:txBody>
      </p:sp>
      <p:sp>
        <p:nvSpPr>
          <p:cNvPr id="6" name="5 Subtítulo"/>
          <p:cNvSpPr>
            <a:spLocks/>
          </p:cNvSpPr>
          <p:nvPr/>
        </p:nvSpPr>
        <p:spPr bwMode="auto">
          <a:xfrm>
            <a:off x="553939" y="1268760"/>
            <a:ext cx="10874424" cy="4465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20000"/>
              </a:spcBef>
              <a:defRPr/>
            </a:pPr>
            <a:r>
              <a:rPr lang="ca-ES" altLang="ca-ES" b="1" dirty="0">
                <a:solidFill>
                  <a:srgbClr val="646464"/>
                </a:solidFill>
                <a:latin typeface="+mn-lt"/>
              </a:rPr>
              <a:t>Pregunteu al CRAI Biblioteca</a:t>
            </a:r>
          </a:p>
          <a:p>
            <a:pPr>
              <a:spcBef>
                <a:spcPct val="20000"/>
              </a:spcBef>
              <a:defRPr/>
            </a:pPr>
            <a:r>
              <a:rPr lang="ca-ES" altLang="ca-ES" b="1" dirty="0">
                <a:solidFill>
                  <a:srgbClr val="646464"/>
                </a:solidFill>
                <a:latin typeface="+mn-lt"/>
              </a:rPr>
              <a:t>	</a:t>
            </a:r>
            <a:r>
              <a:rPr lang="ca-ES" altLang="ca-ES" dirty="0">
                <a:solidFill>
                  <a:srgbClr val="646464"/>
                </a:solidFill>
                <a:latin typeface="+mn-lt"/>
              </a:rPr>
              <a:t>El personal de la biblioteca resoldrà els vostres dubtes.</a:t>
            </a:r>
          </a:p>
          <a:p>
            <a:pPr>
              <a:spcBef>
                <a:spcPct val="20000"/>
              </a:spcBef>
              <a:defRPr/>
            </a:pPr>
            <a:endParaRPr lang="ca-ES" altLang="ca-ES" b="1" dirty="0">
              <a:solidFill>
                <a:srgbClr val="646464"/>
              </a:solidFill>
              <a:latin typeface="+mn-lt"/>
            </a:endParaRPr>
          </a:p>
          <a:p>
            <a:pPr>
              <a:spcBef>
                <a:spcPct val="20000"/>
              </a:spcBef>
              <a:defRPr/>
            </a:pPr>
            <a:r>
              <a:rPr lang="ca-ES" altLang="ca-ES" b="1" dirty="0">
                <a:solidFill>
                  <a:srgbClr val="646464"/>
                </a:solidFill>
                <a:latin typeface="+mn-lt"/>
              </a:rPr>
              <a:t>Accediu al web inicial del CRAI</a:t>
            </a:r>
            <a:endParaRPr lang="ca-ES" altLang="ca-ES" dirty="0">
              <a:solidFill>
                <a:srgbClr val="646464"/>
              </a:solidFill>
              <a:latin typeface="+mn-lt"/>
            </a:endParaRPr>
          </a:p>
          <a:p>
            <a:pPr lvl="1">
              <a:spcBef>
                <a:spcPct val="20000"/>
              </a:spcBef>
              <a:defRPr/>
            </a:pPr>
            <a:r>
              <a:rPr lang="ca-ES" altLang="ca-ES" dirty="0">
                <a:solidFill>
                  <a:srgbClr val="646464"/>
                </a:solidFill>
                <a:latin typeface="+mn-lt"/>
              </a:rPr>
              <a:t>	A la secció </a:t>
            </a:r>
            <a:r>
              <a:rPr lang="ca-ES" altLang="ca-ES" dirty="0">
                <a:solidFill>
                  <a:srgbClr val="646464"/>
                </a:solidFill>
                <a:latin typeface="+mn-lt"/>
                <a:hlinkClick r:id="rId3"/>
              </a:rPr>
              <a:t>Preguntes més freqüents</a:t>
            </a:r>
            <a:r>
              <a:rPr lang="ca-ES" altLang="ca-ES" dirty="0">
                <a:solidFill>
                  <a:srgbClr val="646464"/>
                </a:solidFill>
                <a:latin typeface="+mn-lt"/>
              </a:rPr>
              <a:t> trobareu les consultes més habituals ja respostes.</a:t>
            </a:r>
          </a:p>
          <a:p>
            <a:pPr lvl="1">
              <a:spcBef>
                <a:spcPct val="20000"/>
              </a:spcBef>
              <a:defRPr/>
            </a:pPr>
            <a:endParaRPr lang="ca-ES" altLang="ca-ES" b="1" dirty="0">
              <a:solidFill>
                <a:srgbClr val="646464"/>
              </a:solidFill>
              <a:latin typeface="+mn-lt"/>
            </a:endParaRPr>
          </a:p>
          <a:p>
            <a:pPr lvl="1">
              <a:spcBef>
                <a:spcPct val="20000"/>
              </a:spcBef>
              <a:defRPr/>
            </a:pPr>
            <a:r>
              <a:rPr lang="ca-ES" altLang="ca-ES" b="1" dirty="0">
                <a:solidFill>
                  <a:srgbClr val="646464"/>
                </a:solidFill>
                <a:latin typeface="+mn-lt"/>
              </a:rPr>
              <a:t>Adreceu-vos al S@U</a:t>
            </a:r>
          </a:p>
          <a:p>
            <a:pPr lvl="1" indent="14288">
              <a:spcBef>
                <a:spcPct val="20000"/>
              </a:spcBef>
              <a:defRPr/>
            </a:pPr>
            <a:r>
              <a:rPr lang="ca-ES" altLang="ca-ES" dirty="0">
                <a:solidFill>
                  <a:srgbClr val="646464"/>
                </a:solidFill>
                <a:latin typeface="+mn-lt"/>
              </a:rPr>
              <a:t>É</a:t>
            </a:r>
            <a:r>
              <a:rPr lang="es-ES" altLang="ca-ES" dirty="0">
                <a:solidFill>
                  <a:srgbClr val="646464"/>
                </a:solidFill>
                <a:latin typeface="+mn-lt"/>
              </a:rPr>
              <a:t>s un s</a:t>
            </a:r>
            <a:r>
              <a:rPr lang="ca-ES" altLang="ca-ES" dirty="0" err="1">
                <a:solidFill>
                  <a:srgbClr val="646464"/>
                </a:solidFill>
                <a:latin typeface="+mn-lt"/>
              </a:rPr>
              <a:t>ervei</a:t>
            </a:r>
            <a:r>
              <a:rPr lang="ca-ES" altLang="ca-ES" dirty="0">
                <a:solidFill>
                  <a:srgbClr val="646464"/>
                </a:solidFill>
                <a:latin typeface="+mn-lt"/>
              </a:rPr>
              <a:t> d’informació virtual per a qualsevol consulta sobre els CRAI Biblioteques i els seus recursos i serveis, disponible durant les 24 hores dels set dies de la setmana, i atès per bibliotecaris especialitzats. </a:t>
            </a:r>
          </a:p>
          <a:p>
            <a:pPr>
              <a:defRPr/>
            </a:pPr>
            <a:endParaRPr lang="ca-ES" altLang="ca-ES" b="1" dirty="0">
              <a:solidFill>
                <a:srgbClr val="646464"/>
              </a:solidFill>
              <a:latin typeface="+mn-lt"/>
            </a:endParaRPr>
          </a:p>
          <a:p>
            <a:pPr>
              <a:defRPr/>
            </a:pPr>
            <a:r>
              <a:rPr lang="ca-ES" altLang="ca-ES" b="1" dirty="0">
                <a:solidFill>
                  <a:srgbClr val="646464"/>
                </a:solidFill>
                <a:latin typeface="+mn-lt"/>
              </a:rPr>
              <a:t>O bé truqueu-nos! </a:t>
            </a:r>
          </a:p>
          <a:p>
            <a:pPr>
              <a:defRPr/>
            </a:pPr>
            <a:r>
              <a:rPr lang="es-ES" dirty="0">
                <a:solidFill>
                  <a:srgbClr val="646464"/>
                </a:solidFill>
                <a:latin typeface="+mn-lt"/>
              </a:rPr>
              <a:t>	934 035 317</a:t>
            </a:r>
            <a:endParaRPr lang="ca-ES" altLang="ca-ES" dirty="0">
              <a:solidFill>
                <a:srgbClr val="646464"/>
              </a:solidFill>
              <a:latin typeface="+mn-lt"/>
            </a:endParaRPr>
          </a:p>
        </p:txBody>
      </p:sp>
      <p:pic>
        <p:nvPicPr>
          <p:cNvPr id="64517" name="Picture 15" descr="Logo del Servei d'Atenció als Usuaris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6200" y="4497615"/>
            <a:ext cx="2788543" cy="109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14">
            <a:extLst>
              <a:ext uri="{FF2B5EF4-FFF2-40B4-BE49-F238E27FC236}">
                <a16:creationId xmlns:a16="http://schemas.microsoft.com/office/drawing/2014/main" id="{4A03E9C9-E772-3349-B149-7A0EE91CA3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9376" y="444068"/>
            <a:ext cx="8664624" cy="53553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ca-ES" altLang="ca-ES" sz="3200" b="1" dirty="0">
                <a:solidFill>
                  <a:srgbClr val="0597A4"/>
                </a:solidFill>
                <a:latin typeface="+mn-lt"/>
              </a:rPr>
              <a:t>I si encara teniu dubtes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 descr="Imagen que contiene edificio&#10;&#10;Descripción generada automáticamente">
            <a:extLst>
              <a:ext uri="{FF2B5EF4-FFF2-40B4-BE49-F238E27FC236}">
                <a16:creationId xmlns:a16="http://schemas.microsoft.com/office/drawing/2014/main" id="{B02ED14A-46A9-4103-A6C0-5B9406EA7A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Marcador de número de diapositiva 1"/>
          <p:cNvSpPr>
            <a:spLocks noGrp="1"/>
          </p:cNvSpPr>
          <p:nvPr>
            <p:ph type="sldNum" sz="quarter" idx="11"/>
          </p:nvPr>
        </p:nvSpPr>
        <p:spPr>
          <a:xfrm>
            <a:off x="8610600" y="6356352"/>
            <a:ext cx="2743200" cy="365125"/>
          </a:xfrm>
        </p:spPr>
        <p:txBody>
          <a:bodyPr/>
          <a:lstStyle/>
          <a:p>
            <a:fld id="{B1A7D8FF-E13C-4852-9C48-BBAC7A8E0B1D}" type="slidenum">
              <a:rPr lang="ca-ES" smtClean="0"/>
              <a:t>27</a:t>
            </a:fld>
            <a:endParaRPr lang="ca-ES" dirty="0"/>
          </a:p>
        </p:txBody>
      </p:sp>
      <p:sp>
        <p:nvSpPr>
          <p:cNvPr id="5" name="Rectángulo 4"/>
          <p:cNvSpPr/>
          <p:nvPr/>
        </p:nvSpPr>
        <p:spPr>
          <a:xfrm>
            <a:off x="4697219" y="3249611"/>
            <a:ext cx="279756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ca-ES" altLang="ca-ES" sz="2400" b="1" dirty="0">
                <a:solidFill>
                  <a:schemeClr val="bg1"/>
                </a:solidFill>
                <a:latin typeface="Verdana" panose="020B0604030504040204" pitchFamily="34" charset="0"/>
              </a:rPr>
              <a:t>Moltes gràcies!</a:t>
            </a:r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1729" y="6278956"/>
            <a:ext cx="792549" cy="274344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2772426" y="6187545"/>
            <a:ext cx="722334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ca-ES" altLang="ca-ES" b="1" dirty="0">
                <a:solidFill>
                  <a:schemeClr val="bg1"/>
                </a:solidFill>
                <a:latin typeface="Verdana" panose="020B0604030504040204" pitchFamily="34" charset="0"/>
              </a:rPr>
              <a:t>© CRAI Universitat de Barcelona, </a:t>
            </a:r>
            <a:r>
              <a:rPr lang="ca-ES" altLang="ca-ES" b="1" dirty="0" smtClean="0">
                <a:solidFill>
                  <a:schemeClr val="bg1"/>
                </a:solidFill>
                <a:latin typeface="Verdana" panose="020B0604030504040204" pitchFamily="34" charset="0"/>
              </a:rPr>
              <a:t>curs 2021-22</a:t>
            </a:r>
            <a:endParaRPr lang="ca-ES" altLang="ca-ES" b="1" dirty="0">
              <a:solidFill>
                <a:schemeClr val="bg1"/>
              </a:solidFill>
              <a:latin typeface="Verdana" panose="020B0604030504040204" pitchFamily="34" charset="0"/>
            </a:endParaRPr>
          </a:p>
        </p:txBody>
      </p:sp>
      <p:pic>
        <p:nvPicPr>
          <p:cNvPr id="10" name="Imagen 9">
            <a:hlinkClick r:id="rId4"/>
            <a:extLst>
              <a:ext uri="{FF2B5EF4-FFF2-40B4-BE49-F238E27FC236}">
                <a16:creationId xmlns:a16="http://schemas.microsoft.com/office/drawing/2014/main" id="{F710097F-2524-5146-A24E-1616502FF00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2" t="8022" r="1890" b="3557"/>
          <a:stretch/>
        </p:blipFill>
        <p:spPr>
          <a:xfrm>
            <a:off x="3575720" y="4581128"/>
            <a:ext cx="4320480" cy="1080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3693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2018_presentacio_CRAIgenerica.potx" id="{115DF513-4CD7-43C9-8698-9BE2F55C3DC4}" vid="{58262671-2CD7-44FD-BF02-ADCFD66979BF}"/>
    </a:ext>
  </a:extLst>
</a:theme>
</file>

<file path=ppt/theme/theme2.xml><?xml version="1.0" encoding="utf-8"?>
<a:theme xmlns:a="http://schemas.openxmlformats.org/drawingml/2006/main" name="Tema de l'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icin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ci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l'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icin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ci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14288</TotalTime>
  <Words>2182</Words>
  <Application>Microsoft Office PowerPoint</Application>
  <PresentationFormat>Pantalla panoràmica</PresentationFormat>
  <Paragraphs>312</Paragraphs>
  <Slides>27</Slides>
  <Notes>23</Notes>
  <HiddenSlides>0</HiddenSlides>
  <MMClips>0</MMClips>
  <ScaleCrop>false</ScaleCrop>
  <HeadingPairs>
    <vt:vector size="6" baseType="variant">
      <vt:variant>
        <vt:lpstr>Tipus de lletra utilitzats</vt:lpstr>
      </vt:variant>
      <vt:variant>
        <vt:i4>7</vt:i4>
      </vt:variant>
      <vt:variant>
        <vt:lpstr>Tema</vt:lpstr>
      </vt:variant>
      <vt:variant>
        <vt:i4>1</vt:i4>
      </vt:variant>
      <vt:variant>
        <vt:lpstr>Títols de les diapositives</vt:lpstr>
      </vt:variant>
      <vt:variant>
        <vt:i4>27</vt:i4>
      </vt:variant>
    </vt:vector>
  </HeadingPairs>
  <TitlesOfParts>
    <vt:vector size="35" baseType="lpstr">
      <vt:lpstr>Arial</vt:lpstr>
      <vt:lpstr>Calibri</vt:lpstr>
      <vt:lpstr>Ink Free</vt:lpstr>
      <vt:lpstr>Segoe UI Symbol</vt:lpstr>
      <vt:lpstr>Times New Roman</vt:lpstr>
      <vt:lpstr>Verdana</vt:lpstr>
      <vt:lpstr>Wingdings</vt:lpstr>
      <vt:lpstr>Tema de Office</vt:lpstr>
      <vt:lpstr>Presentació del PowerPoint</vt:lpstr>
      <vt:lpstr>On som i quan podeu venir?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</vt:vector>
  </TitlesOfParts>
  <Company>Universitat de Barcelona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Conèixer el CRAI Biblioteca de Lletres. Curs 2021-22</dc:title>
  <dc:creator>CRAI Biblioteca de Lletres</dc:creator>
  <cp:keywords>Conèixer, formació d'usuaris, Universitat de Barcelona, CRAI, Biblioteca, Lletres, serveis, recursos d'informació</cp:keywords>
  <cp:lastModifiedBy>Laia Bonet Bagant</cp:lastModifiedBy>
  <cp:revision>861</cp:revision>
  <cp:lastPrinted>2015-12-15T09:10:11Z</cp:lastPrinted>
  <dcterms:created xsi:type="dcterms:W3CDTF">2002-09-06T13:24:35Z</dcterms:created>
  <dcterms:modified xsi:type="dcterms:W3CDTF">2021-09-15T06:11:53Z</dcterms:modified>
</cp:coreProperties>
</file>