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3" r:id="rId5"/>
  </p:sldMasterIdLst>
  <p:notesMasterIdLst>
    <p:notesMasterId r:id="rId18"/>
  </p:notesMasterIdLst>
  <p:handoutMasterIdLst>
    <p:handoutMasterId r:id="rId19"/>
  </p:handoutMasterIdLst>
  <p:sldIdLst>
    <p:sldId id="267" r:id="rId6"/>
    <p:sldId id="259" r:id="rId7"/>
    <p:sldId id="257" r:id="rId8"/>
    <p:sldId id="260" r:id="rId9"/>
    <p:sldId id="261" r:id="rId10"/>
    <p:sldId id="268" r:id="rId11"/>
    <p:sldId id="262" r:id="rId12"/>
    <p:sldId id="264" r:id="rId13"/>
    <p:sldId id="266" r:id="rId14"/>
    <p:sldId id="263" r:id="rId15"/>
    <p:sldId id="265" r:id="rId16"/>
    <p:sldId id="269" r:id="rId17"/>
  </p:sldIdLst>
  <p:sldSz cx="9144000" cy="6858000" type="screen4x3"/>
  <p:notesSz cx="6858000" cy="9144000"/>
  <p:defaultTextStyle>
    <a:defPPr>
      <a:defRPr lang="ca-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6C00"/>
    <a:srgbClr val="E2BC00"/>
    <a:srgbClr val="FFD700"/>
    <a:srgbClr val="F0EA00"/>
    <a:srgbClr val="544600"/>
    <a:srgbClr val="464400"/>
    <a:srgbClr val="DDF028"/>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42B852-9BFE-F924-3211-7E2295EA63CC}" v="12" dt="2025-03-17T14:35:29.0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1" autoAdjust="0"/>
    <p:restoredTop sz="94737" autoAdjust="0"/>
  </p:normalViewPr>
  <p:slideViewPr>
    <p:cSldViewPr>
      <p:cViewPr varScale="1">
        <p:scale>
          <a:sx n="108" d="100"/>
          <a:sy n="108" d="100"/>
        </p:scale>
        <p:origin x="1704" y="78"/>
      </p:cViewPr>
      <p:guideLst>
        <p:guide orient="horz" pos="2160"/>
        <p:guide pos="2880"/>
      </p:guideLst>
    </p:cSldViewPr>
  </p:slideViewPr>
  <p:outlineViewPr>
    <p:cViewPr>
      <p:scale>
        <a:sx n="33" d="100"/>
        <a:sy n="33" d="100"/>
      </p:scale>
      <p:origin x="0" y="287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2364" y="-85"/>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a:extLst>
              <a:ext uri="{FF2B5EF4-FFF2-40B4-BE49-F238E27FC236}">
                <a16:creationId xmlns:a16="http://schemas.microsoft.com/office/drawing/2014/main" id="{E2A2A018-7E38-F580-38D3-00C004DB241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s-ES"/>
          </a:p>
        </p:txBody>
      </p:sp>
      <p:sp>
        <p:nvSpPr>
          <p:cNvPr id="3" name="2 Marcador de fecha">
            <a:extLst>
              <a:ext uri="{FF2B5EF4-FFF2-40B4-BE49-F238E27FC236}">
                <a16:creationId xmlns:a16="http://schemas.microsoft.com/office/drawing/2014/main" id="{C422BEEB-41A2-57E4-7748-987FA6F0D2C4}"/>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715900AF-8A55-423F-90A0-4A36F5CEF37C}" type="datetimeFigureOut">
              <a:rPr lang="es-ES"/>
              <a:pPr>
                <a:defRPr/>
              </a:pPr>
              <a:t>08/04/2025</a:t>
            </a:fld>
            <a:endParaRPr lang="es-ES"/>
          </a:p>
        </p:txBody>
      </p:sp>
      <p:sp>
        <p:nvSpPr>
          <p:cNvPr id="4" name="3 Marcador de pie de página">
            <a:extLst>
              <a:ext uri="{FF2B5EF4-FFF2-40B4-BE49-F238E27FC236}">
                <a16:creationId xmlns:a16="http://schemas.microsoft.com/office/drawing/2014/main" id="{4CADA07F-5EBB-3F77-A1EF-B8276EE7BBE2}"/>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s-ES"/>
          </a:p>
        </p:txBody>
      </p:sp>
      <p:sp>
        <p:nvSpPr>
          <p:cNvPr id="5" name="4 Marcador de número de diapositiva">
            <a:extLst>
              <a:ext uri="{FF2B5EF4-FFF2-40B4-BE49-F238E27FC236}">
                <a16:creationId xmlns:a16="http://schemas.microsoft.com/office/drawing/2014/main" id="{D930A63F-C7B3-F036-F791-0CD65F72632D}"/>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AF3EFFF-9461-4B6C-B603-2B7EAC812E52}" type="slidenum">
              <a:rPr lang="es-ES" altLang="ca-ES"/>
              <a:pPr>
                <a:defRPr/>
              </a:pPr>
              <a:t>‹#›</a:t>
            </a:fld>
            <a:endParaRPr lang="es-ES" altLang="ca-E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05BADFB-F988-7937-BEBB-16001BD4129E}"/>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ca-ES"/>
          </a:p>
        </p:txBody>
      </p:sp>
      <p:sp>
        <p:nvSpPr>
          <p:cNvPr id="11267" name="Rectangle 3">
            <a:extLst>
              <a:ext uri="{FF2B5EF4-FFF2-40B4-BE49-F238E27FC236}">
                <a16:creationId xmlns:a16="http://schemas.microsoft.com/office/drawing/2014/main" id="{6079E3CD-C671-B10E-A109-9B9E62FF9AB6}"/>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ca-ES"/>
          </a:p>
        </p:txBody>
      </p:sp>
      <p:sp>
        <p:nvSpPr>
          <p:cNvPr id="4100" name="Rectangle 4">
            <a:extLst>
              <a:ext uri="{FF2B5EF4-FFF2-40B4-BE49-F238E27FC236}">
                <a16:creationId xmlns:a16="http://schemas.microsoft.com/office/drawing/2014/main" id="{B8D8D599-6328-A518-8555-6C50A1EE28C3}"/>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9" name="Rectangle 5">
            <a:extLst>
              <a:ext uri="{FF2B5EF4-FFF2-40B4-BE49-F238E27FC236}">
                <a16:creationId xmlns:a16="http://schemas.microsoft.com/office/drawing/2014/main" id="{A1B63A77-FBC3-276D-EB35-54DFE881D3F2}"/>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ca-ES" noProof="0"/>
              <a:t>Haga clic para modificar el estilo de texto del patrón</a:t>
            </a:r>
          </a:p>
          <a:p>
            <a:pPr lvl="1"/>
            <a:r>
              <a:rPr lang="ca-ES" noProof="0"/>
              <a:t>Segundo nivel</a:t>
            </a:r>
          </a:p>
          <a:p>
            <a:pPr lvl="2"/>
            <a:r>
              <a:rPr lang="ca-ES" noProof="0"/>
              <a:t>Tercer nivel</a:t>
            </a:r>
          </a:p>
          <a:p>
            <a:pPr lvl="3"/>
            <a:r>
              <a:rPr lang="ca-ES" noProof="0"/>
              <a:t>Cuarto nivel</a:t>
            </a:r>
          </a:p>
          <a:p>
            <a:pPr lvl="4"/>
            <a:r>
              <a:rPr lang="ca-ES" noProof="0"/>
              <a:t>Quinto nivel</a:t>
            </a:r>
          </a:p>
        </p:txBody>
      </p:sp>
      <p:sp>
        <p:nvSpPr>
          <p:cNvPr id="11270" name="Rectangle 6">
            <a:extLst>
              <a:ext uri="{FF2B5EF4-FFF2-40B4-BE49-F238E27FC236}">
                <a16:creationId xmlns:a16="http://schemas.microsoft.com/office/drawing/2014/main" id="{C154F142-53C3-8DDB-E8F0-DF36EF57F887}"/>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ca-ES"/>
          </a:p>
        </p:txBody>
      </p:sp>
      <p:sp>
        <p:nvSpPr>
          <p:cNvPr id="11271" name="Rectangle 7">
            <a:extLst>
              <a:ext uri="{FF2B5EF4-FFF2-40B4-BE49-F238E27FC236}">
                <a16:creationId xmlns:a16="http://schemas.microsoft.com/office/drawing/2014/main" id="{F5ADF477-4497-82F2-9FB9-0BF2995AB3D8}"/>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85F9251-66D3-4472-88C5-0F1D28505D7D}" type="slidenum">
              <a:rPr lang="ca-ES" altLang="ca-ES"/>
              <a:pPr>
                <a:defRPr/>
              </a:pPr>
              <a:t>‹#›</a:t>
            </a:fld>
            <a:endParaRPr lang="ca-ES" altLang="ca-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bib.ub.edu/biblioteques/economiques/" TargetMode="Externa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p>
        </p:txBody>
      </p:sp>
      <p:sp>
        <p:nvSpPr>
          <p:cNvPr id="4" name="5 Marcador de número de diapositiva">
            <a:extLst>
              <a:ext uri="{FF2B5EF4-FFF2-40B4-BE49-F238E27FC236}">
                <a16:creationId xmlns:a16="http://schemas.microsoft.com/office/drawing/2014/main" id="{A6EA7EF0-3ECF-97EF-905B-270793DFA14C}"/>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3829209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5 Marcador de número de diapositiva">
            <a:extLst>
              <a:ext uri="{FF2B5EF4-FFF2-40B4-BE49-F238E27FC236}">
                <a16:creationId xmlns:a16="http://schemas.microsoft.com/office/drawing/2014/main" id="{7D0CBD72-E37F-5676-0F68-EA56BB30267C}"/>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988108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5 Marcador de número de diapositiva">
            <a:extLst>
              <a:ext uri="{FF2B5EF4-FFF2-40B4-BE49-F238E27FC236}">
                <a16:creationId xmlns:a16="http://schemas.microsoft.com/office/drawing/2014/main" id="{7E8F4EA3-E979-AFD9-F2B7-7720C29E13A0}"/>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1835105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57200" y="274638"/>
            <a:ext cx="8229600" cy="1143000"/>
          </a:xfrm>
        </p:spPr>
        <p:txBody>
          <a:bodyPr/>
          <a:lstStyle/>
          <a:p>
            <a:r>
              <a:rPr lang="es-ES"/>
              <a:t>Haga clic para modificar el estilo de título del patrón</a:t>
            </a:r>
          </a:p>
        </p:txBody>
      </p:sp>
      <p:sp>
        <p:nvSpPr>
          <p:cNvPr id="3" name="2 Marcador de contenido"/>
          <p:cNvSpPr>
            <a:spLocks noGrp="1"/>
          </p:cNvSpPr>
          <p:nvPr>
            <p:ph sz="quarter" idx="1"/>
          </p:nvPr>
        </p:nvSpPr>
        <p:spPr>
          <a:xfrm>
            <a:off x="457200" y="1600200"/>
            <a:ext cx="40386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quarter" idx="2"/>
          </p:nvPr>
        </p:nvSpPr>
        <p:spPr>
          <a:xfrm>
            <a:off x="4648200" y="1600200"/>
            <a:ext cx="40386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contenido"/>
          <p:cNvSpPr>
            <a:spLocks noGrp="1"/>
          </p:cNvSpPr>
          <p:nvPr>
            <p:ph sz="quarter" idx="3"/>
          </p:nvPr>
        </p:nvSpPr>
        <p:spPr>
          <a:xfrm>
            <a:off x="457200" y="3938588"/>
            <a:ext cx="40386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contenido"/>
          <p:cNvSpPr>
            <a:spLocks noGrp="1"/>
          </p:cNvSpPr>
          <p:nvPr>
            <p:ph sz="quarter" idx="4"/>
          </p:nvPr>
        </p:nvSpPr>
        <p:spPr>
          <a:xfrm>
            <a:off x="4648200" y="3938588"/>
            <a:ext cx="40386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5 Marcador de número de diapositiva">
            <a:extLst>
              <a:ext uri="{FF2B5EF4-FFF2-40B4-BE49-F238E27FC236}">
                <a16:creationId xmlns:a16="http://schemas.microsoft.com/office/drawing/2014/main" id="{F53316B7-7735-8CF0-CB53-D524F1CB7402}"/>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3078231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2" name="Picture 8" descr="log_transparent2 copia">
            <a:hlinkClick r:id="rId2"/>
            <a:extLst>
              <a:ext uri="{FF2B5EF4-FFF2-40B4-BE49-F238E27FC236}">
                <a16:creationId xmlns:a16="http://schemas.microsoft.com/office/drawing/2014/main" id="{F1987BD2-FF03-660D-1093-7E2D463E8A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6092825"/>
            <a:ext cx="2303462"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39" name="Rectangle 2"/>
          <p:cNvSpPr>
            <a:spLocks noGrp="1" noChangeArrowheads="1"/>
          </p:cNvSpPr>
          <p:nvPr>
            <p:ph type="ctrTitle"/>
          </p:nvPr>
        </p:nvSpPr>
        <p:spPr>
          <a:xfrm>
            <a:off x="684213" y="333375"/>
            <a:ext cx="7772400" cy="1470025"/>
          </a:xfrm>
        </p:spPr>
        <p:txBody>
          <a:bodyPr/>
          <a:lstStyle>
            <a:lvl1pPr>
              <a:defRPr/>
            </a:lvl1pPr>
          </a:lstStyle>
          <a:p>
            <a:r>
              <a:rPr lang="ca-ES"/>
              <a:t>Títol</a:t>
            </a:r>
          </a:p>
        </p:txBody>
      </p:sp>
    </p:spTree>
    <p:extLst>
      <p:ext uri="{BB962C8B-B14F-4D97-AF65-F5344CB8AC3E}">
        <p14:creationId xmlns:p14="http://schemas.microsoft.com/office/powerpoint/2010/main" val="295837174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5 Marcador de número de diapositiva">
            <a:extLst>
              <a:ext uri="{FF2B5EF4-FFF2-40B4-BE49-F238E27FC236}">
                <a16:creationId xmlns:a16="http://schemas.microsoft.com/office/drawing/2014/main" id="{6C352EA7-E02C-273B-CFA2-0B05F30490D7}"/>
              </a:ext>
            </a:extLst>
          </p:cNvPr>
          <p:cNvSpPr>
            <a:spLocks noGrp="1"/>
          </p:cNvSpPr>
          <p:nvPr>
            <p:ph type="sldNum" sz="quarter" idx="10"/>
          </p:nvPr>
        </p:nvSpPr>
        <p:spPr>
          <a:ln/>
        </p:spPr>
        <p:txBody>
          <a:bodyPr/>
          <a:lstStyle>
            <a:lvl1pPr>
              <a:defRPr/>
            </a:lvl1pPr>
          </a:lstStyle>
          <a:p>
            <a:pPr>
              <a:defRPr/>
            </a:pPr>
            <a:fld id="{9302BB93-4570-465E-A211-F768F284F1A4}" type="slidenum">
              <a:rPr lang="es-ES" altLang="ca-ES"/>
              <a:pPr>
                <a:defRPr/>
              </a:pPr>
              <a:t>‹#›</a:t>
            </a:fld>
            <a:endParaRPr lang="es-ES" altLang="ca-ES"/>
          </a:p>
        </p:txBody>
      </p:sp>
    </p:spTree>
    <p:extLst>
      <p:ext uri="{BB962C8B-B14F-4D97-AF65-F5344CB8AC3E}">
        <p14:creationId xmlns:p14="http://schemas.microsoft.com/office/powerpoint/2010/main" val="8511593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5 Marcador de número de diapositiva">
            <a:extLst>
              <a:ext uri="{FF2B5EF4-FFF2-40B4-BE49-F238E27FC236}">
                <a16:creationId xmlns:a16="http://schemas.microsoft.com/office/drawing/2014/main" id="{C619A924-4A19-6374-E111-1A3112CAE28B}"/>
              </a:ext>
            </a:extLst>
          </p:cNvPr>
          <p:cNvSpPr>
            <a:spLocks noGrp="1"/>
          </p:cNvSpPr>
          <p:nvPr>
            <p:ph type="sldNum" sz="quarter" idx="10"/>
          </p:nvPr>
        </p:nvSpPr>
        <p:spPr>
          <a:ln/>
        </p:spPr>
        <p:txBody>
          <a:bodyPr/>
          <a:lstStyle>
            <a:lvl1pPr>
              <a:defRPr/>
            </a:lvl1pPr>
          </a:lstStyle>
          <a:p>
            <a:pPr>
              <a:defRPr/>
            </a:pPr>
            <a:fld id="{C45357E4-0C6F-4046-B8CD-72508835630C}" type="slidenum">
              <a:rPr lang="es-ES" altLang="ca-ES"/>
              <a:pPr>
                <a:defRPr/>
              </a:pPr>
              <a:t>‹#›</a:t>
            </a:fld>
            <a:endParaRPr lang="es-ES" altLang="ca-ES"/>
          </a:p>
        </p:txBody>
      </p:sp>
    </p:spTree>
    <p:extLst>
      <p:ext uri="{BB962C8B-B14F-4D97-AF65-F5344CB8AC3E}">
        <p14:creationId xmlns:p14="http://schemas.microsoft.com/office/powerpoint/2010/main" val="3016284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5 Marcador de número de diapositiva">
            <a:extLst>
              <a:ext uri="{FF2B5EF4-FFF2-40B4-BE49-F238E27FC236}">
                <a16:creationId xmlns:a16="http://schemas.microsoft.com/office/drawing/2014/main" id="{BF6F8BE0-3EE9-2D73-8F2C-566D1EF5516A}"/>
              </a:ext>
            </a:extLst>
          </p:cNvPr>
          <p:cNvSpPr>
            <a:spLocks noGrp="1"/>
          </p:cNvSpPr>
          <p:nvPr>
            <p:ph type="sldNum" sz="quarter" idx="10"/>
          </p:nvPr>
        </p:nvSpPr>
        <p:spPr>
          <a:ln/>
        </p:spPr>
        <p:txBody>
          <a:bodyPr/>
          <a:lstStyle>
            <a:lvl1pPr>
              <a:defRPr/>
            </a:lvl1pPr>
          </a:lstStyle>
          <a:p>
            <a:pPr>
              <a:defRPr/>
            </a:pPr>
            <a:fld id="{7707D7FA-6393-4628-9A3D-DC5632900DCC}" type="slidenum">
              <a:rPr lang="es-ES" altLang="ca-ES"/>
              <a:pPr>
                <a:defRPr/>
              </a:pPr>
              <a:t>‹#›</a:t>
            </a:fld>
            <a:endParaRPr lang="es-ES" altLang="ca-ES"/>
          </a:p>
        </p:txBody>
      </p:sp>
    </p:spTree>
    <p:extLst>
      <p:ext uri="{BB962C8B-B14F-4D97-AF65-F5344CB8AC3E}">
        <p14:creationId xmlns:p14="http://schemas.microsoft.com/office/powerpoint/2010/main" val="29706963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5 Marcador de número de diapositiva">
            <a:extLst>
              <a:ext uri="{FF2B5EF4-FFF2-40B4-BE49-F238E27FC236}">
                <a16:creationId xmlns:a16="http://schemas.microsoft.com/office/drawing/2014/main" id="{48E2D910-22A7-0E2E-8BE5-33FF3C905639}"/>
              </a:ext>
            </a:extLst>
          </p:cNvPr>
          <p:cNvSpPr>
            <a:spLocks noGrp="1"/>
          </p:cNvSpPr>
          <p:nvPr>
            <p:ph type="sldNum" sz="quarter" idx="10"/>
          </p:nvPr>
        </p:nvSpPr>
        <p:spPr>
          <a:ln/>
        </p:spPr>
        <p:txBody>
          <a:bodyPr/>
          <a:lstStyle>
            <a:lvl1pPr>
              <a:defRPr/>
            </a:lvl1pPr>
          </a:lstStyle>
          <a:p>
            <a:pPr>
              <a:defRPr/>
            </a:pPr>
            <a:fld id="{DE8F6CAD-1AD0-49F9-AFB7-93CB5F8E53A1}" type="slidenum">
              <a:rPr lang="es-ES" altLang="ca-ES"/>
              <a:pPr>
                <a:defRPr/>
              </a:pPr>
              <a:t>‹#›</a:t>
            </a:fld>
            <a:endParaRPr lang="es-ES" altLang="ca-ES"/>
          </a:p>
        </p:txBody>
      </p:sp>
    </p:spTree>
    <p:extLst>
      <p:ext uri="{BB962C8B-B14F-4D97-AF65-F5344CB8AC3E}">
        <p14:creationId xmlns:p14="http://schemas.microsoft.com/office/powerpoint/2010/main" val="13100009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5 Marcador de número de diapositiva">
            <a:extLst>
              <a:ext uri="{FF2B5EF4-FFF2-40B4-BE49-F238E27FC236}">
                <a16:creationId xmlns:a16="http://schemas.microsoft.com/office/drawing/2014/main" id="{D68266A8-D927-91C4-FF4A-DA035CE9BB95}"/>
              </a:ext>
            </a:extLst>
          </p:cNvPr>
          <p:cNvSpPr>
            <a:spLocks noGrp="1"/>
          </p:cNvSpPr>
          <p:nvPr>
            <p:ph type="sldNum" sz="quarter" idx="10"/>
          </p:nvPr>
        </p:nvSpPr>
        <p:spPr>
          <a:ln/>
        </p:spPr>
        <p:txBody>
          <a:bodyPr/>
          <a:lstStyle>
            <a:lvl1pPr>
              <a:defRPr/>
            </a:lvl1pPr>
          </a:lstStyle>
          <a:p>
            <a:pPr>
              <a:defRPr/>
            </a:pPr>
            <a:fld id="{EFC7242F-B945-4E13-876F-D122987A307B}" type="slidenum">
              <a:rPr lang="es-ES" altLang="ca-ES"/>
              <a:pPr>
                <a:defRPr/>
              </a:pPr>
              <a:t>‹#›</a:t>
            </a:fld>
            <a:endParaRPr lang="es-ES" altLang="ca-ES"/>
          </a:p>
        </p:txBody>
      </p:sp>
    </p:spTree>
    <p:extLst>
      <p:ext uri="{BB962C8B-B14F-4D97-AF65-F5344CB8AC3E}">
        <p14:creationId xmlns:p14="http://schemas.microsoft.com/office/powerpoint/2010/main" val="2706300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5 Marcador de número de diapositiva">
            <a:extLst>
              <a:ext uri="{FF2B5EF4-FFF2-40B4-BE49-F238E27FC236}">
                <a16:creationId xmlns:a16="http://schemas.microsoft.com/office/drawing/2014/main" id="{6F596B28-4403-989B-79FE-0283FFDE9762}"/>
              </a:ext>
            </a:extLst>
          </p:cNvPr>
          <p:cNvSpPr>
            <a:spLocks noGrp="1"/>
          </p:cNvSpPr>
          <p:nvPr>
            <p:ph type="sldNum" sz="quarter" idx="10"/>
          </p:nvPr>
        </p:nvSpPr>
        <p:spPr>
          <a:ln/>
        </p:spPr>
        <p:txBody>
          <a:bodyPr/>
          <a:lstStyle>
            <a:lvl1pPr>
              <a:defRPr/>
            </a:lvl1pPr>
          </a:lstStyle>
          <a:p>
            <a:pPr>
              <a:defRPr/>
            </a:pPr>
            <a:fld id="{B12A1FF3-237E-4ADA-87DE-B2FA2B2B6E2C}" type="slidenum">
              <a:rPr lang="es-ES" altLang="ca-ES"/>
              <a:pPr>
                <a:defRPr/>
              </a:pPr>
              <a:t>‹#›</a:t>
            </a:fld>
            <a:endParaRPr lang="es-ES" altLang="ca-ES"/>
          </a:p>
        </p:txBody>
      </p:sp>
    </p:spTree>
    <p:extLst>
      <p:ext uri="{BB962C8B-B14F-4D97-AF65-F5344CB8AC3E}">
        <p14:creationId xmlns:p14="http://schemas.microsoft.com/office/powerpoint/2010/main" val="1761186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5 Marcador de número de diapositiva">
            <a:extLst>
              <a:ext uri="{FF2B5EF4-FFF2-40B4-BE49-F238E27FC236}">
                <a16:creationId xmlns:a16="http://schemas.microsoft.com/office/drawing/2014/main" id="{3A46133F-FE3F-499B-ABF2-DFFBD2E581D6}"/>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1066731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5 Marcador de número de diapositiva">
            <a:extLst>
              <a:ext uri="{FF2B5EF4-FFF2-40B4-BE49-F238E27FC236}">
                <a16:creationId xmlns:a16="http://schemas.microsoft.com/office/drawing/2014/main" id="{ED9061E1-2CA9-754D-D1C2-D6830A6CF0C6}"/>
              </a:ext>
            </a:extLst>
          </p:cNvPr>
          <p:cNvSpPr>
            <a:spLocks noGrp="1"/>
          </p:cNvSpPr>
          <p:nvPr>
            <p:ph type="sldNum" sz="quarter" idx="10"/>
          </p:nvPr>
        </p:nvSpPr>
        <p:spPr>
          <a:ln/>
        </p:spPr>
        <p:txBody>
          <a:bodyPr/>
          <a:lstStyle>
            <a:lvl1pPr>
              <a:defRPr/>
            </a:lvl1pPr>
          </a:lstStyle>
          <a:p>
            <a:pPr>
              <a:defRPr/>
            </a:pPr>
            <a:fld id="{0B1886D2-272C-451C-A48E-201880ED4E38}" type="slidenum">
              <a:rPr lang="es-ES" altLang="ca-ES"/>
              <a:pPr>
                <a:defRPr/>
              </a:pPr>
              <a:t>‹#›</a:t>
            </a:fld>
            <a:endParaRPr lang="es-ES" altLang="ca-ES"/>
          </a:p>
        </p:txBody>
      </p:sp>
    </p:spTree>
    <p:extLst>
      <p:ext uri="{BB962C8B-B14F-4D97-AF65-F5344CB8AC3E}">
        <p14:creationId xmlns:p14="http://schemas.microsoft.com/office/powerpoint/2010/main" val="34847828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5 Marcador de número de diapositiva">
            <a:extLst>
              <a:ext uri="{FF2B5EF4-FFF2-40B4-BE49-F238E27FC236}">
                <a16:creationId xmlns:a16="http://schemas.microsoft.com/office/drawing/2014/main" id="{9777E122-9F45-0041-AC1F-C767A9A5D716}"/>
              </a:ext>
            </a:extLst>
          </p:cNvPr>
          <p:cNvSpPr>
            <a:spLocks noGrp="1"/>
          </p:cNvSpPr>
          <p:nvPr>
            <p:ph type="sldNum" sz="quarter" idx="10"/>
          </p:nvPr>
        </p:nvSpPr>
        <p:spPr>
          <a:ln/>
        </p:spPr>
        <p:txBody>
          <a:bodyPr/>
          <a:lstStyle>
            <a:lvl1pPr>
              <a:defRPr/>
            </a:lvl1pPr>
          </a:lstStyle>
          <a:p>
            <a:pPr>
              <a:defRPr/>
            </a:pPr>
            <a:fld id="{710BB4A3-EE04-45D9-BC30-83F57434CDB6}" type="slidenum">
              <a:rPr lang="es-ES" altLang="ca-ES"/>
              <a:pPr>
                <a:defRPr/>
              </a:pPr>
              <a:t>‹#›</a:t>
            </a:fld>
            <a:endParaRPr lang="es-ES" altLang="ca-ES"/>
          </a:p>
        </p:txBody>
      </p:sp>
    </p:spTree>
    <p:extLst>
      <p:ext uri="{BB962C8B-B14F-4D97-AF65-F5344CB8AC3E}">
        <p14:creationId xmlns:p14="http://schemas.microsoft.com/office/powerpoint/2010/main" val="27264634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5 Marcador de número de diapositiva">
            <a:extLst>
              <a:ext uri="{FF2B5EF4-FFF2-40B4-BE49-F238E27FC236}">
                <a16:creationId xmlns:a16="http://schemas.microsoft.com/office/drawing/2014/main" id="{DABC3A9F-8C48-0B85-33EC-9FE5F2720AFD}"/>
              </a:ext>
            </a:extLst>
          </p:cNvPr>
          <p:cNvSpPr>
            <a:spLocks noGrp="1"/>
          </p:cNvSpPr>
          <p:nvPr>
            <p:ph type="sldNum" sz="quarter" idx="10"/>
          </p:nvPr>
        </p:nvSpPr>
        <p:spPr>
          <a:ln/>
        </p:spPr>
        <p:txBody>
          <a:bodyPr/>
          <a:lstStyle>
            <a:lvl1pPr>
              <a:defRPr/>
            </a:lvl1pPr>
          </a:lstStyle>
          <a:p>
            <a:pPr>
              <a:defRPr/>
            </a:pPr>
            <a:fld id="{3DC6A6E3-9598-4DBB-B5F8-F542848AE07A}" type="slidenum">
              <a:rPr lang="es-ES" altLang="ca-ES"/>
              <a:pPr>
                <a:defRPr/>
              </a:pPr>
              <a:t>‹#›</a:t>
            </a:fld>
            <a:endParaRPr lang="es-ES" altLang="ca-ES"/>
          </a:p>
        </p:txBody>
      </p:sp>
    </p:spTree>
    <p:extLst>
      <p:ext uri="{BB962C8B-B14F-4D97-AF65-F5344CB8AC3E}">
        <p14:creationId xmlns:p14="http://schemas.microsoft.com/office/powerpoint/2010/main" val="4248771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5 Marcador de número de diapositiva">
            <a:extLst>
              <a:ext uri="{FF2B5EF4-FFF2-40B4-BE49-F238E27FC236}">
                <a16:creationId xmlns:a16="http://schemas.microsoft.com/office/drawing/2014/main" id="{3265B4A3-8182-7B57-44EF-3558DEA7EE5A}"/>
              </a:ext>
            </a:extLst>
          </p:cNvPr>
          <p:cNvSpPr>
            <a:spLocks noGrp="1"/>
          </p:cNvSpPr>
          <p:nvPr>
            <p:ph type="sldNum" sz="quarter" idx="10"/>
          </p:nvPr>
        </p:nvSpPr>
        <p:spPr>
          <a:ln/>
        </p:spPr>
        <p:txBody>
          <a:bodyPr/>
          <a:lstStyle>
            <a:lvl1pPr>
              <a:defRPr/>
            </a:lvl1pPr>
          </a:lstStyle>
          <a:p>
            <a:pPr>
              <a:defRPr/>
            </a:pPr>
            <a:fld id="{E108E1DE-7C40-4852-A676-151C8EB26FA5}" type="slidenum">
              <a:rPr lang="es-ES" altLang="ca-ES"/>
              <a:pPr>
                <a:defRPr/>
              </a:pPr>
              <a:t>‹#›</a:t>
            </a:fld>
            <a:endParaRPr lang="es-ES" altLang="ca-ES"/>
          </a:p>
        </p:txBody>
      </p:sp>
    </p:spTree>
    <p:extLst>
      <p:ext uri="{BB962C8B-B14F-4D97-AF65-F5344CB8AC3E}">
        <p14:creationId xmlns:p14="http://schemas.microsoft.com/office/powerpoint/2010/main" val="26595427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457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5 Marcador de número de diapositiva">
            <a:extLst>
              <a:ext uri="{FF2B5EF4-FFF2-40B4-BE49-F238E27FC236}">
                <a16:creationId xmlns:a16="http://schemas.microsoft.com/office/drawing/2014/main" id="{D95E7286-4E13-2A8E-C944-695D64B8901E}"/>
              </a:ext>
            </a:extLst>
          </p:cNvPr>
          <p:cNvSpPr>
            <a:spLocks noGrp="1"/>
          </p:cNvSpPr>
          <p:nvPr>
            <p:ph type="sldNum" sz="quarter" idx="10"/>
          </p:nvPr>
        </p:nvSpPr>
        <p:spPr>
          <a:ln/>
        </p:spPr>
        <p:txBody>
          <a:bodyPr/>
          <a:lstStyle>
            <a:lvl1pPr>
              <a:defRPr/>
            </a:lvl1pPr>
          </a:lstStyle>
          <a:p>
            <a:pPr>
              <a:defRPr/>
            </a:pPr>
            <a:fld id="{B04F06E4-BE65-45E7-A5FD-7A0C5208E818}" type="slidenum">
              <a:rPr lang="es-ES" altLang="ca-ES"/>
              <a:pPr>
                <a:defRPr/>
              </a:pPr>
              <a:t>‹#›</a:t>
            </a:fld>
            <a:endParaRPr lang="es-ES" altLang="ca-ES"/>
          </a:p>
        </p:txBody>
      </p:sp>
    </p:spTree>
    <p:extLst>
      <p:ext uri="{BB962C8B-B14F-4D97-AF65-F5344CB8AC3E}">
        <p14:creationId xmlns:p14="http://schemas.microsoft.com/office/powerpoint/2010/main" val="1647021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5 Marcador de número de diapositiva">
            <a:extLst>
              <a:ext uri="{FF2B5EF4-FFF2-40B4-BE49-F238E27FC236}">
                <a16:creationId xmlns:a16="http://schemas.microsoft.com/office/drawing/2014/main" id="{44FE9EE6-6F75-E968-AD90-59D300923C95}"/>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567367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5 Marcador de número de diapositiva">
            <a:extLst>
              <a:ext uri="{FF2B5EF4-FFF2-40B4-BE49-F238E27FC236}">
                <a16:creationId xmlns:a16="http://schemas.microsoft.com/office/drawing/2014/main" id="{7F352BDD-EE49-7555-73D6-7C2E8EF4F55F}"/>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163920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5 Marcador de número de diapositiva">
            <a:extLst>
              <a:ext uri="{FF2B5EF4-FFF2-40B4-BE49-F238E27FC236}">
                <a16:creationId xmlns:a16="http://schemas.microsoft.com/office/drawing/2014/main" id="{2807997A-97A1-4F03-D138-189E2C91B477}"/>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856880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5 Marcador de número de diapositiva">
            <a:extLst>
              <a:ext uri="{FF2B5EF4-FFF2-40B4-BE49-F238E27FC236}">
                <a16:creationId xmlns:a16="http://schemas.microsoft.com/office/drawing/2014/main" id="{AB09647E-738A-8F86-397D-5FE144736B3E}"/>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1545936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5 Marcador de número de diapositiva">
            <a:extLst>
              <a:ext uri="{FF2B5EF4-FFF2-40B4-BE49-F238E27FC236}">
                <a16:creationId xmlns:a16="http://schemas.microsoft.com/office/drawing/2014/main" id="{901C6639-C130-329B-D07B-2F84B9A79DEC}"/>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3435208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5 Marcador de número de diapositiva">
            <a:extLst>
              <a:ext uri="{FF2B5EF4-FFF2-40B4-BE49-F238E27FC236}">
                <a16:creationId xmlns:a16="http://schemas.microsoft.com/office/drawing/2014/main" id="{F0B010FF-D699-ED21-5AD1-B1D80072F531}"/>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3275851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5 Marcador de número de diapositiva">
            <a:extLst>
              <a:ext uri="{FF2B5EF4-FFF2-40B4-BE49-F238E27FC236}">
                <a16:creationId xmlns:a16="http://schemas.microsoft.com/office/drawing/2014/main" id="{B483FF18-E41D-0462-16EF-01122BB81D94}"/>
              </a:ext>
            </a:extLst>
          </p:cNvPr>
          <p:cNvSpPr>
            <a:spLocks noGrp="1"/>
          </p:cNvSpPr>
          <p:nvPr>
            <p:ph type="sldNum" sz="quarter" idx="10"/>
          </p:nvPr>
        </p:nvSpPr>
        <p:spPr>
          <a:ln/>
        </p:spPr>
        <p:txBody>
          <a:bodyPr/>
          <a:lstStyle>
            <a:lvl1pPr>
              <a:defRPr/>
            </a:lvl1pPr>
          </a:lstStyle>
          <a:p>
            <a:pPr>
              <a:defRPr/>
            </a:pPr>
            <a:endParaRPr lang="es-ES"/>
          </a:p>
        </p:txBody>
      </p:sp>
    </p:spTree>
    <p:extLst>
      <p:ext uri="{BB962C8B-B14F-4D97-AF65-F5344CB8AC3E}">
        <p14:creationId xmlns:p14="http://schemas.microsoft.com/office/powerpoint/2010/main" val="159179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www.bib.ub.edu/biblioteques/economiques/"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2.png"/><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hyperlink" Target="http://www.bib.ub.edu/biblioteques/economiques/" TargetMode="Externa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C3A400"/>
            </a:gs>
            <a:gs pos="100000">
              <a:srgbClr val="FFD700"/>
            </a:gs>
          </a:gsLst>
          <a:lin ang="5400000" scaled="1"/>
        </a:gradFill>
        <a:effectLst/>
      </p:bgPr>
    </p:bg>
    <p:spTree>
      <p:nvGrpSpPr>
        <p:cNvPr id="1" name=""/>
        <p:cNvGrpSpPr/>
        <p:nvPr/>
      </p:nvGrpSpPr>
      <p:grpSpPr>
        <a:xfrm>
          <a:off x="0" y="0"/>
          <a:ext cx="0" cy="0"/>
          <a:chOff x="0" y="0"/>
          <a:chExt cx="0" cy="0"/>
        </a:xfrm>
      </p:grpSpPr>
      <p:sp>
        <p:nvSpPr>
          <p:cNvPr id="1026" name="AutoShape 4">
            <a:hlinkClick r:id="rId14" action="ppaction://hlinksldjump" highlightClick="1"/>
            <a:extLst>
              <a:ext uri="{FF2B5EF4-FFF2-40B4-BE49-F238E27FC236}">
                <a16:creationId xmlns:a16="http://schemas.microsoft.com/office/drawing/2014/main" id="{DB0509F3-F61C-2EB8-72F1-19694FCEEF13}"/>
              </a:ext>
            </a:extLst>
          </p:cNvPr>
          <p:cNvSpPr>
            <a:spLocks noChangeArrowheads="1"/>
          </p:cNvSpPr>
          <p:nvPr/>
        </p:nvSpPr>
        <p:spPr bwMode="auto">
          <a:xfrm>
            <a:off x="8027988" y="6237288"/>
            <a:ext cx="360362" cy="287337"/>
          </a:xfrm>
          <a:prstGeom prst="actionButtonBackPrevious">
            <a:avLst/>
          </a:prstGeom>
          <a:solidFill>
            <a:srgbClr val="7A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ES" altLang="es-ES">
              <a:solidFill>
                <a:srgbClr val="544600"/>
              </a:solidFill>
            </a:endParaRPr>
          </a:p>
        </p:txBody>
      </p:sp>
      <p:pic>
        <p:nvPicPr>
          <p:cNvPr id="1027" name="Picture 8" descr="log_transparent2 copia">
            <a:hlinkClick r:id="rId15"/>
            <a:extLst>
              <a:ext uri="{FF2B5EF4-FFF2-40B4-BE49-F238E27FC236}">
                <a16:creationId xmlns:a16="http://schemas.microsoft.com/office/drawing/2014/main" id="{E37DC3B9-4B77-F2E3-A927-ED81B28418F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27088" y="6092825"/>
            <a:ext cx="2303462"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a:extLst>
              <a:ext uri="{FF2B5EF4-FFF2-40B4-BE49-F238E27FC236}">
                <a16:creationId xmlns:a16="http://schemas.microsoft.com/office/drawing/2014/main" id="{11B65223-D973-F73F-6240-AD05786CB5C7}"/>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a-ES" altLang="ca-ES"/>
              <a:t>Diapositiva amagada</a:t>
            </a:r>
          </a:p>
        </p:txBody>
      </p:sp>
      <p:sp>
        <p:nvSpPr>
          <p:cNvPr id="1029" name="Rectangle 3">
            <a:extLst>
              <a:ext uri="{FF2B5EF4-FFF2-40B4-BE49-F238E27FC236}">
                <a16:creationId xmlns:a16="http://schemas.microsoft.com/office/drawing/2014/main" id="{956371DB-A4EA-E513-8BA7-C1276C90A0F4}"/>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a-ES" altLang="ca-ES"/>
              <a:t>Haga clic para modificar el estilo de texto del patrón</a:t>
            </a:r>
          </a:p>
          <a:p>
            <a:pPr lvl="0"/>
            <a:endParaRPr lang="es-ES" altLang="ca-ES"/>
          </a:p>
          <a:p>
            <a:pPr lvl="0"/>
            <a:endParaRPr lang="ca-ES" altLang="ca-ES"/>
          </a:p>
          <a:p>
            <a:pPr lvl="0"/>
            <a:endParaRPr lang="ca-ES" altLang="ca-ES"/>
          </a:p>
        </p:txBody>
      </p:sp>
      <p:pic>
        <p:nvPicPr>
          <p:cNvPr id="1030" name="Picture 6" descr="cecil_pigou">
            <a:extLst>
              <a:ext uri="{FF2B5EF4-FFF2-40B4-BE49-F238E27FC236}">
                <a16:creationId xmlns:a16="http://schemas.microsoft.com/office/drawing/2014/main" id="{C61C0D16-2761-55FE-2016-3F4AA779BBE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787900" y="620713"/>
            <a:ext cx="3937000" cy="520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5 Marcador de número de diapositiva">
            <a:extLst>
              <a:ext uri="{FF2B5EF4-FFF2-40B4-BE49-F238E27FC236}">
                <a16:creationId xmlns:a16="http://schemas.microsoft.com/office/drawing/2014/main" id="{9AF7DD69-60D9-B616-7F1E-9E158D8B4269}"/>
              </a:ext>
            </a:extLst>
          </p:cNvPr>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b="1" i="1">
                <a:solidFill>
                  <a:srgbClr val="544600"/>
                </a:solidFill>
                <a:latin typeface="+mn-lt"/>
              </a:defRPr>
            </a:lvl1pPr>
          </a:lstStyle>
          <a:p>
            <a:pPr>
              <a:defRPr/>
            </a:pPr>
            <a:endParaRPr lang="es-E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hf sldNum="0" hdr="0" ftr="0" dt="0"/>
  <p:txStyles>
    <p:titleStyle>
      <a:lvl1pPr algn="ctr" rtl="0" eaLnBrk="0" fontAlgn="base" hangingPunct="0">
        <a:spcBef>
          <a:spcPct val="0"/>
        </a:spcBef>
        <a:spcAft>
          <a:spcPct val="0"/>
        </a:spcAft>
        <a:defRPr sz="5400" b="1" i="1">
          <a:solidFill>
            <a:srgbClr val="464400"/>
          </a:solidFill>
          <a:latin typeface="+mj-lt"/>
          <a:ea typeface="+mj-ea"/>
          <a:cs typeface="+mj-cs"/>
        </a:defRPr>
      </a:lvl1pPr>
      <a:lvl2pPr algn="ctr" rtl="0" eaLnBrk="0" fontAlgn="base" hangingPunct="0">
        <a:spcBef>
          <a:spcPct val="0"/>
        </a:spcBef>
        <a:spcAft>
          <a:spcPct val="0"/>
        </a:spcAft>
        <a:defRPr sz="5400" b="1" i="1">
          <a:solidFill>
            <a:srgbClr val="464400"/>
          </a:solidFill>
          <a:latin typeface="Palatino Linotype" pitchFamily="18" charset="0"/>
        </a:defRPr>
      </a:lvl2pPr>
      <a:lvl3pPr algn="ctr" rtl="0" eaLnBrk="0" fontAlgn="base" hangingPunct="0">
        <a:spcBef>
          <a:spcPct val="0"/>
        </a:spcBef>
        <a:spcAft>
          <a:spcPct val="0"/>
        </a:spcAft>
        <a:defRPr sz="5400" b="1" i="1">
          <a:solidFill>
            <a:srgbClr val="464400"/>
          </a:solidFill>
          <a:latin typeface="Palatino Linotype" pitchFamily="18" charset="0"/>
        </a:defRPr>
      </a:lvl3pPr>
      <a:lvl4pPr algn="ctr" rtl="0" eaLnBrk="0" fontAlgn="base" hangingPunct="0">
        <a:spcBef>
          <a:spcPct val="0"/>
        </a:spcBef>
        <a:spcAft>
          <a:spcPct val="0"/>
        </a:spcAft>
        <a:defRPr sz="5400" b="1" i="1">
          <a:solidFill>
            <a:srgbClr val="464400"/>
          </a:solidFill>
          <a:latin typeface="Palatino Linotype" pitchFamily="18" charset="0"/>
        </a:defRPr>
      </a:lvl4pPr>
      <a:lvl5pPr algn="ctr" rtl="0" eaLnBrk="0" fontAlgn="base" hangingPunct="0">
        <a:spcBef>
          <a:spcPct val="0"/>
        </a:spcBef>
        <a:spcAft>
          <a:spcPct val="0"/>
        </a:spcAft>
        <a:defRPr sz="5400" b="1" i="1">
          <a:solidFill>
            <a:srgbClr val="464400"/>
          </a:solidFill>
          <a:latin typeface="Palatino Linotype" pitchFamily="18" charset="0"/>
        </a:defRPr>
      </a:lvl5pPr>
      <a:lvl6pPr marL="457200" algn="ctr" rtl="0" fontAlgn="base">
        <a:spcBef>
          <a:spcPct val="0"/>
        </a:spcBef>
        <a:spcAft>
          <a:spcPct val="0"/>
        </a:spcAft>
        <a:defRPr sz="5400" b="1" i="1">
          <a:solidFill>
            <a:srgbClr val="464400"/>
          </a:solidFill>
          <a:latin typeface="Palatino Linotype" pitchFamily="18" charset="0"/>
        </a:defRPr>
      </a:lvl6pPr>
      <a:lvl7pPr marL="914400" algn="ctr" rtl="0" fontAlgn="base">
        <a:spcBef>
          <a:spcPct val="0"/>
        </a:spcBef>
        <a:spcAft>
          <a:spcPct val="0"/>
        </a:spcAft>
        <a:defRPr sz="5400" b="1" i="1">
          <a:solidFill>
            <a:srgbClr val="464400"/>
          </a:solidFill>
          <a:latin typeface="Palatino Linotype" pitchFamily="18" charset="0"/>
        </a:defRPr>
      </a:lvl7pPr>
      <a:lvl8pPr marL="1371600" algn="ctr" rtl="0" fontAlgn="base">
        <a:spcBef>
          <a:spcPct val="0"/>
        </a:spcBef>
        <a:spcAft>
          <a:spcPct val="0"/>
        </a:spcAft>
        <a:defRPr sz="5400" b="1" i="1">
          <a:solidFill>
            <a:srgbClr val="464400"/>
          </a:solidFill>
          <a:latin typeface="Palatino Linotype" pitchFamily="18" charset="0"/>
        </a:defRPr>
      </a:lvl8pPr>
      <a:lvl9pPr marL="1828800" algn="ctr" rtl="0" fontAlgn="base">
        <a:spcBef>
          <a:spcPct val="0"/>
        </a:spcBef>
        <a:spcAft>
          <a:spcPct val="0"/>
        </a:spcAft>
        <a:defRPr sz="5400" b="1" i="1">
          <a:solidFill>
            <a:srgbClr val="464400"/>
          </a:solidFill>
          <a:latin typeface="Palatino Linotype" pitchFamily="18" charset="0"/>
        </a:defRPr>
      </a:lvl9pPr>
    </p:titleStyle>
    <p:bodyStyle>
      <a:lvl1pPr marL="342900" indent="-342900" algn="l" rtl="0" eaLnBrk="0" fontAlgn="base" hangingPunct="0">
        <a:spcBef>
          <a:spcPct val="20000"/>
        </a:spcBef>
        <a:spcAft>
          <a:spcPct val="0"/>
        </a:spcAft>
        <a:buFont typeface="Wingdings" panose="05000000000000000000" pitchFamily="2" charset="2"/>
        <a:defRPr b="1">
          <a:solidFill>
            <a:srgbClr val="2E2600"/>
          </a:solidFill>
          <a:latin typeface="+mn-lt"/>
          <a:ea typeface="+mn-ea"/>
          <a:cs typeface="+mn-cs"/>
        </a:defRPr>
      </a:lvl1pPr>
      <a:lvl2pPr marL="828675" indent="-285750" algn="l" rtl="0" eaLnBrk="0" fontAlgn="base" hangingPunct="0">
        <a:spcBef>
          <a:spcPct val="20000"/>
        </a:spcBef>
        <a:spcAft>
          <a:spcPct val="0"/>
        </a:spcAft>
        <a:buChar char="–"/>
        <a:defRPr sz="3200" b="1" i="1">
          <a:solidFill>
            <a:srgbClr val="544600"/>
          </a:solidFill>
          <a:latin typeface="+mn-lt"/>
        </a:defRPr>
      </a:lvl2pPr>
      <a:lvl3pPr marL="1236663" indent="-228600" algn="l" rtl="0" eaLnBrk="0" fontAlgn="base" hangingPunct="0">
        <a:spcBef>
          <a:spcPct val="20000"/>
        </a:spcBef>
        <a:spcAft>
          <a:spcPct val="0"/>
        </a:spcAft>
        <a:buChar char="•"/>
        <a:defRPr sz="3200" b="1" i="1">
          <a:solidFill>
            <a:srgbClr val="544600"/>
          </a:solidFill>
          <a:latin typeface="+mn-lt"/>
        </a:defRPr>
      </a:lvl3pPr>
      <a:lvl4pPr marL="1644650" indent="-228600" algn="l" rtl="0" eaLnBrk="0" fontAlgn="base" hangingPunct="0">
        <a:spcBef>
          <a:spcPct val="20000"/>
        </a:spcBef>
        <a:spcAft>
          <a:spcPct val="0"/>
        </a:spcAft>
        <a:buChar char="–"/>
        <a:defRPr sz="3200" b="1" i="1">
          <a:solidFill>
            <a:srgbClr val="544600"/>
          </a:solidFill>
          <a:latin typeface="+mn-lt"/>
        </a:defRPr>
      </a:lvl4pPr>
      <a:lvl5pPr marL="2057400" indent="-228600" algn="l" rtl="0" eaLnBrk="0" fontAlgn="base" hangingPunct="0">
        <a:spcBef>
          <a:spcPct val="20000"/>
        </a:spcBef>
        <a:spcAft>
          <a:spcPct val="0"/>
        </a:spcAft>
        <a:buChar char="»"/>
        <a:defRPr sz="3200" b="1" i="1">
          <a:solidFill>
            <a:srgbClr val="544600"/>
          </a:solidFill>
          <a:latin typeface="+mn-lt"/>
        </a:defRPr>
      </a:lvl5pPr>
      <a:lvl6pPr marL="2514600" indent="-228600" algn="l" rtl="0" fontAlgn="base">
        <a:spcBef>
          <a:spcPct val="20000"/>
        </a:spcBef>
        <a:spcAft>
          <a:spcPct val="0"/>
        </a:spcAft>
        <a:buChar char="»"/>
        <a:defRPr sz="3200" b="1" i="1">
          <a:solidFill>
            <a:srgbClr val="544600"/>
          </a:solidFill>
          <a:latin typeface="+mn-lt"/>
        </a:defRPr>
      </a:lvl6pPr>
      <a:lvl7pPr marL="2971800" indent="-228600" algn="l" rtl="0" fontAlgn="base">
        <a:spcBef>
          <a:spcPct val="20000"/>
        </a:spcBef>
        <a:spcAft>
          <a:spcPct val="0"/>
        </a:spcAft>
        <a:buChar char="»"/>
        <a:defRPr sz="3200" b="1" i="1">
          <a:solidFill>
            <a:srgbClr val="544600"/>
          </a:solidFill>
          <a:latin typeface="+mn-lt"/>
        </a:defRPr>
      </a:lvl7pPr>
      <a:lvl8pPr marL="3429000" indent="-228600" algn="l" rtl="0" fontAlgn="base">
        <a:spcBef>
          <a:spcPct val="20000"/>
        </a:spcBef>
        <a:spcAft>
          <a:spcPct val="0"/>
        </a:spcAft>
        <a:buChar char="»"/>
        <a:defRPr sz="3200" b="1" i="1">
          <a:solidFill>
            <a:srgbClr val="544600"/>
          </a:solidFill>
          <a:latin typeface="+mn-lt"/>
        </a:defRPr>
      </a:lvl8pPr>
      <a:lvl9pPr marL="3886200" indent="-228600" algn="l" rtl="0" fontAlgn="base">
        <a:spcBef>
          <a:spcPct val="20000"/>
        </a:spcBef>
        <a:spcAft>
          <a:spcPct val="0"/>
        </a:spcAft>
        <a:buChar char="»"/>
        <a:defRPr sz="3200" b="1" i="1">
          <a:solidFill>
            <a:srgbClr val="544600"/>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3A400"/>
            </a:gs>
            <a:gs pos="100000">
              <a:srgbClr val="FFD700"/>
            </a:gs>
          </a:gsLst>
          <a:lin ang="5400000" scaled="1"/>
        </a:gradFill>
        <a:effectLst/>
      </p:bgPr>
    </p:bg>
    <p:spTree>
      <p:nvGrpSpPr>
        <p:cNvPr id="1" name=""/>
        <p:cNvGrpSpPr/>
        <p:nvPr/>
      </p:nvGrpSpPr>
      <p:grpSpPr>
        <a:xfrm>
          <a:off x="0" y="0"/>
          <a:ext cx="0" cy="0"/>
          <a:chOff x="0" y="0"/>
          <a:chExt cx="0" cy="0"/>
        </a:xfrm>
      </p:grpSpPr>
      <p:sp>
        <p:nvSpPr>
          <p:cNvPr id="2050" name="AutoShape 4">
            <a:hlinkClick r:id="rId14" action="ppaction://hlinksldjump" highlightClick="1"/>
            <a:extLst>
              <a:ext uri="{FF2B5EF4-FFF2-40B4-BE49-F238E27FC236}">
                <a16:creationId xmlns:a16="http://schemas.microsoft.com/office/drawing/2014/main" id="{AE578CA0-D620-A73B-99D3-2B0199200B61}"/>
              </a:ext>
            </a:extLst>
          </p:cNvPr>
          <p:cNvSpPr>
            <a:spLocks noChangeArrowheads="1"/>
          </p:cNvSpPr>
          <p:nvPr/>
        </p:nvSpPr>
        <p:spPr bwMode="auto">
          <a:xfrm>
            <a:off x="8027988" y="6237288"/>
            <a:ext cx="360362" cy="287337"/>
          </a:xfrm>
          <a:prstGeom prst="actionButtonBackPrevious">
            <a:avLst/>
          </a:prstGeom>
          <a:solidFill>
            <a:srgbClr val="7A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ES" altLang="es-ES">
              <a:solidFill>
                <a:srgbClr val="544600"/>
              </a:solidFill>
            </a:endParaRPr>
          </a:p>
        </p:txBody>
      </p:sp>
      <p:pic>
        <p:nvPicPr>
          <p:cNvPr id="2051" name="Picture 8" descr="log_transparent2 copia">
            <a:hlinkClick r:id="rId15"/>
            <a:extLst>
              <a:ext uri="{FF2B5EF4-FFF2-40B4-BE49-F238E27FC236}">
                <a16:creationId xmlns:a16="http://schemas.microsoft.com/office/drawing/2014/main" id="{4759C5F1-9987-5A2F-2EA8-4B865ADBCA0D}"/>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27088" y="6092825"/>
            <a:ext cx="2303462"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a:extLst>
              <a:ext uri="{FF2B5EF4-FFF2-40B4-BE49-F238E27FC236}">
                <a16:creationId xmlns:a16="http://schemas.microsoft.com/office/drawing/2014/main" id="{93E33382-7B12-BEC1-76D5-10D7DFBC6A89}"/>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a-ES" altLang="ca-ES"/>
              <a:t>Diapositiva n</a:t>
            </a:r>
          </a:p>
        </p:txBody>
      </p:sp>
      <p:sp>
        <p:nvSpPr>
          <p:cNvPr id="2053" name="Rectangle 3">
            <a:extLst>
              <a:ext uri="{FF2B5EF4-FFF2-40B4-BE49-F238E27FC236}">
                <a16:creationId xmlns:a16="http://schemas.microsoft.com/office/drawing/2014/main" id="{9B5FAF38-5641-12E8-7546-241672EBBBB9}"/>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a-ES" altLang="ca-ES"/>
              <a:t>Haga clic para modificar el estilo de texto del patrón</a:t>
            </a:r>
          </a:p>
          <a:p>
            <a:pPr lvl="0"/>
            <a:endParaRPr lang="es-ES" altLang="ca-ES"/>
          </a:p>
          <a:p>
            <a:pPr lvl="0"/>
            <a:endParaRPr lang="ca-ES" altLang="ca-ES"/>
          </a:p>
          <a:p>
            <a:pPr lvl="0"/>
            <a:endParaRPr lang="ca-ES" altLang="ca-ES"/>
          </a:p>
        </p:txBody>
      </p:sp>
      <p:pic>
        <p:nvPicPr>
          <p:cNvPr id="2054" name="Picture 6" descr="cecil_pigou">
            <a:extLst>
              <a:ext uri="{FF2B5EF4-FFF2-40B4-BE49-F238E27FC236}">
                <a16:creationId xmlns:a16="http://schemas.microsoft.com/office/drawing/2014/main" id="{9DE8049F-E3AD-C856-CD77-A22D18C65BC1}"/>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787900" y="620713"/>
            <a:ext cx="3937000" cy="520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5 Marcador de número de diapositiva">
            <a:extLst>
              <a:ext uri="{FF2B5EF4-FFF2-40B4-BE49-F238E27FC236}">
                <a16:creationId xmlns:a16="http://schemas.microsoft.com/office/drawing/2014/main" id="{A22FCAB3-85A6-8171-B431-931CB8839437}"/>
              </a:ext>
            </a:extLst>
          </p:cNvPr>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b="1" i="1" smtClean="0">
                <a:solidFill>
                  <a:srgbClr val="544600"/>
                </a:solidFill>
                <a:latin typeface="Palatino Linotype" panose="02040502050505030304" pitchFamily="18" charset="0"/>
              </a:defRPr>
            </a:lvl1pPr>
          </a:lstStyle>
          <a:p>
            <a:pPr>
              <a:defRPr/>
            </a:pPr>
            <a:fld id="{3D81544B-65E4-44B4-9BAB-81536E794DB5}" type="slidenum">
              <a:rPr lang="es-ES" altLang="ca-ES"/>
              <a:pPr>
                <a:defRPr/>
              </a:pPr>
              <a:t>‹#›</a:t>
            </a:fld>
            <a:endParaRPr lang="es-ES" altLang="ca-ES"/>
          </a:p>
        </p:txBody>
      </p:sp>
    </p:spTree>
  </p:cSld>
  <p:clrMap bg1="lt1" tx1="dk1" bg2="lt2" tx2="dk2" accent1="accent1" accent2="accent2" accent3="accent3" accent4="accent4" accent5="accent5" accent6="accent6" hlink="hlink" folHlink="folHlink"/>
  <p:sldLayoutIdLst>
    <p:sldLayoutId id="2147483747"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hf hdr="0" ftr="0" dt="0"/>
  <p:txStyles>
    <p:titleStyle>
      <a:lvl1pPr algn="ctr" rtl="0" eaLnBrk="0" fontAlgn="base" hangingPunct="0">
        <a:spcBef>
          <a:spcPct val="0"/>
        </a:spcBef>
        <a:spcAft>
          <a:spcPct val="0"/>
        </a:spcAft>
        <a:defRPr sz="5400" b="1" i="1">
          <a:solidFill>
            <a:srgbClr val="464400"/>
          </a:solidFill>
          <a:latin typeface="+mj-lt"/>
          <a:ea typeface="+mj-ea"/>
          <a:cs typeface="+mj-cs"/>
        </a:defRPr>
      </a:lvl1pPr>
      <a:lvl2pPr algn="ctr" rtl="0" eaLnBrk="0" fontAlgn="base" hangingPunct="0">
        <a:spcBef>
          <a:spcPct val="0"/>
        </a:spcBef>
        <a:spcAft>
          <a:spcPct val="0"/>
        </a:spcAft>
        <a:defRPr sz="5400" b="1" i="1">
          <a:solidFill>
            <a:srgbClr val="464400"/>
          </a:solidFill>
          <a:latin typeface="Palatino Linotype" pitchFamily="18" charset="0"/>
        </a:defRPr>
      </a:lvl2pPr>
      <a:lvl3pPr algn="ctr" rtl="0" eaLnBrk="0" fontAlgn="base" hangingPunct="0">
        <a:spcBef>
          <a:spcPct val="0"/>
        </a:spcBef>
        <a:spcAft>
          <a:spcPct val="0"/>
        </a:spcAft>
        <a:defRPr sz="5400" b="1" i="1">
          <a:solidFill>
            <a:srgbClr val="464400"/>
          </a:solidFill>
          <a:latin typeface="Palatino Linotype" pitchFamily="18" charset="0"/>
        </a:defRPr>
      </a:lvl3pPr>
      <a:lvl4pPr algn="ctr" rtl="0" eaLnBrk="0" fontAlgn="base" hangingPunct="0">
        <a:spcBef>
          <a:spcPct val="0"/>
        </a:spcBef>
        <a:spcAft>
          <a:spcPct val="0"/>
        </a:spcAft>
        <a:defRPr sz="5400" b="1" i="1">
          <a:solidFill>
            <a:srgbClr val="464400"/>
          </a:solidFill>
          <a:latin typeface="Palatino Linotype" pitchFamily="18" charset="0"/>
        </a:defRPr>
      </a:lvl4pPr>
      <a:lvl5pPr algn="ctr" rtl="0" eaLnBrk="0" fontAlgn="base" hangingPunct="0">
        <a:spcBef>
          <a:spcPct val="0"/>
        </a:spcBef>
        <a:spcAft>
          <a:spcPct val="0"/>
        </a:spcAft>
        <a:defRPr sz="5400" b="1" i="1">
          <a:solidFill>
            <a:srgbClr val="464400"/>
          </a:solidFill>
          <a:latin typeface="Palatino Linotype" pitchFamily="18" charset="0"/>
        </a:defRPr>
      </a:lvl5pPr>
      <a:lvl6pPr marL="457200" algn="ctr" rtl="0" eaLnBrk="0" fontAlgn="base" hangingPunct="0">
        <a:spcBef>
          <a:spcPct val="0"/>
        </a:spcBef>
        <a:spcAft>
          <a:spcPct val="0"/>
        </a:spcAft>
        <a:defRPr sz="5400" b="1" i="1">
          <a:solidFill>
            <a:srgbClr val="464400"/>
          </a:solidFill>
          <a:latin typeface="Palatino Linotype" pitchFamily="18" charset="0"/>
        </a:defRPr>
      </a:lvl6pPr>
      <a:lvl7pPr marL="914400" algn="ctr" rtl="0" eaLnBrk="0" fontAlgn="base" hangingPunct="0">
        <a:spcBef>
          <a:spcPct val="0"/>
        </a:spcBef>
        <a:spcAft>
          <a:spcPct val="0"/>
        </a:spcAft>
        <a:defRPr sz="5400" b="1" i="1">
          <a:solidFill>
            <a:srgbClr val="464400"/>
          </a:solidFill>
          <a:latin typeface="Palatino Linotype" pitchFamily="18" charset="0"/>
        </a:defRPr>
      </a:lvl7pPr>
      <a:lvl8pPr marL="1371600" algn="ctr" rtl="0" eaLnBrk="0" fontAlgn="base" hangingPunct="0">
        <a:spcBef>
          <a:spcPct val="0"/>
        </a:spcBef>
        <a:spcAft>
          <a:spcPct val="0"/>
        </a:spcAft>
        <a:defRPr sz="5400" b="1" i="1">
          <a:solidFill>
            <a:srgbClr val="464400"/>
          </a:solidFill>
          <a:latin typeface="Palatino Linotype" pitchFamily="18" charset="0"/>
        </a:defRPr>
      </a:lvl8pPr>
      <a:lvl9pPr marL="1828800" algn="ctr" rtl="0" eaLnBrk="0" fontAlgn="base" hangingPunct="0">
        <a:spcBef>
          <a:spcPct val="0"/>
        </a:spcBef>
        <a:spcAft>
          <a:spcPct val="0"/>
        </a:spcAft>
        <a:defRPr sz="5400" b="1" i="1">
          <a:solidFill>
            <a:srgbClr val="464400"/>
          </a:solidFill>
          <a:latin typeface="Palatino Linotype" pitchFamily="18" charset="0"/>
        </a:defRPr>
      </a:lvl9pPr>
    </p:titleStyle>
    <p:bodyStyle>
      <a:lvl1pPr marL="342900" indent="-342900" algn="l" rtl="0" eaLnBrk="0" fontAlgn="base" hangingPunct="0">
        <a:spcBef>
          <a:spcPct val="20000"/>
        </a:spcBef>
        <a:spcAft>
          <a:spcPct val="0"/>
        </a:spcAft>
        <a:buFont typeface="Wingdings" panose="05000000000000000000" pitchFamily="2" charset="2"/>
        <a:defRPr b="1">
          <a:solidFill>
            <a:srgbClr val="2E2600"/>
          </a:solidFill>
          <a:latin typeface="+mn-lt"/>
          <a:ea typeface="+mn-ea"/>
          <a:cs typeface="+mn-cs"/>
        </a:defRPr>
      </a:lvl1pPr>
      <a:lvl2pPr marL="828675" indent="-285750" algn="l" rtl="0" eaLnBrk="0" fontAlgn="base" hangingPunct="0">
        <a:spcBef>
          <a:spcPct val="20000"/>
        </a:spcBef>
        <a:spcAft>
          <a:spcPct val="0"/>
        </a:spcAft>
        <a:buChar char="–"/>
        <a:defRPr sz="3200" b="1" i="1">
          <a:solidFill>
            <a:srgbClr val="544600"/>
          </a:solidFill>
          <a:latin typeface="+mn-lt"/>
        </a:defRPr>
      </a:lvl2pPr>
      <a:lvl3pPr marL="1236663" indent="-228600" algn="l" rtl="0" eaLnBrk="0" fontAlgn="base" hangingPunct="0">
        <a:spcBef>
          <a:spcPct val="20000"/>
        </a:spcBef>
        <a:spcAft>
          <a:spcPct val="0"/>
        </a:spcAft>
        <a:buChar char="•"/>
        <a:defRPr sz="3200" b="1" i="1">
          <a:solidFill>
            <a:srgbClr val="544600"/>
          </a:solidFill>
          <a:latin typeface="+mn-lt"/>
        </a:defRPr>
      </a:lvl3pPr>
      <a:lvl4pPr marL="1644650" indent="-228600" algn="l" rtl="0" eaLnBrk="0" fontAlgn="base" hangingPunct="0">
        <a:spcBef>
          <a:spcPct val="20000"/>
        </a:spcBef>
        <a:spcAft>
          <a:spcPct val="0"/>
        </a:spcAft>
        <a:buChar char="–"/>
        <a:defRPr sz="3200" b="1" i="1">
          <a:solidFill>
            <a:srgbClr val="544600"/>
          </a:solidFill>
          <a:latin typeface="+mn-lt"/>
        </a:defRPr>
      </a:lvl4pPr>
      <a:lvl5pPr marL="2057400" indent="-228600" algn="l" rtl="0" eaLnBrk="0" fontAlgn="base" hangingPunct="0">
        <a:spcBef>
          <a:spcPct val="20000"/>
        </a:spcBef>
        <a:spcAft>
          <a:spcPct val="0"/>
        </a:spcAft>
        <a:buChar char="»"/>
        <a:defRPr sz="3200" b="1" i="1">
          <a:solidFill>
            <a:srgbClr val="544600"/>
          </a:solidFill>
          <a:latin typeface="+mn-lt"/>
        </a:defRPr>
      </a:lvl5pPr>
      <a:lvl6pPr marL="2514600" indent="-228600" algn="l" rtl="0" eaLnBrk="0" fontAlgn="base" hangingPunct="0">
        <a:spcBef>
          <a:spcPct val="20000"/>
        </a:spcBef>
        <a:spcAft>
          <a:spcPct val="0"/>
        </a:spcAft>
        <a:buChar char="»"/>
        <a:defRPr sz="3200" b="1" i="1">
          <a:solidFill>
            <a:srgbClr val="544600"/>
          </a:solidFill>
          <a:latin typeface="+mn-lt"/>
        </a:defRPr>
      </a:lvl6pPr>
      <a:lvl7pPr marL="2971800" indent="-228600" algn="l" rtl="0" eaLnBrk="0" fontAlgn="base" hangingPunct="0">
        <a:spcBef>
          <a:spcPct val="20000"/>
        </a:spcBef>
        <a:spcAft>
          <a:spcPct val="0"/>
        </a:spcAft>
        <a:buChar char="»"/>
        <a:defRPr sz="3200" b="1" i="1">
          <a:solidFill>
            <a:srgbClr val="544600"/>
          </a:solidFill>
          <a:latin typeface="+mn-lt"/>
        </a:defRPr>
      </a:lvl7pPr>
      <a:lvl8pPr marL="3429000" indent="-228600" algn="l" rtl="0" eaLnBrk="0" fontAlgn="base" hangingPunct="0">
        <a:spcBef>
          <a:spcPct val="20000"/>
        </a:spcBef>
        <a:spcAft>
          <a:spcPct val="0"/>
        </a:spcAft>
        <a:buChar char="»"/>
        <a:defRPr sz="3200" b="1" i="1">
          <a:solidFill>
            <a:srgbClr val="544600"/>
          </a:solidFill>
          <a:latin typeface="+mn-lt"/>
        </a:defRPr>
      </a:lvl8pPr>
      <a:lvl9pPr marL="3886200" indent="-228600" algn="l" rtl="0" eaLnBrk="0" fontAlgn="base" hangingPunct="0">
        <a:spcBef>
          <a:spcPct val="20000"/>
        </a:spcBef>
        <a:spcAft>
          <a:spcPct val="0"/>
        </a:spcAft>
        <a:buChar char="»"/>
        <a:defRPr sz="3200" b="1" i="1">
          <a:solidFill>
            <a:srgbClr val="544600"/>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jpeg"/><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13.xml"/><Relationship Id="rId6" Type="http://schemas.openxmlformats.org/officeDocument/2006/relationships/slide" Target="slide12.xml"/><Relationship Id="rId5" Type="http://schemas.openxmlformats.org/officeDocument/2006/relationships/image" Target="../media/image4.jpeg"/><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hyperlink" Target="https://cercabib.ub.edu/permalink/34CSUC_UB/13d0big/alma991002110889706708" TargetMode="External"/><Relationship Id="rId7" Type="http://schemas.openxmlformats.org/officeDocument/2006/relationships/image" Target="../media/image5.jpeg"/><Relationship Id="rId2" Type="http://schemas.openxmlformats.org/officeDocument/2006/relationships/hyperlink" Target="https://cercabib.ub.edu/permalink/34CSUC_UB/acbrpu/alma991002174589706708" TargetMode="External"/><Relationship Id="rId1" Type="http://schemas.openxmlformats.org/officeDocument/2006/relationships/slideLayout" Target="../slideLayouts/slideLayout24.xml"/><Relationship Id="rId6" Type="http://schemas.openxmlformats.org/officeDocument/2006/relationships/hyperlink" Target="https://cercabib.ub.edu/discovery/search?query=any,contains,(%22Pigou,%20A.%20C.%20(Arthur%20Cecil),%201877-1959%22)&amp;tab=LibraryCatalog&amp;search_scope=MyInstitution&amp;vid=34CSUC_UB:VU1&amp;offset=0" TargetMode="External"/><Relationship Id="rId5" Type="http://schemas.openxmlformats.org/officeDocument/2006/relationships/hyperlink" Target="https://crai.ub.edu/coneix-el-crai/biblioteques/crai-biblioteca-deconomia-i-empresa" TargetMode="External"/><Relationship Id="rId4" Type="http://schemas.openxmlformats.org/officeDocument/2006/relationships/hyperlink" Target="https://cercabib.ub.edu/permalink/34CSUC_UB/13d0big/alma991004256019706708" TargetMode="External"/></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7" Type="http://schemas.openxmlformats.org/officeDocument/2006/relationships/slide" Target="slide11.xml"/><Relationship Id="rId2" Type="http://schemas.openxmlformats.org/officeDocument/2006/relationships/image" Target="../media/image6.jpeg"/><Relationship Id="rId1" Type="http://schemas.openxmlformats.org/officeDocument/2006/relationships/slideLayout" Target="../slideLayouts/slideLayout14.xml"/><Relationship Id="rId6" Type="http://schemas.openxmlformats.org/officeDocument/2006/relationships/slide" Target="slide10.xml"/><Relationship Id="rId5" Type="http://schemas.openxmlformats.org/officeDocument/2006/relationships/slide" Target="slide9.xml"/><Relationship Id="rId4" Type="http://schemas.openxmlformats.org/officeDocument/2006/relationships/slide" Target="slide8.xml"/></Relationships>
</file>

<file path=ppt/slides/_rels/slide6.xml.rels><?xml version="1.0" encoding="UTF-8" standalone="yes"?>
<Relationships xmlns="http://schemas.openxmlformats.org/package/2006/relationships"><Relationship Id="rId3" Type="http://schemas.openxmlformats.org/officeDocument/2006/relationships/hyperlink" Target="http://www.eumed.net/cursecon/economistas/pigou.htm" TargetMode="External"/><Relationship Id="rId2" Type="http://schemas.openxmlformats.org/officeDocument/2006/relationships/hyperlink" Target="https://www.enciclopedia.cat/gran-enciclopedia-catalana/arthur-cecil-pigou" TargetMode="External"/><Relationship Id="rId1" Type="http://schemas.openxmlformats.org/officeDocument/2006/relationships/slideLayout" Target="../slideLayouts/slideLayout14.xml"/><Relationship Id="rId4" Type="http://schemas.openxmlformats.org/officeDocument/2006/relationships/hyperlink" Target="http://ca.wikipedia.org/wiki/Arthur_Cecil_Pigou"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a:extLst>
              <a:ext uri="{FF2B5EF4-FFF2-40B4-BE49-F238E27FC236}">
                <a16:creationId xmlns:a16="http://schemas.microsoft.com/office/drawing/2014/main" id="{2CDC3D53-91CE-BF91-C124-C6A7EEC8AB52}"/>
              </a:ext>
            </a:extLst>
          </p:cNvPr>
          <p:cNvSpPr>
            <a:spLocks noGrp="1" noChangeArrowheads="1"/>
          </p:cNvSpPr>
          <p:nvPr>
            <p:ph type="ctrTitle"/>
          </p:nvPr>
        </p:nvSpPr>
        <p:spPr/>
        <p:txBody>
          <a:bodyPr/>
          <a:lstStyle/>
          <a:p>
            <a:r>
              <a:rPr lang="es-ES" altLang="ca-ES" sz="4800"/>
              <a:t>Arthur Cecil Pigou</a:t>
            </a:r>
            <a:br>
              <a:rPr lang="es-ES" altLang="ca-ES" sz="4800"/>
            </a:br>
            <a:r>
              <a:rPr lang="es-ES" altLang="ca-ES" sz="4800"/>
              <a:t>1877-1959</a:t>
            </a:r>
            <a:endParaRPr lang="ca-ES" altLang="ca-ES" sz="4800"/>
          </a:p>
        </p:txBody>
      </p:sp>
      <p:sp>
        <p:nvSpPr>
          <p:cNvPr id="6147" name="Rectangle 5">
            <a:extLst>
              <a:ext uri="{FF2B5EF4-FFF2-40B4-BE49-F238E27FC236}">
                <a16:creationId xmlns:a16="http://schemas.microsoft.com/office/drawing/2014/main" id="{8A2CC6F1-59F6-F3C2-219B-2251477023C4}"/>
              </a:ext>
            </a:extLst>
          </p:cNvPr>
          <p:cNvSpPr>
            <a:spLocks noGrp="1" noChangeArrowheads="1"/>
          </p:cNvSpPr>
          <p:nvPr>
            <p:ph type="subTitle" idx="4294967295"/>
          </p:nvPr>
        </p:nvSpPr>
        <p:spPr>
          <a:xfrm>
            <a:off x="2484438" y="2060575"/>
            <a:ext cx="6048375" cy="3578225"/>
          </a:xfrm>
          <a:noFill/>
        </p:spPr>
        <p:txBody>
          <a:bodyPr/>
          <a:lstStyle/>
          <a:p>
            <a:pPr marL="0" indent="0" algn="just"/>
            <a:r>
              <a:rPr lang="es-ES" altLang="ca-ES" sz="2400"/>
              <a:t>“The money which a person is prepared to offer for a thing measures directly, no the satisfaction he will get from the thing, but the intensity of his desire for it”</a:t>
            </a:r>
          </a:p>
          <a:p>
            <a:pPr marL="0" indent="0" algn="ctr"/>
            <a:endParaRPr lang="es-ES" altLang="ca-ES" sz="900"/>
          </a:p>
          <a:p>
            <a:pPr marL="0" indent="0" algn="just"/>
            <a:r>
              <a:rPr lang="es-ES" altLang="ca-ES" sz="2400" i="1"/>
              <a:t>(Els diners que hom està disposat a oferir per una cosa mesuren directament, no pas la satisfacció que li reportarà, sinó la intensitat del seu desig)</a:t>
            </a:r>
          </a:p>
          <a:p>
            <a:pPr marL="0" indent="0" algn="just"/>
            <a:endParaRPr lang="es-ES" altLang="ca-ES" sz="900" i="1"/>
          </a:p>
          <a:p>
            <a:pPr marL="0" indent="0" algn="r"/>
            <a:r>
              <a:rPr lang="es-ES" altLang="ca-ES" sz="2400"/>
              <a:t>The Economics of welfare, 1932</a:t>
            </a:r>
            <a:endParaRPr lang="ca-ES" altLang="ca-ES" sz="2400" i="1"/>
          </a:p>
        </p:txBody>
      </p:sp>
      <p:pic>
        <p:nvPicPr>
          <p:cNvPr id="6148" name="Picture 10" descr="pigou">
            <a:extLst>
              <a:ext uri="{FF2B5EF4-FFF2-40B4-BE49-F238E27FC236}">
                <a16:creationId xmlns:a16="http://schemas.microsoft.com/office/drawing/2014/main" id="{16085DBB-8329-86F6-C4C6-13D5D771A3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2205038"/>
            <a:ext cx="14351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49" name="6 Grupo">
            <a:extLst>
              <a:ext uri="{FF2B5EF4-FFF2-40B4-BE49-F238E27FC236}">
                <a16:creationId xmlns:a16="http://schemas.microsoft.com/office/drawing/2014/main" id="{C954E8C7-9E71-78FF-A025-71A100E36289}"/>
              </a:ext>
            </a:extLst>
          </p:cNvPr>
          <p:cNvGrpSpPr>
            <a:grpSpLocks/>
          </p:cNvGrpSpPr>
          <p:nvPr/>
        </p:nvGrpSpPr>
        <p:grpSpPr bwMode="auto">
          <a:xfrm>
            <a:off x="8027988" y="6381750"/>
            <a:ext cx="647700" cy="287338"/>
            <a:chOff x="8028384" y="6381321"/>
            <a:chExt cx="648072" cy="360040"/>
          </a:xfrm>
        </p:grpSpPr>
        <p:sp>
          <p:nvSpPr>
            <p:cNvPr id="6" name="5 Rectángulo">
              <a:hlinkClick r:id="rId3" action="ppaction://hlinksldjump"/>
              <a:extLst>
                <a:ext uri="{FF2B5EF4-FFF2-40B4-BE49-F238E27FC236}">
                  <a16:creationId xmlns:a16="http://schemas.microsoft.com/office/drawing/2014/main" id="{75F586A0-1882-FB4D-8EF8-BB8A3D4177BD}"/>
                </a:ext>
              </a:extLst>
            </p:cNvPr>
            <p:cNvSpPr/>
            <p:nvPr/>
          </p:nvSpPr>
          <p:spPr>
            <a:xfrm>
              <a:off x="8028384" y="6381321"/>
              <a:ext cx="648072" cy="360040"/>
            </a:xfrm>
            <a:prstGeom prst="rect">
              <a:avLst/>
            </a:prstGeom>
            <a:noFill/>
            <a:ln w="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
            </a:p>
          </p:txBody>
        </p:sp>
        <p:sp>
          <p:nvSpPr>
            <p:cNvPr id="5" name="4 CuadroTexto">
              <a:hlinkClick r:id="rId3" action="ppaction://hlinksldjump"/>
              <a:extLst>
                <a:ext uri="{FF2B5EF4-FFF2-40B4-BE49-F238E27FC236}">
                  <a16:creationId xmlns:a16="http://schemas.microsoft.com/office/drawing/2014/main" id="{7946333B-E108-C0FA-12C0-02321B2BE3C6}"/>
                </a:ext>
              </a:extLst>
            </p:cNvPr>
            <p:cNvSpPr txBox="1"/>
            <p:nvPr/>
          </p:nvSpPr>
          <p:spPr>
            <a:xfrm>
              <a:off x="8028384" y="6452931"/>
              <a:ext cx="633776" cy="246657"/>
            </a:xfrm>
            <a:prstGeom prst="rect">
              <a:avLst/>
            </a:prstGeom>
            <a:noFill/>
          </p:spPr>
          <p:txBody>
            <a:bodyPr wrap="none">
              <a:spAutoFit/>
            </a:bodyPr>
            <a:lstStyle/>
            <a:p>
              <a:pPr eaLnBrk="1" hangingPunct="1">
                <a:defRPr/>
              </a:pPr>
              <a:r>
                <a:rPr lang="es-ES" sz="1000" b="1" i="1" dirty="0">
                  <a:solidFill>
                    <a:srgbClr val="6F6C00"/>
                  </a:solidFill>
                  <a:latin typeface="+mn-lt"/>
                </a:rPr>
                <a:t> </a:t>
              </a:r>
              <a:r>
                <a:rPr lang="es-ES" sz="1000" b="1" i="1" dirty="0" err="1">
                  <a:solidFill>
                    <a:srgbClr val="6F6C00"/>
                  </a:solidFill>
                  <a:latin typeface="+mn-lt"/>
                </a:rPr>
                <a:t>Crèdits</a:t>
              </a:r>
              <a:endParaRPr lang="es-ES" sz="1000" b="1" i="1" dirty="0">
                <a:solidFill>
                  <a:srgbClr val="6F6C00"/>
                </a:solidFill>
                <a:latin typeface="+mn-lt"/>
              </a:endParaRPr>
            </a:p>
          </p:txBody>
        </p:sp>
      </p:gr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0419" name="Rectangle 3">
            <a:extLst>
              <a:ext uri="{FF2B5EF4-FFF2-40B4-BE49-F238E27FC236}">
                <a16:creationId xmlns:a16="http://schemas.microsoft.com/office/drawing/2014/main" id="{93DD4582-F02B-22AC-634C-448ADEE550E9}"/>
              </a:ext>
            </a:extLst>
          </p:cNvPr>
          <p:cNvSpPr>
            <a:spLocks noGrp="1" noChangeArrowheads="1"/>
          </p:cNvSpPr>
          <p:nvPr>
            <p:ph type="body" idx="1"/>
          </p:nvPr>
        </p:nvSpPr>
        <p:spPr>
          <a:xfrm>
            <a:off x="468313" y="1844675"/>
            <a:ext cx="8229600" cy="3600450"/>
          </a:xfrm>
        </p:spPr>
        <p:txBody>
          <a:bodyPr/>
          <a:lstStyle/>
          <a:p>
            <a:pPr marL="0" indent="0" eaLnBrk="1" hangingPunct="1">
              <a:buFontTx/>
              <a:buChar char="•"/>
              <a:tabLst>
                <a:tab pos="717550" algn="l"/>
              </a:tabLst>
            </a:pPr>
            <a:r>
              <a:rPr lang="es-ES" altLang="ca-ES" sz="2800"/>
              <a:t>El sector públic fixa:	</a:t>
            </a:r>
          </a:p>
          <a:p>
            <a:pPr marL="1081088" lvl="1" indent="-363538" eaLnBrk="1" hangingPunct="1">
              <a:buFont typeface="Wingdings" panose="05000000000000000000" pitchFamily="2" charset="2"/>
              <a:buChar char="ü"/>
              <a:tabLst>
                <a:tab pos="717550" algn="l"/>
              </a:tabLst>
            </a:pPr>
            <a:r>
              <a:rPr lang="es-ES" altLang="ca-ES" sz="2800" i="0">
                <a:solidFill>
                  <a:srgbClr val="2E2600"/>
                </a:solidFill>
              </a:rPr>
              <a:t>impostos,  per les externalitats negatives </a:t>
            </a:r>
          </a:p>
          <a:p>
            <a:pPr marL="1081088" lvl="1" indent="-363538" eaLnBrk="1" hangingPunct="1">
              <a:buFont typeface="Wingdings" panose="05000000000000000000" pitchFamily="2" charset="2"/>
              <a:buChar char="ü"/>
              <a:tabLst>
                <a:tab pos="717550" algn="l"/>
              </a:tabLst>
            </a:pPr>
            <a:r>
              <a:rPr lang="es-ES" altLang="ca-ES" sz="2800" i="0">
                <a:solidFill>
                  <a:srgbClr val="2E2600"/>
                </a:solidFill>
              </a:rPr>
              <a:t>subvencions, per les externalitats positives</a:t>
            </a:r>
          </a:p>
          <a:p>
            <a:pPr marL="1081088" lvl="1" indent="-363538" eaLnBrk="1" hangingPunct="1">
              <a:buFont typeface="Wingdings" panose="05000000000000000000" pitchFamily="2" charset="2"/>
              <a:buChar char="ü"/>
              <a:tabLst>
                <a:tab pos="717550" algn="l"/>
              </a:tabLst>
            </a:pPr>
            <a:endParaRPr lang="es-ES" altLang="ca-ES" sz="1600" i="0"/>
          </a:p>
          <a:p>
            <a:pPr marL="0" indent="0" algn="just" eaLnBrk="1" hangingPunct="1">
              <a:buFontTx/>
              <a:buChar char="•"/>
              <a:tabLst>
                <a:tab pos="717550" algn="l"/>
              </a:tabLst>
            </a:pPr>
            <a:r>
              <a:rPr lang="es-ES" altLang="ca-ES" sz="2800"/>
              <a:t>Internalització dels efectes externs: mecanismes que traslladen al que genera l’externalitat els costos o beneficis que s’imposen a altres agents.</a:t>
            </a:r>
            <a:r>
              <a:rPr lang="ca-ES" altLang="ca-ES"/>
              <a:t> </a:t>
            </a:r>
            <a:r>
              <a:rPr lang="es-ES" altLang="ca-ES" sz="2800"/>
              <a:t> </a:t>
            </a:r>
          </a:p>
        </p:txBody>
      </p:sp>
      <p:sp>
        <p:nvSpPr>
          <p:cNvPr id="60420" name="Rectangle 4">
            <a:extLst>
              <a:ext uri="{FF2B5EF4-FFF2-40B4-BE49-F238E27FC236}">
                <a16:creationId xmlns:a16="http://schemas.microsoft.com/office/drawing/2014/main" id="{61165B1F-BB69-17A7-6904-FCD22738C9AA}"/>
              </a:ext>
            </a:extLst>
          </p:cNvPr>
          <p:cNvSpPr>
            <a:spLocks noGrp="1" noChangeArrowheads="1"/>
          </p:cNvSpPr>
          <p:nvPr>
            <p:ph type="title"/>
          </p:nvPr>
        </p:nvSpPr>
        <p:spPr>
          <a:noFill/>
        </p:spPr>
        <p:txBody>
          <a:bodyPr/>
          <a:lstStyle/>
          <a:p>
            <a:pPr eaLnBrk="1" hangingPunct="1"/>
            <a:r>
              <a:rPr lang="es-ES" altLang="ca-ES"/>
              <a:t>Impostos pigouvians</a:t>
            </a:r>
            <a:endParaRPr lang="ca-ES" altLang="ca-E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60420"/>
                                        </p:tgtEl>
                                        <p:attrNameLst>
                                          <p:attrName>style.visibility</p:attrName>
                                        </p:attrNameLst>
                                      </p:cBhvr>
                                      <p:to>
                                        <p:strVal val="visible"/>
                                      </p:to>
                                    </p:set>
                                    <p:anim calcmode="lin" valueType="num">
                                      <p:cBhvr additive="base">
                                        <p:cTn id="7" dur="1000" fill="hold"/>
                                        <p:tgtEl>
                                          <p:spTgt spid="60420"/>
                                        </p:tgtEl>
                                        <p:attrNameLst>
                                          <p:attrName>ppt_x</p:attrName>
                                        </p:attrNameLst>
                                      </p:cBhvr>
                                      <p:tavLst>
                                        <p:tav tm="0">
                                          <p:val>
                                            <p:strVal val="#ppt_x"/>
                                          </p:val>
                                        </p:tav>
                                        <p:tav tm="100000">
                                          <p:val>
                                            <p:strVal val="#ppt_x"/>
                                          </p:val>
                                        </p:tav>
                                      </p:tavLst>
                                    </p:anim>
                                    <p:anim calcmode="lin" valueType="num">
                                      <p:cBhvr additive="base">
                                        <p:cTn id="8" dur="1000" fill="hold"/>
                                        <p:tgtEl>
                                          <p:spTgt spid="6042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 calcmode="lin" valueType="num">
                                      <p:cBhvr additive="base">
                                        <p:cTn id="12" dur="10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60419">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60419">
                                            <p:txEl>
                                              <p:pRg st="1" end="1"/>
                                            </p:txEl>
                                          </p:spTgt>
                                        </p:tgtEl>
                                        <p:attrNameLst>
                                          <p:attrName>style.visibility</p:attrName>
                                        </p:attrNameLst>
                                      </p:cBhvr>
                                      <p:to>
                                        <p:strVal val="visible"/>
                                      </p:to>
                                    </p:set>
                                    <p:anim calcmode="lin" valueType="num">
                                      <p:cBhvr additive="base">
                                        <p:cTn id="16" dur="1000" fill="hold"/>
                                        <p:tgtEl>
                                          <p:spTgt spid="60419">
                                            <p:txEl>
                                              <p:pRg st="1" end="1"/>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60419">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0419">
                                            <p:txEl>
                                              <p:pRg st="2" end="2"/>
                                            </p:txEl>
                                          </p:spTgt>
                                        </p:tgtEl>
                                        <p:attrNameLst>
                                          <p:attrName>style.visibility</p:attrName>
                                        </p:attrNameLst>
                                      </p:cBhvr>
                                      <p:to>
                                        <p:strVal val="visible"/>
                                      </p:to>
                                    </p:set>
                                    <p:anim calcmode="lin" valueType="num">
                                      <p:cBhvr additive="base">
                                        <p:cTn id="20" dur="1000" fill="hold"/>
                                        <p:tgtEl>
                                          <p:spTgt spid="60419">
                                            <p:txEl>
                                              <p:pRg st="2" end="2"/>
                                            </p:txEl>
                                          </p:spTgt>
                                        </p:tgtEl>
                                        <p:attrNameLst>
                                          <p:attrName>ppt_x</p:attrName>
                                        </p:attrNameLst>
                                      </p:cBhvr>
                                      <p:tavLst>
                                        <p:tav tm="0">
                                          <p:val>
                                            <p:strVal val="#ppt_x"/>
                                          </p:val>
                                        </p:tav>
                                        <p:tav tm="100000">
                                          <p:val>
                                            <p:strVal val="#ppt_x"/>
                                          </p:val>
                                        </p:tav>
                                      </p:tavLst>
                                    </p:anim>
                                    <p:anim calcmode="lin" valueType="num">
                                      <p:cBhvr additive="base">
                                        <p:cTn id="21" dur="1000" fill="hold"/>
                                        <p:tgtEl>
                                          <p:spTgt spid="60419">
                                            <p:txEl>
                                              <p:pRg st="2" end="2"/>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60419">
                                            <p:txEl>
                                              <p:pRg st="4" end="4"/>
                                            </p:txEl>
                                          </p:spTgt>
                                        </p:tgtEl>
                                        <p:attrNameLst>
                                          <p:attrName>style.visibility</p:attrName>
                                        </p:attrNameLst>
                                      </p:cBhvr>
                                      <p:to>
                                        <p:strVal val="visible"/>
                                      </p:to>
                                    </p:set>
                                    <p:anim calcmode="lin" valueType="num">
                                      <p:cBhvr additive="base">
                                        <p:cTn id="25" dur="1000" fill="hold"/>
                                        <p:tgtEl>
                                          <p:spTgt spid="60419">
                                            <p:txEl>
                                              <p:pRg st="4" end="4"/>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6041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P spid="60420" grpId="0"/>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2E869368-4E36-A1B2-7230-23D8D75E1CCD}"/>
              </a:ext>
            </a:extLst>
          </p:cNvPr>
          <p:cNvSpPr>
            <a:spLocks noGrp="1" noChangeArrowheads="1"/>
          </p:cNvSpPr>
          <p:nvPr>
            <p:ph type="title"/>
          </p:nvPr>
        </p:nvSpPr>
        <p:spPr/>
        <p:txBody>
          <a:bodyPr/>
          <a:lstStyle/>
          <a:p>
            <a:pPr eaLnBrk="1" hangingPunct="1"/>
            <a:r>
              <a:rPr lang="ca-ES" altLang="ca-ES" sz="4800"/>
              <a:t>Principi de transferències progressives o Pigou-Dalton </a:t>
            </a:r>
          </a:p>
        </p:txBody>
      </p:sp>
      <p:sp>
        <p:nvSpPr>
          <p:cNvPr id="81927" name="Rectangle 7">
            <a:extLst>
              <a:ext uri="{FF2B5EF4-FFF2-40B4-BE49-F238E27FC236}">
                <a16:creationId xmlns:a16="http://schemas.microsoft.com/office/drawing/2014/main" id="{80CDB3D3-725A-A4FF-4E05-FDA71F16E8FC}"/>
              </a:ext>
            </a:extLst>
          </p:cNvPr>
          <p:cNvSpPr>
            <a:spLocks noGrp="1" noChangeArrowheads="1"/>
          </p:cNvSpPr>
          <p:nvPr>
            <p:ph type="body" idx="1"/>
          </p:nvPr>
        </p:nvSpPr>
        <p:spPr>
          <a:xfrm>
            <a:off x="611188" y="1989138"/>
            <a:ext cx="8075612" cy="2952750"/>
          </a:xfrm>
          <a:noFill/>
        </p:spPr>
        <p:txBody>
          <a:bodyPr/>
          <a:lstStyle/>
          <a:p>
            <a:pPr marL="0" indent="0" eaLnBrk="1" hangingPunct="1"/>
            <a:endParaRPr lang="es-ES" altLang="ca-ES" sz="2400"/>
          </a:p>
          <a:p>
            <a:pPr marL="0" indent="0" algn="just" eaLnBrk="1" hangingPunct="1"/>
            <a:r>
              <a:rPr lang="es-ES" altLang="ca-ES" sz="2800"/>
              <a:t>Per a qualsevol número de rendistes amb qualsevol nivell d’ingressos, una transferència entre dos d’ells, o en general qualsevol sèrie de transferències d’aquest tipus, disminuiran la desigualtat.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81922"/>
                                        </p:tgtEl>
                                        <p:attrNameLst>
                                          <p:attrName>style.visibility</p:attrName>
                                        </p:attrNameLst>
                                      </p:cBhvr>
                                      <p:to>
                                        <p:strVal val="visible"/>
                                      </p:to>
                                    </p:set>
                                    <p:anim calcmode="lin" valueType="num">
                                      <p:cBhvr additive="base">
                                        <p:cTn id="7" dur="1000" fill="hold"/>
                                        <p:tgtEl>
                                          <p:spTgt spid="81922"/>
                                        </p:tgtEl>
                                        <p:attrNameLst>
                                          <p:attrName>ppt_x</p:attrName>
                                        </p:attrNameLst>
                                      </p:cBhvr>
                                      <p:tavLst>
                                        <p:tav tm="0">
                                          <p:val>
                                            <p:strVal val="#ppt_x"/>
                                          </p:val>
                                        </p:tav>
                                        <p:tav tm="100000">
                                          <p:val>
                                            <p:strVal val="#ppt_x"/>
                                          </p:val>
                                        </p:tav>
                                      </p:tavLst>
                                    </p:anim>
                                    <p:anim calcmode="lin" valueType="num">
                                      <p:cBhvr additive="base">
                                        <p:cTn id="8" dur="1000" fill="hold"/>
                                        <p:tgtEl>
                                          <p:spTgt spid="8192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81927">
                                            <p:txEl>
                                              <p:pRg st="1" end="1"/>
                                            </p:txEl>
                                          </p:spTgt>
                                        </p:tgtEl>
                                        <p:attrNameLst>
                                          <p:attrName>style.visibility</p:attrName>
                                        </p:attrNameLst>
                                      </p:cBhvr>
                                      <p:to>
                                        <p:strVal val="visible"/>
                                      </p:to>
                                    </p:set>
                                    <p:anim calcmode="lin" valueType="num">
                                      <p:cBhvr additive="base">
                                        <p:cTn id="12" dur="2000" fill="hold"/>
                                        <p:tgtEl>
                                          <p:spTgt spid="81927">
                                            <p:txEl>
                                              <p:pRg st="1" end="1"/>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8192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P spid="8192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1">
            <a:extLst>
              <a:ext uri="{FF2B5EF4-FFF2-40B4-BE49-F238E27FC236}">
                <a16:creationId xmlns:a16="http://schemas.microsoft.com/office/drawing/2014/main" id="{E7CBE555-952C-C06D-B589-DDABB72FF0D7}"/>
              </a:ext>
            </a:extLst>
          </p:cNvPr>
          <p:cNvSpPr>
            <a:spLocks noGrp="1" noChangeArrowheads="1"/>
          </p:cNvSpPr>
          <p:nvPr>
            <p:ph type="ctrTitle"/>
          </p:nvPr>
        </p:nvSpPr>
        <p:spPr/>
        <p:txBody>
          <a:bodyPr/>
          <a:lstStyle/>
          <a:p>
            <a:r>
              <a:rPr lang="es-ES" altLang="ca-ES"/>
              <a:t>Arthur Cecil Pigou</a:t>
            </a:r>
            <a:endParaRPr lang="ca-ES" altLang="ca-ES"/>
          </a:p>
        </p:txBody>
      </p:sp>
      <p:pic>
        <p:nvPicPr>
          <p:cNvPr id="17411" name="Picture 43" descr="cecil_pigou">
            <a:extLst>
              <a:ext uri="{FF2B5EF4-FFF2-40B4-BE49-F238E27FC236}">
                <a16:creationId xmlns:a16="http://schemas.microsoft.com/office/drawing/2014/main" id="{395A9FC7-89EF-8B8E-83D9-70D8D348DD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725" y="1628775"/>
            <a:ext cx="3228975" cy="42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AutoShape 4">
            <a:hlinkClick r:id="rId3" action="ppaction://hlinksldjump" highlightClick="1"/>
            <a:extLst>
              <a:ext uri="{FF2B5EF4-FFF2-40B4-BE49-F238E27FC236}">
                <a16:creationId xmlns:a16="http://schemas.microsoft.com/office/drawing/2014/main" id="{8C2273CC-E075-F3F1-4176-69D3531A51F7}"/>
              </a:ext>
            </a:extLst>
          </p:cNvPr>
          <p:cNvSpPr>
            <a:spLocks noChangeArrowheads="1"/>
          </p:cNvSpPr>
          <p:nvPr/>
        </p:nvSpPr>
        <p:spPr bwMode="auto">
          <a:xfrm>
            <a:off x="8027988" y="6237288"/>
            <a:ext cx="360362" cy="287337"/>
          </a:xfrm>
          <a:prstGeom prst="actionButtonBackPrevious">
            <a:avLst/>
          </a:prstGeom>
          <a:solidFill>
            <a:srgbClr val="7A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algn="ctr" eaLnBrk="1" hangingPunct="1">
              <a:spcBef>
                <a:spcPct val="0"/>
              </a:spcBef>
              <a:buFontTx/>
              <a:buNone/>
            </a:pPr>
            <a:endParaRPr lang="es-ES" altLang="ca-ES" b="0">
              <a:solidFill>
                <a:srgbClr val="544600"/>
              </a:solidFill>
              <a:latin typeface="Arial" panose="020B0604020202020204" pitchFamily="34" charset="0"/>
            </a:endParaRPr>
          </a:p>
        </p:txBody>
      </p:sp>
      <p:sp>
        <p:nvSpPr>
          <p:cNvPr id="14" name="13 CuadroTexto">
            <a:extLst>
              <a:ext uri="{FF2B5EF4-FFF2-40B4-BE49-F238E27FC236}">
                <a16:creationId xmlns:a16="http://schemas.microsoft.com/office/drawing/2014/main" id="{FFDADE08-A37A-AD89-6EE6-A6C62842D611}"/>
              </a:ext>
            </a:extLst>
          </p:cNvPr>
          <p:cNvSpPr txBox="1"/>
          <p:nvPr/>
        </p:nvSpPr>
        <p:spPr>
          <a:xfrm>
            <a:off x="4716463" y="4437063"/>
            <a:ext cx="3600450" cy="1016000"/>
          </a:xfrm>
          <a:prstGeom prst="rect">
            <a:avLst/>
          </a:prstGeom>
          <a:noFill/>
        </p:spPr>
        <p:txBody>
          <a:bodyPr>
            <a:spAutoFit/>
          </a:bodyPr>
          <a:lstStyle/>
          <a:p>
            <a:pPr eaLnBrk="1" hangingPunct="1">
              <a:defRPr/>
            </a:pPr>
            <a:r>
              <a:rPr lang="es-ES" sz="1000" b="1" i="1" dirty="0" err="1">
                <a:latin typeface="+mn-lt"/>
              </a:rPr>
              <a:t>Disseny</a:t>
            </a:r>
            <a:r>
              <a:rPr lang="es-ES" sz="1000" b="1" i="1" dirty="0">
                <a:latin typeface="+mn-lt"/>
              </a:rPr>
              <a:t> i </a:t>
            </a:r>
            <a:r>
              <a:rPr lang="es-ES" sz="1000" b="1" i="1" dirty="0" err="1">
                <a:latin typeface="+mn-lt"/>
              </a:rPr>
              <a:t>realització</a:t>
            </a:r>
            <a:r>
              <a:rPr lang="es-ES" sz="1000" b="1" i="1" dirty="0">
                <a:latin typeface="+mn-lt"/>
              </a:rPr>
              <a:t>:</a:t>
            </a:r>
          </a:p>
          <a:p>
            <a:pPr eaLnBrk="1" hangingPunct="1">
              <a:defRPr/>
            </a:pPr>
            <a:r>
              <a:rPr lang="es-ES" sz="1000" b="1" i="1" dirty="0">
                <a:latin typeface="+mn-lt"/>
              </a:rPr>
              <a:t>Francesca </a:t>
            </a:r>
            <a:r>
              <a:rPr lang="es-ES" sz="1000" b="1" i="1" dirty="0" err="1">
                <a:latin typeface="+mn-lt"/>
              </a:rPr>
              <a:t>Carbonell</a:t>
            </a:r>
            <a:endParaRPr lang="es-ES" sz="1000" b="1" i="1" dirty="0">
              <a:latin typeface="+mn-lt"/>
            </a:endParaRPr>
          </a:p>
          <a:p>
            <a:pPr eaLnBrk="1" hangingPunct="1">
              <a:defRPr/>
            </a:pPr>
            <a:endParaRPr lang="es-ES" sz="1000" b="1" i="1" dirty="0">
              <a:latin typeface="+mn-lt"/>
            </a:endParaRPr>
          </a:p>
          <a:p>
            <a:pPr eaLnBrk="1" hangingPunct="1">
              <a:defRPr/>
            </a:pPr>
            <a:r>
              <a:rPr lang="es-ES" sz="1000" b="1" i="1" dirty="0" err="1">
                <a:latin typeface="+mn-lt"/>
              </a:rPr>
              <a:t>Amb</a:t>
            </a:r>
            <a:r>
              <a:rPr lang="es-ES" sz="1000" b="1" i="1" dirty="0">
                <a:latin typeface="+mn-lt"/>
              </a:rPr>
              <a:t> la </a:t>
            </a:r>
            <a:r>
              <a:rPr lang="es-ES" sz="1000" b="1" i="1" dirty="0" err="1">
                <a:latin typeface="+mn-lt"/>
              </a:rPr>
              <a:t>col·laboració</a:t>
            </a:r>
            <a:r>
              <a:rPr lang="es-ES" sz="1000" b="1" i="1" dirty="0">
                <a:latin typeface="+mn-lt"/>
              </a:rPr>
              <a:t> de:</a:t>
            </a:r>
          </a:p>
          <a:p>
            <a:pPr eaLnBrk="1" hangingPunct="1">
              <a:defRPr/>
            </a:pPr>
            <a:r>
              <a:rPr lang="es-ES" sz="1000" b="1" i="1" dirty="0">
                <a:latin typeface="+mn-lt"/>
              </a:rPr>
              <a:t>Carme Ferrer, Jordi </a:t>
            </a:r>
            <a:r>
              <a:rPr lang="es-ES" sz="1000" b="1" i="1" dirty="0" err="1">
                <a:latin typeface="+mn-lt"/>
              </a:rPr>
              <a:t>Ciuró</a:t>
            </a:r>
            <a:r>
              <a:rPr lang="es-ES" sz="1000" b="1" i="1" dirty="0">
                <a:latin typeface="+mn-lt"/>
              </a:rPr>
              <a:t> i la resta del personal de la Biblioteca </a:t>
            </a:r>
            <a:r>
              <a:rPr lang="es-ES" sz="1000" b="1" i="1" dirty="0" err="1">
                <a:latin typeface="+mn-lt"/>
              </a:rPr>
              <a:t>d'Econòmiques</a:t>
            </a:r>
            <a:endParaRPr lang="es-ES" sz="1000" b="1" i="1" dirty="0">
              <a:latin typeface="+mn-lt"/>
            </a:endParaRPr>
          </a:p>
        </p:txBody>
      </p:sp>
      <p:pic>
        <p:nvPicPr>
          <p:cNvPr id="17414" name="16 Imagen" descr="7c2bb10bfb.jpg">
            <a:extLst>
              <a:ext uri="{FF2B5EF4-FFF2-40B4-BE49-F238E27FC236}">
                <a16:creationId xmlns:a16="http://schemas.microsoft.com/office/drawing/2014/main" id="{BB5C3597-4C28-3AD3-7E1D-D1EBCB1F6B9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43438" y="2349500"/>
            <a:ext cx="3432175"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1">
            <a:extLst>
              <a:ext uri="{FF2B5EF4-FFF2-40B4-BE49-F238E27FC236}">
                <a16:creationId xmlns:a16="http://schemas.microsoft.com/office/drawing/2014/main" id="{F51C54D1-AFA0-D71C-9890-57FF106231DE}"/>
              </a:ext>
            </a:extLst>
          </p:cNvPr>
          <p:cNvSpPr>
            <a:spLocks noGrp="1" noChangeArrowheads="1"/>
          </p:cNvSpPr>
          <p:nvPr>
            <p:ph type="ctrTitle"/>
          </p:nvPr>
        </p:nvSpPr>
        <p:spPr/>
        <p:txBody>
          <a:bodyPr/>
          <a:lstStyle/>
          <a:p>
            <a:r>
              <a:rPr lang="es-ES" altLang="ca-ES"/>
              <a:t>Arthur Cecil Pigou</a:t>
            </a:r>
            <a:endParaRPr lang="ca-ES" altLang="ca-ES"/>
          </a:p>
        </p:txBody>
      </p:sp>
      <p:grpSp>
        <p:nvGrpSpPr>
          <p:cNvPr id="7171" name="Group 38">
            <a:extLst>
              <a:ext uri="{FF2B5EF4-FFF2-40B4-BE49-F238E27FC236}">
                <a16:creationId xmlns:a16="http://schemas.microsoft.com/office/drawing/2014/main" id="{E8868CD0-7376-A300-9967-FC715211DC1E}"/>
              </a:ext>
            </a:extLst>
          </p:cNvPr>
          <p:cNvGrpSpPr>
            <a:grpSpLocks/>
          </p:cNvGrpSpPr>
          <p:nvPr/>
        </p:nvGrpSpPr>
        <p:grpSpPr bwMode="auto">
          <a:xfrm>
            <a:off x="4859338" y="1630363"/>
            <a:ext cx="3313112" cy="1223962"/>
            <a:chOff x="3061" y="1027"/>
            <a:chExt cx="2087" cy="771"/>
          </a:xfrm>
        </p:grpSpPr>
        <p:sp>
          <p:nvSpPr>
            <p:cNvPr id="7183" name="AutoShape 19">
              <a:hlinkClick r:id="rId2" action="ppaction://hlinksldjump"/>
              <a:extLst>
                <a:ext uri="{FF2B5EF4-FFF2-40B4-BE49-F238E27FC236}">
                  <a16:creationId xmlns:a16="http://schemas.microsoft.com/office/drawing/2014/main" id="{EF3C83A4-461B-E5B6-4C11-748B6802FB23}"/>
                </a:ext>
              </a:extLst>
            </p:cNvPr>
            <p:cNvSpPr>
              <a:spLocks noChangeArrowheads="1"/>
            </p:cNvSpPr>
            <p:nvPr/>
          </p:nvSpPr>
          <p:spPr bwMode="auto">
            <a:xfrm>
              <a:off x="3061" y="1027"/>
              <a:ext cx="2087" cy="771"/>
            </a:xfrm>
            <a:prstGeom prst="horizontalScroll">
              <a:avLst>
                <a:gd name="adj" fmla="val 12500"/>
              </a:avLst>
            </a:prstGeom>
            <a:gradFill rotWithShape="1">
              <a:gsLst>
                <a:gs pos="0">
                  <a:srgbClr val="FFD700"/>
                </a:gs>
                <a:gs pos="100000">
                  <a:srgbClr val="766300"/>
                </a:gs>
              </a:gsLst>
              <a:lin ang="2700000" scaled="1"/>
            </a:gradFill>
            <a:ln w="9525">
              <a:solidFill>
                <a:schemeClr val="tx1"/>
              </a:solidFill>
              <a:round/>
              <a:headEnd/>
              <a:tailEnd/>
            </a:ln>
          </p:spPr>
          <p:txBody>
            <a:bodyPr wrap="none" anchor="ct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eaLnBrk="1" hangingPunct="1">
                <a:spcBef>
                  <a:spcPct val="0"/>
                </a:spcBef>
                <a:buFontTx/>
                <a:buNone/>
              </a:pPr>
              <a:endParaRPr lang="es-ES" altLang="ca-ES" b="0">
                <a:solidFill>
                  <a:schemeClr val="tx1"/>
                </a:solidFill>
                <a:latin typeface="Arial" panose="020B0604020202020204" pitchFamily="34" charset="0"/>
              </a:endParaRPr>
            </a:p>
          </p:txBody>
        </p:sp>
        <p:sp>
          <p:nvSpPr>
            <p:cNvPr id="7184" name="Text Box 25">
              <a:hlinkClick r:id="rId2" action="ppaction://hlinksldjump"/>
              <a:extLst>
                <a:ext uri="{FF2B5EF4-FFF2-40B4-BE49-F238E27FC236}">
                  <a16:creationId xmlns:a16="http://schemas.microsoft.com/office/drawing/2014/main" id="{F608E219-DCD3-C37B-5646-018F27D3DD72}"/>
                </a:ext>
              </a:extLst>
            </p:cNvPr>
            <p:cNvSpPr txBox="1">
              <a:spLocks noChangeArrowheads="1"/>
            </p:cNvSpPr>
            <p:nvPr/>
          </p:nvSpPr>
          <p:spPr bwMode="auto">
            <a:xfrm>
              <a:off x="3379" y="1207"/>
              <a:ext cx="1469"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eaLnBrk="1" hangingPunct="1">
                <a:spcBef>
                  <a:spcPct val="0"/>
                </a:spcBef>
                <a:buFontTx/>
                <a:buNone/>
              </a:pPr>
              <a:r>
                <a:rPr lang="es-ES" altLang="ca-ES" sz="4000" i="1">
                  <a:solidFill>
                    <a:srgbClr val="544600"/>
                  </a:solidFill>
                </a:rPr>
                <a:t>Biografia</a:t>
              </a:r>
              <a:endParaRPr lang="ca-ES" altLang="ca-ES" sz="4000" i="1">
                <a:solidFill>
                  <a:srgbClr val="544600"/>
                </a:solidFill>
              </a:endParaRPr>
            </a:p>
          </p:txBody>
        </p:sp>
      </p:grpSp>
      <p:grpSp>
        <p:nvGrpSpPr>
          <p:cNvPr id="7172" name="Group 45">
            <a:extLst>
              <a:ext uri="{FF2B5EF4-FFF2-40B4-BE49-F238E27FC236}">
                <a16:creationId xmlns:a16="http://schemas.microsoft.com/office/drawing/2014/main" id="{D4E01083-E2F2-D2F2-FDF6-D0967B41D863}"/>
              </a:ext>
            </a:extLst>
          </p:cNvPr>
          <p:cNvGrpSpPr>
            <a:grpSpLocks/>
          </p:cNvGrpSpPr>
          <p:nvPr/>
        </p:nvGrpSpPr>
        <p:grpSpPr bwMode="auto">
          <a:xfrm>
            <a:off x="4859338" y="2997200"/>
            <a:ext cx="3313112" cy="1223963"/>
            <a:chOff x="3061" y="1888"/>
            <a:chExt cx="2087" cy="771"/>
          </a:xfrm>
        </p:grpSpPr>
        <p:sp>
          <p:nvSpPr>
            <p:cNvPr id="7181" name="AutoShape 18">
              <a:hlinkClick r:id="rId3" action="ppaction://hlinksldjump"/>
              <a:extLst>
                <a:ext uri="{FF2B5EF4-FFF2-40B4-BE49-F238E27FC236}">
                  <a16:creationId xmlns:a16="http://schemas.microsoft.com/office/drawing/2014/main" id="{6E4A63C8-C733-2655-4151-6DA1135B2CBA}"/>
                </a:ext>
              </a:extLst>
            </p:cNvPr>
            <p:cNvSpPr>
              <a:spLocks noChangeArrowheads="1"/>
            </p:cNvSpPr>
            <p:nvPr/>
          </p:nvSpPr>
          <p:spPr bwMode="auto">
            <a:xfrm>
              <a:off x="3061" y="1888"/>
              <a:ext cx="2087" cy="771"/>
            </a:xfrm>
            <a:prstGeom prst="horizontalScroll">
              <a:avLst>
                <a:gd name="adj" fmla="val 12500"/>
              </a:avLst>
            </a:prstGeom>
            <a:gradFill rotWithShape="1">
              <a:gsLst>
                <a:gs pos="0">
                  <a:srgbClr val="766300"/>
                </a:gs>
                <a:gs pos="100000">
                  <a:srgbClr val="FFD700"/>
                </a:gs>
              </a:gsLst>
              <a:lin ang="2700000" scaled="1"/>
            </a:gradFill>
            <a:ln w="9525">
              <a:solidFill>
                <a:schemeClr val="tx1"/>
              </a:solidFill>
              <a:round/>
              <a:headEnd/>
              <a:tailEnd/>
            </a:ln>
          </p:spPr>
          <p:txBody>
            <a:bodyPr wrap="none" anchor="ct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algn="ctr" eaLnBrk="1" hangingPunct="1">
                <a:spcBef>
                  <a:spcPct val="0"/>
                </a:spcBef>
                <a:buFontTx/>
                <a:buNone/>
              </a:pPr>
              <a:endParaRPr lang="es-ES" altLang="ca-ES" sz="2400">
                <a:solidFill>
                  <a:schemeClr val="tx1"/>
                </a:solidFill>
                <a:latin typeface="Arial" panose="020B0604020202020204" pitchFamily="34" charset="0"/>
              </a:endParaRPr>
            </a:p>
          </p:txBody>
        </p:sp>
        <p:sp>
          <p:nvSpPr>
            <p:cNvPr id="7182" name="Text Box 26">
              <a:hlinkClick r:id="rId3" action="ppaction://hlinksldjump"/>
              <a:extLst>
                <a:ext uri="{FF2B5EF4-FFF2-40B4-BE49-F238E27FC236}">
                  <a16:creationId xmlns:a16="http://schemas.microsoft.com/office/drawing/2014/main" id="{A9E0CF29-10DA-C31B-EB39-9FA95D196297}"/>
                </a:ext>
              </a:extLst>
            </p:cNvPr>
            <p:cNvSpPr txBox="1">
              <a:spLocks noChangeArrowheads="1"/>
            </p:cNvSpPr>
            <p:nvPr/>
          </p:nvSpPr>
          <p:spPr bwMode="auto">
            <a:xfrm>
              <a:off x="3198" y="2069"/>
              <a:ext cx="1855"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eaLnBrk="1" hangingPunct="1">
                <a:spcBef>
                  <a:spcPct val="0"/>
                </a:spcBef>
                <a:buFontTx/>
                <a:buNone/>
              </a:pPr>
              <a:r>
                <a:rPr lang="es-ES" altLang="ca-ES" sz="4000" i="1">
                  <a:solidFill>
                    <a:srgbClr val="544600"/>
                  </a:solidFill>
                </a:rPr>
                <a:t>Bibliografia</a:t>
              </a:r>
              <a:endParaRPr lang="ca-ES" altLang="ca-ES" sz="4000" i="1">
                <a:solidFill>
                  <a:srgbClr val="544600"/>
                </a:solidFill>
              </a:endParaRPr>
            </a:p>
          </p:txBody>
        </p:sp>
      </p:grpSp>
      <p:grpSp>
        <p:nvGrpSpPr>
          <p:cNvPr id="7173" name="Group 46">
            <a:extLst>
              <a:ext uri="{FF2B5EF4-FFF2-40B4-BE49-F238E27FC236}">
                <a16:creationId xmlns:a16="http://schemas.microsoft.com/office/drawing/2014/main" id="{341154B4-0EA2-CAD0-59A0-A70738ADAB40}"/>
              </a:ext>
            </a:extLst>
          </p:cNvPr>
          <p:cNvGrpSpPr>
            <a:grpSpLocks/>
          </p:cNvGrpSpPr>
          <p:nvPr/>
        </p:nvGrpSpPr>
        <p:grpSpPr bwMode="auto">
          <a:xfrm>
            <a:off x="4859338" y="4294188"/>
            <a:ext cx="3313112" cy="1223962"/>
            <a:chOff x="3061" y="2705"/>
            <a:chExt cx="2087" cy="771"/>
          </a:xfrm>
        </p:grpSpPr>
        <p:sp>
          <p:nvSpPr>
            <p:cNvPr id="7179" name="AutoShape 16">
              <a:hlinkClick r:id="rId4" action="ppaction://hlinksldjump"/>
              <a:extLst>
                <a:ext uri="{FF2B5EF4-FFF2-40B4-BE49-F238E27FC236}">
                  <a16:creationId xmlns:a16="http://schemas.microsoft.com/office/drawing/2014/main" id="{09EC296A-F7BE-E740-D3D7-FB34BEE1AF28}"/>
                </a:ext>
              </a:extLst>
            </p:cNvPr>
            <p:cNvSpPr>
              <a:spLocks noChangeArrowheads="1"/>
            </p:cNvSpPr>
            <p:nvPr/>
          </p:nvSpPr>
          <p:spPr bwMode="auto">
            <a:xfrm>
              <a:off x="3061" y="2705"/>
              <a:ext cx="2087" cy="771"/>
            </a:xfrm>
            <a:prstGeom prst="horizontalScroll">
              <a:avLst>
                <a:gd name="adj" fmla="val 12500"/>
              </a:avLst>
            </a:prstGeom>
            <a:gradFill rotWithShape="1">
              <a:gsLst>
                <a:gs pos="0">
                  <a:srgbClr val="FFD700"/>
                </a:gs>
                <a:gs pos="100000">
                  <a:srgbClr val="766300"/>
                </a:gs>
              </a:gsLst>
              <a:lin ang="2700000" scaled="1"/>
            </a:gradFill>
            <a:ln w="9525">
              <a:solidFill>
                <a:schemeClr val="tx1"/>
              </a:solidFill>
              <a:round/>
              <a:headEnd/>
              <a:tailEnd/>
            </a:ln>
          </p:spPr>
          <p:txBody>
            <a:bodyPr wrap="none" anchor="ct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algn="ctr" eaLnBrk="1" hangingPunct="1">
                <a:spcBef>
                  <a:spcPct val="0"/>
                </a:spcBef>
                <a:buFontTx/>
                <a:buNone/>
              </a:pPr>
              <a:endParaRPr lang="es-ES" altLang="ca-ES" sz="2400">
                <a:solidFill>
                  <a:schemeClr val="tx1"/>
                </a:solidFill>
                <a:latin typeface="Arial" panose="020B0604020202020204" pitchFamily="34" charset="0"/>
              </a:endParaRPr>
            </a:p>
          </p:txBody>
        </p:sp>
        <p:sp>
          <p:nvSpPr>
            <p:cNvPr id="7180" name="Text Box 27">
              <a:hlinkClick r:id="rId4" action="ppaction://hlinksldjump"/>
              <a:extLst>
                <a:ext uri="{FF2B5EF4-FFF2-40B4-BE49-F238E27FC236}">
                  <a16:creationId xmlns:a16="http://schemas.microsoft.com/office/drawing/2014/main" id="{1004F8C7-A480-BB9A-7463-6EFA7AF00BA7}"/>
                </a:ext>
              </a:extLst>
            </p:cNvPr>
            <p:cNvSpPr txBox="1">
              <a:spLocks noChangeArrowheads="1"/>
            </p:cNvSpPr>
            <p:nvPr/>
          </p:nvSpPr>
          <p:spPr bwMode="auto">
            <a:xfrm>
              <a:off x="3334" y="2886"/>
              <a:ext cx="1562"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eaLnBrk="1" hangingPunct="1">
                <a:spcBef>
                  <a:spcPct val="0"/>
                </a:spcBef>
                <a:buFontTx/>
                <a:buNone/>
              </a:pPr>
              <a:r>
                <a:rPr lang="es-ES" altLang="ca-ES" sz="4000" i="1">
                  <a:solidFill>
                    <a:srgbClr val="544600"/>
                  </a:solidFill>
                </a:rPr>
                <a:t>Conceptes</a:t>
              </a:r>
              <a:endParaRPr lang="ca-ES" altLang="ca-ES" sz="4000" i="1">
                <a:solidFill>
                  <a:srgbClr val="544600"/>
                </a:solidFill>
              </a:endParaRPr>
            </a:p>
          </p:txBody>
        </p:sp>
      </p:grpSp>
      <p:pic>
        <p:nvPicPr>
          <p:cNvPr id="7174" name="Picture 43" descr="cecil_pigou">
            <a:extLst>
              <a:ext uri="{FF2B5EF4-FFF2-40B4-BE49-F238E27FC236}">
                <a16:creationId xmlns:a16="http://schemas.microsoft.com/office/drawing/2014/main" id="{DC0138AF-F967-6E7D-D978-A914BDE25D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7725" y="1628775"/>
            <a:ext cx="3228975" cy="42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tángulo">
            <a:hlinkClick r:id="rId6" action="ppaction://hlinksldjump"/>
            <a:extLst>
              <a:ext uri="{FF2B5EF4-FFF2-40B4-BE49-F238E27FC236}">
                <a16:creationId xmlns:a16="http://schemas.microsoft.com/office/drawing/2014/main" id="{A96B35BE-0234-537E-1268-70C840EA582D}"/>
              </a:ext>
            </a:extLst>
          </p:cNvPr>
          <p:cNvSpPr/>
          <p:nvPr/>
        </p:nvSpPr>
        <p:spPr>
          <a:xfrm>
            <a:off x="8027988" y="6381750"/>
            <a:ext cx="647700" cy="287338"/>
          </a:xfrm>
          <a:prstGeom prst="rect">
            <a:avLst/>
          </a:prstGeom>
          <a:noFill/>
          <a:ln w="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
          </a:p>
        </p:txBody>
      </p:sp>
      <p:grpSp>
        <p:nvGrpSpPr>
          <p:cNvPr id="7176" name="13 Grupo">
            <a:extLst>
              <a:ext uri="{FF2B5EF4-FFF2-40B4-BE49-F238E27FC236}">
                <a16:creationId xmlns:a16="http://schemas.microsoft.com/office/drawing/2014/main" id="{DDCC38E6-1992-A84D-8124-026C0346C19A}"/>
              </a:ext>
            </a:extLst>
          </p:cNvPr>
          <p:cNvGrpSpPr>
            <a:grpSpLocks/>
          </p:cNvGrpSpPr>
          <p:nvPr/>
        </p:nvGrpSpPr>
        <p:grpSpPr bwMode="auto">
          <a:xfrm>
            <a:off x="8027988" y="6381750"/>
            <a:ext cx="647700" cy="287338"/>
            <a:chOff x="8028384" y="6381321"/>
            <a:chExt cx="648072" cy="360040"/>
          </a:xfrm>
        </p:grpSpPr>
        <p:sp>
          <p:nvSpPr>
            <p:cNvPr id="15" name="14 Rectángulo">
              <a:hlinkClick r:id="rId6" action="ppaction://hlinksldjump"/>
              <a:extLst>
                <a:ext uri="{FF2B5EF4-FFF2-40B4-BE49-F238E27FC236}">
                  <a16:creationId xmlns:a16="http://schemas.microsoft.com/office/drawing/2014/main" id="{B58D72DC-6CFA-B257-CD77-A6C327FF4F07}"/>
                </a:ext>
              </a:extLst>
            </p:cNvPr>
            <p:cNvSpPr/>
            <p:nvPr/>
          </p:nvSpPr>
          <p:spPr>
            <a:xfrm>
              <a:off x="8028384" y="6381321"/>
              <a:ext cx="648072" cy="360040"/>
            </a:xfrm>
            <a:prstGeom prst="rect">
              <a:avLst/>
            </a:prstGeom>
            <a:noFill/>
            <a:ln w="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
            </a:p>
          </p:txBody>
        </p:sp>
        <p:sp>
          <p:nvSpPr>
            <p:cNvPr id="16" name="15 CuadroTexto">
              <a:hlinkClick r:id="rId6" action="ppaction://hlinksldjump"/>
              <a:extLst>
                <a:ext uri="{FF2B5EF4-FFF2-40B4-BE49-F238E27FC236}">
                  <a16:creationId xmlns:a16="http://schemas.microsoft.com/office/drawing/2014/main" id="{7FAAB74D-4634-74F7-859F-8BE397D8FC36}"/>
                </a:ext>
              </a:extLst>
            </p:cNvPr>
            <p:cNvSpPr txBox="1"/>
            <p:nvPr/>
          </p:nvSpPr>
          <p:spPr>
            <a:xfrm>
              <a:off x="8028384" y="6452931"/>
              <a:ext cx="633776" cy="246657"/>
            </a:xfrm>
            <a:prstGeom prst="rect">
              <a:avLst/>
            </a:prstGeom>
            <a:noFill/>
          </p:spPr>
          <p:txBody>
            <a:bodyPr wrap="none">
              <a:spAutoFit/>
            </a:bodyPr>
            <a:lstStyle/>
            <a:p>
              <a:pPr eaLnBrk="1" hangingPunct="1">
                <a:defRPr/>
              </a:pPr>
              <a:r>
                <a:rPr lang="es-ES" sz="1000" b="1" i="1" dirty="0">
                  <a:solidFill>
                    <a:srgbClr val="6F6C00"/>
                  </a:solidFill>
                  <a:latin typeface="+mn-lt"/>
                </a:rPr>
                <a:t> </a:t>
              </a:r>
              <a:r>
                <a:rPr lang="es-ES" sz="1000" b="1" i="1" dirty="0" err="1">
                  <a:solidFill>
                    <a:srgbClr val="6F6C00"/>
                  </a:solidFill>
                  <a:latin typeface="+mn-lt"/>
                </a:rPr>
                <a:t>Crèdits</a:t>
              </a:r>
              <a:endParaRPr lang="es-ES" sz="1000" b="1" i="1" dirty="0">
                <a:solidFill>
                  <a:srgbClr val="6F6C00"/>
                </a:solidFill>
                <a:latin typeface="+mn-lt"/>
              </a:endParaRPr>
            </a:p>
          </p:txBody>
        </p:sp>
      </p:grpSp>
    </p:spTree>
  </p:cSld>
  <p:clrMapOvr>
    <a:masterClrMapping/>
  </p:clrMapOvr>
  <p:transition spd="med">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3 Marcador de número de diapositiva">
            <a:extLst>
              <a:ext uri="{FF2B5EF4-FFF2-40B4-BE49-F238E27FC236}">
                <a16:creationId xmlns:a16="http://schemas.microsoft.com/office/drawing/2014/main" id="{BA5B15DE-91AF-011B-C6FE-C5499FBEC8B1}"/>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a:spcBef>
                <a:spcPct val="0"/>
              </a:spcBef>
              <a:buFontTx/>
              <a:buNone/>
            </a:pPr>
            <a:fld id="{4B267E04-83BB-4D35-BB15-CF6BB11641A3}" type="slidenum">
              <a:rPr lang="es-ES" altLang="ca-ES">
                <a:solidFill>
                  <a:srgbClr val="544600"/>
                </a:solidFill>
              </a:rPr>
              <a:pPr>
                <a:spcBef>
                  <a:spcPct val="0"/>
                </a:spcBef>
                <a:buFontTx/>
                <a:buNone/>
              </a:pPr>
              <a:t>3</a:t>
            </a:fld>
            <a:endParaRPr lang="es-ES" altLang="ca-ES">
              <a:solidFill>
                <a:srgbClr val="544600"/>
              </a:solidFill>
            </a:endParaRPr>
          </a:p>
        </p:txBody>
      </p:sp>
      <p:sp>
        <p:nvSpPr>
          <p:cNvPr id="8195" name="Rectangle 3">
            <a:extLst>
              <a:ext uri="{FF2B5EF4-FFF2-40B4-BE49-F238E27FC236}">
                <a16:creationId xmlns:a16="http://schemas.microsoft.com/office/drawing/2014/main" id="{DC4BEF88-5FC5-A269-E4DB-1302CD5F8DD8}"/>
              </a:ext>
            </a:extLst>
          </p:cNvPr>
          <p:cNvSpPr>
            <a:spLocks noGrp="1" noChangeArrowheads="1"/>
          </p:cNvSpPr>
          <p:nvPr>
            <p:ph type="body" idx="1"/>
          </p:nvPr>
        </p:nvSpPr>
        <p:spPr>
          <a:xfrm>
            <a:off x="539750" y="1484313"/>
            <a:ext cx="8085138" cy="4525962"/>
          </a:xfrm>
        </p:spPr>
        <p:txBody>
          <a:bodyPr/>
          <a:lstStyle/>
          <a:p>
            <a:pPr marL="0" indent="0" algn="just">
              <a:lnSpc>
                <a:spcPct val="80000"/>
              </a:lnSpc>
            </a:pPr>
            <a:endParaRPr lang="pt-BR" altLang="ca-ES" sz="1400"/>
          </a:p>
          <a:p>
            <a:pPr marL="0" indent="0" algn="just">
              <a:lnSpc>
                <a:spcPct val="80000"/>
              </a:lnSpc>
            </a:pPr>
            <a:r>
              <a:rPr lang="pt-BR" altLang="ca-ES" sz="2000"/>
              <a:t>Aquest any es commemoren els cincuanta anys de la mort d’Arthur Cecil Pigou (1877-1959). Aquest economista britànic va ser deixeble de Marshall, a qui substituí com a professor d’Economia Política, i ocupà la seva càtedra. </a:t>
            </a:r>
          </a:p>
          <a:p>
            <a:pPr marL="0" indent="0" algn="just">
              <a:lnSpc>
                <a:spcPct val="80000"/>
              </a:lnSpc>
            </a:pPr>
            <a:endParaRPr lang="pt-BR" altLang="ca-ES" sz="2000"/>
          </a:p>
          <a:p>
            <a:pPr marL="0" indent="0" algn="just">
              <a:lnSpc>
                <a:spcPct val="80000"/>
              </a:lnSpc>
            </a:pPr>
            <a:r>
              <a:rPr lang="pt-BR" altLang="ca-ES" sz="2000"/>
              <a:t>És conegut pels seus treballs sobre l’economia del benestar, que tindrà com a indicador la renda nacional i la seva difusió.</a:t>
            </a:r>
          </a:p>
          <a:p>
            <a:pPr marL="0" indent="0" algn="just">
              <a:lnSpc>
                <a:spcPct val="80000"/>
              </a:lnSpc>
            </a:pPr>
            <a:endParaRPr lang="pt-BR" altLang="ca-ES" sz="2000"/>
          </a:p>
          <a:p>
            <a:pPr marL="0" indent="0" algn="just">
              <a:lnSpc>
                <a:spcPct val="80000"/>
              </a:lnSpc>
            </a:pPr>
            <a:r>
              <a:rPr lang="pt-BR" altLang="ca-ES" sz="2000"/>
              <a:t>Durant aquest període va ser professor de Keynes, amb el qual existí força controvèrsia, ja que Pigou mantenia que si els salaris disminuïen augmentaria la feina per arribar a la plena ocupació. També, segons l’anomenat “efecte Pigou”, si hi ha una baixada de preus augmentaran les despeses, i es produirà un augment dels preus, de la producció i de l’ocupació. </a:t>
            </a:r>
            <a:endParaRPr lang="es-ES" altLang="ca-ES" sz="2000"/>
          </a:p>
          <a:p>
            <a:pPr marL="0" indent="0" algn="just">
              <a:lnSpc>
                <a:spcPct val="80000"/>
              </a:lnSpc>
            </a:pPr>
            <a:endParaRPr lang="es-ES" altLang="ca-ES" sz="2000"/>
          </a:p>
        </p:txBody>
      </p:sp>
      <p:sp>
        <p:nvSpPr>
          <p:cNvPr id="8196" name="Rectangle 5">
            <a:extLst>
              <a:ext uri="{FF2B5EF4-FFF2-40B4-BE49-F238E27FC236}">
                <a16:creationId xmlns:a16="http://schemas.microsoft.com/office/drawing/2014/main" id="{A022DBE5-B57F-D04F-1044-0F2E9D79ADD6}"/>
              </a:ext>
            </a:extLst>
          </p:cNvPr>
          <p:cNvSpPr>
            <a:spLocks noGrp="1" noChangeArrowheads="1"/>
          </p:cNvSpPr>
          <p:nvPr>
            <p:ph type="title"/>
          </p:nvPr>
        </p:nvSpPr>
        <p:spPr/>
        <p:txBody>
          <a:bodyPr/>
          <a:lstStyle/>
          <a:p>
            <a:r>
              <a:rPr lang="es-ES" altLang="ca-ES"/>
              <a:t>Biografia</a:t>
            </a:r>
            <a:endParaRPr lang="ca-ES" altLang="ca-ES"/>
          </a:p>
        </p:txBody>
      </p:sp>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C3A400"/>
            </a:gs>
            <a:gs pos="100000">
              <a:srgbClr val="FFD700"/>
            </a:gs>
          </a:gsLst>
          <a:lin ang="5400000" scaled="1"/>
        </a:gradFill>
        <a:effectLst/>
      </p:bgPr>
    </p:bg>
    <p:spTree>
      <p:nvGrpSpPr>
        <p:cNvPr id="1" name=""/>
        <p:cNvGrpSpPr/>
        <p:nvPr/>
      </p:nvGrpSpPr>
      <p:grpSpPr>
        <a:xfrm>
          <a:off x="0" y="0"/>
          <a:ext cx="0" cy="0"/>
          <a:chOff x="0" y="0"/>
          <a:chExt cx="0" cy="0"/>
        </a:xfrm>
      </p:grpSpPr>
      <p:sp>
        <p:nvSpPr>
          <p:cNvPr id="9218" name="4 Marcador de número de diapositiva">
            <a:extLst>
              <a:ext uri="{FF2B5EF4-FFF2-40B4-BE49-F238E27FC236}">
                <a16:creationId xmlns:a16="http://schemas.microsoft.com/office/drawing/2014/main" id="{E6730FC6-5F92-B24C-514B-826AAB0D226C}"/>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a:spcBef>
                <a:spcPct val="0"/>
              </a:spcBef>
              <a:buFontTx/>
              <a:buNone/>
            </a:pPr>
            <a:fld id="{72F0EEC3-3CB8-4D4C-B657-84F53FF76BB9}" type="slidenum">
              <a:rPr lang="es-ES" altLang="ca-ES">
                <a:solidFill>
                  <a:srgbClr val="544600"/>
                </a:solidFill>
              </a:rPr>
              <a:pPr>
                <a:spcBef>
                  <a:spcPct val="0"/>
                </a:spcBef>
                <a:buFontTx/>
                <a:buNone/>
              </a:pPr>
              <a:t>4</a:t>
            </a:fld>
            <a:endParaRPr lang="es-ES" altLang="ca-ES">
              <a:solidFill>
                <a:srgbClr val="544600"/>
              </a:solidFill>
            </a:endParaRPr>
          </a:p>
        </p:txBody>
      </p:sp>
      <p:sp>
        <p:nvSpPr>
          <p:cNvPr id="9219" name="Rectangle 2">
            <a:extLst>
              <a:ext uri="{FF2B5EF4-FFF2-40B4-BE49-F238E27FC236}">
                <a16:creationId xmlns:a16="http://schemas.microsoft.com/office/drawing/2014/main" id="{3330EF65-8AB9-CEFF-DE92-2DDA0D147D1D}"/>
              </a:ext>
            </a:extLst>
          </p:cNvPr>
          <p:cNvSpPr>
            <a:spLocks noGrp="1" noChangeArrowheads="1"/>
          </p:cNvSpPr>
          <p:nvPr>
            <p:ph type="title"/>
          </p:nvPr>
        </p:nvSpPr>
        <p:spPr/>
        <p:txBody>
          <a:bodyPr/>
          <a:lstStyle/>
          <a:p>
            <a:r>
              <a:rPr lang="es-ES" altLang="ca-ES"/>
              <a:t>Bibliografia</a:t>
            </a:r>
            <a:endParaRPr lang="ca-ES" altLang="ca-ES"/>
          </a:p>
        </p:txBody>
      </p:sp>
      <p:sp>
        <p:nvSpPr>
          <p:cNvPr id="9220" name="Rectangle 3">
            <a:extLst>
              <a:ext uri="{FF2B5EF4-FFF2-40B4-BE49-F238E27FC236}">
                <a16:creationId xmlns:a16="http://schemas.microsoft.com/office/drawing/2014/main" id="{86882D14-180B-D899-0798-CEFFED63EBFE}"/>
              </a:ext>
            </a:extLst>
          </p:cNvPr>
          <p:cNvSpPr>
            <a:spLocks noGrp="1" noChangeArrowheads="1"/>
          </p:cNvSpPr>
          <p:nvPr>
            <p:ph type="body" sz="half" idx="1"/>
          </p:nvPr>
        </p:nvSpPr>
        <p:spPr>
          <a:xfrm>
            <a:off x="457200" y="1600200"/>
            <a:ext cx="8362950" cy="4525963"/>
          </a:xfrm>
        </p:spPr>
        <p:txBody>
          <a:bodyPr/>
          <a:lstStyle/>
          <a:p>
            <a:pPr marL="0" indent="0">
              <a:buFontTx/>
              <a:buChar char="•"/>
            </a:pPr>
            <a:r>
              <a:rPr lang="es-ES" altLang="ca-ES" sz="2000" dirty="0" err="1"/>
              <a:t>D’entre</a:t>
            </a:r>
            <a:r>
              <a:rPr lang="es-ES" altLang="ca-ES" sz="2000" dirty="0"/>
              <a:t> les obres </a:t>
            </a:r>
            <a:r>
              <a:rPr lang="es-ES" altLang="ca-ES" sz="2000" dirty="0" err="1"/>
              <a:t>d’A.C</a:t>
            </a:r>
            <a:r>
              <a:rPr lang="es-ES" altLang="ca-ES" sz="2000" dirty="0"/>
              <a:t>. </a:t>
            </a:r>
            <a:r>
              <a:rPr lang="es-ES" altLang="ca-ES" sz="2000" dirty="0" err="1"/>
              <a:t>Pigou</a:t>
            </a:r>
            <a:r>
              <a:rPr lang="es-ES" altLang="ca-ES" sz="2000" dirty="0"/>
              <a:t> </a:t>
            </a:r>
            <a:r>
              <a:rPr lang="es-ES" altLang="ca-ES" sz="2000" dirty="0" err="1"/>
              <a:t>podem</a:t>
            </a:r>
            <a:r>
              <a:rPr lang="es-ES" altLang="ca-ES" sz="2000" dirty="0"/>
              <a:t> destacar:</a:t>
            </a:r>
          </a:p>
          <a:p>
            <a:pPr marL="0" indent="0"/>
            <a:endParaRPr lang="es-ES" altLang="ca-ES" sz="900">
              <a:solidFill>
                <a:srgbClr val="464400"/>
              </a:solidFill>
            </a:endParaRPr>
          </a:p>
          <a:p>
            <a:pPr lvl="1">
              <a:buFont typeface="Wingdings" panose="05000000000000000000" pitchFamily="2" charset="2"/>
              <a:buChar char="ü"/>
            </a:pPr>
            <a:r>
              <a:rPr lang="es-ES" altLang="ca-ES" sz="2000" dirty="0">
                <a:solidFill>
                  <a:srgbClr val="464400"/>
                </a:solidFill>
                <a:hlinkClick r:id="rId2"/>
              </a:rPr>
              <a:t>Economía del bienestar</a:t>
            </a:r>
            <a:endParaRPr lang="es-ES" altLang="ca-ES" sz="2000" dirty="0">
              <a:solidFill>
                <a:srgbClr val="464400"/>
              </a:solidFill>
            </a:endParaRPr>
          </a:p>
          <a:p>
            <a:pPr lvl="1">
              <a:buFont typeface="Wingdings" panose="05000000000000000000" pitchFamily="2" charset="2"/>
              <a:buChar char="ü"/>
            </a:pPr>
            <a:r>
              <a:rPr lang="es-ES" altLang="ca-ES" sz="2000" dirty="0">
                <a:solidFill>
                  <a:srgbClr val="464400"/>
                </a:solidFill>
                <a:hlinkClick r:id="rId3"/>
              </a:rPr>
              <a:t>La renta: introducción a la economía</a:t>
            </a:r>
            <a:endParaRPr lang="es-ES" altLang="ca-ES" sz="2000" dirty="0">
              <a:solidFill>
                <a:srgbClr val="464400"/>
              </a:solidFill>
            </a:endParaRPr>
          </a:p>
          <a:p>
            <a:pPr lvl="1">
              <a:buFont typeface="Wingdings" panose="05000000000000000000" pitchFamily="2" charset="2"/>
              <a:buChar char="ü"/>
            </a:pPr>
            <a:r>
              <a:rPr lang="es-ES" altLang="ca-ES" sz="2000" dirty="0">
                <a:solidFill>
                  <a:srgbClr val="464400"/>
                </a:solidFill>
                <a:hlinkClick r:id="rId4"/>
              </a:rPr>
              <a:t>The theory of unemployment</a:t>
            </a:r>
          </a:p>
          <a:p>
            <a:pPr marL="0" indent="0"/>
            <a:endParaRPr lang="es-ES" altLang="ca-ES" sz="900">
              <a:solidFill>
                <a:srgbClr val="464400"/>
              </a:solidFill>
            </a:endParaRPr>
          </a:p>
          <a:p>
            <a:pPr marL="0" indent="0">
              <a:buFontTx/>
              <a:buChar char="•"/>
            </a:pPr>
            <a:r>
              <a:rPr lang="es-ES" altLang="ca-ES" sz="2000" dirty="0"/>
              <a:t> A la </a:t>
            </a:r>
            <a:r>
              <a:rPr lang="es-ES" altLang="ca-ES" sz="2000" dirty="0" err="1"/>
              <a:t>nostra</a:t>
            </a:r>
            <a:r>
              <a:rPr lang="es-ES" altLang="ca-ES" sz="2000" dirty="0"/>
              <a:t> </a:t>
            </a:r>
            <a:r>
              <a:rPr lang="es-ES" altLang="ca-ES" sz="2000" dirty="0">
                <a:solidFill>
                  <a:srgbClr val="544600"/>
                </a:solidFill>
                <a:hlinkClick r:id="rId5"/>
              </a:rPr>
              <a:t>Biblioteca</a:t>
            </a:r>
            <a:r>
              <a:rPr lang="es-ES" altLang="ca-ES" sz="2000" dirty="0"/>
              <a:t> </a:t>
            </a:r>
            <a:r>
              <a:rPr lang="es-ES" altLang="ca-ES" sz="2000" dirty="0" err="1"/>
              <a:t>podeu</a:t>
            </a:r>
            <a:r>
              <a:rPr lang="es-ES" altLang="ca-ES" sz="2000" dirty="0"/>
              <a:t> consultar </a:t>
            </a:r>
            <a:r>
              <a:rPr lang="es-ES" altLang="ca-ES" sz="2000" dirty="0" err="1"/>
              <a:t>tant</a:t>
            </a:r>
            <a:r>
              <a:rPr lang="es-ES" altLang="ca-ES" sz="2000" dirty="0"/>
              <a:t> les </a:t>
            </a:r>
            <a:r>
              <a:rPr lang="es-ES" altLang="ca-ES" sz="2000" dirty="0">
                <a:hlinkClick r:id="rId6"/>
              </a:rPr>
              <a:t>obres</a:t>
            </a:r>
            <a:r>
              <a:rPr lang="es-ES" altLang="ca-ES" sz="2000" dirty="0"/>
              <a:t> de les que </a:t>
            </a:r>
            <a:r>
              <a:rPr lang="es-ES" altLang="ca-ES" sz="2000" dirty="0" err="1"/>
              <a:t>és</a:t>
            </a:r>
            <a:r>
              <a:rPr lang="es-ES" altLang="ca-ES" sz="2000" dirty="0"/>
              <a:t> autor, </a:t>
            </a:r>
            <a:r>
              <a:rPr lang="es-ES" altLang="ca-ES" sz="2000" dirty="0" err="1"/>
              <a:t>com</a:t>
            </a:r>
            <a:r>
              <a:rPr lang="es-ES" altLang="ca-ES" sz="2000" dirty="0"/>
              <a:t> les </a:t>
            </a:r>
            <a:r>
              <a:rPr lang="es-ES" altLang="ca-ES" sz="2000" dirty="0">
                <a:hlinkClick r:id="rId6"/>
              </a:rPr>
              <a:t>obres</a:t>
            </a:r>
            <a:r>
              <a:rPr lang="es-ES" altLang="ca-ES" sz="2000" dirty="0"/>
              <a:t> que tracten sobre </a:t>
            </a:r>
            <a:r>
              <a:rPr lang="es-ES" altLang="ca-ES" sz="2000" dirty="0" err="1"/>
              <a:t>ell</a:t>
            </a:r>
            <a:r>
              <a:rPr lang="es-ES" altLang="ca-ES" sz="2000" dirty="0"/>
              <a:t>.</a:t>
            </a:r>
          </a:p>
          <a:p>
            <a:pPr marL="0" indent="0"/>
            <a:endParaRPr lang="es-ES" altLang="ca-ES" sz="900"/>
          </a:p>
          <a:p>
            <a:pPr marL="0" indent="0">
              <a:buFontTx/>
              <a:buChar char="•"/>
            </a:pPr>
            <a:r>
              <a:rPr lang="es-ES" altLang="ca-ES" sz="2000" dirty="0"/>
              <a:t> Si </a:t>
            </a:r>
            <a:r>
              <a:rPr lang="es-ES" altLang="ca-ES" sz="2000" dirty="0" err="1"/>
              <a:t>voleu</a:t>
            </a:r>
            <a:r>
              <a:rPr lang="es-ES" altLang="ca-ES" sz="2000" dirty="0"/>
              <a:t> també </a:t>
            </a:r>
            <a:r>
              <a:rPr lang="es-ES" altLang="ca-ES" sz="2000" dirty="0" err="1"/>
              <a:t>podeu</a:t>
            </a:r>
            <a:r>
              <a:rPr lang="es-ES" altLang="ca-ES" sz="2000" dirty="0"/>
              <a:t> </a:t>
            </a:r>
            <a:r>
              <a:rPr lang="es-ES" altLang="ca-ES" sz="2000" dirty="0" err="1"/>
              <a:t>trobar</a:t>
            </a:r>
            <a:r>
              <a:rPr lang="es-ES" altLang="ca-ES" sz="2000" dirty="0"/>
              <a:t> </a:t>
            </a:r>
            <a:r>
              <a:rPr lang="es-ES" altLang="ca-ES" sz="2000" dirty="0" err="1"/>
              <a:t>informació</a:t>
            </a:r>
            <a:r>
              <a:rPr lang="es-ES" altLang="ca-ES" sz="2000" dirty="0"/>
              <a:t> a:</a:t>
            </a:r>
          </a:p>
          <a:p>
            <a:pPr marL="0" indent="0">
              <a:buFontTx/>
              <a:buChar char="•"/>
            </a:pPr>
            <a:endParaRPr lang="es-ES" altLang="ca-ES" sz="900"/>
          </a:p>
          <a:p>
            <a:pPr lvl="1">
              <a:buFont typeface="Wingdings" panose="05000000000000000000" pitchFamily="2" charset="2"/>
              <a:buChar char="ü"/>
            </a:pPr>
            <a:r>
              <a:rPr lang="es-ES" altLang="ca-ES" sz="2000" err="1"/>
              <a:t>Altres</a:t>
            </a:r>
            <a:r>
              <a:rPr lang="es-ES" altLang="ca-ES" sz="2000"/>
              <a:t> </a:t>
            </a:r>
            <a:r>
              <a:rPr lang="es-ES" altLang="ca-ES" sz="2000" err="1"/>
              <a:t>catàlegs</a:t>
            </a:r>
          </a:p>
          <a:p>
            <a:pPr lvl="1">
              <a:buFont typeface="Wingdings" panose="05000000000000000000" pitchFamily="2" charset="2"/>
              <a:buChar char="ü"/>
            </a:pPr>
            <a:r>
              <a:rPr lang="ca-ES" altLang="ca-ES" sz="2000">
                <a:solidFill>
                  <a:srgbClr val="464400"/>
                </a:solidFill>
              </a:rPr>
              <a:t>Portals de llibres electrònics </a:t>
            </a:r>
          </a:p>
          <a:p>
            <a:pPr lvl="1">
              <a:buFont typeface="Wingdings" panose="05000000000000000000" pitchFamily="2" charset="2"/>
              <a:buChar char="ü"/>
            </a:pPr>
            <a:r>
              <a:rPr lang="es-ES" altLang="ca-ES" sz="2000">
                <a:solidFill>
                  <a:srgbClr val="464400"/>
                </a:solidFill>
              </a:rPr>
              <a:t>Bases de dades</a:t>
            </a:r>
            <a:endParaRPr lang="ca-ES" altLang="ca-ES" sz="2000">
              <a:solidFill>
                <a:srgbClr val="464400"/>
              </a:solidFill>
            </a:endParaRPr>
          </a:p>
        </p:txBody>
      </p:sp>
      <p:sp>
        <p:nvSpPr>
          <p:cNvPr id="9221" name="Rectangle 4">
            <a:extLst>
              <a:ext uri="{FF2B5EF4-FFF2-40B4-BE49-F238E27FC236}">
                <a16:creationId xmlns:a16="http://schemas.microsoft.com/office/drawing/2014/main" id="{55CE7E0F-7862-FFD3-F7F9-1D2698D25201}"/>
              </a:ext>
            </a:extLst>
          </p:cNvPr>
          <p:cNvSpPr>
            <a:spLocks noChangeArrowheads="1"/>
          </p:cNvSpPr>
          <p:nvPr/>
        </p:nvSpPr>
        <p:spPr bwMode="auto">
          <a:xfrm>
            <a:off x="0" y="0"/>
            <a:ext cx="18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eaLnBrk="1" hangingPunct="1">
              <a:spcBef>
                <a:spcPct val="0"/>
              </a:spcBef>
              <a:buFontTx/>
              <a:buNone/>
            </a:pPr>
            <a:endParaRPr lang="ca-ES" altLang="ca-ES" b="0">
              <a:solidFill>
                <a:schemeClr val="tx1"/>
              </a:solidFill>
              <a:latin typeface="Arial" panose="020B0604020202020204" pitchFamily="34" charset="0"/>
            </a:endParaRPr>
          </a:p>
          <a:p>
            <a:pPr>
              <a:spcBef>
                <a:spcPct val="0"/>
              </a:spcBef>
              <a:buFontTx/>
              <a:buNone/>
            </a:pPr>
            <a:endParaRPr lang="ca-ES" altLang="ca-ES" b="0">
              <a:solidFill>
                <a:schemeClr val="tx1"/>
              </a:solidFill>
              <a:latin typeface="Arial" panose="020B0604020202020204" pitchFamily="34" charset="0"/>
            </a:endParaRPr>
          </a:p>
        </p:txBody>
      </p:sp>
      <p:pic>
        <p:nvPicPr>
          <p:cNvPr id="9222" name="Picture 12" descr="theory unemploymentb">
            <a:extLst>
              <a:ext uri="{FF2B5EF4-FFF2-40B4-BE49-F238E27FC236}">
                <a16:creationId xmlns:a16="http://schemas.microsoft.com/office/drawing/2014/main" id="{7B26663C-27D9-3EAF-ACCC-CF9C5DE0E4F7}"/>
              </a:ext>
            </a:extLst>
          </p:cNvPr>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a:xfrm>
            <a:off x="7596188" y="620713"/>
            <a:ext cx="1130300" cy="1738312"/>
          </a:xfrm>
          <a:noFill/>
        </p:spPr>
      </p:pic>
    </p:spTree>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3 Marcador de número de diapositiva">
            <a:extLst>
              <a:ext uri="{FF2B5EF4-FFF2-40B4-BE49-F238E27FC236}">
                <a16:creationId xmlns:a16="http://schemas.microsoft.com/office/drawing/2014/main" id="{22BC567C-7AD5-DC0A-BDD5-76B9091823E0}"/>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a:spcBef>
                <a:spcPct val="0"/>
              </a:spcBef>
              <a:buFontTx/>
              <a:buNone/>
            </a:pPr>
            <a:fld id="{6EC55258-0086-4731-A72A-5AF5BFB63BB4}" type="slidenum">
              <a:rPr lang="es-ES" altLang="ca-ES">
                <a:solidFill>
                  <a:srgbClr val="544600"/>
                </a:solidFill>
              </a:rPr>
              <a:pPr>
                <a:spcBef>
                  <a:spcPct val="0"/>
                </a:spcBef>
                <a:buFontTx/>
                <a:buNone/>
              </a:pPr>
              <a:t>5</a:t>
            </a:fld>
            <a:endParaRPr lang="es-ES" altLang="ca-ES">
              <a:solidFill>
                <a:srgbClr val="544600"/>
              </a:solidFill>
            </a:endParaRPr>
          </a:p>
        </p:txBody>
      </p:sp>
      <p:sp>
        <p:nvSpPr>
          <p:cNvPr id="10243" name="Rectangle 2">
            <a:extLst>
              <a:ext uri="{FF2B5EF4-FFF2-40B4-BE49-F238E27FC236}">
                <a16:creationId xmlns:a16="http://schemas.microsoft.com/office/drawing/2014/main" id="{8E26AAB4-E6D4-6DF1-6F17-F5D5AFA90EDF}"/>
              </a:ext>
            </a:extLst>
          </p:cNvPr>
          <p:cNvSpPr>
            <a:spLocks noGrp="1" noChangeArrowheads="1"/>
          </p:cNvSpPr>
          <p:nvPr>
            <p:ph type="title"/>
          </p:nvPr>
        </p:nvSpPr>
        <p:spPr/>
        <p:txBody>
          <a:bodyPr/>
          <a:lstStyle/>
          <a:p>
            <a:r>
              <a:rPr lang="es-ES" altLang="ca-ES"/>
              <a:t>Conceptes</a:t>
            </a:r>
            <a:endParaRPr lang="ca-ES" altLang="ca-ES"/>
          </a:p>
        </p:txBody>
      </p:sp>
      <p:pic>
        <p:nvPicPr>
          <p:cNvPr id="10244" name="Picture 13" descr="pigou2">
            <a:extLst>
              <a:ext uri="{FF2B5EF4-FFF2-40B4-BE49-F238E27FC236}">
                <a16:creationId xmlns:a16="http://schemas.microsoft.com/office/drawing/2014/main" id="{3685978C-4355-630A-533B-2F15BB5E284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71550" y="333375"/>
            <a:ext cx="1036638" cy="1295400"/>
          </a:xfrm>
        </p:spPr>
      </p:pic>
      <p:sp>
        <p:nvSpPr>
          <p:cNvPr id="10245" name="Text Box 15">
            <a:extLst>
              <a:ext uri="{FF2B5EF4-FFF2-40B4-BE49-F238E27FC236}">
                <a16:creationId xmlns:a16="http://schemas.microsoft.com/office/drawing/2014/main" id="{342ED628-DDCF-19CD-04D7-638588F9BE86}"/>
              </a:ext>
            </a:extLst>
          </p:cNvPr>
          <p:cNvSpPr txBox="1">
            <a:spLocks noChangeArrowheads="1"/>
          </p:cNvSpPr>
          <p:nvPr/>
        </p:nvSpPr>
        <p:spPr bwMode="auto">
          <a:xfrm>
            <a:off x="808038" y="24399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eaLnBrk="1" hangingPunct="1">
              <a:spcBef>
                <a:spcPct val="0"/>
              </a:spcBef>
              <a:buFontTx/>
              <a:buNone/>
            </a:pPr>
            <a:endParaRPr lang="es-ES" altLang="ca-ES" b="0">
              <a:solidFill>
                <a:schemeClr val="tx1"/>
              </a:solidFill>
              <a:latin typeface="Arial" panose="020B0604020202020204" pitchFamily="34" charset="0"/>
            </a:endParaRPr>
          </a:p>
        </p:txBody>
      </p:sp>
      <p:sp>
        <p:nvSpPr>
          <p:cNvPr id="10246" name="Rectangle 16">
            <a:extLst>
              <a:ext uri="{FF2B5EF4-FFF2-40B4-BE49-F238E27FC236}">
                <a16:creationId xmlns:a16="http://schemas.microsoft.com/office/drawing/2014/main" id="{560ADB38-3D17-570D-9AEA-7AAB960D106E}"/>
              </a:ext>
            </a:extLst>
          </p:cNvPr>
          <p:cNvSpPr>
            <a:spLocks noChangeArrowheads="1"/>
          </p:cNvSpPr>
          <p:nvPr/>
        </p:nvSpPr>
        <p:spPr bwMode="auto">
          <a:xfrm>
            <a:off x="539750" y="1700213"/>
            <a:ext cx="8291513"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a:buFontTx/>
              <a:buChar char="•"/>
            </a:pPr>
            <a:endParaRPr lang="es-ES" altLang="ca-ES" sz="2400"/>
          </a:p>
          <a:p>
            <a:pPr>
              <a:buFontTx/>
              <a:buChar char="•"/>
            </a:pPr>
            <a:r>
              <a:rPr lang="es-ES" altLang="ca-ES" sz="2400">
                <a:hlinkClick r:id="rId3" action="ppaction://hlinksldjump"/>
              </a:rPr>
              <a:t>Estat del Benestar</a:t>
            </a:r>
            <a:endParaRPr lang="es-ES" altLang="ca-ES" sz="2400"/>
          </a:p>
          <a:p>
            <a:endParaRPr lang="es-ES" altLang="ca-ES" sz="1600"/>
          </a:p>
          <a:p>
            <a:pPr>
              <a:buFontTx/>
              <a:buChar char="•"/>
            </a:pPr>
            <a:r>
              <a:rPr lang="es-ES" altLang="ca-ES" sz="2400">
                <a:hlinkClick r:id="rId4" action="ppaction://hlinksldjump"/>
              </a:rPr>
              <a:t>Efecte</a:t>
            </a:r>
            <a:r>
              <a:rPr lang="es-ES" altLang="ca-ES" sz="2800">
                <a:hlinkClick r:id="rId4" action="ppaction://hlinksldjump"/>
              </a:rPr>
              <a:t> </a:t>
            </a:r>
            <a:r>
              <a:rPr lang="es-ES" altLang="ca-ES" sz="2400">
                <a:hlinkClick r:id="rId4" action="ppaction://hlinksldjump"/>
              </a:rPr>
              <a:t>Pigou</a:t>
            </a:r>
            <a:endParaRPr lang="es-ES" altLang="ca-ES" sz="2400"/>
          </a:p>
          <a:p>
            <a:pPr>
              <a:buFontTx/>
              <a:buChar char="•"/>
            </a:pPr>
            <a:endParaRPr lang="es-ES" altLang="ca-ES" sz="1600"/>
          </a:p>
          <a:p>
            <a:pPr>
              <a:buFontTx/>
              <a:buChar char="•"/>
            </a:pPr>
            <a:r>
              <a:rPr lang="es-ES" altLang="ca-ES" sz="2400">
                <a:hlinkClick r:id="rId5" action="ppaction://hlinksldjump"/>
              </a:rPr>
              <a:t>Externalitats</a:t>
            </a:r>
            <a:endParaRPr lang="es-ES" altLang="ca-ES" sz="2400"/>
          </a:p>
          <a:p>
            <a:pPr>
              <a:buFontTx/>
              <a:buNone/>
            </a:pPr>
            <a:endParaRPr lang="es-ES" altLang="ca-ES" sz="1600"/>
          </a:p>
          <a:p>
            <a:pPr>
              <a:buFontTx/>
              <a:buChar char="•"/>
            </a:pPr>
            <a:r>
              <a:rPr lang="pt-BR" altLang="ca-ES" sz="2400">
                <a:hlinkClick r:id="rId6" action="ppaction://hlinksldjump"/>
              </a:rPr>
              <a:t>Impostos</a:t>
            </a:r>
            <a:r>
              <a:rPr lang="pt-BR" altLang="ca-ES" sz="2800">
                <a:hlinkClick r:id="rId6" action="ppaction://hlinksldjump"/>
              </a:rPr>
              <a:t> </a:t>
            </a:r>
            <a:r>
              <a:rPr lang="pt-BR" altLang="ca-ES" sz="2400">
                <a:hlinkClick r:id="rId6" action="ppaction://hlinksldjump"/>
              </a:rPr>
              <a:t>pigouvians</a:t>
            </a:r>
            <a:endParaRPr lang="pt-BR" altLang="ca-ES" sz="2400"/>
          </a:p>
          <a:p>
            <a:pPr>
              <a:buFontTx/>
              <a:buNone/>
            </a:pPr>
            <a:endParaRPr lang="ca-ES" altLang="ca-ES" sz="1600"/>
          </a:p>
          <a:p>
            <a:pPr>
              <a:buFontTx/>
              <a:buChar char="•"/>
            </a:pPr>
            <a:r>
              <a:rPr lang="ca-ES" altLang="ca-ES" sz="2400">
                <a:hlinkClick r:id="rId7" action="ppaction://hlinksldjump"/>
              </a:rPr>
              <a:t>Principi</a:t>
            </a:r>
            <a:r>
              <a:rPr lang="ca-ES" altLang="ca-ES" sz="2800">
                <a:hlinkClick r:id="rId7" action="ppaction://hlinksldjump"/>
              </a:rPr>
              <a:t> </a:t>
            </a:r>
            <a:r>
              <a:rPr lang="ca-ES" altLang="ca-ES" sz="2400">
                <a:hlinkClick r:id="rId7" action="ppaction://hlinksldjump"/>
              </a:rPr>
              <a:t>de</a:t>
            </a:r>
            <a:r>
              <a:rPr lang="ca-ES" altLang="ca-ES" sz="2800">
                <a:hlinkClick r:id="rId7" action="ppaction://hlinksldjump"/>
              </a:rPr>
              <a:t> </a:t>
            </a:r>
            <a:r>
              <a:rPr lang="ca-ES" altLang="ca-ES" sz="2400">
                <a:hlinkClick r:id="rId7" action="ppaction://hlinksldjump"/>
              </a:rPr>
              <a:t>transferències</a:t>
            </a:r>
            <a:r>
              <a:rPr lang="ca-ES" altLang="ca-ES" sz="2800" i="1">
                <a:hlinkClick r:id="rId7" action="ppaction://hlinksldjump"/>
              </a:rPr>
              <a:t> </a:t>
            </a:r>
            <a:r>
              <a:rPr lang="ca-ES" altLang="ca-ES" sz="2400">
                <a:hlinkClick r:id="rId7" action="ppaction://hlinksldjump"/>
              </a:rPr>
              <a:t>progressives</a:t>
            </a:r>
            <a:r>
              <a:rPr lang="ca-ES" altLang="ca-ES" sz="2800" i="1">
                <a:hlinkClick r:id="rId7" action="ppaction://hlinksldjump"/>
              </a:rPr>
              <a:t> </a:t>
            </a:r>
            <a:r>
              <a:rPr lang="ca-ES" altLang="ca-ES" sz="2400">
                <a:hlinkClick r:id="rId7" action="ppaction://hlinksldjump"/>
              </a:rPr>
              <a:t>o</a:t>
            </a:r>
            <a:r>
              <a:rPr lang="ca-ES" altLang="ca-ES" sz="2800">
                <a:hlinkClick r:id="rId7" action="ppaction://hlinksldjump"/>
              </a:rPr>
              <a:t> </a:t>
            </a:r>
            <a:r>
              <a:rPr lang="ca-ES" altLang="ca-ES" sz="2400">
                <a:hlinkClick r:id="rId7" action="ppaction://hlinksldjump"/>
              </a:rPr>
              <a:t>Pigou-Dalton</a:t>
            </a:r>
            <a:endParaRPr lang="ca-ES" altLang="ca-ES" sz="2800" i="1">
              <a:solidFill>
                <a:srgbClr val="464400"/>
              </a:solidFill>
            </a:endParaRPr>
          </a:p>
        </p:txBody>
      </p:sp>
    </p:spTree>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3 Marcador de número de diapositiva">
            <a:extLst>
              <a:ext uri="{FF2B5EF4-FFF2-40B4-BE49-F238E27FC236}">
                <a16:creationId xmlns:a16="http://schemas.microsoft.com/office/drawing/2014/main" id="{EEF8F4DB-02C0-4BC3-7938-674891B7776E}"/>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a:spcBef>
                <a:spcPct val="0"/>
              </a:spcBef>
              <a:buFontTx/>
              <a:buNone/>
            </a:pPr>
            <a:fld id="{2B521830-532F-43D5-AC7F-A70763F1EEE9}" type="slidenum">
              <a:rPr lang="es-ES" altLang="ca-ES">
                <a:solidFill>
                  <a:srgbClr val="544600"/>
                </a:solidFill>
              </a:rPr>
              <a:pPr>
                <a:spcBef>
                  <a:spcPct val="0"/>
                </a:spcBef>
                <a:buFontTx/>
                <a:buNone/>
              </a:pPr>
              <a:t>6</a:t>
            </a:fld>
            <a:endParaRPr lang="es-ES" altLang="ca-ES">
              <a:solidFill>
                <a:srgbClr val="544600"/>
              </a:solidFill>
            </a:endParaRPr>
          </a:p>
        </p:txBody>
      </p:sp>
      <p:sp>
        <p:nvSpPr>
          <p:cNvPr id="11267" name="Rectangle 2">
            <a:extLst>
              <a:ext uri="{FF2B5EF4-FFF2-40B4-BE49-F238E27FC236}">
                <a16:creationId xmlns:a16="http://schemas.microsoft.com/office/drawing/2014/main" id="{D2554C46-7933-B5FB-C191-0B1FD57C2B80}"/>
              </a:ext>
            </a:extLst>
          </p:cNvPr>
          <p:cNvSpPr>
            <a:spLocks noGrp="1" noChangeArrowheads="1"/>
          </p:cNvSpPr>
          <p:nvPr>
            <p:ph type="title"/>
          </p:nvPr>
        </p:nvSpPr>
        <p:spPr/>
        <p:txBody>
          <a:bodyPr/>
          <a:lstStyle/>
          <a:p>
            <a:r>
              <a:rPr lang="ca-ES" altLang="ca-ES"/>
              <a:t>Més informació…</a:t>
            </a:r>
            <a:endParaRPr lang="es-ES" altLang="ca-ES"/>
          </a:p>
        </p:txBody>
      </p:sp>
      <p:sp>
        <p:nvSpPr>
          <p:cNvPr id="11268" name="Rectangle 3">
            <a:extLst>
              <a:ext uri="{FF2B5EF4-FFF2-40B4-BE49-F238E27FC236}">
                <a16:creationId xmlns:a16="http://schemas.microsoft.com/office/drawing/2014/main" id="{7EA66091-5CB2-2168-E4EB-49B8244F9004}"/>
              </a:ext>
            </a:extLst>
          </p:cNvPr>
          <p:cNvSpPr>
            <a:spLocks noGrp="1" noChangeArrowheads="1"/>
          </p:cNvSpPr>
          <p:nvPr>
            <p:ph type="body" idx="1"/>
          </p:nvPr>
        </p:nvSpPr>
        <p:spPr>
          <a:xfrm>
            <a:off x="611188" y="1700213"/>
            <a:ext cx="8075612" cy="3168650"/>
          </a:xfrm>
        </p:spPr>
        <p:txBody>
          <a:bodyPr/>
          <a:lstStyle/>
          <a:p>
            <a:pPr marL="0" indent="0">
              <a:buFontTx/>
              <a:buChar char="•"/>
            </a:pPr>
            <a:r>
              <a:rPr lang="es-ES" altLang="ca-ES" sz="2400" dirty="0"/>
              <a:t> </a:t>
            </a:r>
            <a:r>
              <a:rPr lang="es-ES" altLang="ca-ES" sz="2400" dirty="0">
                <a:hlinkClick r:id="rId2"/>
              </a:rPr>
              <a:t>Enciclopèdia catalana</a:t>
            </a:r>
          </a:p>
          <a:p>
            <a:pPr marL="0" indent="0">
              <a:buFontTx/>
              <a:buNone/>
            </a:pPr>
            <a:endParaRPr lang="es-ES" altLang="ca-ES" sz="2400"/>
          </a:p>
          <a:p>
            <a:pPr marL="0" indent="0">
              <a:buFontTx/>
              <a:buChar char="•"/>
            </a:pPr>
            <a:r>
              <a:rPr lang="es-ES" altLang="ca-ES" sz="2400" dirty="0"/>
              <a:t> </a:t>
            </a:r>
            <a:r>
              <a:rPr lang="es-ES" altLang="ca-ES" sz="2400" dirty="0">
                <a:hlinkClick r:id="rId3"/>
              </a:rPr>
              <a:t>Enciclopedia  y Biblioteca Virtual de las Ciencias Sociales, Económicas y Jurídicas</a:t>
            </a:r>
            <a:r>
              <a:rPr lang="es-ES" altLang="ca-ES" sz="2400" dirty="0"/>
              <a:t>.  </a:t>
            </a:r>
            <a:r>
              <a:rPr lang="es-ES" altLang="ca-ES" sz="2400" dirty="0">
                <a:hlinkClick r:id="rId3"/>
              </a:rPr>
              <a:t>Eumed.net. Grandes Economistas</a:t>
            </a:r>
            <a:endParaRPr lang="es-ES" altLang="ca-ES" sz="2400" dirty="0"/>
          </a:p>
          <a:p>
            <a:pPr marL="0" indent="0"/>
            <a:r>
              <a:rPr lang="es-ES" altLang="ca-ES" sz="2400" dirty="0"/>
              <a:t> </a:t>
            </a:r>
          </a:p>
          <a:p>
            <a:pPr marL="0" indent="0">
              <a:buFontTx/>
              <a:buChar char="•"/>
            </a:pPr>
            <a:r>
              <a:rPr lang="es-ES" altLang="ca-ES" sz="2400" dirty="0"/>
              <a:t> </a:t>
            </a:r>
            <a:r>
              <a:rPr lang="es-ES" altLang="ca-ES" sz="2400" dirty="0">
                <a:hlinkClick r:id="rId4"/>
              </a:rPr>
              <a:t>Viquipèdia: L’enciclopèdia lliure</a:t>
            </a:r>
            <a:endParaRPr lang="es-ES" altLang="ca-ES" sz="2400" dirty="0"/>
          </a:p>
        </p:txBody>
      </p:sp>
    </p:spTree>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133" name="Rectangle 29">
            <a:extLst>
              <a:ext uri="{FF2B5EF4-FFF2-40B4-BE49-F238E27FC236}">
                <a16:creationId xmlns:a16="http://schemas.microsoft.com/office/drawing/2014/main" id="{DCFFCF0F-E527-3188-42D6-B4F47F0D1D28}"/>
              </a:ext>
            </a:extLst>
          </p:cNvPr>
          <p:cNvSpPr>
            <a:spLocks noGrp="1" noChangeArrowheads="1"/>
          </p:cNvSpPr>
          <p:nvPr>
            <p:ph type="title"/>
          </p:nvPr>
        </p:nvSpPr>
        <p:spPr>
          <a:noFill/>
        </p:spPr>
        <p:txBody>
          <a:bodyPr/>
          <a:lstStyle/>
          <a:p>
            <a:pPr eaLnBrk="1" hangingPunct="1"/>
            <a:r>
              <a:rPr lang="es-ES" altLang="ca-ES"/>
              <a:t>Estat del Benestar</a:t>
            </a:r>
            <a:endParaRPr lang="ca-ES" altLang="ca-ES"/>
          </a:p>
        </p:txBody>
      </p:sp>
      <p:sp>
        <p:nvSpPr>
          <p:cNvPr id="47134" name="Rectangle 30">
            <a:extLst>
              <a:ext uri="{FF2B5EF4-FFF2-40B4-BE49-F238E27FC236}">
                <a16:creationId xmlns:a16="http://schemas.microsoft.com/office/drawing/2014/main" id="{2C0D3356-F9CE-DC43-DDC3-3458A6B397B6}"/>
              </a:ext>
            </a:extLst>
          </p:cNvPr>
          <p:cNvSpPr>
            <a:spLocks noChangeArrowheads="1"/>
          </p:cNvSpPr>
          <p:nvPr/>
        </p:nvSpPr>
        <p:spPr bwMode="auto">
          <a:xfrm>
            <a:off x="611188" y="1341438"/>
            <a:ext cx="8208962"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Wingdings" panose="05000000000000000000" pitchFamily="2" charset="2"/>
              <a:defRPr b="1">
                <a:solidFill>
                  <a:srgbClr val="2E2600"/>
                </a:solidFill>
                <a:latin typeface="Palatino Linotype" panose="02040502050505030304" pitchFamily="18" charset="0"/>
              </a:defRPr>
            </a:lvl1pPr>
            <a:lvl2pPr marL="828675"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algn="just" eaLnBrk="1" hangingPunct="1">
              <a:lnSpc>
                <a:spcPct val="80000"/>
              </a:lnSpc>
              <a:buFontTx/>
              <a:buChar char="•"/>
            </a:pPr>
            <a:r>
              <a:rPr lang="ca-ES" altLang="ca-ES" sz="2000"/>
              <a:t>L’Estat propociona certs serveis o garanties socials a tots els habitants d’un país, amb uns nivells mínims de:</a:t>
            </a:r>
          </a:p>
          <a:p>
            <a:pPr lvl="1" eaLnBrk="1" hangingPunct="1">
              <a:buFont typeface="Wingdings" panose="05000000000000000000" pitchFamily="2" charset="2"/>
              <a:buChar char="ü"/>
            </a:pPr>
            <a:r>
              <a:rPr lang="ca-ES" altLang="ca-ES" sz="2000" i="0">
                <a:solidFill>
                  <a:srgbClr val="2E2600"/>
                </a:solidFill>
              </a:rPr>
              <a:t>percepcions pel treball </a:t>
            </a:r>
          </a:p>
          <a:p>
            <a:pPr lvl="1" eaLnBrk="1" hangingPunct="1">
              <a:buFont typeface="Wingdings" panose="05000000000000000000" pitchFamily="2" charset="2"/>
              <a:buChar char="ü"/>
            </a:pPr>
            <a:r>
              <a:rPr lang="ca-ES" altLang="ca-ES" sz="2000" i="0">
                <a:solidFill>
                  <a:srgbClr val="2E2600"/>
                </a:solidFill>
              </a:rPr>
              <a:t>serveis públics </a:t>
            </a:r>
          </a:p>
          <a:p>
            <a:pPr lvl="1" eaLnBrk="1" hangingPunct="1">
              <a:buFont typeface="Wingdings" panose="05000000000000000000" pitchFamily="2" charset="2"/>
              <a:buChar char="ü"/>
            </a:pPr>
            <a:r>
              <a:rPr lang="ca-ES" altLang="ca-ES" sz="2000" i="0">
                <a:solidFill>
                  <a:srgbClr val="2E2600"/>
                </a:solidFill>
              </a:rPr>
              <a:t>assistència </a:t>
            </a:r>
          </a:p>
          <a:p>
            <a:pPr lvl="1" eaLnBrk="1" hangingPunct="1">
              <a:buFont typeface="Wingdings" panose="05000000000000000000" pitchFamily="2" charset="2"/>
              <a:buChar char="ü"/>
            </a:pPr>
            <a:r>
              <a:rPr lang="ca-ES" altLang="ca-ES" sz="2000" i="0">
                <a:solidFill>
                  <a:srgbClr val="2E2600"/>
                </a:solidFill>
              </a:rPr>
              <a:t>previsió</a:t>
            </a:r>
          </a:p>
          <a:p>
            <a:pPr eaLnBrk="1" hangingPunct="1"/>
            <a:endParaRPr lang="ca-ES" altLang="ca-ES" sz="1600"/>
          </a:p>
          <a:p>
            <a:pPr algn="just" eaLnBrk="1" hangingPunct="1">
              <a:buFontTx/>
              <a:buChar char="•"/>
            </a:pPr>
            <a:r>
              <a:rPr lang="ca-ES" altLang="ca-ES" sz="2000"/>
              <a:t>El finançament prové dels impostos directes personals o empresarials,  per tal d’aconseguir la redistribució de la riquesa.</a:t>
            </a:r>
          </a:p>
          <a:p>
            <a:pPr algn="just" eaLnBrk="1" hangingPunct="1">
              <a:buFontTx/>
              <a:buChar char="•"/>
            </a:pPr>
            <a:endParaRPr lang="ca-ES" altLang="ca-ES" sz="1600"/>
          </a:p>
          <a:p>
            <a:pPr algn="just" eaLnBrk="1" hangingPunct="1">
              <a:buFontTx/>
              <a:buChar char="•"/>
            </a:pPr>
            <a:r>
              <a:rPr lang="ca-ES" altLang="ca-ES" sz="2000"/>
              <a:t>Per a Pigou l’economia del benestar corregia el fet que una empresa tingués guanys perquè la societat assumís certs costos socials. En general estava d’acord amb molts objectius socialistes, però no en l’existència d’empreses públiques.</a:t>
            </a:r>
            <a:endParaRPr lang="es-ES" altLang="ca-ES" sz="200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47133"/>
                                        </p:tgtEl>
                                        <p:attrNameLst>
                                          <p:attrName>style.visibility</p:attrName>
                                        </p:attrNameLst>
                                      </p:cBhvr>
                                      <p:to>
                                        <p:strVal val="visible"/>
                                      </p:to>
                                    </p:set>
                                    <p:anim calcmode="lin" valueType="num">
                                      <p:cBhvr additive="base">
                                        <p:cTn id="7" dur="1000" fill="hold"/>
                                        <p:tgtEl>
                                          <p:spTgt spid="47133"/>
                                        </p:tgtEl>
                                        <p:attrNameLst>
                                          <p:attrName>ppt_x</p:attrName>
                                        </p:attrNameLst>
                                      </p:cBhvr>
                                      <p:tavLst>
                                        <p:tav tm="0">
                                          <p:val>
                                            <p:strVal val="#ppt_x"/>
                                          </p:val>
                                        </p:tav>
                                        <p:tav tm="100000">
                                          <p:val>
                                            <p:strVal val="#ppt_x"/>
                                          </p:val>
                                        </p:tav>
                                      </p:tavLst>
                                    </p:anim>
                                    <p:anim calcmode="lin" valueType="num">
                                      <p:cBhvr additive="base">
                                        <p:cTn id="8" dur="1000" fill="hold"/>
                                        <p:tgtEl>
                                          <p:spTgt spid="4713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000"/>
                            </p:stCondLst>
                            <p:childTnLst>
                              <p:par>
                                <p:cTn id="10" presetID="2" presetClass="entr" presetSubtype="4" fill="hold" nodeType="afterEffect">
                                  <p:stCondLst>
                                    <p:cond delay="0"/>
                                  </p:stCondLst>
                                  <p:childTnLst>
                                    <p:set>
                                      <p:cBhvr>
                                        <p:cTn id="11" dur="1" fill="hold">
                                          <p:stCondLst>
                                            <p:cond delay="0"/>
                                          </p:stCondLst>
                                        </p:cTn>
                                        <p:tgtEl>
                                          <p:spTgt spid="47134">
                                            <p:txEl>
                                              <p:pRg st="0" end="0"/>
                                            </p:txEl>
                                          </p:spTgt>
                                        </p:tgtEl>
                                        <p:attrNameLst>
                                          <p:attrName>style.visibility</p:attrName>
                                        </p:attrNameLst>
                                      </p:cBhvr>
                                      <p:to>
                                        <p:strVal val="visible"/>
                                      </p:to>
                                    </p:set>
                                    <p:anim calcmode="lin" valueType="num">
                                      <p:cBhvr additive="base">
                                        <p:cTn id="12" dur="2000" fill="hold"/>
                                        <p:tgtEl>
                                          <p:spTgt spid="47134">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47134">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47134">
                                            <p:txEl>
                                              <p:pRg st="1" end="1"/>
                                            </p:txEl>
                                          </p:spTgt>
                                        </p:tgtEl>
                                        <p:attrNameLst>
                                          <p:attrName>style.visibility</p:attrName>
                                        </p:attrNameLst>
                                      </p:cBhvr>
                                      <p:to>
                                        <p:strVal val="visible"/>
                                      </p:to>
                                    </p:set>
                                    <p:anim calcmode="lin" valueType="num">
                                      <p:cBhvr additive="base">
                                        <p:cTn id="16" dur="2000" fill="hold"/>
                                        <p:tgtEl>
                                          <p:spTgt spid="47134">
                                            <p:txEl>
                                              <p:pRg st="1" end="1"/>
                                            </p:txEl>
                                          </p:spTgt>
                                        </p:tgtEl>
                                        <p:attrNameLst>
                                          <p:attrName>ppt_x</p:attrName>
                                        </p:attrNameLst>
                                      </p:cBhvr>
                                      <p:tavLst>
                                        <p:tav tm="0">
                                          <p:val>
                                            <p:strVal val="#ppt_x"/>
                                          </p:val>
                                        </p:tav>
                                        <p:tav tm="100000">
                                          <p:val>
                                            <p:strVal val="#ppt_x"/>
                                          </p:val>
                                        </p:tav>
                                      </p:tavLst>
                                    </p:anim>
                                    <p:anim calcmode="lin" valueType="num">
                                      <p:cBhvr additive="base">
                                        <p:cTn id="17" dur="2000" fill="hold"/>
                                        <p:tgtEl>
                                          <p:spTgt spid="47134">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47134">
                                            <p:txEl>
                                              <p:pRg st="2" end="2"/>
                                            </p:txEl>
                                          </p:spTgt>
                                        </p:tgtEl>
                                        <p:attrNameLst>
                                          <p:attrName>style.visibility</p:attrName>
                                        </p:attrNameLst>
                                      </p:cBhvr>
                                      <p:to>
                                        <p:strVal val="visible"/>
                                      </p:to>
                                    </p:set>
                                    <p:anim calcmode="lin" valueType="num">
                                      <p:cBhvr additive="base">
                                        <p:cTn id="20" dur="2000" fill="hold"/>
                                        <p:tgtEl>
                                          <p:spTgt spid="47134">
                                            <p:txEl>
                                              <p:pRg st="2" end="2"/>
                                            </p:txEl>
                                          </p:spTgt>
                                        </p:tgtEl>
                                        <p:attrNameLst>
                                          <p:attrName>ppt_x</p:attrName>
                                        </p:attrNameLst>
                                      </p:cBhvr>
                                      <p:tavLst>
                                        <p:tav tm="0">
                                          <p:val>
                                            <p:strVal val="#ppt_x"/>
                                          </p:val>
                                        </p:tav>
                                        <p:tav tm="100000">
                                          <p:val>
                                            <p:strVal val="#ppt_x"/>
                                          </p:val>
                                        </p:tav>
                                      </p:tavLst>
                                    </p:anim>
                                    <p:anim calcmode="lin" valueType="num">
                                      <p:cBhvr additive="base">
                                        <p:cTn id="21" dur="2000" fill="hold"/>
                                        <p:tgtEl>
                                          <p:spTgt spid="47134">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47134">
                                            <p:txEl>
                                              <p:pRg st="3" end="3"/>
                                            </p:txEl>
                                          </p:spTgt>
                                        </p:tgtEl>
                                        <p:attrNameLst>
                                          <p:attrName>style.visibility</p:attrName>
                                        </p:attrNameLst>
                                      </p:cBhvr>
                                      <p:to>
                                        <p:strVal val="visible"/>
                                      </p:to>
                                    </p:set>
                                    <p:anim calcmode="lin" valueType="num">
                                      <p:cBhvr additive="base">
                                        <p:cTn id="24" dur="2000" fill="hold"/>
                                        <p:tgtEl>
                                          <p:spTgt spid="47134">
                                            <p:txEl>
                                              <p:pRg st="3" end="3"/>
                                            </p:txEl>
                                          </p:spTgt>
                                        </p:tgtEl>
                                        <p:attrNameLst>
                                          <p:attrName>ppt_x</p:attrName>
                                        </p:attrNameLst>
                                      </p:cBhvr>
                                      <p:tavLst>
                                        <p:tav tm="0">
                                          <p:val>
                                            <p:strVal val="#ppt_x"/>
                                          </p:val>
                                        </p:tav>
                                        <p:tav tm="100000">
                                          <p:val>
                                            <p:strVal val="#ppt_x"/>
                                          </p:val>
                                        </p:tav>
                                      </p:tavLst>
                                    </p:anim>
                                    <p:anim calcmode="lin" valueType="num">
                                      <p:cBhvr additive="base">
                                        <p:cTn id="25" dur="2000" fill="hold"/>
                                        <p:tgtEl>
                                          <p:spTgt spid="47134">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7134">
                                            <p:txEl>
                                              <p:pRg st="4" end="4"/>
                                            </p:txEl>
                                          </p:spTgt>
                                        </p:tgtEl>
                                        <p:attrNameLst>
                                          <p:attrName>style.visibility</p:attrName>
                                        </p:attrNameLst>
                                      </p:cBhvr>
                                      <p:to>
                                        <p:strVal val="visible"/>
                                      </p:to>
                                    </p:set>
                                    <p:anim calcmode="lin" valueType="num">
                                      <p:cBhvr additive="base">
                                        <p:cTn id="28" dur="2000" fill="hold"/>
                                        <p:tgtEl>
                                          <p:spTgt spid="47134">
                                            <p:txEl>
                                              <p:pRg st="4" end="4"/>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47134">
                                            <p:txEl>
                                              <p:pRg st="4" end="4"/>
                                            </p:txEl>
                                          </p:spTgt>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3000"/>
                            </p:stCondLst>
                            <p:childTnLst>
                              <p:par>
                                <p:cTn id="31" presetID="2" presetClass="entr" presetSubtype="4" fill="hold" nodeType="afterEffect">
                                  <p:stCondLst>
                                    <p:cond delay="0"/>
                                  </p:stCondLst>
                                  <p:childTnLst>
                                    <p:set>
                                      <p:cBhvr>
                                        <p:cTn id="32" dur="1" fill="hold">
                                          <p:stCondLst>
                                            <p:cond delay="0"/>
                                          </p:stCondLst>
                                        </p:cTn>
                                        <p:tgtEl>
                                          <p:spTgt spid="47134">
                                            <p:txEl>
                                              <p:pRg st="6" end="6"/>
                                            </p:txEl>
                                          </p:spTgt>
                                        </p:tgtEl>
                                        <p:attrNameLst>
                                          <p:attrName>style.visibility</p:attrName>
                                        </p:attrNameLst>
                                      </p:cBhvr>
                                      <p:to>
                                        <p:strVal val="visible"/>
                                      </p:to>
                                    </p:set>
                                    <p:anim calcmode="lin" valueType="num">
                                      <p:cBhvr additive="base">
                                        <p:cTn id="33" dur="2000" fill="hold"/>
                                        <p:tgtEl>
                                          <p:spTgt spid="47134">
                                            <p:txEl>
                                              <p:pRg st="6" end="6"/>
                                            </p:txEl>
                                          </p:spTgt>
                                        </p:tgtEl>
                                        <p:attrNameLst>
                                          <p:attrName>ppt_x</p:attrName>
                                        </p:attrNameLst>
                                      </p:cBhvr>
                                      <p:tavLst>
                                        <p:tav tm="0">
                                          <p:val>
                                            <p:strVal val="#ppt_x"/>
                                          </p:val>
                                        </p:tav>
                                        <p:tav tm="100000">
                                          <p:val>
                                            <p:strVal val="#ppt_x"/>
                                          </p:val>
                                        </p:tav>
                                      </p:tavLst>
                                    </p:anim>
                                    <p:anim calcmode="lin" valueType="num">
                                      <p:cBhvr additive="base">
                                        <p:cTn id="34" dur="2000" fill="hold"/>
                                        <p:tgtEl>
                                          <p:spTgt spid="47134">
                                            <p:txEl>
                                              <p:pRg st="6" end="6"/>
                                            </p:txEl>
                                          </p:spTgt>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5000"/>
                            </p:stCondLst>
                            <p:childTnLst>
                              <p:par>
                                <p:cTn id="36" presetID="2" presetClass="entr" presetSubtype="4" fill="hold" nodeType="afterEffect">
                                  <p:stCondLst>
                                    <p:cond delay="0"/>
                                  </p:stCondLst>
                                  <p:childTnLst>
                                    <p:set>
                                      <p:cBhvr>
                                        <p:cTn id="37" dur="1" fill="hold">
                                          <p:stCondLst>
                                            <p:cond delay="0"/>
                                          </p:stCondLst>
                                        </p:cTn>
                                        <p:tgtEl>
                                          <p:spTgt spid="47134">
                                            <p:txEl>
                                              <p:pRg st="8" end="8"/>
                                            </p:txEl>
                                          </p:spTgt>
                                        </p:tgtEl>
                                        <p:attrNameLst>
                                          <p:attrName>style.visibility</p:attrName>
                                        </p:attrNameLst>
                                      </p:cBhvr>
                                      <p:to>
                                        <p:strVal val="visible"/>
                                      </p:to>
                                    </p:set>
                                    <p:anim calcmode="lin" valueType="num">
                                      <p:cBhvr additive="base">
                                        <p:cTn id="38" dur="2000" fill="hold"/>
                                        <p:tgtEl>
                                          <p:spTgt spid="47134">
                                            <p:txEl>
                                              <p:pRg st="8" end="8"/>
                                            </p:txEl>
                                          </p:spTgt>
                                        </p:tgtEl>
                                        <p:attrNameLst>
                                          <p:attrName>ppt_x</p:attrName>
                                        </p:attrNameLst>
                                      </p:cBhvr>
                                      <p:tavLst>
                                        <p:tav tm="0">
                                          <p:val>
                                            <p:strVal val="#ppt_x"/>
                                          </p:val>
                                        </p:tav>
                                        <p:tav tm="100000">
                                          <p:val>
                                            <p:strVal val="#ppt_x"/>
                                          </p:val>
                                        </p:tav>
                                      </p:tavLst>
                                    </p:anim>
                                    <p:anim calcmode="lin" valueType="num">
                                      <p:cBhvr additive="base">
                                        <p:cTn id="39" dur="2000" fill="hold"/>
                                        <p:tgtEl>
                                          <p:spTgt spid="4713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33" grpId="0"/>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E80DAF92-9505-06BE-0296-66A804992612}"/>
              </a:ext>
            </a:extLst>
          </p:cNvPr>
          <p:cNvSpPr>
            <a:spLocks noGrp="1" noChangeArrowheads="1"/>
          </p:cNvSpPr>
          <p:nvPr>
            <p:ph type="title"/>
          </p:nvPr>
        </p:nvSpPr>
        <p:spPr/>
        <p:txBody>
          <a:bodyPr/>
          <a:lstStyle/>
          <a:p>
            <a:pPr eaLnBrk="1" hangingPunct="1"/>
            <a:r>
              <a:rPr lang="es-ES" altLang="ca-ES"/>
              <a:t>Efecte Pigou</a:t>
            </a:r>
            <a:endParaRPr lang="ca-ES" altLang="ca-ES"/>
          </a:p>
        </p:txBody>
      </p:sp>
      <p:sp>
        <p:nvSpPr>
          <p:cNvPr id="61448" name="Rectangle 8">
            <a:extLst>
              <a:ext uri="{FF2B5EF4-FFF2-40B4-BE49-F238E27FC236}">
                <a16:creationId xmlns:a16="http://schemas.microsoft.com/office/drawing/2014/main" id="{E5048DBB-E7E1-01FE-16A5-76B357E42255}"/>
              </a:ext>
            </a:extLst>
          </p:cNvPr>
          <p:cNvSpPr>
            <a:spLocks noChangeArrowheads="1"/>
          </p:cNvSpPr>
          <p:nvPr/>
        </p:nvSpPr>
        <p:spPr bwMode="auto">
          <a:xfrm>
            <a:off x="611188" y="1773238"/>
            <a:ext cx="8075612" cy="370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20638">
              <a:spcBef>
                <a:spcPct val="20000"/>
              </a:spcBef>
              <a:buFont typeface="Wingdings" panose="05000000000000000000" pitchFamily="2" charset="2"/>
              <a:defRPr b="1">
                <a:solidFill>
                  <a:srgbClr val="2E2600"/>
                </a:solidFill>
                <a:latin typeface="Palatino Linotype" panose="02040502050505030304" pitchFamily="18" charset="0"/>
              </a:defRPr>
            </a:lvl1pPr>
            <a:lvl2pPr marL="742950" indent="-285750">
              <a:spcBef>
                <a:spcPct val="20000"/>
              </a:spcBef>
              <a:buChar char="–"/>
              <a:defRPr sz="3200" b="1" i="1">
                <a:solidFill>
                  <a:srgbClr val="544600"/>
                </a:solidFill>
                <a:latin typeface="Palatino Linotype" panose="02040502050505030304" pitchFamily="18" charset="0"/>
              </a:defRPr>
            </a:lvl2pPr>
            <a:lvl3pPr marL="1143000" indent="-228600">
              <a:spcBef>
                <a:spcPct val="20000"/>
              </a:spcBef>
              <a:buChar char="•"/>
              <a:defRPr sz="3200" b="1" i="1">
                <a:solidFill>
                  <a:srgbClr val="544600"/>
                </a:solidFill>
                <a:latin typeface="Palatino Linotype" panose="02040502050505030304" pitchFamily="18" charset="0"/>
              </a:defRPr>
            </a:lvl3pPr>
            <a:lvl4pPr marL="1600200" indent="-228600">
              <a:spcBef>
                <a:spcPct val="20000"/>
              </a:spcBef>
              <a:buChar char="–"/>
              <a:defRPr sz="3200" b="1" i="1">
                <a:solidFill>
                  <a:srgbClr val="544600"/>
                </a:solidFill>
                <a:latin typeface="Palatino Linotype" panose="02040502050505030304" pitchFamily="18" charset="0"/>
              </a:defRPr>
            </a:lvl4pPr>
            <a:lvl5pPr marL="2057400" indent="-228600">
              <a:spcBef>
                <a:spcPct val="20000"/>
              </a:spcBef>
              <a:buChar char="»"/>
              <a:defRPr sz="3200" b="1" i="1">
                <a:solidFill>
                  <a:srgbClr val="544600"/>
                </a:solidFill>
                <a:latin typeface="Palatino Linotype" panose="02040502050505030304" pitchFamily="18" charset="0"/>
              </a:defRPr>
            </a:lvl5pPr>
            <a:lvl6pPr marL="25146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6pPr>
            <a:lvl7pPr marL="29718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7pPr>
            <a:lvl8pPr marL="34290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8pPr>
            <a:lvl9pPr marL="3886200" indent="-228600" eaLnBrk="0" fontAlgn="base" hangingPunct="0">
              <a:spcBef>
                <a:spcPct val="20000"/>
              </a:spcBef>
              <a:spcAft>
                <a:spcPct val="0"/>
              </a:spcAft>
              <a:buChar char="»"/>
              <a:defRPr sz="3200" b="1" i="1">
                <a:solidFill>
                  <a:srgbClr val="544600"/>
                </a:solidFill>
                <a:latin typeface="Palatino Linotype" panose="02040502050505030304" pitchFamily="18" charset="0"/>
              </a:defRPr>
            </a:lvl9pPr>
          </a:lstStyle>
          <a:p>
            <a:pPr eaLnBrk="1" hangingPunct="1">
              <a:buFontTx/>
              <a:buChar char="•"/>
            </a:pPr>
            <a:r>
              <a:rPr lang="es-ES" altLang="ca-ES" sz="2800"/>
              <a:t> Efecte riquesa o efecte de liquiditat real.</a:t>
            </a:r>
          </a:p>
          <a:p>
            <a:pPr eaLnBrk="1" hangingPunct="1"/>
            <a:endParaRPr lang="ca-ES" altLang="ca-ES"/>
          </a:p>
          <a:p>
            <a:pPr algn="just" eaLnBrk="1" hangingPunct="1">
              <a:buFontTx/>
              <a:buChar char="•"/>
            </a:pPr>
            <a:r>
              <a:rPr lang="ca-ES" altLang="ca-ES" sz="2800"/>
              <a:t> La disminució dels preus exerceix un efecte positiu en la demanda perquè en augmentar el valor real dels actius, s’incrementa el valor real de la riquesa dels consumidors, i això  comporta més consum en béns i serveis.</a:t>
            </a:r>
            <a:r>
              <a:rPr lang="ca-ES" altLang="ca-ES" sz="2400"/>
              <a:t> </a:t>
            </a:r>
          </a:p>
          <a:p>
            <a:pPr eaLnBrk="1" hangingPunct="1"/>
            <a:endParaRPr lang="ca-ES" altLang="ca-ES" sz="24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61442"/>
                                        </p:tgtEl>
                                        <p:attrNameLst>
                                          <p:attrName>style.visibility</p:attrName>
                                        </p:attrNameLst>
                                      </p:cBhvr>
                                      <p:to>
                                        <p:strVal val="visible"/>
                                      </p:to>
                                    </p:set>
                                    <p:anim calcmode="lin" valueType="num">
                                      <p:cBhvr additive="base">
                                        <p:cTn id="7" dur="1000" fill="hold"/>
                                        <p:tgtEl>
                                          <p:spTgt spid="61442"/>
                                        </p:tgtEl>
                                        <p:attrNameLst>
                                          <p:attrName>ppt_x</p:attrName>
                                        </p:attrNameLst>
                                      </p:cBhvr>
                                      <p:tavLst>
                                        <p:tav tm="0">
                                          <p:val>
                                            <p:strVal val="#ppt_x"/>
                                          </p:val>
                                        </p:tav>
                                        <p:tav tm="100000">
                                          <p:val>
                                            <p:strVal val="#ppt_x"/>
                                          </p:val>
                                        </p:tav>
                                      </p:tavLst>
                                    </p:anim>
                                    <p:anim calcmode="lin" valueType="num">
                                      <p:cBhvr additive="base">
                                        <p:cTn id="8" dur="1000" fill="hold"/>
                                        <p:tgtEl>
                                          <p:spTgt spid="6144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61448">
                                            <p:txEl>
                                              <p:pRg st="0" end="0"/>
                                            </p:txEl>
                                          </p:spTgt>
                                        </p:tgtEl>
                                        <p:attrNameLst>
                                          <p:attrName>style.visibility</p:attrName>
                                        </p:attrNameLst>
                                      </p:cBhvr>
                                      <p:to>
                                        <p:strVal val="visible"/>
                                      </p:to>
                                    </p:set>
                                    <p:anim calcmode="lin" valueType="num">
                                      <p:cBhvr additive="base">
                                        <p:cTn id="12" dur="2000" fill="hold"/>
                                        <p:tgtEl>
                                          <p:spTgt spid="61448">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61448">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3000"/>
                            </p:stCondLst>
                            <p:childTnLst>
                              <p:par>
                                <p:cTn id="15" presetID="2" presetClass="entr" presetSubtype="4" fill="hold" grpId="0" nodeType="afterEffect">
                                  <p:stCondLst>
                                    <p:cond delay="0"/>
                                  </p:stCondLst>
                                  <p:childTnLst>
                                    <p:set>
                                      <p:cBhvr>
                                        <p:cTn id="16" dur="1" fill="hold">
                                          <p:stCondLst>
                                            <p:cond delay="0"/>
                                          </p:stCondLst>
                                        </p:cTn>
                                        <p:tgtEl>
                                          <p:spTgt spid="61448">
                                            <p:txEl>
                                              <p:pRg st="2" end="2"/>
                                            </p:txEl>
                                          </p:spTgt>
                                        </p:tgtEl>
                                        <p:attrNameLst>
                                          <p:attrName>style.visibility</p:attrName>
                                        </p:attrNameLst>
                                      </p:cBhvr>
                                      <p:to>
                                        <p:strVal val="visible"/>
                                      </p:to>
                                    </p:set>
                                    <p:anim calcmode="lin" valueType="num">
                                      <p:cBhvr additive="base">
                                        <p:cTn id="17" dur="2000" fill="hold"/>
                                        <p:tgtEl>
                                          <p:spTgt spid="61448">
                                            <p:txEl>
                                              <p:pRg st="2" end="2"/>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6144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8" grpId="0" build="p"/>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2D295175-A5D6-1E4E-552A-0BD80216D168}"/>
              </a:ext>
            </a:extLst>
          </p:cNvPr>
          <p:cNvSpPr>
            <a:spLocks noGrp="1" noChangeArrowheads="1"/>
          </p:cNvSpPr>
          <p:nvPr>
            <p:ph type="title"/>
          </p:nvPr>
        </p:nvSpPr>
        <p:spPr/>
        <p:txBody>
          <a:bodyPr/>
          <a:lstStyle/>
          <a:p>
            <a:pPr eaLnBrk="1" hangingPunct="1"/>
            <a:r>
              <a:rPr lang="es-ES" altLang="ca-ES"/>
              <a:t>Externalitats</a:t>
            </a:r>
            <a:endParaRPr lang="ca-ES" altLang="ca-ES"/>
          </a:p>
        </p:txBody>
      </p:sp>
      <p:sp>
        <p:nvSpPr>
          <p:cNvPr id="82951" name="Rectangle 7">
            <a:extLst>
              <a:ext uri="{FF2B5EF4-FFF2-40B4-BE49-F238E27FC236}">
                <a16:creationId xmlns:a16="http://schemas.microsoft.com/office/drawing/2014/main" id="{20394C85-FB5A-3D62-B6F4-BAACA6FD5D0F}"/>
              </a:ext>
            </a:extLst>
          </p:cNvPr>
          <p:cNvSpPr>
            <a:spLocks noGrp="1" noChangeArrowheads="1"/>
          </p:cNvSpPr>
          <p:nvPr>
            <p:ph type="body" idx="1"/>
          </p:nvPr>
        </p:nvSpPr>
        <p:spPr>
          <a:xfrm>
            <a:off x="611188" y="1412875"/>
            <a:ext cx="8208962" cy="4752975"/>
          </a:xfrm>
          <a:noFill/>
        </p:spPr>
        <p:txBody>
          <a:bodyPr/>
          <a:lstStyle/>
          <a:p>
            <a:pPr marL="0" indent="0" eaLnBrk="1" hangingPunct="1">
              <a:buFontTx/>
              <a:buChar char="•"/>
            </a:pPr>
            <a:r>
              <a:rPr lang="ca-ES" altLang="ca-ES" sz="2400"/>
              <a:t> Influència de les accions d’una persona en el benestar d’una altra.</a:t>
            </a:r>
          </a:p>
          <a:p>
            <a:pPr marL="0" indent="0" eaLnBrk="1" hangingPunct="1">
              <a:buFontTx/>
              <a:buChar char="•"/>
            </a:pPr>
            <a:endParaRPr lang="ca-ES" altLang="ca-ES" sz="1400"/>
          </a:p>
          <a:p>
            <a:pPr marL="0" indent="0" eaLnBrk="1" hangingPunct="1">
              <a:buFontTx/>
              <a:buChar char="•"/>
            </a:pPr>
            <a:r>
              <a:rPr lang="ca-ES" altLang="ca-ES" sz="2400"/>
              <a:t> Externalitat positiva: les accions d’un agent augmenten els beneficis d’altres agents.</a:t>
            </a:r>
          </a:p>
          <a:p>
            <a:pPr marL="0" indent="0" eaLnBrk="1" hangingPunct="1">
              <a:buFontTx/>
              <a:buNone/>
            </a:pPr>
            <a:r>
              <a:rPr lang="ca-ES" altLang="ca-ES" sz="2400"/>
              <a:t>	Ex. Cultiu d’arbres – néctar de flors / Abelles i         	extracció de mel – polinització</a:t>
            </a:r>
          </a:p>
          <a:p>
            <a:pPr marL="0" indent="0" eaLnBrk="1" hangingPunct="1">
              <a:buFontTx/>
              <a:buNone/>
            </a:pPr>
            <a:endParaRPr lang="ca-ES" altLang="ca-ES" sz="1400"/>
          </a:p>
          <a:p>
            <a:pPr marL="0" indent="0" eaLnBrk="1" hangingPunct="1">
              <a:buFontTx/>
              <a:buChar char="•"/>
            </a:pPr>
            <a:r>
              <a:rPr lang="ca-ES" altLang="ca-ES" sz="2400"/>
              <a:t> Externalitat negativa: les accions d’un agent redueixen els beneficis d’altres agents.</a:t>
            </a:r>
          </a:p>
          <a:p>
            <a:pPr lvl="1" eaLnBrk="1" hangingPunct="1">
              <a:buFontTx/>
              <a:buNone/>
            </a:pPr>
            <a:r>
              <a:rPr lang="ca-ES" altLang="ca-ES" sz="2400" i="0">
                <a:solidFill>
                  <a:srgbClr val="2E2600"/>
                </a:solidFill>
              </a:rPr>
              <a:t>	 Ex. Viver de truites – aigua nèta / Cultiu de flors amb substàncies químiques –  contaminació </a:t>
            </a:r>
            <a:endParaRPr lang="es-ES" altLang="ca-ES" sz="2400" i="0">
              <a:solidFill>
                <a:srgbClr val="2E26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82946"/>
                                        </p:tgtEl>
                                        <p:attrNameLst>
                                          <p:attrName>style.visibility</p:attrName>
                                        </p:attrNameLst>
                                      </p:cBhvr>
                                      <p:to>
                                        <p:strVal val="visible"/>
                                      </p:to>
                                    </p:set>
                                    <p:anim calcmode="lin" valueType="num">
                                      <p:cBhvr additive="base">
                                        <p:cTn id="7" dur="1000" fill="hold"/>
                                        <p:tgtEl>
                                          <p:spTgt spid="82946"/>
                                        </p:tgtEl>
                                        <p:attrNameLst>
                                          <p:attrName>ppt_x</p:attrName>
                                        </p:attrNameLst>
                                      </p:cBhvr>
                                      <p:tavLst>
                                        <p:tav tm="0">
                                          <p:val>
                                            <p:strVal val="#ppt_x"/>
                                          </p:val>
                                        </p:tav>
                                        <p:tav tm="100000">
                                          <p:val>
                                            <p:strVal val="#ppt_x"/>
                                          </p:val>
                                        </p:tav>
                                      </p:tavLst>
                                    </p:anim>
                                    <p:anim calcmode="lin" valueType="num">
                                      <p:cBhvr additive="base">
                                        <p:cTn id="8" dur="1000" fill="hold"/>
                                        <p:tgtEl>
                                          <p:spTgt spid="8294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82951">
                                            <p:txEl>
                                              <p:pRg st="0" end="0"/>
                                            </p:txEl>
                                          </p:spTgt>
                                        </p:tgtEl>
                                        <p:attrNameLst>
                                          <p:attrName>style.visibility</p:attrName>
                                        </p:attrNameLst>
                                      </p:cBhvr>
                                      <p:to>
                                        <p:strVal val="visible"/>
                                      </p:to>
                                    </p:set>
                                    <p:anim calcmode="lin" valueType="num">
                                      <p:cBhvr additive="base">
                                        <p:cTn id="12" dur="2000" fill="hold"/>
                                        <p:tgtEl>
                                          <p:spTgt spid="82951">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82951">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3000"/>
                            </p:stCondLst>
                            <p:childTnLst>
                              <p:par>
                                <p:cTn id="15" presetID="2" presetClass="entr" presetSubtype="4" fill="hold" grpId="0" nodeType="afterEffect">
                                  <p:stCondLst>
                                    <p:cond delay="0"/>
                                  </p:stCondLst>
                                  <p:childTnLst>
                                    <p:set>
                                      <p:cBhvr>
                                        <p:cTn id="16" dur="1" fill="hold">
                                          <p:stCondLst>
                                            <p:cond delay="0"/>
                                          </p:stCondLst>
                                        </p:cTn>
                                        <p:tgtEl>
                                          <p:spTgt spid="82951">
                                            <p:txEl>
                                              <p:pRg st="2" end="2"/>
                                            </p:txEl>
                                          </p:spTgt>
                                        </p:tgtEl>
                                        <p:attrNameLst>
                                          <p:attrName>style.visibility</p:attrName>
                                        </p:attrNameLst>
                                      </p:cBhvr>
                                      <p:to>
                                        <p:strVal val="visible"/>
                                      </p:to>
                                    </p:set>
                                    <p:anim calcmode="lin" valueType="num">
                                      <p:cBhvr additive="base">
                                        <p:cTn id="17" dur="2000" fill="hold"/>
                                        <p:tgtEl>
                                          <p:spTgt spid="82951">
                                            <p:txEl>
                                              <p:pRg st="2" end="2"/>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8295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2951">
                                            <p:txEl>
                                              <p:pRg st="3" end="3"/>
                                            </p:txEl>
                                          </p:spTgt>
                                        </p:tgtEl>
                                        <p:attrNameLst>
                                          <p:attrName>style.visibility</p:attrName>
                                        </p:attrNameLst>
                                      </p:cBhvr>
                                      <p:to>
                                        <p:strVal val="visible"/>
                                      </p:to>
                                    </p:set>
                                    <p:anim calcmode="lin" valueType="num">
                                      <p:cBhvr additive="base">
                                        <p:cTn id="21" dur="2000" fill="hold"/>
                                        <p:tgtEl>
                                          <p:spTgt spid="82951">
                                            <p:txEl>
                                              <p:pRg st="3" end="3"/>
                                            </p:txEl>
                                          </p:spTgt>
                                        </p:tgtEl>
                                        <p:attrNameLst>
                                          <p:attrName>ppt_x</p:attrName>
                                        </p:attrNameLst>
                                      </p:cBhvr>
                                      <p:tavLst>
                                        <p:tav tm="0">
                                          <p:val>
                                            <p:strVal val="#ppt_x"/>
                                          </p:val>
                                        </p:tav>
                                        <p:tav tm="100000">
                                          <p:val>
                                            <p:strVal val="#ppt_x"/>
                                          </p:val>
                                        </p:tav>
                                      </p:tavLst>
                                    </p:anim>
                                    <p:anim calcmode="lin" valueType="num">
                                      <p:cBhvr additive="base">
                                        <p:cTn id="22" dur="2000" fill="hold"/>
                                        <p:tgtEl>
                                          <p:spTgt spid="82951">
                                            <p:txEl>
                                              <p:pRg st="3" end="3"/>
                                            </p:txEl>
                                          </p:spTgt>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5000"/>
                            </p:stCondLst>
                            <p:childTnLst>
                              <p:par>
                                <p:cTn id="24" presetID="2" presetClass="entr" presetSubtype="4" fill="hold" grpId="0" nodeType="afterEffect">
                                  <p:stCondLst>
                                    <p:cond delay="0"/>
                                  </p:stCondLst>
                                  <p:childTnLst>
                                    <p:set>
                                      <p:cBhvr>
                                        <p:cTn id="25" dur="1" fill="hold">
                                          <p:stCondLst>
                                            <p:cond delay="0"/>
                                          </p:stCondLst>
                                        </p:cTn>
                                        <p:tgtEl>
                                          <p:spTgt spid="82951">
                                            <p:txEl>
                                              <p:pRg st="5" end="5"/>
                                            </p:txEl>
                                          </p:spTgt>
                                        </p:tgtEl>
                                        <p:attrNameLst>
                                          <p:attrName>style.visibility</p:attrName>
                                        </p:attrNameLst>
                                      </p:cBhvr>
                                      <p:to>
                                        <p:strVal val="visible"/>
                                      </p:to>
                                    </p:set>
                                    <p:anim calcmode="lin" valueType="num">
                                      <p:cBhvr additive="base">
                                        <p:cTn id="26" dur="2000" fill="hold"/>
                                        <p:tgtEl>
                                          <p:spTgt spid="82951">
                                            <p:txEl>
                                              <p:pRg st="5" end="5"/>
                                            </p:txEl>
                                          </p:spTgt>
                                        </p:tgtEl>
                                        <p:attrNameLst>
                                          <p:attrName>ppt_x</p:attrName>
                                        </p:attrNameLst>
                                      </p:cBhvr>
                                      <p:tavLst>
                                        <p:tav tm="0">
                                          <p:val>
                                            <p:strVal val="#ppt_x"/>
                                          </p:val>
                                        </p:tav>
                                        <p:tav tm="100000">
                                          <p:val>
                                            <p:strVal val="#ppt_x"/>
                                          </p:val>
                                        </p:tav>
                                      </p:tavLst>
                                    </p:anim>
                                    <p:anim calcmode="lin" valueType="num">
                                      <p:cBhvr additive="base">
                                        <p:cTn id="27" dur="2000" fill="hold"/>
                                        <p:tgtEl>
                                          <p:spTgt spid="82951">
                                            <p:txEl>
                                              <p:pRg st="5" end="5"/>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82951">
                                            <p:txEl>
                                              <p:pRg st="6" end="6"/>
                                            </p:txEl>
                                          </p:spTgt>
                                        </p:tgtEl>
                                        <p:attrNameLst>
                                          <p:attrName>style.visibility</p:attrName>
                                        </p:attrNameLst>
                                      </p:cBhvr>
                                      <p:to>
                                        <p:strVal val="visible"/>
                                      </p:to>
                                    </p:set>
                                    <p:anim calcmode="lin" valueType="num">
                                      <p:cBhvr additive="base">
                                        <p:cTn id="30" dur="2000" fill="hold"/>
                                        <p:tgtEl>
                                          <p:spTgt spid="82951">
                                            <p:txEl>
                                              <p:pRg st="6" end="6"/>
                                            </p:txEl>
                                          </p:spTgt>
                                        </p:tgtEl>
                                        <p:attrNameLst>
                                          <p:attrName>ppt_x</p:attrName>
                                        </p:attrNameLst>
                                      </p:cBhvr>
                                      <p:tavLst>
                                        <p:tav tm="0">
                                          <p:val>
                                            <p:strVal val="#ppt_x"/>
                                          </p:val>
                                        </p:tav>
                                        <p:tav tm="100000">
                                          <p:val>
                                            <p:strVal val="#ppt_x"/>
                                          </p:val>
                                        </p:tav>
                                      </p:tavLst>
                                    </p:anim>
                                    <p:anim calcmode="lin" valueType="num">
                                      <p:cBhvr additive="base">
                                        <p:cTn id="31" dur="2000" fill="hold"/>
                                        <p:tgtEl>
                                          <p:spTgt spid="8295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82951" grpId="0" build="p"/>
    </p:bldLst>
  </p:timing>
</p:sld>
</file>

<file path=ppt/theme/theme1.xml><?xml version="1.0" encoding="utf-8"?>
<a:theme xmlns:a="http://schemas.openxmlformats.org/drawingml/2006/main" name="2_Arthur Cecil Pigou">
  <a:themeElements>
    <a:clrScheme name="2_Arthur Cecil Pigou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665500"/>
      </a:folHlink>
    </a:clrScheme>
    <a:fontScheme name="2_Arthur Cecil Pigou">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Arthur Cecil Pigou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Arthur Cecil Pigou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Arthur Cecil Pigou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Arthur Cecil Pigou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Arthur Cecil Pigou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Arthur Cecil Pigou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Arthur Cecil Pigou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Arthur Cecil Pigou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Arthur Cecil Pigou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Arthur Cecil Pigou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Arthur Cecil Pigou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Arthur Cecil Pigou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Arthur Cecil Pigou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766500"/>
        </a:hlink>
        <a:folHlink>
          <a:srgbClr val="665500"/>
        </a:folHlink>
      </a:clrScheme>
      <a:clrMap bg1="lt1" tx1="dk1" bg2="lt2" tx2="dk2" accent1="accent1" accent2="accent2" accent3="accent3" accent4="accent4" accent5="accent5" accent6="accent6" hlink="hlink" folHlink="folHlink"/>
    </a:extraClrScheme>
    <a:extraClrScheme>
      <a:clrScheme name="2_Arthur Cecil Pigou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6655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Arthur Cecil Pigou">
  <a:themeElements>
    <a:clrScheme name="1_Arthur Cecil Pigou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665500"/>
      </a:folHlink>
    </a:clrScheme>
    <a:fontScheme name="1_Arthur Cecil Pigou">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Arthur Cecil Pigou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rthur Cecil Pigou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rthur Cecil Pigou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Arthur Cecil Pigou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Arthur Cecil Pigou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Arthur Cecil Pigou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Arthur Cecil Pigou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Arthur Cecil Pigou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Arthur Cecil Pigou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Arthur Cecil Pigou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Arthur Cecil Pigou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Arthur Cecil Pigou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Arthur Cecil Pigou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766500"/>
        </a:hlink>
        <a:folHlink>
          <a:srgbClr val="665500"/>
        </a:folHlink>
      </a:clrScheme>
      <a:clrMap bg1="lt1" tx1="dk1" bg2="lt2" tx2="dk2" accent1="accent1" accent2="accent2" accent3="accent3" accent4="accent4" accent5="accent5" accent6="accent6" hlink="hlink" folHlink="folHlink"/>
    </a:extraClrScheme>
    <a:extraClrScheme>
      <a:clrScheme name="1_Arthur Cecil Pigou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6655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6b0f627-e502-4375-aa2d-fc31ad0bf1a6">
      <Terms xmlns="http://schemas.microsoft.com/office/infopath/2007/PartnerControls"/>
    </lcf76f155ced4ddcb4097134ff3c332f>
    <TaxCatchAll xmlns="02438a32-e18b-4eac-be57-1917724db1f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906F1B1AFD83847AB54ABE87BB7CEDA" ma:contentTypeVersion="18" ma:contentTypeDescription="Crea un document nou" ma:contentTypeScope="" ma:versionID="20565c05dd71bbf799c2951ca1516a8e">
  <xsd:schema xmlns:xsd="http://www.w3.org/2001/XMLSchema" xmlns:xs="http://www.w3.org/2001/XMLSchema" xmlns:p="http://schemas.microsoft.com/office/2006/metadata/properties" xmlns:ns2="e6b0f627-e502-4375-aa2d-fc31ad0bf1a6" xmlns:ns3="02438a32-e18b-4eac-be57-1917724db1f8" targetNamespace="http://schemas.microsoft.com/office/2006/metadata/properties" ma:root="true" ma:fieldsID="1796179386d511e63c3eb744d17b3742" ns2:_="" ns3:_="">
    <xsd:import namespace="e6b0f627-e502-4375-aa2d-fc31ad0bf1a6"/>
    <xsd:import namespace="02438a32-e18b-4eac-be57-1917724db1f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6b0f627-e502-4375-aa2d-fc31ad0bf1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87c5a2b0-51b2-40d4-af1d-8383668458f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2438a32-e18b-4eac-be57-1917724db1f8" elementFormDefault="qualified">
    <xsd:import namespace="http://schemas.microsoft.com/office/2006/documentManagement/types"/>
    <xsd:import namespace="http://schemas.microsoft.com/office/infopath/2007/PartnerControls"/>
    <xsd:element name="SharedWithUsers" ma:index="13"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48ab6d60-f751-4e9b-bd7b-cce21d042906}" ma:internalName="TaxCatchAll" ma:showField="CatchAllData" ma:web="02438a32-e18b-4eac-be57-1917724db1f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F8145E3-30DE-4C8D-9069-ED3C9823DC9E}">
  <ds:schemaRefs>
    <ds:schemaRef ds:uri="http://schemas.microsoft.com/office/2006/metadata/properties"/>
    <ds:schemaRef ds:uri="http://schemas.microsoft.com/office/infopath/2007/PartnerControls"/>
    <ds:schemaRef ds:uri="e6b0f627-e502-4375-aa2d-fc31ad0bf1a6"/>
    <ds:schemaRef ds:uri="02438a32-e18b-4eac-be57-1917724db1f8"/>
  </ds:schemaRefs>
</ds:datastoreItem>
</file>

<file path=customXml/itemProps2.xml><?xml version="1.0" encoding="utf-8"?>
<ds:datastoreItem xmlns:ds="http://schemas.openxmlformats.org/officeDocument/2006/customXml" ds:itemID="{74C8233B-9BFF-4866-ADD6-408A7EAEFAE9}">
  <ds:schemaRefs>
    <ds:schemaRef ds:uri="http://schemas.microsoft.com/sharepoint/v3/contenttype/forms"/>
  </ds:schemaRefs>
</ds:datastoreItem>
</file>

<file path=customXml/itemProps3.xml><?xml version="1.0" encoding="utf-8"?>
<ds:datastoreItem xmlns:ds="http://schemas.openxmlformats.org/officeDocument/2006/customXml" ds:itemID="{B3FF66D6-F3C5-4F7A-BBAE-03506C6649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6b0f627-e502-4375-aa2d-fc31ad0bf1a6"/>
    <ds:schemaRef ds:uri="02438a32-e18b-4eac-be57-1917724db1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1562</TotalTime>
  <Words>665</Words>
  <Application>Microsoft Office PowerPoint</Application>
  <PresentationFormat>Presentació en pantalla (4:3)</PresentationFormat>
  <Paragraphs>91</Paragraphs>
  <Slides>12</Slides>
  <Notes>0</Notes>
  <HiddenSlides>5</HiddenSlides>
  <MMClips>0</MMClips>
  <ScaleCrop>false</ScaleCrop>
  <HeadingPairs>
    <vt:vector size="4" baseType="variant">
      <vt:variant>
        <vt:lpstr>Tema</vt:lpstr>
      </vt:variant>
      <vt:variant>
        <vt:i4>2</vt:i4>
      </vt:variant>
      <vt:variant>
        <vt:lpstr>Títols de les diapositives</vt:lpstr>
      </vt:variant>
      <vt:variant>
        <vt:i4>12</vt:i4>
      </vt:variant>
    </vt:vector>
  </HeadingPairs>
  <TitlesOfParts>
    <vt:vector size="14" baseType="lpstr">
      <vt:lpstr>2_Arthur Cecil Pigou</vt:lpstr>
      <vt:lpstr>1_Arthur Cecil Pigou</vt:lpstr>
      <vt:lpstr>Arthur Cecil Pigou 1877-1959</vt:lpstr>
      <vt:lpstr>Arthur Cecil Pigou</vt:lpstr>
      <vt:lpstr>Biografia</vt:lpstr>
      <vt:lpstr>Bibliografia</vt:lpstr>
      <vt:lpstr>Conceptes</vt:lpstr>
      <vt:lpstr>Més informació…</vt:lpstr>
      <vt:lpstr>Estat del Benestar</vt:lpstr>
      <vt:lpstr>Efecte Pigou</vt:lpstr>
      <vt:lpstr>Externalitats</vt:lpstr>
      <vt:lpstr>Impostos pigouvians</vt:lpstr>
      <vt:lpstr>Principi de transferències progressives o Pigou-Dalton </vt:lpstr>
      <vt:lpstr>Arthur Cecil Pigou</vt:lpstr>
    </vt:vector>
  </TitlesOfParts>
  <Company>UB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Arthur Cecil Pigou</dc:title>
  <dc:creator>Francesca Carbonell</dc:creator>
  <cp:lastModifiedBy>Daniel Cama Socias</cp:lastModifiedBy>
  <cp:revision>71</cp:revision>
  <dcterms:created xsi:type="dcterms:W3CDTF">2009-04-24T06:51:15Z</dcterms:created>
  <dcterms:modified xsi:type="dcterms:W3CDTF">2025-04-08T13:17:59Z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0x0101009906F1B1AFD83847AB54ABE87BB7CEDA</vt:lpwstr>
  </property>
</Properties>
</file>