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61" r:id="rId3"/>
    <p:sldId id="265" r:id="rId4"/>
    <p:sldId id="266" r:id="rId5"/>
    <p:sldId id="267" r:id="rId6"/>
    <p:sldId id="268" r:id="rId7"/>
    <p:sldId id="269" r:id="rId8"/>
    <p:sldId id="264" r:id="rId9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8886"/>
    <a:srgbClr val="56A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92" autoAdjust="0"/>
  </p:normalViewPr>
  <p:slideViewPr>
    <p:cSldViewPr snapToGrid="0">
      <p:cViewPr varScale="1">
        <p:scale>
          <a:sx n="101" d="100"/>
          <a:sy n="101" d="100"/>
        </p:scale>
        <p:origin x="126" y="2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5405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 smtClean="0"/>
              <a:t>Feu clic aquí per editar l'estil de subtítols del patró.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08/10/2019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08/10/2019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08/10/2019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65851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98725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14800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80366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96171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0484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64747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2784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08/10/2019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33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95637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D1D9C-3F88-4E18-B268-EF7D3F40CB2D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8778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08/10/2019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08/10/2019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08/10/2019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08/10/2019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08/10/2019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 smtClean="0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08/10/2019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08/10/2019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ca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1D9C-3F88-4E18-B268-EF7D3F40CB2D}" type="datetimeFigureOut">
              <a:rPr lang="ca-ES" smtClean="0"/>
              <a:t>08/10/2019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D0F32-0F38-4F04-B63B-55884395593F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254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bit.ly/2sO5WC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52526" y="3343959"/>
            <a:ext cx="7858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600" b="1" dirty="0" smtClean="0">
                <a:solidFill>
                  <a:schemeClr val="bg1"/>
                </a:solidFill>
              </a:rPr>
              <a:t>CRAI: Unitat de Gestió de la Col·lecció</a:t>
            </a:r>
            <a:endParaRPr lang="ca-E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468313" y="1303338"/>
            <a:ext cx="8135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2000" b="1" dirty="0">
                <a:latin typeface="Verdana" panose="020B0604030504040204" pitchFamily="34" charset="0"/>
              </a:rPr>
              <a:t>Unitat de Gestió de la Col·lecció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539750" y="2227580"/>
            <a:ext cx="8064500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2000" dirty="0">
                <a:latin typeface="Verdana" panose="020B0604030504040204" pitchFamily="34" charset="0"/>
              </a:rPr>
              <a:t>La Unitat de Gestió de la Col·lecció (UGC) és una de les unitats tècniques transversals del Centre de Recursos per a l'Aprenentatge i la Investigació (CRAI) de la Universitat de Barcelona. </a:t>
            </a:r>
            <a:endParaRPr lang="ca-ES" altLang="es-ES" sz="2000" dirty="0" smtClean="0">
              <a:latin typeface="Verdana" panose="020B060403050404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ca-ES" altLang="es-ES" sz="2000" dirty="0">
              <a:latin typeface="Verdana" panose="020B060403050404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2000" dirty="0">
                <a:latin typeface="Verdana" panose="020B0604030504040204" pitchFamily="34" charset="0"/>
              </a:rPr>
              <a:t>La seva missió és establir i desenvolupar les polítiques de selecció, adquisició, conservació i preservació de tots els recursos d’informació del CRAI, amb l’objectiu de cobrir les necessitats d’informació de tots els usuaris.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ca-ES" altLang="es-ES" sz="2000" dirty="0">
              <a:latin typeface="Verdana" panose="020B060403050404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ca-ES" altLang="es-ES" sz="2000" dirty="0">
              <a:latin typeface="Verdana" panose="020B0604030504040204" pitchFamily="34" charset="0"/>
            </a:endParaRPr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509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2000" b="1" dirty="0">
                <a:latin typeface="Verdana" panose="020B0604030504040204" pitchFamily="34" charset="0"/>
              </a:rPr>
              <a:t>La Unitat de Gestió de la Col·lecció estableix: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9750" y="1989773"/>
            <a:ext cx="806450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a-ES" altLang="es-ES" sz="2000" u="sng" dirty="0">
                <a:solidFill>
                  <a:srgbClr val="009999"/>
                </a:solidFill>
                <a:latin typeface="Verdana" panose="020B0604030504040204" pitchFamily="34" charset="0"/>
              </a:rPr>
              <a:t>Política de selecció de recursos</a:t>
            </a:r>
            <a:r>
              <a:rPr lang="ca-ES" altLang="es-ES" sz="2000" dirty="0">
                <a:latin typeface="Verdana" panose="020B0604030504040204" pitchFamily="34" charset="0"/>
              </a:rPr>
              <a:t>: </a:t>
            </a:r>
          </a:p>
          <a:p>
            <a:pPr lvl="1" algn="just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2000" dirty="0">
                <a:latin typeface="Verdana" panose="020B0604030504040204" pitchFamily="34" charset="0"/>
              </a:rPr>
              <a:t>La UGC defineix els criteris de pertinença i rellevància aplicables a tots els fons bibliogràfics i documentals del CRAI. 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a-ES" altLang="es-ES" sz="2000" u="sng" dirty="0">
                <a:solidFill>
                  <a:srgbClr val="009999"/>
                </a:solidFill>
                <a:latin typeface="Verdana" panose="020B0604030504040204" pitchFamily="34" charset="0"/>
              </a:rPr>
              <a:t>Criteris per a la subscripció de recursos electrònics</a:t>
            </a:r>
            <a:r>
              <a:rPr lang="ca-ES" altLang="es-ES" sz="2000" dirty="0">
                <a:latin typeface="Verdana" panose="020B0604030504040204" pitchFamily="34" charset="0"/>
              </a:rPr>
              <a:t>:</a:t>
            </a:r>
          </a:p>
          <a:p>
            <a:pPr lvl="1" algn="just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2000" dirty="0">
                <a:latin typeface="Verdana" panose="020B0604030504040204" pitchFamily="34" charset="0"/>
              </a:rPr>
              <a:t>La UGC analitza les necessitats d’informació dels usuaris del CRAI per poder-los garantir l’accés a tots els recursos d’informació que permetin el desenvolupament de la seva activitat de docència, recerca i aprenentatge.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endParaRPr lang="ca-ES" altLang="es-ES" sz="2000" dirty="0">
              <a:latin typeface="Verdana" panose="020B060403050404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endParaRPr lang="ca-ES" altLang="es-ES" sz="2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10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9750" y="1542415"/>
            <a:ext cx="8064500" cy="486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a-ES" altLang="es-ES" sz="2000" u="sng" dirty="0">
                <a:solidFill>
                  <a:srgbClr val="009999"/>
                </a:solidFill>
                <a:latin typeface="Verdana" panose="020B0604030504040204" pitchFamily="34" charset="0"/>
              </a:rPr>
              <a:t>Política de donacions</a:t>
            </a:r>
            <a:r>
              <a:rPr lang="ca-ES" altLang="es-ES" sz="2000" dirty="0">
                <a:latin typeface="Verdana" panose="020B0604030504040204" pitchFamily="34" charset="0"/>
              </a:rPr>
              <a:t>: 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ca-ES" altLang="es-ES" sz="2000" dirty="0">
                <a:latin typeface="Verdana" panose="020B0604030504040204" pitchFamily="34" charset="0"/>
              </a:rPr>
              <a:t>	La UGC estableix la política d’acceptació de donatius, que va íntimament relacionada amb els criteris de pertinença i rellevància de la col·lecció del CRAI de la Universitat de Barcelona.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a-ES" altLang="es-ES" sz="2000" u="sng" dirty="0">
                <a:solidFill>
                  <a:srgbClr val="009999"/>
                </a:solidFill>
                <a:latin typeface="Verdana" panose="020B0604030504040204" pitchFamily="34" charset="0"/>
              </a:rPr>
              <a:t>Intercanvi</a:t>
            </a:r>
            <a:r>
              <a:rPr lang="ca-ES" altLang="es-ES" sz="2000" dirty="0">
                <a:latin typeface="Verdana" panose="020B0604030504040204" pitchFamily="34" charset="0"/>
              </a:rPr>
              <a:t>: 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ca-ES" altLang="es-ES" sz="2000" dirty="0">
                <a:latin typeface="Verdana" panose="020B0604030504040204" pitchFamily="34" charset="0"/>
              </a:rPr>
              <a:t>	El CRAI de la Universitat de Barcelona és el dipositari de totes les publicacions rebudes per intercanvi amb revistes editades a la Universitat de Barcelona. 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a-ES" altLang="es-ES" sz="2000" u="sng" dirty="0">
                <a:solidFill>
                  <a:srgbClr val="009999"/>
                </a:solidFill>
                <a:latin typeface="Verdana" panose="020B0604030504040204" pitchFamily="34" charset="0"/>
              </a:rPr>
              <a:t>Criteris d’esporgada, conservació i preservació</a:t>
            </a:r>
            <a:r>
              <a:rPr lang="ca-ES" altLang="es-ES" sz="2000" dirty="0">
                <a:latin typeface="Verdana" panose="020B0604030504040204" pitchFamily="34" charset="0"/>
              </a:rPr>
              <a:t>: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ca-ES" altLang="es-ES" sz="2000" dirty="0">
                <a:latin typeface="Verdana" panose="020B0604030504040204" pitchFamily="34" charset="0"/>
              </a:rPr>
              <a:t>	La UGC estableix quins són els criteris d’esporgada, conservació i preservació i n’assegura el compliment sobre tota la col·lecció del CRAI.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68313" y="866458"/>
            <a:ext cx="84963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2000" b="1" dirty="0">
                <a:latin typeface="Verdana" panose="020B0604030504040204" pitchFamily="34" charset="0"/>
              </a:rPr>
              <a:t>La Unitat de Gestió de la Col·lecció estableix: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ca-ES" altLang="es-ES" sz="2000" b="1" dirty="0">
              <a:latin typeface="Verdana" panose="020B0604030504040204" pitchFamily="34" charset="0"/>
            </a:endParaRPr>
          </a:p>
        </p:txBody>
      </p:sp>
      <p:cxnSp>
        <p:nvCxnSpPr>
          <p:cNvPr id="9" name="Connector recte 8"/>
          <p:cNvCxnSpPr>
            <a:stCxn id="6" idx="1"/>
          </p:cNvCxnSpPr>
          <p:nvPr/>
        </p:nvCxnSpPr>
        <p:spPr>
          <a:xfrm>
            <a:off x="468313" y="1293496"/>
            <a:ext cx="8381047" cy="69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862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39750" y="2033270"/>
            <a:ext cx="8064500" cy="413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a-ES" altLang="es-ES" sz="2000" u="sng" dirty="0">
                <a:solidFill>
                  <a:srgbClr val="009999"/>
                </a:solidFill>
                <a:latin typeface="Verdana" panose="020B0604030504040204" pitchFamily="34" charset="0"/>
              </a:rPr>
              <a:t>Dipòsit de Cervera</a:t>
            </a:r>
            <a:r>
              <a:rPr lang="ca-ES" altLang="es-ES" sz="2000" dirty="0">
                <a:latin typeface="Verdana" panose="020B0604030504040204" pitchFamily="34" charset="0"/>
              </a:rPr>
              <a:t>: 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ca-ES" altLang="es-ES" sz="2000" dirty="0">
                <a:latin typeface="Verdana" panose="020B0604030504040204" pitchFamily="34" charset="0"/>
              </a:rPr>
              <a:t>	El Dipòsit de Cervera té, a més de la funció de magatzem de descàrrega segons els criteris establerts, la consideració de Dipòsit de conservació del patrimoni documental de la Universitat de Barcelona. 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endParaRPr lang="ca-ES" altLang="es-ES" sz="1000" dirty="0">
              <a:latin typeface="Verdana" panose="020B060403050404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</a:pPr>
            <a:r>
              <a:rPr lang="ca-ES" altLang="es-ES" sz="2000" u="sng" dirty="0">
                <a:solidFill>
                  <a:srgbClr val="009999"/>
                </a:solidFill>
                <a:latin typeface="Verdana" panose="020B0604030504040204" pitchFamily="34" charset="0"/>
              </a:rPr>
              <a:t>Magatzem GEPA</a:t>
            </a:r>
            <a:r>
              <a:rPr lang="ca-ES" altLang="es-ES" sz="2000" dirty="0">
                <a:latin typeface="Verdana" panose="020B0604030504040204" pitchFamily="34" charset="0"/>
              </a:rPr>
              <a:t>: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ca-ES" altLang="es-ES" sz="2000" dirty="0">
                <a:latin typeface="Verdana" panose="020B0604030504040204" pitchFamily="34" charset="0"/>
              </a:rPr>
              <a:t>	GEPA, Garantia d’Espai per a la Preservació de l’Accés, és un magatzem cooperatiu per conservar i preservar els documents de baix ús, garantint la seva preservació futura i la seva accessibilitat immediata quan alguna biblioteca ho requereixi.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2000" b="1" dirty="0">
                <a:latin typeface="Verdana" panose="020B0604030504040204" pitchFamily="34" charset="0"/>
              </a:rPr>
              <a:t>La Unitat de Gestió de la Col·lecció organitza i manté:</a:t>
            </a:r>
          </a:p>
        </p:txBody>
      </p:sp>
    </p:spTree>
    <p:extLst>
      <p:ext uri="{BB962C8B-B14F-4D97-AF65-F5344CB8AC3E}">
        <p14:creationId xmlns:p14="http://schemas.microsoft.com/office/powerpoint/2010/main" val="1587084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468313" y="1773238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68313" y="1303338"/>
            <a:ext cx="849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ca-ES" altLang="es-ES" sz="2000" b="1" dirty="0">
                <a:latin typeface="Verdana" panose="020B0604030504040204" pitchFamily="34" charset="0"/>
              </a:rPr>
              <a:t>La Unitat de Gestió de la Col·lecció s’encarrega de...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39750" y="1999615"/>
            <a:ext cx="8064500" cy="4170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 algn="just">
              <a:lnSpc>
                <a:spcPct val="100000"/>
              </a:lnSpc>
              <a:spcBef>
                <a:spcPct val="50000"/>
              </a:spcBef>
              <a:buClr>
                <a:srgbClr val="009999"/>
              </a:buClr>
            </a:pPr>
            <a:r>
              <a:rPr lang="ca-ES" altLang="es-ES" sz="2000" u="sng" dirty="0" smtClean="0">
                <a:solidFill>
                  <a:srgbClr val="009999"/>
                </a:solidFill>
                <a:latin typeface="Verdana" panose="020B0604030504040204" pitchFamily="34" charset="0"/>
              </a:rPr>
              <a:t>Avaluació de l’ús de la col·lecció</a:t>
            </a:r>
            <a:r>
              <a:rPr lang="ca-ES" altLang="es-ES" sz="2000" dirty="0" smtClean="0">
                <a:latin typeface="Verdana" panose="020B0604030504040204" pitchFamily="34" charset="0"/>
              </a:rPr>
              <a:t>: principalment en el seu format electrònic, el que permet l’ajust de la col·lecció a les necessitats informatives dels usuaris.</a:t>
            </a: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ca-ES" altLang="es-ES" sz="1000" dirty="0">
              <a:latin typeface="Verdana" panose="020B0604030504040204" pitchFamily="34" charset="0"/>
            </a:endParaRPr>
          </a:p>
          <a:p>
            <a:pPr algn="just">
              <a:lnSpc>
                <a:spcPct val="100000"/>
              </a:lnSpc>
              <a:spcBef>
                <a:spcPct val="50000"/>
              </a:spcBef>
            </a:pPr>
            <a:r>
              <a:rPr lang="ca-ES" altLang="es-ES" sz="2000" dirty="0">
                <a:solidFill>
                  <a:srgbClr val="009999"/>
                </a:solidFill>
                <a:latin typeface="Verdana" panose="020B0604030504040204" pitchFamily="34" charset="0"/>
              </a:rPr>
              <a:t> </a:t>
            </a:r>
            <a:r>
              <a:rPr lang="ca-ES" altLang="es-ES" sz="2000" dirty="0" smtClean="0">
                <a:solidFill>
                  <a:srgbClr val="009999"/>
                </a:solidFill>
                <a:latin typeface="Verdana" panose="020B0604030504040204" pitchFamily="34" charset="0"/>
              </a:rPr>
              <a:t>  </a:t>
            </a:r>
            <a:r>
              <a:rPr lang="ca-ES" altLang="es-ES" sz="2000" u="sng" dirty="0" smtClean="0">
                <a:solidFill>
                  <a:srgbClr val="009999"/>
                </a:solidFill>
                <a:latin typeface="Verdana" panose="020B0604030504040204" pitchFamily="34" charset="0"/>
              </a:rPr>
              <a:t>Cooperació externa</a:t>
            </a:r>
            <a:r>
              <a:rPr lang="ca-ES" altLang="es-ES" sz="2000" dirty="0" smtClean="0">
                <a:latin typeface="Verdana" panose="020B0604030504040204" pitchFamily="34" charset="0"/>
              </a:rPr>
              <a:t>: </a:t>
            </a:r>
            <a:endParaRPr lang="ca-ES" altLang="es-ES" sz="2000" dirty="0">
              <a:latin typeface="Verdana" panose="020B0604030504040204" pitchFamily="34" charset="0"/>
            </a:endParaRPr>
          </a:p>
          <a:p>
            <a:pPr lvl="1" algn="just" eaLnBrk="1" hangingPunct="1">
              <a:lnSpc>
                <a:spcPct val="10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ca-ES" altLang="es-ES" sz="2000" dirty="0" smtClean="0">
                <a:latin typeface="Verdana" panose="020B0604030504040204" pitchFamily="34" charset="0"/>
              </a:rPr>
              <a:t> CSUC</a:t>
            </a:r>
            <a:r>
              <a:rPr lang="ca-ES" altLang="es-ES" sz="2000" dirty="0">
                <a:latin typeface="Verdana" panose="020B0604030504040204" pitchFamily="34" charset="0"/>
              </a:rPr>
              <a:t>. Grup de treball </a:t>
            </a:r>
            <a:r>
              <a:rPr lang="ca-ES" altLang="es-ES" sz="2000" u="sng" dirty="0">
                <a:latin typeface="Verdana" panose="020B0604030504040204" pitchFamily="34" charset="0"/>
              </a:rPr>
              <a:t>Magatzem GEPA</a:t>
            </a:r>
            <a:r>
              <a:rPr lang="ca-ES" altLang="es-ES" sz="2000" dirty="0">
                <a:latin typeface="Verdana" panose="020B0604030504040204" pitchFamily="34" charset="0"/>
              </a:rPr>
              <a:t>. Aquest grup té com a objectius establir els criteris d’acollida de documents al GEPA i definir-ne els serveis que oferirà.</a:t>
            </a:r>
          </a:p>
          <a:p>
            <a:pPr lvl="1" algn="just" eaLnBrk="1" hangingPunct="1">
              <a:lnSpc>
                <a:spcPct val="10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ca-ES" altLang="es-ES" sz="2000" dirty="0" smtClean="0">
                <a:latin typeface="Verdana" panose="020B0604030504040204" pitchFamily="34" charset="0"/>
              </a:rPr>
              <a:t> CSUC</a:t>
            </a:r>
            <a:r>
              <a:rPr lang="ca-ES" altLang="es-ES" sz="2000" dirty="0">
                <a:latin typeface="Verdana" panose="020B0604030504040204" pitchFamily="34" charset="0"/>
              </a:rPr>
              <a:t>. Grup de treball </a:t>
            </a:r>
            <a:r>
              <a:rPr lang="ca-ES" altLang="es-ES" sz="2000" u="sng" dirty="0">
                <a:latin typeface="Verdana" panose="020B0604030504040204" pitchFamily="34" charset="0"/>
              </a:rPr>
              <a:t>RELECTRO PLUS</a:t>
            </a:r>
            <a:r>
              <a:rPr lang="ca-ES" altLang="es-ES" sz="2000" dirty="0">
                <a:latin typeface="Verdana" panose="020B0604030504040204" pitchFamily="34" charset="0"/>
              </a:rPr>
              <a:t>, selecciona i fa propostes de subscripció de nous recursos electrònics per a la BDC (Biblioteca Digital de Catalunya), a més d’avaluar els recursos ja subscrits conjuntament.</a:t>
            </a:r>
          </a:p>
        </p:txBody>
      </p:sp>
    </p:spTree>
    <p:extLst>
      <p:ext uri="{BB962C8B-B14F-4D97-AF65-F5344CB8AC3E}">
        <p14:creationId xmlns:p14="http://schemas.microsoft.com/office/powerpoint/2010/main" val="3064088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49424" y="3545528"/>
            <a:ext cx="30444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3600" dirty="0" smtClean="0">
                <a:solidFill>
                  <a:schemeClr val="bg1"/>
                </a:solidFill>
              </a:rPr>
              <a:t>Moltes gràcies!</a:t>
            </a:r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</a:t>
            </a:r>
            <a:r>
              <a:rPr lang="ca-ES" altLang="ca-ES" sz="1200" b="1" dirty="0" smtClean="0">
                <a:solidFill>
                  <a:schemeClr val="bg1"/>
                </a:solidFill>
                <a:latin typeface="Verdana" panose="020B0604030504040204" pitchFamily="34" charset="0"/>
              </a:rPr>
              <a:t>octubre 2019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9" name="Imagen 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725" y="4554538"/>
            <a:ext cx="450056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76153987-C04F-4117-BC45-B24360E3F36B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2018_presentacio_craigenerica-1</Template>
  <TotalTime>143</TotalTime>
  <Words>315</Words>
  <Application>Microsoft Office PowerPoint</Application>
  <PresentationFormat>Presentació en pantalla (4:3)</PresentationFormat>
  <Paragraphs>32</Paragraphs>
  <Slides>7</Slides>
  <Notes>1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2</vt:i4>
      </vt:variant>
      <vt:variant>
        <vt:lpstr>Títols de les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Verdana</vt:lpstr>
      <vt:lpstr>Wingdings</vt:lpstr>
      <vt:lpstr>Tema de Office</vt:lpstr>
      <vt:lpstr>Diseño personalizado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Universitat de Barcelona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CRAI Unitat de Gestió de la col·lecció. Curs 2019-20</dc:title>
  <dc:creator>Unitat de Gestió de la col·lecció. Núria Massegur</dc:creator>
  <cp:keywords>Conèixer, Formació d'usuaris, CRAI, unitats, Universitat de Barcelona, catalogació</cp:keywords>
  <cp:lastModifiedBy>Nuria Hombrabella Teruel</cp:lastModifiedBy>
  <cp:revision>18</cp:revision>
  <dcterms:created xsi:type="dcterms:W3CDTF">2019-10-02T17:34:50Z</dcterms:created>
  <dcterms:modified xsi:type="dcterms:W3CDTF">2019-10-08T15:13:36Z</dcterms:modified>
</cp:coreProperties>
</file>