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61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94" r:id="rId11"/>
    <p:sldId id="295" r:id="rId12"/>
    <p:sldId id="264" r:id="rId13"/>
  </p:sldIdLst>
  <p:sldSz cx="9144000" cy="6858000" type="screen4x3"/>
  <p:notesSz cx="6797675" cy="9928225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uria Hombrabella Teruel" initials="NHT" lastIdx="2" clrIdx="0">
    <p:extLst>
      <p:ext uri="{19B8F6BF-5375-455C-9EA6-DF929625EA0E}">
        <p15:presenceInfo xmlns:p15="http://schemas.microsoft.com/office/powerpoint/2012/main" userId="S-1-5-21-2417710379-2167436481-1749082152-693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E7"/>
    <a:srgbClr val="CBCB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94692" autoAdjust="0"/>
  </p:normalViewPr>
  <p:slideViewPr>
    <p:cSldViewPr snapToGrid="0">
      <p:cViewPr varScale="1">
        <p:scale>
          <a:sx n="68" d="100"/>
          <a:sy n="68" d="100"/>
        </p:scale>
        <p:origin x="732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67AE-5E4B-488E-B749-A44D9B2E079C}" type="datetimeFigureOut">
              <a:rPr lang="ca-ES" smtClean="0"/>
              <a:t>30/8/2020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FA348-3CA5-411E-9C8D-2237A8F9560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04703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30/8/2020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10768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276840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Contenidor de not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a-ES" altLang="ca-ES"/>
          </a:p>
        </p:txBody>
      </p:sp>
      <p:sp>
        <p:nvSpPr>
          <p:cNvPr id="59396" name="Contenidor de peu de pà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478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845445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Aules: explicar les normes d’ús</a:t>
            </a:r>
          </a:p>
        </p:txBody>
      </p:sp>
    </p:spTree>
    <p:extLst>
      <p:ext uri="{BB962C8B-B14F-4D97-AF65-F5344CB8AC3E}">
        <p14:creationId xmlns:p14="http://schemas.microsoft.com/office/powerpoint/2010/main" val="29643131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8107537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ca-ES" altLang="ca-ES" dirty="0"/>
              <a:t>El CRAI és el </a:t>
            </a:r>
            <a:r>
              <a:rPr lang="ca-ES" altLang="ca-ES" i="1" dirty="0"/>
              <a:t>Centre de Recursos per a l’Aprenentatge i la Investigació</a:t>
            </a:r>
            <a:r>
              <a:rPr lang="ca-ES" altLang="ca-ES" dirty="0"/>
              <a:t>, una part del qual són totes la Biblioteques de la UB</a:t>
            </a:r>
          </a:p>
          <a:p>
            <a:pPr eaLnBrk="1" hangingPunct="1"/>
            <a:r>
              <a:rPr lang="ca-ES" altLang="ca-ES" dirty="0"/>
              <a:t>Hi podeu accedir des de:</a:t>
            </a:r>
          </a:p>
          <a:p>
            <a:pPr lvl="1" eaLnBrk="1" hangingPunct="1"/>
            <a:r>
              <a:rPr lang="ca-ES" altLang="ca-ES" b="1" dirty="0"/>
              <a:t>El web de la UB </a:t>
            </a:r>
            <a:r>
              <a:rPr lang="ca-ES" altLang="ca-ES" b="1" dirty="0">
                <a:sym typeface="Wingdings" panose="05000000000000000000" pitchFamily="2" charset="2"/>
              </a:rPr>
              <a:t> Informació sobre  Biblioteca</a:t>
            </a:r>
          </a:p>
          <a:p>
            <a:pPr lvl="1" eaLnBrk="1" hangingPunct="1"/>
            <a:r>
              <a:rPr lang="ca-ES" altLang="ca-ES" b="1" dirty="0">
                <a:sym typeface="Wingdings" panose="05000000000000000000" pitchFamily="2" charset="2"/>
              </a:rPr>
              <a:t>El web de la Facultat  Serveis  Biblioteca</a:t>
            </a:r>
            <a:endParaRPr lang="ca-ES" altLang="ca-ES" b="1" dirty="0"/>
          </a:p>
          <a:p>
            <a:pPr lvl="1" eaLnBrk="1" hangingPunct="1"/>
            <a:r>
              <a:rPr lang="ca-ES" altLang="ca-ES" b="1" dirty="0" err="1"/>
              <a:t>MonUB</a:t>
            </a:r>
            <a:r>
              <a:rPr lang="ca-ES" altLang="ca-ES" b="1" dirty="0"/>
              <a:t> </a:t>
            </a:r>
            <a:r>
              <a:rPr lang="ca-ES" altLang="ca-ES" b="1" dirty="0">
                <a:sym typeface="Wingdings" panose="05000000000000000000" pitchFamily="2" charset="2"/>
              </a:rPr>
              <a:t> Beques i Serveis  Biblioteca</a:t>
            </a:r>
          </a:p>
          <a:p>
            <a:pPr lvl="1" eaLnBrk="1" hangingPunct="1"/>
            <a:r>
              <a:rPr lang="ca-ES" altLang="ca-ES" b="1" dirty="0">
                <a:sym typeface="Wingdings" panose="05000000000000000000" pitchFamily="2" charset="2"/>
              </a:rPr>
              <a:t>Directe des de </a:t>
            </a:r>
            <a:r>
              <a:rPr lang="ca-ES" altLang="ca-ES" b="1" dirty="0" err="1">
                <a:sym typeface="Wingdings" panose="05000000000000000000" pitchFamily="2" charset="2"/>
              </a:rPr>
              <a:t>Bookmarks</a:t>
            </a:r>
            <a:r>
              <a:rPr lang="ca-ES" altLang="ca-ES" b="1" dirty="0">
                <a:sym typeface="Wingdings" panose="05000000000000000000" pitchFamily="2" charset="2"/>
              </a:rPr>
              <a:t>/Favorits    </a:t>
            </a:r>
            <a:r>
              <a:rPr lang="ca-ES" altLang="ca-ES" sz="1000" b="1" dirty="0">
                <a:sym typeface="Wingdings" panose="05000000000000000000" pitchFamily="2" charset="2"/>
              </a:rPr>
              <a:t>http://www.bib.ub.es/bub/bub.htm</a:t>
            </a:r>
            <a:endParaRPr lang="es-ES" altLang="ca-ES" sz="1000" b="1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534324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91283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EAC1-E807-46CC-BC95-F1726FDF775C}" type="datetime1">
              <a:rPr lang="ca-ES" smtClean="0"/>
              <a:t>30/8/2020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FAC2-643E-4B51-A9A9-0BF21F39A75F}" type="datetime1">
              <a:rPr lang="ca-ES" smtClean="0"/>
              <a:t>30/8/2020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A95A-7CFF-4E6D-BE05-B062D97F539F}" type="datetime1">
              <a:rPr lang="ca-ES" smtClean="0"/>
              <a:t>30/8/2020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98F61-3328-4F0A-89CE-1A81E7C94E72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30/8/2020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F427B-4520-4430-99B5-7C0D38C61095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096775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137AE-A3ED-4551-B28A-2060AC3876F8}" type="datetime1">
              <a:rPr lang="ca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30/8/2020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srgbClr val="000000">
                    <a:tint val="75000"/>
                  </a:srgb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3EB99-730A-4785-AEA8-5C4E982C463B}" type="slidenum">
              <a:rPr lang="es-ES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‹Nº›</a:t>
            </a:fld>
            <a:endParaRPr lang="es-ES" altLang="en-US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7198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859DF-4FDC-4618-9CB1-11BB1B9D06EE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30/8/2020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B9B43-F497-4D87-9501-B78B86356444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054349"/>
      </p:ext>
    </p:extLst>
  </p:cSld>
  <p:clrMapOvr>
    <a:masterClrMapping/>
  </p:clrMapOvr>
  <p:transition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199" y="98284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18DEF-5EF7-4859-B850-CC30D618ADB1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30/8/2020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ca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40708-317D-4A96-BF86-362F3D53F49E}" type="slidenum">
              <a:rPr lang="ca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ca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2" y="108766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5778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N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galeria d'imatges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ca-ES" noProof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6A128-C7C5-4697-9172-AB1863DDF8F3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30/8/2020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61B92-C2A6-491B-BA54-C30C4EDD6CF0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737771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5083-2BEF-4AB5-8468-FDA7A5D50F8C}" type="datetime1">
              <a:rPr lang="ca-ES" smtClean="0"/>
              <a:t>30/8/2020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36F0D-4877-4CB1-9F16-B70BDF6D6CBE}" type="datetime1">
              <a:rPr lang="ca-ES" smtClean="0"/>
              <a:t>30/8/2020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60D6-806C-40E2-AC58-C9E511C887CA}" type="datetime1">
              <a:rPr lang="ca-ES" smtClean="0"/>
              <a:t>30/8/2020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7577-0E50-4682-8E68-0C962A97F9BF}" type="datetime1">
              <a:rPr lang="ca-ES" smtClean="0"/>
              <a:t>30/8/2020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88B1-DFC1-45F9-A8C9-C292CD8F3857}" type="datetime1">
              <a:rPr lang="ca-ES" smtClean="0"/>
              <a:t>30/8/2020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8B5E0-7BD1-4A61-B63B-F1873C86CA6B}" type="datetime1">
              <a:rPr lang="ca-ES" smtClean="0"/>
              <a:t>30/8/2020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CBC3-EBA3-4983-BBFB-F9326D6CDAED}" type="datetime1">
              <a:rPr lang="ca-ES" smtClean="0"/>
              <a:t>30/8/2020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4518-C8D6-4A22-ADB0-38CAA77BE472}" type="datetime1">
              <a:rPr lang="ca-ES" smtClean="0"/>
              <a:t>30/8/2020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jarc7@alumnes.ub.edu" TargetMode="External"/><Relationship Id="rId7" Type="http://schemas.openxmlformats.org/officeDocument/2006/relationships/slide" Target="slide2.xml"/><Relationship Id="rId2" Type="http://schemas.openxmlformats.org/officeDocument/2006/relationships/hyperlink" Target="http://diposit.ub.edu/dspace/handle/2445/6675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mgarm008.alumnes@ub.edu" TargetMode="External"/><Relationship Id="rId5" Type="http://schemas.openxmlformats.org/officeDocument/2006/relationships/hyperlink" Target="mailto:mgarm008@alumnes.ub.edu" TargetMode="External"/><Relationship Id="rId4" Type="http://schemas.openxmlformats.org/officeDocument/2006/relationships/hyperlink" Target="mailto:joan.garcia@ub.edu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hyperlink" Target="http://bit.ly/2sO5WCQ" TargetMode="Externa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slide" Target="slide10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129004" y="3275045"/>
            <a:ext cx="70539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altLang="ca-ES" sz="2400" b="1" dirty="0" err="1">
                <a:solidFill>
                  <a:schemeClr val="bg1"/>
                </a:solidFill>
                <a:latin typeface="Verdana" panose="020B0604030504040204" pitchFamily="34" charset="0"/>
              </a:rPr>
              <a:t>Accés</a:t>
            </a:r>
            <a:r>
              <a:rPr lang="es-ES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 </a:t>
            </a:r>
            <a:r>
              <a:rPr lang="es-ES" altLang="ca-ES" sz="2400" b="1" dirty="0" err="1">
                <a:solidFill>
                  <a:schemeClr val="bg1"/>
                </a:solidFill>
                <a:latin typeface="Verdana" panose="020B0604030504040204" pitchFamily="34" charset="0"/>
              </a:rPr>
              <a:t>als</a:t>
            </a:r>
            <a:r>
              <a:rPr lang="es-ES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 recursos </a:t>
            </a:r>
            <a:r>
              <a:rPr lang="es-ES" altLang="ca-ES" sz="2400" b="1" dirty="0" err="1">
                <a:solidFill>
                  <a:schemeClr val="bg1"/>
                </a:solidFill>
                <a:latin typeface="Verdana" panose="020B0604030504040204" pitchFamily="34" charset="0"/>
              </a:rPr>
              <a:t>informàtics</a:t>
            </a:r>
            <a:endParaRPr lang="es-ES" altLang="ca-ES" sz="2400" b="1" dirty="0">
              <a:solidFill>
                <a:schemeClr val="bg1"/>
              </a:solidFill>
              <a:latin typeface="Verdana" panose="020B0604030504040204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GB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Cu</a:t>
            </a:r>
            <a:r>
              <a:rPr lang="ca-ES" altLang="ca-ES" sz="2400" b="1" dirty="0" err="1">
                <a:solidFill>
                  <a:schemeClr val="bg1"/>
                </a:solidFill>
                <a:latin typeface="Verdana" panose="020B0604030504040204" pitchFamily="34" charset="0"/>
              </a:rPr>
              <a:t>rs</a:t>
            </a:r>
            <a:r>
              <a:rPr lang="en-GB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 2020-21</a:t>
            </a:r>
          </a:p>
        </p:txBody>
      </p:sp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6344FB4-25C9-49EC-BBF1-F255B60EF835}" type="slidenum">
              <a:rPr lang="ca-ES" altLang="en-US" smtClean="0">
                <a:solidFill>
                  <a:srgbClr val="898989"/>
                </a:solidFill>
              </a:rPr>
              <a:pPr/>
              <a:t>10</a:t>
            </a:fld>
            <a:endParaRPr lang="ca-ES" altLang="en-US" dirty="0">
              <a:solidFill>
                <a:srgbClr val="898989"/>
              </a:solidFill>
            </a:endParaRPr>
          </a:p>
        </p:txBody>
      </p:sp>
      <p:sp>
        <p:nvSpPr>
          <p:cNvPr id="67588" name="2 CuadroTexto"/>
          <p:cNvSpPr txBox="1">
            <a:spLocks noChangeArrowheads="1"/>
          </p:cNvSpPr>
          <p:nvPr/>
        </p:nvSpPr>
        <p:spPr bwMode="auto">
          <a:xfrm>
            <a:off x="593284" y="6335406"/>
            <a:ext cx="51772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1200" dirty="0">
                <a:solidFill>
                  <a:srgbClr val="646464"/>
                </a:solidFill>
                <a:latin typeface="Verdana" panose="020B0604030504040204" pitchFamily="34" charset="0"/>
              </a:rPr>
              <a:t>Vegeu aquest </a:t>
            </a:r>
            <a:r>
              <a:rPr lang="ca-ES" altLang="ca-ES" sz="1200" dirty="0">
                <a:solidFill>
                  <a:srgbClr val="646464"/>
                </a:solidFill>
                <a:latin typeface="Verdana" panose="020B0604030504040204" pitchFamily="34" charset="0"/>
                <a:hlinkClick r:id="rId2"/>
              </a:rPr>
              <a:t>vídeo explicatiu </a:t>
            </a:r>
            <a:r>
              <a:rPr lang="ca-ES" altLang="ca-ES" sz="1200" dirty="0">
                <a:solidFill>
                  <a:srgbClr val="646464"/>
                </a:solidFill>
                <a:latin typeface="Verdana" panose="020B0604030504040204" pitchFamily="34" charset="0"/>
              </a:rPr>
              <a:t>per generar els codis</a:t>
            </a:r>
          </a:p>
        </p:txBody>
      </p:sp>
      <p:graphicFrame>
        <p:nvGraphicFramePr>
          <p:cNvPr id="6" name="Group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526291"/>
              </p:ext>
            </p:extLst>
          </p:nvPr>
        </p:nvGraphicFramePr>
        <p:xfrm>
          <a:off x="549140" y="1175390"/>
          <a:ext cx="7896225" cy="5035058"/>
        </p:xfrm>
        <a:graphic>
          <a:graphicData uri="http://schemas.openxmlformats.org/drawingml/2006/table">
            <a:tbl>
              <a:tblPr/>
              <a:tblGrid>
                <a:gridCol w="2790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14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115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Servei</a:t>
                      </a:r>
                      <a:endParaRPr kumimoji="0" lang="es-ES" altLang="ca-ES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0280" marR="90280" marT="45130" marB="4513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Identificador</a:t>
                      </a:r>
                    </a:p>
                  </a:txBody>
                  <a:tcPr marL="90280" marR="90280" marT="45130" marB="4513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Accés</a:t>
                      </a:r>
                      <a:endParaRPr kumimoji="0" lang="es-ES" altLang="ca-ES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0280" marR="90280" marT="45130" marB="4513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4279">
                <a:tc>
                  <a:txBody>
                    <a:bodyPr/>
                    <a:lstStyle>
                      <a:lvl1pPr marL="179388" indent="-179388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Campus virtual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Accés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als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recursos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electrònics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(SIRE)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Préstec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interbibliotecari</a:t>
                      </a:r>
                      <a:endParaRPr kumimoji="0" lang="es-ES" altLang="ca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Còpies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digitals</a:t>
                      </a:r>
                      <a:endParaRPr kumimoji="0" lang="es-ES" altLang="ca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0280" marR="90280" marT="45130" marB="4513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UB</a:t>
                      </a:r>
                    </a:p>
                  </a:txBody>
                  <a:tcPr marL="90280" marR="90280" marT="45130" marB="4513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Estudiants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:  </a:t>
                      </a:r>
                      <a:r>
                        <a:rPr kumimoji="0" lang="es-ES" altLang="ca-E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Codi</a:t>
                      </a:r>
                      <a:r>
                        <a:rPr kumimoji="0" lang="es-ES" altLang="ca-E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s-ES" altLang="ca-E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alfanumèric</a:t>
                      </a:r>
                      <a:endParaRPr kumimoji="0" lang="es-ES" altLang="ca-E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                 </a:t>
                      </a:r>
                      <a:r>
                        <a:rPr kumimoji="0" lang="es-ES" altLang="ca-E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Contrasenya</a:t>
                      </a:r>
                      <a:endParaRPr kumimoji="0" lang="es-ES" altLang="ca-E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PAS/PDI:  </a:t>
                      </a:r>
                      <a:r>
                        <a:rPr kumimoji="0" lang="es-ES" altLang="ca-E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DNI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              </a:t>
                      </a:r>
                      <a:r>
                        <a:rPr kumimoji="0" lang="es-ES" altLang="ca-E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Contrasenya</a:t>
                      </a:r>
                      <a:endParaRPr kumimoji="0" lang="es-ES" altLang="ca-E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Alumni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UB Premium: </a:t>
                      </a:r>
                      <a:r>
                        <a:rPr kumimoji="0" lang="es-ES" altLang="ca-E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Codi</a:t>
                      </a:r>
                      <a:r>
                        <a:rPr kumimoji="0" lang="es-ES" altLang="ca-E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s-ES" altLang="ca-E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Alumni</a:t>
                      </a:r>
                      <a:endParaRPr kumimoji="0" lang="es-ES" altLang="ca-E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                               </a:t>
                      </a:r>
                      <a:r>
                        <a:rPr kumimoji="0" lang="es-ES" altLang="ca-E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Contrasenya</a:t>
                      </a:r>
                      <a:r>
                        <a:rPr kumimoji="0" lang="es-ES" altLang="ca-E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s-ES" altLang="ca-E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Alumni</a:t>
                      </a:r>
                      <a:r>
                        <a:rPr kumimoji="0" lang="es-ES" altLang="ca-E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0280" marR="90280" marT="45130" marB="4513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95618">
                <a:tc>
                  <a:txBody>
                    <a:bodyPr/>
                    <a:lstStyle>
                      <a:lvl1pPr marL="179388" indent="-179388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ca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Campus Virtual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Accés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als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recursos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electrònics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ca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Còpies digitals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ca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Ordinadors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ca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Préstec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ca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Préstec interbibliotecari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ca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Puc o Préstec consorciat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ca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“El meu compte” (</a:t>
                      </a:r>
                      <a:r>
                        <a:rPr kumimoji="0" lang="ca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Cercabib</a:t>
                      </a:r>
                      <a:r>
                        <a:rPr kumimoji="0" lang="ca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: reserves, renovacions, historial)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ca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Cercabib</a:t>
                      </a:r>
                      <a:r>
                        <a:rPr kumimoji="0" lang="ca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Zona </a:t>
                      </a:r>
                      <a:r>
                        <a:rPr kumimoji="0" lang="ca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Wi</a:t>
                      </a:r>
                      <a:r>
                        <a:rPr kumimoji="0" lang="ca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-Fi UB</a:t>
                      </a:r>
                      <a:endParaRPr kumimoji="0" lang="es-ES" altLang="ca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0280" marR="90280" marT="45130" marB="4513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Local</a:t>
                      </a:r>
                    </a:p>
                  </a:txBody>
                  <a:tcPr marL="90280" marR="90280" marT="45130" marB="4513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Estudiants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: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Part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esquerra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del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correu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ub.alumnes</a:t>
                      </a:r>
                      <a:endParaRPr kumimoji="0" lang="es-ES" altLang="ca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               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Exemple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: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correu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: 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hlinkClick r:id="rId3"/>
                        </a:rPr>
                        <a:t>jarc7@alumnes.ub.edu</a:t>
                      </a:r>
                      <a:endParaRPr kumimoji="0" lang="es-ES" altLang="ca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                </a:t>
                      </a:r>
                      <a:r>
                        <a:rPr kumimoji="0" lang="es-ES" altLang="ca-E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Identificador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: jarc7.alumnes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                </a:t>
                      </a:r>
                      <a:r>
                        <a:rPr kumimoji="0" lang="es-ES" altLang="ca-E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Contrasenya</a:t>
                      </a:r>
                      <a:endParaRPr kumimoji="0" lang="es-ES" altLang="ca-E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PAS/PDI: 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Part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esquerra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del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correu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ub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             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Exemple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: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correu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: 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hlinkClick r:id="rId4"/>
                        </a:rPr>
                        <a:t>joan.garcia@ub.edu</a:t>
                      </a:r>
                      <a:endParaRPr kumimoji="0" lang="es-ES" altLang="ca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              </a:t>
                      </a:r>
                      <a:r>
                        <a:rPr kumimoji="0" lang="es-ES" altLang="ca-E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Identificador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: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joan.garcia</a:t>
                      </a:r>
                      <a:endParaRPr kumimoji="0" lang="es-ES" altLang="ca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              </a:t>
                      </a:r>
                      <a:r>
                        <a:rPr kumimoji="0" lang="es-ES" altLang="ca-E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Contrasenya</a:t>
                      </a:r>
                      <a:endParaRPr kumimoji="0" lang="es-ES" altLang="ca-E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0280" marR="90280" marT="45130" marB="4513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484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Wi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-Fi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Eduroam</a:t>
                      </a:r>
                      <a:endParaRPr kumimoji="0" lang="es-ES" altLang="ca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0280" marR="90280" marT="45130" marB="4513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 partir del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correu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 UB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0280" marR="90280" marT="45130" marB="4513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Per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exemple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:  Si el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correu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és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hlinkClick r:id="rId5"/>
                        </a:rPr>
                        <a:t>mgarm008@alumnes.ub.edu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                   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l’</a:t>
                      </a:r>
                      <a:r>
                        <a:rPr kumimoji="0" lang="es-ES" altLang="ca-E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identificador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s-ES" altLang="ca-E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serà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hlinkClick r:id="rId6"/>
                        </a:rPr>
                        <a:t>mgarm008.alumnes@ub.edu</a:t>
                      </a: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                    </a:t>
                      </a:r>
                      <a:r>
                        <a:rPr kumimoji="0" lang="es-ES" altLang="ca-E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Contrasenya</a:t>
                      </a:r>
                      <a:endParaRPr kumimoji="0" lang="es-ES" altLang="ca-E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0280" marR="90280" marT="45130" marB="4513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0260">
                <a:tc>
                  <a:txBody>
                    <a:bodyPr/>
                    <a:lstStyle>
                      <a:lvl1pPr marL="179388" indent="-179388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ca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Préstec</a:t>
                      </a:r>
                      <a:endParaRPr kumimoji="0" lang="es-ES" altLang="ca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0280" marR="90280" marT="45130" marB="4513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CRAI</a:t>
                      </a:r>
                    </a:p>
                  </a:txBody>
                  <a:tcPr marL="90280" marR="90280" marT="45130" marB="4513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Tots els col·lectius:   </a:t>
                      </a:r>
                      <a:r>
                        <a:rPr kumimoji="0" lang="ca-ES" altLang="ca-E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Codi de barres </a:t>
                      </a:r>
                      <a:r>
                        <a:rPr kumimoji="0" lang="ca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del vostre carnet de la UB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                              </a:t>
                      </a:r>
                      <a:r>
                        <a:rPr kumimoji="0" lang="ca-ES" altLang="ca-E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Contrasenya</a:t>
                      </a:r>
                      <a:endParaRPr kumimoji="0" lang="es-ES" altLang="ca-E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0280" marR="90280" marT="45130" marB="4513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78973" y="552255"/>
            <a:ext cx="7365263" cy="521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3. Autenticació en els serveis en línia</a:t>
            </a:r>
            <a:b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100" dirty="0">
                <a:solidFill>
                  <a:srgbClr val="336699"/>
                </a:solidFill>
                <a:latin typeface="Verdana" panose="020B0604030504040204" pitchFamily="34" charset="0"/>
              </a:rPr>
              <a:t>https://crai.ub.edu/ca/que-ofereix-el-crai/acces-recursos/acces-recursos-autenticacio</a:t>
            </a:r>
            <a:endParaRPr lang="ca-ES" altLang="ca-ES" sz="1100" dirty="0">
              <a:latin typeface="Verdana" panose="020B0604030504040204" pitchFamily="34" charset="0"/>
            </a:endParaRPr>
          </a:p>
        </p:txBody>
      </p:sp>
      <p:sp>
        <p:nvSpPr>
          <p:cNvPr id="8" name="QuadreDeText 7"/>
          <p:cNvSpPr txBox="1"/>
          <p:nvPr/>
        </p:nvSpPr>
        <p:spPr>
          <a:xfrm>
            <a:off x="6770213" y="6277303"/>
            <a:ext cx="14328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100" dirty="0">
                <a:latin typeface="Verdana" panose="020B0604030504040204" pitchFamily="34" charset="0"/>
                <a:ea typeface="Verdana" panose="020B0604030504040204" pitchFamily="34" charset="0"/>
                <a:hlinkClick r:id="rId7" action="ppaction://hlinksldjump"/>
              </a:rPr>
              <a:t>Tornar</a:t>
            </a:r>
            <a:r>
              <a:rPr lang="ca-ES" sz="11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a-ES" sz="1100" dirty="0">
                <a:latin typeface="Verdana" panose="020B0604030504040204" pitchFamily="34" charset="0"/>
                <a:ea typeface="Verdana" panose="020B0604030504040204" pitchFamily="34" charset="0"/>
                <a:hlinkClick r:id="rId7" action="ppaction://hlinksldjump"/>
              </a:rPr>
              <a:t>al sumari</a:t>
            </a:r>
            <a:endParaRPr lang="ca-ES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9954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6344FB4-25C9-49EC-BBF1-F255B60EF835}" type="slidenum">
              <a:rPr lang="ca-ES" altLang="en-US" smtClean="0">
                <a:solidFill>
                  <a:srgbClr val="898989"/>
                </a:solidFill>
              </a:rPr>
              <a:pPr/>
              <a:t>11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78973" y="609405"/>
            <a:ext cx="7365263" cy="521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3. Accés als recursos electrònics de la UB</a:t>
            </a:r>
          </a:p>
          <a:p>
            <a:r>
              <a:rPr lang="ca-ES" altLang="ca-ES" sz="1100" dirty="0">
                <a:solidFill>
                  <a:srgbClr val="336699"/>
                </a:solidFill>
                <a:latin typeface="Verdana" panose="020B0604030504040204" pitchFamily="34" charset="0"/>
              </a:rPr>
              <a:t>https://crai.ub.edu/ca/que-ofereix-el-crai/acces-recursos/acces-recursos-proxy</a:t>
            </a:r>
            <a:endParaRPr lang="ca-ES" altLang="ca-ES" sz="1100" dirty="0">
              <a:latin typeface="Verdana" panose="020B0604030504040204" pitchFamily="34" charset="0"/>
            </a:endParaRPr>
          </a:p>
        </p:txBody>
      </p:sp>
      <p:sp>
        <p:nvSpPr>
          <p:cNvPr id="8" name="QuadreDeText 7"/>
          <p:cNvSpPr txBox="1"/>
          <p:nvPr/>
        </p:nvSpPr>
        <p:spPr>
          <a:xfrm>
            <a:off x="6770213" y="6277303"/>
            <a:ext cx="14328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100" dirty="0">
                <a:latin typeface="Verdana" panose="020B0604030504040204" pitchFamily="34" charset="0"/>
                <a:ea typeface="Verdana" panose="020B0604030504040204" pitchFamily="34" charset="0"/>
                <a:hlinkClick r:id="rId2" action="ppaction://hlinksldjump"/>
              </a:rPr>
              <a:t>Tornar al sumari</a:t>
            </a:r>
            <a:endParaRPr lang="ca-ES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F0F2992-2F54-47FD-ABCF-64154262F6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9116" y="1210134"/>
            <a:ext cx="5425768" cy="5067169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BFE226DC-20E9-41E6-9384-991509D8D7DB}"/>
              </a:ext>
            </a:extLst>
          </p:cNvPr>
          <p:cNvCxnSpPr>
            <a:cxnSpLocks/>
          </p:cNvCxnSpPr>
          <p:nvPr/>
        </p:nvCxnSpPr>
        <p:spPr>
          <a:xfrm flipH="1">
            <a:off x="6500155" y="3868615"/>
            <a:ext cx="1476227" cy="548640"/>
          </a:xfrm>
          <a:prstGeom prst="straightConnector1">
            <a:avLst/>
          </a:prstGeom>
          <a:ln w="190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ipse 9">
            <a:extLst>
              <a:ext uri="{FF2B5EF4-FFF2-40B4-BE49-F238E27FC236}">
                <a16:creationId xmlns:a16="http://schemas.microsoft.com/office/drawing/2014/main" id="{5A028024-0372-4F4D-B2B7-D341929778F0}"/>
              </a:ext>
            </a:extLst>
          </p:cNvPr>
          <p:cNvSpPr/>
          <p:nvPr/>
        </p:nvSpPr>
        <p:spPr>
          <a:xfrm>
            <a:off x="5486401" y="4142935"/>
            <a:ext cx="971550" cy="75262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0830069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954409" y="3429000"/>
            <a:ext cx="27975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Moltes gràcies!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69751" y="630118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curs 2020-21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5325" y="6291482"/>
            <a:ext cx="792549" cy="274344"/>
          </a:xfrm>
          <a:prstGeom prst="rect">
            <a:avLst/>
          </a:prstGeom>
        </p:spPr>
      </p:pic>
      <p:pic>
        <p:nvPicPr>
          <p:cNvPr id="9" name="Imagen 8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725" y="4555133"/>
            <a:ext cx="4500563" cy="122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33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9527090-CCAC-45BD-AFEB-08E62F5731F6}" type="slidenum">
              <a:rPr lang="es-ES" altLang="en-US" smtClean="0">
                <a:solidFill>
                  <a:srgbClr val="898989"/>
                </a:solidFill>
              </a:rPr>
              <a:pPr/>
              <a:t>2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19459" name="Rectangle 1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42844" y="812700"/>
            <a:ext cx="81534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Sumari:</a:t>
            </a:r>
          </a:p>
        </p:txBody>
      </p:sp>
      <p:sp>
        <p:nvSpPr>
          <p:cNvPr id="19460" name="Rectangle 14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-160337" y="2285902"/>
            <a:ext cx="8675687" cy="2123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indent="0" algn="ctr" eaLnBrk="1" hangingPunct="1">
              <a:spcBef>
                <a:spcPct val="100000"/>
              </a:spcBef>
              <a:buClr>
                <a:schemeClr val="accent2"/>
              </a:buClr>
              <a:buSzPct val="75000"/>
              <a:buNone/>
            </a:pP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1. 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  <a:hlinkClick r:id="rId3" action="ppaction://hlinksldjump"/>
              </a:rPr>
              <a:t>Identificador UB: accés a Món UB</a:t>
            </a:r>
            <a:endParaRPr lang="ca-ES" altLang="ca-ES" sz="20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marL="0" indent="0" algn="ctr">
              <a:spcBef>
                <a:spcPct val="100000"/>
              </a:spcBef>
              <a:buClr>
                <a:schemeClr val="accent2"/>
              </a:buClr>
              <a:buSzPct val="75000"/>
              <a:buNone/>
            </a:pP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2. 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  <a:hlinkClick r:id="rId4" action="ppaction://hlinksldjump"/>
              </a:rPr>
              <a:t>Identificador local: correu UB</a:t>
            </a:r>
            <a:endParaRPr lang="ca-ES" altLang="ca-ES" sz="20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marL="0" indent="0" algn="ctr">
              <a:spcBef>
                <a:spcPct val="100000"/>
              </a:spcBef>
              <a:buClr>
                <a:schemeClr val="accent2"/>
              </a:buClr>
              <a:buSzPct val="75000"/>
              <a:buNone/>
            </a:pP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3. 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  <a:hlinkClick r:id="rId5" action="ppaction://hlinksldjump"/>
              </a:rPr>
              <a:t>Autenticació en els serveis en línia </a:t>
            </a:r>
            <a:endParaRPr lang="ca-ES" altLang="ca-ES" sz="20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ctr" eaLnBrk="1" hangingPunct="1">
              <a:spcBef>
                <a:spcPct val="100000"/>
              </a:spcBef>
              <a:buClr>
                <a:srgbClr val="3366CC"/>
              </a:buClr>
              <a:buSzPct val="75000"/>
              <a:buFontTx/>
              <a:buNone/>
            </a:pPr>
            <a:endParaRPr lang="ca-ES" altLang="ca-ES" sz="20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13434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802736E4-6911-4040-A900-1DBF289A8F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618" y="2119807"/>
            <a:ext cx="8514487" cy="2438125"/>
          </a:xfrm>
          <a:prstGeom prst="rect">
            <a:avLst/>
          </a:prstGeom>
        </p:spPr>
      </p:pic>
      <p:sp>
        <p:nvSpPr>
          <p:cNvPr id="2150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497AD82-BA87-4C7D-A04B-8568B3F1B026}" type="slidenum">
              <a:rPr lang="es-ES" altLang="en-US" smtClean="0">
                <a:solidFill>
                  <a:srgbClr val="898989"/>
                </a:solidFill>
              </a:rPr>
              <a:pPr/>
              <a:t>3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21507" name="Rectangle 1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28767" y="871152"/>
            <a:ext cx="82296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1. Identificador UB: accés a Món UB</a:t>
            </a:r>
          </a:p>
        </p:txBody>
      </p:sp>
      <p:sp>
        <p:nvSpPr>
          <p:cNvPr id="4" name="QuadreDeText 3"/>
          <p:cNvSpPr txBox="1"/>
          <p:nvPr/>
        </p:nvSpPr>
        <p:spPr>
          <a:xfrm>
            <a:off x="7164371" y="6089969"/>
            <a:ext cx="14328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100" dirty="0">
                <a:latin typeface="Verdana" panose="020B0604030504040204" pitchFamily="34" charset="0"/>
                <a:ea typeface="Verdana" panose="020B0604030504040204" pitchFamily="34" charset="0"/>
                <a:hlinkClick r:id="rId4" action="ppaction://hlinksldjump"/>
              </a:rPr>
              <a:t>Tornar al sumari</a:t>
            </a:r>
            <a:endParaRPr lang="ca-ES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6" name="Connector de fletxa recta 5"/>
          <p:cNvCxnSpPr>
            <a:cxnSpLocks/>
          </p:cNvCxnSpPr>
          <p:nvPr/>
        </p:nvCxnSpPr>
        <p:spPr>
          <a:xfrm flipH="1">
            <a:off x="5621719" y="1702191"/>
            <a:ext cx="1412127" cy="1070330"/>
          </a:xfrm>
          <a:prstGeom prst="straightConnector1">
            <a:avLst/>
          </a:prstGeom>
          <a:ln w="184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759378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B1D1C09-EAF7-4183-B3FF-62576F5714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414"/>
          <a:stretch/>
        </p:blipFill>
        <p:spPr>
          <a:xfrm>
            <a:off x="149906" y="1264847"/>
            <a:ext cx="8515350" cy="4724828"/>
          </a:xfrm>
          <a:prstGeom prst="rect">
            <a:avLst/>
          </a:prstGeom>
        </p:spPr>
      </p:pic>
      <p:sp>
        <p:nvSpPr>
          <p:cNvPr id="2355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3ED5737-C9E8-41C9-8699-CA70C9167784}" type="slidenum">
              <a:rPr lang="es-ES" altLang="en-US" smtClean="0">
                <a:solidFill>
                  <a:srgbClr val="898989"/>
                </a:solidFill>
              </a:rPr>
              <a:pPr/>
              <a:t>4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23555" name="Rectangle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78744" y="868325"/>
            <a:ext cx="61722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Accedir a la Intranet Món UB</a:t>
            </a:r>
          </a:p>
        </p:txBody>
      </p:sp>
      <p:cxnSp>
        <p:nvCxnSpPr>
          <p:cNvPr id="8" name="Connector de fletxa recta 7"/>
          <p:cNvCxnSpPr/>
          <p:nvPr/>
        </p:nvCxnSpPr>
        <p:spPr>
          <a:xfrm>
            <a:off x="5406777" y="1932235"/>
            <a:ext cx="1761365" cy="914885"/>
          </a:xfrm>
          <a:prstGeom prst="straightConnector1">
            <a:avLst/>
          </a:prstGeom>
          <a:ln w="184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7049678" y="2724826"/>
            <a:ext cx="1465672" cy="562708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" name="Rectángulo 1">
            <a:hlinkClick r:id="rId4" action="ppaction://hlinksldjump"/>
            <a:extLst>
              <a:ext uri="{FF2B5EF4-FFF2-40B4-BE49-F238E27FC236}">
                <a16:creationId xmlns:a16="http://schemas.microsoft.com/office/drawing/2014/main" id="{F2ED7981-ABB1-41C0-8B9F-CC083E40BECE}"/>
              </a:ext>
            </a:extLst>
          </p:cNvPr>
          <p:cNvSpPr/>
          <p:nvPr/>
        </p:nvSpPr>
        <p:spPr>
          <a:xfrm>
            <a:off x="6876443" y="6114640"/>
            <a:ext cx="1393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1100" dirty="0">
                <a:latin typeface="Verdana" panose="020B0604030504040204" pitchFamily="34" charset="0"/>
                <a:ea typeface="Verdana" panose="020B0604030504040204" pitchFamily="34" charset="0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Tornar</a:t>
            </a:r>
            <a:r>
              <a:rPr lang="ca-ES" dirty="0">
                <a:latin typeface="Verdana" panose="020B0604030504040204" pitchFamily="34" charset="0"/>
                <a:ea typeface="Verdana" panose="020B0604030504040204" pitchFamily="34" charset="0"/>
                <a:hlinkClick r:id="rId4" action="ppaction://hlinksldjump"/>
              </a:rPr>
              <a:t> </a:t>
            </a:r>
            <a:r>
              <a:rPr lang="ca-ES" sz="1100" dirty="0">
                <a:latin typeface="Verdana" panose="020B0604030504040204" pitchFamily="34" charset="0"/>
                <a:ea typeface="Verdana" panose="020B0604030504040204" pitchFamily="34" charset="0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 sumari</a:t>
            </a:r>
            <a:endParaRPr lang="ca-ES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81897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505635" y="873481"/>
            <a:ext cx="8229600" cy="3693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Com crear la vostra contrasenya</a:t>
            </a:r>
          </a:p>
        </p:txBody>
      </p:sp>
      <p:sp>
        <p:nvSpPr>
          <p:cNvPr id="25602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AFF1255-B81C-4446-B66A-F47305DEE373}" type="slidenum">
              <a:rPr lang="ca-ES" altLang="en-US" smtClean="0">
                <a:solidFill>
                  <a:srgbClr val="898989"/>
                </a:solidFill>
              </a:rPr>
              <a:pPr/>
              <a:t>5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6" name="Imatge 5"/>
          <p:cNvPicPr/>
          <p:nvPr/>
        </p:nvPicPr>
        <p:blipFill rotWithShape="1">
          <a:blip r:embed="rId3"/>
          <a:srcRect l="1357" t="7160" r="882"/>
          <a:stretch/>
        </p:blipFill>
        <p:spPr bwMode="auto">
          <a:xfrm>
            <a:off x="78957" y="1155866"/>
            <a:ext cx="8713428" cy="50447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QuadreDeText 6">
            <a:hlinkClick r:id="rId4" action="ppaction://hlinksldjump"/>
          </p:cNvPr>
          <p:cNvSpPr txBox="1"/>
          <p:nvPr/>
        </p:nvSpPr>
        <p:spPr>
          <a:xfrm>
            <a:off x="7269878" y="6089969"/>
            <a:ext cx="14328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100" dirty="0">
                <a:latin typeface="Verdana" panose="020B0604030504040204" pitchFamily="34" charset="0"/>
                <a:ea typeface="Verdana" panose="020B0604030504040204" pitchFamily="34" charset="0"/>
              </a:rPr>
              <a:t>Tornar al sumari</a:t>
            </a:r>
          </a:p>
        </p:txBody>
      </p:sp>
      <p:cxnSp>
        <p:nvCxnSpPr>
          <p:cNvPr id="4" name="Connector recte 3"/>
          <p:cNvCxnSpPr/>
          <p:nvPr/>
        </p:nvCxnSpPr>
        <p:spPr>
          <a:xfrm>
            <a:off x="8792385" y="3130062"/>
            <a:ext cx="0" cy="1758461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863167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7A131F2-18B2-4A5A-B054-06EC8A409A99}" type="slidenum">
              <a:rPr lang="es-ES" altLang="en-US" smtClean="0">
                <a:solidFill>
                  <a:srgbClr val="898989"/>
                </a:solidFill>
              </a:rPr>
              <a:pPr/>
              <a:t>6</a:t>
            </a:fld>
            <a:endParaRPr lang="es-ES" altLang="en-US" dirty="0">
              <a:solidFill>
                <a:srgbClr val="898989"/>
              </a:solidFill>
            </a:endParaRPr>
          </a:p>
        </p:txBody>
      </p:sp>
      <p:sp>
        <p:nvSpPr>
          <p:cNvPr id="27651" name="Rectangle 1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28401" y="642408"/>
            <a:ext cx="233203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/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Ajuda 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mónUB</a:t>
            </a:r>
            <a:endParaRPr lang="ca-ES" altLang="ca-ES" sz="2000" b="1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5" name="Imatge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3" t="12094" r="12083" b="15134"/>
          <a:stretch/>
        </p:blipFill>
        <p:spPr bwMode="auto">
          <a:xfrm>
            <a:off x="1243421" y="1128970"/>
            <a:ext cx="7033070" cy="49799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Oval 1"/>
          <p:cNvSpPr/>
          <p:nvPr/>
        </p:nvSpPr>
        <p:spPr>
          <a:xfrm>
            <a:off x="1922585" y="2778369"/>
            <a:ext cx="3470031" cy="750277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7" name="QuadreDeText 6">
            <a:hlinkClick r:id="rId4" action="ppaction://hlinksldjump"/>
          </p:cNvPr>
          <p:cNvSpPr txBox="1"/>
          <p:nvPr/>
        </p:nvSpPr>
        <p:spPr>
          <a:xfrm>
            <a:off x="7269878" y="6089969"/>
            <a:ext cx="14328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100" dirty="0">
                <a:latin typeface="Verdana" panose="020B0604030504040204" pitchFamily="34" charset="0"/>
                <a:ea typeface="Verdana" panose="020B0604030504040204" pitchFamily="34" charset="0"/>
              </a:rPr>
              <a:t>Tornar al sumari</a:t>
            </a:r>
          </a:p>
        </p:txBody>
      </p:sp>
    </p:spTree>
    <p:extLst>
      <p:ext uri="{BB962C8B-B14F-4D97-AF65-F5344CB8AC3E}">
        <p14:creationId xmlns:p14="http://schemas.microsoft.com/office/powerpoint/2010/main" val="279463396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141F58E-AA42-4851-A9D3-67BBD4F9DB7A}" type="slidenum">
              <a:rPr lang="es-ES" altLang="en-US" smtClean="0">
                <a:solidFill>
                  <a:srgbClr val="898989"/>
                </a:solidFill>
              </a:rPr>
              <a:pPr/>
              <a:t>7</a:t>
            </a:fld>
            <a:endParaRPr lang="es-ES" altLang="en-US">
              <a:solidFill>
                <a:srgbClr val="898989"/>
              </a:solidFill>
            </a:endParaRPr>
          </a:p>
        </p:txBody>
      </p:sp>
      <p:pic>
        <p:nvPicPr>
          <p:cNvPr id="5" name="Imatge 4"/>
          <p:cNvPicPr/>
          <p:nvPr/>
        </p:nvPicPr>
        <p:blipFill rotWithShape="1">
          <a:blip r:embed="rId3"/>
          <a:srcRect l="20367" t="13579" r="21588" b="9406"/>
          <a:stretch/>
        </p:blipFill>
        <p:spPr bwMode="auto">
          <a:xfrm>
            <a:off x="1666574" y="1011740"/>
            <a:ext cx="5820076" cy="50734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14"/>
          <p:cNvSpPr txBox="1">
            <a:spLocks noChangeArrowheads="1"/>
          </p:cNvSpPr>
          <p:nvPr/>
        </p:nvSpPr>
        <p:spPr bwMode="auto">
          <a:xfrm>
            <a:off x="528401" y="642408"/>
            <a:ext cx="233203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Ajuda 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mónUB</a:t>
            </a:r>
            <a:endParaRPr lang="ca-ES" altLang="ca-ES" sz="2000" b="1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2461846" y="1735016"/>
            <a:ext cx="3399692" cy="844061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8" name="QuadreDeText 7">
            <a:hlinkClick r:id="rId4" action="ppaction://hlinksldjump"/>
          </p:cNvPr>
          <p:cNvSpPr txBox="1"/>
          <p:nvPr/>
        </p:nvSpPr>
        <p:spPr>
          <a:xfrm>
            <a:off x="7269878" y="6089969"/>
            <a:ext cx="14328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100" dirty="0">
                <a:latin typeface="Verdana" panose="020B0604030504040204" pitchFamily="34" charset="0"/>
                <a:ea typeface="Verdana" panose="020B0604030504040204" pitchFamily="34" charset="0"/>
              </a:rPr>
              <a:t>Tornar al sumari</a:t>
            </a:r>
          </a:p>
        </p:txBody>
      </p:sp>
    </p:spTree>
    <p:extLst>
      <p:ext uri="{BB962C8B-B14F-4D97-AF65-F5344CB8AC3E}">
        <p14:creationId xmlns:p14="http://schemas.microsoft.com/office/powerpoint/2010/main" val="141879873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F3D5AC1-17E6-41D7-ACB4-946790770B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5" t="1" b="9985"/>
          <a:stretch/>
        </p:blipFill>
        <p:spPr>
          <a:xfrm>
            <a:off x="407963" y="1239440"/>
            <a:ext cx="8207270" cy="4747408"/>
          </a:xfrm>
          <a:prstGeom prst="rect">
            <a:avLst/>
          </a:prstGeom>
        </p:spPr>
      </p:pic>
      <p:sp>
        <p:nvSpPr>
          <p:cNvPr id="31746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CD40FCC-E1F1-41D4-A1D2-A76A73475A61}" type="slidenum">
              <a:rPr lang="ca-ES" altLang="en-US" smtClean="0">
                <a:solidFill>
                  <a:srgbClr val="898989"/>
                </a:solidFill>
              </a:rPr>
              <a:pPr/>
              <a:t>8</a:t>
            </a:fld>
            <a:endParaRPr lang="ca-ES" altLang="en-US">
              <a:solidFill>
                <a:srgbClr val="898989"/>
              </a:solidFill>
            </a:endParaRPr>
          </a:p>
        </p:txBody>
      </p:sp>
      <p:cxnSp>
        <p:nvCxnSpPr>
          <p:cNvPr id="6" name="Connector de fletxa recta 5"/>
          <p:cNvCxnSpPr/>
          <p:nvPr/>
        </p:nvCxnSpPr>
        <p:spPr>
          <a:xfrm>
            <a:off x="5288313" y="1746231"/>
            <a:ext cx="1761365" cy="914885"/>
          </a:xfrm>
          <a:prstGeom prst="straightConnector1">
            <a:avLst/>
          </a:prstGeom>
          <a:ln w="184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7049678" y="2661116"/>
            <a:ext cx="1465672" cy="562708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8" name="Rectangle 17"/>
          <p:cNvSpPr txBox="1">
            <a:spLocks noChangeArrowheads="1"/>
          </p:cNvSpPr>
          <p:nvPr/>
        </p:nvSpPr>
        <p:spPr bwMode="auto">
          <a:xfrm>
            <a:off x="528767" y="871152"/>
            <a:ext cx="4828679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2. Identificador local: correu UB</a:t>
            </a:r>
          </a:p>
        </p:txBody>
      </p:sp>
      <p:sp>
        <p:nvSpPr>
          <p:cNvPr id="9" name="QuadreDeText 8">
            <a:hlinkClick r:id="rId3" action="ppaction://hlinksldjump"/>
          </p:cNvPr>
          <p:cNvSpPr txBox="1"/>
          <p:nvPr/>
        </p:nvSpPr>
        <p:spPr>
          <a:xfrm>
            <a:off x="7269878" y="6089969"/>
            <a:ext cx="14328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100" dirty="0">
                <a:latin typeface="Verdana" panose="020B0604030504040204" pitchFamily="34" charset="0"/>
                <a:ea typeface="Verdana" panose="020B0604030504040204" pitchFamily="34" charset="0"/>
              </a:rPr>
              <a:t>Tornar al sumari</a:t>
            </a:r>
          </a:p>
        </p:txBody>
      </p:sp>
    </p:spTree>
    <p:extLst>
      <p:ext uri="{BB962C8B-B14F-4D97-AF65-F5344CB8AC3E}">
        <p14:creationId xmlns:p14="http://schemas.microsoft.com/office/powerpoint/2010/main" val="334270220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30964" y="689238"/>
            <a:ext cx="7772400" cy="3693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El vostre correu UB</a:t>
            </a:r>
            <a:endParaRPr lang="ca-ES" altLang="ca-ES" sz="1600" dirty="0">
              <a:latin typeface="Verdana" panose="020B0604030504040204" pitchFamily="34" charset="0"/>
            </a:endParaRPr>
          </a:p>
        </p:txBody>
      </p:sp>
      <p:sp>
        <p:nvSpPr>
          <p:cNvPr id="59397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8E38D9D-416B-41CB-A04E-00C7D825B6CB}" type="slidenum">
              <a:rPr lang="ca-ES" altLang="en-US" smtClean="0">
                <a:solidFill>
                  <a:srgbClr val="898989"/>
                </a:solidFill>
              </a:rPr>
              <a:pPr/>
              <a:t>9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 rotWithShape="1">
          <a:blip r:embed="rId3"/>
          <a:srcRect l="2256" t="5116" r="2096"/>
          <a:stretch/>
        </p:blipFill>
        <p:spPr>
          <a:xfrm>
            <a:off x="753122" y="1206900"/>
            <a:ext cx="7637755" cy="5001121"/>
          </a:xfrm>
          <a:prstGeom prst="rect">
            <a:avLst/>
          </a:prstGeom>
        </p:spPr>
      </p:pic>
      <p:sp>
        <p:nvSpPr>
          <p:cNvPr id="11" name="QuadreDeText 10">
            <a:hlinkClick r:id="rId4" action="ppaction://hlinksldjump"/>
          </p:cNvPr>
          <p:cNvSpPr txBox="1"/>
          <p:nvPr/>
        </p:nvSpPr>
        <p:spPr>
          <a:xfrm>
            <a:off x="7082476" y="6151381"/>
            <a:ext cx="14328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100" dirty="0">
                <a:latin typeface="Verdana" panose="020B0604030504040204" pitchFamily="34" charset="0"/>
                <a:ea typeface="Verdana" panose="020B0604030504040204" pitchFamily="34" charset="0"/>
              </a:rPr>
              <a:t>Tornar al sumari</a:t>
            </a:r>
          </a:p>
        </p:txBody>
      </p:sp>
    </p:spTree>
    <p:extLst>
      <p:ext uri="{BB962C8B-B14F-4D97-AF65-F5344CB8AC3E}">
        <p14:creationId xmlns:p14="http://schemas.microsoft.com/office/powerpoint/2010/main" val="358729035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58262671-2CD7-44FD-BF02-ADCFD66979B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3_Disseny personalitzat 2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9999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2018_presentacio_CRAIgenerica</Template>
  <TotalTime>1924</TotalTime>
  <Words>505</Words>
  <Application>Microsoft Office PowerPoint</Application>
  <PresentationFormat>Presentación en pantalla (4:3)</PresentationFormat>
  <Paragraphs>104</Paragraphs>
  <Slides>12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Verdana</vt:lpstr>
      <vt:lpstr>Wingdings</vt:lpstr>
      <vt:lpstr>Tema de Office</vt:lpstr>
      <vt:lpstr>Presentación de PowerPoint</vt:lpstr>
      <vt:lpstr>Sumari:</vt:lpstr>
      <vt:lpstr>1. Identificador UB: accés a Món UB</vt:lpstr>
      <vt:lpstr>Accedir a la Intranet Món UB</vt:lpstr>
      <vt:lpstr>Com crear la vostra contrasenya</vt:lpstr>
      <vt:lpstr>Ajuda mónUB</vt:lpstr>
      <vt:lpstr>Presentación de PowerPoint</vt:lpstr>
      <vt:lpstr>Presentación de PowerPoint</vt:lpstr>
      <vt:lpstr>El vostre correu UB</vt:lpstr>
      <vt:lpstr>Presentación de PowerPoint</vt:lpstr>
      <vt:lpstr>Presentación de PowerPoint</vt:lpstr>
      <vt:lpstr>Presentación de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Accés als recursos informàtics. Curs 2020-21</dc:title>
  <dc:creator>CRAI Unitat de Serveis a Usuaris</dc:creator>
  <cp:keywords>Formació d'usuaris, CRAI, recursos, serveis, Universitat de Barcelona, accés recursos d'informació</cp:keywords>
  <cp:lastModifiedBy>Nuria Hombrabella Teruel</cp:lastModifiedBy>
  <cp:revision>113</cp:revision>
  <cp:lastPrinted>2020-01-30T13:34:36Z</cp:lastPrinted>
  <dcterms:created xsi:type="dcterms:W3CDTF">2018-05-24T13:23:12Z</dcterms:created>
  <dcterms:modified xsi:type="dcterms:W3CDTF">2020-08-30T17:56:52Z</dcterms:modified>
</cp:coreProperties>
</file>