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4"/>
  </p:notesMasterIdLst>
  <p:sldIdLst>
    <p:sldId id="261" r:id="rId6"/>
    <p:sldId id="266" r:id="rId7"/>
    <p:sldId id="284" r:id="rId8"/>
    <p:sldId id="285" r:id="rId9"/>
    <p:sldId id="287" r:id="rId10"/>
    <p:sldId id="286" r:id="rId11"/>
    <p:sldId id="288" r:id="rId12"/>
    <p:sldId id="264" r:id="rId1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A336AD-2105-E6B1-9319-7544F6478E1C}" v="77" dt="2021-07-14T14:03:12.630"/>
    <p1510:client id="{997731CE-CA85-D005-BD93-A8F043293BDB}" v="45" dt="2021-07-13T13:09:28.923"/>
    <p1510:client id="{AAE72F11-5BB1-1853-6FF8-474405D9103B}" v="6" dt="2019-09-26T07:24:57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92" autoAdjust="0"/>
  </p:normalViewPr>
  <p:slideViewPr>
    <p:cSldViewPr snapToGrid="0">
      <p:cViewPr varScale="1">
        <p:scale>
          <a:sx n="101" d="100"/>
          <a:sy n="101" d="100"/>
        </p:scale>
        <p:origin x="126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antxa Cazorla" userId="S::acazorla@ub.edu::f9aaa614-fc88-4302-8669-2146c710f66d" providerId="AD" clId="Web-{97A336AD-2105-E6B1-9319-7544F6478E1C}"/>
    <pc:docChg chg="modSld">
      <pc:chgData name="Arantxa Cazorla" userId="S::acazorla@ub.edu::f9aaa614-fc88-4302-8669-2146c710f66d" providerId="AD" clId="Web-{97A336AD-2105-E6B1-9319-7544F6478E1C}" dt="2021-07-14T14:03:12.005" v="34" actId="20577"/>
      <pc:docMkLst>
        <pc:docMk/>
      </pc:docMkLst>
      <pc:sldChg chg="modSp">
        <pc:chgData name="Arantxa Cazorla" userId="S::acazorla@ub.edu::f9aaa614-fc88-4302-8669-2146c710f66d" providerId="AD" clId="Web-{97A336AD-2105-E6B1-9319-7544F6478E1C}" dt="2021-07-14T14:02:30.504" v="28" actId="20577"/>
        <pc:sldMkLst>
          <pc:docMk/>
          <pc:sldMk cId="3067359250" sldId="266"/>
        </pc:sldMkLst>
        <pc:spChg chg="mod">
          <ac:chgData name="Arantxa Cazorla" userId="S::acazorla@ub.edu::f9aaa614-fc88-4302-8669-2146c710f66d" providerId="AD" clId="Web-{97A336AD-2105-E6B1-9319-7544F6478E1C}" dt="2021-07-14T14:02:30.504" v="28" actId="20577"/>
          <ac:spMkLst>
            <pc:docMk/>
            <pc:sldMk cId="3067359250" sldId="266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2:55.864" v="32" actId="20577"/>
        <pc:sldMkLst>
          <pc:docMk/>
          <pc:sldMk cId="460087531" sldId="284"/>
        </pc:sldMkLst>
        <pc:spChg chg="mod">
          <ac:chgData name="Arantxa Cazorla" userId="S::acazorla@ub.edu::f9aaa614-fc88-4302-8669-2146c710f66d" providerId="AD" clId="Web-{97A336AD-2105-E6B1-9319-7544F6478E1C}" dt="2021-07-14T14:02:55.864" v="32" actId="20577"/>
          <ac:spMkLst>
            <pc:docMk/>
            <pc:sldMk cId="460087531" sldId="284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1:57.081" v="24" actId="20577"/>
        <pc:sldMkLst>
          <pc:docMk/>
          <pc:sldMk cId="2177525204" sldId="285"/>
        </pc:sldMkLst>
        <pc:spChg chg="mod">
          <ac:chgData name="Arantxa Cazorla" userId="S::acazorla@ub.edu::f9aaa614-fc88-4302-8669-2146c710f66d" providerId="AD" clId="Web-{97A336AD-2105-E6B1-9319-7544F6478E1C}" dt="2021-07-14T14:01:57.081" v="24" actId="20577"/>
          <ac:spMkLst>
            <pc:docMk/>
            <pc:sldMk cId="2177525204" sldId="285"/>
            <ac:spMk id="7" creationId="{00000000-0000-0000-0000-000000000000}"/>
          </ac:spMkLst>
        </pc:spChg>
      </pc:sldChg>
      <pc:sldChg chg="addSp delSp modSp">
        <pc:chgData name="Arantxa Cazorla" userId="S::acazorla@ub.edu::f9aaa614-fc88-4302-8669-2146c710f66d" providerId="AD" clId="Web-{97A336AD-2105-E6B1-9319-7544F6478E1C}" dt="2021-07-14T14:00:43.673" v="14" actId="20577"/>
        <pc:sldMkLst>
          <pc:docMk/>
          <pc:sldMk cId="3801332899" sldId="286"/>
        </pc:sldMkLst>
        <pc:spChg chg="mod">
          <ac:chgData name="Arantxa Cazorla" userId="S::acazorla@ub.edu::f9aaa614-fc88-4302-8669-2146c710f66d" providerId="AD" clId="Web-{97A336AD-2105-E6B1-9319-7544F6478E1C}" dt="2021-07-14T14:00:43.673" v="14" actId="20577"/>
          <ac:spMkLst>
            <pc:docMk/>
            <pc:sldMk cId="3801332899" sldId="286"/>
            <ac:spMk id="5" creationId="{00000000-0000-0000-0000-000000000000}"/>
          </ac:spMkLst>
        </pc:spChg>
        <pc:cxnChg chg="add del">
          <ac:chgData name="Arantxa Cazorla" userId="S::acazorla@ub.edu::f9aaa614-fc88-4302-8669-2146c710f66d" providerId="AD" clId="Web-{97A336AD-2105-E6B1-9319-7544F6478E1C}" dt="2021-07-14T13:59:28.670" v="5"/>
          <ac:cxnSpMkLst>
            <pc:docMk/>
            <pc:sldMk cId="3801332899" sldId="286"/>
            <ac:cxnSpMk id="3" creationId="{86C5FEF3-B8F2-4FE4-92FA-7307C381EBBD}"/>
          </ac:cxnSpMkLst>
        </pc:cxnChg>
      </pc:sldChg>
      <pc:sldChg chg="modSp">
        <pc:chgData name="Arantxa Cazorla" userId="S::acazorla@ub.edu::f9aaa614-fc88-4302-8669-2146c710f66d" providerId="AD" clId="Web-{97A336AD-2105-E6B1-9319-7544F6478E1C}" dt="2021-07-14T14:02:11.675" v="26" actId="20577"/>
        <pc:sldMkLst>
          <pc:docMk/>
          <pc:sldMk cId="3711601905" sldId="287"/>
        </pc:sldMkLst>
        <pc:spChg chg="mod">
          <ac:chgData name="Arantxa Cazorla" userId="S::acazorla@ub.edu::f9aaa614-fc88-4302-8669-2146c710f66d" providerId="AD" clId="Web-{97A336AD-2105-E6B1-9319-7544F6478E1C}" dt="2021-07-14T14:02:11.675" v="26" actId="20577"/>
          <ac:spMkLst>
            <pc:docMk/>
            <pc:sldMk cId="3711601905" sldId="287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3:12.005" v="34" actId="20577"/>
        <pc:sldMkLst>
          <pc:docMk/>
          <pc:sldMk cId="3906142766" sldId="288"/>
        </pc:sldMkLst>
        <pc:spChg chg="mod">
          <ac:chgData name="Arantxa Cazorla" userId="S::acazorla@ub.edu::f9aaa614-fc88-4302-8669-2146c710f66d" providerId="AD" clId="Web-{97A336AD-2105-E6B1-9319-7544F6478E1C}" dt="2021-07-14T14:03:12.005" v="34" actId="20577"/>
          <ac:spMkLst>
            <pc:docMk/>
            <pc:sldMk cId="3906142766" sldId="288"/>
            <ac:spMk id="5" creationId="{00000000-0000-0000-0000-000000000000}"/>
          </ac:spMkLst>
        </pc:spChg>
      </pc:sldChg>
    </pc:docChg>
  </pc:docChgLst>
  <pc:docChgLst>
    <pc:chgData name="Arantxa Cazorla" userId="S::acazorla@ub.edu::f9aaa614-fc88-4302-8669-2146c710f66d" providerId="AD" clId="Web-{997731CE-CA85-D005-BD93-A8F043293BDB}"/>
    <pc:docChg chg="modSld">
      <pc:chgData name="Arantxa Cazorla" userId="S::acazorla@ub.edu::f9aaa614-fc88-4302-8669-2146c710f66d" providerId="AD" clId="Web-{997731CE-CA85-D005-BD93-A8F043293BDB}" dt="2021-07-13T13:09:26.907" v="20" actId="20577"/>
      <pc:docMkLst>
        <pc:docMk/>
      </pc:docMkLst>
      <pc:sldChg chg="modSp">
        <pc:chgData name="Arantxa Cazorla" userId="S::acazorla@ub.edu::f9aaa614-fc88-4302-8669-2146c710f66d" providerId="AD" clId="Web-{997731CE-CA85-D005-BD93-A8F043293BDB}" dt="2021-07-13T13:06:06.723" v="1" actId="20577"/>
        <pc:sldMkLst>
          <pc:docMk/>
          <pc:sldMk cId="460087531" sldId="284"/>
        </pc:sldMkLst>
        <pc:spChg chg="mod">
          <ac:chgData name="Arantxa Cazorla" userId="S::acazorla@ub.edu::f9aaa614-fc88-4302-8669-2146c710f66d" providerId="AD" clId="Web-{997731CE-CA85-D005-BD93-A8F043293BDB}" dt="2021-07-13T13:06:06.723" v="1" actId="20577"/>
          <ac:spMkLst>
            <pc:docMk/>
            <pc:sldMk cId="460087531" sldId="284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97731CE-CA85-D005-BD93-A8F043293BDB}" dt="2021-07-13T13:08:10.277" v="4" actId="20577"/>
        <pc:sldMkLst>
          <pc:docMk/>
          <pc:sldMk cId="2177525204" sldId="285"/>
        </pc:sldMkLst>
        <pc:spChg chg="mod">
          <ac:chgData name="Arantxa Cazorla" userId="S::acazorla@ub.edu::f9aaa614-fc88-4302-8669-2146c710f66d" providerId="AD" clId="Web-{997731CE-CA85-D005-BD93-A8F043293BDB}" dt="2021-07-13T13:08:10.277" v="4" actId="20577"/>
          <ac:spMkLst>
            <pc:docMk/>
            <pc:sldMk cId="2177525204" sldId="285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97731CE-CA85-D005-BD93-A8F043293BDB}" dt="2021-07-13T13:09:26.907" v="20" actId="20577"/>
        <pc:sldMkLst>
          <pc:docMk/>
          <pc:sldMk cId="3801332899" sldId="286"/>
        </pc:sldMkLst>
        <pc:spChg chg="mod">
          <ac:chgData name="Arantxa Cazorla" userId="S::acazorla@ub.edu::f9aaa614-fc88-4302-8669-2146c710f66d" providerId="AD" clId="Web-{997731CE-CA85-D005-BD93-A8F043293BDB}" dt="2021-07-13T13:09:26.907" v="20" actId="20577"/>
          <ac:spMkLst>
            <pc:docMk/>
            <pc:sldMk cId="3801332899" sldId="286"/>
            <ac:spMk id="5" creationId="{00000000-0000-0000-0000-000000000000}"/>
          </ac:spMkLst>
        </pc:spChg>
      </pc:sldChg>
    </pc:docChg>
  </pc:docChgLst>
  <pc:docChgLst>
    <pc:chgData name="Arantxa Cazorla" userId="S::acazorla@ub.edu::f9aaa614-fc88-4302-8669-2146c710f66d" providerId="AD" clId="Web-{AAE72F11-5BB1-1853-6FF8-474405D9103B}"/>
    <pc:docChg chg="modSld">
      <pc:chgData name="Arantxa Cazorla" userId="S::acazorla@ub.edu::f9aaa614-fc88-4302-8669-2146c710f66d" providerId="AD" clId="Web-{AAE72F11-5BB1-1853-6FF8-474405D9103B}" dt="2019-09-26T07:24:57.939" v="5" actId="20577"/>
      <pc:docMkLst>
        <pc:docMk/>
      </pc:docMkLst>
      <pc:sldChg chg="modSp">
        <pc:chgData name="Arantxa Cazorla" userId="S::acazorla@ub.edu::f9aaa614-fc88-4302-8669-2146c710f66d" providerId="AD" clId="Web-{AAE72F11-5BB1-1853-6FF8-474405D9103B}" dt="2019-09-26T07:24:44.657" v="2" actId="20577"/>
        <pc:sldMkLst>
          <pc:docMk/>
          <pc:sldMk cId="2643633722" sldId="272"/>
        </pc:sldMkLst>
        <pc:spChg chg="mod">
          <ac:chgData name="Arantxa Cazorla" userId="S::acazorla@ub.edu::f9aaa614-fc88-4302-8669-2146c710f66d" providerId="AD" clId="Web-{AAE72F11-5BB1-1853-6FF8-474405D9103B}" dt="2019-09-26T07:24:44.657" v="2" actId="20577"/>
          <ac:spMkLst>
            <pc:docMk/>
            <pc:sldMk cId="2643633722" sldId="272"/>
            <ac:spMk id="10244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AAE72F11-5BB1-1853-6FF8-474405D9103B}" dt="2019-09-26T07:24:57.939" v="5" actId="20577"/>
        <pc:sldMkLst>
          <pc:docMk/>
          <pc:sldMk cId="3431098527" sldId="273"/>
        </pc:sldMkLst>
        <pc:spChg chg="mod">
          <ac:chgData name="Arantxa Cazorla" userId="S::acazorla@ub.edu::f9aaa614-fc88-4302-8669-2146c710f66d" providerId="AD" clId="Web-{AAE72F11-5BB1-1853-6FF8-474405D9103B}" dt="2019-09-26T07:24:57.939" v="5" actId="20577"/>
          <ac:spMkLst>
            <pc:docMk/>
            <pc:sldMk cId="3431098527" sldId="273"/>
            <ac:spMk id="1126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ol, text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0E830-6CEC-43F6-9CA8-3AAD23E3D012}" type="slidenum">
              <a:rPr lang="ca-ES" altLang="ca-ES"/>
              <a:pPr>
                <a:defRPr/>
              </a:pPr>
              <a:t>‹#›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00800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27/7/2021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27/7/2021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2756" y="2600325"/>
            <a:ext cx="8218488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ca-ES" sz="2400" b="1" dirty="0"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ca-ES" altLang="ca-ES" sz="3600" b="1" smtClean="0">
                <a:solidFill>
                  <a:schemeClr val="bg1"/>
                </a:solidFill>
                <a:cs typeface="Arial" panose="020B0604020202020204" pitchFamily="34" charset="0"/>
              </a:rPr>
              <a:t>CRAI </a:t>
            </a:r>
            <a:r>
              <a:rPr lang="ca-ES" altLang="ca-ES" sz="3600" b="1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Unidad</a:t>
            </a:r>
            <a:r>
              <a:rPr lang="ca-ES" altLang="ca-ES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ca-ES" altLang="ca-ES" sz="3600" b="1" dirty="0">
                <a:solidFill>
                  <a:schemeClr val="bg1"/>
                </a:solidFill>
                <a:cs typeface="Arial" panose="020B0604020202020204" pitchFamily="34" charset="0"/>
              </a:rPr>
              <a:t>de </a:t>
            </a:r>
            <a:r>
              <a:rPr lang="ca-ES" altLang="ca-ES" sz="3600" b="1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Proceso</a:t>
            </a:r>
            <a:r>
              <a:rPr lang="ca-ES" altLang="ca-ES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ca-ES" altLang="ca-ES" sz="3600" b="1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Técnico</a:t>
            </a:r>
            <a:endParaRPr lang="ca-ES" altLang="ca-ES" sz="3600" b="1" baseline="300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endParaRPr lang="es-ES" altLang="ca-ES" sz="2400" b="1" baseline="30000" dirty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s-ES" altLang="ca-ES" b="1" baseline="30000" dirty="0">
              <a:cs typeface="Arial" panose="020B0604020202020204" pitchFamily="34" charset="0"/>
            </a:endParaRPr>
          </a:p>
          <a:p>
            <a:pPr eaLnBrk="1" hangingPunct="1"/>
            <a:endParaRPr lang="ca-ES" altLang="ca-E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¿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Qué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e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797515"/>
            <a:ext cx="6567315" cy="279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  <a:buNone/>
            </a:pPr>
            <a:r>
              <a:rPr lang="es-ES" altLang="ca-ES" sz="2400" dirty="0">
                <a:latin typeface="Arial"/>
                <a:cs typeface="Arial"/>
              </a:rPr>
              <a:t>La </a:t>
            </a:r>
            <a:r>
              <a:rPr lang="es-ES" altLang="ca-E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Unidad de Proceso Técnico</a:t>
            </a:r>
            <a:r>
              <a:rPr lang="es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s-ES" altLang="ca-ES" sz="2400" dirty="0">
                <a:latin typeface="Arial"/>
                <a:cs typeface="Arial"/>
              </a:rPr>
              <a:t>(UPT) es una de las unidades técnicas transversales del </a:t>
            </a:r>
            <a:r>
              <a:rPr lang="es-ES" altLang="ca-E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Centro de Recursos para el Aprendizaje y la Investigación</a:t>
            </a:r>
            <a:r>
              <a:rPr lang="es-ES" altLang="ca-ES" sz="2400" dirty="0">
                <a:latin typeface="Arial"/>
                <a:cs typeface="Arial"/>
              </a:rPr>
              <a:t> (CRAI) de la Universidad de Barcelona.</a:t>
            </a:r>
            <a:endParaRPr lang="ca-ES" altLang="ca-E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5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¿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Cuál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es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su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misión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?</a:t>
            </a:r>
            <a:endParaRPr lang="ca-ES" altLang="ca-ES" sz="2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24786"/>
            <a:ext cx="656731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 </a:t>
            </a:r>
            <a:r>
              <a:rPr lang="es-ES" altLang="ca-ES" sz="2400" dirty="0">
                <a:latin typeface="Arial"/>
                <a:cs typeface="Arial"/>
              </a:rPr>
              <a:t>Asegurar el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tratamiento de todos los recursos de información </a:t>
            </a:r>
            <a:r>
              <a:rPr lang="es-ES" altLang="ca-ES" sz="2400" dirty="0">
                <a:latin typeface="Arial"/>
                <a:cs typeface="Arial"/>
              </a:rPr>
              <a:t>del CRAI de la manera más eficiente y eficaz, y facilitar el acceso para cualquier aplicación que los gestione</a:t>
            </a:r>
            <a:r>
              <a:rPr lang="es-ES" altLang="ca-ES" sz="2400" dirty="0" smtClean="0">
                <a:latin typeface="Arial"/>
                <a:cs typeface="Arial"/>
              </a:rPr>
              <a:t>.</a:t>
            </a:r>
            <a:endParaRPr lang="ca-ES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s-ES" altLang="ca-ES" sz="2400" dirty="0">
                <a:latin typeface="Arial"/>
                <a:cs typeface="Arial"/>
              </a:rPr>
              <a:t>Administrar, mantener y optimizar el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catálogo en línea </a:t>
            </a:r>
            <a:r>
              <a:rPr lang="es-ES" altLang="ca-ES" sz="2400" dirty="0">
                <a:latin typeface="Arial"/>
                <a:cs typeface="Arial"/>
              </a:rPr>
              <a:t>y la aplicación que lo </a:t>
            </a:r>
            <a:r>
              <a:rPr lang="es-ES" altLang="ca-ES" sz="2400" dirty="0" smtClean="0">
                <a:latin typeface="Arial"/>
                <a:cs typeface="Arial"/>
              </a:rPr>
              <a:t>gestiona</a:t>
            </a:r>
            <a:r>
              <a:rPr lang="ca-ES" altLang="ca-ES" sz="2400" dirty="0" smtClean="0">
                <a:latin typeface="Arial"/>
                <a:cs typeface="Arial"/>
              </a:rPr>
              <a:t>.</a:t>
            </a:r>
            <a:endParaRPr lang="ca-ES" altLang="ca-ES" sz="2400" dirty="0">
              <a:latin typeface="Arial"/>
              <a:cs typeface="Arial"/>
            </a:endParaRPr>
          </a:p>
          <a:p>
            <a:pPr algn="r">
              <a:spcBef>
                <a:spcPct val="0"/>
              </a:spcBef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s-ES" altLang="ca-ES" sz="2400" dirty="0">
                <a:latin typeface="Arial"/>
                <a:cs typeface="Arial"/>
              </a:rPr>
              <a:t>Dar soporte técnico y tecnológico a las necesidades del CRAI para temas de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gestión de recursos de información</a:t>
            </a:r>
            <a:r>
              <a:rPr lang="ca-ES" altLang="ca-ES" sz="2400" dirty="0" smtClean="0">
                <a:latin typeface="Arial"/>
                <a:cs typeface="Arial"/>
              </a:rPr>
              <a:t>.</a:t>
            </a:r>
            <a:endParaRPr lang="ca-ES" altLang="ca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00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¿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Cuáles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son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sus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funciones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66678"/>
            <a:ext cx="656731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Catalogar</a:t>
            </a:r>
            <a:r>
              <a:rPr lang="es-ES" altLang="ca-ES" sz="2400" dirty="0">
                <a:latin typeface="Arial"/>
                <a:cs typeface="Arial"/>
              </a:rPr>
              <a:t> los diferentes recursos de información, en diversos formatos y en las diferentes aplicaciones del CRAI</a:t>
            </a:r>
            <a:r>
              <a:rPr lang="es-ES" altLang="ca-ES" sz="2400" dirty="0" smtClean="0">
                <a:latin typeface="Arial"/>
                <a:cs typeface="Arial"/>
              </a:rPr>
              <a:t>.</a:t>
            </a:r>
            <a:endParaRPr lang="ca-ES" altLang="ca-ES" sz="2400" dirty="0">
              <a:latin typeface="Arial"/>
              <a:cs typeface="Arial"/>
            </a:endParaRP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s-ES" altLang="ca-ES" sz="2400" dirty="0">
                <a:latin typeface="Arial"/>
                <a:cs typeface="Arial"/>
                <a:sym typeface="Wingdings" panose="05000000000000000000" pitchFamily="2" charset="2"/>
              </a:rPr>
              <a:t>Marcar las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sym typeface="Wingdings" panose="05000000000000000000" pitchFamily="2" charset="2"/>
              </a:rPr>
              <a:t>directrices y concreciones </a:t>
            </a:r>
            <a:r>
              <a:rPr lang="es-ES" altLang="ca-E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sym typeface="Wingdings" panose="05000000000000000000" pitchFamily="2" charset="2"/>
              </a:rPr>
              <a:t>catalográficas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s-ES" altLang="ca-ES" sz="2400" dirty="0">
                <a:latin typeface="Arial"/>
                <a:cs typeface="Arial"/>
                <a:sym typeface="Wingdings" panose="05000000000000000000" pitchFamily="2" charset="2"/>
              </a:rPr>
              <a:t>en el Catálogo de la UB de acuerdo con las pautas acordadas en el CCUC (Catálogo Colectivo de las Universidades de Cataluña).</a:t>
            </a: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s-ES" altLang="ca-ES" sz="2400" dirty="0">
                <a:latin typeface="Arial"/>
                <a:cs typeface="Arial"/>
              </a:rPr>
              <a:t>Elaborar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herramientas de normalización </a:t>
            </a:r>
            <a:r>
              <a:rPr lang="es-ES" altLang="ca-ES" sz="2400" dirty="0">
                <a:latin typeface="Arial"/>
                <a:cs typeface="Arial"/>
              </a:rPr>
              <a:t>para facilitar el acceso a los recursos: </a:t>
            </a:r>
            <a:r>
              <a:rPr lang="es-ES" altLang="ca-ES" sz="2400" i="1" dirty="0" err="1">
                <a:latin typeface="Arial"/>
                <a:cs typeface="Arial"/>
              </a:rPr>
              <a:t>Thesaurus</a:t>
            </a:r>
            <a:r>
              <a:rPr lang="es-ES" altLang="ca-ES" sz="2400" i="1" dirty="0">
                <a:latin typeface="Arial"/>
                <a:cs typeface="Arial"/>
              </a:rPr>
              <a:t> de la UB</a:t>
            </a:r>
            <a:r>
              <a:rPr lang="es-ES" altLang="ca-ES" sz="2400" dirty="0">
                <a:latin typeface="Arial"/>
                <a:cs typeface="Arial"/>
              </a:rPr>
              <a:t> y </a:t>
            </a:r>
            <a:r>
              <a:rPr lang="es-ES" altLang="ca-ES" sz="2400" i="1" dirty="0">
                <a:latin typeface="Arial"/>
                <a:cs typeface="Arial"/>
              </a:rPr>
              <a:t>Catálogo de autoridades.</a:t>
            </a:r>
            <a:endParaRPr lang="ca-ES" altLang="ca-ES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7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¿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Cuáles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son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sus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funciones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36918"/>
            <a:ext cx="656731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s-ES" altLang="ca-ES" sz="2400" dirty="0">
                <a:latin typeface="Arial"/>
                <a:cs typeface="Arial"/>
              </a:rPr>
              <a:t>Coordinar el proceso de tratamiento, descripción y difusión de los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fondos patrimoniales</a:t>
            </a:r>
            <a:r>
              <a:rPr lang="es-ES" altLang="ca-ES" sz="2400" dirty="0">
                <a:latin typeface="Arial"/>
                <a:cs typeface="Arial"/>
              </a:rPr>
              <a:t> formado por los fondos personales, colecciones especiales y colecciones digitales y las diferentes herramientas de difusión que ofrece el </a:t>
            </a:r>
            <a:r>
              <a:rPr lang="es-ES" altLang="ca-ES" sz="2400" dirty="0" smtClean="0">
                <a:latin typeface="Arial"/>
                <a:cs typeface="Arial"/>
              </a:rPr>
              <a:t>CRAI</a:t>
            </a:r>
            <a:r>
              <a:rPr lang="ca-ES" altLang="ca-ES" sz="2400" dirty="0" smtClean="0">
                <a:latin typeface="Arial"/>
                <a:cs typeface="Arial"/>
              </a:rPr>
              <a:t>.</a:t>
            </a:r>
            <a:r>
              <a:rPr lang="ca-ES" altLang="ca-ES" sz="2400" dirty="0">
                <a:latin typeface="Arial"/>
                <a:cs typeface="Arial"/>
              </a:rPr>
              <a:t> </a:t>
            </a:r>
            <a:endParaRPr lang="ca-ES" altLang="ca-ES" sz="2400" dirty="0">
              <a:cs typeface="Arial" panose="020B0604020202020204" pitchFamily="34" charset="0"/>
            </a:endParaRP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endParaRPr lang="ca-ES" altLang="ca-ES" sz="2400" dirty="0">
              <a:cs typeface="Arial" panose="020B0604020202020204" pitchFamily="34" charset="0"/>
            </a:endParaRP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s-ES" altLang="ca-ES" sz="2400" dirty="0">
                <a:latin typeface="Arial"/>
                <a:cs typeface="Arial"/>
              </a:rPr>
              <a:t>Administrar y mantener el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sistema automatizado y del </a:t>
            </a:r>
            <a:r>
              <a:rPr lang="es-ES" altLang="ca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catálogo </a:t>
            </a:r>
            <a:r>
              <a:rPr lang="es-ES" altLang="ca-ES" sz="2400" dirty="0">
                <a:latin typeface="Arial"/>
                <a:cs typeface="Arial"/>
              </a:rPr>
              <a:t>de consulta en línea, e integrar servicios y herramientas para mejorar el acceso a los recursos de información</a:t>
            </a:r>
            <a:r>
              <a:rPr lang="ca-ES" altLang="ca-ES" sz="2400" dirty="0" smtClean="0">
                <a:latin typeface="Arial"/>
                <a:cs typeface="Arial"/>
              </a:rPr>
              <a:t>.</a:t>
            </a:r>
            <a:endParaRPr lang="ca-ES" altLang="ca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16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Proporciona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soporte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al CRAI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mediante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...</a:t>
            </a:r>
            <a:endParaRPr lang="ca-ES" altLang="ca-ES" sz="2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33535" y="1795267"/>
            <a:ext cx="6558941" cy="356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3888" indent="-3603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9383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0182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0981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670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242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814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386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23570" lvl="1" indent="-360045" algn="r">
              <a:buFont typeface="Wingdings"/>
              <a:buChar char="Ø"/>
            </a:pPr>
            <a:r>
              <a:rPr lang="es-ES" altLang="ca-ES" sz="2400" dirty="0">
                <a:latin typeface="Arial"/>
                <a:cs typeface="Arial"/>
              </a:rPr>
              <a:t>Los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datos estadísticos e indicadores </a:t>
            </a:r>
            <a:r>
              <a:rPr lang="es-ES" altLang="ca-ES" sz="2400" dirty="0">
                <a:latin typeface="Arial"/>
                <a:cs typeface="Arial"/>
              </a:rPr>
              <a:t>relativos al crecimiento de la colección del CRAI en el Catálogo </a:t>
            </a:r>
            <a:r>
              <a:rPr lang="es-ES" altLang="ca-ES" sz="2400" dirty="0" smtClean="0">
                <a:latin typeface="Arial"/>
                <a:cs typeface="Arial"/>
              </a:rPr>
              <a:t>UB</a:t>
            </a:r>
            <a:r>
              <a:rPr lang="ca-ES" altLang="ca-ES" sz="2400" dirty="0" smtClean="0">
                <a:latin typeface="Arial"/>
                <a:cs typeface="Arial"/>
              </a:rPr>
              <a:t>.</a:t>
            </a:r>
            <a:endParaRPr lang="ca-ES" dirty="0">
              <a:cs typeface="Arial"/>
            </a:endParaRPr>
          </a:p>
          <a:p>
            <a:pPr marL="263525" lvl="1" indent="0" algn="r">
              <a:buNone/>
            </a:pPr>
            <a:r>
              <a:rPr lang="ca-ES" altLang="ca-ES" sz="2400" dirty="0">
                <a:cs typeface="Arial" panose="020B0604020202020204" pitchFamily="34" charset="0"/>
              </a:rPr>
              <a:t> </a:t>
            </a:r>
          </a:p>
          <a:p>
            <a:pPr marL="623570" lvl="1" indent="-360045" algn="r">
              <a:buFont typeface="Wingdings"/>
              <a:buChar char="Ø"/>
            </a:pPr>
            <a:r>
              <a:rPr lang="es-ES" altLang="ca-ES" sz="2400" dirty="0">
                <a:cs typeface="Arial" panose="020B0604020202020204" pitchFamily="34" charset="0"/>
              </a:rPr>
              <a:t>La mejora de los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procedimientos </a:t>
            </a:r>
            <a:r>
              <a:rPr lang="es-ES" altLang="ca-ES" sz="2400" dirty="0">
                <a:cs typeface="Arial" panose="020B0604020202020204" pitchFamily="34" charset="0"/>
              </a:rPr>
              <a:t>de trabajo a partir de la automatización de tareas, la elaboración de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pautas y procedimientos</a:t>
            </a:r>
            <a:r>
              <a:rPr lang="es-ES" altLang="ca-ES" sz="2400" dirty="0">
                <a:cs typeface="Arial" panose="020B0604020202020204" pitchFamily="34" charset="0"/>
              </a:rPr>
              <a:t>, la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coordinación</a:t>
            </a:r>
            <a:r>
              <a:rPr lang="es-ES" altLang="ca-ES" sz="2400" dirty="0">
                <a:cs typeface="Arial" panose="020B0604020202020204" pitchFamily="34" charset="0"/>
              </a:rPr>
              <a:t> con las bibliotecas y la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formación</a:t>
            </a:r>
            <a:r>
              <a:rPr lang="es-ES" altLang="ca-ES" sz="2400" dirty="0">
                <a:cs typeface="Arial" panose="020B0604020202020204" pitchFamily="34" charset="0"/>
              </a:rPr>
              <a:t>.</a:t>
            </a:r>
            <a:endParaRPr lang="ca-ES" altLang="ca-ES" sz="105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33535" y="1819582"/>
            <a:ext cx="6600402" cy="430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3888" indent="-3603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9383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0182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0981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670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242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814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386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23570" lvl="1" indent="-360045" algn="r">
              <a:buFont typeface="Wingdings"/>
              <a:buChar char="Ø"/>
            </a:pPr>
            <a:r>
              <a:rPr lang="es-ES" altLang="ca-ES" sz="2400" dirty="0">
                <a:latin typeface="Arial"/>
                <a:cs typeface="Arial"/>
              </a:rPr>
              <a:t>El asesoramiento y coordinación con otras unidades transversales por cuestiones de formatos de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metadatos </a:t>
            </a:r>
            <a:r>
              <a:rPr lang="es-ES" altLang="ca-ES" sz="2400" dirty="0">
                <a:latin typeface="Arial"/>
                <a:cs typeface="Arial"/>
              </a:rPr>
              <a:t>y de descripción y acceso a los recursos de los repositorios digitales</a:t>
            </a:r>
            <a:r>
              <a:rPr lang="es-ES" altLang="ca-ES" sz="2400" dirty="0" smtClean="0">
                <a:latin typeface="Arial"/>
                <a:cs typeface="Arial"/>
              </a:rPr>
              <a:t>.</a:t>
            </a:r>
            <a:endParaRPr lang="ca-ES" dirty="0">
              <a:latin typeface="Arial"/>
              <a:cs typeface="Arial"/>
            </a:endParaRPr>
          </a:p>
          <a:p>
            <a:pPr marL="623570" lvl="1" indent="-360045" algn="r">
              <a:buFont typeface="Wingdings" panose="05000000000000000000" pitchFamily="2" charset="2"/>
              <a:buChar char="ü"/>
            </a:pPr>
            <a:endParaRPr lang="ca-ES" altLang="ca-ES" sz="2400" dirty="0">
              <a:cs typeface="Arial" panose="020B0604020202020204" pitchFamily="34" charset="0"/>
            </a:endParaRPr>
          </a:p>
          <a:p>
            <a:pPr marL="623570" lvl="1" indent="-360045" algn="r">
              <a:buFont typeface="Wingdings" panose="05000000000000000000" pitchFamily="2" charset="2"/>
              <a:buChar char="Ø"/>
            </a:pPr>
            <a:r>
              <a:rPr lang="es-ES" altLang="ca-ES" sz="2400" dirty="0">
                <a:latin typeface="Arial"/>
                <a:cs typeface="Arial"/>
              </a:rPr>
              <a:t>La </a:t>
            </a:r>
            <a:r>
              <a:rPr lang="es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cooperación externa </a:t>
            </a:r>
            <a:r>
              <a:rPr lang="es-ES" altLang="ca-ES" sz="2400" dirty="0">
                <a:latin typeface="Arial"/>
                <a:cs typeface="Arial"/>
              </a:rPr>
              <a:t>con el </a:t>
            </a:r>
            <a:r>
              <a:rPr lang="es-ES" altLang="ca-ES" sz="2400" dirty="0" smtClean="0">
                <a:latin typeface="Arial"/>
                <a:cs typeface="Arial"/>
              </a:rPr>
              <a:t>CSUC </a:t>
            </a:r>
            <a:r>
              <a:rPr lang="es-ES" altLang="ca-ES" sz="2400" dirty="0">
                <a:latin typeface="Arial"/>
                <a:cs typeface="Arial"/>
              </a:rPr>
              <a:t>para todos los temas relacionados con el </a:t>
            </a:r>
            <a:r>
              <a:rPr lang="es-ES" altLang="ca-ES" sz="2400" i="1" dirty="0">
                <a:latin typeface="Arial"/>
                <a:cs typeface="Arial"/>
              </a:rPr>
              <a:t>Catálogo Colectivo de las Universidades de Cataluña </a:t>
            </a:r>
            <a:r>
              <a:rPr lang="es-ES" altLang="ca-ES" sz="2400" dirty="0">
                <a:latin typeface="Arial"/>
                <a:cs typeface="Arial"/>
              </a:rPr>
              <a:t>(CCUC) y sus servicios asociados</a:t>
            </a:r>
            <a:r>
              <a:rPr lang="es-ES" altLang="ca-ES" sz="2400" dirty="0" smtClean="0">
                <a:latin typeface="Arial"/>
                <a:cs typeface="Arial"/>
              </a:rPr>
              <a:t>.</a:t>
            </a:r>
            <a:endParaRPr lang="ca-ES" altLang="ca-ES" sz="2400" dirty="0">
              <a:latin typeface="Arial"/>
              <a:cs typeface="Arial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Proporciona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soporte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al CRAI </a:t>
            </a:r>
            <a:r>
              <a:rPr lang="ca-ES" altLang="ca-ES" sz="2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mediante</a:t>
            </a:r>
            <a:r>
              <a:rPr lang="ca-ES" altLang="ca-ES" sz="2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...</a:t>
            </a:r>
            <a:endParaRPr lang="ca-ES" altLang="ca-ES" sz="2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14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698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</a:t>
            </a:r>
            <a:r>
              <a:rPr lang="ca-ES" sz="3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Muchas</a:t>
            </a:r>
            <a:r>
              <a:rPr lang="ca-E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3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r>
              <a:rPr lang="ca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CRAI </a:t>
            </a:r>
            <a:r>
              <a:rPr lang="ca-ES" alt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Universitat </a:t>
            </a:r>
            <a:r>
              <a:rPr lang="ca-ES" altLang="ca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Barcelona, </a:t>
            </a:r>
            <a:r>
              <a:rPr lang="ca-ES" alt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2021-22</a:t>
            </a:r>
            <a:endParaRPr lang="ca-ES" altLang="ca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9348BB7FA90A4CBBED082F348621EC" ma:contentTypeVersion="12" ma:contentTypeDescription="Crear nuevo documento." ma:contentTypeScope="" ma:versionID="e188bea92ca0e4db9f6e422660ee3b0d">
  <xsd:schema xmlns:xsd="http://www.w3.org/2001/XMLSchema" xmlns:xs="http://www.w3.org/2001/XMLSchema" xmlns:p="http://schemas.microsoft.com/office/2006/metadata/properties" xmlns:ns3="65cc4a26-dc1f-4df6-b7b7-06d9eab657c0" xmlns:ns4="23eecfc4-08cd-44e1-96c0-9dcc266f16ab" targetNamespace="http://schemas.microsoft.com/office/2006/metadata/properties" ma:root="true" ma:fieldsID="665a2e13cfe133538a29ccdd68c82fd0" ns3:_="" ns4:_="">
    <xsd:import namespace="65cc4a26-dc1f-4df6-b7b7-06d9eab657c0"/>
    <xsd:import namespace="23eecfc4-08cd-44e1-96c0-9dcc266f16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cc4a26-dc1f-4df6-b7b7-06d9eab65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ecfc4-08cd-44e1-96c0-9dcc266f1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21B7D6-66B2-4935-90C2-413ABF3B37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A489B0-35A7-4812-86EF-89F58E802D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3eecfc4-08cd-44e1-96c0-9dcc266f16ab"/>
    <ds:schemaRef ds:uri="65cc4a26-dc1f-4df6-b7b7-06d9eab657c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D5B0242-63CA-4683-A724-DA8D28177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cc4a26-dc1f-4df6-b7b7-06d9eab657c0"/>
    <ds:schemaRef ds:uri="23eecfc4-08cd-44e1-96c0-9dcc266f1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285</TotalTime>
  <Words>395</Words>
  <Application>Microsoft Office PowerPoint</Application>
  <PresentationFormat>Presentació en pantalla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Tema de Office</vt:lpstr>
      <vt:lpstr>Diseño personalizado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CRAI: Unidad de Proceso Técnico. Presentación. Curso 2021-22</dc:title>
  <dc:creator>CRAI Unidad de Proceso Técnico. Arantxa Cazorla</dc:creator>
  <cp:keywords>conocer, formación de usuarios, CRAI, Unidad, Proceso Técnico, Universidad de Barcelona, catalogación</cp:keywords>
  <cp:lastModifiedBy>Laia Bonet Bagant</cp:lastModifiedBy>
  <cp:revision>77</cp:revision>
  <dcterms:created xsi:type="dcterms:W3CDTF">2019-09-23T10:35:09Z</dcterms:created>
  <dcterms:modified xsi:type="dcterms:W3CDTF">2021-07-27T05:58:54Z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0x0101005F9348BB7FA90A4CBBED082F348621EC</vt:lpwstr>
  </property>
</Properties>
</file>