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9" name="Shape 11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</a:lstStyle>
          <a:p>
            <a:pPr/>
            <a:r>
              <a:t>Click to edit Master subtitle style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93" name="Shape 9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94" name="Shape 9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102" name="Shape 102"/>
          <p:cNvSpPr/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1" name="Shape 1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hape 1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22" name="Shape 2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b="1" cap="all" sz="4000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</a:lstStyle>
          <a:p>
            <a:pPr/>
            <a:r>
              <a:t>Click to edit Master text styles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9" name="Shape 39"/>
          <p:cNvSpPr/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0" name="Shape 4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48" name="Shape 48"/>
          <p:cNvSpPr/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b="1" sz="2400"/>
            </a:lvl1pPr>
          </a:lstStyle>
          <a:p>
            <a:pPr/>
            <a:r>
              <a:t>Click to edit Master text styles</a:t>
            </a:r>
          </a:p>
        </p:txBody>
      </p:sp>
      <p:sp>
        <p:nvSpPr>
          <p:cNvPr id="49" name="Shape 49"/>
          <p:cNvSpPr/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b="1" sz="2400"/>
            </a:pPr>
          </a:p>
        </p:txBody>
      </p:sp>
      <p:sp>
        <p:nvSpPr>
          <p:cNvPr id="50" name="Shape 5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73" name="Shape 73"/>
          <p:cNvSpPr/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4" name="Shape 74"/>
          <p:cNvSpPr/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</a:p>
        </p:txBody>
      </p:sp>
      <p:sp>
        <p:nvSpPr>
          <p:cNvPr id="75" name="Shape 7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83" name="Shape 83"/>
          <p:cNvSpPr/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</a:lstStyle>
          <a:p>
            <a:pPr/>
            <a:r>
              <a:t>Click to edit Master text styles</a:t>
            </a:r>
          </a:p>
        </p:txBody>
      </p:sp>
      <p:sp>
        <p:nvSpPr>
          <p:cNvPr id="85" name="Shape 8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1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type="subTitle" sz="half" idx="1"/>
          </p:nvPr>
        </p:nvSpPr>
        <p:spPr>
          <a:xfrm>
            <a:off x="266352" y="3298585"/>
            <a:ext cx="8611296" cy="2518619"/>
          </a:xfrm>
          <a:prstGeom prst="rect">
            <a:avLst/>
          </a:prstGeom>
        </p:spPr>
        <p:txBody>
          <a:bodyPr/>
          <a:lstStyle/>
          <a:p>
            <a:pPr defTabSz="370331">
              <a:spcBef>
                <a:spcPts val="600"/>
              </a:spcBef>
              <a:defRPr sz="2592">
                <a:solidFill>
                  <a:srgbClr val="FFFFFF"/>
                </a:solidFill>
              </a:defRPr>
            </a:pPr>
            <a:r>
              <a:rPr sz="2916"/>
              <a:t>Disseny, creació i primers resultats del MOOC</a:t>
            </a:r>
            <a:br/>
            <a:r>
              <a:t>“</a:t>
            </a:r>
            <a:r>
              <a:rPr i="1" sz="3321"/>
              <a:t>Magic in the Middle Ages”</a:t>
            </a:r>
            <a:br>
              <a:rPr i="1"/>
            </a:br>
            <a:br>
              <a:rPr i="1"/>
            </a:br>
            <a:r>
              <a:t>Una experiència d'innovació docent a partir </a:t>
            </a:r>
            <a:br/>
            <a:r>
              <a:t>d'un pressupost inexistent</a:t>
            </a:r>
            <a:br>
              <a:rPr i="1"/>
            </a:br>
          </a:p>
        </p:txBody>
      </p:sp>
      <p:pic>
        <p:nvPicPr>
          <p:cNvPr id="122" name="image1.png" descr="Screen Shot 2015-05-21 at 3.37.17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6619" y="117122"/>
            <a:ext cx="4493239" cy="29026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image2.png" descr="Screen Shot 2015-05-21 at 3.38.28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5585790"/>
            <a:ext cx="9144000" cy="12722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type="title"/>
          </p:nvPr>
        </p:nvSpPr>
        <p:spPr>
          <a:xfrm>
            <a:off x="457200" y="122238"/>
            <a:ext cx="8229600" cy="11430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Estratègies de difusió</a:t>
            </a:r>
          </a:p>
        </p:txBody>
      </p:sp>
      <p:pic>
        <p:nvPicPr>
          <p:cNvPr id="184" name="image16.png" descr="Screen Shot 2015-05-21 at 11.29.24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4977" y="1194847"/>
            <a:ext cx="5652912" cy="42862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age17.png" descr="Screen Shot 2015-05-21 at 11.29.14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82055" y="2069401"/>
            <a:ext cx="5806723" cy="4093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image18.png" descr="Screen Shot 2015-05-21 at 11.28.54 A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30867" y="2465554"/>
            <a:ext cx="5892801" cy="41740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5" grpId="1"/>
      <p:bldP build="whole" bldLvl="1" animBg="1" rev="0" advAuto="0" spid="186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roup 190" descr="Screen Shot 2015-05-21 at 11.09.57 AM.png"/>
          <p:cNvGrpSpPr/>
          <p:nvPr/>
        </p:nvGrpSpPr>
        <p:grpSpPr>
          <a:xfrm>
            <a:off x="457200" y="2507544"/>
            <a:ext cx="8360507" cy="3165124"/>
            <a:chOff x="0" y="0"/>
            <a:chExt cx="8360506" cy="3165123"/>
          </a:xfrm>
        </p:grpSpPr>
        <p:sp>
          <p:nvSpPr>
            <p:cNvPr id="188" name="Shape 188"/>
            <p:cNvSpPr/>
            <p:nvPr/>
          </p:nvSpPr>
          <p:spPr>
            <a:xfrm>
              <a:off x="0" y="0"/>
              <a:ext cx="8360507" cy="3165124"/>
            </a:xfrm>
            <a:prstGeom prst="rect">
              <a:avLst/>
            </a:pr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189" name="image21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360507" cy="3165124"/>
            </a:xfrm>
            <a:prstGeom prst="rect">
              <a:avLst/>
            </a:prstGeom>
            <a:ln w="88900" cap="sq">
              <a:solidFill>
                <a:srgbClr val="FFFFFF"/>
              </a:solidFill>
              <a:prstDash val="solid"/>
              <a:miter lim="800000"/>
            </a:ln>
            <a:effectLst>
              <a:outerShdw sx="100000" sy="100000" kx="0" ky="0" algn="b" rotWithShape="0" blurRad="50800" dist="18000" dir="5400000">
                <a:srgbClr val="000000">
                  <a:alpha val="40000"/>
                </a:srgbClr>
              </a:outerShdw>
            </a:effectLst>
          </p:spPr>
        </p:pic>
      </p:grpSp>
      <p:grpSp>
        <p:nvGrpSpPr>
          <p:cNvPr id="193" name="Group 193" descr="Screen Shot 2015-05-21 at 11.12.24 AM.png"/>
          <p:cNvGrpSpPr/>
          <p:nvPr/>
        </p:nvGrpSpPr>
        <p:grpSpPr>
          <a:xfrm>
            <a:off x="306212" y="5374514"/>
            <a:ext cx="7807679" cy="1160750"/>
            <a:chOff x="0" y="0"/>
            <a:chExt cx="7807677" cy="1160748"/>
          </a:xfrm>
        </p:grpSpPr>
        <p:sp>
          <p:nvSpPr>
            <p:cNvPr id="191" name="Shape 191"/>
            <p:cNvSpPr/>
            <p:nvPr/>
          </p:nvSpPr>
          <p:spPr>
            <a:xfrm>
              <a:off x="0" y="0"/>
              <a:ext cx="7807678" cy="1160749"/>
            </a:xfrm>
            <a:prstGeom prst="rect">
              <a:avLst/>
            </a:pr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192" name="image2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807678" cy="1160749"/>
            </a:xfrm>
            <a:prstGeom prst="rect">
              <a:avLst/>
            </a:prstGeom>
            <a:ln w="88900" cap="sq">
              <a:solidFill>
                <a:srgbClr val="FFFFFF"/>
              </a:solidFill>
              <a:prstDash val="solid"/>
              <a:miter lim="800000"/>
            </a:ln>
            <a:effectLst>
              <a:outerShdw sx="100000" sy="100000" kx="0" ky="0" algn="b" rotWithShape="0" blurRad="50800" dist="18000" dir="5400000">
                <a:srgbClr val="000000">
                  <a:alpha val="40000"/>
                </a:srgbClr>
              </a:outerShdw>
            </a:effectLst>
          </p:spPr>
        </p:pic>
      </p:grpSp>
      <p:grpSp>
        <p:nvGrpSpPr>
          <p:cNvPr id="196" name="Group 196" descr="Screen Shot 2015-05-21 at 11.13.20 AM.png"/>
          <p:cNvGrpSpPr/>
          <p:nvPr/>
        </p:nvGrpSpPr>
        <p:grpSpPr>
          <a:xfrm>
            <a:off x="1117600" y="1651000"/>
            <a:ext cx="6896580" cy="3543547"/>
            <a:chOff x="0" y="0"/>
            <a:chExt cx="6896579" cy="3543546"/>
          </a:xfrm>
        </p:grpSpPr>
        <p:sp>
          <p:nvSpPr>
            <p:cNvPr id="194" name="Shape 194"/>
            <p:cNvSpPr/>
            <p:nvPr/>
          </p:nvSpPr>
          <p:spPr>
            <a:xfrm>
              <a:off x="0" y="0"/>
              <a:ext cx="6896580" cy="3543547"/>
            </a:xfrm>
            <a:prstGeom prst="rect">
              <a:avLst/>
            </a:pr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195" name="image23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6896580" cy="3543547"/>
            </a:xfrm>
            <a:prstGeom prst="rect">
              <a:avLst/>
            </a:prstGeom>
            <a:ln w="88900" cap="sq">
              <a:solidFill>
                <a:srgbClr val="FFFFFF"/>
              </a:solidFill>
              <a:prstDash val="solid"/>
              <a:miter lim="800000"/>
            </a:ln>
            <a:effectLst>
              <a:outerShdw sx="100000" sy="100000" kx="0" ky="0" algn="b" rotWithShape="0" blurRad="50800" dist="18000" dir="5400000">
                <a:srgbClr val="000000">
                  <a:alpha val="40000"/>
                </a:srgbClr>
              </a:outerShdw>
            </a:effectLst>
          </p:spPr>
        </p:pic>
      </p:grpSp>
      <p:grpSp>
        <p:nvGrpSpPr>
          <p:cNvPr id="199" name="Group 199" descr="Screen Shot 2015-05-21 at 11.14.18 AM.png"/>
          <p:cNvGrpSpPr/>
          <p:nvPr/>
        </p:nvGrpSpPr>
        <p:grpSpPr>
          <a:xfrm>
            <a:off x="4327883" y="1199445"/>
            <a:ext cx="3280760" cy="4755444"/>
            <a:chOff x="0" y="0"/>
            <a:chExt cx="3280759" cy="4755443"/>
          </a:xfrm>
        </p:grpSpPr>
        <p:sp>
          <p:nvSpPr>
            <p:cNvPr id="197" name="Shape 197"/>
            <p:cNvSpPr/>
            <p:nvPr/>
          </p:nvSpPr>
          <p:spPr>
            <a:xfrm>
              <a:off x="0" y="0"/>
              <a:ext cx="3280760" cy="4755444"/>
            </a:xfrm>
            <a:prstGeom prst="rect">
              <a:avLst/>
            </a:pr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198" name="image24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3280760" cy="4755444"/>
            </a:xfrm>
            <a:prstGeom prst="rect">
              <a:avLst/>
            </a:prstGeom>
            <a:ln w="88900" cap="sq">
              <a:solidFill>
                <a:srgbClr val="FFFFFF"/>
              </a:solidFill>
              <a:prstDash val="solid"/>
              <a:miter lim="800000"/>
            </a:ln>
            <a:effectLst>
              <a:outerShdw sx="100000" sy="100000" kx="0" ky="0" algn="b" rotWithShape="0" blurRad="50800" dist="18000" dir="5400000">
                <a:srgbClr val="000000">
                  <a:alpha val="40000"/>
                </a:srgbClr>
              </a:outerShdw>
            </a:effectLst>
          </p:spPr>
        </p:pic>
      </p:grpSp>
      <p:sp>
        <p:nvSpPr>
          <p:cNvPr id="200" name="Shape 200"/>
          <p:cNvSpPr/>
          <p:nvPr>
            <p:ph type="title"/>
          </p:nvPr>
        </p:nvSpPr>
        <p:spPr>
          <a:xfrm>
            <a:off x="95251" y="122238"/>
            <a:ext cx="8229601" cy="11430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Estratègies de difusió</a:t>
            </a:r>
          </a:p>
        </p:txBody>
      </p:sp>
      <p:grpSp>
        <p:nvGrpSpPr>
          <p:cNvPr id="203" name="Group 203" descr="Screen Shot 2015-05-21 at 11.11.25 AM.png"/>
          <p:cNvGrpSpPr/>
          <p:nvPr/>
        </p:nvGrpSpPr>
        <p:grpSpPr>
          <a:xfrm>
            <a:off x="5610578" y="274638"/>
            <a:ext cx="3207761" cy="6378222"/>
            <a:chOff x="0" y="0"/>
            <a:chExt cx="3207760" cy="6378221"/>
          </a:xfrm>
        </p:grpSpPr>
        <p:sp>
          <p:nvSpPr>
            <p:cNvPr id="201" name="Shape 201"/>
            <p:cNvSpPr/>
            <p:nvPr/>
          </p:nvSpPr>
          <p:spPr>
            <a:xfrm>
              <a:off x="0" y="0"/>
              <a:ext cx="3207761" cy="6378222"/>
            </a:xfrm>
            <a:prstGeom prst="rect">
              <a:avLst/>
            </a:pr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202" name="image25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3207761" cy="6378222"/>
            </a:xfrm>
            <a:prstGeom prst="rect">
              <a:avLst/>
            </a:prstGeom>
            <a:ln w="88900" cap="sq">
              <a:solidFill>
                <a:srgbClr val="FFFFFF"/>
              </a:solidFill>
              <a:prstDash val="solid"/>
              <a:miter lim="800000"/>
            </a:ln>
            <a:effectLst>
              <a:outerShdw sx="100000" sy="100000" kx="0" ky="0" algn="b" rotWithShape="0" blurRad="50800" dist="18000" dir="5400000">
                <a:srgbClr val="000000">
                  <a:alpha val="40000"/>
                </a:srgbClr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16" presetID="2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9" grpId="3"/>
      <p:bldP build="whole" bldLvl="1" animBg="1" rev="0" advAuto="0" spid="203" grpId="4"/>
      <p:bldP build="whole" bldLvl="1" animBg="1" rev="0" advAuto="0" spid="193" grpId="1"/>
      <p:bldP build="whole" bldLvl="1" animBg="1" rev="0" advAuto="0" spid="196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l">
              <a:defRPr>
                <a:solidFill>
                  <a:srgbClr val="FFFFFF"/>
                </a:solidFill>
              </a:defRPr>
            </a:pPr>
            <a:r>
              <a:t>Diari d’un MOOC </a:t>
            </a:r>
            <a:r>
              <a:rPr sz="2500"/>
              <a:t>per Gemma Pellisa</a:t>
            </a:r>
          </a:p>
        </p:txBody>
      </p:sp>
      <p:pic>
        <p:nvPicPr>
          <p:cNvPr id="206" name="image30.png" descr="Screen Shot 2015-05-21 at 11.05.58 AM.png"/>
          <p:cNvPicPr>
            <a:picLocks noChangeAspect="1"/>
          </p:cNvPicPr>
          <p:nvPr/>
        </p:nvPicPr>
        <p:blipFill>
          <a:blip r:embed="rId2">
            <a:extLst/>
          </a:blip>
          <a:srcRect l="0" t="6217" r="0" b="6217"/>
          <a:stretch>
            <a:fillRect/>
          </a:stretch>
        </p:blipFill>
        <p:spPr>
          <a:xfrm>
            <a:off x="1600200" y="2885350"/>
            <a:ext cx="5892800" cy="3240814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Shape 207"/>
          <p:cNvSpPr/>
          <p:nvPr/>
        </p:nvSpPr>
        <p:spPr>
          <a:xfrm>
            <a:off x="804333" y="1876778"/>
            <a:ext cx="7882467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https://creaunmoocpasapas.wordpress.com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type="title"/>
          </p:nvPr>
        </p:nvSpPr>
        <p:spPr>
          <a:xfrm>
            <a:off x="457200" y="6175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MOLTES GRÀCIES</a:t>
            </a:r>
          </a:p>
        </p:txBody>
      </p:sp>
      <p:grpSp>
        <p:nvGrpSpPr>
          <p:cNvPr id="212" name="Group 212" descr="Screen Shot 2015-05-21 at 11.31.50 AM.png"/>
          <p:cNvGrpSpPr/>
          <p:nvPr/>
        </p:nvGrpSpPr>
        <p:grpSpPr>
          <a:xfrm>
            <a:off x="12700" y="2550780"/>
            <a:ext cx="4446413" cy="4307220"/>
            <a:chOff x="0" y="0"/>
            <a:chExt cx="4446411" cy="4307218"/>
          </a:xfrm>
        </p:grpSpPr>
        <p:sp>
          <p:nvSpPr>
            <p:cNvPr id="210" name="Shape 210"/>
            <p:cNvSpPr/>
            <p:nvPr/>
          </p:nvSpPr>
          <p:spPr>
            <a:xfrm>
              <a:off x="0" y="-1"/>
              <a:ext cx="4446412" cy="4307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805" y="0"/>
                    <a:pt x="1798" y="0"/>
                  </a:cubicBezTo>
                  <a:lnTo>
                    <a:pt x="19802" y="0"/>
                  </a:lnTo>
                  <a:lnTo>
                    <a:pt x="19802" y="0"/>
                  </a:lnTo>
                  <a:cubicBezTo>
                    <a:pt x="20795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795" y="21600"/>
                    <a:pt x="19802" y="21600"/>
                  </a:cubicBezTo>
                  <a:lnTo>
                    <a:pt x="1798" y="21600"/>
                  </a:lnTo>
                  <a:lnTo>
                    <a:pt x="1798" y="21600"/>
                  </a:lnTo>
                  <a:cubicBezTo>
                    <a:pt x="805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211" name="image31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4446412" cy="4307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99" y="0"/>
                  </a:moveTo>
                  <a:cubicBezTo>
                    <a:pt x="806" y="0"/>
                    <a:pt x="0" y="832"/>
                    <a:pt x="0" y="1857"/>
                  </a:cubicBezTo>
                  <a:lnTo>
                    <a:pt x="0" y="19743"/>
                  </a:lnTo>
                  <a:cubicBezTo>
                    <a:pt x="0" y="20768"/>
                    <a:pt x="806" y="21600"/>
                    <a:pt x="1799" y="21600"/>
                  </a:cubicBezTo>
                  <a:lnTo>
                    <a:pt x="19801" y="21600"/>
                  </a:lnTo>
                  <a:cubicBezTo>
                    <a:pt x="20794" y="21600"/>
                    <a:pt x="21600" y="20768"/>
                    <a:pt x="21600" y="19743"/>
                  </a:cubicBezTo>
                  <a:lnTo>
                    <a:pt x="21600" y="1857"/>
                  </a:lnTo>
                  <a:cubicBezTo>
                    <a:pt x="21600" y="832"/>
                    <a:pt x="20794" y="0"/>
                    <a:pt x="19801" y="0"/>
                  </a:cubicBezTo>
                  <a:lnTo>
                    <a:pt x="1799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>
              <a:reflection blurRad="0" stA="38000" stPos="0" endA="0" endPos="40000" dist="0" dir="5400000" fadeDir="5400000" sx="100000" sy="-100000" kx="0" ky="0" algn="bl" rotWithShape="0"/>
            </a:effectLst>
          </p:spPr>
        </p:pic>
      </p:grpSp>
      <p:sp>
        <p:nvSpPr>
          <p:cNvPr id="213" name="Shape 213"/>
          <p:cNvSpPr/>
          <p:nvPr/>
        </p:nvSpPr>
        <p:spPr>
          <a:xfrm>
            <a:off x="4741333" y="3951111"/>
            <a:ext cx="3343220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Seguiu-nos: @magicmiddleages</a:t>
            </a:r>
          </a:p>
        </p:txBody>
      </p:sp>
      <p:pic>
        <p:nvPicPr>
          <p:cNvPr id="214" name="image1.png" descr="Screen Shot 2015-05-21 at 3.37.17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83776" y="5535788"/>
            <a:ext cx="2046750" cy="13222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FFFFFF"/>
                </a:solidFill>
              </a:defRPr>
            </a:lvl1pPr>
          </a:lstStyle>
          <a:p>
            <a:pPr/>
            <a:r>
              <a:t>D’un curs tradicional a un MOOC…</a:t>
            </a:r>
          </a:p>
        </p:txBody>
      </p:sp>
      <p:pic>
        <p:nvPicPr>
          <p:cNvPr id="126" name="image3.png" descr="Screen Shot 2015-05-21 at 10.54.25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7195" y="1317977"/>
            <a:ext cx="3585922" cy="51188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image1.png" descr="Screen Shot 2015-05-21 at 3.37.17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83776" y="5535788"/>
            <a:ext cx="2046750" cy="13222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image1.png" descr="Screen Shot 2015-05-21 at 3.37.17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83776" y="5535788"/>
            <a:ext cx="2046750" cy="13222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age4.png" descr="Screen Shot 2015-05-21 at 12.15.02 PM.png"/>
          <p:cNvPicPr>
            <a:picLocks noChangeAspect="1"/>
          </p:cNvPicPr>
          <p:nvPr/>
        </p:nvPicPr>
        <p:blipFill>
          <a:blip r:embed="rId3">
            <a:extLst/>
          </a:blip>
          <a:srcRect l="4164" t="0" r="4164" b="0"/>
          <a:stretch>
            <a:fillRect/>
          </a:stretch>
        </p:blipFill>
        <p:spPr>
          <a:xfrm>
            <a:off x="317896" y="131233"/>
            <a:ext cx="8508313" cy="4679245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3148189" y="4950274"/>
            <a:ext cx="1411112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/>
            <a:r>
              <a:t>Open</a:t>
            </a:r>
          </a:p>
        </p:txBody>
      </p:sp>
      <p:sp>
        <p:nvSpPr>
          <p:cNvPr id="132" name="Shape 132"/>
          <p:cNvSpPr/>
          <p:nvPr/>
        </p:nvSpPr>
        <p:spPr>
          <a:xfrm>
            <a:off x="4683478" y="4958783"/>
            <a:ext cx="1628425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/>
            <a:r>
              <a:t>Online</a:t>
            </a:r>
          </a:p>
        </p:txBody>
      </p:sp>
      <p:sp>
        <p:nvSpPr>
          <p:cNvPr id="133" name="Shape 133"/>
          <p:cNvSpPr/>
          <p:nvPr/>
        </p:nvSpPr>
        <p:spPr>
          <a:xfrm>
            <a:off x="6436080" y="4978497"/>
            <a:ext cx="1662288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/>
            <a:r>
              <a:t>Course</a:t>
            </a:r>
          </a:p>
        </p:txBody>
      </p:sp>
      <p:sp>
        <p:nvSpPr>
          <p:cNvPr id="134" name="Shape 134"/>
          <p:cNvSpPr/>
          <p:nvPr/>
        </p:nvSpPr>
        <p:spPr>
          <a:xfrm>
            <a:off x="777522" y="4978497"/>
            <a:ext cx="2159001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/>
            <a:r>
              <a:t>MASSIVE!!</a:t>
            </a:r>
          </a:p>
        </p:txBody>
      </p:sp>
      <p:sp>
        <p:nvSpPr>
          <p:cNvPr id="135" name="Shape 135"/>
          <p:cNvSpPr/>
          <p:nvPr/>
        </p:nvSpPr>
        <p:spPr>
          <a:xfrm>
            <a:off x="578556" y="5743221"/>
            <a:ext cx="6505221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t>www.coursera.org</a:t>
            </a:r>
            <a:r>
              <a:t>/course/magicmiddleages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2" grpId="2"/>
      <p:bldP build="whole" bldLvl="1" animBg="1" rev="0" advAuto="0" spid="133" grpId="3"/>
      <p:bldP build="whole" bldLvl="1" animBg="1" rev="0" advAuto="0" spid="134" grpId="4"/>
      <p:bldP build="whole" bldLvl="1" animBg="1" rev="0" advAuto="0" spid="13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type="title"/>
          </p:nvPr>
        </p:nvSpPr>
        <p:spPr>
          <a:xfrm>
            <a:off x="1117600" y="-55562"/>
            <a:ext cx="8229600" cy="11430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“The Magical Team”</a:t>
            </a:r>
          </a:p>
        </p:txBody>
      </p:sp>
      <p:pic>
        <p:nvPicPr>
          <p:cNvPr id="138" name="image5.png" descr="Screen Shot 2015-05-21 at 10.55.43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4798" y="1284815"/>
            <a:ext cx="2590981" cy="2413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image6.png" descr="Screen Shot 2015-05-21 at 10.58.15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11778" y="685052"/>
            <a:ext cx="1331640" cy="17908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age7.png" descr="Screen Shot 2015-05-21 at 10.56.00 A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53349" y="2602876"/>
            <a:ext cx="2527476" cy="2400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image8.png" descr="Screen Shot 2015-05-21 at 10.57.17 A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99405" y="4179899"/>
            <a:ext cx="1828928" cy="17908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image9.png" descr="Screen Shot 2015-05-21 at 10.56.16 AM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375651" y="3274648"/>
            <a:ext cx="2565579" cy="2451271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hape 143"/>
          <p:cNvSpPr/>
          <p:nvPr/>
        </p:nvSpPr>
        <p:spPr>
          <a:xfrm>
            <a:off x="2611963" y="1469237"/>
            <a:ext cx="238478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Pau Castell</a:t>
            </a:r>
          </a:p>
        </p:txBody>
      </p:sp>
      <p:sp>
        <p:nvSpPr>
          <p:cNvPr id="144" name="Shape 144"/>
          <p:cNvSpPr/>
          <p:nvPr/>
        </p:nvSpPr>
        <p:spPr>
          <a:xfrm>
            <a:off x="2630436" y="5042243"/>
            <a:ext cx="3443112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Gemma Pellissa</a:t>
            </a:r>
          </a:p>
        </p:txBody>
      </p:sp>
      <p:sp>
        <p:nvSpPr>
          <p:cNvPr id="145" name="Shape 145"/>
          <p:cNvSpPr/>
          <p:nvPr/>
        </p:nvSpPr>
        <p:spPr>
          <a:xfrm>
            <a:off x="6068395" y="2483355"/>
            <a:ext cx="2618405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Joana Palau</a:t>
            </a:r>
          </a:p>
        </p:txBody>
      </p:sp>
      <p:sp>
        <p:nvSpPr>
          <p:cNvPr id="146" name="Shape 146"/>
          <p:cNvSpPr/>
          <p:nvPr/>
        </p:nvSpPr>
        <p:spPr>
          <a:xfrm>
            <a:off x="457200" y="5970723"/>
            <a:ext cx="2420848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David Carrillo</a:t>
            </a:r>
          </a:p>
        </p:txBody>
      </p:sp>
      <p:sp>
        <p:nvSpPr>
          <p:cNvPr id="147" name="Shape 147"/>
          <p:cNvSpPr/>
          <p:nvPr/>
        </p:nvSpPr>
        <p:spPr>
          <a:xfrm>
            <a:off x="6110111" y="5701998"/>
            <a:ext cx="2907508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Delfi I. Nieto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4" grpId="2"/>
      <p:bldP build="whole" bldLvl="1" animBg="1" rev="0" advAuto="0" spid="142" grpId="5"/>
      <p:bldP build="whole" bldLvl="1" animBg="1" rev="0" advAuto="0" spid="139" grpId="3"/>
      <p:bldP build="whole" bldLvl="1" animBg="1" rev="0" advAuto="0" spid="141" grpId="6"/>
      <p:bldP build="whole" bldLvl="1" animBg="1" rev="0" advAuto="0" spid="147" grpId="7"/>
      <p:bldP build="whole" bldLvl="1" animBg="1" rev="0" advAuto="0" spid="138" grpId="9"/>
      <p:bldP build="whole" bldLvl="1" animBg="1" rev="0" advAuto="0" spid="146" grpId="8"/>
      <p:bldP build="whole" bldLvl="1" animBg="1" rev="0" advAuto="0" spid="143" grpId="10"/>
      <p:bldP build="whole" bldLvl="1" animBg="1" rev="0" advAuto="0" spid="140" grpId="1"/>
      <p:bldP build="whole" bldLvl="1" animBg="1" rev="0" advAuto="0" spid="145" grpId="4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Els instructors</a:t>
            </a:r>
          </a:p>
        </p:txBody>
      </p:sp>
      <p:pic>
        <p:nvPicPr>
          <p:cNvPr id="150" name="image10.png" descr="Screen Shot 2015-05-21 at 11.34.58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78127" y="623832"/>
            <a:ext cx="3911873" cy="15876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image11.png" descr="Screen Shot 2015-05-21 at 11.32.53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3620" y="3847472"/>
            <a:ext cx="3593828" cy="1378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image12.png" descr="Screen Shot 2015-05-21 at 11.33.08 A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50534" y="5378967"/>
            <a:ext cx="4559452" cy="12751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age13.png" descr="Screen Shot 2015-05-21 at 11.33.20 A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660620" y="3847472"/>
            <a:ext cx="4369105" cy="19559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image14.png" descr="Screen Shot 2015-05-21 at 11.33.30 AM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28790" y="1601082"/>
            <a:ext cx="5132212" cy="1470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15.png" descr="Screen Shot 2015-05-21 at 11.34.47 AM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660620" y="2270394"/>
            <a:ext cx="4026180" cy="13462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FFFFFF"/>
                </a:solidFill>
              </a:defRPr>
            </a:lvl1pPr>
          </a:lstStyle>
          <a:p>
            <a:pPr/>
            <a:r>
              <a:t>Continguts:</a:t>
            </a:r>
          </a:p>
        </p:txBody>
      </p:sp>
      <p:pic>
        <p:nvPicPr>
          <p:cNvPr id="158" name="image1.png" descr="Screen Shot 2015-05-21 at 3.37.17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83776" y="5535788"/>
            <a:ext cx="2046750" cy="1322212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Shape 159"/>
          <p:cNvSpPr/>
          <p:nvPr/>
        </p:nvSpPr>
        <p:spPr>
          <a:xfrm>
            <a:off x="457199" y="1903729"/>
            <a:ext cx="8229601" cy="316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200000"/>
              </a:lnSpc>
              <a:defRPr sz="1900">
                <a:solidFill>
                  <a:srgbClr val="FFFFFF"/>
                </a:solidFill>
              </a:defRPr>
            </a:pPr>
            <a:r>
              <a:t>Week 1. </a:t>
            </a:r>
            <a:r>
              <a:rPr u="sng"/>
              <a:t>Introduction to medieval magic</a:t>
            </a:r>
            <a:r>
              <a:t> (Pau Castell).</a:t>
            </a:r>
          </a:p>
          <a:p>
            <a:pPr>
              <a:lnSpc>
                <a:spcPct val="200000"/>
              </a:lnSpc>
              <a:defRPr sz="1900">
                <a:solidFill>
                  <a:srgbClr val="FFFFFF"/>
                </a:solidFill>
              </a:defRPr>
            </a:pPr>
            <a:r>
              <a:t>Week 2. </a:t>
            </a:r>
            <a:r>
              <a:rPr u="sng"/>
              <a:t>Magic &amp; Heresy</a:t>
            </a:r>
            <a:r>
              <a:t> (Delfi I. Nieto-Isabel).</a:t>
            </a:r>
          </a:p>
          <a:p>
            <a:pPr>
              <a:lnSpc>
                <a:spcPct val="200000"/>
              </a:lnSpc>
              <a:defRPr sz="1900">
                <a:solidFill>
                  <a:srgbClr val="FFFFFF"/>
                </a:solidFill>
              </a:defRPr>
            </a:pPr>
            <a:r>
              <a:t>Week 3. </a:t>
            </a:r>
            <a:r>
              <a:rPr u="sng"/>
              <a:t>From Magic to Witchcraft</a:t>
            </a:r>
            <a:r>
              <a:t> (Pau Castell).</a:t>
            </a:r>
          </a:p>
          <a:p>
            <a:pPr>
              <a:lnSpc>
                <a:spcPct val="200000"/>
              </a:lnSpc>
              <a:defRPr sz="1900">
                <a:solidFill>
                  <a:srgbClr val="FFFFFF"/>
                </a:solidFill>
              </a:defRPr>
            </a:pPr>
            <a:r>
              <a:t>Week 4. </a:t>
            </a:r>
            <a:r>
              <a:rPr u="sng"/>
              <a:t>Magic in Islam</a:t>
            </a:r>
            <a:r>
              <a:t> (Godefroid de Callataÿ and Sébastien Moureau).</a:t>
            </a:r>
          </a:p>
          <a:p>
            <a:pPr>
              <a:lnSpc>
                <a:spcPct val="200000"/>
              </a:lnSpc>
              <a:defRPr sz="1900">
                <a:solidFill>
                  <a:srgbClr val="FFFFFF"/>
                </a:solidFill>
              </a:defRPr>
            </a:pPr>
            <a:r>
              <a:t>Week 5. </a:t>
            </a:r>
            <a:r>
              <a:rPr u="sng"/>
              <a:t>The Magical World of Celtic Culture</a:t>
            </a:r>
            <a:r>
              <a:t> (Gemma Pellissa Prades).</a:t>
            </a:r>
          </a:p>
          <a:p>
            <a:pPr>
              <a:lnSpc>
                <a:spcPct val="200000"/>
              </a:lnSpc>
              <a:defRPr sz="1900">
                <a:solidFill>
                  <a:srgbClr val="FFFFFF"/>
                </a:solidFill>
              </a:defRPr>
            </a:pPr>
            <a:r>
              <a:t>Week 6. </a:t>
            </a:r>
            <a:r>
              <a:rPr u="sng"/>
              <a:t>The Magic of Objects</a:t>
            </a:r>
            <a:r>
              <a:t> (Noemi Álvarez da Silva).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image1.png" descr="Screen Shot 2015-05-21 at 3.37.17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83776" y="5535788"/>
            <a:ext cx="2046750" cy="13222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imatge MOOC UC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99819"/>
            <a:ext cx="9144000" cy="467096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vlcsnap-2015-01-15-13h27m08s217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46" y="-1439"/>
            <a:ext cx="8128001" cy="508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vlcsnap-2015-01-15-18h04m52s99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94977" y="3008318"/>
            <a:ext cx="6720719" cy="38084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vlcsnap-2015-01-15-13h26m12s14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0" y="247650"/>
            <a:ext cx="9144000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3" grpId="1"/>
      <p:bldP build="whole" bldLvl="1" animBg="1" rev="0" advAuto="0" spid="164" grpId="2"/>
      <p:bldP build="whole" bldLvl="1" animBg="1" rev="0" advAuto="0" spid="165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Group 169" descr="Screen Shot 2015-05-21 at 11.01.02 AM.png"/>
          <p:cNvGrpSpPr/>
          <p:nvPr/>
        </p:nvGrpSpPr>
        <p:grpSpPr>
          <a:xfrm>
            <a:off x="1502834" y="1565028"/>
            <a:ext cx="5448678" cy="3886471"/>
            <a:chOff x="0" y="0"/>
            <a:chExt cx="5448677" cy="3886470"/>
          </a:xfrm>
        </p:grpSpPr>
        <p:sp>
          <p:nvSpPr>
            <p:cNvPr id="167" name="Shape 167"/>
            <p:cNvSpPr/>
            <p:nvPr/>
          </p:nvSpPr>
          <p:spPr>
            <a:xfrm>
              <a:off x="0" y="0"/>
              <a:ext cx="5448678" cy="3886471"/>
            </a:xfrm>
            <a:prstGeom prst="rect">
              <a:avLst/>
            </a:pr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168" name="image26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448678" cy="3886471"/>
            </a:xfrm>
            <a:prstGeom prst="rect">
              <a:avLst/>
            </a:prstGeom>
            <a:ln w="88900" cap="sq">
              <a:solidFill>
                <a:srgbClr val="FFFFFF"/>
              </a:solidFill>
              <a:prstDash val="solid"/>
              <a:miter lim="800000"/>
            </a:ln>
            <a:effectLst>
              <a:outerShdw sx="100000" sy="100000" kx="0" ky="0" algn="b" rotWithShape="0" blurRad="50800" dist="18000" dir="5400000">
                <a:srgbClr val="000000">
                  <a:alpha val="40000"/>
                </a:srgbClr>
              </a:outerShdw>
            </a:effectLst>
          </p:spPr>
        </p:pic>
      </p:grpSp>
      <p:pic>
        <p:nvPicPr>
          <p:cNvPr id="170" name="image27.png" descr="Screen Shot 2015-05-21 at 11.01.21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532467"/>
            <a:ext cx="9144000" cy="29249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image28.png" descr="Screen Shot 2015-05-21 at 11.01.36 A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3353" y="1297206"/>
            <a:ext cx="8557294" cy="4422114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hape 17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El nostre alumnat</a:t>
            </a:r>
          </a:p>
        </p:txBody>
      </p:sp>
      <p:pic>
        <p:nvPicPr>
          <p:cNvPr id="173" name="image29.png" descr="Screen Shot 2015-05-21 at 11.02.04 A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5554843"/>
            <a:ext cx="9144000" cy="13031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3" grpId="3"/>
      <p:bldP build="whole" bldLvl="1" animBg="1" rev="0" advAuto="0" spid="170" grpId="1"/>
      <p:bldP build="whole" bldLvl="1" animBg="1" rev="0" advAuto="0" spid="171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type="title"/>
          </p:nvPr>
        </p:nvSpPr>
        <p:spPr>
          <a:xfrm>
            <a:off x="457200" y="58738"/>
            <a:ext cx="8229600" cy="11430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Estratègies de difusió</a:t>
            </a:r>
          </a:p>
        </p:txBody>
      </p:sp>
      <p:grpSp>
        <p:nvGrpSpPr>
          <p:cNvPr id="178" name="Group 178" descr="Screen Shot 2015-05-21 at 11.26.20 AM.png"/>
          <p:cNvGrpSpPr/>
          <p:nvPr/>
        </p:nvGrpSpPr>
        <p:grpSpPr>
          <a:xfrm>
            <a:off x="457200" y="1220082"/>
            <a:ext cx="5616222" cy="4082784"/>
            <a:chOff x="0" y="0"/>
            <a:chExt cx="5616221" cy="4082782"/>
          </a:xfrm>
        </p:grpSpPr>
        <p:sp>
          <p:nvSpPr>
            <p:cNvPr id="176" name="Shape 176"/>
            <p:cNvSpPr/>
            <p:nvPr/>
          </p:nvSpPr>
          <p:spPr>
            <a:xfrm>
              <a:off x="0" y="0"/>
              <a:ext cx="5616222" cy="4082783"/>
            </a:xfrm>
            <a:prstGeom prst="rect">
              <a:avLst/>
            </a:pr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177" name="image19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616222" cy="4082783"/>
            </a:xfrm>
            <a:prstGeom prst="rect">
              <a:avLst/>
            </a:prstGeom>
            <a:ln w="88900" cap="sq">
              <a:solidFill>
                <a:srgbClr val="FFFFFF"/>
              </a:solidFill>
              <a:prstDash val="solid"/>
              <a:miter lim="800000"/>
            </a:ln>
            <a:effectLst>
              <a:outerShdw sx="100000" sy="100000" kx="0" ky="0" algn="b" rotWithShape="0" blurRad="50800" dist="18000" dir="5400000">
                <a:srgbClr val="000000">
                  <a:alpha val="40000"/>
                </a:srgbClr>
              </a:outerShdw>
            </a:effectLst>
          </p:spPr>
        </p:pic>
      </p:grpSp>
      <p:grpSp>
        <p:nvGrpSpPr>
          <p:cNvPr id="181" name="Group 181" descr="Screen Shot 2015-05-21 at 11.25.37 AM.png"/>
          <p:cNvGrpSpPr/>
          <p:nvPr/>
        </p:nvGrpSpPr>
        <p:grpSpPr>
          <a:xfrm>
            <a:off x="4086578" y="1985184"/>
            <a:ext cx="4775201" cy="4520037"/>
            <a:chOff x="0" y="0"/>
            <a:chExt cx="4775200" cy="4520036"/>
          </a:xfrm>
        </p:grpSpPr>
        <p:sp>
          <p:nvSpPr>
            <p:cNvPr id="179" name="Shape 179"/>
            <p:cNvSpPr/>
            <p:nvPr/>
          </p:nvSpPr>
          <p:spPr>
            <a:xfrm>
              <a:off x="0" y="0"/>
              <a:ext cx="4775200" cy="4520037"/>
            </a:xfrm>
            <a:prstGeom prst="rect">
              <a:avLst/>
            </a:pr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180" name="image20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775200" cy="4520037"/>
            </a:xfrm>
            <a:prstGeom prst="rect">
              <a:avLst/>
            </a:prstGeom>
            <a:ln w="88900" cap="sq">
              <a:solidFill>
                <a:srgbClr val="FFFFFF"/>
              </a:solidFill>
              <a:prstDash val="solid"/>
              <a:miter lim="800000"/>
            </a:ln>
            <a:effectLst>
              <a:outerShdw sx="100000" sy="100000" kx="0" ky="0" algn="b" rotWithShape="0" blurRad="50800" dist="18000" dir="5400000">
                <a:srgbClr val="000000">
                  <a:alpha val="40000"/>
                </a:srgbClr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1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000000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