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49"/>
  </p:notesMasterIdLst>
  <p:sldIdLst>
    <p:sldId id="256" r:id="rId2"/>
    <p:sldId id="510" r:id="rId3"/>
    <p:sldId id="514" r:id="rId4"/>
    <p:sldId id="512" r:id="rId5"/>
    <p:sldId id="515" r:id="rId6"/>
    <p:sldId id="520" r:id="rId7"/>
    <p:sldId id="527" r:id="rId8"/>
    <p:sldId id="528" r:id="rId9"/>
    <p:sldId id="523" r:id="rId10"/>
    <p:sldId id="524" r:id="rId11"/>
    <p:sldId id="526" r:id="rId12"/>
    <p:sldId id="531" r:id="rId13"/>
    <p:sldId id="563" r:id="rId14"/>
    <p:sldId id="530" r:id="rId15"/>
    <p:sldId id="532" r:id="rId16"/>
    <p:sldId id="533" r:id="rId17"/>
    <p:sldId id="534" r:id="rId18"/>
    <p:sldId id="535" r:id="rId19"/>
    <p:sldId id="564" r:id="rId20"/>
    <p:sldId id="536" r:id="rId21"/>
    <p:sldId id="565" r:id="rId22"/>
    <p:sldId id="569" r:id="rId23"/>
    <p:sldId id="537" r:id="rId24"/>
    <p:sldId id="389" r:id="rId25"/>
    <p:sldId id="538" r:id="rId26"/>
    <p:sldId id="539" r:id="rId27"/>
    <p:sldId id="570" r:id="rId28"/>
    <p:sldId id="543" r:id="rId29"/>
    <p:sldId id="544" r:id="rId30"/>
    <p:sldId id="541" r:id="rId31"/>
    <p:sldId id="546" r:id="rId32"/>
    <p:sldId id="545" r:id="rId33"/>
    <p:sldId id="571" r:id="rId34"/>
    <p:sldId id="549" r:id="rId35"/>
    <p:sldId id="566" r:id="rId36"/>
    <p:sldId id="552" r:id="rId37"/>
    <p:sldId id="548" r:id="rId38"/>
    <p:sldId id="553" r:id="rId39"/>
    <p:sldId id="560" r:id="rId40"/>
    <p:sldId id="562" r:id="rId41"/>
    <p:sldId id="554" r:id="rId42"/>
    <p:sldId id="557" r:id="rId43"/>
    <p:sldId id="568" r:id="rId44"/>
    <p:sldId id="558" r:id="rId45"/>
    <p:sldId id="572" r:id="rId46"/>
    <p:sldId id="559" r:id="rId47"/>
    <p:sldId id="573" r:id="rId48"/>
  </p:sldIdLst>
  <p:sldSz cx="9144000" cy="6858000" type="screen4x3"/>
  <p:notesSz cx="7099300" cy="10234613"/>
  <p:embeddedFontLst>
    <p:embeddedFont>
      <p:font typeface="Calibri" panose="020F0502020204030204" pitchFamily="34" charset="0"/>
      <p:regular r:id="rId50"/>
      <p:bold r:id="rId51"/>
      <p:italic r:id="rId52"/>
      <p:boldItalic r:id="rId53"/>
    </p:embeddedFont>
    <p:embeddedFont>
      <p:font typeface="Cambria Math" panose="02040503050406030204" pitchFamily="18" charset="0"/>
      <p:regular r:id="rId54"/>
    </p:embeddedFont>
  </p:embeddedFontLst>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1069" autoAdjust="0"/>
  </p:normalViewPr>
  <p:slideViewPr>
    <p:cSldViewPr>
      <p:cViewPr varScale="1">
        <p:scale>
          <a:sx n="93" d="100"/>
          <a:sy n="93" d="100"/>
        </p:scale>
        <p:origin x="45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6" d="100"/>
          <a:sy n="86" d="100"/>
        </p:scale>
        <p:origin x="-3810" y="-96"/>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font" Target="fonts/font1.fntdata"/><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4.fntdata"/><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font" Target="fonts/font2.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ca-ES"/>
          </a:p>
        </p:txBody>
      </p:sp>
      <p:sp>
        <p:nvSpPr>
          <p:cNvPr id="3" name="2 Marcador de fecha"/>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10BCF2EA-8901-4AA4-9750-4F24CD8210B1}" type="datetimeFigureOut">
              <a:rPr lang="ca-ES" smtClean="0"/>
              <a:t>16/11/2023</a:t>
            </a:fld>
            <a:endParaRPr lang="ca-ES"/>
          </a:p>
        </p:txBody>
      </p:sp>
      <p:sp>
        <p:nvSpPr>
          <p:cNvPr id="4" name="3 Marcador de imagen de diapositiva"/>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ca-ES"/>
          </a:p>
        </p:txBody>
      </p:sp>
      <p:sp>
        <p:nvSpPr>
          <p:cNvPr id="5" name="4 Marcador de notas"/>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6" name="5 Marcador de pie de página"/>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ca-ES"/>
          </a:p>
        </p:txBody>
      </p:sp>
      <p:sp>
        <p:nvSpPr>
          <p:cNvPr id="7" name="6 Marcador de número de diapositiva"/>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A1A84E3C-7FA9-4A63-A38E-EF8661D780DF}" type="slidenum">
              <a:rPr lang="ca-ES" smtClean="0"/>
              <a:t>‹Nº›</a:t>
            </a:fld>
            <a:endParaRPr lang="ca-ES"/>
          </a:p>
        </p:txBody>
      </p:sp>
    </p:spTree>
    <p:extLst>
      <p:ext uri="{BB962C8B-B14F-4D97-AF65-F5344CB8AC3E}">
        <p14:creationId xmlns:p14="http://schemas.microsoft.com/office/powerpoint/2010/main" val="14981730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1</a:t>
            </a:fld>
            <a:endParaRPr lang="ca-ES"/>
          </a:p>
        </p:txBody>
      </p:sp>
    </p:spTree>
    <p:extLst>
      <p:ext uri="{BB962C8B-B14F-4D97-AF65-F5344CB8AC3E}">
        <p14:creationId xmlns:p14="http://schemas.microsoft.com/office/powerpoint/2010/main" val="22724217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a:t>Exemple</a:t>
            </a:r>
            <a:r>
              <a:rPr lang="es-ES" dirty="0"/>
              <a:t>: </a:t>
            </a:r>
            <a:r>
              <a:rPr lang="es-ES" dirty="0" err="1"/>
              <a:t>els</a:t>
            </a:r>
            <a:r>
              <a:rPr lang="es-ES" dirty="0"/>
              <a:t> </a:t>
            </a:r>
            <a:r>
              <a:rPr lang="es-ES" dirty="0" err="1"/>
              <a:t>bussejadors</a:t>
            </a:r>
            <a:r>
              <a:rPr lang="es-ES" dirty="0"/>
              <a:t> </a:t>
            </a:r>
            <a:r>
              <a:rPr lang="es-ES" dirty="0" err="1"/>
              <a:t>pràcticament</a:t>
            </a:r>
            <a:r>
              <a:rPr lang="es-ES" dirty="0"/>
              <a:t> no noten les </a:t>
            </a:r>
            <a:r>
              <a:rPr lang="es-ES" dirty="0" err="1"/>
              <a:t>onades</a:t>
            </a:r>
            <a:r>
              <a:rPr lang="es-ES" dirty="0"/>
              <a:t> (de </a:t>
            </a:r>
            <a:r>
              <a:rPr lang="es-ES" dirty="0" err="1"/>
              <a:t>vent</a:t>
            </a:r>
            <a:r>
              <a:rPr lang="es-ES" dirty="0"/>
              <a:t>) a partir de </a:t>
            </a:r>
            <a:r>
              <a:rPr lang="es-ES" dirty="0" err="1"/>
              <a:t>certa</a:t>
            </a:r>
            <a:r>
              <a:rPr lang="es-ES" dirty="0"/>
              <a:t> </a:t>
            </a:r>
            <a:r>
              <a:rPr lang="es-ES" dirty="0" err="1"/>
              <a:t>profunditat</a:t>
            </a:r>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11</a:t>
            </a:fld>
            <a:endParaRPr lang="ca-ES"/>
          </a:p>
        </p:txBody>
      </p:sp>
    </p:spTree>
    <p:extLst>
      <p:ext uri="{BB962C8B-B14F-4D97-AF65-F5344CB8AC3E}">
        <p14:creationId xmlns:p14="http://schemas.microsoft.com/office/powerpoint/2010/main" val="33085453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Les </a:t>
            </a:r>
            <a:r>
              <a:rPr lang="es-ES" dirty="0" err="1"/>
              <a:t>onades</a:t>
            </a:r>
            <a:r>
              <a:rPr lang="es-ES" dirty="0"/>
              <a:t> de </a:t>
            </a:r>
            <a:r>
              <a:rPr lang="es-ES" dirty="0" err="1"/>
              <a:t>vent</a:t>
            </a:r>
            <a:r>
              <a:rPr lang="es-ES" dirty="0"/>
              <a:t> a mar </a:t>
            </a:r>
            <a:r>
              <a:rPr lang="es-ES" dirty="0" err="1"/>
              <a:t>obert</a:t>
            </a:r>
            <a:r>
              <a:rPr lang="es-ES" dirty="0"/>
              <a:t> </a:t>
            </a:r>
            <a:r>
              <a:rPr lang="es-ES" dirty="0" err="1"/>
              <a:t>són</a:t>
            </a:r>
            <a:r>
              <a:rPr lang="es-ES" dirty="0"/>
              <a:t> </a:t>
            </a:r>
            <a:r>
              <a:rPr lang="es-ES" dirty="0" err="1"/>
              <a:t>onades</a:t>
            </a:r>
            <a:r>
              <a:rPr lang="es-ES" dirty="0"/>
              <a:t> </a:t>
            </a:r>
            <a:r>
              <a:rPr lang="es-ES" dirty="0" err="1"/>
              <a:t>d’aigües</a:t>
            </a:r>
            <a:r>
              <a:rPr lang="es-ES" dirty="0"/>
              <a:t> profundes</a:t>
            </a:r>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12</a:t>
            </a:fld>
            <a:endParaRPr lang="ca-ES"/>
          </a:p>
        </p:txBody>
      </p:sp>
    </p:spTree>
    <p:extLst>
      <p:ext uri="{BB962C8B-B14F-4D97-AF65-F5344CB8AC3E}">
        <p14:creationId xmlns:p14="http://schemas.microsoft.com/office/powerpoint/2010/main" val="23031711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Les </a:t>
            </a:r>
            <a:r>
              <a:rPr lang="es-ES" dirty="0" err="1"/>
              <a:t>onades</a:t>
            </a:r>
            <a:r>
              <a:rPr lang="es-ES" dirty="0"/>
              <a:t> de </a:t>
            </a:r>
            <a:r>
              <a:rPr lang="es-ES" dirty="0" err="1"/>
              <a:t>vent</a:t>
            </a:r>
            <a:r>
              <a:rPr lang="es-ES" dirty="0"/>
              <a:t> </a:t>
            </a:r>
            <a:r>
              <a:rPr lang="es-ES" dirty="0" err="1"/>
              <a:t>prop</a:t>
            </a:r>
            <a:r>
              <a:rPr lang="es-ES" dirty="0"/>
              <a:t> de la costa </a:t>
            </a:r>
            <a:r>
              <a:rPr lang="es-ES" dirty="0" err="1"/>
              <a:t>són</a:t>
            </a:r>
            <a:r>
              <a:rPr lang="es-ES" dirty="0"/>
              <a:t> </a:t>
            </a:r>
            <a:r>
              <a:rPr lang="es-ES" dirty="0" err="1"/>
              <a:t>onades</a:t>
            </a:r>
            <a:r>
              <a:rPr lang="es-ES" dirty="0"/>
              <a:t> </a:t>
            </a:r>
            <a:r>
              <a:rPr lang="es-ES" dirty="0" err="1"/>
              <a:t>d’aigües</a:t>
            </a:r>
            <a:r>
              <a:rPr lang="es-ES" dirty="0"/>
              <a:t> </a:t>
            </a:r>
            <a:r>
              <a:rPr lang="es-ES" dirty="0" err="1"/>
              <a:t>somes</a:t>
            </a:r>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13</a:t>
            </a:fld>
            <a:endParaRPr lang="ca-ES"/>
          </a:p>
        </p:txBody>
      </p:sp>
    </p:spTree>
    <p:extLst>
      <p:ext uri="{BB962C8B-B14F-4D97-AF65-F5344CB8AC3E}">
        <p14:creationId xmlns:p14="http://schemas.microsoft.com/office/powerpoint/2010/main" val="21483712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Els tsunamis </a:t>
            </a:r>
            <a:r>
              <a:rPr lang="es-ES" dirty="0" err="1"/>
              <a:t>sempre</a:t>
            </a:r>
            <a:r>
              <a:rPr lang="es-ES" dirty="0"/>
              <a:t> </a:t>
            </a:r>
            <a:r>
              <a:rPr lang="es-ES" dirty="0" err="1"/>
              <a:t>són</a:t>
            </a:r>
            <a:r>
              <a:rPr lang="es-ES" dirty="0"/>
              <a:t> </a:t>
            </a:r>
            <a:r>
              <a:rPr lang="es-ES" dirty="0" err="1"/>
              <a:t>onades</a:t>
            </a:r>
            <a:r>
              <a:rPr lang="es-ES" dirty="0"/>
              <a:t> </a:t>
            </a:r>
            <a:r>
              <a:rPr lang="es-ES" dirty="0" err="1"/>
              <a:t>d’aigües</a:t>
            </a:r>
            <a:r>
              <a:rPr lang="es-ES" dirty="0"/>
              <a:t> </a:t>
            </a:r>
            <a:r>
              <a:rPr lang="es-ES" dirty="0" err="1"/>
              <a:t>somes</a:t>
            </a:r>
            <a:r>
              <a:rPr lang="es-ES" dirty="0"/>
              <a:t>. No hi ha mar </a:t>
            </a:r>
            <a:r>
              <a:rPr lang="es-ES" dirty="0" err="1"/>
              <a:t>prou</a:t>
            </a:r>
            <a:r>
              <a:rPr lang="es-ES" dirty="0"/>
              <a:t> </a:t>
            </a:r>
            <a:r>
              <a:rPr lang="es-ES" dirty="0" err="1"/>
              <a:t>profund</a:t>
            </a:r>
            <a:r>
              <a:rPr lang="es-ES" dirty="0"/>
              <a:t> a la Terra </a:t>
            </a:r>
            <a:r>
              <a:rPr lang="es-ES" dirty="0" err="1"/>
              <a:t>perquè</a:t>
            </a:r>
            <a:r>
              <a:rPr lang="es-ES" dirty="0"/>
              <a:t> es “</a:t>
            </a:r>
            <a:r>
              <a:rPr lang="es-ES" dirty="0" err="1"/>
              <a:t>desenganxin</a:t>
            </a:r>
            <a:r>
              <a:rPr lang="es-ES" dirty="0"/>
              <a:t>” del </a:t>
            </a:r>
            <a:r>
              <a:rPr lang="es-ES" dirty="0" err="1"/>
              <a:t>fons</a:t>
            </a:r>
            <a:r>
              <a:rPr lang="es-ES" dirty="0"/>
              <a:t>!</a:t>
            </a:r>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14</a:t>
            </a:fld>
            <a:endParaRPr lang="ca-ES"/>
          </a:p>
        </p:txBody>
      </p:sp>
    </p:spTree>
    <p:extLst>
      <p:ext uri="{BB962C8B-B14F-4D97-AF65-F5344CB8AC3E}">
        <p14:creationId xmlns:p14="http://schemas.microsoft.com/office/powerpoint/2010/main" val="1456652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860 km/h </a:t>
            </a:r>
            <a:r>
              <a:rPr lang="es-ES" dirty="0" err="1"/>
              <a:t>és</a:t>
            </a:r>
            <a:r>
              <a:rPr lang="es-ES" dirty="0"/>
              <a:t> la </a:t>
            </a:r>
            <a:r>
              <a:rPr lang="es-ES" dirty="0" err="1"/>
              <a:t>velocitat</a:t>
            </a:r>
            <a:r>
              <a:rPr lang="es-ES" dirty="0"/>
              <a:t> de </a:t>
            </a:r>
            <a:r>
              <a:rPr lang="es-ES" dirty="0" err="1"/>
              <a:t>creuer</a:t>
            </a:r>
            <a:r>
              <a:rPr lang="es-ES" dirty="0"/>
              <a:t> </a:t>
            </a:r>
            <a:r>
              <a:rPr lang="es-ES" dirty="0" err="1"/>
              <a:t>d’un</a:t>
            </a:r>
            <a:r>
              <a:rPr lang="es-ES" dirty="0"/>
              <a:t> avió comercial</a:t>
            </a:r>
          </a:p>
          <a:p>
            <a:r>
              <a:rPr lang="es-ES" dirty="0" err="1"/>
              <a:t>Prop</a:t>
            </a:r>
            <a:r>
              <a:rPr lang="es-ES" dirty="0"/>
              <a:t> de costa, </a:t>
            </a:r>
            <a:r>
              <a:rPr lang="es-ES" dirty="0" err="1"/>
              <a:t>els</a:t>
            </a:r>
            <a:r>
              <a:rPr lang="es-ES" dirty="0"/>
              <a:t> tsunamis </a:t>
            </a:r>
            <a:r>
              <a:rPr lang="es-ES" dirty="0" err="1"/>
              <a:t>viatgen</a:t>
            </a:r>
            <a:r>
              <a:rPr lang="es-ES" dirty="0"/>
              <a:t> a la </a:t>
            </a:r>
            <a:r>
              <a:rPr lang="es-ES" dirty="0" err="1"/>
              <a:t>mateixa</a:t>
            </a:r>
            <a:r>
              <a:rPr lang="es-ES" dirty="0"/>
              <a:t> </a:t>
            </a:r>
            <a:r>
              <a:rPr lang="es-ES" dirty="0" err="1"/>
              <a:t>velocitat</a:t>
            </a:r>
            <a:r>
              <a:rPr lang="es-ES" dirty="0"/>
              <a:t> que una </a:t>
            </a:r>
            <a:r>
              <a:rPr lang="es-ES" dirty="0" err="1"/>
              <a:t>onada</a:t>
            </a:r>
            <a:r>
              <a:rPr lang="es-ES" dirty="0"/>
              <a:t> de </a:t>
            </a:r>
            <a:r>
              <a:rPr lang="es-ES" dirty="0" err="1"/>
              <a:t>vent</a:t>
            </a:r>
            <a:r>
              <a:rPr lang="es-ES" dirty="0"/>
              <a:t>… es frenen.</a:t>
            </a:r>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15</a:t>
            </a:fld>
            <a:endParaRPr lang="ca-ES"/>
          </a:p>
        </p:txBody>
      </p:sp>
    </p:spTree>
    <p:extLst>
      <p:ext uri="{BB962C8B-B14F-4D97-AF65-F5344CB8AC3E}">
        <p14:creationId xmlns:p14="http://schemas.microsoft.com/office/powerpoint/2010/main" val="1757367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Tsunami de </a:t>
            </a:r>
            <a:r>
              <a:rPr lang="es-ES" dirty="0" err="1"/>
              <a:t>l’oceà</a:t>
            </a:r>
            <a:r>
              <a:rPr lang="es-ES" dirty="0"/>
              <a:t> </a:t>
            </a:r>
            <a:r>
              <a:rPr lang="es-ES" dirty="0" err="1"/>
              <a:t>índic</a:t>
            </a:r>
            <a:r>
              <a:rPr lang="es-ES" dirty="0"/>
              <a:t>, o </a:t>
            </a:r>
            <a:r>
              <a:rPr lang="es-ES" dirty="0" err="1"/>
              <a:t>d’indonèsia</a:t>
            </a:r>
            <a:r>
              <a:rPr lang="es-ES" dirty="0"/>
              <a:t>, o de </a:t>
            </a:r>
            <a:r>
              <a:rPr lang="es-ES" dirty="0" err="1"/>
              <a:t>sumatra</a:t>
            </a:r>
            <a:r>
              <a:rPr lang="es-ES" dirty="0"/>
              <a:t>.</a:t>
            </a:r>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16</a:t>
            </a:fld>
            <a:endParaRPr lang="ca-ES"/>
          </a:p>
        </p:txBody>
      </p:sp>
    </p:spTree>
    <p:extLst>
      <p:ext uri="{BB962C8B-B14F-4D97-AF65-F5344CB8AC3E}">
        <p14:creationId xmlns:p14="http://schemas.microsoft.com/office/powerpoint/2010/main" val="8693603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NO </a:t>
            </a:r>
            <a:r>
              <a:rPr lang="es-ES" dirty="0" err="1"/>
              <a:t>és</a:t>
            </a:r>
            <a:r>
              <a:rPr lang="es-ES" dirty="0"/>
              <a:t> la foto </a:t>
            </a:r>
            <a:r>
              <a:rPr lang="es-ES" dirty="0" err="1"/>
              <a:t>d’un</a:t>
            </a:r>
            <a:r>
              <a:rPr lang="es-ES" dirty="0"/>
              <a:t> tsunami, la mar </a:t>
            </a:r>
            <a:r>
              <a:rPr lang="es-ES" dirty="0" err="1"/>
              <a:t>està</a:t>
            </a:r>
            <a:r>
              <a:rPr lang="es-ES" dirty="0"/>
              <a:t> en calma… </a:t>
            </a:r>
            <a:r>
              <a:rPr lang="es-ES" dirty="0" err="1"/>
              <a:t>però</a:t>
            </a:r>
            <a:r>
              <a:rPr lang="es-ES" dirty="0"/>
              <a:t> podría ser un tsunami i el </a:t>
            </a:r>
            <a:r>
              <a:rPr lang="es-ES" dirty="0" err="1"/>
              <a:t>vaixell</a:t>
            </a:r>
            <a:r>
              <a:rPr lang="es-ES" dirty="0"/>
              <a:t> no se </a:t>
            </a:r>
            <a:r>
              <a:rPr lang="es-ES" dirty="0" err="1"/>
              <a:t>n’assabenta</a:t>
            </a:r>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17</a:t>
            </a:fld>
            <a:endParaRPr lang="ca-ES"/>
          </a:p>
        </p:txBody>
      </p:sp>
    </p:spTree>
    <p:extLst>
      <p:ext uri="{BB962C8B-B14F-4D97-AF65-F5344CB8AC3E}">
        <p14:creationId xmlns:p14="http://schemas.microsoft.com/office/powerpoint/2010/main" val="28478995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a:t>Perden</a:t>
            </a:r>
            <a:r>
              <a:rPr lang="es-ES" dirty="0"/>
              <a:t> </a:t>
            </a:r>
            <a:r>
              <a:rPr lang="es-ES" dirty="0" err="1"/>
              <a:t>velocitat</a:t>
            </a:r>
            <a:r>
              <a:rPr lang="es-ES" dirty="0"/>
              <a:t> </a:t>
            </a:r>
            <a:r>
              <a:rPr lang="es-ES" dirty="0" err="1"/>
              <a:t>perquè</a:t>
            </a:r>
            <a:r>
              <a:rPr lang="es-ES" dirty="0"/>
              <a:t> </a:t>
            </a:r>
            <a:r>
              <a:rPr lang="es-ES" dirty="0" err="1"/>
              <a:t>són</a:t>
            </a:r>
            <a:r>
              <a:rPr lang="es-ES" dirty="0"/>
              <a:t> </a:t>
            </a:r>
            <a:r>
              <a:rPr lang="es-ES" dirty="0" err="1"/>
              <a:t>aigües</a:t>
            </a:r>
            <a:r>
              <a:rPr lang="es-ES" dirty="0"/>
              <a:t> </a:t>
            </a:r>
            <a:r>
              <a:rPr lang="es-ES" dirty="0" err="1"/>
              <a:t>menys</a:t>
            </a:r>
            <a:r>
              <a:rPr lang="es-ES" dirty="0"/>
              <a:t> profundes, i la </a:t>
            </a:r>
            <a:r>
              <a:rPr lang="es-ES" dirty="0" err="1"/>
              <a:t>velocitat</a:t>
            </a:r>
            <a:r>
              <a:rPr lang="es-ES" dirty="0"/>
              <a:t> </a:t>
            </a:r>
            <a:r>
              <a:rPr lang="es-ES" dirty="0" err="1"/>
              <a:t>d’una</a:t>
            </a:r>
            <a:r>
              <a:rPr lang="es-ES" dirty="0"/>
              <a:t> </a:t>
            </a:r>
            <a:r>
              <a:rPr lang="es-ES" dirty="0" err="1"/>
              <a:t>ona</a:t>
            </a:r>
            <a:r>
              <a:rPr lang="es-ES" dirty="0"/>
              <a:t> </a:t>
            </a:r>
            <a:r>
              <a:rPr lang="es-ES" dirty="0" err="1"/>
              <a:t>d’aigües</a:t>
            </a:r>
            <a:r>
              <a:rPr lang="es-ES" dirty="0"/>
              <a:t> </a:t>
            </a:r>
            <a:r>
              <a:rPr lang="es-ES" dirty="0" err="1"/>
              <a:t>somes</a:t>
            </a:r>
            <a:r>
              <a:rPr lang="es-ES" dirty="0"/>
              <a:t> </a:t>
            </a:r>
            <a:r>
              <a:rPr lang="es-ES" dirty="0" err="1"/>
              <a:t>depèn</a:t>
            </a:r>
            <a:r>
              <a:rPr lang="es-ES" dirty="0"/>
              <a:t> </a:t>
            </a:r>
            <a:r>
              <a:rPr lang="es-ES" dirty="0" err="1"/>
              <a:t>només</a:t>
            </a:r>
            <a:r>
              <a:rPr lang="es-ES" dirty="0"/>
              <a:t> de la </a:t>
            </a:r>
            <a:r>
              <a:rPr lang="es-ES" dirty="0" err="1"/>
              <a:t>profunditat</a:t>
            </a:r>
            <a:r>
              <a:rPr lang="es-ES" dirty="0"/>
              <a:t>!</a:t>
            </a:r>
          </a:p>
          <a:p>
            <a:r>
              <a:rPr lang="es-ES" dirty="0" err="1"/>
              <a:t>Guanyen</a:t>
            </a:r>
            <a:r>
              <a:rPr lang="es-ES" dirty="0"/>
              <a:t> en </a:t>
            </a:r>
            <a:r>
              <a:rPr lang="es-ES" dirty="0" err="1"/>
              <a:t>alçada</a:t>
            </a:r>
            <a:r>
              <a:rPr lang="es-ES" dirty="0"/>
              <a:t> </a:t>
            </a:r>
            <a:r>
              <a:rPr lang="es-ES" dirty="0" err="1"/>
              <a:t>perquè</a:t>
            </a:r>
            <a:r>
              <a:rPr lang="es-ES" dirty="0"/>
              <a:t> conserven </a:t>
            </a:r>
            <a:r>
              <a:rPr lang="es-ES" dirty="0" err="1"/>
              <a:t>l’energia</a:t>
            </a:r>
            <a:r>
              <a:rPr lang="es-ES" dirty="0"/>
              <a:t>.</a:t>
            </a:r>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18</a:t>
            </a:fld>
            <a:endParaRPr lang="ca-ES"/>
          </a:p>
        </p:txBody>
      </p:sp>
    </p:spTree>
    <p:extLst>
      <p:ext uri="{BB962C8B-B14F-4D97-AF65-F5344CB8AC3E}">
        <p14:creationId xmlns:p14="http://schemas.microsoft.com/office/powerpoint/2010/main" val="28577357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19</a:t>
            </a:fld>
            <a:endParaRPr lang="ca-ES"/>
          </a:p>
        </p:txBody>
      </p:sp>
    </p:spTree>
    <p:extLst>
      <p:ext uri="{BB962C8B-B14F-4D97-AF65-F5344CB8AC3E}">
        <p14:creationId xmlns:p14="http://schemas.microsoft.com/office/powerpoint/2010/main" val="27622430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La historia de Tilly</a:t>
            </a:r>
            <a:r>
              <a:rPr lang="es-ES"/>
              <a:t>: </a:t>
            </a:r>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22</a:t>
            </a:fld>
            <a:endParaRPr lang="ca-ES"/>
          </a:p>
        </p:txBody>
      </p:sp>
    </p:spTree>
    <p:extLst>
      <p:ext uri="{BB962C8B-B14F-4D97-AF65-F5344CB8AC3E}">
        <p14:creationId xmlns:p14="http://schemas.microsoft.com/office/powerpoint/2010/main" val="4112029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a:t>Què</a:t>
            </a:r>
            <a:r>
              <a:rPr lang="es-ES" dirty="0"/>
              <a:t> NO </a:t>
            </a:r>
            <a:r>
              <a:rPr lang="es-ES" dirty="0" err="1"/>
              <a:t>és</a:t>
            </a:r>
            <a:r>
              <a:rPr lang="es-ES" dirty="0"/>
              <a:t> un tsunami, </a:t>
            </a:r>
            <a:r>
              <a:rPr lang="es-ES" dirty="0" err="1"/>
              <a:t>amb</a:t>
            </a:r>
            <a:r>
              <a:rPr lang="es-ES" dirty="0"/>
              <a:t> </a:t>
            </a:r>
            <a:r>
              <a:rPr lang="es-ES" dirty="0" err="1"/>
              <a:t>imatges</a:t>
            </a:r>
            <a:r>
              <a:rPr lang="es-ES" dirty="0"/>
              <a:t> de </a:t>
            </a:r>
            <a:r>
              <a:rPr lang="es-ES" dirty="0" err="1"/>
              <a:t>pel·lícules</a:t>
            </a:r>
            <a:r>
              <a:rPr lang="es-ES" dirty="0"/>
              <a:t>. No </a:t>
            </a:r>
            <a:r>
              <a:rPr lang="es-ES" dirty="0" err="1"/>
              <a:t>són</a:t>
            </a:r>
            <a:r>
              <a:rPr lang="es-ES" dirty="0"/>
              <a:t> “</a:t>
            </a:r>
            <a:r>
              <a:rPr lang="es-ES" dirty="0" err="1"/>
              <a:t>murs</a:t>
            </a:r>
            <a:r>
              <a:rPr lang="es-ES" dirty="0"/>
              <a:t> </a:t>
            </a:r>
            <a:r>
              <a:rPr lang="es-ES" dirty="0" err="1"/>
              <a:t>d’aigua</a:t>
            </a:r>
            <a:r>
              <a:rPr lang="es-ES" dirty="0"/>
              <a:t> que avancen” ni “</a:t>
            </a:r>
            <a:r>
              <a:rPr lang="es-ES" dirty="0" err="1"/>
              <a:t>onades</a:t>
            </a:r>
            <a:r>
              <a:rPr lang="es-ES" dirty="0"/>
              <a:t> </a:t>
            </a:r>
            <a:r>
              <a:rPr lang="es-ES" dirty="0" err="1"/>
              <a:t>gegants</a:t>
            </a:r>
            <a:r>
              <a:rPr lang="es-ES" dirty="0"/>
              <a:t> que </a:t>
            </a:r>
            <a:r>
              <a:rPr lang="es-ES" dirty="0" err="1"/>
              <a:t>trenquen</a:t>
            </a:r>
            <a:r>
              <a:rPr lang="es-ES" dirty="0"/>
              <a:t>”, </a:t>
            </a:r>
            <a:r>
              <a:rPr lang="es-ES" dirty="0" err="1"/>
              <a:t>com</a:t>
            </a:r>
            <a:r>
              <a:rPr lang="es-ES" dirty="0"/>
              <a:t> si </a:t>
            </a:r>
            <a:r>
              <a:rPr lang="es-ES" dirty="0" err="1"/>
              <a:t>fos</a:t>
            </a:r>
            <a:r>
              <a:rPr lang="es-ES" dirty="0"/>
              <a:t> una </a:t>
            </a:r>
            <a:r>
              <a:rPr lang="es-ES" dirty="0" err="1"/>
              <a:t>tempesta</a:t>
            </a:r>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2</a:t>
            </a:fld>
            <a:endParaRPr lang="ca-ES"/>
          </a:p>
        </p:txBody>
      </p:sp>
    </p:spTree>
    <p:extLst>
      <p:ext uri="{BB962C8B-B14F-4D97-AF65-F5344CB8AC3E}">
        <p14:creationId xmlns:p14="http://schemas.microsoft.com/office/powerpoint/2010/main" val="24703880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ca-ES" noProof="0" dirty="0"/>
              <a:t>Característica que el diferencia d’un terratrèmol, que pot produir danys en àrees extenses, mentre que un tsunami la zona afectada és lineal (al llarg de la costa). Això afavoreix l’actuació dels serveis d’emergència i rescat.</a:t>
            </a:r>
          </a:p>
        </p:txBody>
      </p:sp>
      <p:sp>
        <p:nvSpPr>
          <p:cNvPr id="4" name="Marcador de número de diapositiva 3"/>
          <p:cNvSpPr>
            <a:spLocks noGrp="1"/>
          </p:cNvSpPr>
          <p:nvPr>
            <p:ph type="sldNum" sz="quarter" idx="5"/>
          </p:nvPr>
        </p:nvSpPr>
        <p:spPr/>
        <p:txBody>
          <a:bodyPr/>
          <a:lstStyle/>
          <a:p>
            <a:fld id="{A1A84E3C-7FA9-4A63-A38E-EF8661D780DF}" type="slidenum">
              <a:rPr lang="ca-ES" smtClean="0"/>
              <a:t>23</a:t>
            </a:fld>
            <a:endParaRPr lang="ca-ES"/>
          </a:p>
        </p:txBody>
      </p:sp>
    </p:spTree>
    <p:extLst>
      <p:ext uri="{BB962C8B-B14F-4D97-AF65-F5344CB8AC3E}">
        <p14:creationId xmlns:p14="http://schemas.microsoft.com/office/powerpoint/2010/main" val="41440281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dirty="0" err="1"/>
              <a:t>Però</a:t>
            </a:r>
            <a:r>
              <a:rPr lang="es-ES" dirty="0"/>
              <a:t> no </a:t>
            </a:r>
            <a:r>
              <a:rPr lang="es-ES" dirty="0" err="1"/>
              <a:t>exclusivament</a:t>
            </a:r>
            <a:r>
              <a:rPr lang="es-ES" dirty="0"/>
              <a:t>, </a:t>
            </a:r>
            <a:r>
              <a:rPr lang="es-ES" dirty="0" err="1"/>
              <a:t>altres</a:t>
            </a:r>
            <a:r>
              <a:rPr lang="es-ES" dirty="0"/>
              <a:t> </a:t>
            </a:r>
            <a:r>
              <a:rPr lang="es-ES" dirty="0" err="1"/>
              <a:t>configuacions</a:t>
            </a:r>
            <a:r>
              <a:rPr lang="es-ES" dirty="0"/>
              <a:t> també poden donar </a:t>
            </a:r>
            <a:r>
              <a:rPr lang="es-ES" dirty="0" err="1"/>
              <a:t>lloc</a:t>
            </a:r>
            <a:r>
              <a:rPr lang="es-ES" dirty="0"/>
              <a:t> a tsunamis</a:t>
            </a:r>
            <a:endParaRPr lang="ca-ES" dirty="0"/>
          </a:p>
          <a:p>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25</a:t>
            </a:fld>
            <a:endParaRPr lang="ca-ES"/>
          </a:p>
        </p:txBody>
      </p:sp>
    </p:spTree>
    <p:extLst>
      <p:ext uri="{BB962C8B-B14F-4D97-AF65-F5344CB8AC3E}">
        <p14:creationId xmlns:p14="http://schemas.microsoft.com/office/powerpoint/2010/main" val="18093108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a:t>Però</a:t>
            </a:r>
            <a:r>
              <a:rPr lang="es-ES" dirty="0"/>
              <a:t> no </a:t>
            </a:r>
            <a:r>
              <a:rPr lang="es-ES" dirty="0" err="1"/>
              <a:t>exclusius</a:t>
            </a:r>
            <a:r>
              <a:rPr lang="es-ES" dirty="0"/>
              <a:t>. Si cal, es </a:t>
            </a:r>
            <a:r>
              <a:rPr lang="es-ES" dirty="0" err="1"/>
              <a:t>pot</a:t>
            </a:r>
            <a:r>
              <a:rPr lang="es-ES" dirty="0"/>
              <a:t> </a:t>
            </a:r>
            <a:r>
              <a:rPr lang="es-ES" dirty="0" err="1"/>
              <a:t>introduir</a:t>
            </a:r>
            <a:r>
              <a:rPr lang="es-ES" dirty="0"/>
              <a:t> </a:t>
            </a:r>
            <a:r>
              <a:rPr lang="es-ES" dirty="0" err="1"/>
              <a:t>molt</a:t>
            </a:r>
            <a:r>
              <a:rPr lang="es-ES" dirty="0"/>
              <a:t> </a:t>
            </a:r>
            <a:r>
              <a:rPr lang="es-ES" dirty="0" err="1"/>
              <a:t>breument</a:t>
            </a:r>
            <a:r>
              <a:rPr lang="es-ES" dirty="0"/>
              <a:t> la </a:t>
            </a:r>
            <a:r>
              <a:rPr lang="es-ES" dirty="0" err="1"/>
              <a:t>tectònica</a:t>
            </a:r>
            <a:r>
              <a:rPr lang="es-ES" dirty="0"/>
              <a:t> de plaques i </a:t>
            </a:r>
            <a:r>
              <a:rPr lang="es-ES" dirty="0" err="1"/>
              <a:t>què</a:t>
            </a:r>
            <a:r>
              <a:rPr lang="es-ES" dirty="0"/>
              <a:t> </a:t>
            </a:r>
            <a:r>
              <a:rPr lang="es-ES" dirty="0" err="1"/>
              <a:t>és</a:t>
            </a:r>
            <a:r>
              <a:rPr lang="es-ES" dirty="0"/>
              <a:t> una zona de </a:t>
            </a:r>
            <a:r>
              <a:rPr lang="es-ES" dirty="0" err="1"/>
              <a:t>subduccíó</a:t>
            </a:r>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26</a:t>
            </a:fld>
            <a:endParaRPr lang="ca-ES"/>
          </a:p>
        </p:txBody>
      </p:sp>
    </p:spTree>
    <p:extLst>
      <p:ext uri="{BB962C8B-B14F-4D97-AF65-F5344CB8AC3E}">
        <p14:creationId xmlns:p14="http://schemas.microsoft.com/office/powerpoint/2010/main" val="25738541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dirty="0" err="1"/>
              <a:t>Però</a:t>
            </a:r>
            <a:r>
              <a:rPr lang="es-ES" dirty="0"/>
              <a:t> no </a:t>
            </a:r>
            <a:r>
              <a:rPr lang="es-ES" dirty="0" err="1"/>
              <a:t>exclusius</a:t>
            </a:r>
            <a:r>
              <a:rPr lang="es-ES" dirty="0"/>
              <a:t>. Si cal, es </a:t>
            </a:r>
            <a:r>
              <a:rPr lang="es-ES" dirty="0" err="1"/>
              <a:t>pot</a:t>
            </a:r>
            <a:r>
              <a:rPr lang="es-ES" dirty="0"/>
              <a:t> </a:t>
            </a:r>
            <a:r>
              <a:rPr lang="es-ES" dirty="0" err="1"/>
              <a:t>introduir</a:t>
            </a:r>
            <a:r>
              <a:rPr lang="es-ES" dirty="0"/>
              <a:t> </a:t>
            </a:r>
            <a:r>
              <a:rPr lang="es-ES" dirty="0" err="1"/>
              <a:t>molt</a:t>
            </a:r>
            <a:r>
              <a:rPr lang="es-ES" dirty="0"/>
              <a:t> </a:t>
            </a:r>
            <a:r>
              <a:rPr lang="es-ES" dirty="0" err="1"/>
              <a:t>breument</a:t>
            </a:r>
            <a:r>
              <a:rPr lang="es-ES" dirty="0"/>
              <a:t> la </a:t>
            </a:r>
            <a:r>
              <a:rPr lang="es-ES" dirty="0" err="1"/>
              <a:t>tectònica</a:t>
            </a:r>
            <a:r>
              <a:rPr lang="es-ES" dirty="0"/>
              <a:t> de plaques i </a:t>
            </a:r>
            <a:r>
              <a:rPr lang="es-ES" dirty="0" err="1"/>
              <a:t>què</a:t>
            </a:r>
            <a:r>
              <a:rPr lang="es-ES" dirty="0"/>
              <a:t> </a:t>
            </a:r>
            <a:r>
              <a:rPr lang="es-ES" dirty="0" err="1"/>
              <a:t>és</a:t>
            </a:r>
            <a:r>
              <a:rPr lang="es-ES" dirty="0"/>
              <a:t> una zona de </a:t>
            </a:r>
            <a:r>
              <a:rPr lang="es-ES" dirty="0" err="1"/>
              <a:t>subduccíó</a:t>
            </a:r>
            <a:endParaRPr lang="ca-ES" dirty="0"/>
          </a:p>
          <a:p>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27</a:t>
            </a:fld>
            <a:endParaRPr lang="ca-ES"/>
          </a:p>
        </p:txBody>
      </p:sp>
    </p:spTree>
    <p:extLst>
      <p:ext uri="{BB962C8B-B14F-4D97-AF65-F5344CB8AC3E}">
        <p14:creationId xmlns:p14="http://schemas.microsoft.com/office/powerpoint/2010/main" val="33367033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a:latin typeface="+mn-lt"/>
              </a:rPr>
              <a:t>L’esllavissament</a:t>
            </a:r>
            <a:r>
              <a:rPr lang="es-ES" dirty="0">
                <a:latin typeface="+mn-lt"/>
              </a:rPr>
              <a:t> de </a:t>
            </a:r>
            <a:r>
              <a:rPr lang="es-ES" dirty="0" err="1">
                <a:latin typeface="+mn-lt"/>
              </a:rPr>
              <a:t>Niça</a:t>
            </a:r>
            <a:r>
              <a:rPr lang="es-ES" dirty="0">
                <a:latin typeface="+mn-lt"/>
              </a:rPr>
              <a:t> va ser </a:t>
            </a:r>
            <a:r>
              <a:rPr lang="es-ES" dirty="0" err="1">
                <a:latin typeface="+mn-lt"/>
              </a:rPr>
              <a:t>produit</a:t>
            </a:r>
            <a:r>
              <a:rPr lang="es-ES" dirty="0">
                <a:latin typeface="+mn-lt"/>
              </a:rPr>
              <a:t> per les obres </a:t>
            </a:r>
            <a:r>
              <a:rPr lang="es-ES" dirty="0" err="1">
                <a:latin typeface="+mn-lt"/>
              </a:rPr>
              <a:t>d’ampliació</a:t>
            </a:r>
            <a:r>
              <a:rPr lang="es-ES" dirty="0">
                <a:latin typeface="+mn-lt"/>
              </a:rPr>
              <a:t> de </a:t>
            </a:r>
            <a:r>
              <a:rPr lang="es-ES" dirty="0" err="1">
                <a:latin typeface="+mn-lt"/>
              </a:rPr>
              <a:t>l’aeroport</a:t>
            </a:r>
            <a:r>
              <a:rPr lang="es-ES" dirty="0">
                <a:latin typeface="+mn-lt"/>
              </a:rPr>
              <a:t> </a:t>
            </a:r>
            <a:r>
              <a:rPr lang="es-ES" dirty="0" err="1">
                <a:latin typeface="+mn-lt"/>
              </a:rPr>
              <a:t>guanyant</a:t>
            </a:r>
            <a:r>
              <a:rPr lang="es-ES" dirty="0">
                <a:latin typeface="+mn-lt"/>
              </a:rPr>
              <a:t> </a:t>
            </a:r>
            <a:r>
              <a:rPr lang="es-ES" dirty="0" err="1">
                <a:latin typeface="+mn-lt"/>
              </a:rPr>
              <a:t>terrenys</a:t>
            </a:r>
            <a:r>
              <a:rPr lang="es-ES" dirty="0">
                <a:latin typeface="+mn-lt"/>
              </a:rPr>
              <a:t> al mar. </a:t>
            </a:r>
            <a:r>
              <a:rPr lang="ca-ES" b="0" i="0" dirty="0">
                <a:solidFill>
                  <a:srgbClr val="333333"/>
                </a:solidFill>
                <a:effectLst/>
                <a:latin typeface="+mn-lt"/>
              </a:rPr>
              <a:t>https://doi.org/10.1007/s11069-010-9594-6</a:t>
            </a:r>
          </a:p>
          <a:p>
            <a:r>
              <a:rPr lang="ca-ES" b="0" i="0" dirty="0">
                <a:solidFill>
                  <a:srgbClr val="333333"/>
                </a:solidFill>
                <a:effectLst/>
                <a:latin typeface="+mn-lt"/>
              </a:rPr>
              <a:t>Hi ha altres exemples, com el tsunami de Papua Nova Guinea de 1998, el de l’estret de Sonda de 2018 (pel col·lapse del volcà </a:t>
            </a:r>
            <a:r>
              <a:rPr lang="ca-ES" b="0" i="0" dirty="0" err="1">
                <a:solidFill>
                  <a:srgbClr val="333333"/>
                </a:solidFill>
                <a:effectLst/>
                <a:latin typeface="+mn-lt"/>
              </a:rPr>
              <a:t>Anak</a:t>
            </a:r>
            <a:r>
              <a:rPr lang="ca-ES" b="0" i="0" dirty="0">
                <a:solidFill>
                  <a:srgbClr val="333333"/>
                </a:solidFill>
                <a:effectLst/>
                <a:latin typeface="+mn-lt"/>
              </a:rPr>
              <a:t> </a:t>
            </a:r>
            <a:r>
              <a:rPr lang="ca-ES" b="0" i="0" dirty="0" err="1">
                <a:solidFill>
                  <a:srgbClr val="333333"/>
                </a:solidFill>
                <a:effectLst/>
                <a:latin typeface="+mn-lt"/>
              </a:rPr>
              <a:t>Krakatau</a:t>
            </a:r>
            <a:r>
              <a:rPr lang="ca-ES" b="0" i="0" dirty="0">
                <a:solidFill>
                  <a:srgbClr val="333333"/>
                </a:solidFill>
                <a:effectLst/>
                <a:latin typeface="+mn-lt"/>
              </a:rPr>
              <a:t> durant una erupció), o el de </a:t>
            </a:r>
            <a:r>
              <a:rPr lang="ca-ES" b="0" i="0" dirty="0" err="1">
                <a:solidFill>
                  <a:srgbClr val="333333"/>
                </a:solidFill>
                <a:effectLst/>
                <a:latin typeface="+mn-lt"/>
              </a:rPr>
              <a:t>Stromboli</a:t>
            </a:r>
            <a:r>
              <a:rPr lang="ca-ES" b="0" i="0" dirty="0">
                <a:solidFill>
                  <a:srgbClr val="333333"/>
                </a:solidFill>
                <a:effectLst/>
                <a:latin typeface="+mn-lt"/>
              </a:rPr>
              <a:t> de 2002 (pel col·lapse d’un flanc del volcà).</a:t>
            </a:r>
            <a:endParaRPr lang="ca-ES" dirty="0">
              <a:latin typeface="+mn-lt"/>
            </a:endParaRPr>
          </a:p>
        </p:txBody>
      </p:sp>
      <p:sp>
        <p:nvSpPr>
          <p:cNvPr id="4" name="Marcador de número de diapositiva 3"/>
          <p:cNvSpPr>
            <a:spLocks noGrp="1"/>
          </p:cNvSpPr>
          <p:nvPr>
            <p:ph type="sldNum" sz="quarter" idx="5"/>
          </p:nvPr>
        </p:nvSpPr>
        <p:spPr/>
        <p:txBody>
          <a:bodyPr/>
          <a:lstStyle/>
          <a:p>
            <a:fld id="{A1A84E3C-7FA9-4A63-A38E-EF8661D780DF}" type="slidenum">
              <a:rPr lang="ca-ES" smtClean="0"/>
              <a:t>28</a:t>
            </a:fld>
            <a:endParaRPr lang="ca-ES"/>
          </a:p>
        </p:txBody>
      </p:sp>
    </p:spTree>
    <p:extLst>
      <p:ext uri="{BB962C8B-B14F-4D97-AF65-F5344CB8AC3E}">
        <p14:creationId xmlns:p14="http://schemas.microsoft.com/office/powerpoint/2010/main" val="26702826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a:t>L’ona</a:t>
            </a:r>
            <a:r>
              <a:rPr lang="es-ES" dirty="0"/>
              <a:t> de shock atmosférica de </a:t>
            </a:r>
            <a:r>
              <a:rPr lang="es-ES" dirty="0" err="1"/>
              <a:t>l’erupció</a:t>
            </a:r>
            <a:r>
              <a:rPr lang="es-ES" dirty="0"/>
              <a:t> </a:t>
            </a:r>
            <a:r>
              <a:rPr lang="es-ES" dirty="0" err="1"/>
              <a:t>d’Hunga</a:t>
            </a:r>
            <a:r>
              <a:rPr lang="es-ES" dirty="0"/>
              <a:t> Tonga també va generar </a:t>
            </a:r>
            <a:r>
              <a:rPr lang="es-ES" dirty="0" err="1"/>
              <a:t>meteotsunamis</a:t>
            </a:r>
            <a:r>
              <a:rPr lang="es-ES" dirty="0"/>
              <a:t> per </a:t>
            </a:r>
            <a:r>
              <a:rPr lang="es-ES" dirty="0" err="1"/>
              <a:t>tots</a:t>
            </a:r>
            <a:r>
              <a:rPr lang="es-ES" dirty="0"/>
              <a:t> </a:t>
            </a:r>
            <a:r>
              <a:rPr lang="es-ES" dirty="0" err="1"/>
              <a:t>els</a:t>
            </a:r>
            <a:r>
              <a:rPr lang="es-ES" dirty="0"/>
              <a:t> </a:t>
            </a:r>
            <a:r>
              <a:rPr lang="es-ES" dirty="0" err="1"/>
              <a:t>oceans</a:t>
            </a:r>
            <a:r>
              <a:rPr lang="es-ES" dirty="0"/>
              <a:t> i </a:t>
            </a:r>
            <a:r>
              <a:rPr lang="es-ES" dirty="0" err="1"/>
              <a:t>mars</a:t>
            </a:r>
            <a:r>
              <a:rPr lang="es-ES" dirty="0"/>
              <a:t> del planeta, </a:t>
            </a:r>
            <a:r>
              <a:rPr lang="es-ES" dirty="0" err="1"/>
              <a:t>però</a:t>
            </a:r>
            <a:r>
              <a:rPr lang="es-ES" dirty="0"/>
              <a:t> no </a:t>
            </a:r>
            <a:r>
              <a:rPr lang="es-ES" dirty="0" err="1"/>
              <a:t>ens</a:t>
            </a:r>
            <a:r>
              <a:rPr lang="es-ES" dirty="0"/>
              <a:t> </a:t>
            </a:r>
            <a:r>
              <a:rPr lang="es-ES" dirty="0" err="1"/>
              <a:t>referim</a:t>
            </a:r>
            <a:r>
              <a:rPr lang="es-ES" dirty="0"/>
              <a:t> a </a:t>
            </a:r>
            <a:r>
              <a:rPr lang="es-ES" dirty="0" err="1"/>
              <a:t>ells</a:t>
            </a:r>
            <a:r>
              <a:rPr lang="es-ES" dirty="0"/>
              <a:t>, </a:t>
            </a:r>
            <a:r>
              <a:rPr lang="es-ES" dirty="0" err="1"/>
              <a:t>sinó</a:t>
            </a:r>
            <a:r>
              <a:rPr lang="es-ES" dirty="0"/>
              <a:t> al tsunami local </a:t>
            </a:r>
            <a:r>
              <a:rPr lang="es-ES" dirty="0" err="1"/>
              <a:t>produït</a:t>
            </a:r>
            <a:r>
              <a:rPr lang="es-ES" dirty="0"/>
              <a:t> per la propia </a:t>
            </a:r>
            <a:r>
              <a:rPr lang="es-ES" dirty="0" err="1"/>
              <a:t>erupció</a:t>
            </a:r>
            <a:r>
              <a:rPr lang="es-ES" dirty="0"/>
              <a:t>. </a:t>
            </a:r>
            <a:r>
              <a:rPr lang="es-ES" dirty="0" err="1"/>
              <a:t>Més</a:t>
            </a:r>
            <a:r>
              <a:rPr lang="es-ES" dirty="0"/>
              <a:t> </a:t>
            </a:r>
            <a:r>
              <a:rPr lang="es-ES" dirty="0" err="1"/>
              <a:t>info</a:t>
            </a:r>
            <a:r>
              <a:rPr lang="es-ES" dirty="0"/>
              <a:t> a https://www.nature.com/articles/s41586-022-05012-5</a:t>
            </a:r>
          </a:p>
          <a:p>
            <a:r>
              <a:rPr lang="es-ES" dirty="0"/>
              <a:t>Hi ha </a:t>
            </a:r>
            <a:r>
              <a:rPr lang="es-ES" dirty="0" err="1"/>
              <a:t>altres</a:t>
            </a:r>
            <a:r>
              <a:rPr lang="es-ES" dirty="0"/>
              <a:t> </a:t>
            </a:r>
            <a:r>
              <a:rPr lang="es-ES" dirty="0" err="1"/>
              <a:t>exemples</a:t>
            </a:r>
            <a:r>
              <a:rPr lang="es-ES" dirty="0"/>
              <a:t>, </a:t>
            </a:r>
            <a:r>
              <a:rPr lang="es-ES" dirty="0" err="1"/>
              <a:t>com</a:t>
            </a:r>
            <a:r>
              <a:rPr lang="es-ES" dirty="0"/>
              <a:t> el tsunami de Krakatoa de 1883.</a:t>
            </a:r>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29</a:t>
            </a:fld>
            <a:endParaRPr lang="ca-ES"/>
          </a:p>
        </p:txBody>
      </p:sp>
    </p:spTree>
    <p:extLst>
      <p:ext uri="{BB962C8B-B14F-4D97-AF65-F5344CB8AC3E}">
        <p14:creationId xmlns:p14="http://schemas.microsoft.com/office/powerpoint/2010/main" val="22931082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La </a:t>
            </a:r>
            <a:r>
              <a:rPr lang="es-ES" dirty="0" err="1"/>
              <a:t>formació</a:t>
            </a:r>
            <a:r>
              <a:rPr lang="es-ES" dirty="0"/>
              <a:t> Tanis, </a:t>
            </a:r>
            <a:r>
              <a:rPr lang="es-ES" dirty="0" err="1"/>
              <a:t>més</a:t>
            </a:r>
            <a:r>
              <a:rPr lang="es-ES" dirty="0"/>
              <a:t> </a:t>
            </a:r>
            <a:r>
              <a:rPr lang="es-ES" dirty="0" err="1"/>
              <a:t>info</a:t>
            </a:r>
            <a:r>
              <a:rPr lang="es-ES" dirty="0"/>
              <a:t> a: https://www.nature.com/articles/d41586-022-00511-x en el </a:t>
            </a:r>
            <a:r>
              <a:rPr lang="es-ES" dirty="0" err="1"/>
              <a:t>límit</a:t>
            </a:r>
            <a:r>
              <a:rPr lang="es-ES" dirty="0"/>
              <a:t> K-</a:t>
            </a:r>
            <a:r>
              <a:rPr lang="es-ES" dirty="0" err="1"/>
              <a:t>Pg</a:t>
            </a:r>
            <a:r>
              <a:rPr lang="es-ES" dirty="0"/>
              <a:t> </a:t>
            </a:r>
            <a:r>
              <a:rPr lang="es-ES" dirty="0" err="1"/>
              <a:t>està</a:t>
            </a:r>
            <a:r>
              <a:rPr lang="es-ES" dirty="0"/>
              <a:t> </a:t>
            </a:r>
            <a:r>
              <a:rPr lang="es-ES" dirty="0" err="1"/>
              <a:t>permetent</a:t>
            </a:r>
            <a:r>
              <a:rPr lang="es-ES" dirty="0"/>
              <a:t> </a:t>
            </a:r>
            <a:r>
              <a:rPr lang="es-ES" dirty="0" err="1"/>
              <a:t>descriure</a:t>
            </a:r>
            <a:r>
              <a:rPr lang="es-ES" dirty="0"/>
              <a:t> el tsunami </a:t>
            </a:r>
            <a:r>
              <a:rPr lang="es-ES" dirty="0" err="1"/>
              <a:t>generat</a:t>
            </a:r>
            <a:r>
              <a:rPr lang="es-ES" dirty="0"/>
              <a:t> per </a:t>
            </a:r>
            <a:r>
              <a:rPr lang="es-ES" dirty="0" err="1"/>
              <a:t>l’impacte</a:t>
            </a:r>
            <a:r>
              <a:rPr lang="es-ES" dirty="0"/>
              <a:t> que va acabar </a:t>
            </a:r>
            <a:r>
              <a:rPr lang="es-ES" dirty="0" err="1"/>
              <a:t>amb</a:t>
            </a:r>
            <a:r>
              <a:rPr lang="es-ES" dirty="0"/>
              <a:t> </a:t>
            </a:r>
            <a:r>
              <a:rPr lang="es-ES" dirty="0" err="1"/>
              <a:t>els</a:t>
            </a:r>
            <a:r>
              <a:rPr lang="es-ES" dirty="0"/>
              <a:t> </a:t>
            </a:r>
            <a:r>
              <a:rPr lang="es-ES" dirty="0" err="1"/>
              <a:t>dinosaures</a:t>
            </a:r>
            <a:r>
              <a:rPr lang="es-ES" dirty="0"/>
              <a:t> no </a:t>
            </a:r>
            <a:r>
              <a:rPr lang="es-ES" dirty="0" err="1"/>
              <a:t>avians</a:t>
            </a:r>
            <a:r>
              <a:rPr lang="es-ES" dirty="0"/>
              <a:t>.</a:t>
            </a:r>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30</a:t>
            </a:fld>
            <a:endParaRPr lang="ca-ES"/>
          </a:p>
        </p:txBody>
      </p:sp>
    </p:spTree>
    <p:extLst>
      <p:ext uri="{BB962C8B-B14F-4D97-AF65-F5344CB8AC3E}">
        <p14:creationId xmlns:p14="http://schemas.microsoft.com/office/powerpoint/2010/main" val="27711751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Les </a:t>
            </a:r>
            <a:r>
              <a:rPr lang="es-ES" dirty="0" err="1"/>
              <a:t>pedres</a:t>
            </a:r>
            <a:r>
              <a:rPr lang="es-ES" dirty="0"/>
              <a:t> de tsunami al </a:t>
            </a:r>
            <a:r>
              <a:rPr lang="es-ES" dirty="0" err="1"/>
              <a:t>Japó</a:t>
            </a:r>
            <a:r>
              <a:rPr lang="es-ES" dirty="0"/>
              <a:t> indiquen les </a:t>
            </a:r>
            <a:r>
              <a:rPr lang="es-ES" dirty="0" err="1"/>
              <a:t>alçades</a:t>
            </a:r>
            <a:r>
              <a:rPr lang="es-ES" dirty="0"/>
              <a:t> </a:t>
            </a:r>
            <a:r>
              <a:rPr lang="es-ES" dirty="0" err="1"/>
              <a:t>màximes</a:t>
            </a:r>
            <a:r>
              <a:rPr lang="es-ES" dirty="0"/>
              <a:t> </a:t>
            </a:r>
            <a:r>
              <a:rPr lang="es-ES" dirty="0" err="1"/>
              <a:t>on</a:t>
            </a:r>
            <a:r>
              <a:rPr lang="es-ES" dirty="0"/>
              <a:t> </a:t>
            </a:r>
            <a:r>
              <a:rPr lang="es-ES" dirty="0" err="1"/>
              <a:t>arribaven</a:t>
            </a:r>
            <a:r>
              <a:rPr lang="es-ES" dirty="0"/>
              <a:t> </a:t>
            </a:r>
            <a:r>
              <a:rPr lang="es-ES" dirty="0" err="1"/>
              <a:t>els</a:t>
            </a:r>
            <a:r>
              <a:rPr lang="es-ES" dirty="0"/>
              <a:t> </a:t>
            </a:r>
            <a:r>
              <a:rPr lang="es-ES" dirty="0" err="1"/>
              <a:t>diferents</a:t>
            </a:r>
            <a:r>
              <a:rPr lang="es-ES" dirty="0"/>
              <a:t> tsunamis, i </a:t>
            </a:r>
            <a:r>
              <a:rPr lang="es-ES" dirty="0" err="1"/>
              <a:t>estan</a:t>
            </a:r>
            <a:r>
              <a:rPr lang="es-ES" dirty="0"/>
              <a:t> gravades </a:t>
            </a:r>
            <a:r>
              <a:rPr lang="es-ES" dirty="0" err="1"/>
              <a:t>amb</a:t>
            </a:r>
            <a:r>
              <a:rPr lang="es-ES" dirty="0"/>
              <a:t> les dates.</a:t>
            </a:r>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34</a:t>
            </a:fld>
            <a:endParaRPr lang="ca-ES"/>
          </a:p>
        </p:txBody>
      </p:sp>
    </p:spTree>
    <p:extLst>
      <p:ext uri="{BB962C8B-B14F-4D97-AF65-F5344CB8AC3E}">
        <p14:creationId xmlns:p14="http://schemas.microsoft.com/office/powerpoint/2010/main" val="21068089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Al 1700, les </a:t>
            </a:r>
            <a:r>
              <a:rPr lang="es-ES" dirty="0" err="1"/>
              <a:t>cròniques</a:t>
            </a:r>
            <a:r>
              <a:rPr lang="es-ES" dirty="0"/>
              <a:t> </a:t>
            </a:r>
            <a:r>
              <a:rPr lang="es-ES" dirty="0" err="1"/>
              <a:t>històriques</a:t>
            </a:r>
            <a:r>
              <a:rPr lang="es-ES" dirty="0"/>
              <a:t> japoneses parlen </a:t>
            </a:r>
            <a:r>
              <a:rPr lang="es-ES" dirty="0" err="1"/>
              <a:t>d’un</a:t>
            </a:r>
            <a:r>
              <a:rPr lang="es-ES" dirty="0"/>
              <a:t> tsunami </a:t>
            </a:r>
            <a:r>
              <a:rPr lang="es-ES" dirty="0" err="1"/>
              <a:t>sense</a:t>
            </a:r>
            <a:r>
              <a:rPr lang="es-ES" dirty="0"/>
              <a:t> </a:t>
            </a:r>
            <a:r>
              <a:rPr lang="es-ES" dirty="0" err="1"/>
              <a:t>terratrèmol</a:t>
            </a:r>
            <a:r>
              <a:rPr lang="es-ES" dirty="0"/>
              <a:t>. </a:t>
            </a:r>
            <a:r>
              <a:rPr lang="es-ES" dirty="0" err="1"/>
              <a:t>Què</a:t>
            </a:r>
            <a:r>
              <a:rPr lang="es-ES" dirty="0"/>
              <a:t> </a:t>
            </a:r>
            <a:r>
              <a:rPr lang="es-ES" dirty="0" err="1"/>
              <a:t>devia</a:t>
            </a:r>
            <a:r>
              <a:rPr lang="es-ES" dirty="0"/>
              <a:t> pasar? (spoiler: </a:t>
            </a:r>
            <a:r>
              <a:rPr lang="es-ES" dirty="0" err="1"/>
              <a:t>terratrèmol</a:t>
            </a:r>
            <a:r>
              <a:rPr lang="es-ES" dirty="0"/>
              <a:t> a </a:t>
            </a:r>
            <a:r>
              <a:rPr lang="es-ES" dirty="0" err="1"/>
              <a:t>Cascàdia</a:t>
            </a:r>
            <a:r>
              <a:rPr lang="es-ES" dirty="0"/>
              <a:t>, </a:t>
            </a:r>
            <a:r>
              <a:rPr lang="es-ES" dirty="0" err="1"/>
              <a:t>d’on</a:t>
            </a:r>
            <a:r>
              <a:rPr lang="es-ES" dirty="0"/>
              <a:t> no es conserva historia escrita de </a:t>
            </a:r>
            <a:r>
              <a:rPr lang="es-ES" dirty="0" err="1"/>
              <a:t>l’any</a:t>
            </a:r>
            <a:r>
              <a:rPr lang="es-ES" dirty="0"/>
              <a:t> 1700, si </a:t>
            </a:r>
            <a:r>
              <a:rPr lang="es-ES" dirty="0" err="1"/>
              <a:t>bé</a:t>
            </a:r>
            <a:r>
              <a:rPr lang="es-ES" dirty="0"/>
              <a:t> les </a:t>
            </a:r>
            <a:r>
              <a:rPr lang="es-ES" dirty="0" err="1"/>
              <a:t>llegendes</a:t>
            </a:r>
            <a:r>
              <a:rPr lang="es-ES" dirty="0"/>
              <a:t> i mites de la </a:t>
            </a:r>
            <a:r>
              <a:rPr lang="es-ES" dirty="0" err="1"/>
              <a:t>població</a:t>
            </a:r>
            <a:r>
              <a:rPr lang="es-ES" dirty="0"/>
              <a:t> original indiquen una gran </a:t>
            </a:r>
            <a:r>
              <a:rPr lang="es-ES" dirty="0" err="1"/>
              <a:t>inundació</a:t>
            </a:r>
            <a:r>
              <a:rPr lang="es-ES" dirty="0"/>
              <a:t> i una </a:t>
            </a:r>
            <a:r>
              <a:rPr lang="es-ES" dirty="0" err="1"/>
              <a:t>dispersió</a:t>
            </a:r>
            <a:r>
              <a:rPr lang="es-ES" dirty="0"/>
              <a:t> </a:t>
            </a:r>
            <a:r>
              <a:rPr lang="es-ES" dirty="0" err="1"/>
              <a:t>dels</a:t>
            </a:r>
            <a:r>
              <a:rPr lang="es-ES" dirty="0"/>
              <a:t> </a:t>
            </a:r>
            <a:r>
              <a:rPr lang="es-ES" dirty="0" err="1"/>
              <a:t>assentaments</a:t>
            </a:r>
            <a:r>
              <a:rPr lang="es-ES" dirty="0"/>
              <a:t> </a:t>
            </a:r>
            <a:r>
              <a:rPr lang="es-ES" dirty="0" err="1"/>
              <a:t>cap</a:t>
            </a:r>
            <a:r>
              <a:rPr lang="es-ES" dirty="0"/>
              <a:t> a </a:t>
            </a:r>
            <a:r>
              <a:rPr lang="es-ES" dirty="0" err="1"/>
              <a:t>zones</a:t>
            </a:r>
            <a:r>
              <a:rPr lang="es-ES" dirty="0"/>
              <a:t> </a:t>
            </a:r>
            <a:r>
              <a:rPr lang="es-ES" dirty="0" err="1"/>
              <a:t>allunyades</a:t>
            </a:r>
            <a:r>
              <a:rPr lang="es-ES" dirty="0"/>
              <a:t> de la costa, i </a:t>
            </a:r>
            <a:r>
              <a:rPr lang="es-ES" dirty="0" err="1"/>
              <a:t>on</a:t>
            </a:r>
            <a:r>
              <a:rPr lang="es-ES" dirty="0"/>
              <a:t> el registre </a:t>
            </a:r>
            <a:r>
              <a:rPr lang="es-ES" dirty="0" err="1"/>
              <a:t>ens</a:t>
            </a:r>
            <a:r>
              <a:rPr lang="es-ES" dirty="0"/>
              <a:t> </a:t>
            </a:r>
            <a:r>
              <a:rPr lang="es-ES" dirty="0" err="1"/>
              <a:t>ensenya</a:t>
            </a:r>
            <a:r>
              <a:rPr lang="es-ES" dirty="0"/>
              <a:t> la diapo </a:t>
            </a:r>
            <a:r>
              <a:rPr lang="es-ES" dirty="0" err="1"/>
              <a:t>següent</a:t>
            </a:r>
            <a:r>
              <a:rPr lang="es-ES" dirty="0"/>
              <a:t>)</a:t>
            </a:r>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35</a:t>
            </a:fld>
            <a:endParaRPr lang="ca-ES"/>
          </a:p>
        </p:txBody>
      </p:sp>
    </p:spTree>
    <p:extLst>
      <p:ext uri="{BB962C8B-B14F-4D97-AF65-F5344CB8AC3E}">
        <p14:creationId xmlns:p14="http://schemas.microsoft.com/office/powerpoint/2010/main" val="6752287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a:t>Bosc</a:t>
            </a:r>
            <a:r>
              <a:rPr lang="es-ES" dirty="0"/>
              <a:t> fantasma de </a:t>
            </a:r>
            <a:r>
              <a:rPr lang="es-ES" dirty="0" err="1"/>
              <a:t>cedres</a:t>
            </a:r>
            <a:r>
              <a:rPr lang="es-ES" dirty="0"/>
              <a:t>. Els </a:t>
            </a:r>
            <a:r>
              <a:rPr lang="es-ES" dirty="0" err="1"/>
              <a:t>cedres</a:t>
            </a:r>
            <a:r>
              <a:rPr lang="es-ES" dirty="0"/>
              <a:t> van morir per diverses causes: </a:t>
            </a:r>
            <a:r>
              <a:rPr lang="es-ES" dirty="0" err="1"/>
              <a:t>pel</a:t>
            </a:r>
            <a:r>
              <a:rPr lang="es-ES" dirty="0"/>
              <a:t> tsunami, </a:t>
            </a:r>
            <a:r>
              <a:rPr lang="es-ES" dirty="0" err="1"/>
              <a:t>però</a:t>
            </a:r>
            <a:r>
              <a:rPr lang="es-ES" dirty="0"/>
              <a:t> també, entre </a:t>
            </a:r>
            <a:r>
              <a:rPr lang="es-ES" dirty="0" err="1"/>
              <a:t>altres</a:t>
            </a:r>
            <a:r>
              <a:rPr lang="es-ES" dirty="0"/>
              <a:t> causes, per la </a:t>
            </a:r>
            <a:r>
              <a:rPr lang="es-ES" dirty="0" err="1"/>
              <a:t>subsidència</a:t>
            </a:r>
            <a:r>
              <a:rPr lang="es-ES" dirty="0"/>
              <a:t> generada </a:t>
            </a:r>
            <a:r>
              <a:rPr lang="es-ES" dirty="0" err="1"/>
              <a:t>pel</a:t>
            </a:r>
            <a:r>
              <a:rPr lang="es-ES" dirty="0"/>
              <a:t> </a:t>
            </a:r>
            <a:r>
              <a:rPr lang="es-ES" dirty="0" err="1"/>
              <a:t>terratrèmol</a:t>
            </a:r>
            <a:r>
              <a:rPr lang="es-ES" dirty="0"/>
              <a:t> de 1700, que </a:t>
            </a:r>
            <a:r>
              <a:rPr lang="es-ES" dirty="0" err="1"/>
              <a:t>els</a:t>
            </a:r>
            <a:r>
              <a:rPr lang="es-ES" dirty="0"/>
              <a:t> va </a:t>
            </a:r>
            <a:r>
              <a:rPr lang="es-ES" dirty="0" err="1"/>
              <a:t>dur</a:t>
            </a:r>
            <a:r>
              <a:rPr lang="es-ES" dirty="0"/>
              <a:t> a unes </a:t>
            </a:r>
            <a:r>
              <a:rPr lang="es-ES" dirty="0" err="1"/>
              <a:t>alçades</a:t>
            </a:r>
            <a:r>
              <a:rPr lang="es-ES" dirty="0"/>
              <a:t> </a:t>
            </a:r>
            <a:r>
              <a:rPr lang="es-ES" dirty="0" err="1"/>
              <a:t>on</a:t>
            </a:r>
            <a:r>
              <a:rPr lang="es-ES" dirty="0"/>
              <a:t> la </a:t>
            </a:r>
            <a:r>
              <a:rPr lang="es-ES" dirty="0" err="1"/>
              <a:t>salinitat</a:t>
            </a:r>
            <a:r>
              <a:rPr lang="es-ES" dirty="0"/>
              <a:t> </a:t>
            </a:r>
            <a:r>
              <a:rPr lang="es-ES" dirty="0" err="1"/>
              <a:t>afectava</a:t>
            </a:r>
            <a:r>
              <a:rPr lang="es-ES" dirty="0"/>
              <a:t> les </a:t>
            </a:r>
            <a:r>
              <a:rPr lang="es-ES" dirty="0" err="1"/>
              <a:t>seves</a:t>
            </a:r>
            <a:r>
              <a:rPr lang="es-ES" dirty="0"/>
              <a:t> </a:t>
            </a:r>
            <a:r>
              <a:rPr lang="es-ES" dirty="0" err="1"/>
              <a:t>arrels</a:t>
            </a:r>
            <a:r>
              <a:rPr lang="es-ES" dirty="0"/>
              <a:t>.</a:t>
            </a:r>
          </a:p>
          <a:p>
            <a:r>
              <a:rPr lang="es-ES" dirty="0" err="1"/>
              <a:t>The</a:t>
            </a:r>
            <a:r>
              <a:rPr lang="es-ES" dirty="0"/>
              <a:t> </a:t>
            </a:r>
            <a:r>
              <a:rPr lang="es-ES" dirty="0" err="1"/>
              <a:t>orphan</a:t>
            </a:r>
            <a:r>
              <a:rPr lang="es-ES" dirty="0"/>
              <a:t> tsunami, </a:t>
            </a:r>
            <a:r>
              <a:rPr lang="es-ES" dirty="0" err="1"/>
              <a:t>magnífic</a:t>
            </a:r>
            <a:r>
              <a:rPr lang="es-ES" dirty="0"/>
              <a:t> </a:t>
            </a:r>
            <a:r>
              <a:rPr lang="es-ES" dirty="0" err="1"/>
              <a:t>llibre</a:t>
            </a:r>
            <a:r>
              <a:rPr lang="es-ES" dirty="0"/>
              <a:t> en </a:t>
            </a:r>
            <a:r>
              <a:rPr lang="es-ES" dirty="0" err="1"/>
              <a:t>obert</a:t>
            </a:r>
            <a:r>
              <a:rPr lang="es-ES" dirty="0"/>
              <a:t> https://pubs.er.usgs.gov/publication/pp1707</a:t>
            </a:r>
          </a:p>
          <a:p>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36</a:t>
            </a:fld>
            <a:endParaRPr lang="ca-ES"/>
          </a:p>
        </p:txBody>
      </p:sp>
    </p:spTree>
    <p:extLst>
      <p:ext uri="{BB962C8B-B14F-4D97-AF65-F5344CB8AC3E}">
        <p14:creationId xmlns:p14="http://schemas.microsoft.com/office/powerpoint/2010/main" val="12185203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dirty="0"/>
              <a:t>De </a:t>
            </a:r>
            <a:r>
              <a:rPr lang="es-ES" dirty="0" err="1"/>
              <a:t>fet</a:t>
            </a:r>
            <a:r>
              <a:rPr lang="es-ES" dirty="0"/>
              <a:t>, a El Día de Mañana, per </a:t>
            </a:r>
            <a:r>
              <a:rPr lang="es-ES" dirty="0" err="1"/>
              <a:t>què</a:t>
            </a:r>
            <a:r>
              <a:rPr lang="es-ES" dirty="0"/>
              <a:t> hi ha un tsunami?</a:t>
            </a:r>
            <a:endParaRPr lang="ca-ES" dirty="0"/>
          </a:p>
          <a:p>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3</a:t>
            </a:fld>
            <a:endParaRPr lang="ca-ES"/>
          </a:p>
        </p:txBody>
      </p:sp>
    </p:spTree>
    <p:extLst>
      <p:ext uri="{BB962C8B-B14F-4D97-AF65-F5344CB8AC3E}">
        <p14:creationId xmlns:p14="http://schemas.microsoft.com/office/powerpoint/2010/main" val="528720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En </a:t>
            </a:r>
            <a:r>
              <a:rPr lang="es-ES" dirty="0" err="1"/>
              <a:t>els</a:t>
            </a:r>
            <a:r>
              <a:rPr lang="es-ES" dirty="0"/>
              <a:t> </a:t>
            </a:r>
            <a:r>
              <a:rPr lang="es-ES" dirty="0" err="1"/>
              <a:t>testimonis</a:t>
            </a:r>
            <a:r>
              <a:rPr lang="es-ES" dirty="0"/>
              <a:t> de </a:t>
            </a:r>
            <a:r>
              <a:rPr lang="es-ES" dirty="0" err="1"/>
              <a:t>sediment</a:t>
            </a:r>
            <a:r>
              <a:rPr lang="es-ES" dirty="0"/>
              <a:t> </a:t>
            </a:r>
            <a:r>
              <a:rPr lang="es-ES" dirty="0" err="1"/>
              <a:t>marí</a:t>
            </a:r>
            <a:r>
              <a:rPr lang="es-ES" dirty="0"/>
              <a:t> poden quedar </a:t>
            </a:r>
            <a:r>
              <a:rPr lang="es-ES" dirty="0" err="1"/>
              <a:t>enregistrades</a:t>
            </a:r>
            <a:r>
              <a:rPr lang="es-ES" dirty="0"/>
              <a:t> turbidites generades per </a:t>
            </a:r>
            <a:r>
              <a:rPr lang="es-ES" dirty="0" err="1"/>
              <a:t>terratrèmols</a:t>
            </a:r>
            <a:r>
              <a:rPr lang="es-ES" dirty="0"/>
              <a:t> </a:t>
            </a:r>
            <a:r>
              <a:rPr lang="es-ES" dirty="0" err="1"/>
              <a:t>tsunamigènics</a:t>
            </a:r>
            <a:r>
              <a:rPr lang="es-ES" dirty="0"/>
              <a:t>.</a:t>
            </a:r>
          </a:p>
          <a:p>
            <a:r>
              <a:rPr lang="es-ES" dirty="0"/>
              <a:t>A </a:t>
            </a:r>
            <a:r>
              <a:rPr lang="es-ES" dirty="0" err="1"/>
              <a:t>prop</a:t>
            </a:r>
            <a:r>
              <a:rPr lang="es-ES" dirty="0"/>
              <a:t> de la costa poden </a:t>
            </a:r>
            <a:r>
              <a:rPr lang="es-ES" dirty="0" err="1"/>
              <a:t>enregistrar</a:t>
            </a:r>
            <a:r>
              <a:rPr lang="es-ES" dirty="0"/>
              <a:t>-se </a:t>
            </a:r>
            <a:r>
              <a:rPr lang="es-ES" dirty="0" err="1"/>
              <a:t>estrats</a:t>
            </a:r>
            <a:r>
              <a:rPr lang="es-ES" dirty="0"/>
              <a:t> </a:t>
            </a:r>
            <a:r>
              <a:rPr lang="es-ES" dirty="0" err="1"/>
              <a:t>anòmals</a:t>
            </a:r>
            <a:r>
              <a:rPr lang="es-ES" dirty="0"/>
              <a:t> que </a:t>
            </a:r>
            <a:r>
              <a:rPr lang="es-ES" dirty="0" err="1"/>
              <a:t>indiquin</a:t>
            </a:r>
            <a:r>
              <a:rPr lang="es-ES" dirty="0"/>
              <a:t> </a:t>
            </a:r>
            <a:r>
              <a:rPr lang="es-ES" dirty="0" err="1"/>
              <a:t>inundacions</a:t>
            </a:r>
            <a:r>
              <a:rPr lang="es-ES" dirty="0"/>
              <a:t> </a:t>
            </a:r>
            <a:r>
              <a:rPr lang="es-ES" dirty="0" err="1"/>
              <a:t>d’origen</a:t>
            </a:r>
            <a:r>
              <a:rPr lang="es-ES" dirty="0"/>
              <a:t> </a:t>
            </a:r>
            <a:r>
              <a:rPr lang="es-ES" dirty="0" err="1"/>
              <a:t>marí</a:t>
            </a:r>
            <a:r>
              <a:rPr lang="es-ES" dirty="0"/>
              <a:t>, </a:t>
            </a:r>
            <a:r>
              <a:rPr lang="es-ES" dirty="0" err="1"/>
              <a:t>amb</a:t>
            </a:r>
            <a:r>
              <a:rPr lang="es-ES" dirty="0"/>
              <a:t> </a:t>
            </a:r>
            <a:r>
              <a:rPr lang="es-ES" dirty="0" err="1"/>
              <a:t>fragments</a:t>
            </a:r>
            <a:r>
              <a:rPr lang="es-ES" dirty="0"/>
              <a:t> </a:t>
            </a:r>
            <a:r>
              <a:rPr lang="es-ES" dirty="0" err="1"/>
              <a:t>d’organismes</a:t>
            </a:r>
            <a:r>
              <a:rPr lang="es-ES" dirty="0"/>
              <a:t> marins </a:t>
            </a:r>
            <a:r>
              <a:rPr lang="es-ES" dirty="0" err="1"/>
              <a:t>d’aigües</a:t>
            </a:r>
            <a:r>
              <a:rPr lang="es-ES" dirty="0"/>
              <a:t> </a:t>
            </a:r>
            <a:r>
              <a:rPr lang="es-ES" dirty="0" err="1"/>
              <a:t>somes</a:t>
            </a:r>
            <a:r>
              <a:rPr lang="es-ES" dirty="0"/>
              <a:t> i profundes </a:t>
            </a:r>
            <a:r>
              <a:rPr lang="es-ES" dirty="0" err="1"/>
              <a:t>barrejats</a:t>
            </a:r>
            <a:endParaRPr lang="es-ES" dirty="0"/>
          </a:p>
          <a:p>
            <a:r>
              <a:rPr lang="es-ES" dirty="0"/>
              <a:t>Els tsunamis poden “reordenar” </a:t>
            </a:r>
            <a:r>
              <a:rPr lang="es-ES" dirty="0" err="1"/>
              <a:t>grans</a:t>
            </a:r>
            <a:r>
              <a:rPr lang="es-ES" dirty="0"/>
              <a:t> blocs de tones de pes, </a:t>
            </a:r>
            <a:r>
              <a:rPr lang="es-ES" dirty="0" err="1"/>
              <a:t>generant</a:t>
            </a:r>
            <a:r>
              <a:rPr lang="es-ES" dirty="0"/>
              <a:t> </a:t>
            </a:r>
            <a:r>
              <a:rPr lang="es-ES" dirty="0" err="1"/>
              <a:t>acumulacions</a:t>
            </a:r>
            <a:r>
              <a:rPr lang="es-ES" dirty="0"/>
              <a:t> de blocs, visibles per </a:t>
            </a:r>
            <a:r>
              <a:rPr lang="es-ES" dirty="0" err="1"/>
              <a:t>exemple</a:t>
            </a:r>
            <a:r>
              <a:rPr lang="es-ES" dirty="0"/>
              <a:t> a </a:t>
            </a:r>
            <a:r>
              <a:rPr lang="es-ES" dirty="0" err="1"/>
              <a:t>molts</a:t>
            </a:r>
            <a:r>
              <a:rPr lang="es-ES" dirty="0"/>
              <a:t> </a:t>
            </a:r>
            <a:r>
              <a:rPr lang="es-ES" dirty="0" err="1"/>
              <a:t>indrets</a:t>
            </a:r>
            <a:r>
              <a:rPr lang="es-ES" dirty="0"/>
              <a:t> de Mallorca.</a:t>
            </a:r>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37</a:t>
            </a:fld>
            <a:endParaRPr lang="ca-ES"/>
          </a:p>
        </p:txBody>
      </p:sp>
    </p:spTree>
    <p:extLst>
      <p:ext uri="{BB962C8B-B14F-4D97-AF65-F5344CB8AC3E}">
        <p14:creationId xmlns:p14="http://schemas.microsoft.com/office/powerpoint/2010/main" val="274425110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a:t>Xarxa</a:t>
            </a:r>
            <a:r>
              <a:rPr lang="es-ES" dirty="0"/>
              <a:t> de </a:t>
            </a:r>
            <a:r>
              <a:rPr lang="es-ES" dirty="0" err="1"/>
              <a:t>boies</a:t>
            </a:r>
            <a:r>
              <a:rPr lang="es-ES" dirty="0"/>
              <a:t> DART: https://www.ndbc.noaa.gov/obs.shtml?lat=13&amp;lon=-173&amp;zoom=2&amp;pgm=tsunami</a:t>
            </a:r>
          </a:p>
          <a:p>
            <a:r>
              <a:rPr lang="es-ES" dirty="0"/>
              <a:t>Les </a:t>
            </a:r>
            <a:r>
              <a:rPr lang="es-ES" dirty="0" err="1"/>
              <a:t>boies</a:t>
            </a:r>
            <a:r>
              <a:rPr lang="es-ES" dirty="0"/>
              <a:t> DART </a:t>
            </a:r>
            <a:r>
              <a:rPr lang="es-ES" dirty="0" err="1"/>
              <a:t>permeten</a:t>
            </a:r>
            <a:r>
              <a:rPr lang="es-ES" dirty="0"/>
              <a:t> “confirmar” que un tsunami </a:t>
            </a:r>
            <a:r>
              <a:rPr lang="es-ES" dirty="0" err="1"/>
              <a:t>s’ha</a:t>
            </a:r>
            <a:r>
              <a:rPr lang="es-ES" dirty="0"/>
              <a:t> </a:t>
            </a:r>
            <a:r>
              <a:rPr lang="es-ES" dirty="0" err="1"/>
              <a:t>generat</a:t>
            </a:r>
            <a:r>
              <a:rPr lang="es-ES" dirty="0"/>
              <a:t>. Les </a:t>
            </a:r>
            <a:r>
              <a:rPr lang="es-ES" dirty="0" err="1"/>
              <a:t>instal·lades</a:t>
            </a:r>
            <a:r>
              <a:rPr lang="es-ES" dirty="0"/>
              <a:t> </a:t>
            </a:r>
            <a:r>
              <a:rPr lang="es-ES" dirty="0" err="1"/>
              <a:t>prop</a:t>
            </a:r>
            <a:r>
              <a:rPr lang="es-ES" dirty="0"/>
              <a:t> del </a:t>
            </a:r>
            <a:r>
              <a:rPr lang="es-ES" dirty="0" err="1"/>
              <a:t>Japó</a:t>
            </a:r>
            <a:r>
              <a:rPr lang="es-ES" dirty="0"/>
              <a:t> salven a </a:t>
            </a:r>
            <a:r>
              <a:rPr lang="es-ES" dirty="0" err="1"/>
              <a:t>Hawaii</a:t>
            </a:r>
            <a:r>
              <a:rPr lang="es-ES" dirty="0"/>
              <a:t> i </a:t>
            </a:r>
            <a:r>
              <a:rPr lang="es-ES" dirty="0" err="1"/>
              <a:t>Amèrica</a:t>
            </a:r>
            <a:r>
              <a:rPr lang="es-ES" dirty="0"/>
              <a:t>; i les </a:t>
            </a:r>
            <a:r>
              <a:rPr lang="es-ES" dirty="0" err="1"/>
              <a:t>instal·lades</a:t>
            </a:r>
            <a:r>
              <a:rPr lang="es-ES" dirty="0"/>
              <a:t> a </a:t>
            </a:r>
            <a:r>
              <a:rPr lang="es-ES" dirty="0" err="1"/>
              <a:t>Amèrica</a:t>
            </a:r>
            <a:r>
              <a:rPr lang="es-ES" dirty="0"/>
              <a:t> salven al </a:t>
            </a:r>
            <a:r>
              <a:rPr lang="es-ES" dirty="0" err="1"/>
              <a:t>Hawaii</a:t>
            </a:r>
            <a:r>
              <a:rPr lang="es-ES" dirty="0"/>
              <a:t> i a </a:t>
            </a:r>
            <a:r>
              <a:rPr lang="es-ES" dirty="0" err="1"/>
              <a:t>Japó</a:t>
            </a:r>
            <a:r>
              <a:rPr lang="es-ES" dirty="0"/>
              <a:t>. </a:t>
            </a:r>
            <a:r>
              <a:rPr lang="es-ES" dirty="0" err="1"/>
              <a:t>Són</a:t>
            </a:r>
            <a:r>
              <a:rPr lang="es-ES" dirty="0"/>
              <a:t> </a:t>
            </a:r>
            <a:r>
              <a:rPr lang="es-ES" dirty="0" err="1"/>
              <a:t>útils</a:t>
            </a:r>
            <a:r>
              <a:rPr lang="es-ES" dirty="0"/>
              <a:t> </a:t>
            </a:r>
            <a:r>
              <a:rPr lang="es-ES" dirty="0" err="1"/>
              <a:t>pel</a:t>
            </a:r>
            <a:r>
              <a:rPr lang="es-ES" dirty="0"/>
              <a:t> camp </a:t>
            </a:r>
            <a:r>
              <a:rPr lang="es-ES" dirty="0" err="1"/>
              <a:t>llunyà</a:t>
            </a:r>
            <a:r>
              <a:rPr lang="es-ES" dirty="0"/>
              <a:t>. </a:t>
            </a:r>
            <a:r>
              <a:rPr lang="es-ES" dirty="0" err="1"/>
              <a:t>Pel</a:t>
            </a:r>
            <a:r>
              <a:rPr lang="es-ES" dirty="0"/>
              <a:t> camp </a:t>
            </a:r>
            <a:r>
              <a:rPr lang="es-ES" dirty="0" err="1"/>
              <a:t>proper</a:t>
            </a:r>
            <a:r>
              <a:rPr lang="es-ES" dirty="0"/>
              <a:t>, per </a:t>
            </a:r>
            <a:r>
              <a:rPr lang="es-ES" dirty="0" err="1"/>
              <a:t>l’impacte</a:t>
            </a:r>
            <a:r>
              <a:rPr lang="es-ES" dirty="0"/>
              <a:t> </a:t>
            </a:r>
            <a:r>
              <a:rPr lang="es-ES" dirty="0" err="1"/>
              <a:t>d’un</a:t>
            </a:r>
            <a:r>
              <a:rPr lang="es-ES" dirty="0"/>
              <a:t> tsunami local o </a:t>
            </a:r>
            <a:r>
              <a:rPr lang="es-ES" dirty="0" err="1"/>
              <a:t>generat</a:t>
            </a:r>
            <a:r>
              <a:rPr lang="es-ES" dirty="0"/>
              <a:t> a </a:t>
            </a:r>
            <a:r>
              <a:rPr lang="es-ES" dirty="0" err="1"/>
              <a:t>prop</a:t>
            </a:r>
            <a:r>
              <a:rPr lang="es-ES" dirty="0"/>
              <a:t>, </a:t>
            </a:r>
            <a:r>
              <a:rPr lang="es-ES" dirty="0" err="1"/>
              <a:t>només</a:t>
            </a:r>
            <a:r>
              <a:rPr lang="es-ES" dirty="0"/>
              <a:t> </a:t>
            </a:r>
            <a:r>
              <a:rPr lang="es-ES" dirty="0" err="1"/>
              <a:t>serveixen</a:t>
            </a:r>
            <a:r>
              <a:rPr lang="es-ES" dirty="0"/>
              <a:t> </a:t>
            </a:r>
            <a:r>
              <a:rPr lang="es-ES" dirty="0" err="1"/>
              <a:t>els</a:t>
            </a:r>
            <a:r>
              <a:rPr lang="es-ES" dirty="0"/>
              <a:t> </a:t>
            </a:r>
            <a:r>
              <a:rPr lang="es-ES" dirty="0" err="1"/>
              <a:t>sismòmetres</a:t>
            </a:r>
            <a:r>
              <a:rPr lang="es-ES" dirty="0"/>
              <a:t> </a:t>
            </a:r>
            <a:r>
              <a:rPr lang="es-ES" dirty="0" err="1"/>
              <a:t>cablejats</a:t>
            </a:r>
            <a:r>
              <a:rPr lang="es-ES" dirty="0"/>
              <a:t> i un sistema </a:t>
            </a:r>
            <a:r>
              <a:rPr lang="es-ES" dirty="0" err="1"/>
              <a:t>d’alerta</a:t>
            </a:r>
            <a:r>
              <a:rPr lang="es-ES" dirty="0"/>
              <a:t> temprana </a:t>
            </a:r>
            <a:r>
              <a:rPr lang="es-ES" dirty="0" err="1"/>
              <a:t>automàtic</a:t>
            </a:r>
            <a:r>
              <a:rPr lang="es-ES" dirty="0"/>
              <a:t> o </a:t>
            </a:r>
            <a:r>
              <a:rPr lang="es-ES" dirty="0" err="1"/>
              <a:t>semiautomàtic</a:t>
            </a:r>
            <a:r>
              <a:rPr lang="es-ES" dirty="0"/>
              <a:t>.</a:t>
            </a:r>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38</a:t>
            </a:fld>
            <a:endParaRPr lang="ca-ES"/>
          </a:p>
        </p:txBody>
      </p:sp>
    </p:spTree>
    <p:extLst>
      <p:ext uri="{BB962C8B-B14F-4D97-AF65-F5344CB8AC3E}">
        <p14:creationId xmlns:p14="http://schemas.microsoft.com/office/powerpoint/2010/main" val="34978480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El sistema </a:t>
            </a:r>
            <a:r>
              <a:rPr lang="es-ES" dirty="0" err="1"/>
              <a:t>d’alerta</a:t>
            </a:r>
            <a:r>
              <a:rPr lang="es-ES" dirty="0"/>
              <a:t> de tsunamis del </a:t>
            </a:r>
            <a:r>
              <a:rPr lang="es-ES" dirty="0" err="1"/>
              <a:t>japó</a:t>
            </a:r>
            <a:r>
              <a:rPr lang="es-ES" dirty="0"/>
              <a:t>. Per si </a:t>
            </a:r>
            <a:r>
              <a:rPr lang="es-ES" dirty="0" err="1"/>
              <a:t>algú</a:t>
            </a:r>
            <a:r>
              <a:rPr lang="es-ES" dirty="0"/>
              <a:t> el </a:t>
            </a:r>
            <a:r>
              <a:rPr lang="es-ES" dirty="0" err="1"/>
              <a:t>vol</a:t>
            </a:r>
            <a:r>
              <a:rPr lang="es-ES" dirty="0"/>
              <a:t> </a:t>
            </a:r>
            <a:r>
              <a:rPr lang="es-ES" dirty="0" err="1"/>
              <a:t>veure</a:t>
            </a:r>
            <a:r>
              <a:rPr lang="es-ES" dirty="0"/>
              <a:t>: https://www.youtube.com/watch?v=fCVl-DGE3_M</a:t>
            </a:r>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39</a:t>
            </a:fld>
            <a:endParaRPr lang="ca-ES"/>
          </a:p>
        </p:txBody>
      </p:sp>
    </p:spTree>
    <p:extLst>
      <p:ext uri="{BB962C8B-B14F-4D97-AF65-F5344CB8AC3E}">
        <p14:creationId xmlns:p14="http://schemas.microsoft.com/office/powerpoint/2010/main" val="17151196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Els </a:t>
            </a:r>
            <a:r>
              <a:rPr lang="es-ES" dirty="0" err="1"/>
              <a:t>mur</a:t>
            </a:r>
            <a:r>
              <a:rPr lang="es-ES" dirty="0"/>
              <a:t> </a:t>
            </a:r>
            <a:r>
              <a:rPr lang="es-ES" dirty="0" err="1"/>
              <a:t>anti-tsunami</a:t>
            </a:r>
            <a:r>
              <a:rPr lang="es-ES" dirty="0"/>
              <a:t> poden donar una falsa </a:t>
            </a:r>
            <a:r>
              <a:rPr lang="es-ES" dirty="0" err="1"/>
              <a:t>sensació</a:t>
            </a:r>
            <a:r>
              <a:rPr lang="es-ES" dirty="0"/>
              <a:t> de </a:t>
            </a:r>
            <a:r>
              <a:rPr lang="es-ES" dirty="0" err="1"/>
              <a:t>seguretat</a:t>
            </a:r>
            <a:r>
              <a:rPr lang="es-ES" dirty="0"/>
              <a:t>, i si </a:t>
            </a:r>
            <a:r>
              <a:rPr lang="es-ES" dirty="0" err="1"/>
              <a:t>són</a:t>
            </a:r>
            <a:r>
              <a:rPr lang="es-ES" dirty="0"/>
              <a:t> </a:t>
            </a:r>
            <a:r>
              <a:rPr lang="es-ES" dirty="0" err="1"/>
              <a:t>sobrepassats</a:t>
            </a:r>
            <a:r>
              <a:rPr lang="es-ES" dirty="0"/>
              <a:t> o </a:t>
            </a:r>
            <a:r>
              <a:rPr lang="es-ES" dirty="0" err="1"/>
              <a:t>destruïts</a:t>
            </a:r>
            <a:r>
              <a:rPr lang="es-ES" dirty="0"/>
              <a:t> </a:t>
            </a:r>
            <a:r>
              <a:rPr lang="es-ES" dirty="0" err="1"/>
              <a:t>empitjorar</a:t>
            </a:r>
            <a:r>
              <a:rPr lang="es-ES" dirty="0"/>
              <a:t> la </a:t>
            </a:r>
            <a:r>
              <a:rPr lang="es-ES" dirty="0" err="1"/>
              <a:t>situació</a:t>
            </a:r>
            <a:r>
              <a:rPr lang="es-ES" dirty="0"/>
              <a:t>.</a:t>
            </a:r>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41</a:t>
            </a:fld>
            <a:endParaRPr lang="ca-ES"/>
          </a:p>
        </p:txBody>
      </p:sp>
    </p:spTree>
    <p:extLst>
      <p:ext uri="{BB962C8B-B14F-4D97-AF65-F5344CB8AC3E}">
        <p14:creationId xmlns:p14="http://schemas.microsoft.com/office/powerpoint/2010/main" val="32949382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a:t>Què</a:t>
            </a:r>
            <a:r>
              <a:rPr lang="es-ES" dirty="0"/>
              <a:t> opinen?</a:t>
            </a:r>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42</a:t>
            </a:fld>
            <a:endParaRPr lang="ca-ES"/>
          </a:p>
        </p:txBody>
      </p:sp>
    </p:spTree>
    <p:extLst>
      <p:ext uri="{BB962C8B-B14F-4D97-AF65-F5344CB8AC3E}">
        <p14:creationId xmlns:p14="http://schemas.microsoft.com/office/powerpoint/2010/main" val="28188255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 </a:t>
            </a:r>
            <a:r>
              <a:rPr lang="es-ES" dirty="0" err="1"/>
              <a:t>els</a:t>
            </a:r>
            <a:r>
              <a:rPr lang="es-ES" dirty="0"/>
              <a:t> registres </a:t>
            </a:r>
            <a:r>
              <a:rPr lang="es-ES" dirty="0" err="1"/>
              <a:t>històrics</a:t>
            </a:r>
            <a:r>
              <a:rPr lang="es-ES" dirty="0"/>
              <a:t> indiquen tsunamis </a:t>
            </a:r>
            <a:r>
              <a:rPr lang="es-ES" dirty="0" err="1"/>
              <a:t>passats</a:t>
            </a:r>
            <a:r>
              <a:rPr lang="es-ES" dirty="0"/>
              <a:t> </a:t>
            </a:r>
            <a:r>
              <a:rPr lang="es-ES" dirty="0" err="1"/>
              <a:t>amb</a:t>
            </a:r>
            <a:r>
              <a:rPr lang="es-ES" dirty="0"/>
              <a:t> </a:t>
            </a:r>
            <a:r>
              <a:rPr lang="es-ES" dirty="0" err="1"/>
              <a:t>certa</a:t>
            </a:r>
            <a:r>
              <a:rPr lang="es-ES" dirty="0"/>
              <a:t> </a:t>
            </a:r>
            <a:r>
              <a:rPr lang="es-ES" dirty="0" err="1"/>
              <a:t>freqüència</a:t>
            </a:r>
            <a:r>
              <a:rPr lang="es-ES" dirty="0"/>
              <a:t>. (El tsunami de 1522 el </a:t>
            </a:r>
            <a:r>
              <a:rPr lang="es-ES" dirty="0" err="1"/>
              <a:t>terratrèmol</a:t>
            </a:r>
            <a:r>
              <a:rPr lang="es-ES" dirty="0"/>
              <a:t> </a:t>
            </a:r>
            <a:r>
              <a:rPr lang="es-ES" dirty="0" err="1"/>
              <a:t>està</a:t>
            </a:r>
            <a:r>
              <a:rPr lang="es-ES" dirty="0"/>
              <a:t> mal </a:t>
            </a:r>
            <a:r>
              <a:rPr lang="es-ES" dirty="0" err="1"/>
              <a:t>situat</a:t>
            </a:r>
            <a:r>
              <a:rPr lang="es-ES" dirty="0"/>
              <a:t>)</a:t>
            </a:r>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43</a:t>
            </a:fld>
            <a:endParaRPr lang="ca-ES"/>
          </a:p>
        </p:txBody>
      </p:sp>
    </p:spTree>
    <p:extLst>
      <p:ext uri="{BB962C8B-B14F-4D97-AF65-F5344CB8AC3E}">
        <p14:creationId xmlns:p14="http://schemas.microsoft.com/office/powerpoint/2010/main" val="348065204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Si per casa </a:t>
            </a:r>
            <a:r>
              <a:rPr lang="es-ES" dirty="0" err="1"/>
              <a:t>nostra</a:t>
            </a:r>
            <a:r>
              <a:rPr lang="es-ES" dirty="0"/>
              <a:t> </a:t>
            </a:r>
            <a:r>
              <a:rPr lang="es-ES" dirty="0" err="1"/>
              <a:t>considerem</a:t>
            </a:r>
            <a:r>
              <a:rPr lang="es-ES" dirty="0"/>
              <a:t> la </a:t>
            </a:r>
            <a:r>
              <a:rPr lang="es-ES" dirty="0" err="1"/>
              <a:t>Mediterrània</a:t>
            </a:r>
            <a:r>
              <a:rPr lang="es-ES" dirty="0"/>
              <a:t>, el </a:t>
            </a:r>
            <a:r>
              <a:rPr lang="es-ES" dirty="0" err="1"/>
              <a:t>terratrèmol</a:t>
            </a:r>
            <a:r>
              <a:rPr lang="es-ES" dirty="0"/>
              <a:t> de 2003 </a:t>
            </a:r>
            <a:r>
              <a:rPr lang="es-ES" dirty="0" err="1"/>
              <a:t>d’Algèria</a:t>
            </a:r>
            <a:r>
              <a:rPr lang="es-ES" dirty="0"/>
              <a:t> va </a:t>
            </a:r>
            <a:r>
              <a:rPr lang="es-ES" dirty="0" err="1"/>
              <a:t>produir</a:t>
            </a:r>
            <a:r>
              <a:rPr lang="es-ES" dirty="0"/>
              <a:t> un tsunami a la </a:t>
            </a:r>
            <a:r>
              <a:rPr lang="es-ES" dirty="0" err="1"/>
              <a:t>Mediterrània</a:t>
            </a:r>
            <a:r>
              <a:rPr lang="es-ES" dirty="0"/>
              <a:t> occidental.</a:t>
            </a:r>
          </a:p>
          <a:p>
            <a:r>
              <a:rPr lang="es-ES" dirty="0"/>
              <a:t>I a les </a:t>
            </a:r>
            <a:r>
              <a:rPr lang="es-ES" dirty="0" err="1"/>
              <a:t>illes</a:t>
            </a:r>
            <a:r>
              <a:rPr lang="es-ES" dirty="0"/>
              <a:t> </a:t>
            </a:r>
            <a:r>
              <a:rPr lang="es-ES" dirty="0" err="1"/>
              <a:t>s’han</a:t>
            </a:r>
            <a:r>
              <a:rPr lang="es-ES" dirty="0"/>
              <a:t> </a:t>
            </a:r>
            <a:r>
              <a:rPr lang="es-ES" dirty="0" err="1"/>
              <a:t>descrit</a:t>
            </a:r>
            <a:r>
              <a:rPr lang="es-ES" dirty="0"/>
              <a:t> </a:t>
            </a:r>
            <a:r>
              <a:rPr lang="es-ES" dirty="0" err="1"/>
              <a:t>grans</a:t>
            </a:r>
            <a:r>
              <a:rPr lang="es-ES" dirty="0"/>
              <a:t> </a:t>
            </a:r>
            <a:r>
              <a:rPr lang="es-ES" dirty="0" err="1"/>
              <a:t>acumulacions</a:t>
            </a:r>
            <a:r>
              <a:rPr lang="es-ES" dirty="0"/>
              <a:t> de blocs </a:t>
            </a:r>
            <a:r>
              <a:rPr lang="es-ES" dirty="0" err="1"/>
              <a:t>relacionats</a:t>
            </a:r>
            <a:r>
              <a:rPr lang="es-ES" dirty="0"/>
              <a:t> </a:t>
            </a:r>
            <a:r>
              <a:rPr lang="es-ES" dirty="0" err="1"/>
              <a:t>amb</a:t>
            </a:r>
            <a:r>
              <a:rPr lang="es-ES" dirty="0"/>
              <a:t> tsunamis.</a:t>
            </a:r>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44</a:t>
            </a:fld>
            <a:endParaRPr lang="ca-ES"/>
          </a:p>
        </p:txBody>
      </p:sp>
    </p:spTree>
    <p:extLst>
      <p:ext uri="{BB962C8B-B14F-4D97-AF65-F5344CB8AC3E}">
        <p14:creationId xmlns:p14="http://schemas.microsoft.com/office/powerpoint/2010/main" val="185895700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NEAMTWS (North East Atlantic and </a:t>
            </a:r>
            <a:r>
              <a:rPr lang="es-ES" dirty="0" err="1"/>
              <a:t>Mediterranean</a:t>
            </a:r>
            <a:r>
              <a:rPr lang="es-ES" dirty="0"/>
              <a:t> Tsunami </a:t>
            </a:r>
            <a:r>
              <a:rPr lang="es-ES" dirty="0" err="1"/>
              <a:t>Warning</a:t>
            </a:r>
            <a:r>
              <a:rPr lang="es-ES" dirty="0"/>
              <a:t> </a:t>
            </a:r>
            <a:r>
              <a:rPr lang="es-ES" dirty="0" err="1"/>
              <a:t>System</a:t>
            </a:r>
            <a:r>
              <a:rPr lang="es-ES" dirty="0"/>
              <a:t>), que </a:t>
            </a:r>
            <a:r>
              <a:rPr lang="es-ES" dirty="0" err="1"/>
              <a:t>rep</a:t>
            </a:r>
            <a:r>
              <a:rPr lang="es-ES" dirty="0"/>
              <a:t> </a:t>
            </a:r>
            <a:r>
              <a:rPr lang="es-ES" dirty="0" err="1"/>
              <a:t>informació</a:t>
            </a:r>
            <a:r>
              <a:rPr lang="es-ES" dirty="0"/>
              <a:t> i alertes </a:t>
            </a:r>
            <a:r>
              <a:rPr lang="es-ES" dirty="0" err="1"/>
              <a:t>d’Itàlia</a:t>
            </a:r>
            <a:r>
              <a:rPr lang="es-ES" dirty="0"/>
              <a:t> (CAT-INGV </a:t>
            </a:r>
            <a:r>
              <a:rPr lang="es-ES" dirty="0" err="1"/>
              <a:t>Istituto</a:t>
            </a:r>
            <a:r>
              <a:rPr lang="es-ES" dirty="0"/>
              <a:t> </a:t>
            </a:r>
            <a:r>
              <a:rPr lang="es-ES" dirty="0" err="1"/>
              <a:t>Nazionale</a:t>
            </a:r>
            <a:r>
              <a:rPr lang="es-ES" dirty="0"/>
              <a:t> di </a:t>
            </a:r>
            <a:r>
              <a:rPr lang="es-ES" dirty="0" err="1"/>
              <a:t>Geofisica</a:t>
            </a:r>
            <a:r>
              <a:rPr lang="es-ES" dirty="0"/>
              <a:t> e </a:t>
            </a:r>
            <a:r>
              <a:rPr lang="es-ES" dirty="0" err="1"/>
              <a:t>Vulcanologia</a:t>
            </a:r>
            <a:r>
              <a:rPr lang="es-ES" dirty="0"/>
              <a:t>), </a:t>
            </a:r>
            <a:r>
              <a:rPr lang="es-ES" dirty="0" err="1"/>
              <a:t>França</a:t>
            </a:r>
            <a:r>
              <a:rPr lang="es-ES" dirty="0"/>
              <a:t> (CENALT), </a:t>
            </a:r>
            <a:r>
              <a:rPr lang="es-ES" dirty="0" err="1"/>
              <a:t>Grècia</a:t>
            </a:r>
            <a:r>
              <a:rPr lang="es-ES" dirty="0"/>
              <a:t> (NOA) i Turquía (KOERI).</a:t>
            </a:r>
          </a:p>
          <a:p>
            <a:r>
              <a:rPr lang="es-ES" dirty="0"/>
              <a:t>A </a:t>
            </a:r>
            <a:r>
              <a:rPr lang="es-ES" dirty="0" err="1"/>
              <a:t>Espanya</a:t>
            </a:r>
            <a:r>
              <a:rPr lang="es-ES" dirty="0"/>
              <a:t> les alertes de tsunami les </a:t>
            </a:r>
            <a:r>
              <a:rPr lang="es-ES" dirty="0" err="1"/>
              <a:t>emet</a:t>
            </a:r>
            <a:r>
              <a:rPr lang="es-ES" dirty="0"/>
              <a:t> </a:t>
            </a:r>
            <a:r>
              <a:rPr lang="es-ES" dirty="0" err="1"/>
              <a:t>l’IGN</a:t>
            </a:r>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45</a:t>
            </a:fld>
            <a:endParaRPr lang="ca-ES"/>
          </a:p>
        </p:txBody>
      </p:sp>
    </p:spTree>
    <p:extLst>
      <p:ext uri="{BB962C8B-B14F-4D97-AF65-F5344CB8AC3E}">
        <p14:creationId xmlns:p14="http://schemas.microsoft.com/office/powerpoint/2010/main" val="40019355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dirty="0" err="1"/>
              <a:t>Què</a:t>
            </a:r>
            <a:r>
              <a:rPr lang="es-ES" dirty="0"/>
              <a:t> NO </a:t>
            </a:r>
            <a:r>
              <a:rPr lang="es-ES" dirty="0" err="1"/>
              <a:t>és</a:t>
            </a:r>
            <a:r>
              <a:rPr lang="es-ES" dirty="0"/>
              <a:t> un tsunami, </a:t>
            </a:r>
            <a:r>
              <a:rPr lang="es-ES" dirty="0" err="1"/>
              <a:t>amb</a:t>
            </a:r>
            <a:r>
              <a:rPr lang="es-ES" dirty="0"/>
              <a:t> </a:t>
            </a:r>
            <a:r>
              <a:rPr lang="es-ES" dirty="0" err="1"/>
              <a:t>imatges</a:t>
            </a:r>
            <a:r>
              <a:rPr lang="es-ES" dirty="0"/>
              <a:t> falses que de </a:t>
            </a:r>
            <a:r>
              <a:rPr lang="es-ES" dirty="0" err="1"/>
              <a:t>vegades</a:t>
            </a:r>
            <a:r>
              <a:rPr lang="es-ES" dirty="0"/>
              <a:t> </a:t>
            </a:r>
            <a:r>
              <a:rPr lang="es-ES" dirty="0" err="1"/>
              <a:t>colen</a:t>
            </a:r>
            <a:r>
              <a:rPr lang="es-ES" dirty="0"/>
              <a:t> </a:t>
            </a:r>
            <a:r>
              <a:rPr lang="es-ES" dirty="0" err="1"/>
              <a:t>als</a:t>
            </a:r>
            <a:r>
              <a:rPr lang="es-ES" dirty="0"/>
              <a:t> </a:t>
            </a:r>
            <a:r>
              <a:rPr lang="es-ES" dirty="0" err="1"/>
              <a:t>mitjans</a:t>
            </a:r>
            <a:r>
              <a:rPr lang="es-ES" dirty="0"/>
              <a:t> de </a:t>
            </a:r>
            <a:r>
              <a:rPr lang="es-ES" dirty="0" err="1"/>
              <a:t>comunicació</a:t>
            </a:r>
            <a:r>
              <a:rPr lang="es-ES" dirty="0"/>
              <a:t>: “</a:t>
            </a:r>
            <a:r>
              <a:rPr lang="es-ES" dirty="0" err="1"/>
              <a:t>onades</a:t>
            </a:r>
            <a:r>
              <a:rPr lang="es-ES" dirty="0"/>
              <a:t> </a:t>
            </a:r>
            <a:r>
              <a:rPr lang="es-ES" dirty="0" err="1"/>
              <a:t>grans</a:t>
            </a:r>
            <a:r>
              <a:rPr lang="es-ES" dirty="0"/>
              <a:t> que </a:t>
            </a:r>
            <a:r>
              <a:rPr lang="es-ES" dirty="0" err="1"/>
              <a:t>trenquen</a:t>
            </a:r>
            <a:r>
              <a:rPr lang="es-ES" dirty="0"/>
              <a:t>”</a:t>
            </a:r>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4</a:t>
            </a:fld>
            <a:endParaRPr lang="ca-ES"/>
          </a:p>
        </p:txBody>
      </p:sp>
    </p:spTree>
    <p:extLst>
      <p:ext uri="{BB962C8B-B14F-4D97-AF65-F5344CB8AC3E}">
        <p14:creationId xmlns:p14="http://schemas.microsoft.com/office/powerpoint/2010/main" val="10563783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dirty="0"/>
              <a:t>Ara que ja saben </a:t>
            </a:r>
            <a:r>
              <a:rPr lang="es-ES" dirty="0" err="1"/>
              <a:t>què</a:t>
            </a:r>
            <a:r>
              <a:rPr lang="es-ES" dirty="0"/>
              <a:t> NO </a:t>
            </a:r>
            <a:r>
              <a:rPr lang="es-ES" dirty="0" err="1"/>
              <a:t>és</a:t>
            </a:r>
            <a:r>
              <a:rPr lang="es-ES" dirty="0"/>
              <a:t> un tsunami, </a:t>
            </a:r>
            <a:r>
              <a:rPr lang="es-ES" dirty="0" err="1"/>
              <a:t>anem</a:t>
            </a:r>
            <a:r>
              <a:rPr lang="es-ES" dirty="0"/>
              <a:t> a </a:t>
            </a:r>
            <a:r>
              <a:rPr lang="es-ES" dirty="0" err="1"/>
              <a:t>veure</a:t>
            </a:r>
            <a:r>
              <a:rPr lang="es-ES" dirty="0"/>
              <a:t> </a:t>
            </a:r>
            <a:r>
              <a:rPr lang="es-ES" dirty="0" err="1"/>
              <a:t>què</a:t>
            </a:r>
            <a:r>
              <a:rPr lang="es-ES" dirty="0"/>
              <a:t> </a:t>
            </a:r>
            <a:r>
              <a:rPr lang="es-ES" dirty="0" err="1"/>
              <a:t>és</a:t>
            </a:r>
            <a:r>
              <a:rPr lang="es-ES" dirty="0"/>
              <a:t> un tsunami</a:t>
            </a:r>
            <a:endParaRPr lang="ca-ES" dirty="0"/>
          </a:p>
          <a:p>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6</a:t>
            </a:fld>
            <a:endParaRPr lang="ca-ES"/>
          </a:p>
        </p:txBody>
      </p:sp>
    </p:spTree>
    <p:extLst>
      <p:ext uri="{BB962C8B-B14F-4D97-AF65-F5344CB8AC3E}">
        <p14:creationId xmlns:p14="http://schemas.microsoft.com/office/powerpoint/2010/main" val="17935452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ca-ES" noProof="0" dirty="0"/>
              <a:t>La definició del DIEC2 no és massa acurada des del punt de vista científic. Desenvoluparem la definició científica per entendre què hi ha al darrere</a:t>
            </a:r>
          </a:p>
        </p:txBody>
      </p:sp>
      <p:sp>
        <p:nvSpPr>
          <p:cNvPr id="4" name="Marcador de número de diapositiva 3"/>
          <p:cNvSpPr>
            <a:spLocks noGrp="1"/>
          </p:cNvSpPr>
          <p:nvPr>
            <p:ph type="sldNum" sz="quarter" idx="5"/>
          </p:nvPr>
        </p:nvSpPr>
        <p:spPr/>
        <p:txBody>
          <a:bodyPr/>
          <a:lstStyle/>
          <a:p>
            <a:fld id="{A1A84E3C-7FA9-4A63-A38E-EF8661D780DF}" type="slidenum">
              <a:rPr lang="ca-ES" smtClean="0"/>
              <a:t>7</a:t>
            </a:fld>
            <a:endParaRPr lang="ca-ES"/>
          </a:p>
        </p:txBody>
      </p:sp>
    </p:spTree>
    <p:extLst>
      <p:ext uri="{BB962C8B-B14F-4D97-AF65-F5344CB8AC3E}">
        <p14:creationId xmlns:p14="http://schemas.microsoft.com/office/powerpoint/2010/main" val="32768064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a:t>Moviment</a:t>
            </a:r>
            <a:r>
              <a:rPr lang="es-ES" dirty="0"/>
              <a:t> orbital… a mar </a:t>
            </a:r>
            <a:r>
              <a:rPr lang="es-ES" dirty="0" err="1"/>
              <a:t>obert</a:t>
            </a:r>
            <a:r>
              <a:rPr lang="es-ES" dirty="0"/>
              <a:t> </a:t>
            </a:r>
            <a:r>
              <a:rPr lang="es-ES" dirty="0" err="1"/>
              <a:t>és</a:t>
            </a:r>
            <a:r>
              <a:rPr lang="es-ES" dirty="0"/>
              <a:t> circular</a:t>
            </a:r>
            <a:endParaRPr lang="ca-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8</a:t>
            </a:fld>
            <a:endParaRPr lang="ca-ES"/>
          </a:p>
        </p:txBody>
      </p:sp>
    </p:spTree>
    <p:extLst>
      <p:ext uri="{BB962C8B-B14F-4D97-AF65-F5344CB8AC3E}">
        <p14:creationId xmlns:p14="http://schemas.microsoft.com/office/powerpoint/2010/main" val="41456254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dirty="0" err="1"/>
              <a:t>Exemple</a:t>
            </a:r>
            <a:r>
              <a:rPr lang="es-ES" dirty="0"/>
              <a:t> </a:t>
            </a:r>
            <a:r>
              <a:rPr lang="es-ES" dirty="0" err="1"/>
              <a:t>onades</a:t>
            </a:r>
            <a:r>
              <a:rPr lang="es-ES" dirty="0"/>
              <a:t> de </a:t>
            </a:r>
            <a:r>
              <a:rPr lang="es-ES" dirty="0" err="1"/>
              <a:t>vent</a:t>
            </a:r>
            <a:r>
              <a:rPr lang="es-ES" dirty="0"/>
              <a:t>: les que </a:t>
            </a:r>
            <a:r>
              <a:rPr lang="es-ES" dirty="0" err="1"/>
              <a:t>veiem</a:t>
            </a:r>
            <a:r>
              <a:rPr lang="es-ES" dirty="0"/>
              <a:t> a la </a:t>
            </a:r>
            <a:r>
              <a:rPr lang="es-ES" dirty="0" err="1"/>
              <a:t>platja</a:t>
            </a:r>
            <a:r>
              <a:rPr lang="es-ES" dirty="0"/>
              <a:t>, des de </a:t>
            </a:r>
            <a:r>
              <a:rPr lang="es-ES" dirty="0" err="1"/>
              <a:t>molt</a:t>
            </a:r>
            <a:r>
              <a:rPr lang="es-ES" dirty="0"/>
              <a:t> </a:t>
            </a:r>
            <a:r>
              <a:rPr lang="es-ES" dirty="0" err="1"/>
              <a:t>petites</a:t>
            </a:r>
            <a:r>
              <a:rPr lang="es-ES" dirty="0"/>
              <a:t> </a:t>
            </a:r>
            <a:r>
              <a:rPr lang="es-ES" dirty="0" err="1"/>
              <a:t>fins</a:t>
            </a:r>
            <a:r>
              <a:rPr lang="es-ES" dirty="0"/>
              <a:t> a </a:t>
            </a:r>
            <a:r>
              <a:rPr lang="es-ES" dirty="0" err="1"/>
              <a:t>onades</a:t>
            </a:r>
            <a:r>
              <a:rPr lang="es-ES" dirty="0"/>
              <a:t> de </a:t>
            </a:r>
            <a:r>
              <a:rPr lang="es-ES" dirty="0" err="1"/>
              <a:t>tempesta</a:t>
            </a:r>
            <a:r>
              <a:rPr lang="es-ES" dirty="0"/>
              <a:t> de 30 m </a:t>
            </a:r>
            <a:r>
              <a:rPr lang="es-ES" dirty="0" err="1"/>
              <a:t>d’alçada</a:t>
            </a:r>
            <a:r>
              <a:rPr lang="es-ES" dirty="0"/>
              <a:t> en mar </a:t>
            </a:r>
            <a:r>
              <a:rPr lang="es-ES" dirty="0" err="1"/>
              <a:t>obert</a:t>
            </a:r>
            <a:endParaRPr lang="es-ES" dirty="0"/>
          </a:p>
          <a:p>
            <a:pPr marL="0" marR="0" lvl="0" indent="0" algn="l" defTabSz="914400" rtl="0" eaLnBrk="1" fontAlgn="auto" latinLnBrk="0" hangingPunct="1">
              <a:lnSpc>
                <a:spcPct val="100000"/>
              </a:lnSpc>
              <a:spcBef>
                <a:spcPts val="0"/>
              </a:spcBef>
              <a:spcAft>
                <a:spcPts val="0"/>
              </a:spcAft>
              <a:buClrTx/>
              <a:buSzTx/>
              <a:buFontTx/>
              <a:buNone/>
              <a:tabLst/>
              <a:defRPr/>
            </a:pPr>
            <a:r>
              <a:rPr lang="es-ES" dirty="0"/>
              <a:t>Marees </a:t>
            </a:r>
            <a:r>
              <a:rPr lang="es-ES" dirty="0" err="1"/>
              <a:t>astronòmiques</a:t>
            </a:r>
            <a:r>
              <a:rPr lang="es-ES" dirty="0"/>
              <a:t>: a la </a:t>
            </a:r>
            <a:r>
              <a:rPr lang="es-ES" dirty="0" err="1"/>
              <a:t>Mediterrània</a:t>
            </a:r>
            <a:r>
              <a:rPr lang="es-ES" dirty="0"/>
              <a:t> no hi </a:t>
            </a:r>
            <a:r>
              <a:rPr lang="es-ES" dirty="0" err="1"/>
              <a:t>estem</a:t>
            </a:r>
            <a:r>
              <a:rPr lang="es-ES" dirty="0"/>
              <a:t> </a:t>
            </a:r>
            <a:r>
              <a:rPr lang="es-ES" dirty="0" err="1"/>
              <a:t>acostumats</a:t>
            </a:r>
            <a:r>
              <a:rPr lang="es-ES" dirty="0"/>
              <a:t> </a:t>
            </a:r>
            <a:r>
              <a:rPr lang="es-ES" dirty="0" err="1"/>
              <a:t>perquè</a:t>
            </a:r>
            <a:r>
              <a:rPr lang="es-ES" dirty="0"/>
              <a:t> </a:t>
            </a:r>
            <a:r>
              <a:rPr lang="es-ES" dirty="0" err="1"/>
              <a:t>és</a:t>
            </a:r>
            <a:r>
              <a:rPr lang="es-ES" dirty="0"/>
              <a:t> un mar </a:t>
            </a:r>
            <a:r>
              <a:rPr lang="es-ES" dirty="0" err="1"/>
              <a:t>micromareal</a:t>
            </a:r>
            <a:r>
              <a:rPr lang="es-ES" dirty="0"/>
              <a:t>, </a:t>
            </a:r>
            <a:r>
              <a:rPr lang="es-ES" dirty="0" err="1"/>
              <a:t>amb</a:t>
            </a:r>
            <a:r>
              <a:rPr lang="es-ES" dirty="0"/>
              <a:t> marees &lt;0.5 m</a:t>
            </a:r>
          </a:p>
          <a:p>
            <a:pPr marL="0" marR="0" lvl="0" indent="0" algn="l" defTabSz="914400" rtl="0" eaLnBrk="1" fontAlgn="auto" latinLnBrk="0" hangingPunct="1">
              <a:lnSpc>
                <a:spcPct val="100000"/>
              </a:lnSpc>
              <a:spcBef>
                <a:spcPts val="0"/>
              </a:spcBef>
              <a:spcAft>
                <a:spcPts val="0"/>
              </a:spcAft>
              <a:buClrTx/>
              <a:buSzTx/>
              <a:buFontTx/>
              <a:buNone/>
              <a:tabLst/>
              <a:defRPr/>
            </a:pPr>
            <a:r>
              <a:rPr lang="es-ES" dirty="0" err="1"/>
              <a:t>Exemple</a:t>
            </a:r>
            <a:r>
              <a:rPr lang="es-ES" dirty="0"/>
              <a:t> de marees de </a:t>
            </a:r>
            <a:r>
              <a:rPr lang="es-ES" dirty="0" err="1"/>
              <a:t>tempesta</a:t>
            </a:r>
            <a:r>
              <a:rPr lang="es-ES" dirty="0"/>
              <a:t>: </a:t>
            </a:r>
            <a:r>
              <a:rPr lang="es-ES" dirty="0" err="1"/>
              <a:t>inundacions</a:t>
            </a:r>
            <a:r>
              <a:rPr lang="es-ES" dirty="0"/>
              <a:t> per la “pujada del nivel del mar” </a:t>
            </a:r>
            <a:r>
              <a:rPr lang="es-ES" dirty="0" err="1"/>
              <a:t>amb</a:t>
            </a:r>
            <a:r>
              <a:rPr lang="es-ES" dirty="0"/>
              <a:t> </a:t>
            </a:r>
            <a:r>
              <a:rPr lang="es-ES" dirty="0" err="1"/>
              <a:t>l’arribada</a:t>
            </a:r>
            <a:r>
              <a:rPr lang="es-ES" dirty="0"/>
              <a:t> </a:t>
            </a:r>
            <a:r>
              <a:rPr lang="es-ES" dirty="0" err="1"/>
              <a:t>d’un</a:t>
            </a:r>
            <a:r>
              <a:rPr lang="es-ES" dirty="0"/>
              <a:t> </a:t>
            </a:r>
            <a:r>
              <a:rPr lang="es-ES" dirty="0" err="1"/>
              <a:t>huracà</a:t>
            </a:r>
            <a:endParaRPr lang="ca-ES" dirty="0"/>
          </a:p>
          <a:p>
            <a:r>
              <a:rPr lang="ca-ES" dirty="0"/>
              <a:t>Seixes: pujades i baixades del nivell del mar per canvis en la pressió (meteorològiques)</a:t>
            </a:r>
          </a:p>
        </p:txBody>
      </p:sp>
      <p:sp>
        <p:nvSpPr>
          <p:cNvPr id="4" name="Marcador de número de diapositiva 3"/>
          <p:cNvSpPr>
            <a:spLocks noGrp="1"/>
          </p:cNvSpPr>
          <p:nvPr>
            <p:ph type="sldNum" sz="quarter" idx="5"/>
          </p:nvPr>
        </p:nvSpPr>
        <p:spPr/>
        <p:txBody>
          <a:bodyPr/>
          <a:lstStyle/>
          <a:p>
            <a:fld id="{A1A84E3C-7FA9-4A63-A38E-EF8661D780DF}" type="slidenum">
              <a:rPr lang="ca-ES" smtClean="0"/>
              <a:t>9</a:t>
            </a:fld>
            <a:endParaRPr lang="ca-ES"/>
          </a:p>
        </p:txBody>
      </p:sp>
    </p:spTree>
    <p:extLst>
      <p:ext uri="{BB962C8B-B14F-4D97-AF65-F5344CB8AC3E}">
        <p14:creationId xmlns:p14="http://schemas.microsoft.com/office/powerpoint/2010/main" val="15166576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Els tsunamis están en la banda </a:t>
            </a:r>
            <a:r>
              <a:rPr lang="es-ES" dirty="0" err="1"/>
              <a:t>baixa</a:t>
            </a:r>
            <a:r>
              <a:rPr lang="es-ES" dirty="0"/>
              <a:t> de les </a:t>
            </a:r>
            <a:r>
              <a:rPr lang="es-ES" dirty="0" err="1"/>
              <a:t>ones</a:t>
            </a:r>
            <a:r>
              <a:rPr lang="es-ES" dirty="0"/>
              <a:t> </a:t>
            </a:r>
            <a:r>
              <a:rPr lang="es-ES" dirty="0" err="1"/>
              <a:t>llargues</a:t>
            </a:r>
            <a:r>
              <a:rPr lang="es-ES" dirty="0"/>
              <a:t>, en un </a:t>
            </a:r>
            <a:r>
              <a:rPr lang="es-ES" dirty="0" err="1"/>
              <a:t>rang</a:t>
            </a:r>
            <a:r>
              <a:rPr lang="es-ES" dirty="0"/>
              <a:t> </a:t>
            </a:r>
            <a:r>
              <a:rPr lang="es-ES" dirty="0" err="1"/>
              <a:t>equivalent</a:t>
            </a:r>
            <a:r>
              <a:rPr lang="es-ES" dirty="0"/>
              <a:t> a les </a:t>
            </a:r>
            <a:r>
              <a:rPr lang="es-ES" dirty="0" err="1"/>
              <a:t>seixes</a:t>
            </a:r>
            <a:endParaRPr lang="es-ES" dirty="0"/>
          </a:p>
        </p:txBody>
      </p:sp>
      <p:sp>
        <p:nvSpPr>
          <p:cNvPr id="4" name="Marcador de número de diapositiva 3"/>
          <p:cNvSpPr>
            <a:spLocks noGrp="1"/>
          </p:cNvSpPr>
          <p:nvPr>
            <p:ph type="sldNum" sz="quarter" idx="5"/>
          </p:nvPr>
        </p:nvSpPr>
        <p:spPr/>
        <p:txBody>
          <a:bodyPr/>
          <a:lstStyle/>
          <a:p>
            <a:fld id="{A1A84E3C-7FA9-4A63-A38E-EF8661D780DF}" type="slidenum">
              <a:rPr lang="ca-ES" smtClean="0"/>
              <a:t>10</a:t>
            </a:fld>
            <a:endParaRPr lang="ca-ES"/>
          </a:p>
        </p:txBody>
      </p:sp>
    </p:spTree>
    <p:extLst>
      <p:ext uri="{BB962C8B-B14F-4D97-AF65-F5344CB8AC3E}">
        <p14:creationId xmlns:p14="http://schemas.microsoft.com/office/powerpoint/2010/main" val="6474431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7A847CFC-816F-41D0-AAC0-9BF4FEBC753E}" type="datetimeFigureOut">
              <a:rPr lang="es-ES" smtClean="0"/>
              <a:t>16/11/2023</a:t>
            </a:fld>
            <a:endParaRPr lang="es-ES"/>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132FADFE-3B8F-471C-ABF0-DBC7717ECBBC}"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7A847CFC-816F-41D0-AAC0-9BF4FEBC753E}" type="datetimeFigureOut">
              <a:rPr lang="es-ES" smtClean="0"/>
              <a:t>16/11/2023</a:t>
            </a:fld>
            <a:endParaRPr lang="es-ES"/>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132FADFE-3B8F-471C-ABF0-DBC7717ECBBC}"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7A847CFC-816F-41D0-AAC0-9BF4FEBC753E}" type="datetimeFigureOut">
              <a:rPr lang="es-ES" smtClean="0"/>
              <a:t>16/11/2023</a:t>
            </a:fld>
            <a:endParaRPr lang="es-ES"/>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132FADFE-3B8F-471C-ABF0-DBC7717ECBBC}"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7A847CFC-816F-41D0-AAC0-9BF4FEBC753E}" type="datetimeFigureOut">
              <a:rPr lang="es-ES" smtClean="0"/>
              <a:t>16/11/2023</a:t>
            </a:fld>
            <a:endParaRPr lang="es-ES"/>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132FADFE-3B8F-471C-ABF0-DBC7717ECBBC}"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7A847CFC-816F-41D0-AAC0-9BF4FEBC753E}" type="datetimeFigureOut">
              <a:rPr lang="es-ES" smtClean="0"/>
              <a:t>16/11/2023</a:t>
            </a:fld>
            <a:endParaRPr lang="es-ES"/>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132FADFE-3B8F-471C-ABF0-DBC7717ECBBC}"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7A847CFC-816F-41D0-AAC0-9BF4FEBC753E}" type="datetimeFigureOut">
              <a:rPr lang="es-ES" smtClean="0"/>
              <a:t>16/11/2023</a:t>
            </a:fld>
            <a:endParaRPr lang="es-ES"/>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132FADFE-3B8F-471C-ABF0-DBC7717ECBBC}"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a:xfrm>
            <a:off x="457200" y="6356350"/>
            <a:ext cx="2133600" cy="365125"/>
          </a:xfrm>
          <a:prstGeom prst="rect">
            <a:avLst/>
          </a:prstGeom>
        </p:spPr>
        <p:txBody>
          <a:bodyPr/>
          <a:lstStyle/>
          <a:p>
            <a:fld id="{7A847CFC-816F-41D0-AAC0-9BF4FEBC753E}" type="datetimeFigureOut">
              <a:rPr lang="es-ES" smtClean="0"/>
              <a:t>16/11/2023</a:t>
            </a:fld>
            <a:endParaRPr lang="es-ES"/>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fld id="{132FADFE-3B8F-471C-ABF0-DBC7717ECBBC}"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fecha"/>
          <p:cNvSpPr>
            <a:spLocks noGrp="1"/>
          </p:cNvSpPr>
          <p:nvPr>
            <p:ph type="dt" sz="half" idx="10"/>
          </p:nvPr>
        </p:nvSpPr>
        <p:spPr>
          <a:xfrm>
            <a:off x="457200" y="6356350"/>
            <a:ext cx="2133600" cy="365125"/>
          </a:xfrm>
          <a:prstGeom prst="rect">
            <a:avLst/>
          </a:prstGeom>
        </p:spPr>
        <p:txBody>
          <a:bodyPr/>
          <a:lstStyle/>
          <a:p>
            <a:fld id="{7A847CFC-816F-41D0-AAC0-9BF4FEBC753E}" type="datetimeFigureOut">
              <a:rPr lang="es-ES" smtClean="0"/>
              <a:t>16/11/2023</a:t>
            </a:fld>
            <a:endParaRPr lang="es-ES"/>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fld id="{132FADFE-3B8F-471C-ABF0-DBC7717ECBBC}"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fld id="{7A847CFC-816F-41D0-AAC0-9BF4FEBC753E}" type="datetimeFigureOut">
              <a:rPr lang="es-ES" smtClean="0"/>
              <a:t>16/11/2023</a:t>
            </a:fld>
            <a:endParaRPr lang="es-ES"/>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fld id="{132FADFE-3B8F-471C-ABF0-DBC7717ECBBC}"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7A847CFC-816F-41D0-AAC0-9BF4FEBC753E}" type="datetimeFigureOut">
              <a:rPr lang="es-ES" smtClean="0"/>
              <a:t>16/11/2023</a:t>
            </a:fld>
            <a:endParaRPr lang="es-ES"/>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132FADFE-3B8F-471C-ABF0-DBC7717ECBBC}"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7A847CFC-816F-41D0-AAC0-9BF4FEBC753E}" type="datetimeFigureOut">
              <a:rPr lang="es-ES" smtClean="0"/>
              <a:t>16/11/2023</a:t>
            </a:fld>
            <a:endParaRPr lang="es-ES"/>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132FADFE-3B8F-471C-ABF0-DBC7717ECBBC}"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3.gif"/><Relationship Id="rId5" Type="http://schemas.openxmlformats.org/officeDocument/2006/relationships/image" Target="../media/image12.jpe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8.jpg"/></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3.gif"/><Relationship Id="rId5" Type="http://schemas.microsoft.com/office/2007/relationships/hdphoto" Target="../media/hdphoto1.wdp"/><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20.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32.jpeg"/><Relationship Id="rId4" Type="http://schemas.openxmlformats.org/officeDocument/2006/relationships/image" Target="../media/image31.jpeg"/></Relationships>
</file>

<file path=ppt/slides/_rels/slide2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35.jpeg"/><Relationship Id="rId4" Type="http://schemas.openxmlformats.org/officeDocument/2006/relationships/image" Target="../media/image34.jpeg"/></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gif"/></Relationships>
</file>

<file path=ppt/slides/_rels/slide3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37.jpeg"/></Relationships>
</file>

<file path=ppt/slides/_rels/slide3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1.xml"/><Relationship Id="rId5" Type="http://schemas.openxmlformats.org/officeDocument/2006/relationships/image" Target="../media/image44.jpeg"/><Relationship Id="rId4" Type="http://schemas.openxmlformats.org/officeDocument/2006/relationships/image" Target="../media/image43.jpeg"/></Relationships>
</file>

<file path=ppt/slides/_rels/slide3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46.jpeg"/></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22.emf"/><Relationship Id="rId4" Type="http://schemas.openxmlformats.org/officeDocument/2006/relationships/image" Target="../media/image48.emf"/></Relationships>
</file>

<file path=ppt/slides/_rels/slide36.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51.jpeg"/><Relationship Id="rId4" Type="http://schemas.openxmlformats.org/officeDocument/2006/relationships/image" Target="../media/image50.emf"/></Relationships>
</file>

<file path=ppt/slides/_rels/slide3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54.png"/><Relationship Id="rId4" Type="http://schemas.openxmlformats.org/officeDocument/2006/relationships/image" Target="../media/image53.png"/></Relationships>
</file>

<file path=ppt/slides/_rels/slide3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56.gif"/></Relationships>
</file>

<file path=ppt/slides/_rels/slide3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60.png"/></Relationships>
</file>

<file path=ppt/slides/_rels/slide42.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5.xml"/><Relationship Id="rId1" Type="http://schemas.openxmlformats.org/officeDocument/2006/relationships/slideLayout" Target="../slideLayouts/slideLayout1.xml"/><Relationship Id="rId5" Type="http://schemas.microsoft.com/office/2007/relationships/hdphoto" Target="../media/hdphoto2.wdp"/><Relationship Id="rId4" Type="http://schemas.openxmlformats.org/officeDocument/2006/relationships/image" Target="../media/image63.png"/></Relationships>
</file>

<file path=ppt/slides/_rels/slide44.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notesSlide" Target="../notesSlides/notesSlide36.xml"/><Relationship Id="rId1" Type="http://schemas.openxmlformats.org/officeDocument/2006/relationships/slideLayout" Target="../slideLayouts/slideLayout1.xml"/><Relationship Id="rId5" Type="http://schemas.openxmlformats.org/officeDocument/2006/relationships/image" Target="../media/image66.jpeg"/><Relationship Id="rId4" Type="http://schemas.openxmlformats.org/officeDocument/2006/relationships/image" Target="../media/image65.emf"/></Relationships>
</file>

<file path=ppt/slides/_rels/slide45.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3.gif"/><Relationship Id="rId5" Type="http://schemas.openxmlformats.org/officeDocument/2006/relationships/image" Target="../media/image12.jpe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FCEBB29D-2A42-CCAB-ABB1-E1452EA3E8E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767" r="10253" b="10718"/>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5 CuadroTexto">
            <a:extLst>
              <a:ext uri="{FF2B5EF4-FFF2-40B4-BE49-F238E27FC236}">
                <a16:creationId xmlns:a16="http://schemas.microsoft.com/office/drawing/2014/main" id="{70C97820-2A21-98DB-89EA-DEBB7B8652D3}"/>
              </a:ext>
            </a:extLst>
          </p:cNvPr>
          <p:cNvSpPr txBox="1"/>
          <p:nvPr/>
        </p:nvSpPr>
        <p:spPr>
          <a:xfrm>
            <a:off x="4283968" y="364086"/>
            <a:ext cx="4955010" cy="707886"/>
          </a:xfrm>
          <a:prstGeom prst="rect">
            <a:avLst/>
          </a:prstGeom>
          <a:noFill/>
        </p:spPr>
        <p:txBody>
          <a:bodyPr wrap="square" rtlCol="0">
            <a:spAutoFit/>
          </a:bodyPr>
          <a:lstStyle/>
          <a:p>
            <a:pPr marL="396000" lvl="0" algn="ctr"/>
            <a:r>
              <a:rPr lang="es-ES" sz="4000" b="1" dirty="0"/>
              <a:t>Tsunamis:</a:t>
            </a:r>
          </a:p>
        </p:txBody>
      </p:sp>
      <p:cxnSp>
        <p:nvCxnSpPr>
          <p:cNvPr id="3" name="7 Conector recto">
            <a:extLst>
              <a:ext uri="{FF2B5EF4-FFF2-40B4-BE49-F238E27FC236}">
                <a16:creationId xmlns:a16="http://schemas.microsoft.com/office/drawing/2014/main" id="{2E8B2DDE-BB10-57F3-6D76-9658445D4605}"/>
              </a:ext>
            </a:extLst>
          </p:cNvPr>
          <p:cNvCxnSpPr/>
          <p:nvPr/>
        </p:nvCxnSpPr>
        <p:spPr>
          <a:xfrm>
            <a:off x="107504" y="332656"/>
            <a:ext cx="892899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8 CuadroTexto">
            <a:extLst>
              <a:ext uri="{FF2B5EF4-FFF2-40B4-BE49-F238E27FC236}">
                <a16:creationId xmlns:a16="http://schemas.microsoft.com/office/drawing/2014/main" id="{20B7231F-E82D-64A5-549E-3D6EACF597B0}"/>
              </a:ext>
            </a:extLst>
          </p:cNvPr>
          <p:cNvSpPr txBox="1"/>
          <p:nvPr/>
        </p:nvSpPr>
        <p:spPr>
          <a:xfrm>
            <a:off x="44718" y="10972"/>
            <a:ext cx="4280082" cy="338554"/>
          </a:xfrm>
          <a:prstGeom prst="rect">
            <a:avLst/>
          </a:prstGeom>
          <a:noFill/>
        </p:spPr>
        <p:txBody>
          <a:bodyPr wrap="none" rtlCol="0">
            <a:spAutoFit/>
          </a:bodyPr>
          <a:lstStyle/>
          <a:p>
            <a:r>
              <a:rPr lang="es-ES" sz="1600" dirty="0"/>
              <a:t>La Facultat de Ciències de la Terra va a les </a:t>
            </a:r>
            <a:r>
              <a:rPr lang="es-ES" sz="1600" dirty="0" err="1"/>
              <a:t>escoles</a:t>
            </a:r>
            <a:endParaRPr lang="ca-ES" sz="1600" dirty="0"/>
          </a:p>
        </p:txBody>
      </p:sp>
      <p:sp>
        <p:nvSpPr>
          <p:cNvPr id="5" name="5 CuadroTexto">
            <a:extLst>
              <a:ext uri="{FF2B5EF4-FFF2-40B4-BE49-F238E27FC236}">
                <a16:creationId xmlns:a16="http://schemas.microsoft.com/office/drawing/2014/main" id="{8ED489D6-A644-123E-49E3-43CDD0F9D156}"/>
              </a:ext>
            </a:extLst>
          </p:cNvPr>
          <p:cNvSpPr txBox="1"/>
          <p:nvPr/>
        </p:nvSpPr>
        <p:spPr>
          <a:xfrm>
            <a:off x="4283968" y="920914"/>
            <a:ext cx="4955010" cy="707886"/>
          </a:xfrm>
          <a:prstGeom prst="rect">
            <a:avLst/>
          </a:prstGeom>
          <a:noFill/>
        </p:spPr>
        <p:txBody>
          <a:bodyPr wrap="square" rtlCol="0">
            <a:spAutoFit/>
          </a:bodyPr>
          <a:lstStyle/>
          <a:p>
            <a:pPr marL="396000" lvl="0" algn="ctr"/>
            <a:r>
              <a:rPr lang="es-ES" sz="4000" b="1" dirty="0" err="1"/>
              <a:t>l’amenaça</a:t>
            </a:r>
            <a:r>
              <a:rPr lang="es-ES" sz="4000" b="1" dirty="0"/>
              <a:t> del mar</a:t>
            </a:r>
            <a:endParaRPr lang="ca-ES" sz="4000" b="1" dirty="0"/>
          </a:p>
        </p:txBody>
      </p:sp>
      <p:sp>
        <p:nvSpPr>
          <p:cNvPr id="7" name="7 Rectángulo">
            <a:extLst>
              <a:ext uri="{FF2B5EF4-FFF2-40B4-BE49-F238E27FC236}">
                <a16:creationId xmlns:a16="http://schemas.microsoft.com/office/drawing/2014/main" id="{4B10E2A1-BFC0-C220-CD87-257327EB2923}"/>
              </a:ext>
            </a:extLst>
          </p:cNvPr>
          <p:cNvSpPr/>
          <p:nvPr/>
        </p:nvSpPr>
        <p:spPr>
          <a:xfrm>
            <a:off x="51632" y="6525344"/>
            <a:ext cx="2720168" cy="276999"/>
          </a:xfrm>
          <a:prstGeom prst="rect">
            <a:avLst/>
          </a:prstGeom>
          <a:solidFill>
            <a:schemeClr val="bg1">
              <a:lumMod val="85000"/>
            </a:schemeClr>
          </a:solidFill>
        </p:spPr>
        <p:txBody>
          <a:bodyPr wrap="none">
            <a:spAutoFit/>
          </a:bodyPr>
          <a:lstStyle/>
          <a:p>
            <a:pPr algn="ctr"/>
            <a:r>
              <a:rPr lang="ca-ES" sz="1200" dirty="0"/>
              <a:t>La Gran Onada de </a:t>
            </a:r>
            <a:r>
              <a:rPr lang="ca-ES" sz="1200" dirty="0" err="1"/>
              <a:t>Kanagawa</a:t>
            </a:r>
            <a:r>
              <a:rPr lang="ca-ES" sz="1200" dirty="0"/>
              <a:t> (K. </a:t>
            </a:r>
            <a:r>
              <a:rPr lang="ca-ES" sz="1200" dirty="0" err="1"/>
              <a:t>Hokusai</a:t>
            </a:r>
            <a:r>
              <a:rPr lang="ca-ES" sz="1200" dirty="0"/>
              <a:t>)</a:t>
            </a:r>
          </a:p>
        </p:txBody>
      </p:sp>
      <p:sp>
        <p:nvSpPr>
          <p:cNvPr id="6" name="5 CuadroTexto">
            <a:extLst>
              <a:ext uri="{FF2B5EF4-FFF2-40B4-BE49-F238E27FC236}">
                <a16:creationId xmlns:a16="http://schemas.microsoft.com/office/drawing/2014/main" id="{C25B9760-2DA8-CD7E-B84C-0120D6B0CFE7}"/>
              </a:ext>
            </a:extLst>
          </p:cNvPr>
          <p:cNvSpPr txBox="1"/>
          <p:nvPr/>
        </p:nvSpPr>
        <p:spPr>
          <a:xfrm>
            <a:off x="5797152" y="1628800"/>
            <a:ext cx="3311352" cy="584775"/>
          </a:xfrm>
          <a:prstGeom prst="rect">
            <a:avLst/>
          </a:prstGeom>
          <a:noFill/>
        </p:spPr>
        <p:txBody>
          <a:bodyPr wrap="square" rtlCol="0">
            <a:spAutoFit/>
          </a:bodyPr>
          <a:lstStyle/>
          <a:p>
            <a:pPr marL="266700" lvl="0" algn="r"/>
            <a:r>
              <a:rPr lang="ca-ES" sz="1600" b="1" dirty="0"/>
              <a:t>Galderic Lastras</a:t>
            </a:r>
          </a:p>
          <a:p>
            <a:pPr marL="266700" lvl="0" algn="r"/>
            <a:r>
              <a:rPr lang="ca-ES" sz="1600" b="1" dirty="0"/>
              <a:t>Facultat de Ciències de la Terra</a:t>
            </a:r>
          </a:p>
        </p:txBody>
      </p:sp>
    </p:spTree>
    <p:extLst>
      <p:ext uri="{BB962C8B-B14F-4D97-AF65-F5344CB8AC3E}">
        <p14:creationId xmlns:p14="http://schemas.microsoft.com/office/powerpoint/2010/main" val="8114851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pic>
        <p:nvPicPr>
          <p:cNvPr id="30" name="Picture 4" descr="Fotos gratis de Lago">
            <a:extLst>
              <a:ext uri="{FF2B5EF4-FFF2-40B4-BE49-F238E27FC236}">
                <a16:creationId xmlns:a16="http://schemas.microsoft.com/office/drawing/2014/main" id="{FFE4C313-5624-C520-23AD-4FF217670F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12976"/>
            <a:ext cx="3995936" cy="2247714"/>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a:extLst>
              <a:ext uri="{FF2B5EF4-FFF2-40B4-BE49-F238E27FC236}">
                <a16:creationId xmlns:a16="http://schemas.microsoft.com/office/drawing/2014/main" id="{9BCF77C4-73DF-E561-959C-83907810CF8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6715" r="8409"/>
          <a:stretch/>
        </p:blipFill>
        <p:spPr bwMode="auto">
          <a:xfrm>
            <a:off x="2817073" y="3209413"/>
            <a:ext cx="2907055" cy="2247715"/>
          </a:xfrm>
          <a:prstGeom prst="rect">
            <a:avLst/>
          </a:prstGeom>
          <a:noFill/>
          <a:extLst>
            <a:ext uri="{909E8E84-426E-40DD-AFC4-6F175D3DCCD1}">
              <a14:hiddenFill xmlns:a14="http://schemas.microsoft.com/office/drawing/2010/main">
                <a:solidFill>
                  <a:srgbClr val="FFFFFF"/>
                </a:solidFill>
              </a14:hiddenFill>
            </a:ext>
          </a:extLst>
        </p:spPr>
      </p:pic>
      <p:sp>
        <p:nvSpPr>
          <p:cNvPr id="32" name="CuadroTexto 31">
            <a:extLst>
              <a:ext uri="{FF2B5EF4-FFF2-40B4-BE49-F238E27FC236}">
                <a16:creationId xmlns:a16="http://schemas.microsoft.com/office/drawing/2014/main" id="{F6B3D076-04B7-2C50-F7B1-90B64BA6919A}"/>
              </a:ext>
            </a:extLst>
          </p:cNvPr>
          <p:cNvSpPr txBox="1"/>
          <p:nvPr/>
        </p:nvSpPr>
        <p:spPr>
          <a:xfrm>
            <a:off x="107503" y="5507940"/>
            <a:ext cx="2736305" cy="400110"/>
          </a:xfrm>
          <a:prstGeom prst="rect">
            <a:avLst/>
          </a:prstGeom>
          <a:noFill/>
        </p:spPr>
        <p:txBody>
          <a:bodyPr wrap="square">
            <a:spAutoFit/>
          </a:bodyPr>
          <a:lstStyle/>
          <a:p>
            <a:pPr lvl="0"/>
            <a:r>
              <a:rPr lang="ca-ES" sz="2000" dirty="0"/>
              <a:t>Ones capil·lars, T &lt; 0.1 s</a:t>
            </a:r>
          </a:p>
        </p:txBody>
      </p:sp>
      <p:sp>
        <p:nvSpPr>
          <p:cNvPr id="33" name="CuadroTexto 32">
            <a:extLst>
              <a:ext uri="{FF2B5EF4-FFF2-40B4-BE49-F238E27FC236}">
                <a16:creationId xmlns:a16="http://schemas.microsoft.com/office/drawing/2014/main" id="{CCE2C951-63F5-3443-51C5-74C4E844751A}"/>
              </a:ext>
            </a:extLst>
          </p:cNvPr>
          <p:cNvSpPr txBox="1"/>
          <p:nvPr/>
        </p:nvSpPr>
        <p:spPr>
          <a:xfrm>
            <a:off x="2987824" y="5517232"/>
            <a:ext cx="2884662" cy="400110"/>
          </a:xfrm>
          <a:prstGeom prst="rect">
            <a:avLst/>
          </a:prstGeom>
          <a:noFill/>
        </p:spPr>
        <p:txBody>
          <a:bodyPr wrap="square">
            <a:spAutoFit/>
          </a:bodyPr>
          <a:lstStyle/>
          <a:p>
            <a:pPr lvl="0"/>
            <a:r>
              <a:rPr lang="ca-ES" sz="2000" dirty="0"/>
              <a:t>Onades de vent, T &lt; 30 s</a:t>
            </a:r>
          </a:p>
        </p:txBody>
      </p:sp>
      <p:pic>
        <p:nvPicPr>
          <p:cNvPr id="34" name="Picture 8">
            <a:extLst>
              <a:ext uri="{FF2B5EF4-FFF2-40B4-BE49-F238E27FC236}">
                <a16:creationId xmlns:a16="http://schemas.microsoft.com/office/drawing/2014/main" id="{A1519C1A-13DF-5531-32C3-0FA670503F8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6495" r="64410"/>
          <a:stretch/>
        </p:blipFill>
        <p:spPr bwMode="auto">
          <a:xfrm>
            <a:off x="5724128" y="3209413"/>
            <a:ext cx="1728192" cy="2251277"/>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8">
            <a:extLst>
              <a:ext uri="{FF2B5EF4-FFF2-40B4-BE49-F238E27FC236}">
                <a16:creationId xmlns:a16="http://schemas.microsoft.com/office/drawing/2014/main" id="{E13C0CFF-50EB-0978-9098-66429AD9F2B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59697" r="13036"/>
          <a:stretch/>
        </p:blipFill>
        <p:spPr bwMode="auto">
          <a:xfrm>
            <a:off x="7524328" y="3209413"/>
            <a:ext cx="1619672" cy="2251277"/>
          </a:xfrm>
          <a:prstGeom prst="rect">
            <a:avLst/>
          </a:prstGeom>
          <a:noFill/>
          <a:extLst>
            <a:ext uri="{909E8E84-426E-40DD-AFC4-6F175D3DCCD1}">
              <a14:hiddenFill xmlns:a14="http://schemas.microsoft.com/office/drawing/2010/main">
                <a:solidFill>
                  <a:srgbClr val="FFFFFF"/>
                </a:solidFill>
              </a14:hiddenFill>
            </a:ext>
          </a:extLst>
        </p:spPr>
      </p:pic>
      <p:sp>
        <p:nvSpPr>
          <p:cNvPr id="36" name="CuadroTexto 35">
            <a:extLst>
              <a:ext uri="{FF2B5EF4-FFF2-40B4-BE49-F238E27FC236}">
                <a16:creationId xmlns:a16="http://schemas.microsoft.com/office/drawing/2014/main" id="{46C683B5-7493-700D-910C-C43890016062}"/>
              </a:ext>
            </a:extLst>
          </p:cNvPr>
          <p:cNvSpPr txBox="1"/>
          <p:nvPr/>
        </p:nvSpPr>
        <p:spPr>
          <a:xfrm>
            <a:off x="5724128" y="5517232"/>
            <a:ext cx="3419872" cy="923330"/>
          </a:xfrm>
          <a:prstGeom prst="rect">
            <a:avLst/>
          </a:prstGeom>
          <a:noFill/>
        </p:spPr>
        <p:txBody>
          <a:bodyPr wrap="square">
            <a:spAutoFit/>
          </a:bodyPr>
          <a:lstStyle/>
          <a:p>
            <a:pPr lvl="0"/>
            <a:r>
              <a:rPr lang="ca-ES" dirty="0"/>
              <a:t>Seixes, T &gt; 10-30 min</a:t>
            </a:r>
          </a:p>
          <a:p>
            <a:pPr lvl="0"/>
            <a:r>
              <a:rPr lang="ca-ES" dirty="0"/>
              <a:t>Marees astronòmiques, T = 12.5 h </a:t>
            </a:r>
          </a:p>
          <a:p>
            <a:pPr lvl="0"/>
            <a:r>
              <a:rPr lang="ca-ES" dirty="0"/>
              <a:t>Marees de tempesta, T &gt; 1 d</a:t>
            </a:r>
          </a:p>
        </p:txBody>
      </p:sp>
      <p:sp>
        <p:nvSpPr>
          <p:cNvPr id="37" name="CuadroTexto 36">
            <a:extLst>
              <a:ext uri="{FF2B5EF4-FFF2-40B4-BE49-F238E27FC236}">
                <a16:creationId xmlns:a16="http://schemas.microsoft.com/office/drawing/2014/main" id="{7D2942FE-4338-1FA2-BAED-58CAD7561B89}"/>
              </a:ext>
            </a:extLst>
          </p:cNvPr>
          <p:cNvSpPr txBox="1"/>
          <p:nvPr/>
        </p:nvSpPr>
        <p:spPr>
          <a:xfrm>
            <a:off x="1259632" y="5183614"/>
            <a:ext cx="1531627" cy="261610"/>
          </a:xfrm>
          <a:prstGeom prst="rect">
            <a:avLst/>
          </a:prstGeom>
          <a:noFill/>
        </p:spPr>
        <p:txBody>
          <a:bodyPr wrap="square">
            <a:spAutoFit/>
          </a:bodyPr>
          <a:lstStyle/>
          <a:p>
            <a:r>
              <a:rPr lang="ca-ES" sz="1100" b="0" i="0" dirty="0" err="1">
                <a:solidFill>
                  <a:schemeClr val="bg1"/>
                </a:solidFill>
                <a:effectLst/>
              </a:rPr>
              <a:t>BlueElf</a:t>
            </a:r>
            <a:r>
              <a:rPr lang="ca-ES" sz="1100" b="0" i="0" dirty="0">
                <a:solidFill>
                  <a:schemeClr val="bg1"/>
                </a:solidFill>
                <a:effectLst/>
              </a:rPr>
              <a:t>/</a:t>
            </a:r>
            <a:r>
              <a:rPr lang="ca-ES" sz="1100" b="0" i="0" dirty="0" err="1">
                <a:solidFill>
                  <a:schemeClr val="bg1"/>
                </a:solidFill>
                <a:effectLst/>
              </a:rPr>
              <a:t>WikiCommons</a:t>
            </a:r>
            <a:endParaRPr lang="ca-ES" sz="1100" dirty="0">
              <a:solidFill>
                <a:schemeClr val="bg1"/>
              </a:solidFill>
            </a:endParaRPr>
          </a:p>
        </p:txBody>
      </p:sp>
      <p:sp>
        <p:nvSpPr>
          <p:cNvPr id="38" name="CuadroTexto 37">
            <a:extLst>
              <a:ext uri="{FF2B5EF4-FFF2-40B4-BE49-F238E27FC236}">
                <a16:creationId xmlns:a16="http://schemas.microsoft.com/office/drawing/2014/main" id="{55417A76-78EC-7430-9E75-1A3D3BB49997}"/>
              </a:ext>
            </a:extLst>
          </p:cNvPr>
          <p:cNvSpPr txBox="1"/>
          <p:nvPr/>
        </p:nvSpPr>
        <p:spPr>
          <a:xfrm>
            <a:off x="8296957" y="5183614"/>
            <a:ext cx="883555" cy="261610"/>
          </a:xfrm>
          <a:prstGeom prst="rect">
            <a:avLst/>
          </a:prstGeom>
          <a:noFill/>
        </p:spPr>
        <p:txBody>
          <a:bodyPr wrap="square">
            <a:spAutoFit/>
          </a:bodyPr>
          <a:lstStyle/>
          <a:p>
            <a:r>
              <a:rPr lang="ca-ES" sz="1100" b="0" i="0" dirty="0">
                <a:solidFill>
                  <a:schemeClr val="bg1"/>
                </a:solidFill>
                <a:effectLst/>
              </a:rPr>
              <a:t>M. </a:t>
            </a:r>
            <a:r>
              <a:rPr lang="ca-ES" sz="1100" b="0" i="0" dirty="0" err="1">
                <a:solidFill>
                  <a:schemeClr val="bg1"/>
                </a:solidFill>
                <a:effectLst/>
              </a:rPr>
              <a:t>Marten</a:t>
            </a:r>
            <a:endParaRPr lang="ca-ES" sz="1100" dirty="0">
              <a:solidFill>
                <a:schemeClr val="bg1"/>
              </a:solidFill>
            </a:endParaRPr>
          </a:p>
        </p:txBody>
      </p:sp>
      <p:sp>
        <p:nvSpPr>
          <p:cNvPr id="39" name="CuadroTexto 38">
            <a:extLst>
              <a:ext uri="{FF2B5EF4-FFF2-40B4-BE49-F238E27FC236}">
                <a16:creationId xmlns:a16="http://schemas.microsoft.com/office/drawing/2014/main" id="{9BBBBE95-46AE-D1F2-2F08-5A5C3BD0F7E8}"/>
              </a:ext>
            </a:extLst>
          </p:cNvPr>
          <p:cNvSpPr txBox="1"/>
          <p:nvPr/>
        </p:nvSpPr>
        <p:spPr>
          <a:xfrm>
            <a:off x="4932040" y="5183614"/>
            <a:ext cx="621337" cy="261610"/>
          </a:xfrm>
          <a:prstGeom prst="rect">
            <a:avLst/>
          </a:prstGeom>
          <a:noFill/>
        </p:spPr>
        <p:txBody>
          <a:bodyPr wrap="square">
            <a:spAutoFit/>
          </a:bodyPr>
          <a:lstStyle/>
          <a:p>
            <a:r>
              <a:rPr lang="ca-ES" sz="1100" b="0" i="0" dirty="0">
                <a:solidFill>
                  <a:schemeClr val="bg1"/>
                </a:solidFill>
                <a:effectLst/>
              </a:rPr>
              <a:t>NOAA</a:t>
            </a:r>
            <a:endParaRPr lang="ca-ES" sz="1100" dirty="0">
              <a:solidFill>
                <a:schemeClr val="bg1"/>
              </a:solidFill>
            </a:endParaRPr>
          </a:p>
        </p:txBody>
      </p:sp>
      <p:sp>
        <p:nvSpPr>
          <p:cNvPr id="3" name="Cerrar llave 2">
            <a:extLst>
              <a:ext uri="{FF2B5EF4-FFF2-40B4-BE49-F238E27FC236}">
                <a16:creationId xmlns:a16="http://schemas.microsoft.com/office/drawing/2014/main" id="{A6F048C5-82F4-E648-3233-4F1718657ACB}"/>
              </a:ext>
            </a:extLst>
          </p:cNvPr>
          <p:cNvSpPr/>
          <p:nvPr/>
        </p:nvSpPr>
        <p:spPr>
          <a:xfrm rot="16200000">
            <a:off x="2741185" y="291263"/>
            <a:ext cx="205248" cy="5472610"/>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a-ES"/>
          </a:p>
        </p:txBody>
      </p:sp>
      <p:sp>
        <p:nvSpPr>
          <p:cNvPr id="4" name="Cerrar llave 3">
            <a:extLst>
              <a:ext uri="{FF2B5EF4-FFF2-40B4-BE49-F238E27FC236}">
                <a16:creationId xmlns:a16="http://schemas.microsoft.com/office/drawing/2014/main" id="{7D7B7BDA-6A41-1D0D-6E4F-1439CAA4606B}"/>
              </a:ext>
            </a:extLst>
          </p:cNvPr>
          <p:cNvSpPr/>
          <p:nvPr/>
        </p:nvSpPr>
        <p:spPr>
          <a:xfrm rot="16200000">
            <a:off x="7313692" y="1335381"/>
            <a:ext cx="205247" cy="3384376"/>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a-ES"/>
          </a:p>
        </p:txBody>
      </p:sp>
      <p:sp>
        <p:nvSpPr>
          <p:cNvPr id="5" name="5 CuadroTexto">
            <a:extLst>
              <a:ext uri="{FF2B5EF4-FFF2-40B4-BE49-F238E27FC236}">
                <a16:creationId xmlns:a16="http://schemas.microsoft.com/office/drawing/2014/main" id="{02C2A201-9BEA-3B8C-0FB7-5D3CE93A503A}"/>
              </a:ext>
            </a:extLst>
          </p:cNvPr>
          <p:cNvSpPr txBox="1"/>
          <p:nvPr/>
        </p:nvSpPr>
        <p:spPr>
          <a:xfrm rot="16200000">
            <a:off x="4905672" y="4104218"/>
            <a:ext cx="2251278" cy="461665"/>
          </a:xfrm>
          <a:prstGeom prst="rect">
            <a:avLst/>
          </a:prstGeom>
          <a:solidFill>
            <a:schemeClr val="bg1">
              <a:lumMod val="85000"/>
            </a:schemeClr>
          </a:solidFill>
        </p:spPr>
        <p:txBody>
          <a:bodyPr wrap="square" rtlCol="0">
            <a:spAutoFit/>
          </a:bodyPr>
          <a:lstStyle/>
          <a:p>
            <a:pPr marL="266700" lvl="0"/>
            <a:r>
              <a:rPr lang="es-ES" sz="2400" b="1" dirty="0">
                <a:highlight>
                  <a:srgbClr val="FFFF00"/>
                </a:highlight>
              </a:rPr>
              <a:t>TSUNAMIS</a:t>
            </a:r>
          </a:p>
        </p:txBody>
      </p:sp>
      <p:sp>
        <p:nvSpPr>
          <p:cNvPr id="7" name="CuadroTexto 6">
            <a:extLst>
              <a:ext uri="{FF2B5EF4-FFF2-40B4-BE49-F238E27FC236}">
                <a16:creationId xmlns:a16="http://schemas.microsoft.com/office/drawing/2014/main" id="{CACFDF49-C9BC-E8C9-0822-3FC789B98862}"/>
              </a:ext>
            </a:extLst>
          </p:cNvPr>
          <p:cNvSpPr txBox="1"/>
          <p:nvPr/>
        </p:nvSpPr>
        <p:spPr>
          <a:xfrm>
            <a:off x="1835696" y="2499070"/>
            <a:ext cx="2494465" cy="400110"/>
          </a:xfrm>
          <a:prstGeom prst="rect">
            <a:avLst/>
          </a:prstGeom>
          <a:noFill/>
        </p:spPr>
        <p:txBody>
          <a:bodyPr wrap="square">
            <a:spAutoFit/>
          </a:bodyPr>
          <a:lstStyle/>
          <a:p>
            <a:pPr lvl="0"/>
            <a:r>
              <a:rPr lang="ca-ES" sz="2000" dirty="0"/>
              <a:t>Ones curtes (&lt; 5 min)</a:t>
            </a:r>
          </a:p>
        </p:txBody>
      </p:sp>
      <p:sp>
        <p:nvSpPr>
          <p:cNvPr id="13" name="CuadroTexto 12">
            <a:extLst>
              <a:ext uri="{FF2B5EF4-FFF2-40B4-BE49-F238E27FC236}">
                <a16:creationId xmlns:a16="http://schemas.microsoft.com/office/drawing/2014/main" id="{B1EE86E4-9F0D-7B81-BB59-24E9B7BA7CC5}"/>
              </a:ext>
            </a:extLst>
          </p:cNvPr>
          <p:cNvSpPr txBox="1"/>
          <p:nvPr/>
        </p:nvSpPr>
        <p:spPr>
          <a:xfrm>
            <a:off x="6084168" y="2492896"/>
            <a:ext cx="2926513" cy="400110"/>
          </a:xfrm>
          <a:prstGeom prst="rect">
            <a:avLst/>
          </a:prstGeom>
          <a:noFill/>
        </p:spPr>
        <p:txBody>
          <a:bodyPr wrap="square">
            <a:spAutoFit/>
          </a:bodyPr>
          <a:lstStyle/>
          <a:p>
            <a:pPr lvl="0"/>
            <a:r>
              <a:rPr lang="ca-ES" sz="2000" dirty="0"/>
              <a:t>Ones llargues (&gt; 5 min)</a:t>
            </a:r>
          </a:p>
        </p:txBody>
      </p:sp>
      <p:sp>
        <p:nvSpPr>
          <p:cNvPr id="17" name="CuadroTexto 16">
            <a:extLst>
              <a:ext uri="{FF2B5EF4-FFF2-40B4-BE49-F238E27FC236}">
                <a16:creationId xmlns:a16="http://schemas.microsoft.com/office/drawing/2014/main" id="{145C30C3-8717-59D8-AE18-AAEE439E03E6}"/>
              </a:ext>
            </a:extLst>
          </p:cNvPr>
          <p:cNvSpPr txBox="1"/>
          <p:nvPr/>
        </p:nvSpPr>
        <p:spPr>
          <a:xfrm>
            <a:off x="0" y="1488852"/>
            <a:ext cx="9144000" cy="707886"/>
          </a:xfrm>
          <a:prstGeom prst="rect">
            <a:avLst/>
          </a:prstGeom>
          <a:noFill/>
        </p:spPr>
        <p:txBody>
          <a:bodyPr wrap="square">
            <a:spAutoFit/>
          </a:bodyPr>
          <a:lstStyle/>
          <a:p>
            <a:pPr marL="266700"/>
            <a:r>
              <a:rPr lang="ca-ES" sz="2000" dirty="0"/>
              <a:t>Les onades llargues tenen un període superior a 5 min entre cresta i cresta.</a:t>
            </a:r>
          </a:p>
          <a:p>
            <a:pPr marL="266700"/>
            <a:r>
              <a:rPr lang="ca-ES" sz="2000" b="1" dirty="0"/>
              <a:t>Els tsunamis tenen períodes de 5 min a 2 h (longituds d’ona de 100-500 km). </a:t>
            </a:r>
          </a:p>
        </p:txBody>
      </p:sp>
      <p:sp>
        <p:nvSpPr>
          <p:cNvPr id="2" name="5 CuadroTexto">
            <a:extLst>
              <a:ext uri="{FF2B5EF4-FFF2-40B4-BE49-F238E27FC236}">
                <a16:creationId xmlns:a16="http://schemas.microsoft.com/office/drawing/2014/main" id="{4F6FEB89-D1A1-E198-2F88-E444757AE138}"/>
              </a:ext>
            </a:extLst>
          </p:cNvPr>
          <p:cNvSpPr txBox="1"/>
          <p:nvPr/>
        </p:nvSpPr>
        <p:spPr>
          <a:xfrm>
            <a:off x="0" y="908720"/>
            <a:ext cx="9144000" cy="461665"/>
          </a:xfrm>
          <a:prstGeom prst="rect">
            <a:avLst/>
          </a:prstGeom>
          <a:noFill/>
        </p:spPr>
        <p:txBody>
          <a:bodyPr wrap="square" rtlCol="0">
            <a:spAutoFit/>
          </a:bodyPr>
          <a:lstStyle/>
          <a:p>
            <a:pPr marL="266700" lvl="0"/>
            <a:r>
              <a:rPr lang="ca-ES" sz="2400" b="1" dirty="0"/>
              <a:t>Una sèrie d’</a:t>
            </a:r>
            <a:r>
              <a:rPr lang="ca-ES" sz="2400" b="1" u="sng" dirty="0"/>
              <a:t>onades llargues</a:t>
            </a:r>
            <a:r>
              <a:rPr lang="ca-ES" sz="2400" b="1" dirty="0"/>
              <a:t> d’aigües somes</a:t>
            </a:r>
          </a:p>
        </p:txBody>
      </p:sp>
      <p:grpSp>
        <p:nvGrpSpPr>
          <p:cNvPr id="6" name="Grupo 5">
            <a:extLst>
              <a:ext uri="{FF2B5EF4-FFF2-40B4-BE49-F238E27FC236}">
                <a16:creationId xmlns:a16="http://schemas.microsoft.com/office/drawing/2014/main" id="{EDDDDB0C-AEDB-6744-5F2F-D24DE9743586}"/>
              </a:ext>
            </a:extLst>
          </p:cNvPr>
          <p:cNvGrpSpPr/>
          <p:nvPr/>
        </p:nvGrpSpPr>
        <p:grpSpPr>
          <a:xfrm>
            <a:off x="5925297" y="78239"/>
            <a:ext cx="3190153" cy="1262529"/>
            <a:chOff x="6156176" y="168895"/>
            <a:chExt cx="2959249" cy="1171147"/>
          </a:xfrm>
        </p:grpSpPr>
        <p:pic>
          <p:nvPicPr>
            <p:cNvPr id="8" name="Picture 2">
              <a:extLst>
                <a:ext uri="{FF2B5EF4-FFF2-40B4-BE49-F238E27FC236}">
                  <a16:creationId xmlns:a16="http://schemas.microsoft.com/office/drawing/2014/main" id="{62E24D88-DCA0-4F63-9D63-AD4217CEEBC6}"/>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814" t="7288" b="24417"/>
            <a:stretch/>
          </p:blipFill>
          <p:spPr bwMode="auto">
            <a:xfrm>
              <a:off x="6156176" y="188640"/>
              <a:ext cx="2959249" cy="1151402"/>
            </a:xfrm>
            <a:prstGeom prst="rect">
              <a:avLst/>
            </a:prstGeom>
            <a:noFill/>
            <a:extLst>
              <a:ext uri="{909E8E84-426E-40DD-AFC4-6F175D3DCCD1}">
                <a14:hiddenFill xmlns:a14="http://schemas.microsoft.com/office/drawing/2010/main">
                  <a:solidFill>
                    <a:srgbClr val="FFFFFF"/>
                  </a:solidFill>
                </a14:hiddenFill>
              </a:ext>
            </a:extLst>
          </p:spPr>
        </p:pic>
        <p:cxnSp>
          <p:nvCxnSpPr>
            <p:cNvPr id="9" name="Conector recto de flecha 8">
              <a:extLst>
                <a:ext uri="{FF2B5EF4-FFF2-40B4-BE49-F238E27FC236}">
                  <a16:creationId xmlns:a16="http://schemas.microsoft.com/office/drawing/2014/main" id="{23B7BBDC-F6DD-A4A2-CE77-9AE3158D380A}"/>
                </a:ext>
              </a:extLst>
            </p:cNvPr>
            <p:cNvCxnSpPr/>
            <p:nvPr/>
          </p:nvCxnSpPr>
          <p:spPr>
            <a:xfrm>
              <a:off x="7092280" y="260648"/>
              <a:ext cx="1800200" cy="0"/>
            </a:xfrm>
            <a:prstGeom prst="straightConnector1">
              <a:avLst/>
            </a:prstGeom>
            <a:ln w="57150">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CuadroTexto 9">
              <a:extLst>
                <a:ext uri="{FF2B5EF4-FFF2-40B4-BE49-F238E27FC236}">
                  <a16:creationId xmlns:a16="http://schemas.microsoft.com/office/drawing/2014/main" id="{1AF6FD6F-053B-985C-2D82-F38201B02972}"/>
                </a:ext>
              </a:extLst>
            </p:cNvPr>
            <p:cNvSpPr txBox="1"/>
            <p:nvPr/>
          </p:nvSpPr>
          <p:spPr>
            <a:xfrm>
              <a:off x="7308304" y="168895"/>
              <a:ext cx="1296144" cy="307777"/>
            </a:xfrm>
            <a:prstGeom prst="rect">
              <a:avLst/>
            </a:prstGeom>
            <a:solidFill>
              <a:schemeClr val="bg1"/>
            </a:solidFill>
            <a:ln>
              <a:solidFill>
                <a:schemeClr val="tx2">
                  <a:lumMod val="40000"/>
                  <a:lumOff val="60000"/>
                </a:schemeClr>
              </a:solidFill>
            </a:ln>
          </p:spPr>
          <p:txBody>
            <a:bodyPr wrap="square">
              <a:spAutoFit/>
            </a:bodyPr>
            <a:lstStyle/>
            <a:p>
              <a:pPr algn="ctr"/>
              <a:r>
                <a:rPr lang="es-ES" sz="1400" b="1" dirty="0"/>
                <a:t>Longitud </a:t>
              </a:r>
              <a:r>
                <a:rPr lang="es-ES" sz="1400" b="1" dirty="0" err="1"/>
                <a:t>d’ona</a:t>
              </a:r>
              <a:endParaRPr lang="ca-ES" sz="1400" b="1" dirty="0"/>
            </a:p>
          </p:txBody>
        </p:sp>
        <p:sp>
          <p:nvSpPr>
            <p:cNvPr id="11" name="Rectángulo 10">
              <a:extLst>
                <a:ext uri="{FF2B5EF4-FFF2-40B4-BE49-F238E27FC236}">
                  <a16:creationId xmlns:a16="http://schemas.microsoft.com/office/drawing/2014/main" id="{988595EC-8B4E-F8D9-F7C7-F096102A7F82}"/>
                </a:ext>
              </a:extLst>
            </p:cNvPr>
            <p:cNvSpPr/>
            <p:nvPr/>
          </p:nvSpPr>
          <p:spPr>
            <a:xfrm>
              <a:off x="7668344" y="692696"/>
              <a:ext cx="628613" cy="20055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noFill/>
              </a:endParaRPr>
            </a:p>
          </p:txBody>
        </p:sp>
      </p:grpSp>
    </p:spTree>
    <p:extLst>
      <p:ext uri="{BB962C8B-B14F-4D97-AF65-F5344CB8AC3E}">
        <p14:creationId xmlns:p14="http://schemas.microsoft.com/office/powerpoint/2010/main" val="22731649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24A5C56E-1150-7C5A-6C57-497D3A0DBFC6}"/>
              </a:ext>
            </a:extLst>
          </p:cNvPr>
          <p:cNvSpPr txBox="1"/>
          <p:nvPr/>
        </p:nvSpPr>
        <p:spPr>
          <a:xfrm>
            <a:off x="0" y="1488852"/>
            <a:ext cx="8892480" cy="707886"/>
          </a:xfrm>
          <a:prstGeom prst="rect">
            <a:avLst/>
          </a:prstGeom>
          <a:noFill/>
        </p:spPr>
        <p:txBody>
          <a:bodyPr wrap="square">
            <a:spAutoFit/>
          </a:bodyPr>
          <a:lstStyle/>
          <a:p>
            <a:pPr marL="266700" lvl="0"/>
            <a:r>
              <a:rPr lang="ca-ES" sz="2000" dirty="0"/>
              <a:t>En una onada, el moviment orbital de les partícules </a:t>
            </a:r>
            <a:r>
              <a:rPr lang="ca-ES" sz="2000" b="1" dirty="0"/>
              <a:t>decreix en profunditat</a:t>
            </a:r>
            <a:r>
              <a:rPr lang="ca-ES" sz="2000" dirty="0"/>
              <a:t>, </a:t>
            </a:r>
          </a:p>
          <a:p>
            <a:pPr marL="266700" lvl="0"/>
            <a:r>
              <a:rPr lang="ca-ES" sz="2000" dirty="0"/>
              <a:t>fins a ser imperceptible a la “base de la onada”. </a:t>
            </a:r>
          </a:p>
        </p:txBody>
      </p:sp>
      <p:sp>
        <p:nvSpPr>
          <p:cNvPr id="23" name="Rectángulo 22">
            <a:extLst>
              <a:ext uri="{FF2B5EF4-FFF2-40B4-BE49-F238E27FC236}">
                <a16:creationId xmlns:a16="http://schemas.microsoft.com/office/drawing/2014/main" id="{9160ABE8-8678-D48F-2C78-58E902E582F1}"/>
              </a:ext>
            </a:extLst>
          </p:cNvPr>
          <p:cNvSpPr/>
          <p:nvPr/>
        </p:nvSpPr>
        <p:spPr>
          <a:xfrm>
            <a:off x="899592" y="2743999"/>
            <a:ext cx="7344816" cy="34933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pic>
        <p:nvPicPr>
          <p:cNvPr id="24" name="Picture 2" descr="animation showing circular motion for particles associated with a water surface wave">
            <a:extLst>
              <a:ext uri="{FF2B5EF4-FFF2-40B4-BE49-F238E27FC236}">
                <a16:creationId xmlns:a16="http://schemas.microsoft.com/office/drawing/2014/main" id="{C9DDD60C-7070-5486-0A9C-1E898A82E54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053"/>
          <a:stretch/>
        </p:blipFill>
        <p:spPr bwMode="auto">
          <a:xfrm>
            <a:off x="1043616" y="3212977"/>
            <a:ext cx="7056767" cy="2846809"/>
          </a:xfrm>
          <a:prstGeom prst="rect">
            <a:avLst/>
          </a:prstGeom>
          <a:noFill/>
          <a:extLst>
            <a:ext uri="{909E8E84-426E-40DD-AFC4-6F175D3DCCD1}">
              <a14:hiddenFill xmlns:a14="http://schemas.microsoft.com/office/drawing/2010/main">
                <a:solidFill>
                  <a:srgbClr val="FFFFFF"/>
                </a:solidFill>
              </a14:hiddenFill>
            </a:ext>
          </a:extLst>
        </p:spPr>
      </p:pic>
      <p:sp>
        <p:nvSpPr>
          <p:cNvPr id="25" name="CuadroTexto 24">
            <a:extLst>
              <a:ext uri="{FF2B5EF4-FFF2-40B4-BE49-F238E27FC236}">
                <a16:creationId xmlns:a16="http://schemas.microsoft.com/office/drawing/2014/main" id="{774D3382-D99A-BBE1-C05C-2282D5264075}"/>
              </a:ext>
            </a:extLst>
          </p:cNvPr>
          <p:cNvSpPr txBox="1"/>
          <p:nvPr/>
        </p:nvSpPr>
        <p:spPr>
          <a:xfrm>
            <a:off x="7164288" y="5831687"/>
            <a:ext cx="936104" cy="261610"/>
          </a:xfrm>
          <a:prstGeom prst="rect">
            <a:avLst/>
          </a:prstGeom>
          <a:noFill/>
        </p:spPr>
        <p:txBody>
          <a:bodyPr wrap="square">
            <a:spAutoFit/>
          </a:bodyPr>
          <a:lstStyle/>
          <a:p>
            <a:r>
              <a:rPr lang="ca-ES" sz="1100" b="0" i="0" dirty="0">
                <a:solidFill>
                  <a:schemeClr val="bg1"/>
                </a:solidFill>
                <a:effectLst/>
              </a:rPr>
              <a:t>D.A. Russell</a:t>
            </a:r>
            <a:endParaRPr lang="ca-ES" sz="1100" dirty="0">
              <a:solidFill>
                <a:schemeClr val="bg1"/>
              </a:solidFill>
            </a:endParaRPr>
          </a:p>
        </p:txBody>
      </p:sp>
      <p:sp>
        <p:nvSpPr>
          <p:cNvPr id="2" name="5 CuadroTexto">
            <a:extLst>
              <a:ext uri="{FF2B5EF4-FFF2-40B4-BE49-F238E27FC236}">
                <a16:creationId xmlns:a16="http://schemas.microsoft.com/office/drawing/2014/main" id="{2F730BB6-ACDE-A364-085B-FB9EFE57FE0F}"/>
              </a:ext>
            </a:extLst>
          </p:cNvPr>
          <p:cNvSpPr txBox="1"/>
          <p:nvPr/>
        </p:nvSpPr>
        <p:spPr>
          <a:xfrm>
            <a:off x="0" y="908720"/>
            <a:ext cx="9144000" cy="461665"/>
          </a:xfrm>
          <a:prstGeom prst="rect">
            <a:avLst/>
          </a:prstGeom>
          <a:noFill/>
        </p:spPr>
        <p:txBody>
          <a:bodyPr wrap="square" rtlCol="0">
            <a:spAutoFit/>
          </a:bodyPr>
          <a:lstStyle/>
          <a:p>
            <a:pPr marL="266700" lvl="0"/>
            <a:r>
              <a:rPr lang="ca-ES" sz="2400" b="1" dirty="0"/>
              <a:t>Una sèrie d’</a:t>
            </a:r>
            <a:r>
              <a:rPr lang="ca-ES" sz="2400" b="1" u="sng" dirty="0"/>
              <a:t>onades</a:t>
            </a:r>
            <a:r>
              <a:rPr lang="ca-ES" sz="2400" b="1" dirty="0"/>
              <a:t> llargues </a:t>
            </a:r>
            <a:r>
              <a:rPr lang="ca-ES" sz="2400" b="1" u="sng" dirty="0"/>
              <a:t>d’aigües somes</a:t>
            </a:r>
          </a:p>
        </p:txBody>
      </p:sp>
      <p:sp>
        <p:nvSpPr>
          <p:cNvPr id="3" name="CuadroTexto 2">
            <a:extLst>
              <a:ext uri="{FF2B5EF4-FFF2-40B4-BE49-F238E27FC236}">
                <a16:creationId xmlns:a16="http://schemas.microsoft.com/office/drawing/2014/main" id="{3EC1A457-8A56-0F7D-787D-5AAE9F02FC4E}"/>
              </a:ext>
            </a:extLst>
          </p:cNvPr>
          <p:cNvSpPr txBox="1"/>
          <p:nvPr/>
        </p:nvSpPr>
        <p:spPr>
          <a:xfrm>
            <a:off x="1115616" y="5445224"/>
            <a:ext cx="2808313" cy="307777"/>
          </a:xfrm>
          <a:prstGeom prst="rect">
            <a:avLst/>
          </a:prstGeom>
          <a:solidFill>
            <a:schemeClr val="bg1"/>
          </a:solidFill>
          <a:ln>
            <a:solidFill>
              <a:schemeClr val="tx2">
                <a:lumMod val="40000"/>
                <a:lumOff val="60000"/>
              </a:schemeClr>
            </a:solidFill>
          </a:ln>
        </p:spPr>
        <p:txBody>
          <a:bodyPr wrap="square">
            <a:spAutoFit/>
          </a:bodyPr>
          <a:lstStyle/>
          <a:p>
            <a:pPr algn="ctr"/>
            <a:r>
              <a:rPr lang="es-ES" sz="1400" b="1" dirty="0"/>
              <a:t>Base de la </a:t>
            </a:r>
            <a:r>
              <a:rPr lang="es-ES" sz="1400" b="1" dirty="0" err="1"/>
              <a:t>onada</a:t>
            </a:r>
            <a:r>
              <a:rPr lang="es-ES" sz="1400" b="1" dirty="0"/>
              <a:t>: </a:t>
            </a:r>
            <a:r>
              <a:rPr lang="es-ES" sz="1400" b="1" dirty="0" err="1"/>
              <a:t>l’aigua</a:t>
            </a:r>
            <a:r>
              <a:rPr lang="es-ES" sz="1400" b="1" dirty="0"/>
              <a:t> no es </a:t>
            </a:r>
            <a:r>
              <a:rPr lang="es-ES" sz="1400" b="1" dirty="0" err="1"/>
              <a:t>mou</a:t>
            </a:r>
            <a:endParaRPr lang="ca-ES" sz="1400" b="1" dirty="0"/>
          </a:p>
        </p:txBody>
      </p:sp>
    </p:spTree>
    <p:extLst>
      <p:ext uri="{BB962C8B-B14F-4D97-AF65-F5344CB8AC3E}">
        <p14:creationId xmlns:p14="http://schemas.microsoft.com/office/powerpoint/2010/main" val="24183637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24A5C56E-1150-7C5A-6C57-497D3A0DBFC6}"/>
              </a:ext>
            </a:extLst>
          </p:cNvPr>
          <p:cNvSpPr txBox="1"/>
          <p:nvPr/>
        </p:nvSpPr>
        <p:spPr>
          <a:xfrm>
            <a:off x="0" y="1488852"/>
            <a:ext cx="8892480" cy="707886"/>
          </a:xfrm>
          <a:prstGeom prst="rect">
            <a:avLst/>
          </a:prstGeom>
          <a:noFill/>
        </p:spPr>
        <p:txBody>
          <a:bodyPr wrap="square">
            <a:spAutoFit/>
          </a:bodyPr>
          <a:lstStyle/>
          <a:p>
            <a:pPr marL="266700" lvl="0"/>
            <a:r>
              <a:rPr lang="ca-ES" sz="2000" dirty="0"/>
              <a:t>En les onades de vent, la base de la onada se situa a uns 50 m de profunditat.</a:t>
            </a:r>
          </a:p>
          <a:p>
            <a:pPr marL="266700" lvl="0"/>
            <a:r>
              <a:rPr lang="ca-ES" sz="2000" dirty="0"/>
              <a:t>A profunditats d’aigua de més de 50 m, el mar està (més o menys) en </a:t>
            </a:r>
            <a:r>
              <a:rPr lang="ca-ES" sz="2000" b="1" dirty="0"/>
              <a:t>calma</a:t>
            </a:r>
            <a:r>
              <a:rPr lang="ca-ES" sz="2000" dirty="0"/>
              <a:t>. </a:t>
            </a:r>
          </a:p>
        </p:txBody>
      </p:sp>
      <p:pic>
        <p:nvPicPr>
          <p:cNvPr id="4" name="Picture 2">
            <a:extLst>
              <a:ext uri="{FF2B5EF4-FFF2-40B4-BE49-F238E27FC236}">
                <a16:creationId xmlns:a16="http://schemas.microsoft.com/office/drawing/2014/main" id="{0EBA0C8B-088A-E007-179A-D853B6B641E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6245" r="1927" b="2262"/>
          <a:stretch/>
        </p:blipFill>
        <p:spPr bwMode="auto">
          <a:xfrm>
            <a:off x="3419872" y="2854677"/>
            <a:ext cx="2376264" cy="3111549"/>
          </a:xfrm>
          <a:prstGeom prst="rect">
            <a:avLst/>
          </a:prstGeom>
          <a:noFill/>
          <a:extLst>
            <a:ext uri="{909E8E84-426E-40DD-AFC4-6F175D3DCCD1}">
              <a14:hiddenFill xmlns:a14="http://schemas.microsoft.com/office/drawing/2010/main">
                <a:solidFill>
                  <a:srgbClr val="FFFFFF"/>
                </a:solidFill>
              </a14:hiddenFill>
            </a:ext>
          </a:extLst>
        </p:spPr>
      </p:pic>
      <p:sp>
        <p:nvSpPr>
          <p:cNvPr id="7" name="Rectángulo 6">
            <a:extLst>
              <a:ext uri="{FF2B5EF4-FFF2-40B4-BE49-F238E27FC236}">
                <a16:creationId xmlns:a16="http://schemas.microsoft.com/office/drawing/2014/main" id="{7F6314C8-9060-87A7-F148-43C0050B003C}"/>
              </a:ext>
            </a:extLst>
          </p:cNvPr>
          <p:cNvSpPr/>
          <p:nvPr/>
        </p:nvSpPr>
        <p:spPr>
          <a:xfrm>
            <a:off x="3419872" y="2869882"/>
            <a:ext cx="2376264" cy="309634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pic>
        <p:nvPicPr>
          <p:cNvPr id="10246" name="Picture 6" descr="Cangrejo - Iconos gratis de comida">
            <a:extLst>
              <a:ext uri="{FF2B5EF4-FFF2-40B4-BE49-F238E27FC236}">
                <a16:creationId xmlns:a16="http://schemas.microsoft.com/office/drawing/2014/main" id="{65F8C4FB-B656-85F9-6F4C-3AD5BA0BE6D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3635896" y="5302949"/>
            <a:ext cx="408583" cy="408583"/>
          </a:xfrm>
          <a:prstGeom prst="rect">
            <a:avLst/>
          </a:prstGeom>
          <a:noFill/>
          <a:extLst>
            <a:ext uri="{909E8E84-426E-40DD-AFC4-6F175D3DCCD1}">
              <a14:hiddenFill xmlns:a14="http://schemas.microsoft.com/office/drawing/2010/main">
                <a:solidFill>
                  <a:srgbClr val="FFFFFF"/>
                </a:solidFill>
              </a14:hiddenFill>
            </a:ext>
          </a:extLst>
        </p:spPr>
      </p:pic>
      <p:sp>
        <p:nvSpPr>
          <p:cNvPr id="16" name="CuadroTexto 15">
            <a:extLst>
              <a:ext uri="{FF2B5EF4-FFF2-40B4-BE49-F238E27FC236}">
                <a16:creationId xmlns:a16="http://schemas.microsoft.com/office/drawing/2014/main" id="{D4D0D528-1250-B049-77AE-AEA5A04F66E3}"/>
              </a:ext>
            </a:extLst>
          </p:cNvPr>
          <p:cNvSpPr txBox="1"/>
          <p:nvPr/>
        </p:nvSpPr>
        <p:spPr>
          <a:xfrm rot="19435877">
            <a:off x="3666765" y="4870114"/>
            <a:ext cx="841387" cy="338554"/>
          </a:xfrm>
          <a:prstGeom prst="rect">
            <a:avLst/>
          </a:prstGeom>
          <a:noFill/>
        </p:spPr>
        <p:txBody>
          <a:bodyPr wrap="square">
            <a:spAutoFit/>
          </a:bodyPr>
          <a:lstStyle/>
          <a:p>
            <a:r>
              <a:rPr lang="es-ES" sz="1600" b="1" dirty="0" err="1"/>
              <a:t>zzzz</a:t>
            </a:r>
            <a:endParaRPr lang="ca-ES" sz="1600" b="1" dirty="0"/>
          </a:p>
        </p:txBody>
      </p:sp>
      <p:sp>
        <p:nvSpPr>
          <p:cNvPr id="22" name="CuadroTexto 21">
            <a:extLst>
              <a:ext uri="{FF2B5EF4-FFF2-40B4-BE49-F238E27FC236}">
                <a16:creationId xmlns:a16="http://schemas.microsoft.com/office/drawing/2014/main" id="{88A3151C-7BE8-51F8-A5EE-AC96A869BF56}"/>
              </a:ext>
            </a:extLst>
          </p:cNvPr>
          <p:cNvSpPr txBox="1"/>
          <p:nvPr/>
        </p:nvSpPr>
        <p:spPr>
          <a:xfrm>
            <a:off x="3203848" y="6095037"/>
            <a:ext cx="2880320" cy="646331"/>
          </a:xfrm>
          <a:prstGeom prst="rect">
            <a:avLst/>
          </a:prstGeom>
          <a:noFill/>
        </p:spPr>
        <p:txBody>
          <a:bodyPr wrap="square">
            <a:spAutoFit/>
          </a:bodyPr>
          <a:lstStyle/>
          <a:p>
            <a:pPr lvl="0" algn="ctr"/>
            <a:r>
              <a:rPr lang="ca-ES" sz="1800" dirty="0"/>
              <a:t>Onada de vent en una zona de &gt;50 m </a:t>
            </a:r>
            <a:r>
              <a:rPr lang="ca-ES" dirty="0"/>
              <a:t>de profunditat</a:t>
            </a:r>
            <a:endParaRPr lang="ca-ES" sz="1800" dirty="0"/>
          </a:p>
        </p:txBody>
      </p:sp>
      <p:sp>
        <p:nvSpPr>
          <p:cNvPr id="2" name="5 CuadroTexto">
            <a:extLst>
              <a:ext uri="{FF2B5EF4-FFF2-40B4-BE49-F238E27FC236}">
                <a16:creationId xmlns:a16="http://schemas.microsoft.com/office/drawing/2014/main" id="{6681DFB9-5A95-9F23-CE7D-94B058B6D6CE}"/>
              </a:ext>
            </a:extLst>
          </p:cNvPr>
          <p:cNvSpPr txBox="1"/>
          <p:nvPr/>
        </p:nvSpPr>
        <p:spPr>
          <a:xfrm>
            <a:off x="0" y="908720"/>
            <a:ext cx="9144000" cy="461665"/>
          </a:xfrm>
          <a:prstGeom prst="rect">
            <a:avLst/>
          </a:prstGeom>
          <a:noFill/>
        </p:spPr>
        <p:txBody>
          <a:bodyPr wrap="square" rtlCol="0">
            <a:spAutoFit/>
          </a:bodyPr>
          <a:lstStyle/>
          <a:p>
            <a:pPr marL="266700" lvl="0"/>
            <a:r>
              <a:rPr lang="ca-ES" sz="2400" b="1" dirty="0"/>
              <a:t>Una sèrie d’</a:t>
            </a:r>
            <a:r>
              <a:rPr lang="ca-ES" sz="2400" b="1" u="sng" dirty="0"/>
              <a:t>onades</a:t>
            </a:r>
            <a:r>
              <a:rPr lang="ca-ES" sz="2400" b="1" dirty="0"/>
              <a:t> llargues </a:t>
            </a:r>
            <a:r>
              <a:rPr lang="ca-ES" sz="2400" b="1" u="sng" dirty="0"/>
              <a:t>d’aigües somes</a:t>
            </a:r>
          </a:p>
        </p:txBody>
      </p:sp>
      <p:cxnSp>
        <p:nvCxnSpPr>
          <p:cNvPr id="12" name="Conector recto 11">
            <a:extLst>
              <a:ext uri="{FF2B5EF4-FFF2-40B4-BE49-F238E27FC236}">
                <a16:creationId xmlns:a16="http://schemas.microsoft.com/office/drawing/2014/main" id="{F2EBB2F9-449A-799D-1D80-2203550CE67D}"/>
              </a:ext>
            </a:extLst>
          </p:cNvPr>
          <p:cNvCxnSpPr>
            <a:cxnSpLocks/>
          </p:cNvCxnSpPr>
          <p:nvPr/>
        </p:nvCxnSpPr>
        <p:spPr>
          <a:xfrm>
            <a:off x="5796136" y="5229200"/>
            <a:ext cx="2880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3316FD04-0854-4A85-A8C0-D37DD1D71844}"/>
              </a:ext>
            </a:extLst>
          </p:cNvPr>
          <p:cNvSpPr txBox="1"/>
          <p:nvPr/>
        </p:nvSpPr>
        <p:spPr>
          <a:xfrm>
            <a:off x="6084168" y="5039391"/>
            <a:ext cx="2016224" cy="369332"/>
          </a:xfrm>
          <a:prstGeom prst="rect">
            <a:avLst/>
          </a:prstGeom>
          <a:noFill/>
        </p:spPr>
        <p:txBody>
          <a:bodyPr wrap="square">
            <a:spAutoFit/>
          </a:bodyPr>
          <a:lstStyle/>
          <a:p>
            <a:pPr lvl="0"/>
            <a:r>
              <a:rPr lang="ca-ES" sz="1800" dirty="0"/>
              <a:t>50 m</a:t>
            </a:r>
          </a:p>
        </p:txBody>
      </p:sp>
      <p:cxnSp>
        <p:nvCxnSpPr>
          <p:cNvPr id="15" name="Conector recto 14">
            <a:extLst>
              <a:ext uri="{FF2B5EF4-FFF2-40B4-BE49-F238E27FC236}">
                <a16:creationId xmlns:a16="http://schemas.microsoft.com/office/drawing/2014/main" id="{E5BD783E-EBE5-4A7D-F0A1-99E29B8FB11F}"/>
              </a:ext>
            </a:extLst>
          </p:cNvPr>
          <p:cNvCxnSpPr>
            <a:cxnSpLocks/>
          </p:cNvCxnSpPr>
          <p:nvPr/>
        </p:nvCxnSpPr>
        <p:spPr>
          <a:xfrm>
            <a:off x="5796136" y="5563025"/>
            <a:ext cx="2880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CuadroTexto 18">
            <a:extLst>
              <a:ext uri="{FF2B5EF4-FFF2-40B4-BE49-F238E27FC236}">
                <a16:creationId xmlns:a16="http://schemas.microsoft.com/office/drawing/2014/main" id="{0866C683-BB57-5554-1AAD-2204B192B980}"/>
              </a:ext>
            </a:extLst>
          </p:cNvPr>
          <p:cNvSpPr txBox="1"/>
          <p:nvPr/>
        </p:nvSpPr>
        <p:spPr>
          <a:xfrm>
            <a:off x="6084168" y="5373216"/>
            <a:ext cx="2016224" cy="369332"/>
          </a:xfrm>
          <a:prstGeom prst="rect">
            <a:avLst/>
          </a:prstGeom>
          <a:noFill/>
        </p:spPr>
        <p:txBody>
          <a:bodyPr wrap="square">
            <a:spAutoFit/>
          </a:bodyPr>
          <a:lstStyle/>
          <a:p>
            <a:pPr lvl="0"/>
            <a:r>
              <a:rPr lang="ca-ES" sz="1800" dirty="0"/>
              <a:t>60 m</a:t>
            </a:r>
          </a:p>
        </p:txBody>
      </p:sp>
      <p:cxnSp>
        <p:nvCxnSpPr>
          <p:cNvPr id="20" name="Conector recto 19">
            <a:extLst>
              <a:ext uri="{FF2B5EF4-FFF2-40B4-BE49-F238E27FC236}">
                <a16:creationId xmlns:a16="http://schemas.microsoft.com/office/drawing/2014/main" id="{4E812AE9-F4BB-462E-B3CB-EB215708708B}"/>
              </a:ext>
            </a:extLst>
          </p:cNvPr>
          <p:cNvCxnSpPr>
            <a:cxnSpLocks/>
          </p:cNvCxnSpPr>
          <p:nvPr/>
        </p:nvCxnSpPr>
        <p:spPr>
          <a:xfrm>
            <a:off x="5796136" y="3762825"/>
            <a:ext cx="2880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CuadroTexto 22">
            <a:extLst>
              <a:ext uri="{FF2B5EF4-FFF2-40B4-BE49-F238E27FC236}">
                <a16:creationId xmlns:a16="http://schemas.microsoft.com/office/drawing/2014/main" id="{080A71F1-40D1-2E42-26E3-2DEEF76C61C3}"/>
              </a:ext>
            </a:extLst>
          </p:cNvPr>
          <p:cNvSpPr txBox="1"/>
          <p:nvPr/>
        </p:nvSpPr>
        <p:spPr>
          <a:xfrm>
            <a:off x="6084168" y="3573016"/>
            <a:ext cx="2016224" cy="369332"/>
          </a:xfrm>
          <a:prstGeom prst="rect">
            <a:avLst/>
          </a:prstGeom>
          <a:noFill/>
        </p:spPr>
        <p:txBody>
          <a:bodyPr wrap="square">
            <a:spAutoFit/>
          </a:bodyPr>
          <a:lstStyle/>
          <a:p>
            <a:pPr lvl="0"/>
            <a:r>
              <a:rPr lang="ca-ES" sz="1800" dirty="0"/>
              <a:t>0 m</a:t>
            </a:r>
          </a:p>
        </p:txBody>
      </p:sp>
    </p:spTree>
    <p:extLst>
      <p:ext uri="{BB962C8B-B14F-4D97-AF65-F5344CB8AC3E}">
        <p14:creationId xmlns:p14="http://schemas.microsoft.com/office/powerpoint/2010/main" val="6550270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24A5C56E-1150-7C5A-6C57-497D3A0DBFC6}"/>
              </a:ext>
            </a:extLst>
          </p:cNvPr>
          <p:cNvSpPr txBox="1"/>
          <p:nvPr/>
        </p:nvSpPr>
        <p:spPr>
          <a:xfrm>
            <a:off x="0" y="1488852"/>
            <a:ext cx="9144000" cy="707886"/>
          </a:xfrm>
          <a:prstGeom prst="rect">
            <a:avLst/>
          </a:prstGeom>
          <a:noFill/>
        </p:spPr>
        <p:txBody>
          <a:bodyPr wrap="square">
            <a:spAutoFit/>
          </a:bodyPr>
          <a:lstStyle/>
          <a:p>
            <a:pPr marL="266700" lvl="0"/>
            <a:r>
              <a:rPr lang="ca-ES" sz="2000" dirty="0"/>
              <a:t>Prop de la costa les onades de vent “toquen” el fons, són onades “d’aigües somes”.</a:t>
            </a:r>
          </a:p>
          <a:p>
            <a:pPr marL="266700" lvl="0"/>
            <a:r>
              <a:rPr lang="ca-ES" sz="2000" dirty="0"/>
              <a:t>A mar obert les onades de vent són onades “d’aigües profundes”.</a:t>
            </a:r>
          </a:p>
        </p:txBody>
      </p:sp>
      <p:pic>
        <p:nvPicPr>
          <p:cNvPr id="4" name="Picture 2">
            <a:extLst>
              <a:ext uri="{FF2B5EF4-FFF2-40B4-BE49-F238E27FC236}">
                <a16:creationId xmlns:a16="http://schemas.microsoft.com/office/drawing/2014/main" id="{0EBA0C8B-088A-E007-179A-D853B6B641E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6245" r="1927" b="2262"/>
          <a:stretch/>
        </p:blipFill>
        <p:spPr bwMode="auto">
          <a:xfrm>
            <a:off x="3419872" y="2854677"/>
            <a:ext cx="2376264" cy="3111549"/>
          </a:xfrm>
          <a:prstGeom prst="rect">
            <a:avLst/>
          </a:prstGeom>
          <a:noFill/>
          <a:extLst>
            <a:ext uri="{909E8E84-426E-40DD-AFC4-6F175D3DCCD1}">
              <a14:hiddenFill xmlns:a14="http://schemas.microsoft.com/office/drawing/2010/main">
                <a:solidFill>
                  <a:srgbClr val="FFFFFF"/>
                </a:solidFill>
              </a14:hiddenFill>
            </a:ext>
          </a:extLst>
        </p:spPr>
      </p:pic>
      <p:sp>
        <p:nvSpPr>
          <p:cNvPr id="7" name="Rectángulo 6">
            <a:extLst>
              <a:ext uri="{FF2B5EF4-FFF2-40B4-BE49-F238E27FC236}">
                <a16:creationId xmlns:a16="http://schemas.microsoft.com/office/drawing/2014/main" id="{7F6314C8-9060-87A7-F148-43C0050B003C}"/>
              </a:ext>
            </a:extLst>
          </p:cNvPr>
          <p:cNvSpPr/>
          <p:nvPr/>
        </p:nvSpPr>
        <p:spPr>
          <a:xfrm>
            <a:off x="3419872" y="2869882"/>
            <a:ext cx="2376264" cy="309634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nvGrpSpPr>
          <p:cNvPr id="11" name="Grupo 10">
            <a:extLst>
              <a:ext uri="{FF2B5EF4-FFF2-40B4-BE49-F238E27FC236}">
                <a16:creationId xmlns:a16="http://schemas.microsoft.com/office/drawing/2014/main" id="{96D33256-D631-61A1-6C4E-B84C687E7AF7}"/>
              </a:ext>
            </a:extLst>
          </p:cNvPr>
          <p:cNvGrpSpPr/>
          <p:nvPr/>
        </p:nvGrpSpPr>
        <p:grpSpPr>
          <a:xfrm>
            <a:off x="827584" y="2869882"/>
            <a:ext cx="2376264" cy="3096344"/>
            <a:chOff x="4716016" y="3573016"/>
            <a:chExt cx="2160240" cy="3096344"/>
          </a:xfrm>
        </p:grpSpPr>
        <p:pic>
          <p:nvPicPr>
            <p:cNvPr id="3" name="Picture 2">
              <a:extLst>
                <a:ext uri="{FF2B5EF4-FFF2-40B4-BE49-F238E27FC236}">
                  <a16:creationId xmlns:a16="http://schemas.microsoft.com/office/drawing/2014/main" id="{4E35DDA8-25C9-65C3-7A00-F7677C75FE0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179" r="52002"/>
            <a:stretch/>
          </p:blipFill>
          <p:spPr bwMode="auto">
            <a:xfrm>
              <a:off x="4716016" y="3573016"/>
              <a:ext cx="2160240" cy="197045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6B0AA023-6095-7EC9-E883-37C0AA240FE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179" t="88636" r="52002" b="3977"/>
            <a:stretch/>
          </p:blipFill>
          <p:spPr bwMode="auto">
            <a:xfrm>
              <a:off x="4716016" y="5301208"/>
              <a:ext cx="2160240" cy="1368152"/>
            </a:xfrm>
            <a:prstGeom prst="rect">
              <a:avLst/>
            </a:prstGeom>
            <a:noFill/>
            <a:extLst>
              <a:ext uri="{909E8E84-426E-40DD-AFC4-6F175D3DCCD1}">
                <a14:hiddenFill xmlns:a14="http://schemas.microsoft.com/office/drawing/2010/main">
                  <a:solidFill>
                    <a:srgbClr val="FFFFFF"/>
                  </a:solidFill>
                </a14:hiddenFill>
              </a:ext>
            </a:extLst>
          </p:spPr>
        </p:pic>
        <p:sp>
          <p:nvSpPr>
            <p:cNvPr id="10" name="Rectángulo 9">
              <a:extLst>
                <a:ext uri="{FF2B5EF4-FFF2-40B4-BE49-F238E27FC236}">
                  <a16:creationId xmlns:a16="http://schemas.microsoft.com/office/drawing/2014/main" id="{246EF72C-3206-8214-3323-F9D88DE2369D}"/>
                </a:ext>
              </a:extLst>
            </p:cNvPr>
            <p:cNvSpPr/>
            <p:nvPr/>
          </p:nvSpPr>
          <p:spPr>
            <a:xfrm>
              <a:off x="4716016" y="3573016"/>
              <a:ext cx="2160240" cy="309634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pic>
        <p:nvPicPr>
          <p:cNvPr id="10244" name="Picture 4" descr="Crab Icon Gráfico Por Mine Eyes Design · Creative Fabrica">
            <a:extLst>
              <a:ext uri="{FF2B5EF4-FFF2-40B4-BE49-F238E27FC236}">
                <a16:creationId xmlns:a16="http://schemas.microsoft.com/office/drawing/2014/main" id="{3DF234FF-CEAC-9B20-16BB-16C8E4084EC2}"/>
              </a:ext>
            </a:extLst>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71600" y="4334780"/>
            <a:ext cx="611560" cy="407070"/>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Cangrejo - Iconos gratis de comida">
            <a:extLst>
              <a:ext uri="{FF2B5EF4-FFF2-40B4-BE49-F238E27FC236}">
                <a16:creationId xmlns:a16="http://schemas.microsoft.com/office/drawing/2014/main" id="{65F8C4FB-B656-85F9-6F4C-3AD5BA0BE6D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3635896" y="5302949"/>
            <a:ext cx="408583" cy="408583"/>
          </a:xfrm>
          <a:prstGeom prst="rect">
            <a:avLst/>
          </a:prstGeom>
          <a:noFill/>
          <a:extLst>
            <a:ext uri="{909E8E84-426E-40DD-AFC4-6F175D3DCCD1}">
              <a14:hiddenFill xmlns:a14="http://schemas.microsoft.com/office/drawing/2010/main">
                <a:solidFill>
                  <a:srgbClr val="FFFFFF"/>
                </a:solidFill>
              </a14:hiddenFill>
            </a:ext>
          </a:extLst>
        </p:spPr>
      </p:pic>
      <p:sp>
        <p:nvSpPr>
          <p:cNvPr id="16" name="CuadroTexto 15">
            <a:extLst>
              <a:ext uri="{FF2B5EF4-FFF2-40B4-BE49-F238E27FC236}">
                <a16:creationId xmlns:a16="http://schemas.microsoft.com/office/drawing/2014/main" id="{D4D0D528-1250-B049-77AE-AEA5A04F66E3}"/>
              </a:ext>
            </a:extLst>
          </p:cNvPr>
          <p:cNvSpPr txBox="1"/>
          <p:nvPr/>
        </p:nvSpPr>
        <p:spPr>
          <a:xfrm rot="19435877">
            <a:off x="3666765" y="4870114"/>
            <a:ext cx="841387" cy="338554"/>
          </a:xfrm>
          <a:prstGeom prst="rect">
            <a:avLst/>
          </a:prstGeom>
          <a:noFill/>
        </p:spPr>
        <p:txBody>
          <a:bodyPr wrap="square">
            <a:spAutoFit/>
          </a:bodyPr>
          <a:lstStyle/>
          <a:p>
            <a:r>
              <a:rPr lang="es-ES" sz="1600" b="1" dirty="0" err="1"/>
              <a:t>zzzz</a:t>
            </a:r>
            <a:endParaRPr lang="ca-ES" sz="1600" b="1" dirty="0"/>
          </a:p>
        </p:txBody>
      </p:sp>
      <p:sp>
        <p:nvSpPr>
          <p:cNvPr id="17" name="CuadroTexto 16">
            <a:extLst>
              <a:ext uri="{FF2B5EF4-FFF2-40B4-BE49-F238E27FC236}">
                <a16:creationId xmlns:a16="http://schemas.microsoft.com/office/drawing/2014/main" id="{871B49B9-D69C-D715-B03A-BF3485998818}"/>
              </a:ext>
            </a:extLst>
          </p:cNvPr>
          <p:cNvSpPr txBox="1"/>
          <p:nvPr/>
        </p:nvSpPr>
        <p:spPr>
          <a:xfrm rot="19435877">
            <a:off x="1074477" y="3957070"/>
            <a:ext cx="841387" cy="338554"/>
          </a:xfrm>
          <a:prstGeom prst="rect">
            <a:avLst/>
          </a:prstGeom>
          <a:noFill/>
        </p:spPr>
        <p:txBody>
          <a:bodyPr wrap="square">
            <a:spAutoFit/>
          </a:bodyPr>
          <a:lstStyle/>
          <a:p>
            <a:r>
              <a:rPr lang="es-ES" sz="1600" b="1" dirty="0"/>
              <a:t>!!!!</a:t>
            </a:r>
            <a:endParaRPr lang="ca-ES" sz="1600" b="1" dirty="0"/>
          </a:p>
        </p:txBody>
      </p:sp>
      <p:sp>
        <p:nvSpPr>
          <p:cNvPr id="21" name="CuadroTexto 20">
            <a:extLst>
              <a:ext uri="{FF2B5EF4-FFF2-40B4-BE49-F238E27FC236}">
                <a16:creationId xmlns:a16="http://schemas.microsoft.com/office/drawing/2014/main" id="{943C7B7D-9D32-E236-B065-6235CA61FCB2}"/>
              </a:ext>
            </a:extLst>
          </p:cNvPr>
          <p:cNvSpPr txBox="1"/>
          <p:nvPr/>
        </p:nvSpPr>
        <p:spPr>
          <a:xfrm>
            <a:off x="827584" y="6085745"/>
            <a:ext cx="2376264" cy="646331"/>
          </a:xfrm>
          <a:prstGeom prst="rect">
            <a:avLst/>
          </a:prstGeom>
          <a:noFill/>
        </p:spPr>
        <p:txBody>
          <a:bodyPr wrap="square">
            <a:spAutoFit/>
          </a:bodyPr>
          <a:lstStyle/>
          <a:p>
            <a:pPr lvl="0" algn="ctr"/>
            <a:r>
              <a:rPr lang="ca-ES" sz="1800" dirty="0"/>
              <a:t>Onada de vent a </a:t>
            </a:r>
          </a:p>
          <a:p>
            <a:pPr lvl="0" algn="ctr"/>
            <a:r>
              <a:rPr lang="ca-ES" sz="1800" dirty="0"/>
              <a:t>poca profunditat</a:t>
            </a:r>
          </a:p>
        </p:txBody>
      </p:sp>
      <p:sp>
        <p:nvSpPr>
          <p:cNvPr id="2" name="5 CuadroTexto">
            <a:extLst>
              <a:ext uri="{FF2B5EF4-FFF2-40B4-BE49-F238E27FC236}">
                <a16:creationId xmlns:a16="http://schemas.microsoft.com/office/drawing/2014/main" id="{6681DFB9-5A95-9F23-CE7D-94B058B6D6CE}"/>
              </a:ext>
            </a:extLst>
          </p:cNvPr>
          <p:cNvSpPr txBox="1"/>
          <p:nvPr/>
        </p:nvSpPr>
        <p:spPr>
          <a:xfrm>
            <a:off x="0" y="908720"/>
            <a:ext cx="9144000" cy="461665"/>
          </a:xfrm>
          <a:prstGeom prst="rect">
            <a:avLst/>
          </a:prstGeom>
          <a:noFill/>
        </p:spPr>
        <p:txBody>
          <a:bodyPr wrap="square" rtlCol="0">
            <a:spAutoFit/>
          </a:bodyPr>
          <a:lstStyle/>
          <a:p>
            <a:pPr marL="266700" lvl="0"/>
            <a:r>
              <a:rPr lang="ca-ES" sz="2400" b="1" dirty="0"/>
              <a:t>Una sèrie d’</a:t>
            </a:r>
            <a:r>
              <a:rPr lang="ca-ES" sz="2400" b="1" u="sng" dirty="0"/>
              <a:t>onades</a:t>
            </a:r>
            <a:r>
              <a:rPr lang="ca-ES" sz="2400" b="1" dirty="0"/>
              <a:t> llargues </a:t>
            </a:r>
            <a:r>
              <a:rPr lang="ca-ES" sz="2400" b="1" u="sng" dirty="0"/>
              <a:t>d’aigües somes</a:t>
            </a:r>
          </a:p>
        </p:txBody>
      </p:sp>
      <p:sp>
        <p:nvSpPr>
          <p:cNvPr id="6" name="CuadroTexto 5">
            <a:extLst>
              <a:ext uri="{FF2B5EF4-FFF2-40B4-BE49-F238E27FC236}">
                <a16:creationId xmlns:a16="http://schemas.microsoft.com/office/drawing/2014/main" id="{40A5357A-0975-8268-E812-660D485DA4AB}"/>
              </a:ext>
            </a:extLst>
          </p:cNvPr>
          <p:cNvSpPr txBox="1"/>
          <p:nvPr/>
        </p:nvSpPr>
        <p:spPr>
          <a:xfrm>
            <a:off x="3203848" y="6095037"/>
            <a:ext cx="2880320" cy="646331"/>
          </a:xfrm>
          <a:prstGeom prst="rect">
            <a:avLst/>
          </a:prstGeom>
          <a:noFill/>
        </p:spPr>
        <p:txBody>
          <a:bodyPr wrap="square">
            <a:spAutoFit/>
          </a:bodyPr>
          <a:lstStyle/>
          <a:p>
            <a:pPr lvl="0" algn="ctr"/>
            <a:r>
              <a:rPr lang="ca-ES" sz="1800" dirty="0"/>
              <a:t>Onada de vent en una zona de &gt;50 m </a:t>
            </a:r>
            <a:r>
              <a:rPr lang="ca-ES" dirty="0"/>
              <a:t>de profunditat</a:t>
            </a:r>
            <a:endParaRPr lang="ca-ES" sz="1800" dirty="0"/>
          </a:p>
        </p:txBody>
      </p:sp>
      <p:cxnSp>
        <p:nvCxnSpPr>
          <p:cNvPr id="9" name="Conector recto 8">
            <a:extLst>
              <a:ext uri="{FF2B5EF4-FFF2-40B4-BE49-F238E27FC236}">
                <a16:creationId xmlns:a16="http://schemas.microsoft.com/office/drawing/2014/main" id="{F71B44BE-193F-82DA-A696-B02545CE7A7A}"/>
              </a:ext>
            </a:extLst>
          </p:cNvPr>
          <p:cNvCxnSpPr>
            <a:cxnSpLocks/>
          </p:cNvCxnSpPr>
          <p:nvPr/>
        </p:nvCxnSpPr>
        <p:spPr>
          <a:xfrm>
            <a:off x="5796136" y="5229200"/>
            <a:ext cx="2880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CuadroTexto 11">
            <a:extLst>
              <a:ext uri="{FF2B5EF4-FFF2-40B4-BE49-F238E27FC236}">
                <a16:creationId xmlns:a16="http://schemas.microsoft.com/office/drawing/2014/main" id="{842FF1A9-2D28-656A-9EC0-19EFC285A828}"/>
              </a:ext>
            </a:extLst>
          </p:cNvPr>
          <p:cNvSpPr txBox="1"/>
          <p:nvPr/>
        </p:nvSpPr>
        <p:spPr>
          <a:xfrm>
            <a:off x="6084168" y="5039391"/>
            <a:ext cx="2016224" cy="369332"/>
          </a:xfrm>
          <a:prstGeom prst="rect">
            <a:avLst/>
          </a:prstGeom>
          <a:noFill/>
        </p:spPr>
        <p:txBody>
          <a:bodyPr wrap="square">
            <a:spAutoFit/>
          </a:bodyPr>
          <a:lstStyle/>
          <a:p>
            <a:pPr lvl="0"/>
            <a:r>
              <a:rPr lang="ca-ES" sz="1800" dirty="0"/>
              <a:t>50 m</a:t>
            </a:r>
          </a:p>
        </p:txBody>
      </p:sp>
      <p:cxnSp>
        <p:nvCxnSpPr>
          <p:cNvPr id="13" name="Conector recto 12">
            <a:extLst>
              <a:ext uri="{FF2B5EF4-FFF2-40B4-BE49-F238E27FC236}">
                <a16:creationId xmlns:a16="http://schemas.microsoft.com/office/drawing/2014/main" id="{608005F8-C28D-74DF-F823-A76558F8A827}"/>
              </a:ext>
            </a:extLst>
          </p:cNvPr>
          <p:cNvCxnSpPr>
            <a:cxnSpLocks/>
          </p:cNvCxnSpPr>
          <p:nvPr/>
        </p:nvCxnSpPr>
        <p:spPr>
          <a:xfrm>
            <a:off x="5796136" y="5563025"/>
            <a:ext cx="2880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624A2216-2C70-1C22-761F-220150716F30}"/>
              </a:ext>
            </a:extLst>
          </p:cNvPr>
          <p:cNvSpPr txBox="1"/>
          <p:nvPr/>
        </p:nvSpPr>
        <p:spPr>
          <a:xfrm>
            <a:off x="6084168" y="5373216"/>
            <a:ext cx="2016224" cy="369332"/>
          </a:xfrm>
          <a:prstGeom prst="rect">
            <a:avLst/>
          </a:prstGeom>
          <a:noFill/>
        </p:spPr>
        <p:txBody>
          <a:bodyPr wrap="square">
            <a:spAutoFit/>
          </a:bodyPr>
          <a:lstStyle/>
          <a:p>
            <a:pPr lvl="0"/>
            <a:r>
              <a:rPr lang="ca-ES" sz="1800" dirty="0"/>
              <a:t>60 m</a:t>
            </a:r>
          </a:p>
        </p:txBody>
      </p:sp>
      <p:cxnSp>
        <p:nvCxnSpPr>
          <p:cNvPr id="15" name="Conector recto 14">
            <a:extLst>
              <a:ext uri="{FF2B5EF4-FFF2-40B4-BE49-F238E27FC236}">
                <a16:creationId xmlns:a16="http://schemas.microsoft.com/office/drawing/2014/main" id="{7B5458C0-E56D-5B25-1185-6DAEE6F2B55A}"/>
              </a:ext>
            </a:extLst>
          </p:cNvPr>
          <p:cNvCxnSpPr>
            <a:cxnSpLocks/>
          </p:cNvCxnSpPr>
          <p:nvPr/>
        </p:nvCxnSpPr>
        <p:spPr>
          <a:xfrm>
            <a:off x="5796136" y="3762825"/>
            <a:ext cx="2880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0AEE4D5C-81BF-7C94-2861-6A50E44D4EE7}"/>
              </a:ext>
            </a:extLst>
          </p:cNvPr>
          <p:cNvSpPr txBox="1"/>
          <p:nvPr/>
        </p:nvSpPr>
        <p:spPr>
          <a:xfrm>
            <a:off x="6084168" y="3573016"/>
            <a:ext cx="2016224" cy="369332"/>
          </a:xfrm>
          <a:prstGeom prst="rect">
            <a:avLst/>
          </a:prstGeom>
          <a:noFill/>
        </p:spPr>
        <p:txBody>
          <a:bodyPr wrap="square">
            <a:spAutoFit/>
          </a:bodyPr>
          <a:lstStyle/>
          <a:p>
            <a:pPr lvl="0"/>
            <a:r>
              <a:rPr lang="ca-ES" sz="1800" dirty="0"/>
              <a:t>0 m</a:t>
            </a:r>
          </a:p>
        </p:txBody>
      </p:sp>
    </p:spTree>
    <p:extLst>
      <p:ext uri="{BB962C8B-B14F-4D97-AF65-F5344CB8AC3E}">
        <p14:creationId xmlns:p14="http://schemas.microsoft.com/office/powerpoint/2010/main" val="32884381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0EBA0C8B-088A-E007-179A-D853B6B641E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6245" r="1927" b="2262"/>
          <a:stretch/>
        </p:blipFill>
        <p:spPr bwMode="auto">
          <a:xfrm>
            <a:off x="3419872" y="2854677"/>
            <a:ext cx="2376264" cy="3111549"/>
          </a:xfrm>
          <a:prstGeom prst="rect">
            <a:avLst/>
          </a:prstGeom>
          <a:noFill/>
          <a:extLst>
            <a:ext uri="{909E8E84-426E-40DD-AFC4-6F175D3DCCD1}">
              <a14:hiddenFill xmlns:a14="http://schemas.microsoft.com/office/drawing/2010/main">
                <a:solidFill>
                  <a:srgbClr val="FFFFFF"/>
                </a:solidFill>
              </a14:hiddenFill>
            </a:ext>
          </a:extLst>
        </p:spPr>
      </p:pic>
      <p:sp>
        <p:nvSpPr>
          <p:cNvPr id="7" name="Rectángulo 6">
            <a:extLst>
              <a:ext uri="{FF2B5EF4-FFF2-40B4-BE49-F238E27FC236}">
                <a16:creationId xmlns:a16="http://schemas.microsoft.com/office/drawing/2014/main" id="{7F6314C8-9060-87A7-F148-43C0050B003C}"/>
              </a:ext>
            </a:extLst>
          </p:cNvPr>
          <p:cNvSpPr/>
          <p:nvPr/>
        </p:nvSpPr>
        <p:spPr>
          <a:xfrm>
            <a:off x="3419872" y="2869882"/>
            <a:ext cx="2376264" cy="309634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nvGrpSpPr>
          <p:cNvPr id="11" name="Grupo 10">
            <a:extLst>
              <a:ext uri="{FF2B5EF4-FFF2-40B4-BE49-F238E27FC236}">
                <a16:creationId xmlns:a16="http://schemas.microsoft.com/office/drawing/2014/main" id="{96D33256-D631-61A1-6C4E-B84C687E7AF7}"/>
              </a:ext>
            </a:extLst>
          </p:cNvPr>
          <p:cNvGrpSpPr/>
          <p:nvPr/>
        </p:nvGrpSpPr>
        <p:grpSpPr>
          <a:xfrm>
            <a:off x="827584" y="2869882"/>
            <a:ext cx="2376264" cy="3096344"/>
            <a:chOff x="4716016" y="3573016"/>
            <a:chExt cx="2160240" cy="3096344"/>
          </a:xfrm>
        </p:grpSpPr>
        <p:pic>
          <p:nvPicPr>
            <p:cNvPr id="3" name="Picture 2">
              <a:extLst>
                <a:ext uri="{FF2B5EF4-FFF2-40B4-BE49-F238E27FC236}">
                  <a16:creationId xmlns:a16="http://schemas.microsoft.com/office/drawing/2014/main" id="{4E35DDA8-25C9-65C3-7A00-F7677C75FE0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179" r="52002"/>
            <a:stretch/>
          </p:blipFill>
          <p:spPr bwMode="auto">
            <a:xfrm>
              <a:off x="4716016" y="3573016"/>
              <a:ext cx="2160240" cy="197045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6B0AA023-6095-7EC9-E883-37C0AA240FE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179" t="88636" r="52002" b="3977"/>
            <a:stretch/>
          </p:blipFill>
          <p:spPr bwMode="auto">
            <a:xfrm>
              <a:off x="4716016" y="5301208"/>
              <a:ext cx="2160240" cy="1368152"/>
            </a:xfrm>
            <a:prstGeom prst="rect">
              <a:avLst/>
            </a:prstGeom>
            <a:noFill/>
            <a:extLst>
              <a:ext uri="{909E8E84-426E-40DD-AFC4-6F175D3DCCD1}">
                <a14:hiddenFill xmlns:a14="http://schemas.microsoft.com/office/drawing/2010/main">
                  <a:solidFill>
                    <a:srgbClr val="FFFFFF"/>
                  </a:solidFill>
                </a14:hiddenFill>
              </a:ext>
            </a:extLst>
          </p:spPr>
        </p:pic>
        <p:sp>
          <p:nvSpPr>
            <p:cNvPr id="10" name="Rectángulo 9">
              <a:extLst>
                <a:ext uri="{FF2B5EF4-FFF2-40B4-BE49-F238E27FC236}">
                  <a16:creationId xmlns:a16="http://schemas.microsoft.com/office/drawing/2014/main" id="{246EF72C-3206-8214-3323-F9D88DE2369D}"/>
                </a:ext>
              </a:extLst>
            </p:cNvPr>
            <p:cNvSpPr/>
            <p:nvPr/>
          </p:nvSpPr>
          <p:spPr>
            <a:xfrm>
              <a:off x="4716016" y="3573016"/>
              <a:ext cx="2160240" cy="309634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sp>
        <p:nvSpPr>
          <p:cNvPr id="12" name="CuadroTexto 11">
            <a:extLst>
              <a:ext uri="{FF2B5EF4-FFF2-40B4-BE49-F238E27FC236}">
                <a16:creationId xmlns:a16="http://schemas.microsoft.com/office/drawing/2014/main" id="{82451B08-24EB-B9E5-E526-1FCF28D2D418}"/>
              </a:ext>
            </a:extLst>
          </p:cNvPr>
          <p:cNvSpPr txBox="1"/>
          <p:nvPr/>
        </p:nvSpPr>
        <p:spPr>
          <a:xfrm>
            <a:off x="827584" y="6085745"/>
            <a:ext cx="2376264" cy="646331"/>
          </a:xfrm>
          <a:prstGeom prst="rect">
            <a:avLst/>
          </a:prstGeom>
          <a:noFill/>
        </p:spPr>
        <p:txBody>
          <a:bodyPr wrap="square">
            <a:spAutoFit/>
          </a:bodyPr>
          <a:lstStyle/>
          <a:p>
            <a:pPr lvl="0" algn="ctr"/>
            <a:r>
              <a:rPr lang="ca-ES" sz="1800" dirty="0"/>
              <a:t>Onada de vent a </a:t>
            </a:r>
          </a:p>
          <a:p>
            <a:pPr lvl="0" algn="ctr"/>
            <a:r>
              <a:rPr lang="ca-ES" sz="1800" dirty="0"/>
              <a:t>poca profunditat</a:t>
            </a:r>
          </a:p>
        </p:txBody>
      </p:sp>
      <p:pic>
        <p:nvPicPr>
          <p:cNvPr id="10244" name="Picture 4" descr="Crab Icon Gráfico Por Mine Eyes Design · Creative Fabrica">
            <a:extLst>
              <a:ext uri="{FF2B5EF4-FFF2-40B4-BE49-F238E27FC236}">
                <a16:creationId xmlns:a16="http://schemas.microsoft.com/office/drawing/2014/main" id="{3DF234FF-CEAC-9B20-16BB-16C8E4084EC2}"/>
              </a:ext>
            </a:extLst>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71600" y="4334780"/>
            <a:ext cx="611560" cy="407070"/>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Cangrejo - Iconos gratis de comida">
            <a:extLst>
              <a:ext uri="{FF2B5EF4-FFF2-40B4-BE49-F238E27FC236}">
                <a16:creationId xmlns:a16="http://schemas.microsoft.com/office/drawing/2014/main" id="{65F8C4FB-B656-85F9-6F4C-3AD5BA0BE6D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3635896" y="5302949"/>
            <a:ext cx="408583" cy="408583"/>
          </a:xfrm>
          <a:prstGeom prst="rect">
            <a:avLst/>
          </a:prstGeom>
          <a:noFill/>
          <a:extLst>
            <a:ext uri="{909E8E84-426E-40DD-AFC4-6F175D3DCCD1}">
              <a14:hiddenFill xmlns:a14="http://schemas.microsoft.com/office/drawing/2010/main">
                <a:solidFill>
                  <a:srgbClr val="FFFFFF"/>
                </a:solidFill>
              </a14:hiddenFill>
            </a:ext>
          </a:extLst>
        </p:spPr>
      </p:pic>
      <p:sp>
        <p:nvSpPr>
          <p:cNvPr id="16" name="CuadroTexto 15">
            <a:extLst>
              <a:ext uri="{FF2B5EF4-FFF2-40B4-BE49-F238E27FC236}">
                <a16:creationId xmlns:a16="http://schemas.microsoft.com/office/drawing/2014/main" id="{D4D0D528-1250-B049-77AE-AEA5A04F66E3}"/>
              </a:ext>
            </a:extLst>
          </p:cNvPr>
          <p:cNvSpPr txBox="1"/>
          <p:nvPr/>
        </p:nvSpPr>
        <p:spPr>
          <a:xfrm rot="19435877">
            <a:off x="3666765" y="4870114"/>
            <a:ext cx="841387" cy="338554"/>
          </a:xfrm>
          <a:prstGeom prst="rect">
            <a:avLst/>
          </a:prstGeom>
          <a:noFill/>
        </p:spPr>
        <p:txBody>
          <a:bodyPr wrap="square">
            <a:spAutoFit/>
          </a:bodyPr>
          <a:lstStyle/>
          <a:p>
            <a:r>
              <a:rPr lang="es-ES" sz="1600" b="1" dirty="0" err="1"/>
              <a:t>zzzz</a:t>
            </a:r>
            <a:endParaRPr lang="ca-ES" sz="1600" b="1" dirty="0"/>
          </a:p>
        </p:txBody>
      </p:sp>
      <p:sp>
        <p:nvSpPr>
          <p:cNvPr id="17" name="CuadroTexto 16">
            <a:extLst>
              <a:ext uri="{FF2B5EF4-FFF2-40B4-BE49-F238E27FC236}">
                <a16:creationId xmlns:a16="http://schemas.microsoft.com/office/drawing/2014/main" id="{871B49B9-D69C-D715-B03A-BF3485998818}"/>
              </a:ext>
            </a:extLst>
          </p:cNvPr>
          <p:cNvSpPr txBox="1"/>
          <p:nvPr/>
        </p:nvSpPr>
        <p:spPr>
          <a:xfrm rot="19435877">
            <a:off x="1074477" y="3957070"/>
            <a:ext cx="841387" cy="338554"/>
          </a:xfrm>
          <a:prstGeom prst="rect">
            <a:avLst/>
          </a:prstGeom>
          <a:noFill/>
        </p:spPr>
        <p:txBody>
          <a:bodyPr wrap="square">
            <a:spAutoFit/>
          </a:bodyPr>
          <a:lstStyle/>
          <a:p>
            <a:r>
              <a:rPr lang="es-ES" sz="1600" b="1" dirty="0"/>
              <a:t>!!!!</a:t>
            </a:r>
            <a:endParaRPr lang="ca-ES" sz="1600" b="1" dirty="0"/>
          </a:p>
        </p:txBody>
      </p:sp>
      <p:sp>
        <p:nvSpPr>
          <p:cNvPr id="2" name="CuadroTexto 1">
            <a:extLst>
              <a:ext uri="{FF2B5EF4-FFF2-40B4-BE49-F238E27FC236}">
                <a16:creationId xmlns:a16="http://schemas.microsoft.com/office/drawing/2014/main" id="{29078FE5-A38A-8DE6-03B3-A355ECB1615B}"/>
              </a:ext>
            </a:extLst>
          </p:cNvPr>
          <p:cNvSpPr txBox="1"/>
          <p:nvPr/>
        </p:nvSpPr>
        <p:spPr>
          <a:xfrm>
            <a:off x="6300192" y="6095037"/>
            <a:ext cx="2016224" cy="646331"/>
          </a:xfrm>
          <a:prstGeom prst="rect">
            <a:avLst/>
          </a:prstGeom>
          <a:noFill/>
        </p:spPr>
        <p:txBody>
          <a:bodyPr wrap="square">
            <a:spAutoFit/>
          </a:bodyPr>
          <a:lstStyle/>
          <a:p>
            <a:pPr lvl="0" algn="ctr"/>
            <a:r>
              <a:rPr lang="ca-ES" sz="1800" dirty="0"/>
              <a:t>Tsunami a</a:t>
            </a:r>
          </a:p>
          <a:p>
            <a:pPr lvl="0" algn="ctr"/>
            <a:r>
              <a:rPr lang="ca-ES" dirty="0"/>
              <a:t>mar</a:t>
            </a:r>
            <a:r>
              <a:rPr lang="ca-ES" sz="1800" dirty="0"/>
              <a:t> obert</a:t>
            </a:r>
          </a:p>
        </p:txBody>
      </p:sp>
      <p:pic>
        <p:nvPicPr>
          <p:cNvPr id="9" name="Picture 2">
            <a:extLst>
              <a:ext uri="{FF2B5EF4-FFF2-40B4-BE49-F238E27FC236}">
                <a16:creationId xmlns:a16="http://schemas.microsoft.com/office/drawing/2014/main" id="{6CE1C5B3-D841-196D-86E7-C41FA8FF199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5693" r="59988"/>
          <a:stretch/>
        </p:blipFill>
        <p:spPr bwMode="auto">
          <a:xfrm>
            <a:off x="6096016" y="2852936"/>
            <a:ext cx="2364416" cy="311329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a:extLst>
              <a:ext uri="{FF2B5EF4-FFF2-40B4-BE49-F238E27FC236}">
                <a16:creationId xmlns:a16="http://schemas.microsoft.com/office/drawing/2014/main" id="{2C16D3CC-678C-78C7-81AC-B36A905DA74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179" t="88636" r="52002" b="3977"/>
          <a:stretch/>
        </p:blipFill>
        <p:spPr bwMode="auto">
          <a:xfrm>
            <a:off x="6084168" y="5542210"/>
            <a:ext cx="2376264" cy="407070"/>
          </a:xfrm>
          <a:prstGeom prst="rect">
            <a:avLst/>
          </a:prstGeom>
          <a:noFill/>
          <a:extLst>
            <a:ext uri="{909E8E84-426E-40DD-AFC4-6F175D3DCCD1}">
              <a14:hiddenFill xmlns:a14="http://schemas.microsoft.com/office/drawing/2010/main">
                <a:solidFill>
                  <a:srgbClr val="FFFFFF"/>
                </a:solidFill>
              </a14:hiddenFill>
            </a:ext>
          </a:extLst>
        </p:spPr>
      </p:pic>
      <p:sp>
        <p:nvSpPr>
          <p:cNvPr id="15" name="Rectángulo 14">
            <a:extLst>
              <a:ext uri="{FF2B5EF4-FFF2-40B4-BE49-F238E27FC236}">
                <a16:creationId xmlns:a16="http://schemas.microsoft.com/office/drawing/2014/main" id="{C24F9EC4-2726-6AED-12AC-73798FCA23DB}"/>
              </a:ext>
            </a:extLst>
          </p:cNvPr>
          <p:cNvSpPr/>
          <p:nvPr/>
        </p:nvSpPr>
        <p:spPr>
          <a:xfrm>
            <a:off x="6084168" y="2852936"/>
            <a:ext cx="2376264" cy="309634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pic>
        <p:nvPicPr>
          <p:cNvPr id="19" name="Picture 4" descr="Crab Icon Gráfico Por Mine Eyes Design · Creative Fabrica">
            <a:extLst>
              <a:ext uri="{FF2B5EF4-FFF2-40B4-BE49-F238E27FC236}">
                <a16:creationId xmlns:a16="http://schemas.microsoft.com/office/drawing/2014/main" id="{6DD228A4-A721-2C0D-09CE-A8CA358978E0}"/>
              </a:ext>
            </a:extLst>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228184" y="5246083"/>
            <a:ext cx="611560" cy="407070"/>
          </a:xfrm>
          <a:prstGeom prst="rect">
            <a:avLst/>
          </a:prstGeom>
          <a:noFill/>
          <a:extLst>
            <a:ext uri="{909E8E84-426E-40DD-AFC4-6F175D3DCCD1}">
              <a14:hiddenFill xmlns:a14="http://schemas.microsoft.com/office/drawing/2010/main">
                <a:solidFill>
                  <a:srgbClr val="FFFFFF"/>
                </a:solidFill>
              </a14:hiddenFill>
            </a:ext>
          </a:extLst>
        </p:spPr>
      </p:pic>
      <p:sp>
        <p:nvSpPr>
          <p:cNvPr id="20" name="CuadroTexto 19">
            <a:extLst>
              <a:ext uri="{FF2B5EF4-FFF2-40B4-BE49-F238E27FC236}">
                <a16:creationId xmlns:a16="http://schemas.microsoft.com/office/drawing/2014/main" id="{EA6966BF-5C7F-C376-1897-90978C3F9ACC}"/>
              </a:ext>
            </a:extLst>
          </p:cNvPr>
          <p:cNvSpPr txBox="1"/>
          <p:nvPr/>
        </p:nvSpPr>
        <p:spPr>
          <a:xfrm rot="19435877">
            <a:off x="6331061" y="4868373"/>
            <a:ext cx="841387" cy="338554"/>
          </a:xfrm>
          <a:prstGeom prst="rect">
            <a:avLst/>
          </a:prstGeom>
          <a:noFill/>
        </p:spPr>
        <p:txBody>
          <a:bodyPr wrap="square">
            <a:spAutoFit/>
          </a:bodyPr>
          <a:lstStyle/>
          <a:p>
            <a:r>
              <a:rPr lang="es-ES" sz="1600" b="1" dirty="0"/>
              <a:t>!!!!</a:t>
            </a:r>
            <a:endParaRPr lang="ca-ES" sz="1600" b="1" dirty="0"/>
          </a:p>
        </p:txBody>
      </p:sp>
      <p:sp>
        <p:nvSpPr>
          <p:cNvPr id="21" name="CuadroTexto 20">
            <a:extLst>
              <a:ext uri="{FF2B5EF4-FFF2-40B4-BE49-F238E27FC236}">
                <a16:creationId xmlns:a16="http://schemas.microsoft.com/office/drawing/2014/main" id="{0B462B34-A7DE-0D63-FF4E-DF388A640DB6}"/>
              </a:ext>
            </a:extLst>
          </p:cNvPr>
          <p:cNvSpPr txBox="1"/>
          <p:nvPr/>
        </p:nvSpPr>
        <p:spPr>
          <a:xfrm>
            <a:off x="0" y="1488852"/>
            <a:ext cx="9144000" cy="1015663"/>
          </a:xfrm>
          <a:prstGeom prst="rect">
            <a:avLst/>
          </a:prstGeom>
          <a:noFill/>
        </p:spPr>
        <p:txBody>
          <a:bodyPr wrap="square">
            <a:spAutoFit/>
          </a:bodyPr>
          <a:lstStyle/>
          <a:p>
            <a:pPr marL="266700" lvl="0"/>
            <a:r>
              <a:rPr lang="ca-ES" sz="2000" dirty="0"/>
              <a:t>Els tsunamis </a:t>
            </a:r>
            <a:r>
              <a:rPr lang="ca-ES" sz="2000" b="1" dirty="0"/>
              <a:t>sempre “toquen”</a:t>
            </a:r>
            <a:r>
              <a:rPr lang="ca-ES" sz="2000" dirty="0"/>
              <a:t> el fons marí. Es comporten com onades “d’aigües somes” encara que creuin la fossa oceànica més profunda. </a:t>
            </a:r>
          </a:p>
          <a:p>
            <a:pPr marL="266700" lvl="0"/>
            <a:r>
              <a:rPr lang="ca-ES" sz="2000" dirty="0"/>
              <a:t>El pas d’un tsunami mou </a:t>
            </a:r>
            <a:r>
              <a:rPr lang="ca-ES" sz="2000" b="1" dirty="0"/>
              <a:t>tota</a:t>
            </a:r>
            <a:r>
              <a:rPr lang="ca-ES" sz="2000" dirty="0"/>
              <a:t> la columna d’aigua.</a:t>
            </a:r>
          </a:p>
        </p:txBody>
      </p:sp>
      <p:sp>
        <p:nvSpPr>
          <p:cNvPr id="8" name="5 CuadroTexto">
            <a:extLst>
              <a:ext uri="{FF2B5EF4-FFF2-40B4-BE49-F238E27FC236}">
                <a16:creationId xmlns:a16="http://schemas.microsoft.com/office/drawing/2014/main" id="{4A81897A-D391-FDDC-0B3B-3AC0ECCC0CAA}"/>
              </a:ext>
            </a:extLst>
          </p:cNvPr>
          <p:cNvSpPr txBox="1"/>
          <p:nvPr/>
        </p:nvSpPr>
        <p:spPr>
          <a:xfrm>
            <a:off x="0" y="908720"/>
            <a:ext cx="9144000" cy="461665"/>
          </a:xfrm>
          <a:prstGeom prst="rect">
            <a:avLst/>
          </a:prstGeom>
          <a:noFill/>
        </p:spPr>
        <p:txBody>
          <a:bodyPr wrap="square" rtlCol="0">
            <a:spAutoFit/>
          </a:bodyPr>
          <a:lstStyle/>
          <a:p>
            <a:pPr marL="266700" lvl="0"/>
            <a:r>
              <a:rPr lang="ca-ES" sz="2400" b="1" dirty="0"/>
              <a:t>Una sèrie d’</a:t>
            </a:r>
            <a:r>
              <a:rPr lang="ca-ES" sz="2400" b="1" u="sng" dirty="0"/>
              <a:t>onades</a:t>
            </a:r>
            <a:r>
              <a:rPr lang="ca-ES" sz="2400" b="1" dirty="0"/>
              <a:t> llargues </a:t>
            </a:r>
            <a:r>
              <a:rPr lang="ca-ES" sz="2400" b="1" u="sng" dirty="0"/>
              <a:t>d’aigües somes</a:t>
            </a:r>
          </a:p>
        </p:txBody>
      </p:sp>
      <p:sp>
        <p:nvSpPr>
          <p:cNvPr id="22" name="CuadroTexto 21">
            <a:extLst>
              <a:ext uri="{FF2B5EF4-FFF2-40B4-BE49-F238E27FC236}">
                <a16:creationId xmlns:a16="http://schemas.microsoft.com/office/drawing/2014/main" id="{9D5056BE-A319-F518-DA37-45186E7553F3}"/>
              </a:ext>
            </a:extLst>
          </p:cNvPr>
          <p:cNvSpPr txBox="1"/>
          <p:nvPr/>
        </p:nvSpPr>
        <p:spPr>
          <a:xfrm>
            <a:off x="3203848" y="6095037"/>
            <a:ext cx="2880320" cy="646331"/>
          </a:xfrm>
          <a:prstGeom prst="rect">
            <a:avLst/>
          </a:prstGeom>
          <a:noFill/>
        </p:spPr>
        <p:txBody>
          <a:bodyPr wrap="square">
            <a:spAutoFit/>
          </a:bodyPr>
          <a:lstStyle/>
          <a:p>
            <a:pPr lvl="0" algn="ctr"/>
            <a:r>
              <a:rPr lang="ca-ES" sz="1800" dirty="0"/>
              <a:t>Onada de vent en una zona de &gt;50 m </a:t>
            </a:r>
            <a:r>
              <a:rPr lang="ca-ES" dirty="0"/>
              <a:t>de profunditat</a:t>
            </a:r>
            <a:endParaRPr lang="ca-ES" sz="1800" dirty="0"/>
          </a:p>
        </p:txBody>
      </p:sp>
      <p:cxnSp>
        <p:nvCxnSpPr>
          <p:cNvPr id="23" name="Conector recto de flecha 22">
            <a:extLst>
              <a:ext uri="{FF2B5EF4-FFF2-40B4-BE49-F238E27FC236}">
                <a16:creationId xmlns:a16="http://schemas.microsoft.com/office/drawing/2014/main" id="{A1D8679B-C3AD-730C-87FF-5ECAD903D75B}"/>
              </a:ext>
            </a:extLst>
          </p:cNvPr>
          <p:cNvCxnSpPr/>
          <p:nvPr/>
        </p:nvCxnSpPr>
        <p:spPr>
          <a:xfrm>
            <a:off x="6948264" y="3212976"/>
            <a:ext cx="720080"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4021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3" name="CuadroTexto 22">
            <a:extLst>
              <a:ext uri="{FF2B5EF4-FFF2-40B4-BE49-F238E27FC236}">
                <a16:creationId xmlns:a16="http://schemas.microsoft.com/office/drawing/2014/main" id="{1390B7A5-F7D1-A2C0-4483-6285F1C8110C}"/>
              </a:ext>
            </a:extLst>
          </p:cNvPr>
          <p:cNvSpPr txBox="1"/>
          <p:nvPr/>
        </p:nvSpPr>
        <p:spPr>
          <a:xfrm>
            <a:off x="0" y="1488852"/>
            <a:ext cx="9144000" cy="707886"/>
          </a:xfrm>
          <a:prstGeom prst="rect">
            <a:avLst/>
          </a:prstGeom>
          <a:noFill/>
        </p:spPr>
        <p:txBody>
          <a:bodyPr wrap="square">
            <a:spAutoFit/>
          </a:bodyPr>
          <a:lstStyle/>
          <a:p>
            <a:pPr marL="266700" lvl="0"/>
            <a:r>
              <a:rPr lang="ca-ES" sz="2000" dirty="0"/>
              <a:t>En les onades d’aigües somes com els tsunamis, la velocitat a la que viatja l’onada </a:t>
            </a:r>
            <a:r>
              <a:rPr lang="ca-ES" sz="2000" b="1" dirty="0"/>
              <a:t>només</a:t>
            </a:r>
            <a:r>
              <a:rPr lang="ca-ES" sz="2000" dirty="0"/>
              <a:t> depèn de la profunditat d’aigua.</a:t>
            </a:r>
          </a:p>
        </p:txBody>
      </p:sp>
      <mc:AlternateContent xmlns:mc="http://schemas.openxmlformats.org/markup-compatibility/2006" xmlns:a14="http://schemas.microsoft.com/office/drawing/2010/main">
        <mc:Choice Requires="a14">
          <p:sp>
            <p:nvSpPr>
              <p:cNvPr id="24" name="5 CuadroTexto">
                <a:extLst>
                  <a:ext uri="{FF2B5EF4-FFF2-40B4-BE49-F238E27FC236}">
                    <a16:creationId xmlns:a16="http://schemas.microsoft.com/office/drawing/2014/main" id="{84CE4EE0-5579-F730-4BC6-106C25FE7FE4}"/>
                  </a:ext>
                </a:extLst>
              </p:cNvPr>
              <p:cNvSpPr txBox="1"/>
              <p:nvPr/>
            </p:nvSpPr>
            <p:spPr>
              <a:xfrm>
                <a:off x="2699792" y="2204864"/>
                <a:ext cx="3779912" cy="465064"/>
              </a:xfrm>
              <a:prstGeom prst="rect">
                <a:avLst/>
              </a:prstGeom>
              <a:solidFill>
                <a:schemeClr val="bg1">
                  <a:lumMod val="85000"/>
                </a:schemeClr>
              </a:solidFill>
            </p:spPr>
            <p:txBody>
              <a:bodyPr wrap="square" rtlCol="0">
                <a:spAutoFit/>
              </a:bodyPr>
              <a:lstStyle/>
              <a:p>
                <a:pPr lvl="0"/>
                <a:r>
                  <a:rPr lang="es-ES" sz="2000" dirty="0"/>
                  <a:t>	</a:t>
                </a:r>
                <a:r>
                  <a:rPr lang="en-US" sz="2000" dirty="0" err="1"/>
                  <a:t>velocitat</a:t>
                </a:r>
                <a:r>
                  <a:rPr lang="en-US" sz="2000" dirty="0"/>
                  <a:t> </a:t>
                </a:r>
                <a14:m>
                  <m:oMath xmlns:m="http://schemas.openxmlformats.org/officeDocument/2006/math">
                    <m:r>
                      <a:rPr lang="es-ES" sz="2000" b="0" i="1" smtClean="0">
                        <a:latin typeface="Cambria Math" panose="02040503050406030204" pitchFamily="18" charset="0"/>
                        <a:ea typeface="Cambria Math"/>
                      </a:rPr>
                      <m:t>𝑣</m:t>
                    </m:r>
                    <m:r>
                      <a:rPr lang="es-ES" sz="2000" i="1">
                        <a:latin typeface="Cambria Math"/>
                        <a:ea typeface="Cambria Math"/>
                      </a:rPr>
                      <m:t>=</m:t>
                    </m:r>
                    <m:rad>
                      <m:radPr>
                        <m:degHide m:val="on"/>
                        <m:ctrlPr>
                          <a:rPr lang="es-ES" sz="2000" i="1" smtClean="0">
                            <a:latin typeface="Cambria Math" panose="02040503050406030204" pitchFamily="18" charset="0"/>
                            <a:ea typeface="Cambria Math"/>
                          </a:rPr>
                        </m:ctrlPr>
                      </m:radPr>
                      <m:deg/>
                      <m:e>
                        <m:r>
                          <a:rPr lang="es-ES" sz="2000" i="1">
                            <a:latin typeface="Cambria Math"/>
                            <a:ea typeface="Cambria Math"/>
                          </a:rPr>
                          <m:t>𝑔𝑑</m:t>
                        </m:r>
                      </m:e>
                    </m:rad>
                  </m:oMath>
                </a14:m>
                <a:r>
                  <a:rPr lang="en-US" sz="2000" dirty="0"/>
                  <a:t> </a:t>
                </a:r>
              </a:p>
            </p:txBody>
          </p:sp>
        </mc:Choice>
        <mc:Fallback xmlns="">
          <p:sp>
            <p:nvSpPr>
              <p:cNvPr id="24" name="5 CuadroTexto">
                <a:extLst>
                  <a:ext uri="{FF2B5EF4-FFF2-40B4-BE49-F238E27FC236}">
                    <a16:creationId xmlns:a16="http://schemas.microsoft.com/office/drawing/2014/main" id="{84CE4EE0-5579-F730-4BC6-106C25FE7FE4}"/>
                  </a:ext>
                </a:extLst>
              </p:cNvPr>
              <p:cNvSpPr txBox="1">
                <a:spLocks noRot="1" noChangeAspect="1" noMove="1" noResize="1" noEditPoints="1" noAdjustHandles="1" noChangeArrowheads="1" noChangeShapeType="1" noTextEdit="1"/>
              </p:cNvSpPr>
              <p:nvPr/>
            </p:nvSpPr>
            <p:spPr>
              <a:xfrm>
                <a:off x="2699792" y="2204864"/>
                <a:ext cx="3779912" cy="465064"/>
              </a:xfrm>
              <a:prstGeom prst="rect">
                <a:avLst/>
              </a:prstGeom>
              <a:blipFill>
                <a:blip r:embed="rId3"/>
                <a:stretch>
                  <a:fillRect b="-19737"/>
                </a:stretch>
              </a:blipFill>
            </p:spPr>
            <p:txBody>
              <a:bodyPr/>
              <a:lstStyle/>
              <a:p>
                <a:r>
                  <a:rPr lang="ca-ES">
                    <a:noFill/>
                  </a:rPr>
                  <a:t> </a:t>
                </a:r>
              </a:p>
            </p:txBody>
          </p:sp>
        </mc:Fallback>
      </mc:AlternateContent>
      <p:grpSp>
        <p:nvGrpSpPr>
          <p:cNvPr id="25" name="Grupo 24">
            <a:extLst>
              <a:ext uri="{FF2B5EF4-FFF2-40B4-BE49-F238E27FC236}">
                <a16:creationId xmlns:a16="http://schemas.microsoft.com/office/drawing/2014/main" id="{6A6ADA38-70CA-766C-BB8C-4E7FA954DB17}"/>
              </a:ext>
            </a:extLst>
          </p:cNvPr>
          <p:cNvGrpSpPr/>
          <p:nvPr/>
        </p:nvGrpSpPr>
        <p:grpSpPr>
          <a:xfrm>
            <a:off x="827584" y="2869882"/>
            <a:ext cx="2376264" cy="3096344"/>
            <a:chOff x="4716016" y="3573016"/>
            <a:chExt cx="2160240" cy="3096344"/>
          </a:xfrm>
        </p:grpSpPr>
        <p:pic>
          <p:nvPicPr>
            <p:cNvPr id="26" name="Picture 2">
              <a:extLst>
                <a:ext uri="{FF2B5EF4-FFF2-40B4-BE49-F238E27FC236}">
                  <a16:creationId xmlns:a16="http://schemas.microsoft.com/office/drawing/2014/main" id="{80C6E1C4-8D25-93D3-9E9C-2EBC048E09C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7179" r="52002"/>
            <a:stretch/>
          </p:blipFill>
          <p:spPr bwMode="auto">
            <a:xfrm>
              <a:off x="4716016" y="3573016"/>
              <a:ext cx="2160240" cy="1970459"/>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a:extLst>
                <a:ext uri="{FF2B5EF4-FFF2-40B4-BE49-F238E27FC236}">
                  <a16:creationId xmlns:a16="http://schemas.microsoft.com/office/drawing/2014/main" id="{4FEB3DBA-477E-E3EC-9EED-E0241649F80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7179" t="88636" r="52002" b="3977"/>
            <a:stretch/>
          </p:blipFill>
          <p:spPr bwMode="auto">
            <a:xfrm>
              <a:off x="4716016" y="5301208"/>
              <a:ext cx="2160240" cy="1368152"/>
            </a:xfrm>
            <a:prstGeom prst="rect">
              <a:avLst/>
            </a:prstGeom>
            <a:noFill/>
            <a:extLst>
              <a:ext uri="{909E8E84-426E-40DD-AFC4-6F175D3DCCD1}">
                <a14:hiddenFill xmlns:a14="http://schemas.microsoft.com/office/drawing/2010/main">
                  <a:solidFill>
                    <a:srgbClr val="FFFFFF"/>
                  </a:solidFill>
                </a14:hiddenFill>
              </a:ext>
            </a:extLst>
          </p:spPr>
        </p:pic>
        <p:sp>
          <p:nvSpPr>
            <p:cNvPr id="28" name="Rectángulo 27">
              <a:extLst>
                <a:ext uri="{FF2B5EF4-FFF2-40B4-BE49-F238E27FC236}">
                  <a16:creationId xmlns:a16="http://schemas.microsoft.com/office/drawing/2014/main" id="{CB6B88C8-246B-3719-FED9-CE212A8D5D5F}"/>
                </a:ext>
              </a:extLst>
            </p:cNvPr>
            <p:cNvSpPr/>
            <p:nvPr/>
          </p:nvSpPr>
          <p:spPr>
            <a:xfrm>
              <a:off x="4716016" y="3573016"/>
              <a:ext cx="2160240" cy="309634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sp>
        <p:nvSpPr>
          <p:cNvPr id="29" name="CuadroTexto 28">
            <a:extLst>
              <a:ext uri="{FF2B5EF4-FFF2-40B4-BE49-F238E27FC236}">
                <a16:creationId xmlns:a16="http://schemas.microsoft.com/office/drawing/2014/main" id="{1B244C82-EC89-E982-2990-8BD738F9E430}"/>
              </a:ext>
            </a:extLst>
          </p:cNvPr>
          <p:cNvSpPr txBox="1"/>
          <p:nvPr/>
        </p:nvSpPr>
        <p:spPr>
          <a:xfrm>
            <a:off x="2987824" y="2933006"/>
            <a:ext cx="2376264" cy="923330"/>
          </a:xfrm>
          <a:prstGeom prst="rect">
            <a:avLst/>
          </a:prstGeom>
          <a:noFill/>
        </p:spPr>
        <p:txBody>
          <a:bodyPr wrap="square">
            <a:spAutoFit/>
          </a:bodyPr>
          <a:lstStyle/>
          <a:p>
            <a:pPr lvl="0" algn="ctr"/>
            <a:r>
              <a:rPr lang="ca-ES" sz="1800" dirty="0"/>
              <a:t>Onada de vent a </a:t>
            </a:r>
          </a:p>
          <a:p>
            <a:pPr lvl="0" algn="ctr"/>
            <a:r>
              <a:rPr lang="ca-ES" sz="1800" dirty="0"/>
              <a:t>poca profunditat:</a:t>
            </a:r>
          </a:p>
          <a:p>
            <a:pPr lvl="0" algn="ctr"/>
            <a:r>
              <a:rPr lang="ca-ES" dirty="0"/>
              <a:t>20 km/h</a:t>
            </a:r>
            <a:endParaRPr lang="ca-ES" sz="1800" dirty="0"/>
          </a:p>
        </p:txBody>
      </p:sp>
      <p:pic>
        <p:nvPicPr>
          <p:cNvPr id="30" name="Picture 4" descr="Crab Icon Gráfico Por Mine Eyes Design · Creative Fabrica">
            <a:extLst>
              <a:ext uri="{FF2B5EF4-FFF2-40B4-BE49-F238E27FC236}">
                <a16:creationId xmlns:a16="http://schemas.microsoft.com/office/drawing/2014/main" id="{D7B4B2AE-99DD-20CF-D1F6-EA58ED63F847}"/>
              </a:ext>
            </a:extLst>
          </p:cNvPr>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71600" y="4334780"/>
            <a:ext cx="611560" cy="407070"/>
          </a:xfrm>
          <a:prstGeom prst="rect">
            <a:avLst/>
          </a:prstGeom>
          <a:noFill/>
          <a:extLst>
            <a:ext uri="{909E8E84-426E-40DD-AFC4-6F175D3DCCD1}">
              <a14:hiddenFill xmlns:a14="http://schemas.microsoft.com/office/drawing/2010/main">
                <a:solidFill>
                  <a:srgbClr val="FFFFFF"/>
                </a:solidFill>
              </a14:hiddenFill>
            </a:ext>
          </a:extLst>
        </p:spPr>
      </p:pic>
      <p:sp>
        <p:nvSpPr>
          <p:cNvPr id="31" name="CuadroTexto 30">
            <a:extLst>
              <a:ext uri="{FF2B5EF4-FFF2-40B4-BE49-F238E27FC236}">
                <a16:creationId xmlns:a16="http://schemas.microsoft.com/office/drawing/2014/main" id="{061246EE-A7DD-A815-7F7B-DB66810AEEB5}"/>
              </a:ext>
            </a:extLst>
          </p:cNvPr>
          <p:cNvSpPr txBox="1"/>
          <p:nvPr/>
        </p:nvSpPr>
        <p:spPr>
          <a:xfrm rot="19435877">
            <a:off x="1074477" y="3957070"/>
            <a:ext cx="841387" cy="338554"/>
          </a:xfrm>
          <a:prstGeom prst="rect">
            <a:avLst/>
          </a:prstGeom>
          <a:noFill/>
        </p:spPr>
        <p:txBody>
          <a:bodyPr wrap="square">
            <a:spAutoFit/>
          </a:bodyPr>
          <a:lstStyle/>
          <a:p>
            <a:r>
              <a:rPr lang="es-ES" sz="1600" b="1" dirty="0"/>
              <a:t>!!!!</a:t>
            </a:r>
            <a:endParaRPr lang="ca-ES" sz="1600" b="1" dirty="0"/>
          </a:p>
        </p:txBody>
      </p:sp>
      <p:pic>
        <p:nvPicPr>
          <p:cNvPr id="32" name="Picture 2">
            <a:extLst>
              <a:ext uri="{FF2B5EF4-FFF2-40B4-BE49-F238E27FC236}">
                <a16:creationId xmlns:a16="http://schemas.microsoft.com/office/drawing/2014/main" id="{1BBB9B97-986E-4AEE-4C70-13FB9245B19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5693" r="59988"/>
          <a:stretch/>
        </p:blipFill>
        <p:spPr bwMode="auto">
          <a:xfrm>
            <a:off x="6096016" y="2852936"/>
            <a:ext cx="2364416" cy="3168352"/>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2">
            <a:extLst>
              <a:ext uri="{FF2B5EF4-FFF2-40B4-BE49-F238E27FC236}">
                <a16:creationId xmlns:a16="http://schemas.microsoft.com/office/drawing/2014/main" id="{D5B3E7FC-FBF7-F922-BBF2-F59A37F8850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7179" t="88636" r="52002" b="3977"/>
          <a:stretch/>
        </p:blipFill>
        <p:spPr bwMode="auto">
          <a:xfrm>
            <a:off x="6084168" y="5542210"/>
            <a:ext cx="2376264" cy="407070"/>
          </a:xfrm>
          <a:prstGeom prst="rect">
            <a:avLst/>
          </a:prstGeom>
          <a:noFill/>
          <a:extLst>
            <a:ext uri="{909E8E84-426E-40DD-AFC4-6F175D3DCCD1}">
              <a14:hiddenFill xmlns:a14="http://schemas.microsoft.com/office/drawing/2010/main">
                <a:solidFill>
                  <a:srgbClr val="FFFFFF"/>
                </a:solidFill>
              </a14:hiddenFill>
            </a:ext>
          </a:extLst>
        </p:spPr>
      </p:pic>
      <p:sp>
        <p:nvSpPr>
          <p:cNvPr id="34" name="Rectángulo 33">
            <a:extLst>
              <a:ext uri="{FF2B5EF4-FFF2-40B4-BE49-F238E27FC236}">
                <a16:creationId xmlns:a16="http://schemas.microsoft.com/office/drawing/2014/main" id="{80A30555-955B-66B3-0AFE-FE456AC29705}"/>
              </a:ext>
            </a:extLst>
          </p:cNvPr>
          <p:cNvSpPr/>
          <p:nvPr/>
        </p:nvSpPr>
        <p:spPr>
          <a:xfrm>
            <a:off x="6084168" y="2852936"/>
            <a:ext cx="2376264" cy="309634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pic>
        <p:nvPicPr>
          <p:cNvPr id="35" name="Picture 4" descr="Crab Icon Gráfico Por Mine Eyes Design · Creative Fabrica">
            <a:extLst>
              <a:ext uri="{FF2B5EF4-FFF2-40B4-BE49-F238E27FC236}">
                <a16:creationId xmlns:a16="http://schemas.microsoft.com/office/drawing/2014/main" id="{617791A6-0843-AF98-1396-78AE40C4421F}"/>
              </a:ext>
            </a:extLst>
          </p:cNvPr>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228184" y="5246083"/>
            <a:ext cx="611560" cy="407070"/>
          </a:xfrm>
          <a:prstGeom prst="rect">
            <a:avLst/>
          </a:prstGeom>
          <a:noFill/>
          <a:extLst>
            <a:ext uri="{909E8E84-426E-40DD-AFC4-6F175D3DCCD1}">
              <a14:hiddenFill xmlns:a14="http://schemas.microsoft.com/office/drawing/2010/main">
                <a:solidFill>
                  <a:srgbClr val="FFFFFF"/>
                </a:solidFill>
              </a14:hiddenFill>
            </a:ext>
          </a:extLst>
        </p:spPr>
      </p:pic>
      <p:sp>
        <p:nvSpPr>
          <p:cNvPr id="36" name="CuadroTexto 35">
            <a:extLst>
              <a:ext uri="{FF2B5EF4-FFF2-40B4-BE49-F238E27FC236}">
                <a16:creationId xmlns:a16="http://schemas.microsoft.com/office/drawing/2014/main" id="{E41A91EF-FF7E-4DC5-2A51-10A37EAF43AA}"/>
              </a:ext>
            </a:extLst>
          </p:cNvPr>
          <p:cNvSpPr txBox="1"/>
          <p:nvPr/>
        </p:nvSpPr>
        <p:spPr>
          <a:xfrm rot="19435877">
            <a:off x="6331061" y="4868373"/>
            <a:ext cx="841387" cy="338554"/>
          </a:xfrm>
          <a:prstGeom prst="rect">
            <a:avLst/>
          </a:prstGeom>
          <a:noFill/>
        </p:spPr>
        <p:txBody>
          <a:bodyPr wrap="square">
            <a:spAutoFit/>
          </a:bodyPr>
          <a:lstStyle/>
          <a:p>
            <a:r>
              <a:rPr lang="es-ES" sz="1600" b="1" dirty="0"/>
              <a:t>!!!!</a:t>
            </a:r>
            <a:endParaRPr lang="ca-ES" sz="1600" b="1" dirty="0"/>
          </a:p>
        </p:txBody>
      </p:sp>
      <p:sp>
        <p:nvSpPr>
          <p:cNvPr id="37" name="CuadroTexto 36">
            <a:extLst>
              <a:ext uri="{FF2B5EF4-FFF2-40B4-BE49-F238E27FC236}">
                <a16:creationId xmlns:a16="http://schemas.microsoft.com/office/drawing/2014/main" id="{F163F66C-6DCA-E3C8-679D-E398CC55EEB0}"/>
              </a:ext>
            </a:extLst>
          </p:cNvPr>
          <p:cNvSpPr txBox="1"/>
          <p:nvPr/>
        </p:nvSpPr>
        <p:spPr>
          <a:xfrm>
            <a:off x="3563888" y="4305290"/>
            <a:ext cx="2580440" cy="707886"/>
          </a:xfrm>
          <a:prstGeom prst="rect">
            <a:avLst/>
          </a:prstGeom>
          <a:noFill/>
        </p:spPr>
        <p:txBody>
          <a:bodyPr wrap="square">
            <a:spAutoFit/>
          </a:bodyPr>
          <a:lstStyle/>
          <a:p>
            <a:pPr lvl="0" algn="ctr"/>
            <a:r>
              <a:rPr lang="ca-ES" sz="2000" b="1" dirty="0"/>
              <a:t>Tsunami a mar obert:</a:t>
            </a:r>
          </a:p>
          <a:p>
            <a:pPr lvl="0" algn="ctr"/>
            <a:r>
              <a:rPr lang="ca-ES" sz="2000" b="1" dirty="0"/>
              <a:t>300-900 km/h</a:t>
            </a:r>
          </a:p>
        </p:txBody>
      </p:sp>
      <p:sp>
        <p:nvSpPr>
          <p:cNvPr id="38" name="CuadroTexto 37">
            <a:extLst>
              <a:ext uri="{FF2B5EF4-FFF2-40B4-BE49-F238E27FC236}">
                <a16:creationId xmlns:a16="http://schemas.microsoft.com/office/drawing/2014/main" id="{2754F1B1-3184-C096-98AD-C1D731211CC2}"/>
              </a:ext>
            </a:extLst>
          </p:cNvPr>
          <p:cNvSpPr txBox="1"/>
          <p:nvPr/>
        </p:nvSpPr>
        <p:spPr>
          <a:xfrm>
            <a:off x="3635896" y="5014917"/>
            <a:ext cx="2376264" cy="923330"/>
          </a:xfrm>
          <a:prstGeom prst="rect">
            <a:avLst/>
          </a:prstGeom>
          <a:noFill/>
        </p:spPr>
        <p:txBody>
          <a:bodyPr wrap="square">
            <a:spAutoFit/>
          </a:bodyPr>
          <a:lstStyle/>
          <a:p>
            <a:pPr lvl="0" algn="ctr"/>
            <a:r>
              <a:rPr lang="ca-ES" sz="1800" dirty="0"/>
              <a:t>Tsunami a poca profunditat:</a:t>
            </a:r>
          </a:p>
          <a:p>
            <a:pPr lvl="0" algn="ctr"/>
            <a:r>
              <a:rPr lang="ca-ES" dirty="0"/>
              <a:t>20 km/h</a:t>
            </a:r>
            <a:endParaRPr lang="ca-ES" sz="1800" dirty="0"/>
          </a:p>
        </p:txBody>
      </p:sp>
      <p:sp>
        <p:nvSpPr>
          <p:cNvPr id="3" name="5 CuadroTexto">
            <a:extLst>
              <a:ext uri="{FF2B5EF4-FFF2-40B4-BE49-F238E27FC236}">
                <a16:creationId xmlns:a16="http://schemas.microsoft.com/office/drawing/2014/main" id="{BB05C28D-4772-CAB6-DE81-BC80D3060134}"/>
              </a:ext>
            </a:extLst>
          </p:cNvPr>
          <p:cNvSpPr txBox="1"/>
          <p:nvPr/>
        </p:nvSpPr>
        <p:spPr>
          <a:xfrm>
            <a:off x="0" y="908720"/>
            <a:ext cx="9144000" cy="461665"/>
          </a:xfrm>
          <a:prstGeom prst="rect">
            <a:avLst/>
          </a:prstGeom>
          <a:noFill/>
        </p:spPr>
        <p:txBody>
          <a:bodyPr wrap="square" rtlCol="0">
            <a:spAutoFit/>
          </a:bodyPr>
          <a:lstStyle/>
          <a:p>
            <a:pPr marL="266700" lvl="0"/>
            <a:r>
              <a:rPr lang="ca-ES" sz="2400" b="1" dirty="0"/>
              <a:t>que poden </a:t>
            </a:r>
            <a:r>
              <a:rPr lang="ca-ES" sz="2400" b="1" u="sng" dirty="0"/>
              <a:t>travessar ràpidament els oceans</a:t>
            </a:r>
            <a:r>
              <a:rPr lang="ca-ES" sz="2400" b="1" dirty="0"/>
              <a:t> sense dissipar-se</a:t>
            </a:r>
          </a:p>
        </p:txBody>
      </p:sp>
      <p:sp>
        <p:nvSpPr>
          <p:cNvPr id="4" name="5 CuadroTexto">
            <a:extLst>
              <a:ext uri="{FF2B5EF4-FFF2-40B4-BE49-F238E27FC236}">
                <a16:creationId xmlns:a16="http://schemas.microsoft.com/office/drawing/2014/main" id="{719ECA1F-7292-8084-B2F8-03AE9DF82343}"/>
              </a:ext>
            </a:extLst>
          </p:cNvPr>
          <p:cNvSpPr txBox="1"/>
          <p:nvPr/>
        </p:nvSpPr>
        <p:spPr>
          <a:xfrm>
            <a:off x="6312040" y="2073042"/>
            <a:ext cx="2508432" cy="707886"/>
          </a:xfrm>
          <a:prstGeom prst="rect">
            <a:avLst/>
          </a:prstGeom>
          <a:solidFill>
            <a:schemeClr val="bg1">
              <a:lumMod val="85000"/>
            </a:schemeClr>
          </a:solidFill>
        </p:spPr>
        <p:txBody>
          <a:bodyPr wrap="square" rtlCol="0">
            <a:spAutoFit/>
          </a:bodyPr>
          <a:lstStyle/>
          <a:p>
            <a:pPr lvl="0"/>
            <a:r>
              <a:rPr lang="en-US" sz="2000" i="1" dirty="0"/>
              <a:t>g</a:t>
            </a:r>
            <a:r>
              <a:rPr lang="en-US" sz="2000" dirty="0"/>
              <a:t> </a:t>
            </a:r>
            <a:r>
              <a:rPr lang="en-US" sz="2000" dirty="0" err="1"/>
              <a:t>gravetat</a:t>
            </a:r>
            <a:endParaRPr lang="en-US" sz="2000" dirty="0"/>
          </a:p>
          <a:p>
            <a:pPr lvl="0"/>
            <a:r>
              <a:rPr lang="en-US" sz="2000" i="1" dirty="0"/>
              <a:t>d</a:t>
            </a:r>
            <a:r>
              <a:rPr lang="en-US" sz="2000" dirty="0"/>
              <a:t> </a:t>
            </a:r>
            <a:r>
              <a:rPr lang="en-US" sz="2000" dirty="0" err="1"/>
              <a:t>profunditat</a:t>
            </a:r>
            <a:endParaRPr lang="en-US" sz="2000" dirty="0"/>
          </a:p>
        </p:txBody>
      </p:sp>
      <p:cxnSp>
        <p:nvCxnSpPr>
          <p:cNvPr id="7" name="Conector recto de flecha 6">
            <a:extLst>
              <a:ext uri="{FF2B5EF4-FFF2-40B4-BE49-F238E27FC236}">
                <a16:creationId xmlns:a16="http://schemas.microsoft.com/office/drawing/2014/main" id="{CD01FD95-0B20-1D6F-DF04-416F13EEB191}"/>
              </a:ext>
            </a:extLst>
          </p:cNvPr>
          <p:cNvCxnSpPr>
            <a:cxnSpLocks/>
          </p:cNvCxnSpPr>
          <p:nvPr/>
        </p:nvCxnSpPr>
        <p:spPr>
          <a:xfrm>
            <a:off x="6948264" y="3212976"/>
            <a:ext cx="720080"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00186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pic>
        <p:nvPicPr>
          <p:cNvPr id="2" name="Picture 1027" descr="C:\Usuaris\Galderic\Publicacions\Congressos-Meetings\2007-06-Facultat\2004_Indonesia_Tsunami_Complete.gif">
            <a:extLst>
              <a:ext uri="{FF2B5EF4-FFF2-40B4-BE49-F238E27FC236}">
                <a16:creationId xmlns:a16="http://schemas.microsoft.com/office/drawing/2014/main" id="{CDCDF6C3-0F43-E608-83CF-CA2A21B9BCA8}"/>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42276" y="2564904"/>
            <a:ext cx="4085707" cy="3759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CuadroTexto 22">
            <a:extLst>
              <a:ext uri="{FF2B5EF4-FFF2-40B4-BE49-F238E27FC236}">
                <a16:creationId xmlns:a16="http://schemas.microsoft.com/office/drawing/2014/main" id="{1390B7A5-F7D1-A2C0-4483-6285F1C8110C}"/>
              </a:ext>
            </a:extLst>
          </p:cNvPr>
          <p:cNvSpPr txBox="1"/>
          <p:nvPr/>
        </p:nvSpPr>
        <p:spPr>
          <a:xfrm>
            <a:off x="0" y="1501046"/>
            <a:ext cx="9144000" cy="1015663"/>
          </a:xfrm>
          <a:prstGeom prst="rect">
            <a:avLst/>
          </a:prstGeom>
          <a:noFill/>
        </p:spPr>
        <p:txBody>
          <a:bodyPr wrap="square">
            <a:spAutoFit/>
          </a:bodyPr>
          <a:lstStyle/>
          <a:p>
            <a:pPr marL="266700" lvl="0"/>
            <a:r>
              <a:rPr lang="ca-ES" sz="2000" dirty="0"/>
              <a:t>A major longitud d’ona, menor és la pèrdua d’energia d’una onada mentre viatja. </a:t>
            </a:r>
          </a:p>
          <a:p>
            <a:pPr marL="266700" lvl="0"/>
            <a:r>
              <a:rPr lang="ca-ES" sz="2000" dirty="0"/>
              <a:t>Un tsunami pot creuar el Pacífic del Japó a Xile en 20-25 h </a:t>
            </a:r>
            <a:r>
              <a:rPr lang="ca-ES" sz="2000" b="1" dirty="0"/>
              <a:t>sense una gran pèrdua d’energia</a:t>
            </a:r>
            <a:r>
              <a:rPr lang="ca-ES" sz="2000" dirty="0"/>
              <a:t>.</a:t>
            </a:r>
          </a:p>
        </p:txBody>
      </p:sp>
      <p:sp>
        <p:nvSpPr>
          <p:cNvPr id="3" name="CuadroTexto 2">
            <a:extLst>
              <a:ext uri="{FF2B5EF4-FFF2-40B4-BE49-F238E27FC236}">
                <a16:creationId xmlns:a16="http://schemas.microsoft.com/office/drawing/2014/main" id="{52A08903-937F-6968-37FE-57BAE6558ECC}"/>
              </a:ext>
            </a:extLst>
          </p:cNvPr>
          <p:cNvSpPr txBox="1"/>
          <p:nvPr/>
        </p:nvSpPr>
        <p:spPr>
          <a:xfrm>
            <a:off x="1403648" y="6375448"/>
            <a:ext cx="6372200" cy="369332"/>
          </a:xfrm>
          <a:prstGeom prst="rect">
            <a:avLst/>
          </a:prstGeom>
          <a:noFill/>
        </p:spPr>
        <p:txBody>
          <a:bodyPr wrap="square">
            <a:spAutoFit/>
          </a:bodyPr>
          <a:lstStyle/>
          <a:p>
            <a:pPr lvl="0" algn="ctr"/>
            <a:r>
              <a:rPr lang="ca-ES" sz="1800" dirty="0"/>
              <a:t>Modelització de la propagació del tsunami de l’Oceà Índic (2004)</a:t>
            </a:r>
          </a:p>
        </p:txBody>
      </p:sp>
      <p:sp>
        <p:nvSpPr>
          <p:cNvPr id="4" name="CuadroTexto 3">
            <a:extLst>
              <a:ext uri="{FF2B5EF4-FFF2-40B4-BE49-F238E27FC236}">
                <a16:creationId xmlns:a16="http://schemas.microsoft.com/office/drawing/2014/main" id="{0F4AD81E-C460-C025-0C1C-AAC6A2C76F3A}"/>
              </a:ext>
            </a:extLst>
          </p:cNvPr>
          <p:cNvSpPr txBox="1"/>
          <p:nvPr/>
        </p:nvSpPr>
        <p:spPr>
          <a:xfrm>
            <a:off x="3779912" y="6024700"/>
            <a:ext cx="576064" cy="261610"/>
          </a:xfrm>
          <a:prstGeom prst="rect">
            <a:avLst/>
          </a:prstGeom>
          <a:noFill/>
        </p:spPr>
        <p:txBody>
          <a:bodyPr wrap="square">
            <a:spAutoFit/>
          </a:bodyPr>
          <a:lstStyle/>
          <a:p>
            <a:r>
              <a:rPr lang="ca-ES" sz="1100" b="0" i="0" dirty="0">
                <a:solidFill>
                  <a:schemeClr val="bg1"/>
                </a:solidFill>
                <a:effectLst/>
              </a:rPr>
              <a:t>NOAA</a:t>
            </a:r>
            <a:endParaRPr lang="ca-ES" sz="1100" dirty="0">
              <a:solidFill>
                <a:schemeClr val="bg1"/>
              </a:solidFill>
            </a:endParaRPr>
          </a:p>
        </p:txBody>
      </p:sp>
      <p:pic>
        <p:nvPicPr>
          <p:cNvPr id="10" name="Imagen 9" descr="Imagen que contiene Diagrama&#10;&#10;Descripción generada automáticamente">
            <a:extLst>
              <a:ext uri="{FF2B5EF4-FFF2-40B4-BE49-F238E27FC236}">
                <a16:creationId xmlns:a16="http://schemas.microsoft.com/office/drawing/2014/main" id="{4DC87CF9-8259-DE80-92D4-4C23C8C6BF84}"/>
              </a:ext>
            </a:extLst>
          </p:cNvPr>
          <p:cNvPicPr>
            <a:picLocks noChangeAspect="1"/>
          </p:cNvPicPr>
          <p:nvPr/>
        </p:nvPicPr>
        <p:blipFill rotWithShape="1">
          <a:blip r:embed="rId4">
            <a:extLst>
              <a:ext uri="{28A0092B-C50C-407E-A947-70E740481C1C}">
                <a14:useLocalDpi xmlns:a14="http://schemas.microsoft.com/office/drawing/2010/main" val="0"/>
              </a:ext>
            </a:extLst>
          </a:blip>
          <a:srcRect l="17735" t="8973" r="12997" b="9532"/>
          <a:stretch/>
        </p:blipFill>
        <p:spPr>
          <a:xfrm>
            <a:off x="4499992" y="2564640"/>
            <a:ext cx="4255747" cy="3759418"/>
          </a:xfrm>
          <a:prstGeom prst="rect">
            <a:avLst/>
          </a:prstGeom>
        </p:spPr>
      </p:pic>
      <p:sp>
        <p:nvSpPr>
          <p:cNvPr id="11" name="CuadroTexto 10">
            <a:extLst>
              <a:ext uri="{FF2B5EF4-FFF2-40B4-BE49-F238E27FC236}">
                <a16:creationId xmlns:a16="http://schemas.microsoft.com/office/drawing/2014/main" id="{E59AF8C4-4DB3-343E-6960-FFA9924287CC}"/>
              </a:ext>
            </a:extLst>
          </p:cNvPr>
          <p:cNvSpPr txBox="1"/>
          <p:nvPr/>
        </p:nvSpPr>
        <p:spPr>
          <a:xfrm>
            <a:off x="7452320" y="6024700"/>
            <a:ext cx="1367136" cy="261610"/>
          </a:xfrm>
          <a:prstGeom prst="rect">
            <a:avLst/>
          </a:prstGeom>
          <a:noFill/>
        </p:spPr>
        <p:txBody>
          <a:bodyPr wrap="square">
            <a:spAutoFit/>
          </a:bodyPr>
          <a:lstStyle/>
          <a:p>
            <a:r>
              <a:rPr lang="ca-ES" sz="1100" b="0" i="0" dirty="0">
                <a:effectLst/>
              </a:rPr>
              <a:t>Singh et al. (2012)</a:t>
            </a:r>
            <a:endParaRPr lang="ca-ES" sz="1100" dirty="0"/>
          </a:p>
        </p:txBody>
      </p:sp>
      <p:sp>
        <p:nvSpPr>
          <p:cNvPr id="13" name="CuadroTexto 12">
            <a:extLst>
              <a:ext uri="{FF2B5EF4-FFF2-40B4-BE49-F238E27FC236}">
                <a16:creationId xmlns:a16="http://schemas.microsoft.com/office/drawing/2014/main" id="{76B13D2C-50E1-2AAB-E1F8-EE941923FA89}"/>
              </a:ext>
            </a:extLst>
          </p:cNvPr>
          <p:cNvSpPr txBox="1"/>
          <p:nvPr/>
        </p:nvSpPr>
        <p:spPr>
          <a:xfrm>
            <a:off x="6660232" y="4242574"/>
            <a:ext cx="504056" cy="338554"/>
          </a:xfrm>
          <a:prstGeom prst="rect">
            <a:avLst/>
          </a:prstGeom>
          <a:noFill/>
        </p:spPr>
        <p:txBody>
          <a:bodyPr wrap="square">
            <a:spAutoFit/>
          </a:bodyPr>
          <a:lstStyle/>
          <a:p>
            <a:r>
              <a:rPr lang="es-ES" sz="1600" b="1" dirty="0"/>
              <a:t>3 h</a:t>
            </a:r>
            <a:endParaRPr lang="ca-ES" sz="1600" b="1" dirty="0"/>
          </a:p>
        </p:txBody>
      </p:sp>
      <p:sp>
        <p:nvSpPr>
          <p:cNvPr id="14" name="CuadroTexto 13">
            <a:extLst>
              <a:ext uri="{FF2B5EF4-FFF2-40B4-BE49-F238E27FC236}">
                <a16:creationId xmlns:a16="http://schemas.microsoft.com/office/drawing/2014/main" id="{9654BD10-2977-1412-894B-AB9B734DA36B}"/>
              </a:ext>
            </a:extLst>
          </p:cNvPr>
          <p:cNvSpPr txBox="1"/>
          <p:nvPr/>
        </p:nvSpPr>
        <p:spPr>
          <a:xfrm>
            <a:off x="6084168" y="4746630"/>
            <a:ext cx="504056" cy="338554"/>
          </a:xfrm>
          <a:prstGeom prst="rect">
            <a:avLst/>
          </a:prstGeom>
          <a:noFill/>
        </p:spPr>
        <p:txBody>
          <a:bodyPr wrap="square">
            <a:spAutoFit/>
          </a:bodyPr>
          <a:lstStyle/>
          <a:p>
            <a:r>
              <a:rPr lang="es-ES" sz="1600" b="1" dirty="0"/>
              <a:t>5 h</a:t>
            </a:r>
            <a:endParaRPr lang="ca-ES" sz="1600" b="1" dirty="0"/>
          </a:p>
        </p:txBody>
      </p:sp>
      <p:sp>
        <p:nvSpPr>
          <p:cNvPr id="15" name="CuadroTexto 14">
            <a:extLst>
              <a:ext uri="{FF2B5EF4-FFF2-40B4-BE49-F238E27FC236}">
                <a16:creationId xmlns:a16="http://schemas.microsoft.com/office/drawing/2014/main" id="{9871286A-59AD-411B-5EE8-9DCF7780AD9A}"/>
              </a:ext>
            </a:extLst>
          </p:cNvPr>
          <p:cNvSpPr txBox="1"/>
          <p:nvPr/>
        </p:nvSpPr>
        <p:spPr>
          <a:xfrm>
            <a:off x="5436096" y="3720444"/>
            <a:ext cx="504056" cy="338554"/>
          </a:xfrm>
          <a:prstGeom prst="rect">
            <a:avLst/>
          </a:prstGeom>
          <a:noFill/>
        </p:spPr>
        <p:txBody>
          <a:bodyPr wrap="square">
            <a:spAutoFit/>
          </a:bodyPr>
          <a:lstStyle/>
          <a:p>
            <a:r>
              <a:rPr lang="es-ES" sz="1600" b="1" dirty="0"/>
              <a:t>7 h</a:t>
            </a:r>
            <a:endParaRPr lang="ca-ES" sz="1600" b="1" dirty="0"/>
          </a:p>
        </p:txBody>
      </p:sp>
      <p:sp>
        <p:nvSpPr>
          <p:cNvPr id="7" name="5 CuadroTexto">
            <a:extLst>
              <a:ext uri="{FF2B5EF4-FFF2-40B4-BE49-F238E27FC236}">
                <a16:creationId xmlns:a16="http://schemas.microsoft.com/office/drawing/2014/main" id="{F6CF0F0F-D851-08B0-BFB7-A2A5D16F29CF}"/>
              </a:ext>
            </a:extLst>
          </p:cNvPr>
          <p:cNvSpPr txBox="1"/>
          <p:nvPr/>
        </p:nvSpPr>
        <p:spPr>
          <a:xfrm>
            <a:off x="0" y="908720"/>
            <a:ext cx="9144000" cy="461665"/>
          </a:xfrm>
          <a:prstGeom prst="rect">
            <a:avLst/>
          </a:prstGeom>
          <a:noFill/>
        </p:spPr>
        <p:txBody>
          <a:bodyPr wrap="square" rtlCol="0">
            <a:spAutoFit/>
          </a:bodyPr>
          <a:lstStyle/>
          <a:p>
            <a:pPr marL="266700" lvl="0"/>
            <a:r>
              <a:rPr lang="ca-ES" sz="2400" b="1" dirty="0"/>
              <a:t>que poden travessar ràpidament els oceans </a:t>
            </a:r>
            <a:r>
              <a:rPr lang="ca-ES" sz="2400" b="1" u="sng" dirty="0"/>
              <a:t>sense dissipar-se</a:t>
            </a:r>
          </a:p>
        </p:txBody>
      </p:sp>
    </p:spTree>
    <p:extLst>
      <p:ext uri="{BB962C8B-B14F-4D97-AF65-F5344CB8AC3E}">
        <p14:creationId xmlns:p14="http://schemas.microsoft.com/office/powerpoint/2010/main" val="40827269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3" name="CuadroTexto 22">
            <a:extLst>
              <a:ext uri="{FF2B5EF4-FFF2-40B4-BE49-F238E27FC236}">
                <a16:creationId xmlns:a16="http://schemas.microsoft.com/office/drawing/2014/main" id="{1390B7A5-F7D1-A2C0-4483-6285F1C8110C}"/>
              </a:ext>
            </a:extLst>
          </p:cNvPr>
          <p:cNvSpPr txBox="1"/>
          <p:nvPr/>
        </p:nvSpPr>
        <p:spPr>
          <a:xfrm>
            <a:off x="0" y="1481301"/>
            <a:ext cx="9144000" cy="1015663"/>
          </a:xfrm>
          <a:prstGeom prst="rect">
            <a:avLst/>
          </a:prstGeom>
          <a:noFill/>
        </p:spPr>
        <p:txBody>
          <a:bodyPr wrap="square">
            <a:spAutoFit/>
          </a:bodyPr>
          <a:lstStyle/>
          <a:p>
            <a:pPr marL="266700" lvl="0"/>
            <a:r>
              <a:rPr lang="es-ES" sz="2000" dirty="0"/>
              <a:t>A mar </a:t>
            </a:r>
            <a:r>
              <a:rPr lang="es-ES" sz="2000" dirty="0" err="1"/>
              <a:t>obert</a:t>
            </a:r>
            <a:r>
              <a:rPr lang="es-ES" sz="2000" dirty="0"/>
              <a:t>, l</a:t>
            </a:r>
            <a:r>
              <a:rPr lang="ca-ES" sz="2000" dirty="0"/>
              <a:t>’alçada d’ona (distància vertical entre cresta i vall) d’un tsunami és </a:t>
            </a:r>
            <a:r>
              <a:rPr lang="ca-ES" sz="2000" b="1" dirty="0"/>
              <a:t>menor</a:t>
            </a:r>
            <a:r>
              <a:rPr lang="ca-ES" sz="2000" dirty="0"/>
              <a:t> a la d’una onada de vent típica. Com que la longitud d’ona és tan gran, a mar obert és </a:t>
            </a:r>
            <a:r>
              <a:rPr lang="ca-ES" sz="2000" b="1" dirty="0"/>
              <a:t>imperceptible</a:t>
            </a:r>
            <a:r>
              <a:rPr lang="ca-ES" sz="2000" dirty="0"/>
              <a:t> per a un vaixell. Són ones </a:t>
            </a:r>
            <a:r>
              <a:rPr lang="ca-ES" sz="2000" b="1" dirty="0"/>
              <a:t>molt aplanades</a:t>
            </a:r>
            <a:r>
              <a:rPr lang="ca-ES" sz="2000" dirty="0"/>
              <a:t>!</a:t>
            </a:r>
          </a:p>
        </p:txBody>
      </p:sp>
      <p:pic>
        <p:nvPicPr>
          <p:cNvPr id="17410" name="Picture 2" descr="The tanker Stolt Surf faces a huge wave in 1977. The photo was taken from the bridge 22 metres above sea level, which the wave then crashed on top of, leaving a twisted metal gangway above deck and wreckage below.   ">
            <a:extLst>
              <a:ext uri="{FF2B5EF4-FFF2-40B4-BE49-F238E27FC236}">
                <a16:creationId xmlns:a16="http://schemas.microsoft.com/office/drawing/2014/main" id="{192F6598-B711-1950-77D8-E0676EA35F6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6190"/>
          <a:stretch/>
        </p:blipFill>
        <p:spPr bwMode="auto">
          <a:xfrm>
            <a:off x="107504" y="2600697"/>
            <a:ext cx="4396657" cy="3494340"/>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a:extLst>
              <a:ext uri="{FF2B5EF4-FFF2-40B4-BE49-F238E27FC236}">
                <a16:creationId xmlns:a16="http://schemas.microsoft.com/office/drawing/2014/main" id="{96BF2C8B-0882-96F1-39E5-A0668525F2D3}"/>
              </a:ext>
            </a:extLst>
          </p:cNvPr>
          <p:cNvSpPr txBox="1"/>
          <p:nvPr/>
        </p:nvSpPr>
        <p:spPr>
          <a:xfrm>
            <a:off x="3563888" y="5759678"/>
            <a:ext cx="864096" cy="261610"/>
          </a:xfrm>
          <a:prstGeom prst="rect">
            <a:avLst/>
          </a:prstGeom>
          <a:solidFill>
            <a:schemeClr val="bg1">
              <a:lumMod val="85000"/>
            </a:schemeClr>
          </a:solidFill>
        </p:spPr>
        <p:txBody>
          <a:bodyPr wrap="square">
            <a:spAutoFit/>
          </a:bodyPr>
          <a:lstStyle/>
          <a:p>
            <a:pPr algn="ctr"/>
            <a:r>
              <a:rPr lang="es-ES" sz="1100" dirty="0"/>
              <a:t>K. Petersen</a:t>
            </a:r>
            <a:endParaRPr lang="ca-ES" sz="1100" dirty="0"/>
          </a:p>
        </p:txBody>
      </p:sp>
      <p:sp>
        <p:nvSpPr>
          <p:cNvPr id="7" name="CuadroTexto 6">
            <a:extLst>
              <a:ext uri="{FF2B5EF4-FFF2-40B4-BE49-F238E27FC236}">
                <a16:creationId xmlns:a16="http://schemas.microsoft.com/office/drawing/2014/main" id="{6AC95601-0384-E6FC-A42B-65CE7F65FCA9}"/>
              </a:ext>
            </a:extLst>
          </p:cNvPr>
          <p:cNvSpPr txBox="1"/>
          <p:nvPr/>
        </p:nvSpPr>
        <p:spPr>
          <a:xfrm>
            <a:off x="107504" y="6093296"/>
            <a:ext cx="4392488" cy="646331"/>
          </a:xfrm>
          <a:prstGeom prst="rect">
            <a:avLst/>
          </a:prstGeom>
          <a:noFill/>
        </p:spPr>
        <p:txBody>
          <a:bodyPr wrap="square">
            <a:spAutoFit/>
          </a:bodyPr>
          <a:lstStyle/>
          <a:p>
            <a:pPr lvl="0" algn="ctr"/>
            <a:r>
              <a:rPr lang="ca-ES" sz="1800" dirty="0"/>
              <a:t>Onades de vent típiques de 0.5-5 m</a:t>
            </a:r>
          </a:p>
          <a:p>
            <a:pPr lvl="0" algn="ctr"/>
            <a:r>
              <a:rPr lang="ca-ES" sz="1800" dirty="0"/>
              <a:t>Foto: onada de vent d’uns 20 m d’alçada</a:t>
            </a:r>
          </a:p>
        </p:txBody>
      </p:sp>
      <p:sp>
        <p:nvSpPr>
          <p:cNvPr id="9" name="CuadroTexto 8">
            <a:extLst>
              <a:ext uri="{FF2B5EF4-FFF2-40B4-BE49-F238E27FC236}">
                <a16:creationId xmlns:a16="http://schemas.microsoft.com/office/drawing/2014/main" id="{D1F6CB37-6816-356E-FA0B-00D1C177E548}"/>
              </a:ext>
            </a:extLst>
          </p:cNvPr>
          <p:cNvSpPr txBox="1"/>
          <p:nvPr/>
        </p:nvSpPr>
        <p:spPr>
          <a:xfrm>
            <a:off x="4716016" y="6165304"/>
            <a:ext cx="4392488" cy="369332"/>
          </a:xfrm>
          <a:prstGeom prst="rect">
            <a:avLst/>
          </a:prstGeom>
          <a:noFill/>
        </p:spPr>
        <p:txBody>
          <a:bodyPr wrap="square">
            <a:spAutoFit/>
          </a:bodyPr>
          <a:lstStyle/>
          <a:p>
            <a:pPr lvl="0" algn="ctr"/>
            <a:r>
              <a:rPr lang="ca-ES" sz="1800" dirty="0"/>
              <a:t>Podria ser la foto d’un tsunami</a:t>
            </a:r>
          </a:p>
        </p:txBody>
      </p:sp>
      <p:pic>
        <p:nvPicPr>
          <p:cNvPr id="17424" name="Picture 16" descr="Sea Photograph - Into the Unknown by Duncan Torres">
            <a:extLst>
              <a:ext uri="{FF2B5EF4-FFF2-40B4-BE49-F238E27FC236}">
                <a16:creationId xmlns:a16="http://schemas.microsoft.com/office/drawing/2014/main" id="{A0B09DAD-945D-1521-FBFE-FF7DFADC9FB2}"/>
              </a:ext>
            </a:extLst>
          </p:cNvPr>
          <p:cNvPicPr>
            <a:picLocks noChangeAspect="1" noChangeArrowheads="1"/>
          </p:cNvPicPr>
          <p:nvPr/>
        </p:nvPicPr>
        <p:blipFill rotWithShape="1">
          <a:blip r:embed="rId4">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val="0"/>
              </a:ext>
            </a:extLst>
          </a:blip>
          <a:srcRect l="19584" t="23113" r="25918"/>
          <a:stretch/>
        </p:blipFill>
        <p:spPr bwMode="auto">
          <a:xfrm>
            <a:off x="4639839" y="2600695"/>
            <a:ext cx="4396657" cy="3494341"/>
          </a:xfrm>
          <a:prstGeom prst="rect">
            <a:avLst/>
          </a:prstGeom>
          <a:noFill/>
          <a:extLst>
            <a:ext uri="{909E8E84-426E-40DD-AFC4-6F175D3DCCD1}">
              <a14:hiddenFill xmlns:a14="http://schemas.microsoft.com/office/drawing/2010/main">
                <a:solidFill>
                  <a:srgbClr val="FFFFFF"/>
                </a:solidFill>
              </a14:hiddenFill>
            </a:ext>
          </a:extLst>
        </p:spPr>
      </p:pic>
      <p:sp>
        <p:nvSpPr>
          <p:cNvPr id="12" name="CuadroTexto 11">
            <a:extLst>
              <a:ext uri="{FF2B5EF4-FFF2-40B4-BE49-F238E27FC236}">
                <a16:creationId xmlns:a16="http://schemas.microsoft.com/office/drawing/2014/main" id="{1AEF381C-3EDB-5E53-5402-F6EE2D739530}"/>
              </a:ext>
            </a:extLst>
          </p:cNvPr>
          <p:cNvSpPr txBox="1"/>
          <p:nvPr/>
        </p:nvSpPr>
        <p:spPr>
          <a:xfrm>
            <a:off x="8100392" y="5759678"/>
            <a:ext cx="864096" cy="261610"/>
          </a:xfrm>
          <a:prstGeom prst="rect">
            <a:avLst/>
          </a:prstGeom>
          <a:solidFill>
            <a:schemeClr val="bg1">
              <a:lumMod val="85000"/>
            </a:schemeClr>
          </a:solidFill>
        </p:spPr>
        <p:txBody>
          <a:bodyPr wrap="square">
            <a:spAutoFit/>
          </a:bodyPr>
          <a:lstStyle/>
          <a:p>
            <a:pPr algn="ctr"/>
            <a:r>
              <a:rPr lang="es-ES" sz="1100" dirty="0"/>
              <a:t>D. Torres</a:t>
            </a:r>
            <a:endParaRPr lang="ca-ES" sz="1100" dirty="0"/>
          </a:p>
        </p:txBody>
      </p:sp>
      <p:sp>
        <p:nvSpPr>
          <p:cNvPr id="2" name="5 CuadroTexto">
            <a:extLst>
              <a:ext uri="{FF2B5EF4-FFF2-40B4-BE49-F238E27FC236}">
                <a16:creationId xmlns:a16="http://schemas.microsoft.com/office/drawing/2014/main" id="{5CD7085A-4B56-DF8F-C734-58D563E2C88B}"/>
              </a:ext>
            </a:extLst>
          </p:cNvPr>
          <p:cNvSpPr txBox="1"/>
          <p:nvPr/>
        </p:nvSpPr>
        <p:spPr>
          <a:xfrm>
            <a:off x="0" y="908720"/>
            <a:ext cx="9144000" cy="461665"/>
          </a:xfrm>
          <a:prstGeom prst="rect">
            <a:avLst/>
          </a:prstGeom>
          <a:noFill/>
        </p:spPr>
        <p:txBody>
          <a:bodyPr wrap="square" rtlCol="0">
            <a:spAutoFit/>
          </a:bodyPr>
          <a:lstStyle/>
          <a:p>
            <a:pPr marL="266700" lvl="0"/>
            <a:r>
              <a:rPr lang="ca-ES" sz="2400" b="1" dirty="0"/>
              <a:t>(i de l’alçada? no dius res?)</a:t>
            </a:r>
            <a:endParaRPr lang="ca-ES" sz="2400" b="1" u="sng" dirty="0"/>
          </a:p>
        </p:txBody>
      </p:sp>
      <p:grpSp>
        <p:nvGrpSpPr>
          <p:cNvPr id="3" name="Grupo 2">
            <a:extLst>
              <a:ext uri="{FF2B5EF4-FFF2-40B4-BE49-F238E27FC236}">
                <a16:creationId xmlns:a16="http://schemas.microsoft.com/office/drawing/2014/main" id="{9721D534-156B-B899-1C10-0BDAE0CBB5AC}"/>
              </a:ext>
            </a:extLst>
          </p:cNvPr>
          <p:cNvGrpSpPr/>
          <p:nvPr/>
        </p:nvGrpSpPr>
        <p:grpSpPr>
          <a:xfrm>
            <a:off x="5925297" y="99525"/>
            <a:ext cx="3190153" cy="1241243"/>
            <a:chOff x="6156176" y="188640"/>
            <a:chExt cx="2959249" cy="1151402"/>
          </a:xfrm>
        </p:grpSpPr>
        <p:pic>
          <p:nvPicPr>
            <p:cNvPr id="4" name="Picture 2">
              <a:extLst>
                <a:ext uri="{FF2B5EF4-FFF2-40B4-BE49-F238E27FC236}">
                  <a16:creationId xmlns:a16="http://schemas.microsoft.com/office/drawing/2014/main" id="{7BA29629-9683-D412-84A4-96E737B06437}"/>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814" t="7288" b="24417"/>
            <a:stretch/>
          </p:blipFill>
          <p:spPr bwMode="auto">
            <a:xfrm>
              <a:off x="6156176" y="188640"/>
              <a:ext cx="2959249" cy="1151402"/>
            </a:xfrm>
            <a:prstGeom prst="rect">
              <a:avLst/>
            </a:prstGeom>
            <a:noFill/>
            <a:extLst>
              <a:ext uri="{909E8E84-426E-40DD-AFC4-6F175D3DCCD1}">
                <a14:hiddenFill xmlns:a14="http://schemas.microsoft.com/office/drawing/2010/main">
                  <a:solidFill>
                    <a:srgbClr val="FFFFFF"/>
                  </a:solidFill>
                </a14:hiddenFill>
              </a:ext>
            </a:extLst>
          </p:spPr>
        </p:pic>
        <p:cxnSp>
          <p:nvCxnSpPr>
            <p:cNvPr id="6" name="Conector recto de flecha 5">
              <a:extLst>
                <a:ext uri="{FF2B5EF4-FFF2-40B4-BE49-F238E27FC236}">
                  <a16:creationId xmlns:a16="http://schemas.microsoft.com/office/drawing/2014/main" id="{5FF3B0C9-9A2D-B5E7-2C79-3100E57E0972}"/>
                </a:ext>
              </a:extLst>
            </p:cNvPr>
            <p:cNvCxnSpPr>
              <a:cxnSpLocks/>
            </p:cNvCxnSpPr>
            <p:nvPr/>
          </p:nvCxnSpPr>
          <p:spPr>
            <a:xfrm>
              <a:off x="7092280" y="538490"/>
              <a:ext cx="0" cy="801552"/>
            </a:xfrm>
            <a:prstGeom prst="straightConnector1">
              <a:avLst/>
            </a:prstGeom>
            <a:ln w="57150">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CuadroTexto 7">
              <a:extLst>
                <a:ext uri="{FF2B5EF4-FFF2-40B4-BE49-F238E27FC236}">
                  <a16:creationId xmlns:a16="http://schemas.microsoft.com/office/drawing/2014/main" id="{934202AB-8974-94D5-2FB5-7A963AE614CA}"/>
                </a:ext>
              </a:extLst>
            </p:cNvPr>
            <p:cNvSpPr txBox="1"/>
            <p:nvPr/>
          </p:nvSpPr>
          <p:spPr>
            <a:xfrm rot="16200000">
              <a:off x="6494778" y="796516"/>
              <a:ext cx="801551" cy="285500"/>
            </a:xfrm>
            <a:prstGeom prst="rect">
              <a:avLst/>
            </a:prstGeom>
            <a:solidFill>
              <a:schemeClr val="bg1"/>
            </a:solidFill>
            <a:ln>
              <a:solidFill>
                <a:schemeClr val="tx2">
                  <a:lumMod val="40000"/>
                  <a:lumOff val="60000"/>
                </a:schemeClr>
              </a:solidFill>
            </a:ln>
          </p:spPr>
          <p:txBody>
            <a:bodyPr wrap="square">
              <a:spAutoFit/>
            </a:bodyPr>
            <a:lstStyle/>
            <a:p>
              <a:pPr algn="ctr"/>
              <a:r>
                <a:rPr lang="es-ES" sz="1400" b="1" dirty="0" err="1"/>
                <a:t>Alçada</a:t>
              </a:r>
              <a:endParaRPr lang="ca-ES" sz="1400" b="1" dirty="0"/>
            </a:p>
          </p:txBody>
        </p:sp>
        <p:sp>
          <p:nvSpPr>
            <p:cNvPr id="10" name="Rectángulo 9">
              <a:extLst>
                <a:ext uri="{FF2B5EF4-FFF2-40B4-BE49-F238E27FC236}">
                  <a16:creationId xmlns:a16="http://schemas.microsoft.com/office/drawing/2014/main" id="{23AE184C-1F8D-19D8-3D7D-0F32D9D3D067}"/>
                </a:ext>
              </a:extLst>
            </p:cNvPr>
            <p:cNvSpPr/>
            <p:nvPr/>
          </p:nvSpPr>
          <p:spPr>
            <a:xfrm>
              <a:off x="7668344" y="692696"/>
              <a:ext cx="628613" cy="20055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noFill/>
              </a:endParaRPr>
            </a:p>
          </p:txBody>
        </p:sp>
      </p:grpSp>
    </p:spTree>
    <p:extLst>
      <p:ext uri="{BB962C8B-B14F-4D97-AF65-F5344CB8AC3E}">
        <p14:creationId xmlns:p14="http://schemas.microsoft.com/office/powerpoint/2010/main" val="40090891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3" name="CuadroTexto 22">
            <a:extLst>
              <a:ext uri="{FF2B5EF4-FFF2-40B4-BE49-F238E27FC236}">
                <a16:creationId xmlns:a16="http://schemas.microsoft.com/office/drawing/2014/main" id="{1390B7A5-F7D1-A2C0-4483-6285F1C8110C}"/>
              </a:ext>
            </a:extLst>
          </p:cNvPr>
          <p:cNvSpPr txBox="1"/>
          <p:nvPr/>
        </p:nvSpPr>
        <p:spPr>
          <a:xfrm>
            <a:off x="0" y="1484784"/>
            <a:ext cx="9144000" cy="1015663"/>
          </a:xfrm>
          <a:prstGeom prst="rect">
            <a:avLst/>
          </a:prstGeom>
          <a:noFill/>
        </p:spPr>
        <p:txBody>
          <a:bodyPr wrap="square">
            <a:spAutoFit/>
          </a:bodyPr>
          <a:lstStyle/>
          <a:p>
            <a:pPr marL="266700" lvl="0"/>
            <a:r>
              <a:rPr lang="ca-ES" sz="2000" dirty="0"/>
              <a:t>En atansar-se a la costa, els tsunamis perden velocitat i guanyen en </a:t>
            </a:r>
            <a:r>
              <a:rPr lang="ca-ES" sz="2000" b="1" dirty="0"/>
              <a:t>alçada</a:t>
            </a:r>
            <a:r>
              <a:rPr lang="ca-ES" sz="2000" dirty="0"/>
              <a:t>. </a:t>
            </a:r>
          </a:p>
          <a:p>
            <a:pPr marL="266700"/>
            <a:r>
              <a:rPr lang="ca-ES" sz="2000" dirty="0"/>
              <a:t>Un tsunami moderat és (d’alçada) </a:t>
            </a:r>
            <a:r>
              <a:rPr lang="ca-ES" sz="2000" b="1" dirty="0"/>
              <a:t>similar</a:t>
            </a:r>
            <a:r>
              <a:rPr lang="ca-ES" sz="2000" dirty="0"/>
              <a:t> a una ona de vent a la costa (&lt; 5 m).</a:t>
            </a:r>
          </a:p>
          <a:p>
            <a:pPr marL="266700" lvl="0"/>
            <a:r>
              <a:rPr lang="ca-ES" sz="2000" dirty="0"/>
              <a:t>Un tsunami extrem pot assolir una alçada a costa d’una desena de metres.</a:t>
            </a:r>
          </a:p>
        </p:txBody>
      </p:sp>
      <p:sp>
        <p:nvSpPr>
          <p:cNvPr id="2" name="5 CuadroTexto">
            <a:extLst>
              <a:ext uri="{FF2B5EF4-FFF2-40B4-BE49-F238E27FC236}">
                <a16:creationId xmlns:a16="http://schemas.microsoft.com/office/drawing/2014/main" id="{B0F02645-D0ED-3F2A-4EBC-8C64BCA2172A}"/>
              </a:ext>
            </a:extLst>
          </p:cNvPr>
          <p:cNvSpPr txBox="1"/>
          <p:nvPr/>
        </p:nvSpPr>
        <p:spPr>
          <a:xfrm>
            <a:off x="0" y="908720"/>
            <a:ext cx="9144000" cy="461665"/>
          </a:xfrm>
          <a:prstGeom prst="rect">
            <a:avLst/>
          </a:prstGeom>
          <a:noFill/>
        </p:spPr>
        <p:txBody>
          <a:bodyPr wrap="square" rtlCol="0">
            <a:spAutoFit/>
          </a:bodyPr>
          <a:lstStyle/>
          <a:p>
            <a:pPr marL="266700" lvl="0"/>
            <a:r>
              <a:rPr lang="ca-ES" sz="2400" b="1" dirty="0"/>
              <a:t>que poden produir </a:t>
            </a:r>
            <a:r>
              <a:rPr lang="ca-ES" sz="2400" b="1" u="sng" dirty="0"/>
              <a:t>inundacions costaneres</a:t>
            </a:r>
          </a:p>
        </p:txBody>
      </p:sp>
      <p:pic>
        <p:nvPicPr>
          <p:cNvPr id="5" name="Picture 2">
            <a:extLst>
              <a:ext uri="{FF2B5EF4-FFF2-40B4-BE49-F238E27FC236}">
                <a16:creationId xmlns:a16="http://schemas.microsoft.com/office/drawing/2014/main" id="{D5A2A761-9F64-DBD1-BC0E-BF2C86BE41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140968"/>
            <a:ext cx="9144000" cy="2212975"/>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a:extLst>
              <a:ext uri="{FF2B5EF4-FFF2-40B4-BE49-F238E27FC236}">
                <a16:creationId xmlns:a16="http://schemas.microsoft.com/office/drawing/2014/main" id="{DA1BCF68-E876-345E-F635-8A8FF7A361AD}"/>
              </a:ext>
            </a:extLst>
          </p:cNvPr>
          <p:cNvSpPr txBox="1"/>
          <p:nvPr/>
        </p:nvSpPr>
        <p:spPr>
          <a:xfrm>
            <a:off x="1403648" y="2780928"/>
            <a:ext cx="6372200" cy="369332"/>
          </a:xfrm>
          <a:prstGeom prst="rect">
            <a:avLst/>
          </a:prstGeom>
          <a:noFill/>
        </p:spPr>
        <p:txBody>
          <a:bodyPr wrap="square">
            <a:spAutoFit/>
          </a:bodyPr>
          <a:lstStyle/>
          <a:p>
            <a:pPr lvl="0" algn="ctr"/>
            <a:r>
              <a:rPr lang="ca-ES" sz="1800" dirty="0"/>
              <a:t>Tsunami del </a:t>
            </a:r>
            <a:r>
              <a:rPr lang="ca-ES" sz="1800" dirty="0" err="1"/>
              <a:t>Jap</a:t>
            </a:r>
            <a:r>
              <a:rPr lang="ca-ES" dirty="0" err="1"/>
              <a:t>o</a:t>
            </a:r>
            <a:r>
              <a:rPr lang="ca-ES" dirty="0"/>
              <a:t> (2011) a </a:t>
            </a:r>
            <a:r>
              <a:rPr lang="ca-ES" dirty="0" err="1"/>
              <a:t>Miyagi</a:t>
            </a:r>
            <a:r>
              <a:rPr lang="ca-ES" dirty="0"/>
              <a:t>:</a:t>
            </a:r>
            <a:endParaRPr lang="ca-ES" sz="1800" dirty="0"/>
          </a:p>
        </p:txBody>
      </p:sp>
      <p:sp>
        <p:nvSpPr>
          <p:cNvPr id="9" name="CuadroTexto 8">
            <a:extLst>
              <a:ext uri="{FF2B5EF4-FFF2-40B4-BE49-F238E27FC236}">
                <a16:creationId xmlns:a16="http://schemas.microsoft.com/office/drawing/2014/main" id="{1004FB89-92EA-00E0-0D58-9B470570076E}"/>
              </a:ext>
            </a:extLst>
          </p:cNvPr>
          <p:cNvSpPr txBox="1"/>
          <p:nvPr/>
        </p:nvSpPr>
        <p:spPr>
          <a:xfrm>
            <a:off x="0" y="5517232"/>
            <a:ext cx="3059832" cy="646331"/>
          </a:xfrm>
          <a:prstGeom prst="rect">
            <a:avLst/>
          </a:prstGeom>
          <a:noFill/>
        </p:spPr>
        <p:txBody>
          <a:bodyPr wrap="square">
            <a:spAutoFit/>
          </a:bodyPr>
          <a:lstStyle/>
          <a:p>
            <a:pPr lvl="0" algn="ctr"/>
            <a:r>
              <a:rPr lang="es-ES" sz="1800" dirty="0"/>
              <a:t>El nivel del mar puja per </a:t>
            </a:r>
            <a:r>
              <a:rPr lang="es-ES" sz="1800" dirty="0" err="1"/>
              <a:t>l’arribada</a:t>
            </a:r>
            <a:r>
              <a:rPr lang="es-ES" sz="1800" dirty="0"/>
              <a:t> de </a:t>
            </a:r>
            <a:r>
              <a:rPr lang="es-ES" sz="1800" dirty="0" err="1"/>
              <a:t>l’onada</a:t>
            </a:r>
            <a:endParaRPr lang="ca-ES" sz="1800" dirty="0"/>
          </a:p>
        </p:txBody>
      </p:sp>
      <p:sp>
        <p:nvSpPr>
          <p:cNvPr id="12" name="CuadroTexto 11">
            <a:extLst>
              <a:ext uri="{FF2B5EF4-FFF2-40B4-BE49-F238E27FC236}">
                <a16:creationId xmlns:a16="http://schemas.microsoft.com/office/drawing/2014/main" id="{A75667AC-A7DE-A081-5E4C-C2F039774E09}"/>
              </a:ext>
            </a:extLst>
          </p:cNvPr>
          <p:cNvSpPr txBox="1"/>
          <p:nvPr/>
        </p:nvSpPr>
        <p:spPr>
          <a:xfrm>
            <a:off x="2987824" y="5517232"/>
            <a:ext cx="3059832" cy="646331"/>
          </a:xfrm>
          <a:prstGeom prst="rect">
            <a:avLst/>
          </a:prstGeom>
          <a:noFill/>
        </p:spPr>
        <p:txBody>
          <a:bodyPr wrap="square">
            <a:spAutoFit/>
          </a:bodyPr>
          <a:lstStyle/>
          <a:p>
            <a:pPr lvl="0" algn="ctr"/>
            <a:r>
              <a:rPr lang="es-ES" sz="1800" dirty="0" err="1"/>
              <a:t>L’onada</a:t>
            </a:r>
            <a:r>
              <a:rPr lang="es-ES" sz="1800" dirty="0"/>
              <a:t> supera el </a:t>
            </a:r>
            <a:r>
              <a:rPr lang="es-ES" sz="1800" dirty="0" err="1"/>
              <a:t>mur</a:t>
            </a:r>
            <a:r>
              <a:rPr lang="es-ES" sz="1800" dirty="0"/>
              <a:t> del </a:t>
            </a:r>
            <a:r>
              <a:rPr lang="es-ES" sz="1800" dirty="0" err="1"/>
              <a:t>port</a:t>
            </a:r>
            <a:r>
              <a:rPr lang="es-ES" sz="1800" dirty="0"/>
              <a:t> i </a:t>
            </a:r>
            <a:r>
              <a:rPr lang="es-ES" sz="1800" dirty="0" err="1"/>
              <a:t>segueix</a:t>
            </a:r>
            <a:r>
              <a:rPr lang="es-ES" sz="1800" dirty="0"/>
              <a:t> </a:t>
            </a:r>
            <a:r>
              <a:rPr lang="es-ES" sz="1800" dirty="0" err="1"/>
              <a:t>entrant</a:t>
            </a:r>
            <a:endParaRPr lang="ca-ES" sz="1800" dirty="0"/>
          </a:p>
        </p:txBody>
      </p:sp>
      <p:sp>
        <p:nvSpPr>
          <p:cNvPr id="13" name="CuadroTexto 12">
            <a:extLst>
              <a:ext uri="{FF2B5EF4-FFF2-40B4-BE49-F238E27FC236}">
                <a16:creationId xmlns:a16="http://schemas.microsoft.com/office/drawing/2014/main" id="{C81D1078-22D2-8A24-F836-E78BAD905AB5}"/>
              </a:ext>
            </a:extLst>
          </p:cNvPr>
          <p:cNvSpPr txBox="1"/>
          <p:nvPr/>
        </p:nvSpPr>
        <p:spPr>
          <a:xfrm>
            <a:off x="6120680" y="5373216"/>
            <a:ext cx="3059832" cy="369332"/>
          </a:xfrm>
          <a:prstGeom prst="rect">
            <a:avLst/>
          </a:prstGeom>
          <a:noFill/>
        </p:spPr>
        <p:txBody>
          <a:bodyPr wrap="square">
            <a:spAutoFit/>
          </a:bodyPr>
          <a:lstStyle/>
          <a:p>
            <a:pPr lvl="0" algn="ctr"/>
            <a:r>
              <a:rPr lang="es-ES" sz="1800" dirty="0"/>
              <a:t>I </a:t>
            </a:r>
            <a:r>
              <a:rPr lang="es-ES" sz="1800" dirty="0" err="1"/>
              <a:t>segueix</a:t>
            </a:r>
            <a:r>
              <a:rPr lang="es-ES" sz="1800" dirty="0"/>
              <a:t> </a:t>
            </a:r>
            <a:r>
              <a:rPr lang="es-ES" sz="1800" dirty="0" err="1"/>
              <a:t>entrant</a:t>
            </a:r>
            <a:endParaRPr lang="ca-ES" sz="1800" dirty="0"/>
          </a:p>
        </p:txBody>
      </p:sp>
    </p:spTree>
    <p:extLst>
      <p:ext uri="{BB962C8B-B14F-4D97-AF65-F5344CB8AC3E}">
        <p14:creationId xmlns:p14="http://schemas.microsoft.com/office/powerpoint/2010/main" val="37653923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3" name="CuadroTexto 22">
            <a:extLst>
              <a:ext uri="{FF2B5EF4-FFF2-40B4-BE49-F238E27FC236}">
                <a16:creationId xmlns:a16="http://schemas.microsoft.com/office/drawing/2014/main" id="{1390B7A5-F7D1-A2C0-4483-6285F1C8110C}"/>
              </a:ext>
            </a:extLst>
          </p:cNvPr>
          <p:cNvSpPr txBox="1"/>
          <p:nvPr/>
        </p:nvSpPr>
        <p:spPr>
          <a:xfrm>
            <a:off x="0" y="1484784"/>
            <a:ext cx="9144000" cy="1015663"/>
          </a:xfrm>
          <a:prstGeom prst="rect">
            <a:avLst/>
          </a:prstGeom>
          <a:noFill/>
        </p:spPr>
        <p:txBody>
          <a:bodyPr wrap="square">
            <a:spAutoFit/>
          </a:bodyPr>
          <a:lstStyle/>
          <a:p>
            <a:pPr marL="266700" lvl="0"/>
            <a:r>
              <a:rPr lang="ca-ES" sz="2000" dirty="0"/>
              <a:t>És com una onada de vent, </a:t>
            </a:r>
            <a:r>
              <a:rPr lang="ca-ES" sz="2000" b="1" dirty="0"/>
              <a:t>però</a:t>
            </a:r>
            <a:r>
              <a:rPr lang="ca-ES" sz="2000" dirty="0"/>
              <a:t> amb una longitud d’ona quilomètrica. </a:t>
            </a:r>
          </a:p>
          <a:p>
            <a:pPr marL="266700" lvl="0"/>
            <a:r>
              <a:rPr lang="ca-ES" sz="2000" dirty="0"/>
              <a:t>No és una onada que “trenca” a la costa. </a:t>
            </a:r>
          </a:p>
          <a:p>
            <a:pPr marL="266700" lvl="0"/>
            <a:r>
              <a:rPr lang="ca-ES" sz="2000" dirty="0"/>
              <a:t>És una onada que entra a poc a poc... però </a:t>
            </a:r>
            <a:r>
              <a:rPr lang="ca-ES" sz="2000" b="1" dirty="0"/>
              <a:t>segueix entrant</a:t>
            </a:r>
            <a:r>
              <a:rPr lang="ca-ES" sz="2000" dirty="0"/>
              <a:t>... i no marxa.</a:t>
            </a:r>
          </a:p>
        </p:txBody>
      </p:sp>
      <p:sp>
        <p:nvSpPr>
          <p:cNvPr id="2" name="5 CuadroTexto">
            <a:extLst>
              <a:ext uri="{FF2B5EF4-FFF2-40B4-BE49-F238E27FC236}">
                <a16:creationId xmlns:a16="http://schemas.microsoft.com/office/drawing/2014/main" id="{B0F02645-D0ED-3F2A-4EBC-8C64BCA2172A}"/>
              </a:ext>
            </a:extLst>
          </p:cNvPr>
          <p:cNvSpPr txBox="1"/>
          <p:nvPr/>
        </p:nvSpPr>
        <p:spPr>
          <a:xfrm>
            <a:off x="0" y="908720"/>
            <a:ext cx="9144000" cy="461665"/>
          </a:xfrm>
          <a:prstGeom prst="rect">
            <a:avLst/>
          </a:prstGeom>
          <a:noFill/>
        </p:spPr>
        <p:txBody>
          <a:bodyPr wrap="square" rtlCol="0">
            <a:spAutoFit/>
          </a:bodyPr>
          <a:lstStyle/>
          <a:p>
            <a:pPr marL="266700" lvl="0"/>
            <a:r>
              <a:rPr lang="ca-ES" sz="2400" b="1" dirty="0"/>
              <a:t>que poden produir </a:t>
            </a:r>
            <a:r>
              <a:rPr lang="ca-ES" sz="2400" b="1" u="sng" dirty="0"/>
              <a:t>inundacions costaneres</a:t>
            </a:r>
          </a:p>
        </p:txBody>
      </p:sp>
      <p:pic>
        <p:nvPicPr>
          <p:cNvPr id="5" name="Picture 2">
            <a:extLst>
              <a:ext uri="{FF2B5EF4-FFF2-40B4-BE49-F238E27FC236}">
                <a16:creationId xmlns:a16="http://schemas.microsoft.com/office/drawing/2014/main" id="{5F63873F-15FC-7014-A2F9-F4FFC5C56A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140968"/>
            <a:ext cx="9144000" cy="2212975"/>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19F2E48F-DFB5-8481-3CEF-F36E5B6502C8}"/>
              </a:ext>
            </a:extLst>
          </p:cNvPr>
          <p:cNvSpPr txBox="1"/>
          <p:nvPr/>
        </p:nvSpPr>
        <p:spPr>
          <a:xfrm>
            <a:off x="1403648" y="2780928"/>
            <a:ext cx="6372200" cy="369332"/>
          </a:xfrm>
          <a:prstGeom prst="rect">
            <a:avLst/>
          </a:prstGeom>
          <a:noFill/>
        </p:spPr>
        <p:txBody>
          <a:bodyPr wrap="square">
            <a:spAutoFit/>
          </a:bodyPr>
          <a:lstStyle/>
          <a:p>
            <a:pPr lvl="0" algn="ctr"/>
            <a:r>
              <a:rPr lang="ca-ES" sz="1800" dirty="0"/>
              <a:t>Tsunami del </a:t>
            </a:r>
            <a:r>
              <a:rPr lang="ca-ES" sz="1800" dirty="0" err="1"/>
              <a:t>Jap</a:t>
            </a:r>
            <a:r>
              <a:rPr lang="ca-ES" dirty="0" err="1"/>
              <a:t>o</a:t>
            </a:r>
            <a:r>
              <a:rPr lang="ca-ES" dirty="0"/>
              <a:t> (2011) a </a:t>
            </a:r>
            <a:r>
              <a:rPr lang="ca-ES" dirty="0" err="1"/>
              <a:t>Miyagi</a:t>
            </a:r>
            <a:r>
              <a:rPr lang="ca-ES" dirty="0"/>
              <a:t>:</a:t>
            </a:r>
            <a:endParaRPr lang="ca-ES" sz="1800" dirty="0"/>
          </a:p>
        </p:txBody>
      </p:sp>
      <p:sp>
        <p:nvSpPr>
          <p:cNvPr id="7" name="CuadroTexto 6">
            <a:extLst>
              <a:ext uri="{FF2B5EF4-FFF2-40B4-BE49-F238E27FC236}">
                <a16:creationId xmlns:a16="http://schemas.microsoft.com/office/drawing/2014/main" id="{2BB52AA0-8A6C-3621-D8D1-AC1565536025}"/>
              </a:ext>
            </a:extLst>
          </p:cNvPr>
          <p:cNvSpPr txBox="1"/>
          <p:nvPr/>
        </p:nvSpPr>
        <p:spPr>
          <a:xfrm>
            <a:off x="0" y="5517232"/>
            <a:ext cx="3059832" cy="646331"/>
          </a:xfrm>
          <a:prstGeom prst="rect">
            <a:avLst/>
          </a:prstGeom>
          <a:noFill/>
        </p:spPr>
        <p:txBody>
          <a:bodyPr wrap="square">
            <a:spAutoFit/>
          </a:bodyPr>
          <a:lstStyle/>
          <a:p>
            <a:pPr lvl="0" algn="ctr"/>
            <a:r>
              <a:rPr lang="es-ES" sz="1800" dirty="0"/>
              <a:t>El nivel del mar puja per </a:t>
            </a:r>
            <a:r>
              <a:rPr lang="es-ES" sz="1800" dirty="0" err="1"/>
              <a:t>l’arribada</a:t>
            </a:r>
            <a:r>
              <a:rPr lang="es-ES" sz="1800" dirty="0"/>
              <a:t> de </a:t>
            </a:r>
            <a:r>
              <a:rPr lang="es-ES" sz="1800" dirty="0" err="1"/>
              <a:t>l’onada</a:t>
            </a:r>
            <a:endParaRPr lang="ca-ES" sz="1800" dirty="0"/>
          </a:p>
        </p:txBody>
      </p:sp>
      <p:sp>
        <p:nvSpPr>
          <p:cNvPr id="8" name="CuadroTexto 7">
            <a:extLst>
              <a:ext uri="{FF2B5EF4-FFF2-40B4-BE49-F238E27FC236}">
                <a16:creationId xmlns:a16="http://schemas.microsoft.com/office/drawing/2014/main" id="{35D070F3-4A1C-9ADA-F51F-1BF80DB422D8}"/>
              </a:ext>
            </a:extLst>
          </p:cNvPr>
          <p:cNvSpPr txBox="1"/>
          <p:nvPr/>
        </p:nvSpPr>
        <p:spPr>
          <a:xfrm>
            <a:off x="2987824" y="5517232"/>
            <a:ext cx="3059832" cy="646331"/>
          </a:xfrm>
          <a:prstGeom prst="rect">
            <a:avLst/>
          </a:prstGeom>
          <a:noFill/>
        </p:spPr>
        <p:txBody>
          <a:bodyPr wrap="square">
            <a:spAutoFit/>
          </a:bodyPr>
          <a:lstStyle/>
          <a:p>
            <a:pPr lvl="0" algn="ctr"/>
            <a:r>
              <a:rPr lang="es-ES" sz="1800" dirty="0" err="1"/>
              <a:t>L’onada</a:t>
            </a:r>
            <a:r>
              <a:rPr lang="es-ES" sz="1800" dirty="0"/>
              <a:t> supera el </a:t>
            </a:r>
            <a:r>
              <a:rPr lang="es-ES" sz="1800" dirty="0" err="1"/>
              <a:t>mur</a:t>
            </a:r>
            <a:r>
              <a:rPr lang="es-ES" sz="1800" dirty="0"/>
              <a:t> del </a:t>
            </a:r>
            <a:r>
              <a:rPr lang="es-ES" sz="1800" dirty="0" err="1"/>
              <a:t>port</a:t>
            </a:r>
            <a:r>
              <a:rPr lang="es-ES" sz="1800" dirty="0"/>
              <a:t> i </a:t>
            </a:r>
            <a:r>
              <a:rPr lang="es-ES" sz="1800" dirty="0" err="1"/>
              <a:t>segueix</a:t>
            </a:r>
            <a:r>
              <a:rPr lang="es-ES" sz="1800" dirty="0"/>
              <a:t> </a:t>
            </a:r>
            <a:r>
              <a:rPr lang="es-ES" sz="1800" dirty="0" err="1"/>
              <a:t>entrant</a:t>
            </a:r>
            <a:endParaRPr lang="ca-ES" sz="1800" dirty="0"/>
          </a:p>
        </p:txBody>
      </p:sp>
      <p:sp>
        <p:nvSpPr>
          <p:cNvPr id="9" name="CuadroTexto 8">
            <a:extLst>
              <a:ext uri="{FF2B5EF4-FFF2-40B4-BE49-F238E27FC236}">
                <a16:creationId xmlns:a16="http://schemas.microsoft.com/office/drawing/2014/main" id="{D4737A04-C8B8-C801-A59A-83E32D710891}"/>
              </a:ext>
            </a:extLst>
          </p:cNvPr>
          <p:cNvSpPr txBox="1"/>
          <p:nvPr/>
        </p:nvSpPr>
        <p:spPr>
          <a:xfrm>
            <a:off x="6120680" y="5373216"/>
            <a:ext cx="3059832" cy="369332"/>
          </a:xfrm>
          <a:prstGeom prst="rect">
            <a:avLst/>
          </a:prstGeom>
          <a:noFill/>
        </p:spPr>
        <p:txBody>
          <a:bodyPr wrap="square">
            <a:spAutoFit/>
          </a:bodyPr>
          <a:lstStyle/>
          <a:p>
            <a:pPr lvl="0" algn="ctr"/>
            <a:r>
              <a:rPr lang="es-ES" sz="1800" dirty="0"/>
              <a:t>I </a:t>
            </a:r>
            <a:r>
              <a:rPr lang="es-ES" sz="1800" dirty="0" err="1"/>
              <a:t>segueix</a:t>
            </a:r>
            <a:r>
              <a:rPr lang="es-ES" sz="1800" dirty="0"/>
              <a:t> </a:t>
            </a:r>
            <a:r>
              <a:rPr lang="es-ES" sz="1800" dirty="0" err="1"/>
              <a:t>entrant</a:t>
            </a:r>
            <a:endParaRPr lang="ca-ES" sz="1800" dirty="0"/>
          </a:p>
        </p:txBody>
      </p:sp>
    </p:spTree>
    <p:extLst>
      <p:ext uri="{BB962C8B-B14F-4D97-AF65-F5344CB8AC3E}">
        <p14:creationId xmlns:p14="http://schemas.microsoft.com/office/powerpoint/2010/main" val="38461357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pic>
        <p:nvPicPr>
          <p:cNvPr id="2072" name="Picture 24">
            <a:extLst>
              <a:ext uri="{FF2B5EF4-FFF2-40B4-BE49-F238E27FC236}">
                <a16:creationId xmlns:a16="http://schemas.microsoft.com/office/drawing/2014/main" id="{04F67E49-8F1D-9A22-2A30-0A62259B22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1" y="3043714"/>
            <a:ext cx="9142859" cy="3814286"/>
          </a:xfrm>
          <a:prstGeom prst="rect">
            <a:avLst/>
          </a:prstGeom>
          <a:noFill/>
          <a:extLst>
            <a:ext uri="{909E8E84-426E-40DD-AFC4-6F175D3DCCD1}">
              <a14:hiddenFill xmlns:a14="http://schemas.microsoft.com/office/drawing/2010/main">
                <a:solidFill>
                  <a:srgbClr val="FFFFFF"/>
                </a:solidFill>
              </a14:hiddenFill>
            </a:ext>
          </a:extLst>
        </p:spPr>
      </p:pic>
      <p:pic>
        <p:nvPicPr>
          <p:cNvPr id="2066" name="Picture 18" descr="Day After Tomorrow Tsunami GIF - Day After Tomorrow Tsunami GIFs">
            <a:extLst>
              <a:ext uri="{FF2B5EF4-FFF2-40B4-BE49-F238E27FC236}">
                <a16:creationId xmlns:a16="http://schemas.microsoft.com/office/drawing/2014/main" id="{DC4D236B-0B9C-F675-FFE7-D414BF8BAC3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0609"/>
          <a:stretch/>
        </p:blipFill>
        <p:spPr bwMode="auto">
          <a:xfrm>
            <a:off x="0" y="-27384"/>
            <a:ext cx="9154287" cy="3409622"/>
          </a:xfrm>
          <a:prstGeom prst="rect">
            <a:avLst/>
          </a:prstGeom>
          <a:noFill/>
          <a:extLst>
            <a:ext uri="{909E8E84-426E-40DD-AFC4-6F175D3DCCD1}">
              <a14:hiddenFill xmlns:a14="http://schemas.microsoft.com/office/drawing/2010/main">
                <a:solidFill>
                  <a:srgbClr val="FFFFFF"/>
                </a:solidFill>
              </a14:hiddenFill>
            </a:ext>
          </a:extLst>
        </p:spPr>
      </p:pic>
      <p:sp>
        <p:nvSpPr>
          <p:cNvPr id="7" name="7 Rectángulo">
            <a:extLst>
              <a:ext uri="{FF2B5EF4-FFF2-40B4-BE49-F238E27FC236}">
                <a16:creationId xmlns:a16="http://schemas.microsoft.com/office/drawing/2014/main" id="{BC72EC23-5928-3475-8096-03423B8E15AB}"/>
              </a:ext>
            </a:extLst>
          </p:cNvPr>
          <p:cNvSpPr/>
          <p:nvPr/>
        </p:nvSpPr>
        <p:spPr>
          <a:xfrm>
            <a:off x="7308304" y="6525344"/>
            <a:ext cx="1717137" cy="276999"/>
          </a:xfrm>
          <a:prstGeom prst="rect">
            <a:avLst/>
          </a:prstGeom>
        </p:spPr>
        <p:txBody>
          <a:bodyPr wrap="none">
            <a:spAutoFit/>
          </a:bodyPr>
          <a:lstStyle/>
          <a:p>
            <a:pPr algn="ctr"/>
            <a:r>
              <a:rPr lang="ca-ES" sz="1200" dirty="0">
                <a:solidFill>
                  <a:schemeClr val="bg1"/>
                </a:solidFill>
              </a:rPr>
              <a:t>El </a:t>
            </a:r>
            <a:r>
              <a:rPr lang="ca-ES" sz="1200" dirty="0" err="1">
                <a:solidFill>
                  <a:schemeClr val="bg1"/>
                </a:solidFill>
              </a:rPr>
              <a:t>Día</a:t>
            </a:r>
            <a:r>
              <a:rPr lang="ca-ES" sz="1200" dirty="0">
                <a:solidFill>
                  <a:schemeClr val="bg1"/>
                </a:solidFill>
              </a:rPr>
              <a:t> de </a:t>
            </a:r>
            <a:r>
              <a:rPr lang="ca-ES" sz="1200" dirty="0" err="1">
                <a:solidFill>
                  <a:schemeClr val="bg1"/>
                </a:solidFill>
              </a:rPr>
              <a:t>Mañana</a:t>
            </a:r>
            <a:r>
              <a:rPr lang="ca-ES" sz="1200" dirty="0">
                <a:solidFill>
                  <a:schemeClr val="bg1"/>
                </a:solidFill>
              </a:rPr>
              <a:t> (2004)</a:t>
            </a:r>
          </a:p>
        </p:txBody>
      </p:sp>
      <p:sp>
        <p:nvSpPr>
          <p:cNvPr id="8" name="7 Rectángulo">
            <a:extLst>
              <a:ext uri="{FF2B5EF4-FFF2-40B4-BE49-F238E27FC236}">
                <a16:creationId xmlns:a16="http://schemas.microsoft.com/office/drawing/2014/main" id="{56537F96-6C90-C329-935B-DEC6C2F6C3D1}"/>
              </a:ext>
            </a:extLst>
          </p:cNvPr>
          <p:cNvSpPr/>
          <p:nvPr/>
        </p:nvSpPr>
        <p:spPr>
          <a:xfrm>
            <a:off x="7601653" y="2996952"/>
            <a:ext cx="1423788" cy="276999"/>
          </a:xfrm>
          <a:prstGeom prst="rect">
            <a:avLst/>
          </a:prstGeom>
        </p:spPr>
        <p:txBody>
          <a:bodyPr wrap="none">
            <a:spAutoFit/>
          </a:bodyPr>
          <a:lstStyle/>
          <a:p>
            <a:pPr algn="ctr"/>
            <a:r>
              <a:rPr lang="ca-ES" sz="1200" dirty="0" err="1">
                <a:solidFill>
                  <a:schemeClr val="bg1"/>
                </a:solidFill>
              </a:rPr>
              <a:t>Deep</a:t>
            </a:r>
            <a:r>
              <a:rPr lang="ca-ES" sz="1200" dirty="0">
                <a:solidFill>
                  <a:schemeClr val="bg1"/>
                </a:solidFill>
              </a:rPr>
              <a:t> </a:t>
            </a:r>
            <a:r>
              <a:rPr lang="ca-ES" sz="1200" dirty="0" err="1">
                <a:solidFill>
                  <a:schemeClr val="bg1"/>
                </a:solidFill>
              </a:rPr>
              <a:t>Impact</a:t>
            </a:r>
            <a:r>
              <a:rPr lang="ca-ES" sz="1200" dirty="0">
                <a:solidFill>
                  <a:schemeClr val="bg1"/>
                </a:solidFill>
              </a:rPr>
              <a:t> (1998)</a:t>
            </a:r>
          </a:p>
        </p:txBody>
      </p:sp>
      <p:sp>
        <p:nvSpPr>
          <p:cNvPr id="3" name="CuadroTexto 2">
            <a:extLst>
              <a:ext uri="{FF2B5EF4-FFF2-40B4-BE49-F238E27FC236}">
                <a16:creationId xmlns:a16="http://schemas.microsoft.com/office/drawing/2014/main" id="{01FD0CCA-F3E2-C78D-8DE4-FD1E702770D1}"/>
              </a:ext>
            </a:extLst>
          </p:cNvPr>
          <p:cNvSpPr txBox="1"/>
          <p:nvPr/>
        </p:nvSpPr>
        <p:spPr>
          <a:xfrm>
            <a:off x="2915816" y="260648"/>
            <a:ext cx="3867795" cy="523220"/>
          </a:xfrm>
          <a:prstGeom prst="rect">
            <a:avLst/>
          </a:prstGeom>
          <a:noFill/>
        </p:spPr>
        <p:txBody>
          <a:bodyPr wrap="square">
            <a:spAutoFit/>
          </a:bodyPr>
          <a:lstStyle/>
          <a:p>
            <a:r>
              <a:rPr lang="ca-ES" sz="2800" b="1" dirty="0">
                <a:solidFill>
                  <a:schemeClr val="bg1">
                    <a:lumMod val="95000"/>
                  </a:schemeClr>
                </a:solidFill>
              </a:rPr>
              <a:t>Què NO és un tsunami</a:t>
            </a:r>
            <a:endParaRPr lang="ca-ES" sz="2800" dirty="0">
              <a:solidFill>
                <a:schemeClr val="bg1">
                  <a:lumMod val="95000"/>
                </a:schemeClr>
              </a:solidFill>
            </a:endParaRPr>
          </a:p>
        </p:txBody>
      </p:sp>
    </p:spTree>
    <p:extLst>
      <p:ext uri="{BB962C8B-B14F-4D97-AF65-F5344CB8AC3E}">
        <p14:creationId xmlns:p14="http://schemas.microsoft.com/office/powerpoint/2010/main" val="14712593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3" name="CuadroTexto 22">
            <a:extLst>
              <a:ext uri="{FF2B5EF4-FFF2-40B4-BE49-F238E27FC236}">
                <a16:creationId xmlns:a16="http://schemas.microsoft.com/office/drawing/2014/main" id="{1390B7A5-F7D1-A2C0-4483-6285F1C8110C}"/>
              </a:ext>
            </a:extLst>
          </p:cNvPr>
          <p:cNvSpPr txBox="1"/>
          <p:nvPr/>
        </p:nvSpPr>
        <p:spPr>
          <a:xfrm>
            <a:off x="0" y="1484784"/>
            <a:ext cx="9144000" cy="707886"/>
          </a:xfrm>
          <a:prstGeom prst="rect">
            <a:avLst/>
          </a:prstGeom>
          <a:noFill/>
        </p:spPr>
        <p:txBody>
          <a:bodyPr wrap="square">
            <a:spAutoFit/>
          </a:bodyPr>
          <a:lstStyle/>
          <a:p>
            <a:pPr marL="266700" lvl="0"/>
            <a:r>
              <a:rPr lang="ca-ES" sz="2000" dirty="0"/>
              <a:t>D’aquí el terme japonès “tsunami” que significa “onades de port”. Una onada que </a:t>
            </a:r>
            <a:r>
              <a:rPr lang="ca-ES" sz="2000" b="1" dirty="0"/>
              <a:t>no es percep a mar obert </a:t>
            </a:r>
            <a:r>
              <a:rPr lang="ca-ES" sz="2000" dirty="0"/>
              <a:t>però que inunda ports i poblats costaners.</a:t>
            </a:r>
          </a:p>
        </p:txBody>
      </p:sp>
      <p:pic>
        <p:nvPicPr>
          <p:cNvPr id="9" name="Imagen 8">
            <a:extLst>
              <a:ext uri="{FF2B5EF4-FFF2-40B4-BE49-F238E27FC236}">
                <a16:creationId xmlns:a16="http://schemas.microsoft.com/office/drawing/2014/main" id="{66846BB4-D2F2-F3D6-6938-DFADCA168719}"/>
              </a:ext>
            </a:extLst>
          </p:cNvPr>
          <p:cNvPicPr>
            <a:picLocks noChangeAspect="1"/>
          </p:cNvPicPr>
          <p:nvPr/>
        </p:nvPicPr>
        <p:blipFill>
          <a:blip r:embed="rId2"/>
          <a:stretch>
            <a:fillRect/>
          </a:stretch>
        </p:blipFill>
        <p:spPr>
          <a:xfrm>
            <a:off x="3048000" y="2708920"/>
            <a:ext cx="3048000" cy="2277035"/>
          </a:xfrm>
          <a:prstGeom prst="rect">
            <a:avLst/>
          </a:prstGeom>
        </p:spPr>
      </p:pic>
      <p:sp>
        <p:nvSpPr>
          <p:cNvPr id="12" name="CuadroTexto 11">
            <a:extLst>
              <a:ext uri="{FF2B5EF4-FFF2-40B4-BE49-F238E27FC236}">
                <a16:creationId xmlns:a16="http://schemas.microsoft.com/office/drawing/2014/main" id="{11E213DF-CA3E-0A36-BA70-74A31C3CE785}"/>
              </a:ext>
            </a:extLst>
          </p:cNvPr>
          <p:cNvSpPr txBox="1"/>
          <p:nvPr/>
        </p:nvSpPr>
        <p:spPr>
          <a:xfrm>
            <a:off x="1403648" y="5085184"/>
            <a:ext cx="6372200" cy="369332"/>
          </a:xfrm>
          <a:prstGeom prst="rect">
            <a:avLst/>
          </a:prstGeom>
          <a:noFill/>
        </p:spPr>
        <p:txBody>
          <a:bodyPr wrap="square">
            <a:spAutoFit/>
          </a:bodyPr>
          <a:lstStyle/>
          <a:p>
            <a:pPr lvl="0" algn="ctr"/>
            <a:r>
              <a:rPr lang="ca-ES" sz="1800" dirty="0"/>
              <a:t>Registre escri</a:t>
            </a:r>
            <a:r>
              <a:rPr lang="ca-ES" dirty="0"/>
              <a:t>t d’un tsunami a </a:t>
            </a:r>
            <a:r>
              <a:rPr lang="ca-ES" dirty="0" err="1"/>
              <a:t>Kuwagasaki</a:t>
            </a:r>
            <a:r>
              <a:rPr lang="ca-ES" dirty="0"/>
              <a:t> l’any 1700</a:t>
            </a:r>
            <a:endParaRPr lang="ca-ES" sz="1800" dirty="0"/>
          </a:p>
        </p:txBody>
      </p:sp>
      <p:sp>
        <p:nvSpPr>
          <p:cNvPr id="2" name="5 CuadroTexto">
            <a:extLst>
              <a:ext uri="{FF2B5EF4-FFF2-40B4-BE49-F238E27FC236}">
                <a16:creationId xmlns:a16="http://schemas.microsoft.com/office/drawing/2014/main" id="{2B723C82-3DD9-B153-6C59-43612E734515}"/>
              </a:ext>
            </a:extLst>
          </p:cNvPr>
          <p:cNvSpPr txBox="1"/>
          <p:nvPr/>
        </p:nvSpPr>
        <p:spPr>
          <a:xfrm>
            <a:off x="0" y="908720"/>
            <a:ext cx="9144000" cy="461665"/>
          </a:xfrm>
          <a:prstGeom prst="rect">
            <a:avLst/>
          </a:prstGeom>
          <a:noFill/>
        </p:spPr>
        <p:txBody>
          <a:bodyPr wrap="square" rtlCol="0">
            <a:spAutoFit/>
          </a:bodyPr>
          <a:lstStyle/>
          <a:p>
            <a:pPr marL="266700" lvl="0"/>
            <a:r>
              <a:rPr lang="ca-ES" sz="2400" b="1" dirty="0"/>
              <a:t>que poden produir </a:t>
            </a:r>
            <a:r>
              <a:rPr lang="ca-ES" sz="2400" b="1" u="sng" dirty="0"/>
              <a:t>inundacions costaneres</a:t>
            </a:r>
          </a:p>
        </p:txBody>
      </p:sp>
    </p:spTree>
    <p:extLst>
      <p:ext uri="{BB962C8B-B14F-4D97-AF65-F5344CB8AC3E}">
        <p14:creationId xmlns:p14="http://schemas.microsoft.com/office/powerpoint/2010/main" val="18243753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3" name="CuadroTexto 22">
            <a:extLst>
              <a:ext uri="{FF2B5EF4-FFF2-40B4-BE49-F238E27FC236}">
                <a16:creationId xmlns:a16="http://schemas.microsoft.com/office/drawing/2014/main" id="{1390B7A5-F7D1-A2C0-4483-6285F1C8110C}"/>
              </a:ext>
            </a:extLst>
          </p:cNvPr>
          <p:cNvSpPr txBox="1"/>
          <p:nvPr/>
        </p:nvSpPr>
        <p:spPr>
          <a:xfrm>
            <a:off x="0" y="1484784"/>
            <a:ext cx="9144000" cy="707886"/>
          </a:xfrm>
          <a:prstGeom prst="rect">
            <a:avLst/>
          </a:prstGeom>
          <a:noFill/>
        </p:spPr>
        <p:txBody>
          <a:bodyPr wrap="square">
            <a:spAutoFit/>
          </a:bodyPr>
          <a:lstStyle/>
          <a:p>
            <a:pPr marL="266700" lvl="0"/>
            <a:r>
              <a:rPr lang="ca-ES" sz="2000" dirty="0"/>
              <a:t>De vegades, primer arriba la vall de l’onada: el mar es retira abans.</a:t>
            </a:r>
          </a:p>
          <a:p>
            <a:pPr marL="266700" lvl="0"/>
            <a:r>
              <a:rPr lang="ca-ES" sz="2000" dirty="0"/>
              <a:t>No sempre passa, però és un </a:t>
            </a:r>
            <a:r>
              <a:rPr lang="ca-ES" sz="2000" b="1" dirty="0"/>
              <a:t>bon indicador</a:t>
            </a:r>
            <a:r>
              <a:rPr lang="ca-ES" sz="2000" dirty="0"/>
              <a:t>.</a:t>
            </a:r>
          </a:p>
        </p:txBody>
      </p:sp>
      <p:sp>
        <p:nvSpPr>
          <p:cNvPr id="2" name="5 CuadroTexto">
            <a:extLst>
              <a:ext uri="{FF2B5EF4-FFF2-40B4-BE49-F238E27FC236}">
                <a16:creationId xmlns:a16="http://schemas.microsoft.com/office/drawing/2014/main" id="{B0F02645-D0ED-3F2A-4EBC-8C64BCA2172A}"/>
              </a:ext>
            </a:extLst>
          </p:cNvPr>
          <p:cNvSpPr txBox="1"/>
          <p:nvPr/>
        </p:nvSpPr>
        <p:spPr>
          <a:xfrm>
            <a:off x="0" y="908720"/>
            <a:ext cx="9144000" cy="461665"/>
          </a:xfrm>
          <a:prstGeom prst="rect">
            <a:avLst/>
          </a:prstGeom>
          <a:noFill/>
        </p:spPr>
        <p:txBody>
          <a:bodyPr wrap="square" rtlCol="0">
            <a:spAutoFit/>
          </a:bodyPr>
          <a:lstStyle/>
          <a:p>
            <a:pPr marL="266700" lvl="0"/>
            <a:r>
              <a:rPr lang="ca-ES" sz="2400" b="1" dirty="0"/>
              <a:t>que poden produir </a:t>
            </a:r>
            <a:r>
              <a:rPr lang="ca-ES" sz="2400" b="1" u="sng" dirty="0"/>
              <a:t>inundacions costaneres</a:t>
            </a:r>
          </a:p>
        </p:txBody>
      </p:sp>
      <p:pic>
        <p:nvPicPr>
          <p:cNvPr id="1028" name="Picture 4">
            <a:extLst>
              <a:ext uri="{FF2B5EF4-FFF2-40B4-BE49-F238E27FC236}">
                <a16:creationId xmlns:a16="http://schemas.microsoft.com/office/drawing/2014/main" id="{0A318195-DB2E-DCF6-88E3-742FD4CC4A3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572773"/>
            <a:ext cx="4320480" cy="3240360"/>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81CEB55D-36A8-609E-FE65-62C80CC25D6E}"/>
              </a:ext>
            </a:extLst>
          </p:cNvPr>
          <p:cNvSpPr txBox="1"/>
          <p:nvPr/>
        </p:nvSpPr>
        <p:spPr>
          <a:xfrm>
            <a:off x="0" y="5879013"/>
            <a:ext cx="4499992" cy="646331"/>
          </a:xfrm>
          <a:prstGeom prst="rect">
            <a:avLst/>
          </a:prstGeom>
          <a:noFill/>
        </p:spPr>
        <p:txBody>
          <a:bodyPr wrap="square">
            <a:spAutoFit/>
          </a:bodyPr>
          <a:lstStyle/>
          <a:p>
            <a:pPr lvl="0" algn="ctr"/>
            <a:r>
              <a:rPr lang="ca-ES" sz="1800"/>
              <a:t>Retirada del mar a Phuket, Tailàndia, </a:t>
            </a:r>
          </a:p>
          <a:p>
            <a:pPr lvl="0" algn="ctr"/>
            <a:r>
              <a:rPr lang="ca-ES"/>
              <a:t>abans de l’arribada del tsunami</a:t>
            </a:r>
            <a:endParaRPr lang="ca-ES" sz="1800"/>
          </a:p>
        </p:txBody>
      </p:sp>
      <p:sp>
        <p:nvSpPr>
          <p:cNvPr id="7" name="CuadroTexto 6">
            <a:extLst>
              <a:ext uri="{FF2B5EF4-FFF2-40B4-BE49-F238E27FC236}">
                <a16:creationId xmlns:a16="http://schemas.microsoft.com/office/drawing/2014/main" id="{7041AE59-E3AF-9187-178B-74DF25DF75C9}"/>
              </a:ext>
            </a:extLst>
          </p:cNvPr>
          <p:cNvSpPr txBox="1"/>
          <p:nvPr/>
        </p:nvSpPr>
        <p:spPr>
          <a:xfrm>
            <a:off x="251520" y="5518973"/>
            <a:ext cx="1296144" cy="261610"/>
          </a:xfrm>
          <a:prstGeom prst="rect">
            <a:avLst/>
          </a:prstGeom>
          <a:solidFill>
            <a:schemeClr val="bg1">
              <a:lumMod val="85000"/>
            </a:schemeClr>
          </a:solidFill>
        </p:spPr>
        <p:txBody>
          <a:bodyPr wrap="square">
            <a:spAutoFit/>
          </a:bodyPr>
          <a:lstStyle/>
          <a:p>
            <a:pPr algn="ctr"/>
            <a:r>
              <a:rPr lang="es-ES" sz="1100" dirty="0"/>
              <a:t>PHG / </a:t>
            </a:r>
            <a:r>
              <a:rPr lang="es-ES" sz="1100" dirty="0" err="1"/>
              <a:t>Viquipèdia</a:t>
            </a:r>
            <a:endParaRPr lang="ca-ES" sz="1100" dirty="0"/>
          </a:p>
        </p:txBody>
      </p:sp>
      <p:pic>
        <p:nvPicPr>
          <p:cNvPr id="1030" name="Picture 6">
            <a:extLst>
              <a:ext uri="{FF2B5EF4-FFF2-40B4-BE49-F238E27FC236}">
                <a16:creationId xmlns:a16="http://schemas.microsoft.com/office/drawing/2014/main" id="{9D811259-795B-0493-3694-32C8B7DAD0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2572773"/>
            <a:ext cx="4176464" cy="3243766"/>
          </a:xfrm>
          <a:prstGeom prst="rect">
            <a:avLst/>
          </a:prstGeom>
          <a:noFill/>
          <a:extLst>
            <a:ext uri="{909E8E84-426E-40DD-AFC4-6F175D3DCCD1}">
              <a14:hiddenFill xmlns:a14="http://schemas.microsoft.com/office/drawing/2010/main">
                <a:solidFill>
                  <a:srgbClr val="FFFFFF"/>
                </a:solidFill>
              </a14:hiddenFill>
            </a:ext>
          </a:extLst>
        </p:spPr>
      </p:pic>
      <p:sp>
        <p:nvSpPr>
          <p:cNvPr id="8" name="CuadroTexto 7">
            <a:extLst>
              <a:ext uri="{FF2B5EF4-FFF2-40B4-BE49-F238E27FC236}">
                <a16:creationId xmlns:a16="http://schemas.microsoft.com/office/drawing/2014/main" id="{F3B5F0B0-BD5A-5498-E1C5-AA8DA12A93C5}"/>
              </a:ext>
            </a:extLst>
          </p:cNvPr>
          <p:cNvSpPr txBox="1"/>
          <p:nvPr/>
        </p:nvSpPr>
        <p:spPr>
          <a:xfrm>
            <a:off x="4680520" y="5879013"/>
            <a:ext cx="4499992" cy="646331"/>
          </a:xfrm>
          <a:prstGeom prst="rect">
            <a:avLst/>
          </a:prstGeom>
          <a:noFill/>
        </p:spPr>
        <p:txBody>
          <a:bodyPr wrap="square">
            <a:spAutoFit/>
          </a:bodyPr>
          <a:lstStyle/>
          <a:p>
            <a:pPr lvl="0" algn="ctr"/>
            <a:r>
              <a:rPr lang="ca-ES" sz="1800"/>
              <a:t>Arribada del tsunami de l’Oceà Índic</a:t>
            </a:r>
          </a:p>
          <a:p>
            <a:pPr lvl="0" algn="ctr"/>
            <a:r>
              <a:rPr lang="ca-ES" sz="1800"/>
              <a:t>(26 de desembre de 2004)</a:t>
            </a:r>
          </a:p>
        </p:txBody>
      </p:sp>
      <p:sp>
        <p:nvSpPr>
          <p:cNvPr id="9" name="CuadroTexto 8">
            <a:extLst>
              <a:ext uri="{FF2B5EF4-FFF2-40B4-BE49-F238E27FC236}">
                <a16:creationId xmlns:a16="http://schemas.microsoft.com/office/drawing/2014/main" id="{71812614-8E59-AB13-D32E-5F3A58EAD67F}"/>
              </a:ext>
            </a:extLst>
          </p:cNvPr>
          <p:cNvSpPr txBox="1"/>
          <p:nvPr/>
        </p:nvSpPr>
        <p:spPr>
          <a:xfrm>
            <a:off x="4860032" y="5518973"/>
            <a:ext cx="1296144" cy="261610"/>
          </a:xfrm>
          <a:prstGeom prst="rect">
            <a:avLst/>
          </a:prstGeom>
          <a:solidFill>
            <a:schemeClr val="bg1">
              <a:lumMod val="85000"/>
            </a:schemeClr>
          </a:solidFill>
        </p:spPr>
        <p:txBody>
          <a:bodyPr wrap="square">
            <a:spAutoFit/>
          </a:bodyPr>
          <a:lstStyle/>
          <a:p>
            <a:pPr algn="ctr"/>
            <a:r>
              <a:rPr lang="es-ES" sz="1100" dirty="0"/>
              <a:t>PHG / </a:t>
            </a:r>
            <a:r>
              <a:rPr lang="es-ES" sz="1100" dirty="0" err="1"/>
              <a:t>Viquipèdia</a:t>
            </a:r>
            <a:endParaRPr lang="ca-ES" sz="1100" dirty="0"/>
          </a:p>
        </p:txBody>
      </p:sp>
    </p:spTree>
    <p:extLst>
      <p:ext uri="{BB962C8B-B14F-4D97-AF65-F5344CB8AC3E}">
        <p14:creationId xmlns:p14="http://schemas.microsoft.com/office/powerpoint/2010/main" val="30973520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3" name="CuadroTexto 22">
            <a:extLst>
              <a:ext uri="{FF2B5EF4-FFF2-40B4-BE49-F238E27FC236}">
                <a16:creationId xmlns:a16="http://schemas.microsoft.com/office/drawing/2014/main" id="{1390B7A5-F7D1-A2C0-4483-6285F1C8110C}"/>
              </a:ext>
            </a:extLst>
          </p:cNvPr>
          <p:cNvSpPr txBox="1"/>
          <p:nvPr/>
        </p:nvSpPr>
        <p:spPr>
          <a:xfrm>
            <a:off x="0" y="1484784"/>
            <a:ext cx="9144000" cy="707886"/>
          </a:xfrm>
          <a:prstGeom prst="rect">
            <a:avLst/>
          </a:prstGeom>
          <a:noFill/>
        </p:spPr>
        <p:txBody>
          <a:bodyPr wrap="square">
            <a:spAutoFit/>
          </a:bodyPr>
          <a:lstStyle/>
          <a:p>
            <a:pPr marL="266700" lvl="0"/>
            <a:r>
              <a:rPr lang="ca-ES" sz="2000" dirty="0"/>
              <a:t>De vegades, primer arriba la vall de l’onada: el mar es retira abans.</a:t>
            </a:r>
          </a:p>
          <a:p>
            <a:pPr marL="266700" lvl="0"/>
            <a:r>
              <a:rPr lang="ca-ES" sz="2000" dirty="0"/>
              <a:t>No sempre passa, però és un </a:t>
            </a:r>
            <a:r>
              <a:rPr lang="ca-ES" sz="2000" b="1" dirty="0"/>
              <a:t>bon indicador</a:t>
            </a:r>
            <a:r>
              <a:rPr lang="ca-ES" sz="2000" dirty="0"/>
              <a:t>.</a:t>
            </a:r>
          </a:p>
        </p:txBody>
      </p:sp>
      <p:sp>
        <p:nvSpPr>
          <p:cNvPr id="2" name="5 CuadroTexto">
            <a:extLst>
              <a:ext uri="{FF2B5EF4-FFF2-40B4-BE49-F238E27FC236}">
                <a16:creationId xmlns:a16="http://schemas.microsoft.com/office/drawing/2014/main" id="{B0F02645-D0ED-3F2A-4EBC-8C64BCA2172A}"/>
              </a:ext>
            </a:extLst>
          </p:cNvPr>
          <p:cNvSpPr txBox="1"/>
          <p:nvPr/>
        </p:nvSpPr>
        <p:spPr>
          <a:xfrm>
            <a:off x="0" y="908720"/>
            <a:ext cx="9144000" cy="461665"/>
          </a:xfrm>
          <a:prstGeom prst="rect">
            <a:avLst/>
          </a:prstGeom>
          <a:noFill/>
        </p:spPr>
        <p:txBody>
          <a:bodyPr wrap="square" rtlCol="0">
            <a:spAutoFit/>
          </a:bodyPr>
          <a:lstStyle/>
          <a:p>
            <a:pPr marL="266700" lvl="0"/>
            <a:r>
              <a:rPr lang="ca-ES" sz="2400" b="1" dirty="0"/>
              <a:t>que poden produir </a:t>
            </a:r>
            <a:r>
              <a:rPr lang="ca-ES" sz="2400" b="1" u="sng" dirty="0"/>
              <a:t>inundacions costaneres</a:t>
            </a:r>
          </a:p>
        </p:txBody>
      </p:sp>
      <p:pic>
        <p:nvPicPr>
          <p:cNvPr id="1028" name="Picture 4">
            <a:extLst>
              <a:ext uri="{FF2B5EF4-FFF2-40B4-BE49-F238E27FC236}">
                <a16:creationId xmlns:a16="http://schemas.microsoft.com/office/drawing/2014/main" id="{0A318195-DB2E-DCF6-88E3-742FD4CC4A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2572773"/>
            <a:ext cx="4320480" cy="3240360"/>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81CEB55D-36A8-609E-FE65-62C80CC25D6E}"/>
              </a:ext>
            </a:extLst>
          </p:cNvPr>
          <p:cNvSpPr txBox="1"/>
          <p:nvPr/>
        </p:nvSpPr>
        <p:spPr>
          <a:xfrm>
            <a:off x="0" y="5879013"/>
            <a:ext cx="4499992" cy="646331"/>
          </a:xfrm>
          <a:prstGeom prst="rect">
            <a:avLst/>
          </a:prstGeom>
          <a:noFill/>
        </p:spPr>
        <p:txBody>
          <a:bodyPr wrap="square">
            <a:spAutoFit/>
          </a:bodyPr>
          <a:lstStyle/>
          <a:p>
            <a:pPr lvl="0" algn="ctr"/>
            <a:r>
              <a:rPr lang="ca-ES" sz="1800"/>
              <a:t>Retirada del mar a Phuket, Tailàndia, </a:t>
            </a:r>
          </a:p>
          <a:p>
            <a:pPr lvl="0" algn="ctr"/>
            <a:r>
              <a:rPr lang="ca-ES"/>
              <a:t>abans de l’arribada del tsunami</a:t>
            </a:r>
            <a:endParaRPr lang="ca-ES" sz="1800"/>
          </a:p>
        </p:txBody>
      </p:sp>
      <p:sp>
        <p:nvSpPr>
          <p:cNvPr id="7" name="CuadroTexto 6">
            <a:extLst>
              <a:ext uri="{FF2B5EF4-FFF2-40B4-BE49-F238E27FC236}">
                <a16:creationId xmlns:a16="http://schemas.microsoft.com/office/drawing/2014/main" id="{7041AE59-E3AF-9187-178B-74DF25DF75C9}"/>
              </a:ext>
            </a:extLst>
          </p:cNvPr>
          <p:cNvSpPr txBox="1"/>
          <p:nvPr/>
        </p:nvSpPr>
        <p:spPr>
          <a:xfrm>
            <a:off x="251520" y="5518973"/>
            <a:ext cx="1296144" cy="261610"/>
          </a:xfrm>
          <a:prstGeom prst="rect">
            <a:avLst/>
          </a:prstGeom>
          <a:solidFill>
            <a:schemeClr val="bg1">
              <a:lumMod val="85000"/>
            </a:schemeClr>
          </a:solidFill>
        </p:spPr>
        <p:txBody>
          <a:bodyPr wrap="square">
            <a:spAutoFit/>
          </a:bodyPr>
          <a:lstStyle/>
          <a:p>
            <a:pPr algn="ctr"/>
            <a:r>
              <a:rPr lang="es-ES" sz="1100" dirty="0"/>
              <a:t>PHG / </a:t>
            </a:r>
            <a:r>
              <a:rPr lang="es-ES" sz="1100" dirty="0" err="1"/>
              <a:t>Viquipèdia</a:t>
            </a:r>
            <a:endParaRPr lang="ca-ES" sz="1100" dirty="0"/>
          </a:p>
        </p:txBody>
      </p:sp>
      <p:sp>
        <p:nvSpPr>
          <p:cNvPr id="8" name="CuadroTexto 7">
            <a:extLst>
              <a:ext uri="{FF2B5EF4-FFF2-40B4-BE49-F238E27FC236}">
                <a16:creationId xmlns:a16="http://schemas.microsoft.com/office/drawing/2014/main" id="{F3B5F0B0-BD5A-5498-E1C5-AA8DA12A93C5}"/>
              </a:ext>
            </a:extLst>
          </p:cNvPr>
          <p:cNvSpPr txBox="1"/>
          <p:nvPr/>
        </p:nvSpPr>
        <p:spPr>
          <a:xfrm>
            <a:off x="4680520" y="5746030"/>
            <a:ext cx="4499992" cy="923330"/>
          </a:xfrm>
          <a:prstGeom prst="rect">
            <a:avLst/>
          </a:prstGeom>
          <a:noFill/>
        </p:spPr>
        <p:txBody>
          <a:bodyPr wrap="square">
            <a:spAutoFit/>
          </a:bodyPr>
          <a:lstStyle/>
          <a:p>
            <a:pPr lvl="0" algn="ctr"/>
            <a:r>
              <a:rPr lang="es-ES" dirty="0"/>
              <a:t>T</a:t>
            </a:r>
            <a:r>
              <a:rPr lang="ca-ES" dirty="0" err="1"/>
              <a:t>illy</a:t>
            </a:r>
            <a:r>
              <a:rPr lang="ca-ES" dirty="0"/>
              <a:t> Smith (10 anys en 2004) va salvar la vida a un centenar de persones a Tailàndia en reconèixer aquest indicador.</a:t>
            </a:r>
            <a:endParaRPr lang="ca-ES" sz="1800" dirty="0"/>
          </a:p>
        </p:txBody>
      </p:sp>
      <p:pic>
        <p:nvPicPr>
          <p:cNvPr id="4" name="Imagen 3">
            <a:extLst>
              <a:ext uri="{FF2B5EF4-FFF2-40B4-BE49-F238E27FC236}">
                <a16:creationId xmlns:a16="http://schemas.microsoft.com/office/drawing/2014/main" id="{B9594FCC-E88F-1EC1-6A5B-EE55B38AACDC}"/>
              </a:ext>
            </a:extLst>
          </p:cNvPr>
          <p:cNvPicPr>
            <a:picLocks noChangeAspect="1"/>
          </p:cNvPicPr>
          <p:nvPr/>
        </p:nvPicPr>
        <p:blipFill>
          <a:blip r:embed="rId4"/>
          <a:stretch>
            <a:fillRect/>
          </a:stretch>
        </p:blipFill>
        <p:spPr>
          <a:xfrm>
            <a:off x="5578605" y="2651046"/>
            <a:ext cx="2595302" cy="3053754"/>
          </a:xfrm>
          <a:prstGeom prst="rect">
            <a:avLst/>
          </a:prstGeom>
        </p:spPr>
      </p:pic>
    </p:spTree>
    <p:extLst>
      <p:ext uri="{BB962C8B-B14F-4D97-AF65-F5344CB8AC3E}">
        <p14:creationId xmlns:p14="http://schemas.microsoft.com/office/powerpoint/2010/main" val="23050206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3" name="CuadroTexto 22">
            <a:extLst>
              <a:ext uri="{FF2B5EF4-FFF2-40B4-BE49-F238E27FC236}">
                <a16:creationId xmlns:a16="http://schemas.microsoft.com/office/drawing/2014/main" id="{1390B7A5-F7D1-A2C0-4483-6285F1C8110C}"/>
              </a:ext>
            </a:extLst>
          </p:cNvPr>
          <p:cNvSpPr txBox="1"/>
          <p:nvPr/>
        </p:nvSpPr>
        <p:spPr>
          <a:xfrm>
            <a:off x="0" y="1484784"/>
            <a:ext cx="9144000" cy="1015663"/>
          </a:xfrm>
          <a:prstGeom prst="rect">
            <a:avLst/>
          </a:prstGeom>
          <a:noFill/>
        </p:spPr>
        <p:txBody>
          <a:bodyPr wrap="square">
            <a:spAutoFit/>
          </a:bodyPr>
          <a:lstStyle/>
          <a:p>
            <a:pPr marL="266700" lvl="0"/>
            <a:r>
              <a:rPr lang="ca-ES" sz="2000" dirty="0"/>
              <a:t>La inundació provocada per un tsunami en casos extrems pot assolir uns 10 km terra endins, i tot i tenir una alçada a costa de 10 m, assolir alçades de desenes de metres terra endins (39 m al Japó, 51 m a l’Índic).</a:t>
            </a:r>
          </a:p>
        </p:txBody>
      </p:sp>
      <p:pic>
        <p:nvPicPr>
          <p:cNvPr id="19458" name="Picture 2">
            <a:extLst>
              <a:ext uri="{FF2B5EF4-FFF2-40B4-BE49-F238E27FC236}">
                <a16:creationId xmlns:a16="http://schemas.microsoft.com/office/drawing/2014/main" id="{BD9DB669-6C07-9647-0F38-DD237C5D1A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2562112"/>
            <a:ext cx="6228184" cy="3849363"/>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a:extLst>
              <a:ext uri="{FF2B5EF4-FFF2-40B4-BE49-F238E27FC236}">
                <a16:creationId xmlns:a16="http://schemas.microsoft.com/office/drawing/2014/main" id="{52C6C10A-1C46-53B2-0F65-4CB57B739C46}"/>
              </a:ext>
            </a:extLst>
          </p:cNvPr>
          <p:cNvSpPr txBox="1"/>
          <p:nvPr/>
        </p:nvSpPr>
        <p:spPr>
          <a:xfrm>
            <a:off x="1547664" y="6444044"/>
            <a:ext cx="6372200" cy="369332"/>
          </a:xfrm>
          <a:prstGeom prst="rect">
            <a:avLst/>
          </a:prstGeom>
          <a:noFill/>
        </p:spPr>
        <p:txBody>
          <a:bodyPr wrap="square">
            <a:spAutoFit/>
          </a:bodyPr>
          <a:lstStyle/>
          <a:p>
            <a:pPr lvl="0" algn="ctr"/>
            <a:r>
              <a:rPr lang="ca-ES" sz="1800" dirty="0"/>
              <a:t>Tsunami del </a:t>
            </a:r>
            <a:r>
              <a:rPr lang="ca-ES" sz="1800" dirty="0" err="1"/>
              <a:t>Jap</a:t>
            </a:r>
            <a:r>
              <a:rPr lang="ca-ES" dirty="0" err="1"/>
              <a:t>o</a:t>
            </a:r>
            <a:r>
              <a:rPr lang="ca-ES" dirty="0"/>
              <a:t> (2011)</a:t>
            </a:r>
            <a:endParaRPr lang="ca-ES" sz="1800" dirty="0"/>
          </a:p>
        </p:txBody>
      </p:sp>
      <p:sp>
        <p:nvSpPr>
          <p:cNvPr id="5" name="CuadroTexto 4">
            <a:extLst>
              <a:ext uri="{FF2B5EF4-FFF2-40B4-BE49-F238E27FC236}">
                <a16:creationId xmlns:a16="http://schemas.microsoft.com/office/drawing/2014/main" id="{3361619E-3DFC-B6B5-2CAB-2555DA446793}"/>
              </a:ext>
            </a:extLst>
          </p:cNvPr>
          <p:cNvSpPr txBox="1"/>
          <p:nvPr/>
        </p:nvSpPr>
        <p:spPr>
          <a:xfrm>
            <a:off x="7164288" y="6156012"/>
            <a:ext cx="720080" cy="261610"/>
          </a:xfrm>
          <a:prstGeom prst="rect">
            <a:avLst/>
          </a:prstGeom>
          <a:noFill/>
        </p:spPr>
        <p:txBody>
          <a:bodyPr wrap="square">
            <a:spAutoFit/>
          </a:bodyPr>
          <a:lstStyle/>
          <a:p>
            <a:r>
              <a:rPr lang="ca-ES" sz="1100" b="0" i="0" dirty="0">
                <a:solidFill>
                  <a:schemeClr val="bg1"/>
                </a:solidFill>
                <a:effectLst/>
              </a:rPr>
              <a:t>S. Morse</a:t>
            </a:r>
            <a:endParaRPr lang="ca-ES" sz="1100" dirty="0">
              <a:solidFill>
                <a:schemeClr val="bg1"/>
              </a:solidFill>
            </a:endParaRPr>
          </a:p>
        </p:txBody>
      </p:sp>
      <p:sp>
        <p:nvSpPr>
          <p:cNvPr id="3" name="5 CuadroTexto">
            <a:extLst>
              <a:ext uri="{FF2B5EF4-FFF2-40B4-BE49-F238E27FC236}">
                <a16:creationId xmlns:a16="http://schemas.microsoft.com/office/drawing/2014/main" id="{2736A6A9-1DC6-2F8D-2A30-4BBE7C9B7DE1}"/>
              </a:ext>
            </a:extLst>
          </p:cNvPr>
          <p:cNvSpPr txBox="1"/>
          <p:nvPr/>
        </p:nvSpPr>
        <p:spPr>
          <a:xfrm>
            <a:off x="0" y="908720"/>
            <a:ext cx="9144000" cy="461665"/>
          </a:xfrm>
          <a:prstGeom prst="rect">
            <a:avLst/>
          </a:prstGeom>
          <a:noFill/>
        </p:spPr>
        <p:txBody>
          <a:bodyPr wrap="square" rtlCol="0">
            <a:spAutoFit/>
          </a:bodyPr>
          <a:lstStyle/>
          <a:p>
            <a:pPr marL="266700" lvl="0"/>
            <a:r>
              <a:rPr lang="ca-ES" sz="2400" b="1" dirty="0"/>
              <a:t>que poden produir </a:t>
            </a:r>
            <a:r>
              <a:rPr lang="ca-ES" sz="2400" b="1" u="sng" dirty="0"/>
              <a:t>inundacions costaneres</a:t>
            </a:r>
          </a:p>
        </p:txBody>
      </p:sp>
    </p:spTree>
    <p:extLst>
      <p:ext uri="{BB962C8B-B14F-4D97-AF65-F5344CB8AC3E}">
        <p14:creationId xmlns:p14="http://schemas.microsoft.com/office/powerpoint/2010/main" val="41689634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280" y="2708920"/>
            <a:ext cx="8932352" cy="3312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Rectángulo"/>
          <p:cNvSpPr/>
          <p:nvPr/>
        </p:nvSpPr>
        <p:spPr>
          <a:xfrm>
            <a:off x="7737735" y="6032321"/>
            <a:ext cx="794705" cy="276999"/>
          </a:xfrm>
          <a:prstGeom prst="rect">
            <a:avLst/>
          </a:prstGeom>
        </p:spPr>
        <p:txBody>
          <a:bodyPr wrap="none">
            <a:spAutoFit/>
          </a:bodyPr>
          <a:lstStyle/>
          <a:p>
            <a:r>
              <a:rPr lang="ca-ES" sz="1200" dirty="0"/>
              <a:t>IOC, 2014</a:t>
            </a:r>
          </a:p>
        </p:txBody>
      </p:sp>
      <p:sp>
        <p:nvSpPr>
          <p:cNvPr id="7" name="CuadroTexto 6">
            <a:extLst>
              <a:ext uri="{FF2B5EF4-FFF2-40B4-BE49-F238E27FC236}">
                <a16:creationId xmlns:a16="http://schemas.microsoft.com/office/drawing/2014/main" id="{547F777C-B500-1A24-73F2-8087EE4CFD9F}"/>
              </a:ext>
            </a:extLst>
          </p:cNvPr>
          <p:cNvSpPr txBox="1"/>
          <p:nvPr/>
        </p:nvSpPr>
        <p:spPr>
          <a:xfrm>
            <a:off x="0" y="1484784"/>
            <a:ext cx="9144000" cy="1015663"/>
          </a:xfrm>
          <a:prstGeom prst="rect">
            <a:avLst/>
          </a:prstGeom>
          <a:noFill/>
        </p:spPr>
        <p:txBody>
          <a:bodyPr wrap="square">
            <a:spAutoFit/>
          </a:bodyPr>
          <a:lstStyle/>
          <a:p>
            <a:pPr marL="266700" lvl="0"/>
            <a:r>
              <a:rPr lang="ca-ES" sz="2000" dirty="0"/>
              <a:t>El mecanisme més habitual (80%) en la generació de tsunamis és un </a:t>
            </a:r>
            <a:r>
              <a:rPr lang="ca-ES" sz="2000" b="1" dirty="0"/>
              <a:t>terratrèmol</a:t>
            </a:r>
            <a:r>
              <a:rPr lang="ca-ES" sz="2000" dirty="0"/>
              <a:t>.</a:t>
            </a:r>
          </a:p>
          <a:p>
            <a:pPr marL="266700" lvl="0"/>
            <a:r>
              <a:rPr lang="ca-ES" sz="2000" dirty="0"/>
              <a:t>El trencament i/o la deformació sobtada del fons marí causada pel terratrèmol desplaça la columna d’aigua.</a:t>
            </a:r>
          </a:p>
        </p:txBody>
      </p:sp>
      <p:sp>
        <p:nvSpPr>
          <p:cNvPr id="2" name="5 CuadroTexto">
            <a:extLst>
              <a:ext uri="{FF2B5EF4-FFF2-40B4-BE49-F238E27FC236}">
                <a16:creationId xmlns:a16="http://schemas.microsoft.com/office/drawing/2014/main" id="{5F40F28E-3DE5-1EDF-5E90-61CE3BFF3A40}"/>
              </a:ext>
            </a:extLst>
          </p:cNvPr>
          <p:cNvSpPr txBox="1"/>
          <p:nvPr/>
        </p:nvSpPr>
        <p:spPr>
          <a:xfrm>
            <a:off x="0" y="908720"/>
            <a:ext cx="9144000" cy="461665"/>
          </a:xfrm>
          <a:prstGeom prst="rect">
            <a:avLst/>
          </a:prstGeom>
          <a:noFill/>
        </p:spPr>
        <p:txBody>
          <a:bodyPr wrap="square" rtlCol="0">
            <a:spAutoFit/>
          </a:bodyPr>
          <a:lstStyle/>
          <a:p>
            <a:pPr marL="266700" lvl="0"/>
            <a:r>
              <a:rPr lang="ca-ES" sz="2400" dirty="0"/>
              <a:t>generades pel </a:t>
            </a:r>
            <a:r>
              <a:rPr lang="ca-ES" sz="2400" b="1" dirty="0"/>
              <a:t>desplaçament sobtat de la columna d’aigua</a:t>
            </a:r>
          </a:p>
        </p:txBody>
      </p:sp>
    </p:spTree>
    <p:extLst>
      <p:ext uri="{BB962C8B-B14F-4D97-AF65-F5344CB8AC3E}">
        <p14:creationId xmlns:p14="http://schemas.microsoft.com/office/powerpoint/2010/main" val="12476612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CuadroTexto 6">
            <a:extLst>
              <a:ext uri="{FF2B5EF4-FFF2-40B4-BE49-F238E27FC236}">
                <a16:creationId xmlns:a16="http://schemas.microsoft.com/office/drawing/2014/main" id="{547F777C-B500-1A24-73F2-8087EE4CFD9F}"/>
              </a:ext>
            </a:extLst>
          </p:cNvPr>
          <p:cNvSpPr txBox="1"/>
          <p:nvPr/>
        </p:nvSpPr>
        <p:spPr>
          <a:xfrm>
            <a:off x="0" y="1484784"/>
            <a:ext cx="9144000" cy="1631216"/>
          </a:xfrm>
          <a:prstGeom prst="rect">
            <a:avLst/>
          </a:prstGeom>
          <a:noFill/>
        </p:spPr>
        <p:txBody>
          <a:bodyPr wrap="square">
            <a:spAutoFit/>
          </a:bodyPr>
          <a:lstStyle/>
          <a:p>
            <a:pPr marL="266700" lvl="0"/>
            <a:r>
              <a:rPr lang="ca-ES" sz="2000" dirty="0"/>
              <a:t>Es consideren com a potencialment </a:t>
            </a:r>
            <a:r>
              <a:rPr lang="ca-ES" sz="2000" b="1" dirty="0" err="1"/>
              <a:t>tsunamigènics</a:t>
            </a:r>
            <a:r>
              <a:rPr lang="ca-ES" sz="2000" dirty="0"/>
              <a:t> els terratrèmols amb </a:t>
            </a:r>
          </a:p>
          <a:p>
            <a:pPr marL="266700" lvl="0"/>
            <a:r>
              <a:rPr lang="ca-ES" sz="2000" b="1" dirty="0"/>
              <a:t>	l’epicentre a mar</a:t>
            </a:r>
            <a:r>
              <a:rPr lang="ca-ES" sz="2000" dirty="0"/>
              <a:t>, </a:t>
            </a:r>
          </a:p>
          <a:p>
            <a:pPr marL="266700" lvl="0"/>
            <a:r>
              <a:rPr lang="ca-ES" sz="2000" b="1" dirty="0"/>
              <a:t>	l’hipocentre poc profund</a:t>
            </a:r>
            <a:r>
              <a:rPr lang="ca-ES" sz="2000" dirty="0"/>
              <a:t> (&lt;60 km), </a:t>
            </a:r>
          </a:p>
          <a:p>
            <a:pPr marL="266700" lvl="0"/>
            <a:r>
              <a:rPr lang="ca-ES" sz="2000" dirty="0"/>
              <a:t>	generats per </a:t>
            </a:r>
            <a:r>
              <a:rPr lang="ca-ES" sz="2000" b="1" dirty="0"/>
              <a:t>falles inverses </a:t>
            </a:r>
            <a:r>
              <a:rPr lang="ca-ES" sz="2000" dirty="0"/>
              <a:t>de baix angle, i</a:t>
            </a:r>
          </a:p>
          <a:p>
            <a:pPr marL="266700" lvl="0"/>
            <a:r>
              <a:rPr lang="ca-ES" sz="2000" b="1" dirty="0"/>
              <a:t>	magnituds superiors </a:t>
            </a:r>
            <a:r>
              <a:rPr lang="ca-ES" sz="2000" dirty="0"/>
              <a:t>a </a:t>
            </a:r>
            <a:r>
              <a:rPr lang="ca-ES" sz="2000" dirty="0" err="1"/>
              <a:t>Mw</a:t>
            </a:r>
            <a:r>
              <a:rPr lang="ca-ES" sz="2000" dirty="0"/>
              <a:t> 6.5. </a:t>
            </a:r>
          </a:p>
        </p:txBody>
      </p:sp>
      <p:sp>
        <p:nvSpPr>
          <p:cNvPr id="3" name="5 CuadroTexto">
            <a:extLst>
              <a:ext uri="{FF2B5EF4-FFF2-40B4-BE49-F238E27FC236}">
                <a16:creationId xmlns:a16="http://schemas.microsoft.com/office/drawing/2014/main" id="{054DE4E9-4626-ADD1-88CC-26E2E62787EF}"/>
              </a:ext>
            </a:extLst>
          </p:cNvPr>
          <p:cNvSpPr txBox="1"/>
          <p:nvPr/>
        </p:nvSpPr>
        <p:spPr>
          <a:xfrm>
            <a:off x="0" y="908720"/>
            <a:ext cx="9144000" cy="461665"/>
          </a:xfrm>
          <a:prstGeom prst="rect">
            <a:avLst/>
          </a:prstGeom>
          <a:noFill/>
        </p:spPr>
        <p:txBody>
          <a:bodyPr wrap="square" rtlCol="0">
            <a:spAutoFit/>
          </a:bodyPr>
          <a:lstStyle/>
          <a:p>
            <a:pPr marL="266700" lvl="0"/>
            <a:r>
              <a:rPr lang="ca-ES" sz="2400" dirty="0"/>
              <a:t>generades pel </a:t>
            </a:r>
            <a:r>
              <a:rPr lang="ca-ES" sz="2400" b="1" dirty="0"/>
              <a:t>desplaçament sobtat de la columna d’aigua</a:t>
            </a:r>
          </a:p>
        </p:txBody>
      </p:sp>
      <p:pic>
        <p:nvPicPr>
          <p:cNvPr id="5" name="Imagen 4" descr="Diagrama&#10;&#10;Descripción generada automáticamente">
            <a:extLst>
              <a:ext uri="{FF2B5EF4-FFF2-40B4-BE49-F238E27FC236}">
                <a16:creationId xmlns:a16="http://schemas.microsoft.com/office/drawing/2014/main" id="{415EEA0A-6CAD-F610-71E3-4441A506D13A}"/>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05439" y="3177479"/>
            <a:ext cx="7266961" cy="3203849"/>
          </a:xfrm>
          <a:prstGeom prst="rect">
            <a:avLst/>
          </a:prstGeom>
        </p:spPr>
      </p:pic>
    </p:spTree>
    <p:extLst>
      <p:ext uri="{BB962C8B-B14F-4D97-AF65-F5344CB8AC3E}">
        <p14:creationId xmlns:p14="http://schemas.microsoft.com/office/powerpoint/2010/main" val="9542052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829E6FC5-8E6C-FE1F-EF18-DA288F1DF26E}"/>
              </a:ext>
            </a:extLst>
          </p:cNvPr>
          <p:cNvSpPr txBox="1"/>
          <p:nvPr/>
        </p:nvSpPr>
        <p:spPr>
          <a:xfrm>
            <a:off x="0" y="1628800"/>
            <a:ext cx="9144000" cy="400110"/>
          </a:xfrm>
          <a:prstGeom prst="rect">
            <a:avLst/>
          </a:prstGeom>
          <a:noFill/>
        </p:spPr>
        <p:txBody>
          <a:bodyPr wrap="square">
            <a:spAutoFit/>
          </a:bodyPr>
          <a:lstStyle/>
          <a:p>
            <a:pPr marL="266700" lvl="0"/>
            <a:r>
              <a:rPr lang="ca-ES" sz="2000" dirty="0"/>
              <a:t>...</a:t>
            </a:r>
            <a:r>
              <a:rPr lang="ca-ES" sz="2000" b="1" dirty="0"/>
              <a:t>característics</a:t>
            </a:r>
            <a:r>
              <a:rPr lang="ca-ES" sz="2000" dirty="0"/>
              <a:t> de límits de plaques </a:t>
            </a:r>
            <a:r>
              <a:rPr lang="ca-ES" sz="2000" b="1" dirty="0"/>
              <a:t>convergents </a:t>
            </a:r>
            <a:r>
              <a:rPr lang="ca-ES" sz="2000" dirty="0"/>
              <a:t>(zones de subducció).</a:t>
            </a:r>
          </a:p>
        </p:txBody>
      </p:sp>
      <p:pic>
        <p:nvPicPr>
          <p:cNvPr id="9" name="Picture 2">
            <a:extLst>
              <a:ext uri="{FF2B5EF4-FFF2-40B4-BE49-F238E27FC236}">
                <a16:creationId xmlns:a16="http://schemas.microsoft.com/office/drawing/2014/main" id="{C5D77F2C-092F-66C1-B98C-8356151CA37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3946" t="27143" r="17805" b="22942"/>
          <a:stretch/>
        </p:blipFill>
        <p:spPr bwMode="auto">
          <a:xfrm>
            <a:off x="611560" y="2132856"/>
            <a:ext cx="8114565" cy="45908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5 CuadroTexto">
            <a:extLst>
              <a:ext uri="{FF2B5EF4-FFF2-40B4-BE49-F238E27FC236}">
                <a16:creationId xmlns:a16="http://schemas.microsoft.com/office/drawing/2014/main" id="{0297EDA3-5EE9-F4D4-2014-6C1895354BD5}"/>
              </a:ext>
            </a:extLst>
          </p:cNvPr>
          <p:cNvSpPr txBox="1"/>
          <p:nvPr/>
        </p:nvSpPr>
        <p:spPr>
          <a:xfrm>
            <a:off x="0" y="908720"/>
            <a:ext cx="9144000" cy="461665"/>
          </a:xfrm>
          <a:prstGeom prst="rect">
            <a:avLst/>
          </a:prstGeom>
          <a:noFill/>
        </p:spPr>
        <p:txBody>
          <a:bodyPr wrap="square" rtlCol="0">
            <a:spAutoFit/>
          </a:bodyPr>
          <a:lstStyle/>
          <a:p>
            <a:pPr marL="266700" lvl="0"/>
            <a:r>
              <a:rPr lang="ca-ES" sz="2400" dirty="0"/>
              <a:t>generades pel </a:t>
            </a:r>
            <a:r>
              <a:rPr lang="ca-ES" sz="2400" b="1" dirty="0"/>
              <a:t>desplaçament sobtat de la columna d’aigua</a:t>
            </a:r>
          </a:p>
        </p:txBody>
      </p:sp>
    </p:spTree>
    <p:extLst>
      <p:ext uri="{BB962C8B-B14F-4D97-AF65-F5344CB8AC3E}">
        <p14:creationId xmlns:p14="http://schemas.microsoft.com/office/powerpoint/2010/main" val="4196279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pic>
        <p:nvPicPr>
          <p:cNvPr id="9" name="Picture 2">
            <a:extLst>
              <a:ext uri="{FF2B5EF4-FFF2-40B4-BE49-F238E27FC236}">
                <a16:creationId xmlns:a16="http://schemas.microsoft.com/office/drawing/2014/main" id="{C5D77F2C-092F-66C1-B98C-8356151CA37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3946" t="27143" r="17805" b="22942"/>
          <a:stretch/>
        </p:blipFill>
        <p:spPr bwMode="auto">
          <a:xfrm>
            <a:off x="611560" y="2132856"/>
            <a:ext cx="8114565" cy="4590865"/>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2" name="5 CuadroTexto">
            <a:extLst>
              <a:ext uri="{FF2B5EF4-FFF2-40B4-BE49-F238E27FC236}">
                <a16:creationId xmlns:a16="http://schemas.microsoft.com/office/drawing/2014/main" id="{0297EDA3-5EE9-F4D4-2014-6C1895354BD5}"/>
              </a:ext>
            </a:extLst>
          </p:cNvPr>
          <p:cNvSpPr txBox="1"/>
          <p:nvPr/>
        </p:nvSpPr>
        <p:spPr>
          <a:xfrm>
            <a:off x="0" y="908720"/>
            <a:ext cx="9144000" cy="461665"/>
          </a:xfrm>
          <a:prstGeom prst="rect">
            <a:avLst/>
          </a:prstGeom>
          <a:noFill/>
        </p:spPr>
        <p:txBody>
          <a:bodyPr wrap="square" rtlCol="0">
            <a:spAutoFit/>
          </a:bodyPr>
          <a:lstStyle/>
          <a:p>
            <a:pPr marL="266700" lvl="0"/>
            <a:r>
              <a:rPr lang="ca-ES" sz="2400" dirty="0"/>
              <a:t>generades pel </a:t>
            </a:r>
            <a:r>
              <a:rPr lang="ca-ES" sz="2400" b="1" dirty="0"/>
              <a:t>desplaçament sobtat de la columna d’aigua</a:t>
            </a:r>
          </a:p>
        </p:txBody>
      </p:sp>
      <p:sp>
        <p:nvSpPr>
          <p:cNvPr id="4" name="CuadroTexto 3">
            <a:extLst>
              <a:ext uri="{FF2B5EF4-FFF2-40B4-BE49-F238E27FC236}">
                <a16:creationId xmlns:a16="http://schemas.microsoft.com/office/drawing/2014/main" id="{21F0E64E-5191-3528-42DA-00120620B053}"/>
              </a:ext>
            </a:extLst>
          </p:cNvPr>
          <p:cNvSpPr txBox="1"/>
          <p:nvPr/>
        </p:nvSpPr>
        <p:spPr>
          <a:xfrm>
            <a:off x="990600" y="4401217"/>
            <a:ext cx="1156743" cy="369332"/>
          </a:xfrm>
          <a:prstGeom prst="rect">
            <a:avLst/>
          </a:prstGeom>
          <a:solidFill>
            <a:schemeClr val="bg1">
              <a:lumMod val="75000"/>
            </a:schemeClr>
          </a:solidFill>
          <a:ln>
            <a:noFill/>
          </a:ln>
        </p:spPr>
        <p:txBody>
          <a:bodyPr wrap="square">
            <a:spAutoFit/>
          </a:bodyPr>
          <a:lstStyle/>
          <a:p>
            <a:pPr lvl="0" algn="ctr"/>
            <a:r>
              <a:rPr lang="ca-ES" sz="1800" dirty="0"/>
              <a:t>Índic 2004</a:t>
            </a:r>
          </a:p>
        </p:txBody>
      </p:sp>
      <p:sp>
        <p:nvSpPr>
          <p:cNvPr id="6" name="Forma libre: forma 5">
            <a:extLst>
              <a:ext uri="{FF2B5EF4-FFF2-40B4-BE49-F238E27FC236}">
                <a16:creationId xmlns:a16="http://schemas.microsoft.com/office/drawing/2014/main" id="{844CA9C1-BE39-C232-B3DB-2C2B3871F8CD}"/>
              </a:ext>
            </a:extLst>
          </p:cNvPr>
          <p:cNvSpPr/>
          <p:nvPr/>
        </p:nvSpPr>
        <p:spPr>
          <a:xfrm>
            <a:off x="5705475" y="3571875"/>
            <a:ext cx="1066800" cy="1838325"/>
          </a:xfrm>
          <a:custGeom>
            <a:avLst/>
            <a:gdLst>
              <a:gd name="connsiteX0" fmla="*/ 914400 w 1066800"/>
              <a:gd name="connsiteY0" fmla="*/ 1838325 h 1838325"/>
              <a:gd name="connsiteX1" fmla="*/ 904875 w 1066800"/>
              <a:gd name="connsiteY1" fmla="*/ 1790700 h 1838325"/>
              <a:gd name="connsiteX2" fmla="*/ 876300 w 1066800"/>
              <a:gd name="connsiteY2" fmla="*/ 1771650 h 1838325"/>
              <a:gd name="connsiteX3" fmla="*/ 857250 w 1066800"/>
              <a:gd name="connsiteY3" fmla="*/ 1676400 h 1838325"/>
              <a:gd name="connsiteX4" fmla="*/ 866775 w 1066800"/>
              <a:gd name="connsiteY4" fmla="*/ 1609725 h 1838325"/>
              <a:gd name="connsiteX5" fmla="*/ 885825 w 1066800"/>
              <a:gd name="connsiteY5" fmla="*/ 1485900 h 1838325"/>
              <a:gd name="connsiteX6" fmla="*/ 904875 w 1066800"/>
              <a:gd name="connsiteY6" fmla="*/ 1438275 h 1838325"/>
              <a:gd name="connsiteX7" fmla="*/ 914400 w 1066800"/>
              <a:gd name="connsiteY7" fmla="*/ 1409700 h 1838325"/>
              <a:gd name="connsiteX8" fmla="*/ 933450 w 1066800"/>
              <a:gd name="connsiteY8" fmla="*/ 1371600 h 1838325"/>
              <a:gd name="connsiteX9" fmla="*/ 962025 w 1066800"/>
              <a:gd name="connsiteY9" fmla="*/ 1314450 h 1838325"/>
              <a:gd name="connsiteX10" fmla="*/ 981075 w 1066800"/>
              <a:gd name="connsiteY10" fmla="*/ 1247775 h 1838325"/>
              <a:gd name="connsiteX11" fmla="*/ 1066800 w 1066800"/>
              <a:gd name="connsiteY11" fmla="*/ 1104900 h 1838325"/>
              <a:gd name="connsiteX12" fmla="*/ 1057275 w 1066800"/>
              <a:gd name="connsiteY12" fmla="*/ 1000125 h 1838325"/>
              <a:gd name="connsiteX13" fmla="*/ 990600 w 1066800"/>
              <a:gd name="connsiteY13" fmla="*/ 962025 h 1838325"/>
              <a:gd name="connsiteX14" fmla="*/ 952500 w 1066800"/>
              <a:gd name="connsiteY14" fmla="*/ 914400 h 1838325"/>
              <a:gd name="connsiteX15" fmla="*/ 914400 w 1066800"/>
              <a:gd name="connsiteY15" fmla="*/ 895350 h 1838325"/>
              <a:gd name="connsiteX16" fmla="*/ 904875 w 1066800"/>
              <a:gd name="connsiteY16" fmla="*/ 866775 h 1838325"/>
              <a:gd name="connsiteX17" fmla="*/ 800100 w 1066800"/>
              <a:gd name="connsiteY17" fmla="*/ 771525 h 1838325"/>
              <a:gd name="connsiteX18" fmla="*/ 781050 w 1066800"/>
              <a:gd name="connsiteY18" fmla="*/ 714375 h 1838325"/>
              <a:gd name="connsiteX19" fmla="*/ 762000 w 1066800"/>
              <a:gd name="connsiteY19" fmla="*/ 647700 h 1838325"/>
              <a:gd name="connsiteX20" fmla="*/ 742950 w 1066800"/>
              <a:gd name="connsiteY20" fmla="*/ 476250 h 1838325"/>
              <a:gd name="connsiteX21" fmla="*/ 695325 w 1066800"/>
              <a:gd name="connsiteY21" fmla="*/ 428625 h 1838325"/>
              <a:gd name="connsiteX22" fmla="*/ 657225 w 1066800"/>
              <a:gd name="connsiteY22" fmla="*/ 400050 h 1838325"/>
              <a:gd name="connsiteX23" fmla="*/ 628650 w 1066800"/>
              <a:gd name="connsiteY23" fmla="*/ 371475 h 1838325"/>
              <a:gd name="connsiteX24" fmla="*/ 590550 w 1066800"/>
              <a:gd name="connsiteY24" fmla="*/ 361950 h 1838325"/>
              <a:gd name="connsiteX25" fmla="*/ 542925 w 1066800"/>
              <a:gd name="connsiteY25" fmla="*/ 333375 h 1838325"/>
              <a:gd name="connsiteX26" fmla="*/ 514350 w 1066800"/>
              <a:gd name="connsiteY26" fmla="*/ 304800 h 1838325"/>
              <a:gd name="connsiteX27" fmla="*/ 476250 w 1066800"/>
              <a:gd name="connsiteY27" fmla="*/ 295275 h 1838325"/>
              <a:gd name="connsiteX28" fmla="*/ 428625 w 1066800"/>
              <a:gd name="connsiteY28" fmla="*/ 276225 h 1838325"/>
              <a:gd name="connsiteX29" fmla="*/ 390525 w 1066800"/>
              <a:gd name="connsiteY29" fmla="*/ 266700 h 1838325"/>
              <a:gd name="connsiteX30" fmla="*/ 333375 w 1066800"/>
              <a:gd name="connsiteY30" fmla="*/ 238125 h 1838325"/>
              <a:gd name="connsiteX31" fmla="*/ 285750 w 1066800"/>
              <a:gd name="connsiteY31" fmla="*/ 228600 h 1838325"/>
              <a:gd name="connsiteX32" fmla="*/ 247650 w 1066800"/>
              <a:gd name="connsiteY32" fmla="*/ 219075 h 1838325"/>
              <a:gd name="connsiteX33" fmla="*/ 161925 w 1066800"/>
              <a:gd name="connsiteY33" fmla="*/ 200025 h 1838325"/>
              <a:gd name="connsiteX34" fmla="*/ 66675 w 1066800"/>
              <a:gd name="connsiteY34" fmla="*/ 76200 h 1838325"/>
              <a:gd name="connsiteX35" fmla="*/ 38100 w 1066800"/>
              <a:gd name="connsiteY35" fmla="*/ 38100 h 1838325"/>
              <a:gd name="connsiteX36" fmla="*/ 0 w 1066800"/>
              <a:gd name="connsiteY36" fmla="*/ 0 h 1838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066800" h="1838325">
                <a:moveTo>
                  <a:pt x="914400" y="1838325"/>
                </a:moveTo>
                <a:cubicBezTo>
                  <a:pt x="911225" y="1822450"/>
                  <a:pt x="912907" y="1804756"/>
                  <a:pt x="904875" y="1790700"/>
                </a:cubicBezTo>
                <a:cubicBezTo>
                  <a:pt x="899195" y="1780761"/>
                  <a:pt x="880703" y="1782217"/>
                  <a:pt x="876300" y="1771650"/>
                </a:cubicBezTo>
                <a:cubicBezTo>
                  <a:pt x="863847" y="1741762"/>
                  <a:pt x="863600" y="1708150"/>
                  <a:pt x="857250" y="1676400"/>
                </a:cubicBezTo>
                <a:cubicBezTo>
                  <a:pt x="860425" y="1654175"/>
                  <a:pt x="863808" y="1631979"/>
                  <a:pt x="866775" y="1609725"/>
                </a:cubicBezTo>
                <a:cubicBezTo>
                  <a:pt x="870493" y="1581841"/>
                  <a:pt x="876223" y="1517908"/>
                  <a:pt x="885825" y="1485900"/>
                </a:cubicBezTo>
                <a:cubicBezTo>
                  <a:pt x="890738" y="1469523"/>
                  <a:pt x="898872" y="1454284"/>
                  <a:pt x="904875" y="1438275"/>
                </a:cubicBezTo>
                <a:cubicBezTo>
                  <a:pt x="908400" y="1428874"/>
                  <a:pt x="910445" y="1418928"/>
                  <a:pt x="914400" y="1409700"/>
                </a:cubicBezTo>
                <a:cubicBezTo>
                  <a:pt x="919993" y="1396649"/>
                  <a:pt x="927857" y="1384651"/>
                  <a:pt x="933450" y="1371600"/>
                </a:cubicBezTo>
                <a:cubicBezTo>
                  <a:pt x="957111" y="1316391"/>
                  <a:pt x="925416" y="1369364"/>
                  <a:pt x="962025" y="1314450"/>
                </a:cubicBezTo>
                <a:cubicBezTo>
                  <a:pt x="963963" y="1306697"/>
                  <a:pt x="975097" y="1258024"/>
                  <a:pt x="981075" y="1247775"/>
                </a:cubicBezTo>
                <a:cubicBezTo>
                  <a:pt x="1101763" y="1040882"/>
                  <a:pt x="990789" y="1256922"/>
                  <a:pt x="1066800" y="1104900"/>
                </a:cubicBezTo>
                <a:cubicBezTo>
                  <a:pt x="1063625" y="1069975"/>
                  <a:pt x="1067588" y="1033643"/>
                  <a:pt x="1057275" y="1000125"/>
                </a:cubicBezTo>
                <a:cubicBezTo>
                  <a:pt x="1054827" y="992170"/>
                  <a:pt x="991878" y="962664"/>
                  <a:pt x="990600" y="962025"/>
                </a:cubicBezTo>
                <a:cubicBezTo>
                  <a:pt x="977900" y="946150"/>
                  <a:pt x="967800" y="927787"/>
                  <a:pt x="952500" y="914400"/>
                </a:cubicBezTo>
                <a:cubicBezTo>
                  <a:pt x="941814" y="905050"/>
                  <a:pt x="924440" y="905390"/>
                  <a:pt x="914400" y="895350"/>
                </a:cubicBezTo>
                <a:cubicBezTo>
                  <a:pt x="907300" y="888250"/>
                  <a:pt x="911233" y="874546"/>
                  <a:pt x="904875" y="866775"/>
                </a:cubicBezTo>
                <a:cubicBezTo>
                  <a:pt x="854298" y="804959"/>
                  <a:pt x="847818" y="803337"/>
                  <a:pt x="800100" y="771525"/>
                </a:cubicBezTo>
                <a:cubicBezTo>
                  <a:pt x="793750" y="752475"/>
                  <a:pt x="785920" y="733856"/>
                  <a:pt x="781050" y="714375"/>
                </a:cubicBezTo>
                <a:cubicBezTo>
                  <a:pt x="769090" y="666535"/>
                  <a:pt x="775665" y="688694"/>
                  <a:pt x="762000" y="647700"/>
                </a:cubicBezTo>
                <a:cubicBezTo>
                  <a:pt x="755650" y="590550"/>
                  <a:pt x="759692" y="531260"/>
                  <a:pt x="742950" y="476250"/>
                </a:cubicBezTo>
                <a:cubicBezTo>
                  <a:pt x="736413" y="454772"/>
                  <a:pt x="712105" y="443540"/>
                  <a:pt x="695325" y="428625"/>
                </a:cubicBezTo>
                <a:cubicBezTo>
                  <a:pt x="683460" y="418078"/>
                  <a:pt x="669278" y="410381"/>
                  <a:pt x="657225" y="400050"/>
                </a:cubicBezTo>
                <a:cubicBezTo>
                  <a:pt x="646998" y="391284"/>
                  <a:pt x="640346" y="378158"/>
                  <a:pt x="628650" y="371475"/>
                </a:cubicBezTo>
                <a:cubicBezTo>
                  <a:pt x="617284" y="364980"/>
                  <a:pt x="603250" y="365125"/>
                  <a:pt x="590550" y="361950"/>
                </a:cubicBezTo>
                <a:cubicBezTo>
                  <a:pt x="574675" y="352425"/>
                  <a:pt x="557736" y="344483"/>
                  <a:pt x="542925" y="333375"/>
                </a:cubicBezTo>
                <a:cubicBezTo>
                  <a:pt x="532149" y="325293"/>
                  <a:pt x="526046" y="311483"/>
                  <a:pt x="514350" y="304800"/>
                </a:cubicBezTo>
                <a:cubicBezTo>
                  <a:pt x="502984" y="298305"/>
                  <a:pt x="488669" y="299415"/>
                  <a:pt x="476250" y="295275"/>
                </a:cubicBezTo>
                <a:cubicBezTo>
                  <a:pt x="460030" y="289868"/>
                  <a:pt x="444845" y="281632"/>
                  <a:pt x="428625" y="276225"/>
                </a:cubicBezTo>
                <a:cubicBezTo>
                  <a:pt x="416206" y="272085"/>
                  <a:pt x="402680" y="271562"/>
                  <a:pt x="390525" y="266700"/>
                </a:cubicBezTo>
                <a:cubicBezTo>
                  <a:pt x="370750" y="258790"/>
                  <a:pt x="353391" y="245404"/>
                  <a:pt x="333375" y="238125"/>
                </a:cubicBezTo>
                <a:cubicBezTo>
                  <a:pt x="318160" y="232592"/>
                  <a:pt x="301554" y="232112"/>
                  <a:pt x="285750" y="228600"/>
                </a:cubicBezTo>
                <a:cubicBezTo>
                  <a:pt x="272971" y="225760"/>
                  <a:pt x="260487" y="221642"/>
                  <a:pt x="247650" y="219075"/>
                </a:cubicBezTo>
                <a:cubicBezTo>
                  <a:pt x="163833" y="202312"/>
                  <a:pt x="217537" y="218562"/>
                  <a:pt x="161925" y="200025"/>
                </a:cubicBezTo>
                <a:cubicBezTo>
                  <a:pt x="98557" y="136657"/>
                  <a:pt x="162332" y="203742"/>
                  <a:pt x="66675" y="76200"/>
                </a:cubicBezTo>
                <a:cubicBezTo>
                  <a:pt x="57150" y="63500"/>
                  <a:pt x="48554" y="50047"/>
                  <a:pt x="38100" y="38100"/>
                </a:cubicBezTo>
                <a:cubicBezTo>
                  <a:pt x="26273" y="24583"/>
                  <a:pt x="0" y="0"/>
                  <a:pt x="0" y="0"/>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7" name="Forma libre: forma 6">
            <a:extLst>
              <a:ext uri="{FF2B5EF4-FFF2-40B4-BE49-F238E27FC236}">
                <a16:creationId xmlns:a16="http://schemas.microsoft.com/office/drawing/2014/main" id="{C939AA6A-D75A-125E-4ECF-699EB70DD15C}"/>
              </a:ext>
            </a:extLst>
          </p:cNvPr>
          <p:cNvSpPr/>
          <p:nvPr/>
        </p:nvSpPr>
        <p:spPr>
          <a:xfrm>
            <a:off x="5162550" y="2807982"/>
            <a:ext cx="219075" cy="335268"/>
          </a:xfrm>
          <a:custGeom>
            <a:avLst/>
            <a:gdLst>
              <a:gd name="connsiteX0" fmla="*/ 219075 w 219075"/>
              <a:gd name="connsiteY0" fmla="*/ 335268 h 335268"/>
              <a:gd name="connsiteX1" fmla="*/ 180975 w 219075"/>
              <a:gd name="connsiteY1" fmla="*/ 192393 h 335268"/>
              <a:gd name="connsiteX2" fmla="*/ 161925 w 219075"/>
              <a:gd name="connsiteY2" fmla="*/ 154293 h 335268"/>
              <a:gd name="connsiteX3" fmla="*/ 104775 w 219075"/>
              <a:gd name="connsiteY3" fmla="*/ 78093 h 335268"/>
              <a:gd name="connsiteX4" fmla="*/ 57150 w 219075"/>
              <a:gd name="connsiteY4" fmla="*/ 30468 h 335268"/>
              <a:gd name="connsiteX5" fmla="*/ 28575 w 219075"/>
              <a:gd name="connsiteY5" fmla="*/ 1893 h 335268"/>
              <a:gd name="connsiteX6" fmla="*/ 0 w 219075"/>
              <a:gd name="connsiteY6" fmla="*/ 1893 h 33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9075" h="335268">
                <a:moveTo>
                  <a:pt x="219075" y="335268"/>
                </a:moveTo>
                <a:cubicBezTo>
                  <a:pt x="212174" y="304215"/>
                  <a:pt x="197959" y="226361"/>
                  <a:pt x="180975" y="192393"/>
                </a:cubicBezTo>
                <a:cubicBezTo>
                  <a:pt x="174625" y="179693"/>
                  <a:pt x="169801" y="166107"/>
                  <a:pt x="161925" y="154293"/>
                </a:cubicBezTo>
                <a:cubicBezTo>
                  <a:pt x="144313" y="127875"/>
                  <a:pt x="122387" y="104511"/>
                  <a:pt x="104775" y="78093"/>
                </a:cubicBezTo>
                <a:cubicBezTo>
                  <a:pt x="69850" y="25706"/>
                  <a:pt x="104775" y="70155"/>
                  <a:pt x="57150" y="30468"/>
                </a:cubicBezTo>
                <a:cubicBezTo>
                  <a:pt x="46802" y="21844"/>
                  <a:pt x="40623" y="7917"/>
                  <a:pt x="28575" y="1893"/>
                </a:cubicBezTo>
                <a:cubicBezTo>
                  <a:pt x="20056" y="-2367"/>
                  <a:pt x="9525" y="1893"/>
                  <a:pt x="0" y="1893"/>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0" name="Forma libre: forma 9">
            <a:extLst>
              <a:ext uri="{FF2B5EF4-FFF2-40B4-BE49-F238E27FC236}">
                <a16:creationId xmlns:a16="http://schemas.microsoft.com/office/drawing/2014/main" id="{74987BEB-311B-987D-D28A-1EEB633D9008}"/>
              </a:ext>
            </a:extLst>
          </p:cNvPr>
          <p:cNvSpPr/>
          <p:nvPr/>
        </p:nvSpPr>
        <p:spPr>
          <a:xfrm>
            <a:off x="4314825" y="2809875"/>
            <a:ext cx="723900" cy="191107"/>
          </a:xfrm>
          <a:custGeom>
            <a:avLst/>
            <a:gdLst>
              <a:gd name="connsiteX0" fmla="*/ 723900 w 723900"/>
              <a:gd name="connsiteY0" fmla="*/ 0 h 191107"/>
              <a:gd name="connsiteX1" fmla="*/ 590550 w 723900"/>
              <a:gd name="connsiteY1" fmla="*/ 28575 h 191107"/>
              <a:gd name="connsiteX2" fmla="*/ 561975 w 723900"/>
              <a:gd name="connsiteY2" fmla="*/ 47625 h 191107"/>
              <a:gd name="connsiteX3" fmla="*/ 523875 w 723900"/>
              <a:gd name="connsiteY3" fmla="*/ 76200 h 191107"/>
              <a:gd name="connsiteX4" fmla="*/ 495300 w 723900"/>
              <a:gd name="connsiteY4" fmla="*/ 104775 h 191107"/>
              <a:gd name="connsiteX5" fmla="*/ 438150 w 723900"/>
              <a:gd name="connsiteY5" fmla="*/ 114300 h 191107"/>
              <a:gd name="connsiteX6" fmla="*/ 400050 w 723900"/>
              <a:gd name="connsiteY6" fmla="*/ 123825 h 191107"/>
              <a:gd name="connsiteX7" fmla="*/ 342900 w 723900"/>
              <a:gd name="connsiteY7" fmla="*/ 133350 h 191107"/>
              <a:gd name="connsiteX8" fmla="*/ 276225 w 723900"/>
              <a:gd name="connsiteY8" fmla="*/ 152400 h 191107"/>
              <a:gd name="connsiteX9" fmla="*/ 238125 w 723900"/>
              <a:gd name="connsiteY9" fmla="*/ 161925 h 191107"/>
              <a:gd name="connsiteX10" fmla="*/ 200025 w 723900"/>
              <a:gd name="connsiteY10" fmla="*/ 180975 h 191107"/>
              <a:gd name="connsiteX11" fmla="*/ 0 w 723900"/>
              <a:gd name="connsiteY11" fmla="*/ 190500 h 191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23900" h="191107">
                <a:moveTo>
                  <a:pt x="723900" y="0"/>
                </a:moveTo>
                <a:cubicBezTo>
                  <a:pt x="679450" y="9525"/>
                  <a:pt x="634162" y="15748"/>
                  <a:pt x="590550" y="28575"/>
                </a:cubicBezTo>
                <a:cubicBezTo>
                  <a:pt x="579568" y="31805"/>
                  <a:pt x="571290" y="40971"/>
                  <a:pt x="561975" y="47625"/>
                </a:cubicBezTo>
                <a:cubicBezTo>
                  <a:pt x="549057" y="56852"/>
                  <a:pt x="535928" y="65869"/>
                  <a:pt x="523875" y="76200"/>
                </a:cubicBezTo>
                <a:cubicBezTo>
                  <a:pt x="513648" y="84966"/>
                  <a:pt x="507609" y="99304"/>
                  <a:pt x="495300" y="104775"/>
                </a:cubicBezTo>
                <a:cubicBezTo>
                  <a:pt x="477652" y="112619"/>
                  <a:pt x="457088" y="110512"/>
                  <a:pt x="438150" y="114300"/>
                </a:cubicBezTo>
                <a:cubicBezTo>
                  <a:pt x="425313" y="116867"/>
                  <a:pt x="412887" y="121258"/>
                  <a:pt x="400050" y="123825"/>
                </a:cubicBezTo>
                <a:cubicBezTo>
                  <a:pt x="381112" y="127613"/>
                  <a:pt x="361718" y="129007"/>
                  <a:pt x="342900" y="133350"/>
                </a:cubicBezTo>
                <a:cubicBezTo>
                  <a:pt x="320378" y="138547"/>
                  <a:pt x="298525" y="146318"/>
                  <a:pt x="276225" y="152400"/>
                </a:cubicBezTo>
                <a:cubicBezTo>
                  <a:pt x="263595" y="155844"/>
                  <a:pt x="250382" y="157328"/>
                  <a:pt x="238125" y="161925"/>
                </a:cubicBezTo>
                <a:cubicBezTo>
                  <a:pt x="224830" y="166911"/>
                  <a:pt x="213860" y="177782"/>
                  <a:pt x="200025" y="180975"/>
                </a:cubicBezTo>
                <a:cubicBezTo>
                  <a:pt x="140518" y="194707"/>
                  <a:pt x="58127" y="190500"/>
                  <a:pt x="0" y="190500"/>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1" name="Forma libre: forma 10">
            <a:extLst>
              <a:ext uri="{FF2B5EF4-FFF2-40B4-BE49-F238E27FC236}">
                <a16:creationId xmlns:a16="http://schemas.microsoft.com/office/drawing/2014/main" id="{38F04090-C87B-B0F9-DC17-8F3CF7317408}"/>
              </a:ext>
            </a:extLst>
          </p:cNvPr>
          <p:cNvSpPr/>
          <p:nvPr/>
        </p:nvSpPr>
        <p:spPr>
          <a:xfrm>
            <a:off x="3314700" y="2952750"/>
            <a:ext cx="619125" cy="1552575"/>
          </a:xfrm>
          <a:custGeom>
            <a:avLst/>
            <a:gdLst>
              <a:gd name="connsiteX0" fmla="*/ 419100 w 619125"/>
              <a:gd name="connsiteY0" fmla="*/ 0 h 1552575"/>
              <a:gd name="connsiteX1" fmla="*/ 409575 w 619125"/>
              <a:gd name="connsiteY1" fmla="*/ 47625 h 1552575"/>
              <a:gd name="connsiteX2" fmla="*/ 342900 w 619125"/>
              <a:gd name="connsiteY2" fmla="*/ 123825 h 1552575"/>
              <a:gd name="connsiteX3" fmla="*/ 276225 w 619125"/>
              <a:gd name="connsiteY3" fmla="*/ 180975 h 1552575"/>
              <a:gd name="connsiteX4" fmla="*/ 180975 w 619125"/>
              <a:gd name="connsiteY4" fmla="*/ 209550 h 1552575"/>
              <a:gd name="connsiteX5" fmla="*/ 85725 w 619125"/>
              <a:gd name="connsiteY5" fmla="*/ 266700 h 1552575"/>
              <a:gd name="connsiteX6" fmla="*/ 76200 w 619125"/>
              <a:gd name="connsiteY6" fmla="*/ 342900 h 1552575"/>
              <a:gd name="connsiteX7" fmla="*/ 66675 w 619125"/>
              <a:gd name="connsiteY7" fmla="*/ 428625 h 1552575"/>
              <a:gd name="connsiteX8" fmla="*/ 47625 w 619125"/>
              <a:gd name="connsiteY8" fmla="*/ 457200 h 1552575"/>
              <a:gd name="connsiteX9" fmla="*/ 0 w 619125"/>
              <a:gd name="connsiteY9" fmla="*/ 523875 h 1552575"/>
              <a:gd name="connsiteX10" fmla="*/ 76200 w 619125"/>
              <a:gd name="connsiteY10" fmla="*/ 628650 h 1552575"/>
              <a:gd name="connsiteX11" fmla="*/ 114300 w 619125"/>
              <a:gd name="connsiteY11" fmla="*/ 704850 h 1552575"/>
              <a:gd name="connsiteX12" fmla="*/ 123825 w 619125"/>
              <a:gd name="connsiteY12" fmla="*/ 762000 h 1552575"/>
              <a:gd name="connsiteX13" fmla="*/ 133350 w 619125"/>
              <a:gd name="connsiteY13" fmla="*/ 1276350 h 1552575"/>
              <a:gd name="connsiteX14" fmla="*/ 200025 w 619125"/>
              <a:gd name="connsiteY14" fmla="*/ 1343025 h 1552575"/>
              <a:gd name="connsiteX15" fmla="*/ 295275 w 619125"/>
              <a:gd name="connsiteY15" fmla="*/ 1390650 h 1552575"/>
              <a:gd name="connsiteX16" fmla="*/ 323850 w 619125"/>
              <a:gd name="connsiteY16" fmla="*/ 1409700 h 1552575"/>
              <a:gd name="connsiteX17" fmla="*/ 361950 w 619125"/>
              <a:gd name="connsiteY17" fmla="*/ 1419225 h 1552575"/>
              <a:gd name="connsiteX18" fmla="*/ 419100 w 619125"/>
              <a:gd name="connsiteY18" fmla="*/ 1447800 h 1552575"/>
              <a:gd name="connsiteX19" fmla="*/ 447675 w 619125"/>
              <a:gd name="connsiteY19" fmla="*/ 1466850 h 1552575"/>
              <a:gd name="connsiteX20" fmla="*/ 504825 w 619125"/>
              <a:gd name="connsiteY20" fmla="*/ 1485900 h 1552575"/>
              <a:gd name="connsiteX21" fmla="*/ 561975 w 619125"/>
              <a:gd name="connsiteY21" fmla="*/ 1524000 h 1552575"/>
              <a:gd name="connsiteX22" fmla="*/ 619125 w 619125"/>
              <a:gd name="connsiteY22" fmla="*/ 1552575 h 1552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19125" h="1552575">
                <a:moveTo>
                  <a:pt x="419100" y="0"/>
                </a:moveTo>
                <a:cubicBezTo>
                  <a:pt x="415925" y="15875"/>
                  <a:pt x="415259" y="32466"/>
                  <a:pt x="409575" y="47625"/>
                </a:cubicBezTo>
                <a:cubicBezTo>
                  <a:pt x="400427" y="72020"/>
                  <a:pt x="354778" y="112937"/>
                  <a:pt x="342900" y="123825"/>
                </a:cubicBezTo>
                <a:cubicBezTo>
                  <a:pt x="321322" y="143605"/>
                  <a:pt x="301155" y="165634"/>
                  <a:pt x="276225" y="180975"/>
                </a:cubicBezTo>
                <a:cubicBezTo>
                  <a:pt x="250129" y="197034"/>
                  <a:pt x="210215" y="199803"/>
                  <a:pt x="180975" y="209550"/>
                </a:cubicBezTo>
                <a:cubicBezTo>
                  <a:pt x="123974" y="228550"/>
                  <a:pt x="135405" y="226956"/>
                  <a:pt x="85725" y="266700"/>
                </a:cubicBezTo>
                <a:cubicBezTo>
                  <a:pt x="82550" y="292100"/>
                  <a:pt x="79191" y="317478"/>
                  <a:pt x="76200" y="342900"/>
                </a:cubicBezTo>
                <a:cubicBezTo>
                  <a:pt x="72841" y="371454"/>
                  <a:pt x="73648" y="400733"/>
                  <a:pt x="66675" y="428625"/>
                </a:cubicBezTo>
                <a:cubicBezTo>
                  <a:pt x="63899" y="439731"/>
                  <a:pt x="54279" y="447885"/>
                  <a:pt x="47625" y="457200"/>
                </a:cubicBezTo>
                <a:cubicBezTo>
                  <a:pt x="-11448" y="539902"/>
                  <a:pt x="44895" y="456532"/>
                  <a:pt x="0" y="523875"/>
                </a:cubicBezTo>
                <a:cubicBezTo>
                  <a:pt x="36409" y="567565"/>
                  <a:pt x="52089" y="580428"/>
                  <a:pt x="76200" y="628650"/>
                </a:cubicBezTo>
                <a:cubicBezTo>
                  <a:pt x="122803" y="721856"/>
                  <a:pt x="70165" y="638647"/>
                  <a:pt x="114300" y="704850"/>
                </a:cubicBezTo>
                <a:cubicBezTo>
                  <a:pt x="117475" y="723900"/>
                  <a:pt x="123182" y="742698"/>
                  <a:pt x="123825" y="762000"/>
                </a:cubicBezTo>
                <a:cubicBezTo>
                  <a:pt x="129538" y="933384"/>
                  <a:pt x="121552" y="1105277"/>
                  <a:pt x="133350" y="1276350"/>
                </a:cubicBezTo>
                <a:cubicBezTo>
                  <a:pt x="134880" y="1298537"/>
                  <a:pt x="185795" y="1333538"/>
                  <a:pt x="200025" y="1343025"/>
                </a:cubicBezTo>
                <a:cubicBezTo>
                  <a:pt x="279504" y="1396011"/>
                  <a:pt x="214582" y="1350304"/>
                  <a:pt x="295275" y="1390650"/>
                </a:cubicBezTo>
                <a:cubicBezTo>
                  <a:pt x="305514" y="1395770"/>
                  <a:pt x="313328" y="1405191"/>
                  <a:pt x="323850" y="1409700"/>
                </a:cubicBezTo>
                <a:cubicBezTo>
                  <a:pt x="335882" y="1414857"/>
                  <a:pt x="349795" y="1414363"/>
                  <a:pt x="361950" y="1419225"/>
                </a:cubicBezTo>
                <a:cubicBezTo>
                  <a:pt x="381725" y="1427135"/>
                  <a:pt x="400482" y="1437457"/>
                  <a:pt x="419100" y="1447800"/>
                </a:cubicBezTo>
                <a:cubicBezTo>
                  <a:pt x="429107" y="1453359"/>
                  <a:pt x="437214" y="1462201"/>
                  <a:pt x="447675" y="1466850"/>
                </a:cubicBezTo>
                <a:cubicBezTo>
                  <a:pt x="466025" y="1475005"/>
                  <a:pt x="485775" y="1479550"/>
                  <a:pt x="504825" y="1485900"/>
                </a:cubicBezTo>
                <a:cubicBezTo>
                  <a:pt x="537004" y="1534169"/>
                  <a:pt x="506059" y="1501634"/>
                  <a:pt x="561975" y="1524000"/>
                </a:cubicBezTo>
                <a:cubicBezTo>
                  <a:pt x="581750" y="1531910"/>
                  <a:pt x="619125" y="1552575"/>
                  <a:pt x="619125" y="1552575"/>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2" name="Forma libre: forma 11">
            <a:extLst>
              <a:ext uri="{FF2B5EF4-FFF2-40B4-BE49-F238E27FC236}">
                <a16:creationId xmlns:a16="http://schemas.microsoft.com/office/drawing/2014/main" id="{7C0937F3-7CF9-B0C4-C315-BCE2F47CF60B}"/>
              </a:ext>
            </a:extLst>
          </p:cNvPr>
          <p:cNvSpPr/>
          <p:nvPr/>
        </p:nvSpPr>
        <p:spPr>
          <a:xfrm>
            <a:off x="4210050" y="4495800"/>
            <a:ext cx="114637" cy="561975"/>
          </a:xfrm>
          <a:custGeom>
            <a:avLst/>
            <a:gdLst>
              <a:gd name="connsiteX0" fmla="*/ 57150 w 114637"/>
              <a:gd name="connsiteY0" fmla="*/ 0 h 561975"/>
              <a:gd name="connsiteX1" fmla="*/ 104775 w 114637"/>
              <a:gd name="connsiteY1" fmla="*/ 76200 h 561975"/>
              <a:gd name="connsiteX2" fmla="*/ 104775 w 114637"/>
              <a:gd name="connsiteY2" fmla="*/ 314325 h 561975"/>
              <a:gd name="connsiteX3" fmla="*/ 66675 w 114637"/>
              <a:gd name="connsiteY3" fmla="*/ 361950 h 561975"/>
              <a:gd name="connsiteX4" fmla="*/ 38100 w 114637"/>
              <a:gd name="connsiteY4" fmla="*/ 409575 h 561975"/>
              <a:gd name="connsiteX5" fmla="*/ 19050 w 114637"/>
              <a:gd name="connsiteY5" fmla="*/ 457200 h 561975"/>
              <a:gd name="connsiteX6" fmla="*/ 0 w 114637"/>
              <a:gd name="connsiteY6" fmla="*/ 561975 h 561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637" h="561975">
                <a:moveTo>
                  <a:pt x="57150" y="0"/>
                </a:moveTo>
                <a:cubicBezTo>
                  <a:pt x="73025" y="25400"/>
                  <a:pt x="93651" y="48389"/>
                  <a:pt x="104775" y="76200"/>
                </a:cubicBezTo>
                <a:cubicBezTo>
                  <a:pt x="125589" y="128235"/>
                  <a:pt x="107401" y="302245"/>
                  <a:pt x="104775" y="314325"/>
                </a:cubicBezTo>
                <a:cubicBezTo>
                  <a:pt x="100456" y="334191"/>
                  <a:pt x="78333" y="345295"/>
                  <a:pt x="66675" y="361950"/>
                </a:cubicBezTo>
                <a:cubicBezTo>
                  <a:pt x="56058" y="377117"/>
                  <a:pt x="46379" y="393016"/>
                  <a:pt x="38100" y="409575"/>
                </a:cubicBezTo>
                <a:cubicBezTo>
                  <a:pt x="30454" y="424868"/>
                  <a:pt x="23963" y="440823"/>
                  <a:pt x="19050" y="457200"/>
                </a:cubicBezTo>
                <a:cubicBezTo>
                  <a:pt x="14058" y="473841"/>
                  <a:pt x="2261" y="548409"/>
                  <a:pt x="0" y="561975"/>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3" name="Forma libre: forma 12">
            <a:extLst>
              <a:ext uri="{FF2B5EF4-FFF2-40B4-BE49-F238E27FC236}">
                <a16:creationId xmlns:a16="http://schemas.microsoft.com/office/drawing/2014/main" id="{C21677BA-B0F6-2802-9D3E-6B9DD90EC572}"/>
              </a:ext>
            </a:extLst>
          </p:cNvPr>
          <p:cNvSpPr/>
          <p:nvPr/>
        </p:nvSpPr>
        <p:spPr>
          <a:xfrm>
            <a:off x="2219325" y="3933825"/>
            <a:ext cx="800100" cy="467392"/>
          </a:xfrm>
          <a:custGeom>
            <a:avLst/>
            <a:gdLst>
              <a:gd name="connsiteX0" fmla="*/ 0 w 800100"/>
              <a:gd name="connsiteY0" fmla="*/ 0 h 467392"/>
              <a:gd name="connsiteX1" fmla="*/ 19050 w 800100"/>
              <a:gd name="connsiteY1" fmla="*/ 171450 h 467392"/>
              <a:gd name="connsiteX2" fmla="*/ 28575 w 800100"/>
              <a:gd name="connsiteY2" fmla="*/ 209550 h 467392"/>
              <a:gd name="connsiteX3" fmla="*/ 76200 w 800100"/>
              <a:gd name="connsiteY3" fmla="*/ 238125 h 467392"/>
              <a:gd name="connsiteX4" fmla="*/ 190500 w 800100"/>
              <a:gd name="connsiteY4" fmla="*/ 304800 h 467392"/>
              <a:gd name="connsiteX5" fmla="*/ 247650 w 800100"/>
              <a:gd name="connsiteY5" fmla="*/ 323850 h 467392"/>
              <a:gd name="connsiteX6" fmla="*/ 276225 w 800100"/>
              <a:gd name="connsiteY6" fmla="*/ 333375 h 467392"/>
              <a:gd name="connsiteX7" fmla="*/ 314325 w 800100"/>
              <a:gd name="connsiteY7" fmla="*/ 371475 h 467392"/>
              <a:gd name="connsiteX8" fmla="*/ 342900 w 800100"/>
              <a:gd name="connsiteY8" fmla="*/ 381000 h 467392"/>
              <a:gd name="connsiteX9" fmla="*/ 466725 w 800100"/>
              <a:gd name="connsiteY9" fmla="*/ 409575 h 467392"/>
              <a:gd name="connsiteX10" fmla="*/ 542925 w 800100"/>
              <a:gd name="connsiteY10" fmla="*/ 447675 h 467392"/>
              <a:gd name="connsiteX11" fmla="*/ 714375 w 800100"/>
              <a:gd name="connsiteY11" fmla="*/ 466725 h 467392"/>
              <a:gd name="connsiteX12" fmla="*/ 800100 w 800100"/>
              <a:gd name="connsiteY12" fmla="*/ 466725 h 467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00100" h="467392">
                <a:moveTo>
                  <a:pt x="0" y="0"/>
                </a:moveTo>
                <a:cubicBezTo>
                  <a:pt x="8113" y="105467"/>
                  <a:pt x="2444" y="96724"/>
                  <a:pt x="19050" y="171450"/>
                </a:cubicBezTo>
                <a:cubicBezTo>
                  <a:pt x="21890" y="184229"/>
                  <a:pt x="20056" y="199611"/>
                  <a:pt x="28575" y="209550"/>
                </a:cubicBezTo>
                <a:cubicBezTo>
                  <a:pt x="40623" y="223606"/>
                  <a:pt x="60979" y="227587"/>
                  <a:pt x="76200" y="238125"/>
                </a:cubicBezTo>
                <a:cubicBezTo>
                  <a:pt x="196917" y="321698"/>
                  <a:pt x="107561" y="279918"/>
                  <a:pt x="190500" y="304800"/>
                </a:cubicBezTo>
                <a:cubicBezTo>
                  <a:pt x="209734" y="310570"/>
                  <a:pt x="228600" y="317500"/>
                  <a:pt x="247650" y="323850"/>
                </a:cubicBezTo>
                <a:lnTo>
                  <a:pt x="276225" y="333375"/>
                </a:lnTo>
                <a:cubicBezTo>
                  <a:pt x="288925" y="346075"/>
                  <a:pt x="299710" y="361036"/>
                  <a:pt x="314325" y="371475"/>
                </a:cubicBezTo>
                <a:cubicBezTo>
                  <a:pt x="322495" y="377311"/>
                  <a:pt x="333160" y="378565"/>
                  <a:pt x="342900" y="381000"/>
                </a:cubicBezTo>
                <a:cubicBezTo>
                  <a:pt x="388688" y="392447"/>
                  <a:pt x="419309" y="391794"/>
                  <a:pt x="466725" y="409575"/>
                </a:cubicBezTo>
                <a:cubicBezTo>
                  <a:pt x="493315" y="419546"/>
                  <a:pt x="514746" y="444153"/>
                  <a:pt x="542925" y="447675"/>
                </a:cubicBezTo>
                <a:cubicBezTo>
                  <a:pt x="587397" y="453234"/>
                  <a:pt x="672672" y="464530"/>
                  <a:pt x="714375" y="466725"/>
                </a:cubicBezTo>
                <a:cubicBezTo>
                  <a:pt x="742911" y="468227"/>
                  <a:pt x="771525" y="466725"/>
                  <a:pt x="800100" y="466725"/>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4" name="Forma libre: forma 13">
            <a:extLst>
              <a:ext uri="{FF2B5EF4-FFF2-40B4-BE49-F238E27FC236}">
                <a16:creationId xmlns:a16="http://schemas.microsoft.com/office/drawing/2014/main" id="{0AF9EBE3-2E46-FC11-DB8D-5EC4EFD2060B}"/>
              </a:ext>
            </a:extLst>
          </p:cNvPr>
          <p:cNvSpPr/>
          <p:nvPr/>
        </p:nvSpPr>
        <p:spPr>
          <a:xfrm>
            <a:off x="7620000" y="5419725"/>
            <a:ext cx="66988" cy="190500"/>
          </a:xfrm>
          <a:custGeom>
            <a:avLst/>
            <a:gdLst>
              <a:gd name="connsiteX0" fmla="*/ 0 w 66988"/>
              <a:gd name="connsiteY0" fmla="*/ 0 h 190500"/>
              <a:gd name="connsiteX1" fmla="*/ 38100 w 66988"/>
              <a:gd name="connsiteY1" fmla="*/ 47625 h 190500"/>
              <a:gd name="connsiteX2" fmla="*/ 66675 w 66988"/>
              <a:gd name="connsiteY2" fmla="*/ 76200 h 190500"/>
              <a:gd name="connsiteX3" fmla="*/ 47625 w 66988"/>
              <a:gd name="connsiteY3" fmla="*/ 161925 h 190500"/>
              <a:gd name="connsiteX4" fmla="*/ 28575 w 66988"/>
              <a:gd name="connsiteY4" fmla="*/ 19050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988" h="190500">
                <a:moveTo>
                  <a:pt x="0" y="0"/>
                </a:moveTo>
                <a:cubicBezTo>
                  <a:pt x="12700" y="15875"/>
                  <a:pt x="24713" y="32325"/>
                  <a:pt x="38100" y="47625"/>
                </a:cubicBezTo>
                <a:cubicBezTo>
                  <a:pt x="46970" y="57762"/>
                  <a:pt x="65556" y="62776"/>
                  <a:pt x="66675" y="76200"/>
                </a:cubicBezTo>
                <a:cubicBezTo>
                  <a:pt x="69106" y="105371"/>
                  <a:pt x="56882" y="134155"/>
                  <a:pt x="47625" y="161925"/>
                </a:cubicBezTo>
                <a:cubicBezTo>
                  <a:pt x="44005" y="172785"/>
                  <a:pt x="28575" y="190500"/>
                  <a:pt x="28575" y="190500"/>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5" name="Forma libre: forma 14">
            <a:extLst>
              <a:ext uri="{FF2B5EF4-FFF2-40B4-BE49-F238E27FC236}">
                <a16:creationId xmlns:a16="http://schemas.microsoft.com/office/drawing/2014/main" id="{8685A85B-274B-4728-90BD-553CE893765E}"/>
              </a:ext>
            </a:extLst>
          </p:cNvPr>
          <p:cNvSpPr/>
          <p:nvPr/>
        </p:nvSpPr>
        <p:spPr>
          <a:xfrm>
            <a:off x="7956376" y="3356992"/>
            <a:ext cx="333375" cy="38803"/>
          </a:xfrm>
          <a:custGeom>
            <a:avLst/>
            <a:gdLst>
              <a:gd name="connsiteX0" fmla="*/ 333375 w 333375"/>
              <a:gd name="connsiteY0" fmla="*/ 0 h 38803"/>
              <a:gd name="connsiteX1" fmla="*/ 209550 w 333375"/>
              <a:gd name="connsiteY1" fmla="*/ 28575 h 38803"/>
              <a:gd name="connsiteX2" fmla="*/ 0 w 333375"/>
              <a:gd name="connsiteY2" fmla="*/ 38100 h 38803"/>
            </a:gdLst>
            <a:ahLst/>
            <a:cxnLst>
              <a:cxn ang="0">
                <a:pos x="connsiteX0" y="connsiteY0"/>
              </a:cxn>
              <a:cxn ang="0">
                <a:pos x="connsiteX1" y="connsiteY1"/>
              </a:cxn>
              <a:cxn ang="0">
                <a:pos x="connsiteX2" y="connsiteY2"/>
              </a:cxn>
            </a:cxnLst>
            <a:rect l="l" t="t" r="r" b="b"/>
            <a:pathLst>
              <a:path w="333375" h="38803">
                <a:moveTo>
                  <a:pt x="333375" y="0"/>
                </a:moveTo>
                <a:cubicBezTo>
                  <a:pt x="292100" y="9525"/>
                  <a:pt x="251227" y="20997"/>
                  <a:pt x="209550" y="28575"/>
                </a:cubicBezTo>
                <a:cubicBezTo>
                  <a:pt x="132093" y="42658"/>
                  <a:pt x="81814" y="38100"/>
                  <a:pt x="0" y="38100"/>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6" name="Forma libre: forma 15">
            <a:extLst>
              <a:ext uri="{FF2B5EF4-FFF2-40B4-BE49-F238E27FC236}">
                <a16:creationId xmlns:a16="http://schemas.microsoft.com/office/drawing/2014/main" id="{7D1B36DA-3B0E-BDBD-7260-4A20130BAF39}"/>
              </a:ext>
            </a:extLst>
          </p:cNvPr>
          <p:cNvSpPr/>
          <p:nvPr/>
        </p:nvSpPr>
        <p:spPr>
          <a:xfrm>
            <a:off x="619125" y="3333750"/>
            <a:ext cx="247650" cy="48012"/>
          </a:xfrm>
          <a:custGeom>
            <a:avLst/>
            <a:gdLst>
              <a:gd name="connsiteX0" fmla="*/ 0 w 247650"/>
              <a:gd name="connsiteY0" fmla="*/ 19050 h 48012"/>
              <a:gd name="connsiteX1" fmla="*/ 47625 w 247650"/>
              <a:gd name="connsiteY1" fmla="*/ 47625 h 48012"/>
              <a:gd name="connsiteX2" fmla="*/ 219075 w 247650"/>
              <a:gd name="connsiteY2" fmla="*/ 28575 h 48012"/>
              <a:gd name="connsiteX3" fmla="*/ 247650 w 247650"/>
              <a:gd name="connsiteY3" fmla="*/ 19050 h 48012"/>
              <a:gd name="connsiteX4" fmla="*/ 247650 w 247650"/>
              <a:gd name="connsiteY4" fmla="*/ 0 h 48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650" h="48012">
                <a:moveTo>
                  <a:pt x="0" y="19050"/>
                </a:moveTo>
                <a:cubicBezTo>
                  <a:pt x="15875" y="28575"/>
                  <a:pt x="29239" y="45462"/>
                  <a:pt x="47625" y="47625"/>
                </a:cubicBezTo>
                <a:cubicBezTo>
                  <a:pt x="71503" y="50434"/>
                  <a:pt x="179612" y="37345"/>
                  <a:pt x="219075" y="28575"/>
                </a:cubicBezTo>
                <a:cubicBezTo>
                  <a:pt x="228876" y="26397"/>
                  <a:pt x="240550" y="26150"/>
                  <a:pt x="247650" y="19050"/>
                </a:cubicBezTo>
                <a:lnTo>
                  <a:pt x="247650" y="0"/>
                </a:ln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8" name="CuadroTexto 17">
            <a:extLst>
              <a:ext uri="{FF2B5EF4-FFF2-40B4-BE49-F238E27FC236}">
                <a16:creationId xmlns:a16="http://schemas.microsoft.com/office/drawing/2014/main" id="{6433C626-BDD4-8D21-C3B4-4F52FE3A4371}"/>
              </a:ext>
            </a:extLst>
          </p:cNvPr>
          <p:cNvSpPr txBox="1"/>
          <p:nvPr/>
        </p:nvSpPr>
        <p:spPr>
          <a:xfrm>
            <a:off x="3563887" y="3295324"/>
            <a:ext cx="1152129" cy="369332"/>
          </a:xfrm>
          <a:prstGeom prst="rect">
            <a:avLst/>
          </a:prstGeom>
          <a:solidFill>
            <a:schemeClr val="bg1">
              <a:lumMod val="75000"/>
            </a:schemeClr>
          </a:solidFill>
        </p:spPr>
        <p:txBody>
          <a:bodyPr wrap="square">
            <a:spAutoFit/>
          </a:bodyPr>
          <a:lstStyle/>
          <a:p>
            <a:pPr lvl="0"/>
            <a:r>
              <a:rPr lang="ca-ES" sz="1800" dirty="0"/>
              <a:t>Japó 2011</a:t>
            </a:r>
          </a:p>
        </p:txBody>
      </p:sp>
      <p:sp>
        <p:nvSpPr>
          <p:cNvPr id="17" name="CuadroTexto 16">
            <a:extLst>
              <a:ext uri="{FF2B5EF4-FFF2-40B4-BE49-F238E27FC236}">
                <a16:creationId xmlns:a16="http://schemas.microsoft.com/office/drawing/2014/main" id="{2C71E08E-EEEF-177A-6420-A7A8EF292112}"/>
              </a:ext>
            </a:extLst>
          </p:cNvPr>
          <p:cNvSpPr txBox="1"/>
          <p:nvPr/>
        </p:nvSpPr>
        <p:spPr>
          <a:xfrm>
            <a:off x="0" y="1628800"/>
            <a:ext cx="9144000" cy="400110"/>
          </a:xfrm>
          <a:prstGeom prst="rect">
            <a:avLst/>
          </a:prstGeom>
          <a:noFill/>
        </p:spPr>
        <p:txBody>
          <a:bodyPr wrap="square">
            <a:spAutoFit/>
          </a:bodyPr>
          <a:lstStyle/>
          <a:p>
            <a:pPr marL="266700" lvl="0"/>
            <a:r>
              <a:rPr lang="ca-ES" sz="2000" dirty="0"/>
              <a:t>...</a:t>
            </a:r>
            <a:r>
              <a:rPr lang="ca-ES" sz="2000" b="1" dirty="0"/>
              <a:t>característics</a:t>
            </a:r>
            <a:r>
              <a:rPr lang="ca-ES" sz="2000" dirty="0"/>
              <a:t> de límits de plaques </a:t>
            </a:r>
            <a:r>
              <a:rPr lang="ca-ES" sz="2000" b="1" dirty="0"/>
              <a:t>convergents </a:t>
            </a:r>
            <a:r>
              <a:rPr lang="ca-ES" sz="2000" dirty="0"/>
              <a:t>(zones de subducció).</a:t>
            </a:r>
          </a:p>
        </p:txBody>
      </p:sp>
    </p:spTree>
    <p:extLst>
      <p:ext uri="{BB962C8B-B14F-4D97-AF65-F5344CB8AC3E}">
        <p14:creationId xmlns:p14="http://schemas.microsoft.com/office/powerpoint/2010/main" val="5312165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829E6FC5-8E6C-FE1F-EF18-DA288F1DF26E}"/>
              </a:ext>
            </a:extLst>
          </p:cNvPr>
          <p:cNvSpPr txBox="1"/>
          <p:nvPr/>
        </p:nvSpPr>
        <p:spPr>
          <a:xfrm>
            <a:off x="0" y="1484784"/>
            <a:ext cx="9144000" cy="1015663"/>
          </a:xfrm>
          <a:prstGeom prst="rect">
            <a:avLst/>
          </a:prstGeom>
          <a:noFill/>
        </p:spPr>
        <p:txBody>
          <a:bodyPr wrap="square">
            <a:spAutoFit/>
          </a:bodyPr>
          <a:lstStyle/>
          <a:p>
            <a:pPr marL="266700" lvl="0"/>
            <a:r>
              <a:rPr lang="ca-ES" sz="2000" dirty="0"/>
              <a:t>Altres mecanismes capaços de generar tsunamis: </a:t>
            </a:r>
          </a:p>
          <a:p>
            <a:pPr marL="266700" lvl="0"/>
            <a:r>
              <a:rPr lang="ca-ES" sz="2000" dirty="0"/>
              <a:t>	</a:t>
            </a:r>
            <a:r>
              <a:rPr lang="ca-ES" sz="2000" b="1" dirty="0"/>
              <a:t>esllavissaments</a:t>
            </a:r>
            <a:r>
              <a:rPr lang="ca-ES" sz="2000" dirty="0"/>
              <a:t> submarins i subaeris</a:t>
            </a:r>
          </a:p>
          <a:p>
            <a:pPr marL="266700" lvl="0"/>
            <a:r>
              <a:rPr lang="ca-ES" sz="2000" dirty="0"/>
              <a:t>	(de vegades generats per terratrèmols o per la pròpia acció humana)</a:t>
            </a:r>
          </a:p>
        </p:txBody>
      </p:sp>
      <p:grpSp>
        <p:nvGrpSpPr>
          <p:cNvPr id="12" name="Grupo 11">
            <a:extLst>
              <a:ext uri="{FF2B5EF4-FFF2-40B4-BE49-F238E27FC236}">
                <a16:creationId xmlns:a16="http://schemas.microsoft.com/office/drawing/2014/main" id="{8E33D17B-C1AF-7D66-57A2-455F86069684}"/>
              </a:ext>
            </a:extLst>
          </p:cNvPr>
          <p:cNvGrpSpPr/>
          <p:nvPr/>
        </p:nvGrpSpPr>
        <p:grpSpPr>
          <a:xfrm>
            <a:off x="251520" y="2636912"/>
            <a:ext cx="4075016" cy="1338665"/>
            <a:chOff x="179512" y="2635171"/>
            <a:chExt cx="4389275" cy="1441901"/>
          </a:xfrm>
        </p:grpSpPr>
        <p:pic>
          <p:nvPicPr>
            <p:cNvPr id="4" name="9 Imagen" descr="Fig.1.4.jpg">
              <a:extLst>
                <a:ext uri="{FF2B5EF4-FFF2-40B4-BE49-F238E27FC236}">
                  <a16:creationId xmlns:a16="http://schemas.microsoft.com/office/drawing/2014/main" id="{4605F4C1-5E71-E7BC-E71F-42FF29E59560}"/>
                </a:ext>
              </a:extLst>
            </p:cNvPr>
            <p:cNvPicPr>
              <a:picLocks noChangeAspect="1"/>
            </p:cNvPicPr>
            <p:nvPr/>
          </p:nvPicPr>
          <p:blipFill>
            <a:blip r:embed="rId3" cstate="print"/>
            <a:srcRect/>
            <a:stretch>
              <a:fillRect/>
            </a:stretch>
          </p:blipFill>
          <p:spPr>
            <a:xfrm>
              <a:off x="179512" y="2635171"/>
              <a:ext cx="4389275" cy="1441901"/>
            </a:xfrm>
            <a:prstGeom prst="rect">
              <a:avLst/>
            </a:prstGeom>
          </p:spPr>
        </p:pic>
        <p:sp>
          <p:nvSpPr>
            <p:cNvPr id="5" name="10 Rectángulo">
              <a:extLst>
                <a:ext uri="{FF2B5EF4-FFF2-40B4-BE49-F238E27FC236}">
                  <a16:creationId xmlns:a16="http://schemas.microsoft.com/office/drawing/2014/main" id="{66AF9574-54C6-639F-323A-4A57D897373E}"/>
                </a:ext>
              </a:extLst>
            </p:cNvPr>
            <p:cNvSpPr/>
            <p:nvPr/>
          </p:nvSpPr>
          <p:spPr>
            <a:xfrm>
              <a:off x="179512" y="2636912"/>
              <a:ext cx="317472" cy="197994"/>
            </a:xfrm>
            <a:prstGeom prst="rect">
              <a:avLst/>
            </a:prstGeom>
            <a:ln>
              <a:no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s-ES"/>
            </a:p>
          </p:txBody>
        </p:sp>
      </p:grpSp>
      <p:pic>
        <p:nvPicPr>
          <p:cNvPr id="7" name="Picture 2" descr="http://www.lamouettelaurentine.net/images/documents/avant-apres-aeroport-640px-horiz.jpg">
            <a:extLst>
              <a:ext uri="{FF2B5EF4-FFF2-40B4-BE49-F238E27FC236}">
                <a16:creationId xmlns:a16="http://schemas.microsoft.com/office/drawing/2014/main" id="{35460B1A-8BF6-DCF4-81B3-6091E0FE779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5582" r="50000" b="5587"/>
          <a:stretch/>
        </p:blipFill>
        <p:spPr bwMode="auto">
          <a:xfrm>
            <a:off x="254733" y="4038084"/>
            <a:ext cx="4075016" cy="2677994"/>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16">
            <a:extLst>
              <a:ext uri="{FF2B5EF4-FFF2-40B4-BE49-F238E27FC236}">
                <a16:creationId xmlns:a16="http://schemas.microsoft.com/office/drawing/2014/main" id="{3ABFD260-A580-AB31-B171-0FD74A65B53A}"/>
              </a:ext>
            </a:extLst>
          </p:cNvPr>
          <p:cNvSpPr>
            <a:spLocks noChangeArrowheads="1"/>
          </p:cNvSpPr>
          <p:nvPr/>
        </p:nvSpPr>
        <p:spPr bwMode="auto">
          <a:xfrm>
            <a:off x="3328063" y="6407973"/>
            <a:ext cx="100489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6350" indent="-6350">
              <a:defRPr sz="2400">
                <a:solidFill>
                  <a:schemeClr val="tx1"/>
                </a:solidFill>
                <a:latin typeface="Times New Roman" pitchFamily="18" charset="0"/>
              </a:defRPr>
            </a:lvl1pPr>
            <a:lvl2pPr marL="1216025" indent="-457200">
              <a:defRPr sz="2400">
                <a:solidFill>
                  <a:schemeClr val="tx1"/>
                </a:solidFill>
                <a:latin typeface="Times New Roman" pitchFamily="18" charset="0"/>
              </a:defRPr>
            </a:lvl2pPr>
            <a:lvl3pPr marL="1863725" indent="-457200">
              <a:defRPr sz="2400">
                <a:solidFill>
                  <a:schemeClr val="tx1"/>
                </a:solidFill>
                <a:latin typeface="Times New Roman" pitchFamily="18" charset="0"/>
              </a:defRPr>
            </a:lvl3pPr>
            <a:lvl4pPr marL="2511425" indent="-457200">
              <a:defRPr sz="2400">
                <a:solidFill>
                  <a:schemeClr val="tx1"/>
                </a:solidFill>
                <a:latin typeface="Times New Roman" pitchFamily="18" charset="0"/>
              </a:defRPr>
            </a:lvl4pPr>
            <a:lvl5pPr marL="3159125" indent="-457200">
              <a:defRPr sz="2400">
                <a:solidFill>
                  <a:schemeClr val="tx1"/>
                </a:solidFill>
                <a:latin typeface="Times New Roman" pitchFamily="18" charset="0"/>
              </a:defRPr>
            </a:lvl5pPr>
            <a:lvl6pPr marL="3616325" indent="-457200" fontAlgn="base">
              <a:spcBef>
                <a:spcPct val="0"/>
              </a:spcBef>
              <a:spcAft>
                <a:spcPct val="0"/>
              </a:spcAft>
              <a:defRPr sz="2400">
                <a:solidFill>
                  <a:schemeClr val="tx1"/>
                </a:solidFill>
                <a:latin typeface="Times New Roman" pitchFamily="18" charset="0"/>
              </a:defRPr>
            </a:lvl6pPr>
            <a:lvl7pPr marL="4073525" indent="-457200" fontAlgn="base">
              <a:spcBef>
                <a:spcPct val="0"/>
              </a:spcBef>
              <a:spcAft>
                <a:spcPct val="0"/>
              </a:spcAft>
              <a:defRPr sz="2400">
                <a:solidFill>
                  <a:schemeClr val="tx1"/>
                </a:solidFill>
                <a:latin typeface="Times New Roman" pitchFamily="18" charset="0"/>
              </a:defRPr>
            </a:lvl7pPr>
            <a:lvl8pPr marL="4530725" indent="-457200" fontAlgn="base">
              <a:spcBef>
                <a:spcPct val="0"/>
              </a:spcBef>
              <a:spcAft>
                <a:spcPct val="0"/>
              </a:spcAft>
              <a:defRPr sz="2400">
                <a:solidFill>
                  <a:schemeClr val="tx1"/>
                </a:solidFill>
                <a:latin typeface="Times New Roman" pitchFamily="18" charset="0"/>
              </a:defRPr>
            </a:lvl8pPr>
            <a:lvl9pPr marL="4987925" indent="-457200" fontAlgn="base">
              <a:spcBef>
                <a:spcPct val="0"/>
              </a:spcBef>
              <a:spcAft>
                <a:spcPct val="0"/>
              </a:spcAft>
              <a:defRPr sz="2400">
                <a:solidFill>
                  <a:schemeClr val="tx1"/>
                </a:solidFill>
                <a:latin typeface="Times New Roman" pitchFamily="18" charset="0"/>
              </a:defRPr>
            </a:lvl9pPr>
          </a:lstStyle>
          <a:p>
            <a:pPr algn="r" eaLnBrk="0" hangingPunct="0"/>
            <a:r>
              <a:rPr lang="en-GB" altLang="ca-ES" sz="1200" dirty="0">
                <a:solidFill>
                  <a:schemeClr val="bg1"/>
                </a:solidFill>
                <a:latin typeface="+mn-lt"/>
                <a:cs typeface="Times New Roman" pitchFamily="18" charset="0"/>
              </a:rPr>
              <a:t>USGS</a:t>
            </a:r>
          </a:p>
        </p:txBody>
      </p:sp>
      <p:pic>
        <p:nvPicPr>
          <p:cNvPr id="23554" name="Picture 2" descr="VIDÉO. Il y a 40 ans, un monstrueux raz de marée dévastait la Côte d'Azur  et tuait 11 personnes - Nice-Matin">
            <a:extLst>
              <a:ext uri="{FF2B5EF4-FFF2-40B4-BE49-F238E27FC236}">
                <a16:creationId xmlns:a16="http://schemas.microsoft.com/office/drawing/2014/main" id="{D8B7877C-7E1B-805C-FE52-D62991CD2A3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0603"/>
          <a:stretch/>
        </p:blipFill>
        <p:spPr bwMode="auto">
          <a:xfrm>
            <a:off x="4545773" y="2658978"/>
            <a:ext cx="4245530" cy="3058869"/>
          </a:xfrm>
          <a:prstGeom prst="rect">
            <a:avLst/>
          </a:prstGeom>
          <a:noFill/>
          <a:extLst>
            <a:ext uri="{909E8E84-426E-40DD-AFC4-6F175D3DCCD1}">
              <a14:hiddenFill xmlns:a14="http://schemas.microsoft.com/office/drawing/2010/main">
                <a:solidFill>
                  <a:srgbClr val="FFFFFF"/>
                </a:solidFill>
              </a14:hiddenFill>
            </a:ext>
          </a:extLst>
        </p:spPr>
      </p:pic>
      <p:sp>
        <p:nvSpPr>
          <p:cNvPr id="11" name="CuadroTexto 10">
            <a:extLst>
              <a:ext uri="{FF2B5EF4-FFF2-40B4-BE49-F238E27FC236}">
                <a16:creationId xmlns:a16="http://schemas.microsoft.com/office/drawing/2014/main" id="{DAF252A4-6940-380D-1A4C-9F39A77D10DB}"/>
              </a:ext>
            </a:extLst>
          </p:cNvPr>
          <p:cNvSpPr txBox="1"/>
          <p:nvPr/>
        </p:nvSpPr>
        <p:spPr>
          <a:xfrm>
            <a:off x="4545773" y="5746030"/>
            <a:ext cx="4245530" cy="923330"/>
          </a:xfrm>
          <a:prstGeom prst="rect">
            <a:avLst/>
          </a:prstGeom>
          <a:noFill/>
        </p:spPr>
        <p:txBody>
          <a:bodyPr wrap="square">
            <a:spAutoFit/>
          </a:bodyPr>
          <a:lstStyle/>
          <a:p>
            <a:pPr lvl="0" algn="ctr"/>
            <a:r>
              <a:rPr lang="ca-ES" sz="1800" dirty="0"/>
              <a:t>Tsunami de Niça (1979), generat per un esllavissament submarí a les obres d’ampliació de l’aeroport. </a:t>
            </a:r>
          </a:p>
        </p:txBody>
      </p:sp>
      <p:sp>
        <p:nvSpPr>
          <p:cNvPr id="9" name="Rectangle 16">
            <a:extLst>
              <a:ext uri="{FF2B5EF4-FFF2-40B4-BE49-F238E27FC236}">
                <a16:creationId xmlns:a16="http://schemas.microsoft.com/office/drawing/2014/main" id="{59E90F06-BB7C-64F6-094F-3969C383359E}"/>
              </a:ext>
            </a:extLst>
          </p:cNvPr>
          <p:cNvSpPr>
            <a:spLocks noChangeArrowheads="1"/>
          </p:cNvSpPr>
          <p:nvPr/>
        </p:nvSpPr>
        <p:spPr bwMode="auto">
          <a:xfrm>
            <a:off x="7570109" y="5440848"/>
            <a:ext cx="100489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6350" indent="-6350">
              <a:defRPr sz="2400">
                <a:solidFill>
                  <a:schemeClr val="tx1"/>
                </a:solidFill>
                <a:latin typeface="Times New Roman" pitchFamily="18" charset="0"/>
              </a:defRPr>
            </a:lvl1pPr>
            <a:lvl2pPr marL="1216025" indent="-457200">
              <a:defRPr sz="2400">
                <a:solidFill>
                  <a:schemeClr val="tx1"/>
                </a:solidFill>
                <a:latin typeface="Times New Roman" pitchFamily="18" charset="0"/>
              </a:defRPr>
            </a:lvl2pPr>
            <a:lvl3pPr marL="1863725" indent="-457200">
              <a:defRPr sz="2400">
                <a:solidFill>
                  <a:schemeClr val="tx1"/>
                </a:solidFill>
                <a:latin typeface="Times New Roman" pitchFamily="18" charset="0"/>
              </a:defRPr>
            </a:lvl3pPr>
            <a:lvl4pPr marL="2511425" indent="-457200">
              <a:defRPr sz="2400">
                <a:solidFill>
                  <a:schemeClr val="tx1"/>
                </a:solidFill>
                <a:latin typeface="Times New Roman" pitchFamily="18" charset="0"/>
              </a:defRPr>
            </a:lvl4pPr>
            <a:lvl5pPr marL="3159125" indent="-457200">
              <a:defRPr sz="2400">
                <a:solidFill>
                  <a:schemeClr val="tx1"/>
                </a:solidFill>
                <a:latin typeface="Times New Roman" pitchFamily="18" charset="0"/>
              </a:defRPr>
            </a:lvl5pPr>
            <a:lvl6pPr marL="3616325" indent="-457200" fontAlgn="base">
              <a:spcBef>
                <a:spcPct val="0"/>
              </a:spcBef>
              <a:spcAft>
                <a:spcPct val="0"/>
              </a:spcAft>
              <a:defRPr sz="2400">
                <a:solidFill>
                  <a:schemeClr val="tx1"/>
                </a:solidFill>
                <a:latin typeface="Times New Roman" pitchFamily="18" charset="0"/>
              </a:defRPr>
            </a:lvl6pPr>
            <a:lvl7pPr marL="4073525" indent="-457200" fontAlgn="base">
              <a:spcBef>
                <a:spcPct val="0"/>
              </a:spcBef>
              <a:spcAft>
                <a:spcPct val="0"/>
              </a:spcAft>
              <a:defRPr sz="2400">
                <a:solidFill>
                  <a:schemeClr val="tx1"/>
                </a:solidFill>
                <a:latin typeface="Times New Roman" pitchFamily="18" charset="0"/>
              </a:defRPr>
            </a:lvl7pPr>
            <a:lvl8pPr marL="4530725" indent="-457200" fontAlgn="base">
              <a:spcBef>
                <a:spcPct val="0"/>
              </a:spcBef>
              <a:spcAft>
                <a:spcPct val="0"/>
              </a:spcAft>
              <a:defRPr sz="2400">
                <a:solidFill>
                  <a:schemeClr val="tx1"/>
                </a:solidFill>
                <a:latin typeface="Times New Roman" pitchFamily="18" charset="0"/>
              </a:defRPr>
            </a:lvl8pPr>
            <a:lvl9pPr marL="4987925" indent="-457200" fontAlgn="base">
              <a:spcBef>
                <a:spcPct val="0"/>
              </a:spcBef>
              <a:spcAft>
                <a:spcPct val="0"/>
              </a:spcAft>
              <a:defRPr sz="2400">
                <a:solidFill>
                  <a:schemeClr val="tx1"/>
                </a:solidFill>
                <a:latin typeface="Times New Roman" pitchFamily="18" charset="0"/>
              </a:defRPr>
            </a:lvl9pPr>
          </a:lstStyle>
          <a:p>
            <a:pPr algn="r" eaLnBrk="0" hangingPunct="0"/>
            <a:r>
              <a:rPr lang="en-GB" altLang="ca-ES" sz="1200" dirty="0">
                <a:solidFill>
                  <a:schemeClr val="bg1"/>
                </a:solidFill>
                <a:latin typeface="+mn-lt"/>
                <a:cs typeface="Times New Roman" pitchFamily="18" charset="0"/>
              </a:rPr>
              <a:t>Nice-Matin</a:t>
            </a:r>
          </a:p>
        </p:txBody>
      </p:sp>
      <p:sp>
        <p:nvSpPr>
          <p:cNvPr id="2" name="5 CuadroTexto">
            <a:extLst>
              <a:ext uri="{FF2B5EF4-FFF2-40B4-BE49-F238E27FC236}">
                <a16:creationId xmlns:a16="http://schemas.microsoft.com/office/drawing/2014/main" id="{9926BA10-529D-B961-6B08-75255FA91802}"/>
              </a:ext>
            </a:extLst>
          </p:cNvPr>
          <p:cNvSpPr txBox="1"/>
          <p:nvPr/>
        </p:nvSpPr>
        <p:spPr>
          <a:xfrm>
            <a:off x="0" y="908720"/>
            <a:ext cx="9144000" cy="461665"/>
          </a:xfrm>
          <a:prstGeom prst="rect">
            <a:avLst/>
          </a:prstGeom>
          <a:noFill/>
        </p:spPr>
        <p:txBody>
          <a:bodyPr wrap="square" rtlCol="0">
            <a:spAutoFit/>
          </a:bodyPr>
          <a:lstStyle/>
          <a:p>
            <a:pPr marL="266700" lvl="0"/>
            <a:r>
              <a:rPr lang="ca-ES" sz="2400" dirty="0"/>
              <a:t>generades pel </a:t>
            </a:r>
            <a:r>
              <a:rPr lang="ca-ES" sz="2400" b="1" dirty="0"/>
              <a:t>desplaçament sobtat de la columna d’aigua</a:t>
            </a:r>
          </a:p>
        </p:txBody>
      </p:sp>
    </p:spTree>
    <p:extLst>
      <p:ext uri="{BB962C8B-B14F-4D97-AF65-F5344CB8AC3E}">
        <p14:creationId xmlns:p14="http://schemas.microsoft.com/office/powerpoint/2010/main" val="30921805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pic>
        <p:nvPicPr>
          <p:cNvPr id="25602" name="Picture 2">
            <a:extLst>
              <a:ext uri="{FF2B5EF4-FFF2-40B4-BE49-F238E27FC236}">
                <a16:creationId xmlns:a16="http://schemas.microsoft.com/office/drawing/2014/main" id="{AEDA60FC-FC89-86BA-CABD-E759A62C82C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1854" t="18730" b="16932"/>
          <a:stretch/>
        </p:blipFill>
        <p:spPr bwMode="auto">
          <a:xfrm>
            <a:off x="175658" y="3933055"/>
            <a:ext cx="4396342" cy="2853411"/>
          </a:xfrm>
          <a:prstGeom prst="rect">
            <a:avLst/>
          </a:prstGeom>
          <a:noFill/>
          <a:extLst>
            <a:ext uri="{909E8E84-426E-40DD-AFC4-6F175D3DCCD1}">
              <a14:hiddenFill xmlns:a14="http://schemas.microsoft.com/office/drawing/2010/main">
                <a:solidFill>
                  <a:srgbClr val="FFFFFF"/>
                </a:solidFill>
              </a14:hiddenFill>
            </a:ext>
          </a:extLst>
        </p:spPr>
      </p:pic>
      <p:sp>
        <p:nvSpPr>
          <p:cNvPr id="8" name="CuadroTexto 7">
            <a:extLst>
              <a:ext uri="{FF2B5EF4-FFF2-40B4-BE49-F238E27FC236}">
                <a16:creationId xmlns:a16="http://schemas.microsoft.com/office/drawing/2014/main" id="{829E6FC5-8E6C-FE1F-EF18-DA288F1DF26E}"/>
              </a:ext>
            </a:extLst>
          </p:cNvPr>
          <p:cNvSpPr txBox="1"/>
          <p:nvPr/>
        </p:nvSpPr>
        <p:spPr>
          <a:xfrm>
            <a:off x="0" y="1484784"/>
            <a:ext cx="9144000" cy="707886"/>
          </a:xfrm>
          <a:prstGeom prst="rect">
            <a:avLst/>
          </a:prstGeom>
          <a:noFill/>
        </p:spPr>
        <p:txBody>
          <a:bodyPr wrap="square">
            <a:spAutoFit/>
          </a:bodyPr>
          <a:lstStyle/>
          <a:p>
            <a:pPr marL="266700" lvl="0"/>
            <a:r>
              <a:rPr lang="ca-ES" sz="2000" dirty="0"/>
              <a:t>Altres mecanismes capaços de generar tsunamis: </a:t>
            </a:r>
          </a:p>
          <a:p>
            <a:pPr marL="266700" lvl="0"/>
            <a:r>
              <a:rPr lang="ca-ES" sz="2000" dirty="0"/>
              <a:t>	</a:t>
            </a:r>
            <a:r>
              <a:rPr lang="ca-ES" sz="2000" b="1" dirty="0"/>
              <a:t>erupcions volcàniques</a:t>
            </a:r>
            <a:r>
              <a:rPr lang="ca-ES" sz="2000" dirty="0"/>
              <a:t> submarines</a:t>
            </a:r>
          </a:p>
        </p:txBody>
      </p:sp>
      <p:sp>
        <p:nvSpPr>
          <p:cNvPr id="5" name="10 Rectángulo">
            <a:extLst>
              <a:ext uri="{FF2B5EF4-FFF2-40B4-BE49-F238E27FC236}">
                <a16:creationId xmlns:a16="http://schemas.microsoft.com/office/drawing/2014/main" id="{66AF9574-54C6-639F-323A-4A57D897373E}"/>
              </a:ext>
            </a:extLst>
          </p:cNvPr>
          <p:cNvSpPr/>
          <p:nvPr/>
        </p:nvSpPr>
        <p:spPr>
          <a:xfrm>
            <a:off x="179512" y="2419147"/>
            <a:ext cx="317472" cy="197994"/>
          </a:xfrm>
          <a:prstGeom prst="rect">
            <a:avLst/>
          </a:prstGeom>
          <a:ln>
            <a:no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s-ES"/>
          </a:p>
        </p:txBody>
      </p:sp>
      <p:sp>
        <p:nvSpPr>
          <p:cNvPr id="10" name="Rectangle 16">
            <a:extLst>
              <a:ext uri="{FF2B5EF4-FFF2-40B4-BE49-F238E27FC236}">
                <a16:creationId xmlns:a16="http://schemas.microsoft.com/office/drawing/2014/main" id="{3ABFD260-A580-AB31-B171-0FD74A65B53A}"/>
              </a:ext>
            </a:extLst>
          </p:cNvPr>
          <p:cNvSpPr>
            <a:spLocks noChangeArrowheads="1"/>
          </p:cNvSpPr>
          <p:nvPr/>
        </p:nvSpPr>
        <p:spPr bwMode="auto">
          <a:xfrm>
            <a:off x="3570314" y="6509468"/>
            <a:ext cx="100489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6350" indent="-6350">
              <a:defRPr sz="2400">
                <a:solidFill>
                  <a:schemeClr val="tx1"/>
                </a:solidFill>
                <a:latin typeface="Times New Roman" pitchFamily="18" charset="0"/>
              </a:defRPr>
            </a:lvl1pPr>
            <a:lvl2pPr marL="1216025" indent="-457200">
              <a:defRPr sz="2400">
                <a:solidFill>
                  <a:schemeClr val="tx1"/>
                </a:solidFill>
                <a:latin typeface="Times New Roman" pitchFamily="18" charset="0"/>
              </a:defRPr>
            </a:lvl2pPr>
            <a:lvl3pPr marL="1863725" indent="-457200">
              <a:defRPr sz="2400">
                <a:solidFill>
                  <a:schemeClr val="tx1"/>
                </a:solidFill>
                <a:latin typeface="Times New Roman" pitchFamily="18" charset="0"/>
              </a:defRPr>
            </a:lvl3pPr>
            <a:lvl4pPr marL="2511425" indent="-457200">
              <a:defRPr sz="2400">
                <a:solidFill>
                  <a:schemeClr val="tx1"/>
                </a:solidFill>
                <a:latin typeface="Times New Roman" pitchFamily="18" charset="0"/>
              </a:defRPr>
            </a:lvl4pPr>
            <a:lvl5pPr marL="3159125" indent="-457200">
              <a:defRPr sz="2400">
                <a:solidFill>
                  <a:schemeClr val="tx1"/>
                </a:solidFill>
                <a:latin typeface="Times New Roman" pitchFamily="18" charset="0"/>
              </a:defRPr>
            </a:lvl5pPr>
            <a:lvl6pPr marL="3616325" indent="-457200" fontAlgn="base">
              <a:spcBef>
                <a:spcPct val="0"/>
              </a:spcBef>
              <a:spcAft>
                <a:spcPct val="0"/>
              </a:spcAft>
              <a:defRPr sz="2400">
                <a:solidFill>
                  <a:schemeClr val="tx1"/>
                </a:solidFill>
                <a:latin typeface="Times New Roman" pitchFamily="18" charset="0"/>
              </a:defRPr>
            </a:lvl6pPr>
            <a:lvl7pPr marL="4073525" indent="-457200" fontAlgn="base">
              <a:spcBef>
                <a:spcPct val="0"/>
              </a:spcBef>
              <a:spcAft>
                <a:spcPct val="0"/>
              </a:spcAft>
              <a:defRPr sz="2400">
                <a:solidFill>
                  <a:schemeClr val="tx1"/>
                </a:solidFill>
                <a:latin typeface="Times New Roman" pitchFamily="18" charset="0"/>
              </a:defRPr>
            </a:lvl7pPr>
            <a:lvl8pPr marL="4530725" indent="-457200" fontAlgn="base">
              <a:spcBef>
                <a:spcPct val="0"/>
              </a:spcBef>
              <a:spcAft>
                <a:spcPct val="0"/>
              </a:spcAft>
              <a:defRPr sz="2400">
                <a:solidFill>
                  <a:schemeClr val="tx1"/>
                </a:solidFill>
                <a:latin typeface="Times New Roman" pitchFamily="18" charset="0"/>
              </a:defRPr>
            </a:lvl8pPr>
            <a:lvl9pPr marL="4987925" indent="-457200" fontAlgn="base">
              <a:spcBef>
                <a:spcPct val="0"/>
              </a:spcBef>
              <a:spcAft>
                <a:spcPct val="0"/>
              </a:spcAft>
              <a:defRPr sz="2400">
                <a:solidFill>
                  <a:schemeClr val="tx1"/>
                </a:solidFill>
                <a:latin typeface="Times New Roman" pitchFamily="18" charset="0"/>
              </a:defRPr>
            </a:lvl9pPr>
          </a:lstStyle>
          <a:p>
            <a:pPr algn="r" eaLnBrk="0" hangingPunct="0"/>
            <a:r>
              <a:rPr lang="en-GB" altLang="ca-ES" sz="1200" dirty="0" err="1">
                <a:solidFill>
                  <a:schemeClr val="bg1"/>
                </a:solidFill>
                <a:latin typeface="+mn-lt"/>
                <a:cs typeface="Times New Roman" pitchFamily="18" charset="0"/>
              </a:rPr>
              <a:t>NatGeo</a:t>
            </a:r>
            <a:endParaRPr lang="en-GB" altLang="ca-ES" sz="1200" dirty="0">
              <a:solidFill>
                <a:schemeClr val="bg1"/>
              </a:solidFill>
              <a:latin typeface="+mn-lt"/>
              <a:cs typeface="Times New Roman" pitchFamily="18" charset="0"/>
            </a:endParaRPr>
          </a:p>
        </p:txBody>
      </p:sp>
      <p:sp>
        <p:nvSpPr>
          <p:cNvPr id="11" name="CuadroTexto 10">
            <a:extLst>
              <a:ext uri="{FF2B5EF4-FFF2-40B4-BE49-F238E27FC236}">
                <a16:creationId xmlns:a16="http://schemas.microsoft.com/office/drawing/2014/main" id="{DAF252A4-6940-380D-1A4C-9F39A77D10DB}"/>
              </a:ext>
            </a:extLst>
          </p:cNvPr>
          <p:cNvSpPr txBox="1"/>
          <p:nvPr/>
        </p:nvSpPr>
        <p:spPr>
          <a:xfrm>
            <a:off x="4788024" y="5507940"/>
            <a:ext cx="4245530" cy="646331"/>
          </a:xfrm>
          <a:prstGeom prst="rect">
            <a:avLst/>
          </a:prstGeom>
          <a:noFill/>
        </p:spPr>
        <p:txBody>
          <a:bodyPr wrap="square">
            <a:spAutoFit/>
          </a:bodyPr>
          <a:lstStyle/>
          <a:p>
            <a:pPr lvl="0" algn="ctr"/>
            <a:r>
              <a:rPr lang="ca-ES" sz="1800" dirty="0"/>
              <a:t>Tsunami de Tonga (2022), generat per l’erupció de </a:t>
            </a:r>
            <a:r>
              <a:rPr lang="ca-ES" sz="1800" dirty="0" err="1"/>
              <a:t>l’Hunga</a:t>
            </a:r>
            <a:r>
              <a:rPr lang="ca-ES" sz="1800" dirty="0"/>
              <a:t> Tonga </a:t>
            </a:r>
            <a:r>
              <a:rPr lang="ca-ES" sz="1800" dirty="0" err="1"/>
              <a:t>Hunga</a:t>
            </a:r>
            <a:r>
              <a:rPr lang="ca-ES" sz="1800" dirty="0"/>
              <a:t> </a:t>
            </a:r>
            <a:r>
              <a:rPr lang="ca-ES" sz="1800" dirty="0" err="1"/>
              <a:t>Ha’apai</a:t>
            </a:r>
            <a:r>
              <a:rPr lang="ca-ES" sz="1800" dirty="0"/>
              <a:t>. </a:t>
            </a:r>
          </a:p>
        </p:txBody>
      </p:sp>
      <p:pic>
        <p:nvPicPr>
          <p:cNvPr id="9" name="9 Imagen" descr="erupción.jpg">
            <a:extLst>
              <a:ext uri="{FF2B5EF4-FFF2-40B4-BE49-F238E27FC236}">
                <a16:creationId xmlns:a16="http://schemas.microsoft.com/office/drawing/2014/main" id="{C4DDC722-3DDF-E4A6-1FA1-D66F7DA4820E}"/>
              </a:ext>
            </a:extLst>
          </p:cNvPr>
          <p:cNvPicPr>
            <a:picLocks noChangeAspect="1"/>
          </p:cNvPicPr>
          <p:nvPr/>
        </p:nvPicPr>
        <p:blipFill>
          <a:blip r:embed="rId4" cstate="print"/>
          <a:stretch>
            <a:fillRect/>
          </a:stretch>
        </p:blipFill>
        <p:spPr>
          <a:xfrm>
            <a:off x="175658" y="2419147"/>
            <a:ext cx="4392488" cy="1369893"/>
          </a:xfrm>
          <a:prstGeom prst="rect">
            <a:avLst/>
          </a:prstGeom>
        </p:spPr>
      </p:pic>
      <p:pic>
        <p:nvPicPr>
          <p:cNvPr id="12" name="Picture 4" descr="Assessing the Aftermath of Tonga&amp;#8217;s Volcanic Eruption and Tsunami">
            <a:extLst>
              <a:ext uri="{FF2B5EF4-FFF2-40B4-BE49-F238E27FC236}">
                <a16:creationId xmlns:a16="http://schemas.microsoft.com/office/drawing/2014/main" id="{F4BA20DC-1944-48E9-2A09-2BEAFCCA93F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7471"/>
          <a:stretch/>
        </p:blipFill>
        <p:spPr bwMode="auto">
          <a:xfrm>
            <a:off x="4781712" y="2420887"/>
            <a:ext cx="4245530" cy="3058869"/>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6">
            <a:extLst>
              <a:ext uri="{FF2B5EF4-FFF2-40B4-BE49-F238E27FC236}">
                <a16:creationId xmlns:a16="http://schemas.microsoft.com/office/drawing/2014/main" id="{1847BF7B-06AF-9386-0750-EEF079288A3A}"/>
              </a:ext>
            </a:extLst>
          </p:cNvPr>
          <p:cNvSpPr>
            <a:spLocks noChangeArrowheads="1"/>
          </p:cNvSpPr>
          <p:nvPr/>
        </p:nvSpPr>
        <p:spPr bwMode="auto">
          <a:xfrm>
            <a:off x="7596336" y="5202758"/>
            <a:ext cx="122092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6350" indent="-6350">
              <a:defRPr sz="2400">
                <a:solidFill>
                  <a:schemeClr val="tx1"/>
                </a:solidFill>
                <a:latin typeface="Times New Roman" pitchFamily="18" charset="0"/>
              </a:defRPr>
            </a:lvl1pPr>
            <a:lvl2pPr marL="1216025" indent="-457200">
              <a:defRPr sz="2400">
                <a:solidFill>
                  <a:schemeClr val="tx1"/>
                </a:solidFill>
                <a:latin typeface="Times New Roman" pitchFamily="18" charset="0"/>
              </a:defRPr>
            </a:lvl2pPr>
            <a:lvl3pPr marL="1863725" indent="-457200">
              <a:defRPr sz="2400">
                <a:solidFill>
                  <a:schemeClr val="tx1"/>
                </a:solidFill>
                <a:latin typeface="Times New Roman" pitchFamily="18" charset="0"/>
              </a:defRPr>
            </a:lvl3pPr>
            <a:lvl4pPr marL="2511425" indent="-457200">
              <a:defRPr sz="2400">
                <a:solidFill>
                  <a:schemeClr val="tx1"/>
                </a:solidFill>
                <a:latin typeface="Times New Roman" pitchFamily="18" charset="0"/>
              </a:defRPr>
            </a:lvl4pPr>
            <a:lvl5pPr marL="3159125" indent="-457200">
              <a:defRPr sz="2400">
                <a:solidFill>
                  <a:schemeClr val="tx1"/>
                </a:solidFill>
                <a:latin typeface="Times New Roman" pitchFamily="18" charset="0"/>
              </a:defRPr>
            </a:lvl5pPr>
            <a:lvl6pPr marL="3616325" indent="-457200" fontAlgn="base">
              <a:spcBef>
                <a:spcPct val="0"/>
              </a:spcBef>
              <a:spcAft>
                <a:spcPct val="0"/>
              </a:spcAft>
              <a:defRPr sz="2400">
                <a:solidFill>
                  <a:schemeClr val="tx1"/>
                </a:solidFill>
                <a:latin typeface="Times New Roman" pitchFamily="18" charset="0"/>
              </a:defRPr>
            </a:lvl6pPr>
            <a:lvl7pPr marL="4073525" indent="-457200" fontAlgn="base">
              <a:spcBef>
                <a:spcPct val="0"/>
              </a:spcBef>
              <a:spcAft>
                <a:spcPct val="0"/>
              </a:spcAft>
              <a:defRPr sz="2400">
                <a:solidFill>
                  <a:schemeClr val="tx1"/>
                </a:solidFill>
                <a:latin typeface="Times New Roman" pitchFamily="18" charset="0"/>
              </a:defRPr>
            </a:lvl7pPr>
            <a:lvl8pPr marL="4530725" indent="-457200" fontAlgn="base">
              <a:spcBef>
                <a:spcPct val="0"/>
              </a:spcBef>
              <a:spcAft>
                <a:spcPct val="0"/>
              </a:spcAft>
              <a:defRPr sz="2400">
                <a:solidFill>
                  <a:schemeClr val="tx1"/>
                </a:solidFill>
                <a:latin typeface="Times New Roman" pitchFamily="18" charset="0"/>
              </a:defRPr>
            </a:lvl8pPr>
            <a:lvl9pPr marL="4987925" indent="-457200" fontAlgn="base">
              <a:spcBef>
                <a:spcPct val="0"/>
              </a:spcBef>
              <a:spcAft>
                <a:spcPct val="0"/>
              </a:spcAft>
              <a:defRPr sz="2400">
                <a:solidFill>
                  <a:schemeClr val="tx1"/>
                </a:solidFill>
                <a:latin typeface="Times New Roman" pitchFamily="18" charset="0"/>
              </a:defRPr>
            </a:lvl9pPr>
          </a:lstStyle>
          <a:p>
            <a:pPr algn="r" eaLnBrk="0" hangingPunct="0"/>
            <a:r>
              <a:rPr lang="en-GB" altLang="ca-ES" sz="1200" dirty="0">
                <a:solidFill>
                  <a:schemeClr val="bg1"/>
                </a:solidFill>
                <a:latin typeface="+mn-lt"/>
                <a:cs typeface="Times New Roman" pitchFamily="18" charset="0"/>
              </a:rPr>
              <a:t>C. </a:t>
            </a:r>
            <a:r>
              <a:rPr lang="en-GB" altLang="ca-ES" sz="1200" dirty="0" err="1">
                <a:solidFill>
                  <a:schemeClr val="bg1"/>
                </a:solidFill>
                <a:latin typeface="+mn-lt"/>
                <a:cs typeface="Times New Roman" pitchFamily="18" charset="0"/>
              </a:rPr>
              <a:t>Szumlanski</a:t>
            </a:r>
            <a:endParaRPr lang="en-GB" altLang="ca-ES" sz="1200" dirty="0">
              <a:solidFill>
                <a:schemeClr val="bg1"/>
              </a:solidFill>
              <a:latin typeface="+mn-lt"/>
              <a:cs typeface="Times New Roman" pitchFamily="18" charset="0"/>
            </a:endParaRPr>
          </a:p>
        </p:txBody>
      </p:sp>
      <p:sp>
        <p:nvSpPr>
          <p:cNvPr id="2" name="5 CuadroTexto">
            <a:extLst>
              <a:ext uri="{FF2B5EF4-FFF2-40B4-BE49-F238E27FC236}">
                <a16:creationId xmlns:a16="http://schemas.microsoft.com/office/drawing/2014/main" id="{62181394-E04C-A711-EC8C-E18E31BA7F57}"/>
              </a:ext>
            </a:extLst>
          </p:cNvPr>
          <p:cNvSpPr txBox="1"/>
          <p:nvPr/>
        </p:nvSpPr>
        <p:spPr>
          <a:xfrm>
            <a:off x="0" y="908720"/>
            <a:ext cx="9144000" cy="461665"/>
          </a:xfrm>
          <a:prstGeom prst="rect">
            <a:avLst/>
          </a:prstGeom>
          <a:noFill/>
        </p:spPr>
        <p:txBody>
          <a:bodyPr wrap="square" rtlCol="0">
            <a:spAutoFit/>
          </a:bodyPr>
          <a:lstStyle/>
          <a:p>
            <a:pPr marL="266700" lvl="0"/>
            <a:r>
              <a:rPr lang="ca-ES" sz="2400" dirty="0"/>
              <a:t>generades pel </a:t>
            </a:r>
            <a:r>
              <a:rPr lang="ca-ES" sz="2400" b="1" dirty="0"/>
              <a:t>desplaçament sobtat de la columna d’aigua</a:t>
            </a:r>
          </a:p>
        </p:txBody>
      </p:sp>
    </p:spTree>
    <p:extLst>
      <p:ext uri="{BB962C8B-B14F-4D97-AF65-F5344CB8AC3E}">
        <p14:creationId xmlns:p14="http://schemas.microsoft.com/office/powerpoint/2010/main" val="714367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pic>
        <p:nvPicPr>
          <p:cNvPr id="2072" name="Picture 24">
            <a:extLst>
              <a:ext uri="{FF2B5EF4-FFF2-40B4-BE49-F238E27FC236}">
                <a16:creationId xmlns:a16="http://schemas.microsoft.com/office/drawing/2014/main" id="{04F67E49-8F1D-9A22-2A30-0A62259B22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1" y="3043714"/>
            <a:ext cx="9142859" cy="3814286"/>
          </a:xfrm>
          <a:prstGeom prst="rect">
            <a:avLst/>
          </a:prstGeom>
          <a:noFill/>
          <a:extLst>
            <a:ext uri="{909E8E84-426E-40DD-AFC4-6F175D3DCCD1}">
              <a14:hiddenFill xmlns:a14="http://schemas.microsoft.com/office/drawing/2010/main">
                <a:solidFill>
                  <a:srgbClr val="FFFFFF"/>
                </a:solidFill>
              </a14:hiddenFill>
            </a:ext>
          </a:extLst>
        </p:spPr>
      </p:pic>
      <p:pic>
        <p:nvPicPr>
          <p:cNvPr id="2066" name="Picture 18" descr="Day After Tomorrow Tsunami GIF - Day After Tomorrow Tsunami GIFs">
            <a:extLst>
              <a:ext uri="{FF2B5EF4-FFF2-40B4-BE49-F238E27FC236}">
                <a16:creationId xmlns:a16="http://schemas.microsoft.com/office/drawing/2014/main" id="{DC4D236B-0B9C-F675-FFE7-D414BF8BAC3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0609"/>
          <a:stretch/>
        </p:blipFill>
        <p:spPr bwMode="auto">
          <a:xfrm>
            <a:off x="0" y="-27384"/>
            <a:ext cx="9154287" cy="3409622"/>
          </a:xfrm>
          <a:prstGeom prst="rect">
            <a:avLst/>
          </a:prstGeom>
          <a:noFill/>
          <a:extLst>
            <a:ext uri="{909E8E84-426E-40DD-AFC4-6F175D3DCCD1}">
              <a14:hiddenFill xmlns:a14="http://schemas.microsoft.com/office/drawing/2010/main">
                <a:solidFill>
                  <a:srgbClr val="FFFFFF"/>
                </a:solidFill>
              </a14:hiddenFill>
            </a:ext>
          </a:extLst>
        </p:spPr>
      </p:pic>
      <p:sp>
        <p:nvSpPr>
          <p:cNvPr id="7" name="7 Rectángulo">
            <a:extLst>
              <a:ext uri="{FF2B5EF4-FFF2-40B4-BE49-F238E27FC236}">
                <a16:creationId xmlns:a16="http://schemas.microsoft.com/office/drawing/2014/main" id="{BC72EC23-5928-3475-8096-03423B8E15AB}"/>
              </a:ext>
            </a:extLst>
          </p:cNvPr>
          <p:cNvSpPr/>
          <p:nvPr/>
        </p:nvSpPr>
        <p:spPr>
          <a:xfrm>
            <a:off x="7308304" y="6525344"/>
            <a:ext cx="1717137" cy="276999"/>
          </a:xfrm>
          <a:prstGeom prst="rect">
            <a:avLst/>
          </a:prstGeom>
        </p:spPr>
        <p:txBody>
          <a:bodyPr wrap="none">
            <a:spAutoFit/>
          </a:bodyPr>
          <a:lstStyle/>
          <a:p>
            <a:pPr algn="ctr"/>
            <a:r>
              <a:rPr lang="ca-ES" sz="1200" dirty="0">
                <a:solidFill>
                  <a:schemeClr val="bg1"/>
                </a:solidFill>
              </a:rPr>
              <a:t>El </a:t>
            </a:r>
            <a:r>
              <a:rPr lang="ca-ES" sz="1200" dirty="0" err="1">
                <a:solidFill>
                  <a:schemeClr val="bg1"/>
                </a:solidFill>
              </a:rPr>
              <a:t>Día</a:t>
            </a:r>
            <a:r>
              <a:rPr lang="ca-ES" sz="1200" dirty="0">
                <a:solidFill>
                  <a:schemeClr val="bg1"/>
                </a:solidFill>
              </a:rPr>
              <a:t> de </a:t>
            </a:r>
            <a:r>
              <a:rPr lang="ca-ES" sz="1200" dirty="0" err="1">
                <a:solidFill>
                  <a:schemeClr val="bg1"/>
                </a:solidFill>
              </a:rPr>
              <a:t>Mañana</a:t>
            </a:r>
            <a:r>
              <a:rPr lang="ca-ES" sz="1200" dirty="0">
                <a:solidFill>
                  <a:schemeClr val="bg1"/>
                </a:solidFill>
              </a:rPr>
              <a:t> (2004)</a:t>
            </a:r>
          </a:p>
        </p:txBody>
      </p:sp>
      <p:sp>
        <p:nvSpPr>
          <p:cNvPr id="8" name="7 Rectángulo">
            <a:extLst>
              <a:ext uri="{FF2B5EF4-FFF2-40B4-BE49-F238E27FC236}">
                <a16:creationId xmlns:a16="http://schemas.microsoft.com/office/drawing/2014/main" id="{56537F96-6C90-C329-935B-DEC6C2F6C3D1}"/>
              </a:ext>
            </a:extLst>
          </p:cNvPr>
          <p:cNvSpPr/>
          <p:nvPr/>
        </p:nvSpPr>
        <p:spPr>
          <a:xfrm>
            <a:off x="7601653" y="2996952"/>
            <a:ext cx="1423788" cy="276999"/>
          </a:xfrm>
          <a:prstGeom prst="rect">
            <a:avLst/>
          </a:prstGeom>
        </p:spPr>
        <p:txBody>
          <a:bodyPr wrap="none">
            <a:spAutoFit/>
          </a:bodyPr>
          <a:lstStyle/>
          <a:p>
            <a:pPr algn="ctr"/>
            <a:r>
              <a:rPr lang="ca-ES" sz="1200" dirty="0" err="1">
                <a:solidFill>
                  <a:schemeClr val="bg1"/>
                </a:solidFill>
              </a:rPr>
              <a:t>Deep</a:t>
            </a:r>
            <a:r>
              <a:rPr lang="ca-ES" sz="1200" dirty="0">
                <a:solidFill>
                  <a:schemeClr val="bg1"/>
                </a:solidFill>
              </a:rPr>
              <a:t> </a:t>
            </a:r>
            <a:r>
              <a:rPr lang="ca-ES" sz="1200" dirty="0" err="1">
                <a:solidFill>
                  <a:schemeClr val="bg1"/>
                </a:solidFill>
              </a:rPr>
              <a:t>Impact</a:t>
            </a:r>
            <a:r>
              <a:rPr lang="ca-ES" sz="1200" dirty="0">
                <a:solidFill>
                  <a:schemeClr val="bg1"/>
                </a:solidFill>
              </a:rPr>
              <a:t> (1998)</a:t>
            </a:r>
          </a:p>
        </p:txBody>
      </p:sp>
      <p:pic>
        <p:nvPicPr>
          <p:cNvPr id="2" name="Picture 14" descr="Foto de sello falso png">
            <a:extLst>
              <a:ext uri="{FF2B5EF4-FFF2-40B4-BE49-F238E27FC236}">
                <a16:creationId xmlns:a16="http://schemas.microsoft.com/office/drawing/2014/main" id="{0519DC87-E434-ADF7-795E-DC176AF2299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911772">
            <a:off x="1892696" y="1137763"/>
            <a:ext cx="5590398" cy="3995375"/>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a:extLst>
              <a:ext uri="{FF2B5EF4-FFF2-40B4-BE49-F238E27FC236}">
                <a16:creationId xmlns:a16="http://schemas.microsoft.com/office/drawing/2014/main" id="{67D5AFBA-7CB7-7011-4056-A8E6DA521234}"/>
              </a:ext>
            </a:extLst>
          </p:cNvPr>
          <p:cNvSpPr txBox="1"/>
          <p:nvPr/>
        </p:nvSpPr>
        <p:spPr>
          <a:xfrm>
            <a:off x="2915816" y="260648"/>
            <a:ext cx="3867795" cy="523220"/>
          </a:xfrm>
          <a:prstGeom prst="rect">
            <a:avLst/>
          </a:prstGeom>
          <a:noFill/>
        </p:spPr>
        <p:txBody>
          <a:bodyPr wrap="square">
            <a:spAutoFit/>
          </a:bodyPr>
          <a:lstStyle/>
          <a:p>
            <a:r>
              <a:rPr lang="ca-ES" sz="2800" b="1" dirty="0">
                <a:solidFill>
                  <a:schemeClr val="bg1">
                    <a:lumMod val="95000"/>
                  </a:schemeClr>
                </a:solidFill>
              </a:rPr>
              <a:t>Què NO és un tsunami</a:t>
            </a:r>
            <a:endParaRPr lang="ca-ES" sz="2800" dirty="0">
              <a:solidFill>
                <a:schemeClr val="bg1">
                  <a:lumMod val="95000"/>
                </a:schemeClr>
              </a:solidFill>
            </a:endParaRPr>
          </a:p>
        </p:txBody>
      </p:sp>
    </p:spTree>
    <p:extLst>
      <p:ext uri="{BB962C8B-B14F-4D97-AF65-F5344CB8AC3E}">
        <p14:creationId xmlns:p14="http://schemas.microsoft.com/office/powerpoint/2010/main" val="17634038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829E6FC5-8E6C-FE1F-EF18-DA288F1DF26E}"/>
              </a:ext>
            </a:extLst>
          </p:cNvPr>
          <p:cNvSpPr txBox="1"/>
          <p:nvPr/>
        </p:nvSpPr>
        <p:spPr>
          <a:xfrm>
            <a:off x="0" y="1484784"/>
            <a:ext cx="9144000" cy="707886"/>
          </a:xfrm>
          <a:prstGeom prst="rect">
            <a:avLst/>
          </a:prstGeom>
          <a:noFill/>
        </p:spPr>
        <p:txBody>
          <a:bodyPr wrap="square">
            <a:spAutoFit/>
          </a:bodyPr>
          <a:lstStyle/>
          <a:p>
            <a:pPr marL="266700" lvl="0"/>
            <a:r>
              <a:rPr lang="ca-ES" sz="2000" dirty="0"/>
              <a:t>Altres mecanismes capaços de generar tsunamis: </a:t>
            </a:r>
          </a:p>
          <a:p>
            <a:pPr marL="266700" lvl="0"/>
            <a:r>
              <a:rPr lang="ca-ES" sz="2000" dirty="0"/>
              <a:t>	</a:t>
            </a:r>
            <a:r>
              <a:rPr lang="ca-ES" sz="2000" b="1" dirty="0"/>
              <a:t>impactes meteorítics</a:t>
            </a:r>
          </a:p>
        </p:txBody>
      </p:sp>
      <p:pic>
        <p:nvPicPr>
          <p:cNvPr id="26628" name="Picture 4">
            <a:extLst>
              <a:ext uri="{FF2B5EF4-FFF2-40B4-BE49-F238E27FC236}">
                <a16:creationId xmlns:a16="http://schemas.microsoft.com/office/drawing/2014/main" id="{787D30A5-0B57-9668-D4B9-BB351E3A34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2204864"/>
            <a:ext cx="5372536" cy="3939860"/>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a:extLst>
              <a:ext uri="{FF2B5EF4-FFF2-40B4-BE49-F238E27FC236}">
                <a16:creationId xmlns:a16="http://schemas.microsoft.com/office/drawing/2014/main" id="{A7F2814A-BF58-20A0-EE69-23008CF2DC1A}"/>
              </a:ext>
            </a:extLst>
          </p:cNvPr>
          <p:cNvSpPr txBox="1"/>
          <p:nvPr/>
        </p:nvSpPr>
        <p:spPr>
          <a:xfrm>
            <a:off x="3347864" y="5847075"/>
            <a:ext cx="1512168" cy="261610"/>
          </a:xfrm>
          <a:prstGeom prst="rect">
            <a:avLst/>
          </a:prstGeom>
          <a:solidFill>
            <a:schemeClr val="bg1">
              <a:lumMod val="85000"/>
            </a:schemeClr>
          </a:solidFill>
        </p:spPr>
        <p:txBody>
          <a:bodyPr wrap="square">
            <a:spAutoFit/>
          </a:bodyPr>
          <a:lstStyle/>
          <a:p>
            <a:pPr algn="ctr"/>
            <a:r>
              <a:rPr lang="es-ES" sz="1100" dirty="0" err="1"/>
              <a:t>National</a:t>
            </a:r>
            <a:r>
              <a:rPr lang="es-ES" sz="1100" dirty="0"/>
              <a:t> </a:t>
            </a:r>
            <a:r>
              <a:rPr lang="es-ES" sz="1100" dirty="0" err="1"/>
              <a:t>Geographic</a:t>
            </a:r>
            <a:endParaRPr lang="ca-ES" sz="1100" dirty="0"/>
          </a:p>
        </p:txBody>
      </p:sp>
      <p:pic>
        <p:nvPicPr>
          <p:cNvPr id="26630" name="Picture 6" descr="Hallados los restos fosilizados de las megaondas del tsunami que acabó con  los dinosaurios">
            <a:extLst>
              <a:ext uri="{FF2B5EF4-FFF2-40B4-BE49-F238E27FC236}">
                <a16:creationId xmlns:a16="http://schemas.microsoft.com/office/drawing/2014/main" id="{0108260B-47DA-CD8B-4816-4174D77F1C6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7163" t="13385" r="37400"/>
          <a:stretch/>
        </p:blipFill>
        <p:spPr bwMode="auto">
          <a:xfrm>
            <a:off x="622772" y="2204864"/>
            <a:ext cx="2437060" cy="3970057"/>
          </a:xfrm>
          <a:prstGeom prst="rect">
            <a:avLst/>
          </a:prstGeom>
          <a:noFill/>
          <a:extLst>
            <a:ext uri="{909E8E84-426E-40DD-AFC4-6F175D3DCCD1}">
              <a14:hiddenFill xmlns:a14="http://schemas.microsoft.com/office/drawing/2010/main">
                <a:solidFill>
                  <a:srgbClr val="FFFFFF"/>
                </a:solidFill>
              </a14:hiddenFill>
            </a:ext>
          </a:extLst>
        </p:spPr>
      </p:pic>
      <p:sp>
        <p:nvSpPr>
          <p:cNvPr id="2" name="5 CuadroTexto">
            <a:extLst>
              <a:ext uri="{FF2B5EF4-FFF2-40B4-BE49-F238E27FC236}">
                <a16:creationId xmlns:a16="http://schemas.microsoft.com/office/drawing/2014/main" id="{9149C6BD-2040-1672-7D35-4387D3FE6B3E}"/>
              </a:ext>
            </a:extLst>
          </p:cNvPr>
          <p:cNvSpPr txBox="1"/>
          <p:nvPr/>
        </p:nvSpPr>
        <p:spPr>
          <a:xfrm>
            <a:off x="0" y="908720"/>
            <a:ext cx="9144000" cy="461665"/>
          </a:xfrm>
          <a:prstGeom prst="rect">
            <a:avLst/>
          </a:prstGeom>
          <a:noFill/>
        </p:spPr>
        <p:txBody>
          <a:bodyPr wrap="square" rtlCol="0">
            <a:spAutoFit/>
          </a:bodyPr>
          <a:lstStyle/>
          <a:p>
            <a:pPr marL="266700" lvl="0"/>
            <a:r>
              <a:rPr lang="ca-ES" sz="2400" dirty="0"/>
              <a:t>generades pel </a:t>
            </a:r>
            <a:r>
              <a:rPr lang="ca-ES" sz="2400" b="1" dirty="0"/>
              <a:t>desplaçament sobtat de la columna d’aigua</a:t>
            </a:r>
          </a:p>
        </p:txBody>
      </p:sp>
      <p:sp>
        <p:nvSpPr>
          <p:cNvPr id="5" name="CuadroTexto 4">
            <a:extLst>
              <a:ext uri="{FF2B5EF4-FFF2-40B4-BE49-F238E27FC236}">
                <a16:creationId xmlns:a16="http://schemas.microsoft.com/office/drawing/2014/main" id="{E2BA68EC-A34A-CFE2-E753-ECC738A3DD4D}"/>
              </a:ext>
            </a:extLst>
          </p:cNvPr>
          <p:cNvSpPr txBox="1"/>
          <p:nvPr/>
        </p:nvSpPr>
        <p:spPr>
          <a:xfrm>
            <a:off x="0" y="6165304"/>
            <a:ext cx="9144000" cy="646331"/>
          </a:xfrm>
          <a:prstGeom prst="rect">
            <a:avLst/>
          </a:prstGeom>
          <a:noFill/>
        </p:spPr>
        <p:txBody>
          <a:bodyPr wrap="square">
            <a:spAutoFit/>
          </a:bodyPr>
          <a:lstStyle/>
          <a:p>
            <a:pPr lvl="0" algn="ctr"/>
            <a:r>
              <a:rPr lang="ca-ES" sz="1800" dirty="0"/>
              <a:t>Barreja de peixos d’aigua dolça i salada i rèptils marins fossilitzats terra endins</a:t>
            </a:r>
          </a:p>
          <a:p>
            <a:pPr lvl="0" algn="ctr"/>
            <a:r>
              <a:rPr lang="ca-ES" sz="1800" dirty="0"/>
              <a:t>amb </a:t>
            </a:r>
            <a:r>
              <a:rPr lang="ca-ES" sz="1800" dirty="0" err="1"/>
              <a:t>microtectites</a:t>
            </a:r>
            <a:r>
              <a:rPr lang="ca-ES" sz="1800" dirty="0"/>
              <a:t> a les brànquies, formació </a:t>
            </a:r>
            <a:r>
              <a:rPr lang="ca-ES" sz="1800" dirty="0" err="1"/>
              <a:t>Tanis</a:t>
            </a:r>
            <a:r>
              <a:rPr lang="ca-ES" sz="1800" dirty="0"/>
              <a:t> (datada al límit K-</a:t>
            </a:r>
            <a:r>
              <a:rPr lang="ca-ES" sz="1800" dirty="0" err="1"/>
              <a:t>Pg</a:t>
            </a:r>
            <a:r>
              <a:rPr lang="ca-ES" sz="1800" dirty="0"/>
              <a:t>) </a:t>
            </a:r>
          </a:p>
        </p:txBody>
      </p:sp>
    </p:spTree>
    <p:extLst>
      <p:ext uri="{BB962C8B-B14F-4D97-AF65-F5344CB8AC3E}">
        <p14:creationId xmlns:p14="http://schemas.microsoft.com/office/powerpoint/2010/main" val="35944235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pic>
        <p:nvPicPr>
          <p:cNvPr id="7" name="Imagen 6" descr="Logotipo&#10;&#10;Descripción generada automáticamente">
            <a:extLst>
              <a:ext uri="{FF2B5EF4-FFF2-40B4-BE49-F238E27FC236}">
                <a16:creationId xmlns:a16="http://schemas.microsoft.com/office/drawing/2014/main" id="{DDD4974C-9CCE-4D1E-B410-0BE5154D7E5E}"/>
              </a:ext>
            </a:extLst>
          </p:cNvPr>
          <p:cNvPicPr>
            <a:picLocks noChangeAspect="1"/>
          </p:cNvPicPr>
          <p:nvPr/>
        </p:nvPicPr>
        <p:blipFill rotWithShape="1">
          <a:blip r:embed="rId2">
            <a:extLst>
              <a:ext uri="{28A0092B-C50C-407E-A947-70E740481C1C}">
                <a14:useLocalDpi xmlns:a14="http://schemas.microsoft.com/office/drawing/2010/main" val="0"/>
              </a:ext>
            </a:extLst>
          </a:blip>
          <a:srcRect l="4518" t="3749" r="2884" b="6399"/>
          <a:stretch/>
        </p:blipFill>
        <p:spPr>
          <a:xfrm>
            <a:off x="2555776" y="1169782"/>
            <a:ext cx="4320480" cy="5355562"/>
          </a:xfrm>
          <a:prstGeom prst="rect">
            <a:avLst/>
          </a:prstGeom>
        </p:spPr>
      </p:pic>
      <p:sp>
        <p:nvSpPr>
          <p:cNvPr id="5" name="5 CuadroTexto">
            <a:extLst>
              <a:ext uri="{FF2B5EF4-FFF2-40B4-BE49-F238E27FC236}">
                <a16:creationId xmlns:a16="http://schemas.microsoft.com/office/drawing/2014/main" id="{4F1A05C3-6DA4-8995-1F99-7AEF28C04E74}"/>
              </a:ext>
            </a:extLst>
          </p:cNvPr>
          <p:cNvSpPr txBox="1"/>
          <p:nvPr/>
        </p:nvSpPr>
        <p:spPr>
          <a:xfrm>
            <a:off x="0" y="447055"/>
            <a:ext cx="9144000" cy="461665"/>
          </a:xfrm>
          <a:prstGeom prst="rect">
            <a:avLst/>
          </a:prstGeom>
          <a:noFill/>
        </p:spPr>
        <p:txBody>
          <a:bodyPr wrap="square" rtlCol="0">
            <a:spAutoFit/>
          </a:bodyPr>
          <a:lstStyle/>
          <a:p>
            <a:pPr lvl="0" algn="ctr"/>
            <a:r>
              <a:rPr lang="ca-ES" sz="2400" b="1" dirty="0"/>
              <a:t>Ara que ja sabem què és un tsunami...</a:t>
            </a:r>
          </a:p>
        </p:txBody>
      </p:sp>
    </p:spTree>
    <p:extLst>
      <p:ext uri="{BB962C8B-B14F-4D97-AF65-F5344CB8AC3E}">
        <p14:creationId xmlns:p14="http://schemas.microsoft.com/office/powerpoint/2010/main" val="2053098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5 CuadroTexto">
            <a:extLst>
              <a:ext uri="{FF2B5EF4-FFF2-40B4-BE49-F238E27FC236}">
                <a16:creationId xmlns:a16="http://schemas.microsoft.com/office/drawing/2014/main" id="{117022C2-CC40-D5E1-A6B9-AF6304C55658}"/>
              </a:ext>
            </a:extLst>
          </p:cNvPr>
          <p:cNvSpPr txBox="1"/>
          <p:nvPr/>
        </p:nvSpPr>
        <p:spPr>
          <a:xfrm>
            <a:off x="0" y="332656"/>
            <a:ext cx="9144000" cy="461665"/>
          </a:xfrm>
          <a:prstGeom prst="rect">
            <a:avLst/>
          </a:prstGeom>
          <a:noFill/>
        </p:spPr>
        <p:txBody>
          <a:bodyPr wrap="square" rtlCol="0">
            <a:spAutoFit/>
          </a:bodyPr>
          <a:lstStyle/>
          <a:p>
            <a:pPr marL="266700" lvl="0"/>
            <a:r>
              <a:rPr lang="es-ES" sz="2400" b="1" u="sng" dirty="0"/>
              <a:t>Qui estudia </a:t>
            </a:r>
            <a:r>
              <a:rPr lang="es-ES" sz="2400" b="1" u="sng" dirty="0" err="1"/>
              <a:t>els</a:t>
            </a:r>
            <a:r>
              <a:rPr lang="es-ES" sz="2400" b="1" u="sng" dirty="0"/>
              <a:t> tsunamis?</a:t>
            </a:r>
          </a:p>
        </p:txBody>
      </p:sp>
      <p:sp>
        <p:nvSpPr>
          <p:cNvPr id="4" name="Rectángulo 3">
            <a:extLst>
              <a:ext uri="{FF2B5EF4-FFF2-40B4-BE49-F238E27FC236}">
                <a16:creationId xmlns:a16="http://schemas.microsoft.com/office/drawing/2014/main" id="{3EE8C38D-ABAF-885B-7151-785B05A0C514}"/>
              </a:ext>
            </a:extLst>
          </p:cNvPr>
          <p:cNvSpPr/>
          <p:nvPr/>
        </p:nvSpPr>
        <p:spPr>
          <a:xfrm>
            <a:off x="323528" y="908720"/>
            <a:ext cx="8424936" cy="22322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8" name="CuadroTexto 7">
            <a:extLst>
              <a:ext uri="{FF2B5EF4-FFF2-40B4-BE49-F238E27FC236}">
                <a16:creationId xmlns:a16="http://schemas.microsoft.com/office/drawing/2014/main" id="{829E6FC5-8E6C-FE1F-EF18-DA288F1DF26E}"/>
              </a:ext>
            </a:extLst>
          </p:cNvPr>
          <p:cNvSpPr txBox="1"/>
          <p:nvPr/>
        </p:nvSpPr>
        <p:spPr>
          <a:xfrm>
            <a:off x="252536" y="1050989"/>
            <a:ext cx="9144000" cy="2246769"/>
          </a:xfrm>
          <a:prstGeom prst="rect">
            <a:avLst/>
          </a:prstGeom>
          <a:noFill/>
        </p:spPr>
        <p:txBody>
          <a:bodyPr wrap="square">
            <a:spAutoFit/>
          </a:bodyPr>
          <a:lstStyle/>
          <a:p>
            <a:pPr marL="266700" lvl="0"/>
            <a:r>
              <a:rPr lang="ca-ES" sz="2000" b="1" u="sng" dirty="0">
                <a:solidFill>
                  <a:schemeClr val="bg1"/>
                </a:solidFill>
              </a:rPr>
              <a:t>Geòlogues i geòlegs </a:t>
            </a:r>
          </a:p>
          <a:p>
            <a:pPr marL="266700" lvl="0"/>
            <a:r>
              <a:rPr lang="ca-ES" sz="2000" dirty="0">
                <a:solidFill>
                  <a:schemeClr val="bg1"/>
                </a:solidFill>
              </a:rPr>
              <a:t>	identifiquen falles susceptibles de generar tsunamis (geodinàmica)</a:t>
            </a:r>
          </a:p>
          <a:p>
            <a:pPr marL="266700" lvl="0"/>
            <a:r>
              <a:rPr lang="ca-ES" sz="2000" dirty="0">
                <a:solidFill>
                  <a:schemeClr val="bg1"/>
                </a:solidFill>
              </a:rPr>
              <a:t>	enregistren i estudien els terratrèmols (geofísica)</a:t>
            </a:r>
          </a:p>
          <a:p>
            <a:pPr marL="266700" lvl="0"/>
            <a:r>
              <a:rPr lang="ca-ES" sz="2000" dirty="0">
                <a:solidFill>
                  <a:schemeClr val="bg1"/>
                </a:solidFill>
              </a:rPr>
              <a:t>	caracteritzen l’activitat volcànica (vulcanologia)</a:t>
            </a:r>
          </a:p>
          <a:p>
            <a:pPr marL="266700"/>
            <a:r>
              <a:rPr lang="ca-ES" sz="2000" dirty="0">
                <a:solidFill>
                  <a:schemeClr val="bg1"/>
                </a:solidFill>
              </a:rPr>
              <a:t>	identifiquen tsunamis passats en el registre geològic (estratigrafia)</a:t>
            </a:r>
          </a:p>
          <a:p>
            <a:pPr marL="266700"/>
            <a:r>
              <a:rPr lang="ca-ES" sz="2000" dirty="0">
                <a:solidFill>
                  <a:schemeClr val="bg1"/>
                </a:solidFill>
              </a:rPr>
              <a:t>	daten el registre passat (geoquímica, paleontologia)</a:t>
            </a:r>
          </a:p>
          <a:p>
            <a:pPr marL="266700" lvl="0"/>
            <a:endParaRPr lang="ca-ES" sz="2000" dirty="0">
              <a:solidFill>
                <a:schemeClr val="bg1"/>
              </a:solidFill>
            </a:endParaRPr>
          </a:p>
        </p:txBody>
      </p:sp>
      <p:pic>
        <p:nvPicPr>
          <p:cNvPr id="5" name="Imagen 4" descr="Una persona sentado en el pasto&#10;&#10;Descripción generada automáticamente">
            <a:extLst>
              <a:ext uri="{FF2B5EF4-FFF2-40B4-BE49-F238E27FC236}">
                <a16:creationId xmlns:a16="http://schemas.microsoft.com/office/drawing/2014/main" id="{27039CD6-D6B2-195F-3462-C27BA254A2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6632" y="3393757"/>
            <a:ext cx="3887416" cy="2915562"/>
          </a:xfrm>
          <a:prstGeom prst="rect">
            <a:avLst/>
          </a:prstGeom>
        </p:spPr>
      </p:pic>
      <p:pic>
        <p:nvPicPr>
          <p:cNvPr id="1026" name="Picture 2" descr="Imatge">
            <a:extLst>
              <a:ext uri="{FF2B5EF4-FFF2-40B4-BE49-F238E27FC236}">
                <a16:creationId xmlns:a16="http://schemas.microsoft.com/office/drawing/2014/main" id="{0E6B6FFF-54D9-58DE-0F9F-D87CCB311AC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54765" y="3283236"/>
            <a:ext cx="2485587" cy="3314116"/>
          </a:xfrm>
          <a:prstGeom prst="rect">
            <a:avLst/>
          </a:prstGeom>
          <a:noFill/>
          <a:extLst>
            <a:ext uri="{909E8E84-426E-40DD-AFC4-6F175D3DCCD1}">
              <a14:hiddenFill xmlns:a14="http://schemas.microsoft.com/office/drawing/2010/main">
                <a:solidFill>
                  <a:srgbClr val="FFFFFF"/>
                </a:solidFill>
              </a14:hiddenFill>
            </a:ext>
          </a:extLst>
        </p:spPr>
      </p:pic>
      <p:sp>
        <p:nvSpPr>
          <p:cNvPr id="9" name="CuadroTexto 8">
            <a:extLst>
              <a:ext uri="{FF2B5EF4-FFF2-40B4-BE49-F238E27FC236}">
                <a16:creationId xmlns:a16="http://schemas.microsoft.com/office/drawing/2014/main" id="{5143CC4B-B13F-3E4A-C976-1068DE4E00DC}"/>
              </a:ext>
            </a:extLst>
          </p:cNvPr>
          <p:cNvSpPr txBox="1"/>
          <p:nvPr/>
        </p:nvSpPr>
        <p:spPr>
          <a:xfrm>
            <a:off x="5343169" y="6309319"/>
            <a:ext cx="1512168" cy="261610"/>
          </a:xfrm>
          <a:prstGeom prst="rect">
            <a:avLst/>
          </a:prstGeom>
          <a:solidFill>
            <a:schemeClr val="bg1">
              <a:lumMod val="85000"/>
            </a:schemeClr>
          </a:solidFill>
        </p:spPr>
        <p:txBody>
          <a:bodyPr wrap="square">
            <a:spAutoFit/>
          </a:bodyPr>
          <a:lstStyle/>
          <a:p>
            <a:pPr algn="ctr"/>
            <a:r>
              <a:rPr lang="es-ES" sz="1100" dirty="0"/>
              <a:t>@ProfJamesGoff</a:t>
            </a:r>
            <a:endParaRPr lang="ca-ES" sz="1100" dirty="0"/>
          </a:p>
        </p:txBody>
      </p:sp>
      <p:sp>
        <p:nvSpPr>
          <p:cNvPr id="10" name="CuadroTexto 9">
            <a:extLst>
              <a:ext uri="{FF2B5EF4-FFF2-40B4-BE49-F238E27FC236}">
                <a16:creationId xmlns:a16="http://schemas.microsoft.com/office/drawing/2014/main" id="{C9D1731A-E510-8DD6-962E-64D7F16BAE8A}"/>
              </a:ext>
            </a:extLst>
          </p:cNvPr>
          <p:cNvSpPr txBox="1"/>
          <p:nvPr/>
        </p:nvSpPr>
        <p:spPr>
          <a:xfrm>
            <a:off x="1115616" y="6309319"/>
            <a:ext cx="1512168" cy="261610"/>
          </a:xfrm>
          <a:prstGeom prst="rect">
            <a:avLst/>
          </a:prstGeom>
          <a:solidFill>
            <a:schemeClr val="bg1">
              <a:lumMod val="85000"/>
            </a:schemeClr>
          </a:solidFill>
        </p:spPr>
        <p:txBody>
          <a:bodyPr wrap="square">
            <a:spAutoFit/>
          </a:bodyPr>
          <a:lstStyle/>
          <a:p>
            <a:r>
              <a:rPr lang="es-ES" sz="1100" dirty="0"/>
              <a:t>M. Ortuño</a:t>
            </a:r>
            <a:endParaRPr lang="ca-ES" sz="1100" dirty="0"/>
          </a:p>
        </p:txBody>
      </p:sp>
    </p:spTree>
    <p:extLst>
      <p:ext uri="{BB962C8B-B14F-4D97-AF65-F5344CB8AC3E}">
        <p14:creationId xmlns:p14="http://schemas.microsoft.com/office/powerpoint/2010/main" val="23713187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5 CuadroTexto">
            <a:extLst>
              <a:ext uri="{FF2B5EF4-FFF2-40B4-BE49-F238E27FC236}">
                <a16:creationId xmlns:a16="http://schemas.microsoft.com/office/drawing/2014/main" id="{117022C2-CC40-D5E1-A6B9-AF6304C55658}"/>
              </a:ext>
            </a:extLst>
          </p:cNvPr>
          <p:cNvSpPr txBox="1"/>
          <p:nvPr/>
        </p:nvSpPr>
        <p:spPr>
          <a:xfrm>
            <a:off x="0" y="332656"/>
            <a:ext cx="9144000" cy="461665"/>
          </a:xfrm>
          <a:prstGeom prst="rect">
            <a:avLst/>
          </a:prstGeom>
          <a:noFill/>
        </p:spPr>
        <p:txBody>
          <a:bodyPr wrap="square" rtlCol="0">
            <a:spAutoFit/>
          </a:bodyPr>
          <a:lstStyle/>
          <a:p>
            <a:pPr marL="266700" lvl="0"/>
            <a:r>
              <a:rPr lang="es-ES" sz="2400" b="1" u="sng" dirty="0"/>
              <a:t>Qui estudia </a:t>
            </a:r>
            <a:r>
              <a:rPr lang="es-ES" sz="2400" b="1" u="sng" dirty="0" err="1"/>
              <a:t>els</a:t>
            </a:r>
            <a:r>
              <a:rPr lang="es-ES" sz="2400" b="1" u="sng" dirty="0"/>
              <a:t> tsunamis?</a:t>
            </a:r>
          </a:p>
        </p:txBody>
      </p:sp>
      <p:sp>
        <p:nvSpPr>
          <p:cNvPr id="4" name="Rectángulo 3">
            <a:extLst>
              <a:ext uri="{FF2B5EF4-FFF2-40B4-BE49-F238E27FC236}">
                <a16:creationId xmlns:a16="http://schemas.microsoft.com/office/drawing/2014/main" id="{3EE8C38D-ABAF-885B-7151-785B05A0C514}"/>
              </a:ext>
            </a:extLst>
          </p:cNvPr>
          <p:cNvSpPr/>
          <p:nvPr/>
        </p:nvSpPr>
        <p:spPr>
          <a:xfrm>
            <a:off x="323528" y="980728"/>
            <a:ext cx="8424936" cy="17229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8" name="CuadroTexto 7">
            <a:extLst>
              <a:ext uri="{FF2B5EF4-FFF2-40B4-BE49-F238E27FC236}">
                <a16:creationId xmlns:a16="http://schemas.microsoft.com/office/drawing/2014/main" id="{829E6FC5-8E6C-FE1F-EF18-DA288F1DF26E}"/>
              </a:ext>
            </a:extLst>
          </p:cNvPr>
          <p:cNvSpPr txBox="1"/>
          <p:nvPr/>
        </p:nvSpPr>
        <p:spPr>
          <a:xfrm>
            <a:off x="252536" y="836712"/>
            <a:ext cx="8424936" cy="1938992"/>
          </a:xfrm>
          <a:prstGeom prst="rect">
            <a:avLst/>
          </a:prstGeom>
          <a:noFill/>
        </p:spPr>
        <p:txBody>
          <a:bodyPr wrap="square">
            <a:spAutoFit/>
          </a:bodyPr>
          <a:lstStyle/>
          <a:p>
            <a:pPr marL="266700" lvl="0"/>
            <a:endParaRPr lang="ca-ES" sz="2000" dirty="0">
              <a:solidFill>
                <a:schemeClr val="bg1"/>
              </a:solidFill>
            </a:endParaRPr>
          </a:p>
          <a:p>
            <a:pPr marL="266700" lvl="0"/>
            <a:r>
              <a:rPr lang="ca-ES" sz="2000" b="1" u="sng" dirty="0">
                <a:solidFill>
                  <a:schemeClr val="bg1"/>
                </a:solidFill>
              </a:rPr>
              <a:t>Oceanògrafes i oceanògrafs</a:t>
            </a:r>
          </a:p>
          <a:p>
            <a:pPr marL="266700" lvl="0"/>
            <a:r>
              <a:rPr lang="ca-ES" sz="2000" dirty="0">
                <a:solidFill>
                  <a:schemeClr val="bg1"/>
                </a:solidFill>
              </a:rPr>
              <a:t>	cartografien i caracteritzen els fons marins (oceanografia geològica)</a:t>
            </a:r>
          </a:p>
          <a:p>
            <a:pPr marL="266700" lvl="0"/>
            <a:r>
              <a:rPr lang="ca-ES" sz="2000" dirty="0">
                <a:solidFill>
                  <a:schemeClr val="bg1"/>
                </a:solidFill>
              </a:rPr>
              <a:t>	modelitzen la propagació de les onades (oceanografia física)</a:t>
            </a:r>
          </a:p>
          <a:p>
            <a:pPr marL="266700" lvl="0"/>
            <a:r>
              <a:rPr lang="ca-ES" sz="2000" dirty="0">
                <a:solidFill>
                  <a:schemeClr val="bg1"/>
                </a:solidFill>
              </a:rPr>
              <a:t>	estudien els seus efectes en els ecosistemes marins (ecologia)</a:t>
            </a:r>
          </a:p>
          <a:p>
            <a:pPr marL="266700" lvl="0"/>
            <a:r>
              <a:rPr lang="ca-ES" sz="2000" dirty="0">
                <a:solidFill>
                  <a:schemeClr val="bg1"/>
                </a:solidFill>
              </a:rPr>
              <a:t>	</a:t>
            </a:r>
          </a:p>
        </p:txBody>
      </p:sp>
      <p:pic>
        <p:nvPicPr>
          <p:cNvPr id="3" name="8 Imagen">
            <a:extLst>
              <a:ext uri="{FF2B5EF4-FFF2-40B4-BE49-F238E27FC236}">
                <a16:creationId xmlns:a16="http://schemas.microsoft.com/office/drawing/2014/main" id="{E9577F4E-8039-CB67-BE1C-F036FA123F7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83968" y="2847712"/>
            <a:ext cx="2095299" cy="3744416"/>
          </a:xfrm>
          <a:prstGeom prst="rect">
            <a:avLst/>
          </a:prstGeom>
        </p:spPr>
      </p:pic>
      <p:pic>
        <p:nvPicPr>
          <p:cNvPr id="5" name="6 Imagen">
            <a:extLst>
              <a:ext uri="{FF2B5EF4-FFF2-40B4-BE49-F238E27FC236}">
                <a16:creationId xmlns:a16="http://schemas.microsoft.com/office/drawing/2014/main" id="{86768FBC-276E-4BCD-176C-C5E1ADA5BF5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1235" r="10169" b="6669"/>
          <a:stretch/>
        </p:blipFill>
        <p:spPr>
          <a:xfrm>
            <a:off x="323528" y="2847712"/>
            <a:ext cx="3816423" cy="1960149"/>
          </a:xfrm>
          <a:prstGeom prst="rect">
            <a:avLst/>
          </a:prstGeom>
        </p:spPr>
      </p:pic>
      <p:pic>
        <p:nvPicPr>
          <p:cNvPr id="6" name="Picture 2" descr="J:\Personal\Fotos\fotos_DETS\Galderic\DSC04705.JPG">
            <a:extLst>
              <a:ext uri="{FF2B5EF4-FFF2-40B4-BE49-F238E27FC236}">
                <a16:creationId xmlns:a16="http://schemas.microsoft.com/office/drawing/2014/main" id="{9989C953-996E-BB15-8B65-77B7B3F0D026}"/>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9105" r="-1"/>
          <a:stretch/>
        </p:blipFill>
        <p:spPr bwMode="auto">
          <a:xfrm>
            <a:off x="6495534" y="2847712"/>
            <a:ext cx="2540962" cy="3744416"/>
          </a:xfrm>
          <a:prstGeom prst="rect">
            <a:avLst/>
          </a:prstGeom>
          <a:noFill/>
          <a:extLst>
            <a:ext uri="{909E8E84-426E-40DD-AFC4-6F175D3DCCD1}">
              <a14:hiddenFill xmlns:a14="http://schemas.microsoft.com/office/drawing/2010/main">
                <a:solidFill>
                  <a:srgbClr val="FFFFFF"/>
                </a:solidFill>
              </a14:hiddenFill>
            </a:ext>
          </a:extLst>
        </p:spPr>
      </p:pic>
      <p:sp>
        <p:nvSpPr>
          <p:cNvPr id="9" name="CuadroTexto 8">
            <a:extLst>
              <a:ext uri="{FF2B5EF4-FFF2-40B4-BE49-F238E27FC236}">
                <a16:creationId xmlns:a16="http://schemas.microsoft.com/office/drawing/2014/main" id="{9D2F3E46-64A9-3466-863F-0208BE66AE9A}"/>
              </a:ext>
            </a:extLst>
          </p:cNvPr>
          <p:cNvSpPr txBox="1"/>
          <p:nvPr/>
        </p:nvSpPr>
        <p:spPr>
          <a:xfrm>
            <a:off x="6591578" y="6309320"/>
            <a:ext cx="788734" cy="261610"/>
          </a:xfrm>
          <a:prstGeom prst="rect">
            <a:avLst/>
          </a:prstGeom>
          <a:solidFill>
            <a:schemeClr val="bg1">
              <a:lumMod val="85000"/>
            </a:schemeClr>
          </a:solidFill>
        </p:spPr>
        <p:txBody>
          <a:bodyPr wrap="square">
            <a:spAutoFit/>
          </a:bodyPr>
          <a:lstStyle/>
          <a:p>
            <a:pPr algn="ctr"/>
            <a:r>
              <a:rPr lang="es-ES" sz="1100" dirty="0"/>
              <a:t>G. Lastras</a:t>
            </a:r>
            <a:endParaRPr lang="ca-ES" sz="1100" dirty="0"/>
          </a:p>
        </p:txBody>
      </p:sp>
      <p:pic>
        <p:nvPicPr>
          <p:cNvPr id="2050" name="Picture 2">
            <a:extLst>
              <a:ext uri="{FF2B5EF4-FFF2-40B4-BE49-F238E27FC236}">
                <a16:creationId xmlns:a16="http://schemas.microsoft.com/office/drawing/2014/main" id="{1037D42E-2670-D8A2-0B20-66BA16A91DC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5087" t="9051" r="2966" b="65826"/>
          <a:stretch/>
        </p:blipFill>
        <p:spPr bwMode="auto">
          <a:xfrm>
            <a:off x="323527" y="4901067"/>
            <a:ext cx="3816423" cy="1691061"/>
          </a:xfrm>
          <a:prstGeom prst="rect">
            <a:avLst/>
          </a:prstGeom>
          <a:noFill/>
          <a:extLst>
            <a:ext uri="{909E8E84-426E-40DD-AFC4-6F175D3DCCD1}">
              <a14:hiddenFill xmlns:a14="http://schemas.microsoft.com/office/drawing/2010/main">
                <a:solidFill>
                  <a:srgbClr val="FFFFFF"/>
                </a:solidFill>
              </a14:hiddenFill>
            </a:ext>
          </a:extLst>
        </p:spPr>
      </p:pic>
      <p:sp>
        <p:nvSpPr>
          <p:cNvPr id="10" name="CuadroTexto 9">
            <a:extLst>
              <a:ext uri="{FF2B5EF4-FFF2-40B4-BE49-F238E27FC236}">
                <a16:creationId xmlns:a16="http://schemas.microsoft.com/office/drawing/2014/main" id="{B833D765-B2C2-10B2-05DA-CE9DF7B849F4}"/>
              </a:ext>
            </a:extLst>
          </p:cNvPr>
          <p:cNvSpPr txBox="1"/>
          <p:nvPr/>
        </p:nvSpPr>
        <p:spPr>
          <a:xfrm>
            <a:off x="3275856" y="6309320"/>
            <a:ext cx="788734" cy="261610"/>
          </a:xfrm>
          <a:prstGeom prst="rect">
            <a:avLst/>
          </a:prstGeom>
          <a:solidFill>
            <a:schemeClr val="bg1">
              <a:lumMod val="85000"/>
            </a:schemeClr>
          </a:solidFill>
        </p:spPr>
        <p:txBody>
          <a:bodyPr wrap="square">
            <a:spAutoFit/>
          </a:bodyPr>
          <a:lstStyle/>
          <a:p>
            <a:pPr algn="ctr"/>
            <a:r>
              <a:rPr lang="es-ES" sz="1100" dirty="0" err="1"/>
              <a:t>Koji</a:t>
            </a:r>
            <a:r>
              <a:rPr lang="es-ES" sz="1100" dirty="0"/>
              <a:t> SEIKE</a:t>
            </a:r>
            <a:endParaRPr lang="ca-ES" sz="1100" dirty="0"/>
          </a:p>
        </p:txBody>
      </p:sp>
    </p:spTree>
    <p:extLst>
      <p:ext uri="{BB962C8B-B14F-4D97-AF65-F5344CB8AC3E}">
        <p14:creationId xmlns:p14="http://schemas.microsoft.com/office/powerpoint/2010/main" val="15035717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3" name="5 CuadroTexto">
            <a:extLst>
              <a:ext uri="{FF2B5EF4-FFF2-40B4-BE49-F238E27FC236}">
                <a16:creationId xmlns:a16="http://schemas.microsoft.com/office/drawing/2014/main" id="{E5ADA7BD-B240-5EF7-F6B8-C9D46C41C248}"/>
              </a:ext>
            </a:extLst>
          </p:cNvPr>
          <p:cNvSpPr txBox="1"/>
          <p:nvPr/>
        </p:nvSpPr>
        <p:spPr>
          <a:xfrm>
            <a:off x="0" y="332656"/>
            <a:ext cx="9144000" cy="461665"/>
          </a:xfrm>
          <a:prstGeom prst="rect">
            <a:avLst/>
          </a:prstGeom>
          <a:noFill/>
        </p:spPr>
        <p:txBody>
          <a:bodyPr wrap="square" rtlCol="0">
            <a:spAutoFit/>
          </a:bodyPr>
          <a:lstStyle/>
          <a:p>
            <a:pPr marL="266700" lvl="0"/>
            <a:r>
              <a:rPr lang="ca-ES" sz="2400" b="1" u="sng" dirty="0"/>
              <a:t>Com s’estudien? El registre històric...</a:t>
            </a:r>
          </a:p>
        </p:txBody>
      </p:sp>
      <p:sp>
        <p:nvSpPr>
          <p:cNvPr id="16" name="CuadroTexto 15">
            <a:extLst>
              <a:ext uri="{FF2B5EF4-FFF2-40B4-BE49-F238E27FC236}">
                <a16:creationId xmlns:a16="http://schemas.microsoft.com/office/drawing/2014/main" id="{5F1C7F4F-C4D9-EE51-55AA-19A7341C1DEB}"/>
              </a:ext>
            </a:extLst>
          </p:cNvPr>
          <p:cNvSpPr txBox="1"/>
          <p:nvPr/>
        </p:nvSpPr>
        <p:spPr>
          <a:xfrm>
            <a:off x="0" y="908720"/>
            <a:ext cx="9144000" cy="707886"/>
          </a:xfrm>
          <a:prstGeom prst="rect">
            <a:avLst/>
          </a:prstGeom>
          <a:noFill/>
        </p:spPr>
        <p:txBody>
          <a:bodyPr wrap="square">
            <a:spAutoFit/>
          </a:bodyPr>
          <a:lstStyle/>
          <a:p>
            <a:pPr marL="266700" lvl="0"/>
            <a:r>
              <a:rPr lang="ca-ES" sz="2000" dirty="0"/>
              <a:t>Els tsunamis són esdeveniments de </a:t>
            </a:r>
            <a:r>
              <a:rPr lang="ca-ES" sz="2000" b="1" dirty="0"/>
              <a:t>baixa freqüència</a:t>
            </a:r>
            <a:r>
              <a:rPr lang="ca-ES" sz="2000" dirty="0"/>
              <a:t>.</a:t>
            </a:r>
          </a:p>
          <a:p>
            <a:pPr marL="266700" lvl="0"/>
            <a:r>
              <a:rPr lang="ca-ES" sz="2000" dirty="0"/>
              <a:t>Charles </a:t>
            </a:r>
            <a:r>
              <a:rPr lang="ca-ES" sz="2000" dirty="0" err="1"/>
              <a:t>Lyell</a:t>
            </a:r>
            <a:r>
              <a:rPr lang="ca-ES" sz="2000" dirty="0"/>
              <a:t>: “el passat és la clau del present”. </a:t>
            </a:r>
          </a:p>
        </p:txBody>
      </p:sp>
      <p:sp>
        <p:nvSpPr>
          <p:cNvPr id="19" name="10 Rectángulo">
            <a:extLst>
              <a:ext uri="{FF2B5EF4-FFF2-40B4-BE49-F238E27FC236}">
                <a16:creationId xmlns:a16="http://schemas.microsoft.com/office/drawing/2014/main" id="{BD38A6FD-8068-5EA9-0AE3-463F9F48BAFD}"/>
              </a:ext>
            </a:extLst>
          </p:cNvPr>
          <p:cNvSpPr/>
          <p:nvPr/>
        </p:nvSpPr>
        <p:spPr>
          <a:xfrm>
            <a:off x="4860032" y="4267081"/>
            <a:ext cx="4248472" cy="1015663"/>
          </a:xfrm>
          <a:prstGeom prst="rect">
            <a:avLst/>
          </a:prstGeom>
        </p:spPr>
        <p:txBody>
          <a:bodyPr wrap="square">
            <a:spAutoFit/>
          </a:bodyPr>
          <a:lstStyle/>
          <a:p>
            <a:r>
              <a:rPr lang="ca-ES" sz="2000" dirty="0"/>
              <a:t>Gravat que representa l’impacte del tsunami de l’Atlàntic Nord, 1755</a:t>
            </a:r>
          </a:p>
          <a:p>
            <a:r>
              <a:rPr lang="ca-ES" sz="2000" dirty="0"/>
              <a:t>a Lisboa.</a:t>
            </a:r>
          </a:p>
        </p:txBody>
      </p:sp>
      <p:pic>
        <p:nvPicPr>
          <p:cNvPr id="20" name="Picture 2">
            <a:extLst>
              <a:ext uri="{FF2B5EF4-FFF2-40B4-BE49-F238E27FC236}">
                <a16:creationId xmlns:a16="http://schemas.microsoft.com/office/drawing/2014/main" id="{FC96A8F7-2943-4AC3-2AFB-235B87F2AF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4258404"/>
            <a:ext cx="4468025" cy="24829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CuadroTexto 21">
            <a:extLst>
              <a:ext uri="{FF2B5EF4-FFF2-40B4-BE49-F238E27FC236}">
                <a16:creationId xmlns:a16="http://schemas.microsoft.com/office/drawing/2014/main" id="{79425942-2767-1C51-D0ED-4860F27075FA}"/>
              </a:ext>
            </a:extLst>
          </p:cNvPr>
          <p:cNvSpPr txBox="1"/>
          <p:nvPr/>
        </p:nvSpPr>
        <p:spPr>
          <a:xfrm>
            <a:off x="395536" y="6453336"/>
            <a:ext cx="1872208" cy="276999"/>
          </a:xfrm>
          <a:prstGeom prst="rect">
            <a:avLst/>
          </a:prstGeom>
          <a:solidFill>
            <a:schemeClr val="bg1">
              <a:lumMod val="85000"/>
            </a:schemeClr>
          </a:solidFill>
        </p:spPr>
        <p:txBody>
          <a:bodyPr wrap="square">
            <a:spAutoFit/>
          </a:bodyPr>
          <a:lstStyle/>
          <a:p>
            <a:pPr algn="ctr"/>
            <a:r>
              <a:rPr lang="ca-ES" sz="1200" dirty="0"/>
              <a:t>Mary </a:t>
            </a:r>
            <a:r>
              <a:rPr lang="ca-ES" sz="1200" dirty="0" err="1"/>
              <a:t>Evans</a:t>
            </a:r>
            <a:r>
              <a:rPr lang="ca-ES" sz="1200" dirty="0"/>
              <a:t> Picture </a:t>
            </a:r>
            <a:r>
              <a:rPr lang="ca-ES" sz="1200" dirty="0" err="1"/>
              <a:t>Library</a:t>
            </a:r>
            <a:endParaRPr lang="ca-ES" sz="1200" dirty="0"/>
          </a:p>
        </p:txBody>
      </p:sp>
      <p:pic>
        <p:nvPicPr>
          <p:cNvPr id="2050" name="Picture 2">
            <a:extLst>
              <a:ext uri="{FF2B5EF4-FFF2-40B4-BE49-F238E27FC236}">
                <a16:creationId xmlns:a16="http://schemas.microsoft.com/office/drawing/2014/main" id="{7C87EB87-0FD0-58E9-D75F-C99ACC88569B}"/>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25904"/>
          <a:stretch/>
        </p:blipFill>
        <p:spPr bwMode="auto">
          <a:xfrm>
            <a:off x="323528" y="1628800"/>
            <a:ext cx="4468024" cy="2482964"/>
          </a:xfrm>
          <a:prstGeom prst="rect">
            <a:avLst/>
          </a:prstGeom>
          <a:noFill/>
          <a:extLst>
            <a:ext uri="{909E8E84-426E-40DD-AFC4-6F175D3DCCD1}">
              <a14:hiddenFill xmlns:a14="http://schemas.microsoft.com/office/drawing/2010/main">
                <a:solidFill>
                  <a:srgbClr val="FFFFFF"/>
                </a:solidFill>
              </a14:hiddenFill>
            </a:ext>
          </a:extLst>
        </p:spPr>
      </p:pic>
      <p:sp>
        <p:nvSpPr>
          <p:cNvPr id="4" name="10 Rectángulo">
            <a:extLst>
              <a:ext uri="{FF2B5EF4-FFF2-40B4-BE49-F238E27FC236}">
                <a16:creationId xmlns:a16="http://schemas.microsoft.com/office/drawing/2014/main" id="{48D96CBB-C647-708B-1931-4A487F145C4F}"/>
              </a:ext>
            </a:extLst>
          </p:cNvPr>
          <p:cNvSpPr/>
          <p:nvPr/>
        </p:nvSpPr>
        <p:spPr>
          <a:xfrm>
            <a:off x="4860032" y="1693257"/>
            <a:ext cx="4248472" cy="1015663"/>
          </a:xfrm>
          <a:prstGeom prst="rect">
            <a:avLst/>
          </a:prstGeom>
        </p:spPr>
        <p:txBody>
          <a:bodyPr wrap="square">
            <a:spAutoFit/>
          </a:bodyPr>
          <a:lstStyle/>
          <a:p>
            <a:r>
              <a:rPr lang="ca-ES" sz="2000" dirty="0"/>
              <a:t>Pedra de tsunami a </a:t>
            </a:r>
            <a:r>
              <a:rPr lang="ca-ES" sz="2000" dirty="0" err="1"/>
              <a:t>Yasu</a:t>
            </a:r>
            <a:r>
              <a:rPr lang="ca-ES" sz="2000" dirty="0"/>
              <a:t> </a:t>
            </a:r>
            <a:r>
              <a:rPr lang="ca-ES" sz="2000" dirty="0" err="1"/>
              <a:t>Kannon</a:t>
            </a:r>
            <a:r>
              <a:rPr lang="ca-ES" sz="2000" dirty="0"/>
              <a:t>, indicant l’alçada màxima del tsunami del 5 de novembre de 1854.</a:t>
            </a:r>
          </a:p>
        </p:txBody>
      </p:sp>
    </p:spTree>
    <p:extLst>
      <p:ext uri="{BB962C8B-B14F-4D97-AF65-F5344CB8AC3E}">
        <p14:creationId xmlns:p14="http://schemas.microsoft.com/office/powerpoint/2010/main" val="35693577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D0FF69A-C592-106F-8A7A-B8842FFE238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47552" b="4896"/>
          <a:stretch/>
        </p:blipFill>
        <p:spPr bwMode="auto">
          <a:xfrm>
            <a:off x="611561" y="3568828"/>
            <a:ext cx="6190205" cy="31632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4 Rectángulo">
            <a:extLst>
              <a:ext uri="{FF2B5EF4-FFF2-40B4-BE49-F238E27FC236}">
                <a16:creationId xmlns:a16="http://schemas.microsoft.com/office/drawing/2014/main" id="{2F2C8B76-A4B6-4F01-5807-25A72510064E}"/>
              </a:ext>
            </a:extLst>
          </p:cNvPr>
          <p:cNvSpPr/>
          <p:nvPr/>
        </p:nvSpPr>
        <p:spPr>
          <a:xfrm>
            <a:off x="5724129" y="6455077"/>
            <a:ext cx="1034514" cy="276999"/>
          </a:xfrm>
          <a:prstGeom prst="rect">
            <a:avLst/>
          </a:prstGeom>
        </p:spPr>
        <p:txBody>
          <a:bodyPr wrap="none">
            <a:spAutoFit/>
          </a:bodyPr>
          <a:lstStyle/>
          <a:p>
            <a:r>
              <a:rPr lang="ca-ES" sz="1200" dirty="0"/>
              <a:t>Bryant (2008)</a:t>
            </a:r>
          </a:p>
        </p:txBody>
      </p:sp>
      <p:sp>
        <p:nvSpPr>
          <p:cNvPr id="5" name="CuadroTexto 4">
            <a:extLst>
              <a:ext uri="{FF2B5EF4-FFF2-40B4-BE49-F238E27FC236}">
                <a16:creationId xmlns:a16="http://schemas.microsoft.com/office/drawing/2014/main" id="{4327FDC4-E74B-D87F-66C5-33D183F4C1FF}"/>
              </a:ext>
            </a:extLst>
          </p:cNvPr>
          <p:cNvSpPr txBox="1"/>
          <p:nvPr/>
        </p:nvSpPr>
        <p:spPr>
          <a:xfrm>
            <a:off x="611560" y="6372036"/>
            <a:ext cx="4464497" cy="369332"/>
          </a:xfrm>
          <a:prstGeom prst="rect">
            <a:avLst/>
          </a:prstGeom>
          <a:solidFill>
            <a:schemeClr val="bg1"/>
          </a:solidFill>
        </p:spPr>
        <p:txBody>
          <a:bodyPr wrap="square">
            <a:spAutoFit/>
          </a:bodyPr>
          <a:lstStyle/>
          <a:p>
            <a:pPr lvl="0" algn="ctr"/>
            <a:r>
              <a:rPr lang="ca-ES" dirty="0"/>
              <a:t>Regions amb r</a:t>
            </a:r>
            <a:r>
              <a:rPr lang="ca-ES" sz="1800" dirty="0"/>
              <a:t>egistre històric escri</a:t>
            </a:r>
            <a:r>
              <a:rPr lang="ca-ES" dirty="0"/>
              <a:t>t l’any 1750</a:t>
            </a:r>
            <a:endParaRPr lang="ca-ES" sz="1800" dirty="0"/>
          </a:p>
        </p:txBody>
      </p:sp>
      <p:sp>
        <p:nvSpPr>
          <p:cNvPr id="6" name="CuadroTexto 5">
            <a:extLst>
              <a:ext uri="{FF2B5EF4-FFF2-40B4-BE49-F238E27FC236}">
                <a16:creationId xmlns:a16="http://schemas.microsoft.com/office/drawing/2014/main" id="{10633618-2167-F723-7844-6481DE80F2D7}"/>
              </a:ext>
            </a:extLst>
          </p:cNvPr>
          <p:cNvSpPr txBox="1"/>
          <p:nvPr/>
        </p:nvSpPr>
        <p:spPr>
          <a:xfrm>
            <a:off x="0" y="908720"/>
            <a:ext cx="9144000" cy="707886"/>
          </a:xfrm>
          <a:prstGeom prst="rect">
            <a:avLst/>
          </a:prstGeom>
          <a:noFill/>
        </p:spPr>
        <p:txBody>
          <a:bodyPr wrap="square">
            <a:spAutoFit/>
          </a:bodyPr>
          <a:lstStyle/>
          <a:p>
            <a:pPr marL="266700" lvl="0"/>
            <a:r>
              <a:rPr lang="ca-ES" sz="2000" dirty="0"/>
              <a:t>Els tsunamis són esdeveniments de </a:t>
            </a:r>
            <a:r>
              <a:rPr lang="ca-ES" sz="2000" b="1" dirty="0"/>
              <a:t>baixa freqüència</a:t>
            </a:r>
            <a:r>
              <a:rPr lang="ca-ES" sz="2000" dirty="0"/>
              <a:t>.</a:t>
            </a:r>
          </a:p>
          <a:p>
            <a:pPr marL="266700" lvl="0"/>
            <a:r>
              <a:rPr lang="ca-ES" sz="2000" dirty="0"/>
              <a:t>Charles </a:t>
            </a:r>
            <a:r>
              <a:rPr lang="ca-ES" sz="2000" dirty="0" err="1"/>
              <a:t>Lyell</a:t>
            </a:r>
            <a:r>
              <a:rPr lang="ca-ES" sz="2000" dirty="0"/>
              <a:t>: “el passat és la clau del present”. </a:t>
            </a:r>
          </a:p>
        </p:txBody>
      </p:sp>
      <p:sp>
        <p:nvSpPr>
          <p:cNvPr id="8" name="5 CuadroTexto">
            <a:extLst>
              <a:ext uri="{FF2B5EF4-FFF2-40B4-BE49-F238E27FC236}">
                <a16:creationId xmlns:a16="http://schemas.microsoft.com/office/drawing/2014/main" id="{6E2394BC-A32A-CD8F-BDF6-E890695172EF}"/>
              </a:ext>
            </a:extLst>
          </p:cNvPr>
          <p:cNvSpPr txBox="1"/>
          <p:nvPr/>
        </p:nvSpPr>
        <p:spPr>
          <a:xfrm>
            <a:off x="0" y="332656"/>
            <a:ext cx="9144000" cy="461665"/>
          </a:xfrm>
          <a:prstGeom prst="rect">
            <a:avLst/>
          </a:prstGeom>
          <a:noFill/>
        </p:spPr>
        <p:txBody>
          <a:bodyPr wrap="square" rtlCol="0">
            <a:spAutoFit/>
          </a:bodyPr>
          <a:lstStyle/>
          <a:p>
            <a:pPr marL="266700" lvl="0"/>
            <a:r>
              <a:rPr lang="ca-ES" sz="2400" b="1" u="sng" dirty="0"/>
              <a:t>Com s’estudien? El registre històric...</a:t>
            </a:r>
          </a:p>
        </p:txBody>
      </p:sp>
      <p:sp>
        <p:nvSpPr>
          <p:cNvPr id="3" name="CuadroTexto 2">
            <a:extLst>
              <a:ext uri="{FF2B5EF4-FFF2-40B4-BE49-F238E27FC236}">
                <a16:creationId xmlns:a16="http://schemas.microsoft.com/office/drawing/2014/main" id="{0545D63E-FF60-FCEE-69F7-E295C9CD0BE1}"/>
              </a:ext>
            </a:extLst>
          </p:cNvPr>
          <p:cNvSpPr txBox="1"/>
          <p:nvPr/>
        </p:nvSpPr>
        <p:spPr>
          <a:xfrm>
            <a:off x="3706663" y="3533237"/>
            <a:ext cx="4608512" cy="369332"/>
          </a:xfrm>
          <a:prstGeom prst="rect">
            <a:avLst/>
          </a:prstGeom>
          <a:noFill/>
        </p:spPr>
        <p:txBody>
          <a:bodyPr wrap="square">
            <a:spAutoFit/>
          </a:bodyPr>
          <a:lstStyle/>
          <a:p>
            <a:pPr lvl="0" algn="ctr"/>
            <a:r>
              <a:rPr lang="ca-ES" dirty="0"/>
              <a:t>Registre escrit d’un tsunami al Japó l’any 1700</a:t>
            </a:r>
          </a:p>
        </p:txBody>
      </p:sp>
      <p:cxnSp>
        <p:nvCxnSpPr>
          <p:cNvPr id="9" name="Conector recto de flecha 8">
            <a:extLst>
              <a:ext uri="{FF2B5EF4-FFF2-40B4-BE49-F238E27FC236}">
                <a16:creationId xmlns:a16="http://schemas.microsoft.com/office/drawing/2014/main" id="{44C0AC93-FF2A-6882-7E2B-3356BE96FC23}"/>
              </a:ext>
            </a:extLst>
          </p:cNvPr>
          <p:cNvCxnSpPr>
            <a:cxnSpLocks/>
          </p:cNvCxnSpPr>
          <p:nvPr/>
        </p:nvCxnSpPr>
        <p:spPr>
          <a:xfrm flipH="1">
            <a:off x="5652121" y="3851756"/>
            <a:ext cx="648072" cy="64807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7" name="Imagen 6">
            <a:extLst>
              <a:ext uri="{FF2B5EF4-FFF2-40B4-BE49-F238E27FC236}">
                <a16:creationId xmlns:a16="http://schemas.microsoft.com/office/drawing/2014/main" id="{275E289D-CB2E-399C-B16F-7D675EE91FC2}"/>
              </a:ext>
            </a:extLst>
          </p:cNvPr>
          <p:cNvPicPr>
            <a:picLocks noChangeAspect="1"/>
          </p:cNvPicPr>
          <p:nvPr/>
        </p:nvPicPr>
        <p:blipFill>
          <a:blip r:embed="rId4"/>
          <a:stretch>
            <a:fillRect/>
          </a:stretch>
        </p:blipFill>
        <p:spPr>
          <a:xfrm>
            <a:off x="5373690" y="1332000"/>
            <a:ext cx="3590798" cy="2169008"/>
          </a:xfrm>
          <a:prstGeom prst="rect">
            <a:avLst/>
          </a:prstGeom>
        </p:spPr>
      </p:pic>
      <p:pic>
        <p:nvPicPr>
          <p:cNvPr id="10" name="Imagen 9">
            <a:extLst>
              <a:ext uri="{FF2B5EF4-FFF2-40B4-BE49-F238E27FC236}">
                <a16:creationId xmlns:a16="http://schemas.microsoft.com/office/drawing/2014/main" id="{63C35DBD-8F35-4B36-4A6B-73103A42F89E}"/>
              </a:ext>
            </a:extLst>
          </p:cNvPr>
          <p:cNvPicPr>
            <a:picLocks noChangeAspect="1"/>
          </p:cNvPicPr>
          <p:nvPr/>
        </p:nvPicPr>
        <p:blipFill>
          <a:blip r:embed="rId5"/>
          <a:stretch>
            <a:fillRect/>
          </a:stretch>
        </p:blipFill>
        <p:spPr>
          <a:xfrm>
            <a:off x="3187207" y="1887182"/>
            <a:ext cx="2160240" cy="1613826"/>
          </a:xfrm>
          <a:prstGeom prst="rect">
            <a:avLst/>
          </a:prstGeom>
        </p:spPr>
      </p:pic>
    </p:spTree>
    <p:extLst>
      <p:ext uri="{BB962C8B-B14F-4D97-AF65-F5344CB8AC3E}">
        <p14:creationId xmlns:p14="http://schemas.microsoft.com/office/powerpoint/2010/main" val="1983362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grpSp>
        <p:nvGrpSpPr>
          <p:cNvPr id="14" name="Grupo 13">
            <a:extLst>
              <a:ext uri="{FF2B5EF4-FFF2-40B4-BE49-F238E27FC236}">
                <a16:creationId xmlns:a16="http://schemas.microsoft.com/office/drawing/2014/main" id="{1AC7DA4E-1EBA-88E5-F8B5-F510E3ED67AB}"/>
              </a:ext>
            </a:extLst>
          </p:cNvPr>
          <p:cNvGrpSpPr/>
          <p:nvPr/>
        </p:nvGrpSpPr>
        <p:grpSpPr>
          <a:xfrm>
            <a:off x="217276" y="1628800"/>
            <a:ext cx="4066692" cy="5041728"/>
            <a:chOff x="217276" y="1789378"/>
            <a:chExt cx="4066692" cy="5041728"/>
          </a:xfrm>
        </p:grpSpPr>
        <p:pic>
          <p:nvPicPr>
            <p:cNvPr id="11" name="Imagen 10">
              <a:extLst>
                <a:ext uri="{FF2B5EF4-FFF2-40B4-BE49-F238E27FC236}">
                  <a16:creationId xmlns:a16="http://schemas.microsoft.com/office/drawing/2014/main" id="{C0429C4A-1021-4664-168D-B71A2B570303}"/>
                </a:ext>
              </a:extLst>
            </p:cNvPr>
            <p:cNvPicPr>
              <a:picLocks noChangeAspect="1"/>
            </p:cNvPicPr>
            <p:nvPr/>
          </p:nvPicPr>
          <p:blipFill rotWithShape="1">
            <a:blip r:embed="rId3">
              <a:clrChange>
                <a:clrFrom>
                  <a:srgbClr val="FFFFFF"/>
                </a:clrFrom>
                <a:clrTo>
                  <a:srgbClr val="FFFFFF">
                    <a:alpha val="0"/>
                  </a:srgbClr>
                </a:clrTo>
              </a:clrChange>
            </a:blip>
            <a:srcRect r="9033" b="1780"/>
            <a:stretch/>
          </p:blipFill>
          <p:spPr>
            <a:xfrm>
              <a:off x="226404" y="1789378"/>
              <a:ext cx="3625516" cy="4951990"/>
            </a:xfrm>
            <a:prstGeom prst="rect">
              <a:avLst/>
            </a:prstGeom>
          </p:spPr>
        </p:pic>
        <p:sp>
          <p:nvSpPr>
            <p:cNvPr id="12" name="Rectángulo 11">
              <a:extLst>
                <a:ext uri="{FF2B5EF4-FFF2-40B4-BE49-F238E27FC236}">
                  <a16:creationId xmlns:a16="http://schemas.microsoft.com/office/drawing/2014/main" id="{F2B2000D-44B9-7501-9ECC-8B4044A79D4D}"/>
                </a:ext>
              </a:extLst>
            </p:cNvPr>
            <p:cNvSpPr/>
            <p:nvPr/>
          </p:nvSpPr>
          <p:spPr>
            <a:xfrm>
              <a:off x="2987824" y="5445224"/>
              <a:ext cx="1296144" cy="138588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3" name="Rectángulo 12">
              <a:extLst>
                <a:ext uri="{FF2B5EF4-FFF2-40B4-BE49-F238E27FC236}">
                  <a16:creationId xmlns:a16="http://schemas.microsoft.com/office/drawing/2014/main" id="{FD2D1224-CF78-1BC3-B630-0AEDD8DF975D}"/>
                </a:ext>
              </a:extLst>
            </p:cNvPr>
            <p:cNvSpPr/>
            <p:nvPr/>
          </p:nvSpPr>
          <p:spPr>
            <a:xfrm>
              <a:off x="217276" y="1789378"/>
              <a:ext cx="898340" cy="106355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grpSp>
      <p:sp>
        <p:nvSpPr>
          <p:cNvPr id="15" name="Rectángulo 14">
            <a:extLst>
              <a:ext uri="{FF2B5EF4-FFF2-40B4-BE49-F238E27FC236}">
                <a16:creationId xmlns:a16="http://schemas.microsoft.com/office/drawing/2014/main" id="{1A95311C-D85C-6117-5182-FF5197DC2CBD}"/>
              </a:ext>
            </a:extLst>
          </p:cNvPr>
          <p:cNvSpPr/>
          <p:nvPr/>
        </p:nvSpPr>
        <p:spPr>
          <a:xfrm rot="1444709">
            <a:off x="2809846" y="4517954"/>
            <a:ext cx="625952" cy="269954"/>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pic>
        <p:nvPicPr>
          <p:cNvPr id="17" name="Imagen 16">
            <a:extLst>
              <a:ext uri="{FF2B5EF4-FFF2-40B4-BE49-F238E27FC236}">
                <a16:creationId xmlns:a16="http://schemas.microsoft.com/office/drawing/2014/main" id="{FFECDFFD-4AA3-7864-4127-795F93327B46}"/>
              </a:ext>
            </a:extLst>
          </p:cNvPr>
          <p:cNvPicPr>
            <a:picLocks noChangeAspect="1"/>
          </p:cNvPicPr>
          <p:nvPr/>
        </p:nvPicPr>
        <p:blipFill>
          <a:blip r:embed="rId4"/>
          <a:stretch>
            <a:fillRect/>
          </a:stretch>
        </p:blipFill>
        <p:spPr>
          <a:xfrm>
            <a:off x="3995936" y="4279869"/>
            <a:ext cx="4824536" cy="2461499"/>
          </a:xfrm>
          <a:prstGeom prst="rect">
            <a:avLst/>
          </a:prstGeom>
        </p:spPr>
      </p:pic>
      <p:sp>
        <p:nvSpPr>
          <p:cNvPr id="18" name="CuadroTexto 17">
            <a:extLst>
              <a:ext uri="{FF2B5EF4-FFF2-40B4-BE49-F238E27FC236}">
                <a16:creationId xmlns:a16="http://schemas.microsoft.com/office/drawing/2014/main" id="{9F9001EF-B814-7CF2-8274-EDFC66AD9CD5}"/>
              </a:ext>
            </a:extLst>
          </p:cNvPr>
          <p:cNvSpPr txBox="1"/>
          <p:nvPr/>
        </p:nvSpPr>
        <p:spPr>
          <a:xfrm>
            <a:off x="3817505" y="3284984"/>
            <a:ext cx="5100091" cy="923330"/>
          </a:xfrm>
          <a:prstGeom prst="rect">
            <a:avLst/>
          </a:prstGeom>
          <a:noFill/>
        </p:spPr>
        <p:txBody>
          <a:bodyPr wrap="square">
            <a:spAutoFit/>
          </a:bodyPr>
          <a:lstStyle/>
          <a:p>
            <a:pPr lvl="0" algn="ctr"/>
            <a:r>
              <a:rPr lang="ca-ES" dirty="0"/>
              <a:t>Arrel d’un cedre mort i enterrat per dipòsits de tsunami abans de la primavera de 1700, trobat a l’Estat de Washington (costa pacífica dels EUA).</a:t>
            </a:r>
            <a:endParaRPr lang="ca-ES" sz="1800" dirty="0"/>
          </a:p>
        </p:txBody>
      </p:sp>
      <p:sp>
        <p:nvSpPr>
          <p:cNvPr id="22" name="5 CuadroTexto">
            <a:extLst>
              <a:ext uri="{FF2B5EF4-FFF2-40B4-BE49-F238E27FC236}">
                <a16:creationId xmlns:a16="http://schemas.microsoft.com/office/drawing/2014/main" id="{EBAC1960-440F-9C6C-B56D-01506DB893BC}"/>
              </a:ext>
            </a:extLst>
          </p:cNvPr>
          <p:cNvSpPr txBox="1"/>
          <p:nvPr/>
        </p:nvSpPr>
        <p:spPr>
          <a:xfrm>
            <a:off x="0" y="332656"/>
            <a:ext cx="9144000" cy="461665"/>
          </a:xfrm>
          <a:prstGeom prst="rect">
            <a:avLst/>
          </a:prstGeom>
          <a:noFill/>
        </p:spPr>
        <p:txBody>
          <a:bodyPr wrap="square" rtlCol="0">
            <a:spAutoFit/>
          </a:bodyPr>
          <a:lstStyle/>
          <a:p>
            <a:pPr marL="266700" lvl="0"/>
            <a:r>
              <a:rPr lang="ca-ES" sz="2400" b="1" u="sng" dirty="0"/>
              <a:t>Com s’estudien? El registre històric i el geològic!</a:t>
            </a:r>
          </a:p>
        </p:txBody>
      </p:sp>
      <p:pic>
        <p:nvPicPr>
          <p:cNvPr id="2" name="Picture 11" descr="gost forest">
            <a:extLst>
              <a:ext uri="{FF2B5EF4-FFF2-40B4-BE49-F238E27FC236}">
                <a16:creationId xmlns:a16="http://schemas.microsoft.com/office/drawing/2014/main" id="{76522517-4D30-0E4E-A8D7-1D2C425E49A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3357" b="11846"/>
          <a:stretch/>
        </p:blipFill>
        <p:spPr>
          <a:xfrm>
            <a:off x="3995936" y="836712"/>
            <a:ext cx="4824535" cy="240859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42011720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98F24AC3-E390-1E5F-671E-90A8FFC8323F}"/>
              </a:ext>
            </a:extLst>
          </p:cNvPr>
          <p:cNvSpPr txBox="1"/>
          <p:nvPr/>
        </p:nvSpPr>
        <p:spPr>
          <a:xfrm>
            <a:off x="0" y="1124744"/>
            <a:ext cx="9144000" cy="369332"/>
          </a:xfrm>
          <a:prstGeom prst="rect">
            <a:avLst/>
          </a:prstGeom>
          <a:noFill/>
        </p:spPr>
        <p:txBody>
          <a:bodyPr wrap="square">
            <a:spAutoFit/>
          </a:bodyPr>
          <a:lstStyle/>
          <a:p>
            <a:pPr marL="266700" lvl="0"/>
            <a:r>
              <a:rPr lang="ca-ES" dirty="0"/>
              <a:t>	</a:t>
            </a:r>
            <a:endParaRPr lang="ca-ES" sz="1800" dirty="0"/>
          </a:p>
        </p:txBody>
      </p:sp>
      <p:pic>
        <p:nvPicPr>
          <p:cNvPr id="4" name="Picture 4" descr="Photo">
            <a:extLst>
              <a:ext uri="{FF2B5EF4-FFF2-40B4-BE49-F238E27FC236}">
                <a16:creationId xmlns:a16="http://schemas.microsoft.com/office/drawing/2014/main" id="{879B1865-DA8E-73D7-B658-F794987B08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1052" y="938337"/>
            <a:ext cx="4341428" cy="2887051"/>
          </a:xfrm>
          <a:prstGeom prst="rect">
            <a:avLst/>
          </a:prstGeom>
          <a:noFill/>
          <a:extLst>
            <a:ext uri="{909E8E84-426E-40DD-AFC4-6F175D3DCCD1}">
              <a14:hiddenFill xmlns:a14="http://schemas.microsoft.com/office/drawing/2010/main">
                <a:solidFill>
                  <a:srgbClr val="FFFFFF"/>
                </a:solidFill>
              </a14:hiddenFill>
            </a:ext>
          </a:extLst>
        </p:spPr>
      </p:pic>
      <p:sp>
        <p:nvSpPr>
          <p:cNvPr id="5" name="18 Rectángulo">
            <a:extLst>
              <a:ext uri="{FF2B5EF4-FFF2-40B4-BE49-F238E27FC236}">
                <a16:creationId xmlns:a16="http://schemas.microsoft.com/office/drawing/2014/main" id="{1A3E2B0A-7BB1-58A5-3113-2266A7C17BE3}"/>
              </a:ext>
            </a:extLst>
          </p:cNvPr>
          <p:cNvSpPr/>
          <p:nvPr/>
        </p:nvSpPr>
        <p:spPr>
          <a:xfrm>
            <a:off x="8413778" y="3555946"/>
            <a:ext cx="457754" cy="276999"/>
          </a:xfrm>
          <a:prstGeom prst="rect">
            <a:avLst/>
          </a:prstGeom>
        </p:spPr>
        <p:txBody>
          <a:bodyPr wrap="none">
            <a:spAutoFit/>
          </a:bodyPr>
          <a:lstStyle/>
          <a:p>
            <a:r>
              <a:rPr lang="ca-ES" sz="1200" dirty="0">
                <a:solidFill>
                  <a:schemeClr val="bg1"/>
                </a:solidFill>
              </a:rPr>
              <a:t>AIST</a:t>
            </a:r>
          </a:p>
        </p:txBody>
      </p:sp>
      <p:pic>
        <p:nvPicPr>
          <p:cNvPr id="6" name="Picture 8" descr="http://www.geographie.uni-koeln.de/index.thumb.70405b232fcf0842d8cae84f4950fa44v1_max_499x332_b3535db83dc50e27c1bb1392364c95a2.png">
            <a:extLst>
              <a:ext uri="{FF2B5EF4-FFF2-40B4-BE49-F238E27FC236}">
                <a16:creationId xmlns:a16="http://schemas.microsoft.com/office/drawing/2014/main" id="{4ED2F6B0-5B35-A48D-6D30-8A807BE6E6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51052" y="3852882"/>
            <a:ext cx="4341428" cy="2888486"/>
          </a:xfrm>
          <a:prstGeom prst="rect">
            <a:avLst/>
          </a:prstGeom>
          <a:noFill/>
          <a:extLst>
            <a:ext uri="{909E8E84-426E-40DD-AFC4-6F175D3DCCD1}">
              <a14:hiddenFill xmlns:a14="http://schemas.microsoft.com/office/drawing/2010/main">
                <a:solidFill>
                  <a:srgbClr val="FFFFFF"/>
                </a:solidFill>
              </a14:hiddenFill>
            </a:ext>
          </a:extLst>
        </p:spPr>
      </p:pic>
      <p:sp>
        <p:nvSpPr>
          <p:cNvPr id="7" name="8 Rectángulo">
            <a:extLst>
              <a:ext uri="{FF2B5EF4-FFF2-40B4-BE49-F238E27FC236}">
                <a16:creationId xmlns:a16="http://schemas.microsoft.com/office/drawing/2014/main" id="{611D00B8-001A-8396-9B9C-4B7918D03978}"/>
              </a:ext>
            </a:extLst>
          </p:cNvPr>
          <p:cNvSpPr/>
          <p:nvPr/>
        </p:nvSpPr>
        <p:spPr>
          <a:xfrm>
            <a:off x="8070351" y="6479484"/>
            <a:ext cx="801181" cy="276999"/>
          </a:xfrm>
          <a:prstGeom prst="rect">
            <a:avLst/>
          </a:prstGeom>
        </p:spPr>
        <p:txBody>
          <a:bodyPr wrap="none">
            <a:spAutoFit/>
          </a:bodyPr>
          <a:lstStyle/>
          <a:p>
            <a:r>
              <a:rPr lang="ca-ES" sz="1200" dirty="0">
                <a:solidFill>
                  <a:schemeClr val="bg1"/>
                </a:solidFill>
              </a:rPr>
              <a:t>GI U. </a:t>
            </a:r>
            <a:r>
              <a:rPr lang="ca-ES" sz="1200" dirty="0" err="1">
                <a:solidFill>
                  <a:schemeClr val="bg1"/>
                </a:solidFill>
              </a:rPr>
              <a:t>Koln</a:t>
            </a:r>
            <a:endParaRPr lang="ca-ES" sz="1200" dirty="0">
              <a:solidFill>
                <a:schemeClr val="bg1"/>
              </a:solidFill>
            </a:endParaRPr>
          </a:p>
        </p:txBody>
      </p:sp>
      <p:pic>
        <p:nvPicPr>
          <p:cNvPr id="9" name="Picture 2" descr="https://www.earthmagazine.org/sites/earthmagazine.org/files/styles/article_size/public/1354649340/core%20in%20lab.png?itok=18TLb77W">
            <a:extLst>
              <a:ext uri="{FF2B5EF4-FFF2-40B4-BE49-F238E27FC236}">
                <a16:creationId xmlns:a16="http://schemas.microsoft.com/office/drawing/2014/main" id="{CAE996F0-5E35-A88B-6FB5-A15A80778A8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1659" r="14063"/>
          <a:stretch/>
        </p:blipFill>
        <p:spPr bwMode="auto">
          <a:xfrm>
            <a:off x="323528" y="1874441"/>
            <a:ext cx="4140502" cy="4866927"/>
          </a:xfrm>
          <a:prstGeom prst="rect">
            <a:avLst/>
          </a:prstGeom>
          <a:noFill/>
          <a:extLst>
            <a:ext uri="{909E8E84-426E-40DD-AFC4-6F175D3DCCD1}">
              <a14:hiddenFill xmlns:a14="http://schemas.microsoft.com/office/drawing/2010/main">
                <a:solidFill>
                  <a:srgbClr val="FFFFFF"/>
                </a:solidFill>
              </a14:hiddenFill>
            </a:ext>
          </a:extLst>
        </p:spPr>
      </p:pic>
      <p:sp>
        <p:nvSpPr>
          <p:cNvPr id="10" name="3 Rectángulo">
            <a:extLst>
              <a:ext uri="{FF2B5EF4-FFF2-40B4-BE49-F238E27FC236}">
                <a16:creationId xmlns:a16="http://schemas.microsoft.com/office/drawing/2014/main" id="{2EC1A4CA-C458-CEEA-E10C-58FDD0CBB92A}"/>
              </a:ext>
            </a:extLst>
          </p:cNvPr>
          <p:cNvSpPr/>
          <p:nvPr/>
        </p:nvSpPr>
        <p:spPr>
          <a:xfrm>
            <a:off x="3413717" y="6459547"/>
            <a:ext cx="997709" cy="276999"/>
          </a:xfrm>
          <a:prstGeom prst="rect">
            <a:avLst/>
          </a:prstGeom>
        </p:spPr>
        <p:txBody>
          <a:bodyPr wrap="none">
            <a:spAutoFit/>
          </a:bodyPr>
          <a:lstStyle/>
          <a:p>
            <a:r>
              <a:rPr lang="ca-ES" sz="1200" dirty="0">
                <a:solidFill>
                  <a:schemeClr val="bg1"/>
                </a:solidFill>
              </a:rPr>
              <a:t>C. </a:t>
            </a:r>
            <a:r>
              <a:rPr lang="ca-ES" sz="1200" dirty="0" err="1">
                <a:solidFill>
                  <a:schemeClr val="bg1"/>
                </a:solidFill>
              </a:rPr>
              <a:t>Goldfinger</a:t>
            </a:r>
            <a:endParaRPr lang="ca-ES" sz="1200" dirty="0">
              <a:solidFill>
                <a:schemeClr val="bg1"/>
              </a:solidFill>
            </a:endParaRPr>
          </a:p>
        </p:txBody>
      </p:sp>
      <p:sp>
        <p:nvSpPr>
          <p:cNvPr id="11" name="CuadroTexto 10">
            <a:extLst>
              <a:ext uri="{FF2B5EF4-FFF2-40B4-BE49-F238E27FC236}">
                <a16:creationId xmlns:a16="http://schemas.microsoft.com/office/drawing/2014/main" id="{2F65119D-820A-411A-5276-1D77EB106239}"/>
              </a:ext>
            </a:extLst>
          </p:cNvPr>
          <p:cNvSpPr txBox="1"/>
          <p:nvPr/>
        </p:nvSpPr>
        <p:spPr>
          <a:xfrm>
            <a:off x="0" y="920914"/>
            <a:ext cx="4572000" cy="707886"/>
          </a:xfrm>
          <a:prstGeom prst="rect">
            <a:avLst/>
          </a:prstGeom>
          <a:noFill/>
        </p:spPr>
        <p:txBody>
          <a:bodyPr wrap="square">
            <a:spAutoFit/>
          </a:bodyPr>
          <a:lstStyle/>
          <a:p>
            <a:pPr marL="266700" lvl="0"/>
            <a:r>
              <a:rPr lang="ca-ES" sz="2000" dirty="0"/>
              <a:t>Permet conèixer la </a:t>
            </a:r>
            <a:r>
              <a:rPr lang="ca-ES" sz="2000" b="1" dirty="0"/>
              <a:t>recurrència</a:t>
            </a:r>
            <a:r>
              <a:rPr lang="ca-ES" sz="2000" dirty="0"/>
              <a:t> per una regió i per tant quantificar el perill.</a:t>
            </a:r>
          </a:p>
        </p:txBody>
      </p:sp>
      <p:sp>
        <p:nvSpPr>
          <p:cNvPr id="12" name="5 CuadroTexto">
            <a:extLst>
              <a:ext uri="{FF2B5EF4-FFF2-40B4-BE49-F238E27FC236}">
                <a16:creationId xmlns:a16="http://schemas.microsoft.com/office/drawing/2014/main" id="{57E47A66-71A8-FDDB-4413-8420E35A77FA}"/>
              </a:ext>
            </a:extLst>
          </p:cNvPr>
          <p:cNvSpPr txBox="1"/>
          <p:nvPr/>
        </p:nvSpPr>
        <p:spPr>
          <a:xfrm>
            <a:off x="0" y="332656"/>
            <a:ext cx="9144000" cy="461665"/>
          </a:xfrm>
          <a:prstGeom prst="rect">
            <a:avLst/>
          </a:prstGeom>
          <a:noFill/>
        </p:spPr>
        <p:txBody>
          <a:bodyPr wrap="square" rtlCol="0">
            <a:spAutoFit/>
          </a:bodyPr>
          <a:lstStyle/>
          <a:p>
            <a:pPr marL="266700" lvl="0"/>
            <a:r>
              <a:rPr lang="ca-ES" sz="2400" b="1" u="sng" dirty="0"/>
              <a:t>Com s’estudien? El registre històric i el geològic!</a:t>
            </a:r>
          </a:p>
        </p:txBody>
      </p:sp>
      <p:sp>
        <p:nvSpPr>
          <p:cNvPr id="3" name="CuadroTexto 2">
            <a:extLst>
              <a:ext uri="{FF2B5EF4-FFF2-40B4-BE49-F238E27FC236}">
                <a16:creationId xmlns:a16="http://schemas.microsoft.com/office/drawing/2014/main" id="{41B4E5C3-72F0-A140-1710-134755168B30}"/>
              </a:ext>
            </a:extLst>
          </p:cNvPr>
          <p:cNvSpPr txBox="1"/>
          <p:nvPr/>
        </p:nvSpPr>
        <p:spPr>
          <a:xfrm>
            <a:off x="401691" y="6309320"/>
            <a:ext cx="2874165" cy="369332"/>
          </a:xfrm>
          <a:prstGeom prst="rect">
            <a:avLst/>
          </a:prstGeom>
          <a:solidFill>
            <a:schemeClr val="bg1">
              <a:lumMod val="85000"/>
            </a:schemeClr>
          </a:solidFill>
        </p:spPr>
        <p:txBody>
          <a:bodyPr wrap="square">
            <a:spAutoFit/>
          </a:bodyPr>
          <a:lstStyle/>
          <a:p>
            <a:pPr lvl="0" algn="ctr"/>
            <a:r>
              <a:rPr lang="ca-ES" dirty="0"/>
              <a:t>Testimonis de sediment marí</a:t>
            </a:r>
            <a:endParaRPr lang="ca-ES" sz="1800" dirty="0"/>
          </a:p>
        </p:txBody>
      </p:sp>
      <p:sp>
        <p:nvSpPr>
          <p:cNvPr id="8" name="CuadroTexto 7">
            <a:extLst>
              <a:ext uri="{FF2B5EF4-FFF2-40B4-BE49-F238E27FC236}">
                <a16:creationId xmlns:a16="http://schemas.microsoft.com/office/drawing/2014/main" id="{D2E3347D-F7B4-BB87-3F11-BE5892BB34A0}"/>
              </a:ext>
            </a:extLst>
          </p:cNvPr>
          <p:cNvSpPr txBox="1"/>
          <p:nvPr/>
        </p:nvSpPr>
        <p:spPr>
          <a:xfrm>
            <a:off x="4644009" y="3371280"/>
            <a:ext cx="1656184" cy="369332"/>
          </a:xfrm>
          <a:prstGeom prst="rect">
            <a:avLst/>
          </a:prstGeom>
          <a:solidFill>
            <a:schemeClr val="bg1">
              <a:lumMod val="85000"/>
            </a:schemeClr>
          </a:solidFill>
        </p:spPr>
        <p:txBody>
          <a:bodyPr wrap="square">
            <a:spAutoFit/>
          </a:bodyPr>
          <a:lstStyle/>
          <a:p>
            <a:pPr lvl="0" algn="ctr"/>
            <a:r>
              <a:rPr lang="ca-ES" dirty="0"/>
              <a:t>Estratigrafia</a:t>
            </a:r>
            <a:endParaRPr lang="ca-ES" sz="1800" dirty="0"/>
          </a:p>
        </p:txBody>
      </p:sp>
      <p:sp>
        <p:nvSpPr>
          <p:cNvPr id="13" name="CuadroTexto 12">
            <a:extLst>
              <a:ext uri="{FF2B5EF4-FFF2-40B4-BE49-F238E27FC236}">
                <a16:creationId xmlns:a16="http://schemas.microsoft.com/office/drawing/2014/main" id="{187AD9AF-93F7-C92F-FF9F-D2686977A030}"/>
              </a:ext>
            </a:extLst>
          </p:cNvPr>
          <p:cNvSpPr txBox="1"/>
          <p:nvPr/>
        </p:nvSpPr>
        <p:spPr>
          <a:xfrm>
            <a:off x="4644008" y="6309320"/>
            <a:ext cx="1656184" cy="369332"/>
          </a:xfrm>
          <a:prstGeom prst="rect">
            <a:avLst/>
          </a:prstGeom>
          <a:solidFill>
            <a:schemeClr val="bg1">
              <a:lumMod val="85000"/>
            </a:schemeClr>
          </a:solidFill>
        </p:spPr>
        <p:txBody>
          <a:bodyPr wrap="square">
            <a:spAutoFit/>
          </a:bodyPr>
          <a:lstStyle/>
          <a:p>
            <a:pPr lvl="0" algn="ctr"/>
            <a:r>
              <a:rPr lang="ca-ES" dirty="0"/>
              <a:t>Geomorfologia</a:t>
            </a:r>
            <a:endParaRPr lang="ca-ES" sz="1800" dirty="0"/>
          </a:p>
        </p:txBody>
      </p:sp>
    </p:spTree>
    <p:extLst>
      <p:ext uri="{BB962C8B-B14F-4D97-AF65-F5344CB8AC3E}">
        <p14:creationId xmlns:p14="http://schemas.microsoft.com/office/powerpoint/2010/main" val="19111436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3" name="5 CuadroTexto">
            <a:extLst>
              <a:ext uri="{FF2B5EF4-FFF2-40B4-BE49-F238E27FC236}">
                <a16:creationId xmlns:a16="http://schemas.microsoft.com/office/drawing/2014/main" id="{E5ADA7BD-B240-5EF7-F6B8-C9D46C41C248}"/>
              </a:ext>
            </a:extLst>
          </p:cNvPr>
          <p:cNvSpPr txBox="1"/>
          <p:nvPr/>
        </p:nvSpPr>
        <p:spPr>
          <a:xfrm>
            <a:off x="0" y="332656"/>
            <a:ext cx="9144000" cy="461665"/>
          </a:xfrm>
          <a:prstGeom prst="rect">
            <a:avLst/>
          </a:prstGeom>
          <a:noFill/>
        </p:spPr>
        <p:txBody>
          <a:bodyPr wrap="square" rtlCol="0">
            <a:spAutoFit/>
          </a:bodyPr>
          <a:lstStyle/>
          <a:p>
            <a:pPr marL="266700" lvl="0"/>
            <a:r>
              <a:rPr lang="es-ES" sz="2400" b="1" u="sng" dirty="0"/>
              <a:t>Es poden </a:t>
            </a:r>
            <a:r>
              <a:rPr lang="es-ES" sz="2400" b="1" u="sng" dirty="0" err="1"/>
              <a:t>preveure</a:t>
            </a:r>
            <a:r>
              <a:rPr lang="es-ES" sz="2400" b="1" u="sng" dirty="0"/>
              <a:t>? La </a:t>
            </a:r>
            <a:r>
              <a:rPr lang="es-ES" sz="2400" b="1" u="sng" dirty="0" err="1"/>
              <a:t>monitorització</a:t>
            </a:r>
            <a:endParaRPr lang="es-ES" sz="2400" b="1" u="sng" dirty="0"/>
          </a:p>
        </p:txBody>
      </p:sp>
      <p:sp>
        <p:nvSpPr>
          <p:cNvPr id="6" name="CuadroTexto 5">
            <a:extLst>
              <a:ext uri="{FF2B5EF4-FFF2-40B4-BE49-F238E27FC236}">
                <a16:creationId xmlns:a16="http://schemas.microsoft.com/office/drawing/2014/main" id="{5B7EFF19-48E7-9D6D-FB70-1E7E2EBEBD7C}"/>
              </a:ext>
            </a:extLst>
          </p:cNvPr>
          <p:cNvSpPr txBox="1"/>
          <p:nvPr/>
        </p:nvSpPr>
        <p:spPr>
          <a:xfrm>
            <a:off x="0" y="1052736"/>
            <a:ext cx="9144000" cy="2554545"/>
          </a:xfrm>
          <a:prstGeom prst="rect">
            <a:avLst/>
          </a:prstGeom>
          <a:noFill/>
        </p:spPr>
        <p:txBody>
          <a:bodyPr wrap="square">
            <a:spAutoFit/>
          </a:bodyPr>
          <a:lstStyle/>
          <a:p>
            <a:pPr marL="266700" lvl="0"/>
            <a:r>
              <a:rPr lang="ca-ES" sz="2000" dirty="0"/>
              <a:t>No es pot evitar la generació i la propagació d’un tsunami.</a:t>
            </a:r>
          </a:p>
          <a:p>
            <a:pPr marL="266700"/>
            <a:r>
              <a:rPr lang="ca-ES" sz="2000" b="1" dirty="0"/>
              <a:t>No es pot predir </a:t>
            </a:r>
            <a:r>
              <a:rPr lang="ca-ES" sz="2000" dirty="0"/>
              <a:t>la generació d’un tsunami (no es poden predir els terratrèmols!)</a:t>
            </a:r>
          </a:p>
          <a:p>
            <a:pPr marL="266700"/>
            <a:endParaRPr lang="ca-ES" sz="2000" dirty="0"/>
          </a:p>
          <a:p>
            <a:pPr marL="266700"/>
            <a:r>
              <a:rPr lang="ca-ES" sz="2000" dirty="0"/>
              <a:t>Però...</a:t>
            </a:r>
          </a:p>
          <a:p>
            <a:pPr marL="266700"/>
            <a:r>
              <a:rPr lang="ca-ES" sz="2000" dirty="0"/>
              <a:t>Amb xarxes sísmiques es poden </a:t>
            </a:r>
            <a:r>
              <a:rPr lang="ca-ES" sz="2000" b="1" dirty="0"/>
              <a:t>detectar terratrèmols </a:t>
            </a:r>
            <a:r>
              <a:rPr lang="ca-ES" sz="2000" dirty="0"/>
              <a:t>generadors de tsunamis.</a:t>
            </a:r>
          </a:p>
          <a:p>
            <a:pPr marL="266700"/>
            <a:r>
              <a:rPr lang="ca-ES" sz="2000" dirty="0"/>
              <a:t>Les boies DART en oceà obert permeten </a:t>
            </a:r>
            <a:r>
              <a:rPr lang="ca-ES" sz="2000" b="1" dirty="0"/>
              <a:t>detectar el pas dels tsunamis </a:t>
            </a:r>
            <a:r>
              <a:rPr lang="ca-ES" sz="2000" dirty="0"/>
              <a:t>generats.</a:t>
            </a:r>
          </a:p>
          <a:p>
            <a:pPr marL="266700"/>
            <a:endParaRPr lang="ca-ES" sz="2000" dirty="0"/>
          </a:p>
          <a:p>
            <a:pPr marL="266700"/>
            <a:endParaRPr lang="ca-ES" sz="2000" dirty="0"/>
          </a:p>
        </p:txBody>
      </p:sp>
      <p:pic>
        <p:nvPicPr>
          <p:cNvPr id="2" name="Picture 2">
            <a:extLst>
              <a:ext uri="{FF2B5EF4-FFF2-40B4-BE49-F238E27FC236}">
                <a16:creationId xmlns:a16="http://schemas.microsoft.com/office/drawing/2014/main" id="{DCFE7CCF-D69D-BA22-DD11-94F6F0D54AD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7134" t="6510"/>
          <a:stretch/>
        </p:blipFill>
        <p:spPr bwMode="auto">
          <a:xfrm>
            <a:off x="6588224" y="3037414"/>
            <a:ext cx="2320464" cy="36834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8 Rectángulo">
            <a:extLst>
              <a:ext uri="{FF2B5EF4-FFF2-40B4-BE49-F238E27FC236}">
                <a16:creationId xmlns:a16="http://schemas.microsoft.com/office/drawing/2014/main" id="{E733CF6D-2558-44A1-9E1D-9D0608C7F2EA}"/>
              </a:ext>
            </a:extLst>
          </p:cNvPr>
          <p:cNvSpPr/>
          <p:nvPr/>
        </p:nvSpPr>
        <p:spPr>
          <a:xfrm>
            <a:off x="8324520" y="6464369"/>
            <a:ext cx="564450" cy="276999"/>
          </a:xfrm>
          <a:prstGeom prst="rect">
            <a:avLst/>
          </a:prstGeom>
        </p:spPr>
        <p:txBody>
          <a:bodyPr wrap="none">
            <a:spAutoFit/>
          </a:bodyPr>
          <a:lstStyle/>
          <a:p>
            <a:r>
              <a:rPr lang="ca-ES" sz="1200" dirty="0">
                <a:solidFill>
                  <a:schemeClr val="bg1"/>
                </a:solidFill>
              </a:rPr>
              <a:t>NOAA</a:t>
            </a:r>
          </a:p>
        </p:txBody>
      </p:sp>
      <p:pic>
        <p:nvPicPr>
          <p:cNvPr id="5" name="Picture 2" descr="http://www.ndbc.noaa.gov/images/maps/DART.gif">
            <a:extLst>
              <a:ext uri="{FF2B5EF4-FFF2-40B4-BE49-F238E27FC236}">
                <a16:creationId xmlns:a16="http://schemas.microsoft.com/office/drawing/2014/main" id="{3F93F235-C3FB-8D79-AE32-A43B80B495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95" y="3037414"/>
            <a:ext cx="6446021" cy="36834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80513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3" name="5 CuadroTexto">
            <a:extLst>
              <a:ext uri="{FF2B5EF4-FFF2-40B4-BE49-F238E27FC236}">
                <a16:creationId xmlns:a16="http://schemas.microsoft.com/office/drawing/2014/main" id="{E5ADA7BD-B240-5EF7-F6B8-C9D46C41C248}"/>
              </a:ext>
            </a:extLst>
          </p:cNvPr>
          <p:cNvSpPr txBox="1"/>
          <p:nvPr/>
        </p:nvSpPr>
        <p:spPr>
          <a:xfrm>
            <a:off x="0" y="332656"/>
            <a:ext cx="9144000" cy="461665"/>
          </a:xfrm>
          <a:prstGeom prst="rect">
            <a:avLst/>
          </a:prstGeom>
          <a:noFill/>
        </p:spPr>
        <p:txBody>
          <a:bodyPr wrap="square" rtlCol="0">
            <a:spAutoFit/>
          </a:bodyPr>
          <a:lstStyle/>
          <a:p>
            <a:pPr marL="266700" lvl="0"/>
            <a:r>
              <a:rPr lang="es-ES" sz="2400" b="1" u="sng" dirty="0"/>
              <a:t>Es poden </a:t>
            </a:r>
            <a:r>
              <a:rPr lang="es-ES" sz="2400" b="1" u="sng" dirty="0" err="1"/>
              <a:t>preveure</a:t>
            </a:r>
            <a:r>
              <a:rPr lang="es-ES" sz="2400" b="1" u="sng" dirty="0"/>
              <a:t>? La </a:t>
            </a:r>
            <a:r>
              <a:rPr lang="es-ES" sz="2400" b="1" u="sng" dirty="0" err="1"/>
              <a:t>monitorització</a:t>
            </a:r>
            <a:endParaRPr lang="es-ES" sz="2400" b="1" u="sng" dirty="0"/>
          </a:p>
        </p:txBody>
      </p:sp>
      <p:sp>
        <p:nvSpPr>
          <p:cNvPr id="6" name="CuadroTexto 5">
            <a:extLst>
              <a:ext uri="{FF2B5EF4-FFF2-40B4-BE49-F238E27FC236}">
                <a16:creationId xmlns:a16="http://schemas.microsoft.com/office/drawing/2014/main" id="{5B7EFF19-48E7-9D6D-FB70-1E7E2EBEBD7C}"/>
              </a:ext>
            </a:extLst>
          </p:cNvPr>
          <p:cNvSpPr txBox="1"/>
          <p:nvPr/>
        </p:nvSpPr>
        <p:spPr>
          <a:xfrm>
            <a:off x="0" y="1052736"/>
            <a:ext cx="9144000" cy="1631216"/>
          </a:xfrm>
          <a:prstGeom prst="rect">
            <a:avLst/>
          </a:prstGeom>
          <a:noFill/>
        </p:spPr>
        <p:txBody>
          <a:bodyPr wrap="square">
            <a:spAutoFit/>
          </a:bodyPr>
          <a:lstStyle/>
          <a:p>
            <a:pPr marL="266700"/>
            <a:r>
              <a:rPr lang="ca-ES" sz="2000" dirty="0"/>
              <a:t>La modelització en temps real </a:t>
            </a:r>
            <a:r>
              <a:rPr lang="ca-ES" sz="2000" b="1" dirty="0"/>
              <a:t>pronosticar la propagació </a:t>
            </a:r>
            <a:r>
              <a:rPr lang="ca-ES" sz="2000" dirty="0"/>
              <a:t>de l’onada.</a:t>
            </a:r>
          </a:p>
          <a:p>
            <a:pPr marL="266700"/>
            <a:r>
              <a:rPr lang="ca-ES" sz="2000" dirty="0"/>
              <a:t>Amb sensors de marea a la costa es pot confirmar l’arribada i mesurar l’alçada.</a:t>
            </a:r>
          </a:p>
          <a:p>
            <a:pPr marL="266700"/>
            <a:r>
              <a:rPr lang="ca-ES" sz="2000" dirty="0"/>
              <a:t>Per tant, un cop s’han generat, es pot pronosticar:</a:t>
            </a:r>
          </a:p>
          <a:p>
            <a:pPr marL="266700"/>
            <a:r>
              <a:rPr lang="ca-ES" sz="2000" dirty="0"/>
              <a:t>	el lloc, la hora i l’alçada d’ona amb què pot impactar,</a:t>
            </a:r>
          </a:p>
          <a:p>
            <a:pPr marL="266700"/>
            <a:r>
              <a:rPr lang="ca-ES" sz="2000" dirty="0"/>
              <a:t>	i emetre </a:t>
            </a:r>
            <a:r>
              <a:rPr lang="ca-ES" sz="2000" b="1" dirty="0"/>
              <a:t>ALERTES.</a:t>
            </a:r>
          </a:p>
        </p:txBody>
      </p:sp>
      <p:pic>
        <p:nvPicPr>
          <p:cNvPr id="4" name="Imagen 3">
            <a:extLst>
              <a:ext uri="{FF2B5EF4-FFF2-40B4-BE49-F238E27FC236}">
                <a16:creationId xmlns:a16="http://schemas.microsoft.com/office/drawing/2014/main" id="{736EE27D-A7CC-8091-3FB4-16B28FB24423}"/>
              </a:ext>
            </a:extLst>
          </p:cNvPr>
          <p:cNvPicPr>
            <a:picLocks noChangeAspect="1"/>
          </p:cNvPicPr>
          <p:nvPr/>
        </p:nvPicPr>
        <p:blipFill>
          <a:blip r:embed="rId3"/>
          <a:stretch>
            <a:fillRect/>
          </a:stretch>
        </p:blipFill>
        <p:spPr>
          <a:xfrm>
            <a:off x="1259632" y="2804233"/>
            <a:ext cx="6883102" cy="3865127"/>
          </a:xfrm>
          <a:prstGeom prst="rect">
            <a:avLst/>
          </a:prstGeom>
        </p:spPr>
      </p:pic>
    </p:spTree>
    <p:extLst>
      <p:ext uri="{BB962C8B-B14F-4D97-AF65-F5344CB8AC3E}">
        <p14:creationId xmlns:p14="http://schemas.microsoft.com/office/powerpoint/2010/main" val="4922898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pic>
        <p:nvPicPr>
          <p:cNvPr id="4100" name="Picture 4" descr="Nuevo plan estatal para proteger las costas españoles ante un tsunami: ¿cuáles son las zonas con más riesgo?">
            <a:extLst>
              <a:ext uri="{FF2B5EF4-FFF2-40B4-BE49-F238E27FC236}">
                <a16:creationId xmlns:a16="http://schemas.microsoft.com/office/drawing/2014/main" id="{7D02C09E-BDA8-46C0-CA91-80F431B7886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1157"/>
          <a:stretch/>
        </p:blipFill>
        <p:spPr bwMode="auto">
          <a:xfrm>
            <a:off x="-468560" y="0"/>
            <a:ext cx="961256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7 Rectángulo">
            <a:extLst>
              <a:ext uri="{FF2B5EF4-FFF2-40B4-BE49-F238E27FC236}">
                <a16:creationId xmlns:a16="http://schemas.microsoft.com/office/drawing/2014/main" id="{EE512736-67A6-0EE1-98B9-D239D33160FD}"/>
              </a:ext>
            </a:extLst>
          </p:cNvPr>
          <p:cNvSpPr/>
          <p:nvPr/>
        </p:nvSpPr>
        <p:spPr>
          <a:xfrm>
            <a:off x="6574988" y="6525344"/>
            <a:ext cx="2461508" cy="276999"/>
          </a:xfrm>
          <a:prstGeom prst="rect">
            <a:avLst/>
          </a:prstGeom>
        </p:spPr>
        <p:txBody>
          <a:bodyPr wrap="none">
            <a:spAutoFit/>
          </a:bodyPr>
          <a:lstStyle/>
          <a:p>
            <a:pPr algn="ctr"/>
            <a:r>
              <a:rPr lang="ca-ES" sz="1200" dirty="0" err="1">
                <a:solidFill>
                  <a:schemeClr val="bg1"/>
                </a:solidFill>
              </a:rPr>
              <a:t>Informativos</a:t>
            </a:r>
            <a:r>
              <a:rPr lang="ca-ES" sz="1200" dirty="0">
                <a:solidFill>
                  <a:schemeClr val="bg1"/>
                </a:solidFill>
              </a:rPr>
              <a:t> Telecinco (04/06/2021)</a:t>
            </a:r>
          </a:p>
        </p:txBody>
      </p:sp>
      <p:sp>
        <p:nvSpPr>
          <p:cNvPr id="2" name="CuadroTexto 1">
            <a:extLst>
              <a:ext uri="{FF2B5EF4-FFF2-40B4-BE49-F238E27FC236}">
                <a16:creationId xmlns:a16="http://schemas.microsoft.com/office/drawing/2014/main" id="{BA1B262B-158E-D804-A6D8-E23693CB07E2}"/>
              </a:ext>
            </a:extLst>
          </p:cNvPr>
          <p:cNvSpPr txBox="1"/>
          <p:nvPr/>
        </p:nvSpPr>
        <p:spPr>
          <a:xfrm>
            <a:off x="2915816" y="260648"/>
            <a:ext cx="3867795" cy="523220"/>
          </a:xfrm>
          <a:prstGeom prst="rect">
            <a:avLst/>
          </a:prstGeom>
          <a:noFill/>
        </p:spPr>
        <p:txBody>
          <a:bodyPr wrap="square">
            <a:spAutoFit/>
          </a:bodyPr>
          <a:lstStyle/>
          <a:p>
            <a:r>
              <a:rPr lang="ca-ES" sz="2800" b="1" dirty="0">
                <a:solidFill>
                  <a:schemeClr val="bg1">
                    <a:lumMod val="95000"/>
                  </a:schemeClr>
                </a:solidFill>
              </a:rPr>
              <a:t>Què NO és un tsunami</a:t>
            </a:r>
            <a:endParaRPr lang="ca-ES" sz="2800" dirty="0">
              <a:solidFill>
                <a:schemeClr val="bg1">
                  <a:lumMod val="95000"/>
                </a:schemeClr>
              </a:solidFill>
            </a:endParaRPr>
          </a:p>
        </p:txBody>
      </p:sp>
    </p:spTree>
    <p:extLst>
      <p:ext uri="{BB962C8B-B14F-4D97-AF65-F5344CB8AC3E}">
        <p14:creationId xmlns:p14="http://schemas.microsoft.com/office/powerpoint/2010/main" val="14201881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3" name="5 CuadroTexto">
            <a:extLst>
              <a:ext uri="{FF2B5EF4-FFF2-40B4-BE49-F238E27FC236}">
                <a16:creationId xmlns:a16="http://schemas.microsoft.com/office/drawing/2014/main" id="{E5ADA7BD-B240-5EF7-F6B8-C9D46C41C248}"/>
              </a:ext>
            </a:extLst>
          </p:cNvPr>
          <p:cNvSpPr txBox="1"/>
          <p:nvPr/>
        </p:nvSpPr>
        <p:spPr>
          <a:xfrm>
            <a:off x="0" y="332656"/>
            <a:ext cx="9144000" cy="461665"/>
          </a:xfrm>
          <a:prstGeom prst="rect">
            <a:avLst/>
          </a:prstGeom>
          <a:noFill/>
        </p:spPr>
        <p:txBody>
          <a:bodyPr wrap="square" rtlCol="0">
            <a:spAutoFit/>
          </a:bodyPr>
          <a:lstStyle/>
          <a:p>
            <a:pPr marL="266700" lvl="0"/>
            <a:r>
              <a:rPr lang="es-ES" sz="2400" b="1" u="sng" dirty="0" err="1"/>
              <a:t>Com</a:t>
            </a:r>
            <a:r>
              <a:rPr lang="es-ES" sz="2400" b="1" u="sng" dirty="0"/>
              <a:t> </a:t>
            </a:r>
            <a:r>
              <a:rPr lang="es-ES" sz="2400" b="1" u="sng" dirty="0" err="1"/>
              <a:t>ens</a:t>
            </a:r>
            <a:r>
              <a:rPr lang="es-ES" sz="2400" b="1" u="sng" dirty="0"/>
              <a:t> </a:t>
            </a:r>
            <a:r>
              <a:rPr lang="es-ES" sz="2400" b="1" u="sng" dirty="0" err="1"/>
              <a:t>protegim</a:t>
            </a:r>
            <a:r>
              <a:rPr lang="es-ES" sz="2400" b="1" u="sng" dirty="0"/>
              <a:t> </a:t>
            </a:r>
            <a:r>
              <a:rPr lang="es-ES" sz="2400" b="1" u="sng" dirty="0" err="1"/>
              <a:t>davant</a:t>
            </a:r>
            <a:r>
              <a:rPr lang="es-ES" sz="2400" b="1" u="sng" dirty="0"/>
              <a:t> del </a:t>
            </a:r>
            <a:r>
              <a:rPr lang="es-ES" sz="2400" b="1" u="sng" dirty="0" err="1"/>
              <a:t>perill</a:t>
            </a:r>
            <a:r>
              <a:rPr lang="es-ES" sz="2400" b="1" u="sng" dirty="0"/>
              <a:t>?</a:t>
            </a:r>
          </a:p>
        </p:txBody>
      </p:sp>
      <p:sp>
        <p:nvSpPr>
          <p:cNvPr id="6" name="CuadroTexto 5">
            <a:extLst>
              <a:ext uri="{FF2B5EF4-FFF2-40B4-BE49-F238E27FC236}">
                <a16:creationId xmlns:a16="http://schemas.microsoft.com/office/drawing/2014/main" id="{5B7EFF19-48E7-9D6D-FB70-1E7E2EBEBD7C}"/>
              </a:ext>
            </a:extLst>
          </p:cNvPr>
          <p:cNvSpPr txBox="1"/>
          <p:nvPr/>
        </p:nvSpPr>
        <p:spPr>
          <a:xfrm>
            <a:off x="0" y="1052736"/>
            <a:ext cx="9144000" cy="2554545"/>
          </a:xfrm>
          <a:prstGeom prst="rect">
            <a:avLst/>
          </a:prstGeom>
          <a:noFill/>
        </p:spPr>
        <p:txBody>
          <a:bodyPr wrap="square">
            <a:spAutoFit/>
          </a:bodyPr>
          <a:lstStyle/>
          <a:p>
            <a:pPr marL="266700"/>
            <a:r>
              <a:rPr lang="ca-ES" sz="2000" dirty="0"/>
              <a:t>Estem en una zona d’alt risc i a la costa? Cal </a:t>
            </a:r>
            <a:r>
              <a:rPr lang="ca-ES" sz="2000" b="1" dirty="0"/>
              <a:t>saber com actuar, i fer-ho</a:t>
            </a:r>
            <a:r>
              <a:rPr lang="ca-ES" sz="2000" dirty="0"/>
              <a:t>!</a:t>
            </a:r>
          </a:p>
          <a:p>
            <a:pPr marL="266700"/>
            <a:r>
              <a:rPr lang="ca-ES" sz="2000" dirty="0"/>
              <a:t>	</a:t>
            </a:r>
          </a:p>
          <a:p>
            <a:pPr marL="266700"/>
            <a:r>
              <a:rPr lang="ca-ES" sz="2000" dirty="0"/>
              <a:t>Per possibles tsunamis </a:t>
            </a:r>
            <a:r>
              <a:rPr lang="ca-ES" sz="2000" b="1" dirty="0"/>
              <a:t>locals</a:t>
            </a:r>
            <a:r>
              <a:rPr lang="ca-ES" sz="2000" dirty="0"/>
              <a:t> (notem el terratrèmol), </a:t>
            </a:r>
            <a:r>
              <a:rPr lang="ca-ES" sz="2000" b="1" u="sng" dirty="0"/>
              <a:t>autoprotecció</a:t>
            </a:r>
            <a:r>
              <a:rPr lang="ca-ES" sz="2000" dirty="0"/>
              <a:t>:</a:t>
            </a:r>
          </a:p>
          <a:p>
            <a:pPr marL="266700"/>
            <a:r>
              <a:rPr lang="ca-ES" sz="2000" dirty="0"/>
              <a:t>		(1) protegir-nos del terratrèmol</a:t>
            </a:r>
          </a:p>
          <a:p>
            <a:pPr marL="266700"/>
            <a:r>
              <a:rPr lang="ca-ES" sz="2000" dirty="0"/>
              <a:t>		(2) guanyar alçada (edificis alts, turons)</a:t>
            </a:r>
          </a:p>
          <a:p>
            <a:pPr marL="266700"/>
            <a:r>
              <a:rPr lang="ca-ES" sz="2000" dirty="0"/>
              <a:t>		(3) </a:t>
            </a:r>
            <a:r>
              <a:rPr lang="ca-ES" sz="2000" dirty="0" err="1"/>
              <a:t>empoderar-nos</a:t>
            </a:r>
            <a:r>
              <a:rPr lang="ca-ES" sz="2000" dirty="0"/>
              <a:t> (</a:t>
            </a:r>
            <a:r>
              <a:rPr lang="ca-ES" sz="2000" dirty="0" err="1"/>
              <a:t>p.e</a:t>
            </a:r>
            <a:r>
              <a:rPr lang="ca-ES" sz="2000" dirty="0"/>
              <a:t>. comunicant als altres el possible perill)</a:t>
            </a:r>
          </a:p>
          <a:p>
            <a:pPr marL="266700"/>
            <a:r>
              <a:rPr lang="ca-ES" sz="2000" dirty="0"/>
              <a:t>	</a:t>
            </a:r>
          </a:p>
          <a:p>
            <a:pPr marL="266700"/>
            <a:r>
              <a:rPr lang="ca-ES" sz="2000" dirty="0"/>
              <a:t>Per tsunamis </a:t>
            </a:r>
            <a:r>
              <a:rPr lang="ca-ES" sz="2000" b="1" dirty="0"/>
              <a:t>llunyans</a:t>
            </a:r>
            <a:r>
              <a:rPr lang="ca-ES" sz="2000" dirty="0"/>
              <a:t>, estar atents a les alertes i seguir indicacions</a:t>
            </a:r>
          </a:p>
        </p:txBody>
      </p:sp>
      <p:pic>
        <p:nvPicPr>
          <p:cNvPr id="4" name="Picture 2" descr="Amazon.com: SmartSign &quot;Tsunami Hazard Zone - In Case Of Earthquake, Go To  High Ground Or Inland&quot; Sign | 18&quot; x 24&quot; Aluminum : Industrial &amp; Scientific">
            <a:extLst>
              <a:ext uri="{FF2B5EF4-FFF2-40B4-BE49-F238E27FC236}">
                <a16:creationId xmlns:a16="http://schemas.microsoft.com/office/drawing/2014/main" id="{FE748BCD-7E58-9A54-5E92-42B054DE9835}"/>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3286" b="4827"/>
          <a:stretch/>
        </p:blipFill>
        <p:spPr bwMode="auto">
          <a:xfrm>
            <a:off x="2771800" y="3717032"/>
            <a:ext cx="3791984" cy="28311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98766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3" name="5 CuadroTexto">
            <a:extLst>
              <a:ext uri="{FF2B5EF4-FFF2-40B4-BE49-F238E27FC236}">
                <a16:creationId xmlns:a16="http://schemas.microsoft.com/office/drawing/2014/main" id="{E5ADA7BD-B240-5EF7-F6B8-C9D46C41C248}"/>
              </a:ext>
            </a:extLst>
          </p:cNvPr>
          <p:cNvSpPr txBox="1"/>
          <p:nvPr/>
        </p:nvSpPr>
        <p:spPr>
          <a:xfrm>
            <a:off x="0" y="332656"/>
            <a:ext cx="9144000" cy="461665"/>
          </a:xfrm>
          <a:prstGeom prst="rect">
            <a:avLst/>
          </a:prstGeom>
          <a:noFill/>
        </p:spPr>
        <p:txBody>
          <a:bodyPr wrap="square" rtlCol="0">
            <a:spAutoFit/>
          </a:bodyPr>
          <a:lstStyle/>
          <a:p>
            <a:pPr marL="266700" lvl="0"/>
            <a:r>
              <a:rPr lang="es-ES" sz="2400" b="1" u="sng" dirty="0" err="1"/>
              <a:t>Com</a:t>
            </a:r>
            <a:r>
              <a:rPr lang="es-ES" sz="2400" b="1" u="sng" dirty="0"/>
              <a:t> </a:t>
            </a:r>
            <a:r>
              <a:rPr lang="es-ES" sz="2400" b="1" u="sng" dirty="0" err="1"/>
              <a:t>ens</a:t>
            </a:r>
            <a:r>
              <a:rPr lang="es-ES" sz="2400" b="1" u="sng" dirty="0"/>
              <a:t> </a:t>
            </a:r>
            <a:r>
              <a:rPr lang="es-ES" sz="2400" b="1" u="sng" dirty="0" err="1"/>
              <a:t>protegim</a:t>
            </a:r>
            <a:r>
              <a:rPr lang="es-ES" sz="2400" b="1" u="sng" dirty="0"/>
              <a:t> </a:t>
            </a:r>
            <a:r>
              <a:rPr lang="es-ES" sz="2400" b="1" u="sng" dirty="0" err="1"/>
              <a:t>davant</a:t>
            </a:r>
            <a:r>
              <a:rPr lang="es-ES" sz="2400" b="1" u="sng" dirty="0"/>
              <a:t> del </a:t>
            </a:r>
            <a:r>
              <a:rPr lang="es-ES" sz="2400" b="1" u="sng" dirty="0" err="1"/>
              <a:t>perill</a:t>
            </a:r>
            <a:r>
              <a:rPr lang="es-ES" sz="2400" b="1" u="sng" dirty="0"/>
              <a:t>?</a:t>
            </a:r>
          </a:p>
        </p:txBody>
      </p:sp>
      <p:sp>
        <p:nvSpPr>
          <p:cNvPr id="6" name="CuadroTexto 5">
            <a:extLst>
              <a:ext uri="{FF2B5EF4-FFF2-40B4-BE49-F238E27FC236}">
                <a16:creationId xmlns:a16="http://schemas.microsoft.com/office/drawing/2014/main" id="{5B7EFF19-48E7-9D6D-FB70-1E7E2EBEBD7C}"/>
              </a:ext>
            </a:extLst>
          </p:cNvPr>
          <p:cNvSpPr txBox="1"/>
          <p:nvPr/>
        </p:nvSpPr>
        <p:spPr>
          <a:xfrm>
            <a:off x="0" y="1052736"/>
            <a:ext cx="9144000" cy="1323439"/>
          </a:xfrm>
          <a:prstGeom prst="rect">
            <a:avLst/>
          </a:prstGeom>
          <a:noFill/>
        </p:spPr>
        <p:txBody>
          <a:bodyPr wrap="square">
            <a:spAutoFit/>
          </a:bodyPr>
          <a:lstStyle/>
          <a:p>
            <a:pPr marL="266700"/>
            <a:r>
              <a:rPr lang="ca-ES" sz="2000" b="1" dirty="0"/>
              <a:t>Planificació</a:t>
            </a:r>
            <a:r>
              <a:rPr lang="ca-ES" sz="2000" dirty="0"/>
              <a:t> del territori: zones costaneres protegides, amb vegetació, manglars.</a:t>
            </a:r>
          </a:p>
          <a:p>
            <a:pPr marL="266700"/>
            <a:r>
              <a:rPr lang="ca-ES" sz="2000" dirty="0"/>
              <a:t>Solucions </a:t>
            </a:r>
            <a:r>
              <a:rPr lang="ca-ES" sz="2000" b="1" dirty="0"/>
              <a:t>d’enginyeria</a:t>
            </a:r>
            <a:r>
              <a:rPr lang="ca-ES" sz="2000" dirty="0"/>
              <a:t>: </a:t>
            </a:r>
          </a:p>
          <a:p>
            <a:pPr marL="266700"/>
            <a:r>
              <a:rPr lang="ca-ES" sz="2000" dirty="0"/>
              <a:t>	murs, trencaones, canals, però poden ser contraproduents</a:t>
            </a:r>
          </a:p>
          <a:p>
            <a:pPr marL="266700"/>
            <a:r>
              <a:rPr lang="ca-ES" sz="2000" dirty="0"/>
              <a:t>	refugis </a:t>
            </a:r>
            <a:r>
              <a:rPr lang="ca-ES" sz="2000" dirty="0" err="1"/>
              <a:t>anti</a:t>
            </a:r>
            <a:r>
              <a:rPr lang="ca-ES" sz="2000" dirty="0"/>
              <a:t>-tsunami</a:t>
            </a:r>
            <a:endParaRPr lang="en-US" sz="2000" dirty="0"/>
          </a:p>
        </p:txBody>
      </p:sp>
      <p:pic>
        <p:nvPicPr>
          <p:cNvPr id="4" name="Picture 2" descr="http://renewyamada.org/wp/wp-content/uploads/2011/08/Tipped-over-Teibo.jpg">
            <a:extLst>
              <a:ext uri="{FF2B5EF4-FFF2-40B4-BE49-F238E27FC236}">
                <a16:creationId xmlns:a16="http://schemas.microsoft.com/office/drawing/2014/main" id="{DCF86FDE-1B31-B619-E395-EAA195A002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0792" y="2708920"/>
            <a:ext cx="4883696" cy="3247658"/>
          </a:xfrm>
          <a:prstGeom prst="rect">
            <a:avLst/>
          </a:prstGeom>
          <a:noFill/>
          <a:extLst>
            <a:ext uri="{909E8E84-426E-40DD-AFC4-6F175D3DCCD1}">
              <a14:hiddenFill xmlns:a14="http://schemas.microsoft.com/office/drawing/2010/main">
                <a:solidFill>
                  <a:srgbClr val="FFFFFF"/>
                </a:solidFill>
              </a14:hiddenFill>
            </a:ext>
          </a:extLst>
        </p:spPr>
      </p:pic>
      <p:sp>
        <p:nvSpPr>
          <p:cNvPr id="5" name="6 Rectángulo">
            <a:extLst>
              <a:ext uri="{FF2B5EF4-FFF2-40B4-BE49-F238E27FC236}">
                <a16:creationId xmlns:a16="http://schemas.microsoft.com/office/drawing/2014/main" id="{E906B264-20BC-D9EA-17C4-3A57BA600302}"/>
              </a:ext>
            </a:extLst>
          </p:cNvPr>
          <p:cNvSpPr/>
          <p:nvPr/>
        </p:nvSpPr>
        <p:spPr>
          <a:xfrm>
            <a:off x="1475656" y="5985488"/>
            <a:ext cx="6460999" cy="369332"/>
          </a:xfrm>
          <a:prstGeom prst="rect">
            <a:avLst/>
          </a:prstGeom>
        </p:spPr>
        <p:txBody>
          <a:bodyPr wrap="none">
            <a:spAutoFit/>
          </a:bodyPr>
          <a:lstStyle/>
          <a:p>
            <a:r>
              <a:rPr lang="ca-ES" dirty="0"/>
              <a:t>Mur </a:t>
            </a:r>
            <a:r>
              <a:rPr lang="ca-ES" dirty="0" err="1"/>
              <a:t>anti</a:t>
            </a:r>
            <a:r>
              <a:rPr lang="ca-ES" dirty="0"/>
              <a:t>-tsunamis de </a:t>
            </a:r>
            <a:r>
              <a:rPr lang="ca-ES" dirty="0" err="1"/>
              <a:t>Yamada</a:t>
            </a:r>
            <a:r>
              <a:rPr lang="ca-ES" dirty="0"/>
              <a:t>, abans i després del tsunami de 2011</a:t>
            </a:r>
          </a:p>
        </p:txBody>
      </p:sp>
      <p:pic>
        <p:nvPicPr>
          <p:cNvPr id="9" name="Picture 3">
            <a:extLst>
              <a:ext uri="{FF2B5EF4-FFF2-40B4-BE49-F238E27FC236}">
                <a16:creationId xmlns:a16="http://schemas.microsoft.com/office/drawing/2014/main" id="{DAC45259-1BD2-BB6B-EB32-140FB067D67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20280"/>
          <a:stretch/>
        </p:blipFill>
        <p:spPr bwMode="auto">
          <a:xfrm>
            <a:off x="107504" y="2708920"/>
            <a:ext cx="4010347" cy="32476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8 Rectángulo">
            <a:extLst>
              <a:ext uri="{FF2B5EF4-FFF2-40B4-BE49-F238E27FC236}">
                <a16:creationId xmlns:a16="http://schemas.microsoft.com/office/drawing/2014/main" id="{0857EFE7-FFD9-AE7A-CAC7-D343F3FF1A36}"/>
              </a:ext>
            </a:extLst>
          </p:cNvPr>
          <p:cNvSpPr/>
          <p:nvPr/>
        </p:nvSpPr>
        <p:spPr>
          <a:xfrm>
            <a:off x="8181580" y="5689097"/>
            <a:ext cx="710900" cy="276999"/>
          </a:xfrm>
          <a:prstGeom prst="rect">
            <a:avLst/>
          </a:prstGeom>
        </p:spPr>
        <p:txBody>
          <a:bodyPr wrap="none">
            <a:spAutoFit/>
          </a:bodyPr>
          <a:lstStyle/>
          <a:p>
            <a:r>
              <a:rPr lang="ca-ES" sz="1200" dirty="0" err="1">
                <a:solidFill>
                  <a:schemeClr val="bg1"/>
                </a:solidFill>
              </a:rPr>
              <a:t>Takahiro</a:t>
            </a:r>
            <a:endParaRPr lang="ca-ES" sz="1200" dirty="0">
              <a:solidFill>
                <a:schemeClr val="bg1"/>
              </a:solidFill>
            </a:endParaRPr>
          </a:p>
        </p:txBody>
      </p:sp>
    </p:spTree>
    <p:extLst>
      <p:ext uri="{BB962C8B-B14F-4D97-AF65-F5344CB8AC3E}">
        <p14:creationId xmlns:p14="http://schemas.microsoft.com/office/powerpoint/2010/main" val="21451480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pic>
        <p:nvPicPr>
          <p:cNvPr id="35842" name="Picture 2" descr="Mediterranean Sea from the ISS">
            <a:extLst>
              <a:ext uri="{FF2B5EF4-FFF2-40B4-BE49-F238E27FC236}">
                <a16:creationId xmlns:a16="http://schemas.microsoft.com/office/drawing/2014/main" id="{36645FBB-8B59-93AC-612E-271FF05F244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4145"/>
          <a:stretch/>
        </p:blipFill>
        <p:spPr bwMode="auto">
          <a:xfrm>
            <a:off x="0" y="1052736"/>
            <a:ext cx="9144000" cy="5832648"/>
          </a:xfrm>
          <a:prstGeom prst="rect">
            <a:avLst/>
          </a:prstGeom>
          <a:noFill/>
          <a:extLst>
            <a:ext uri="{909E8E84-426E-40DD-AFC4-6F175D3DCCD1}">
              <a14:hiddenFill xmlns:a14="http://schemas.microsoft.com/office/drawing/2010/main">
                <a:solidFill>
                  <a:srgbClr val="FFFFFF"/>
                </a:solidFill>
              </a14:hiddenFill>
            </a:ext>
          </a:extLst>
        </p:spPr>
      </p:pic>
      <p:sp>
        <p:nvSpPr>
          <p:cNvPr id="3" name="5 CuadroTexto">
            <a:extLst>
              <a:ext uri="{FF2B5EF4-FFF2-40B4-BE49-F238E27FC236}">
                <a16:creationId xmlns:a16="http://schemas.microsoft.com/office/drawing/2014/main" id="{E5ADA7BD-B240-5EF7-F6B8-C9D46C41C248}"/>
              </a:ext>
            </a:extLst>
          </p:cNvPr>
          <p:cNvSpPr txBox="1"/>
          <p:nvPr/>
        </p:nvSpPr>
        <p:spPr>
          <a:xfrm>
            <a:off x="0" y="332656"/>
            <a:ext cx="9144000" cy="461665"/>
          </a:xfrm>
          <a:prstGeom prst="rect">
            <a:avLst/>
          </a:prstGeom>
          <a:noFill/>
        </p:spPr>
        <p:txBody>
          <a:bodyPr wrap="square" rtlCol="0">
            <a:spAutoFit/>
          </a:bodyPr>
          <a:lstStyle/>
          <a:p>
            <a:pPr marL="266700" lvl="0"/>
            <a:r>
              <a:rPr lang="ca-ES" sz="2400" b="1" u="sng" dirty="0"/>
              <a:t>I a casa nostra, hi pot haver un tsunami?</a:t>
            </a:r>
          </a:p>
        </p:txBody>
      </p:sp>
      <p:sp>
        <p:nvSpPr>
          <p:cNvPr id="4" name="1 Rectángulo">
            <a:extLst>
              <a:ext uri="{FF2B5EF4-FFF2-40B4-BE49-F238E27FC236}">
                <a16:creationId xmlns:a16="http://schemas.microsoft.com/office/drawing/2014/main" id="{B7F5C67D-E240-4190-8EA6-99357FA69302}"/>
              </a:ext>
            </a:extLst>
          </p:cNvPr>
          <p:cNvSpPr/>
          <p:nvPr/>
        </p:nvSpPr>
        <p:spPr>
          <a:xfrm>
            <a:off x="35496" y="6525344"/>
            <a:ext cx="588879" cy="307777"/>
          </a:xfrm>
          <a:prstGeom prst="rect">
            <a:avLst/>
          </a:prstGeom>
        </p:spPr>
        <p:txBody>
          <a:bodyPr wrap="none">
            <a:spAutoFit/>
          </a:bodyPr>
          <a:lstStyle/>
          <a:p>
            <a:r>
              <a:rPr lang="es-ES" sz="1400" dirty="0">
                <a:solidFill>
                  <a:schemeClr val="bg1"/>
                </a:solidFill>
              </a:rPr>
              <a:t>NASA</a:t>
            </a:r>
            <a:endParaRPr lang="ca-ES" sz="1400" dirty="0">
              <a:solidFill>
                <a:schemeClr val="bg1"/>
              </a:solidFill>
            </a:endParaRPr>
          </a:p>
        </p:txBody>
      </p:sp>
    </p:spTree>
    <p:extLst>
      <p:ext uri="{BB962C8B-B14F-4D97-AF65-F5344CB8AC3E}">
        <p14:creationId xmlns:p14="http://schemas.microsoft.com/office/powerpoint/2010/main" val="10122819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5" name="5 CuadroTexto">
            <a:extLst>
              <a:ext uri="{FF2B5EF4-FFF2-40B4-BE49-F238E27FC236}">
                <a16:creationId xmlns:a16="http://schemas.microsoft.com/office/drawing/2014/main" id="{68788E3F-A542-5928-06E9-7729AE569D5C}"/>
              </a:ext>
            </a:extLst>
          </p:cNvPr>
          <p:cNvSpPr txBox="1"/>
          <p:nvPr/>
        </p:nvSpPr>
        <p:spPr>
          <a:xfrm>
            <a:off x="0" y="332656"/>
            <a:ext cx="9144000" cy="461665"/>
          </a:xfrm>
          <a:prstGeom prst="rect">
            <a:avLst/>
          </a:prstGeom>
          <a:noFill/>
        </p:spPr>
        <p:txBody>
          <a:bodyPr wrap="square" rtlCol="0">
            <a:spAutoFit/>
          </a:bodyPr>
          <a:lstStyle/>
          <a:p>
            <a:pPr marL="266700" lvl="0"/>
            <a:r>
              <a:rPr lang="ca-ES" sz="2400" b="1" u="sng" dirty="0"/>
              <a:t>I a casa nostra, hi pot haver un tsunami?</a:t>
            </a:r>
          </a:p>
        </p:txBody>
      </p:sp>
      <p:pic>
        <p:nvPicPr>
          <p:cNvPr id="4" name="Imagen 3">
            <a:extLst>
              <a:ext uri="{FF2B5EF4-FFF2-40B4-BE49-F238E27FC236}">
                <a16:creationId xmlns:a16="http://schemas.microsoft.com/office/drawing/2014/main" id="{7AE4B5C3-BBCF-D1CB-FE53-2BB470123F2C}"/>
              </a:ext>
            </a:extLst>
          </p:cNvPr>
          <p:cNvPicPr>
            <a:picLocks noChangeAspect="1"/>
          </p:cNvPicPr>
          <p:nvPr/>
        </p:nvPicPr>
        <p:blipFill>
          <a:blip r:embed="rId3"/>
          <a:stretch>
            <a:fillRect/>
          </a:stretch>
        </p:blipFill>
        <p:spPr>
          <a:xfrm>
            <a:off x="2580508" y="1815653"/>
            <a:ext cx="6401638" cy="4637683"/>
          </a:xfrm>
          <a:prstGeom prst="rect">
            <a:avLst/>
          </a:prstGeom>
        </p:spPr>
      </p:pic>
      <p:sp>
        <p:nvSpPr>
          <p:cNvPr id="9" name="6 Rectángulo">
            <a:extLst>
              <a:ext uri="{FF2B5EF4-FFF2-40B4-BE49-F238E27FC236}">
                <a16:creationId xmlns:a16="http://schemas.microsoft.com/office/drawing/2014/main" id="{8D03AB0A-9830-1F2F-836D-66E4EBC0B819}"/>
              </a:ext>
            </a:extLst>
          </p:cNvPr>
          <p:cNvSpPr/>
          <p:nvPr/>
        </p:nvSpPr>
        <p:spPr>
          <a:xfrm>
            <a:off x="3347864" y="2053252"/>
            <a:ext cx="3312382" cy="646331"/>
          </a:xfrm>
          <a:prstGeom prst="rect">
            <a:avLst/>
          </a:prstGeom>
          <a:solidFill>
            <a:schemeClr val="bg1">
              <a:lumMod val="85000"/>
            </a:schemeClr>
          </a:solidFill>
        </p:spPr>
        <p:txBody>
          <a:bodyPr wrap="none">
            <a:spAutoFit/>
          </a:bodyPr>
          <a:lstStyle/>
          <a:p>
            <a:r>
              <a:rPr lang="ca-ES" dirty="0"/>
              <a:t>Origen dels tsunamis històrics</a:t>
            </a:r>
          </a:p>
          <a:p>
            <a:r>
              <a:rPr lang="ca-ES" dirty="0"/>
              <a:t>enregistrats a la Península Ibèrica</a:t>
            </a:r>
          </a:p>
        </p:txBody>
      </p:sp>
      <p:sp>
        <p:nvSpPr>
          <p:cNvPr id="3" name="CuadroTexto 2">
            <a:extLst>
              <a:ext uri="{FF2B5EF4-FFF2-40B4-BE49-F238E27FC236}">
                <a16:creationId xmlns:a16="http://schemas.microsoft.com/office/drawing/2014/main" id="{A6081081-5D51-B9C8-5FDE-5714A4BA6DE9}"/>
              </a:ext>
            </a:extLst>
          </p:cNvPr>
          <p:cNvSpPr txBox="1"/>
          <p:nvPr/>
        </p:nvSpPr>
        <p:spPr>
          <a:xfrm>
            <a:off x="3096344" y="993502"/>
            <a:ext cx="5904656" cy="646331"/>
          </a:xfrm>
          <a:prstGeom prst="rect">
            <a:avLst/>
          </a:prstGeom>
          <a:noFill/>
        </p:spPr>
        <p:txBody>
          <a:bodyPr wrap="square">
            <a:spAutoFit/>
          </a:bodyPr>
          <a:lstStyle/>
          <a:p>
            <a:r>
              <a:rPr lang="ca-ES" sz="1800" dirty="0">
                <a:solidFill>
                  <a:srgbClr val="000000"/>
                </a:solidFill>
                <a:effectLst/>
                <a:ea typeface="Times New Roman" panose="02020603050405020304" pitchFamily="18" charset="0"/>
              </a:rPr>
              <a:t>Almeria (1522)</a:t>
            </a:r>
          </a:p>
          <a:p>
            <a:r>
              <a:rPr lang="ca-ES" sz="1800" dirty="0">
                <a:solidFill>
                  <a:srgbClr val="000000"/>
                </a:solidFill>
                <a:effectLst/>
                <a:ea typeface="Times New Roman" panose="02020603050405020304" pitchFamily="18" charset="0"/>
              </a:rPr>
              <a:t>“una gran inundació que va devastar la ciutat i la terra”</a:t>
            </a:r>
          </a:p>
        </p:txBody>
      </p:sp>
      <p:pic>
        <p:nvPicPr>
          <p:cNvPr id="7" name="Imagen 6" descr="Texto&#10;&#10;Descripción generada automáticamente">
            <a:extLst>
              <a:ext uri="{FF2B5EF4-FFF2-40B4-BE49-F238E27FC236}">
                <a16:creationId xmlns:a16="http://schemas.microsoft.com/office/drawing/2014/main" id="{6002708D-3F28-980D-6F77-C57694259A95}"/>
              </a:ext>
            </a:extLst>
          </p:cNvPr>
          <p:cNvPicPr>
            <a:picLocks noChangeAspect="1"/>
          </p:cNvPicPr>
          <p:nvPr/>
        </p:nvPicPr>
        <p:blipFill>
          <a:blip r:embed="rId4">
            <a:extLst>
              <a:ext uri="{BEBA8EAE-BF5A-486C-A8C5-ECC9F3942E4B}">
                <a14:imgProps xmlns:a14="http://schemas.microsoft.com/office/drawing/2010/main">
                  <a14:imgLayer r:embed="rId5">
                    <a14:imgEffect>
                      <a14:saturation sat="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101346" y="995025"/>
            <a:ext cx="2886478" cy="3658111"/>
          </a:xfrm>
          <a:prstGeom prst="rect">
            <a:avLst/>
          </a:prstGeom>
        </p:spPr>
      </p:pic>
      <p:sp>
        <p:nvSpPr>
          <p:cNvPr id="8" name="8 Rectángulo">
            <a:extLst>
              <a:ext uri="{FF2B5EF4-FFF2-40B4-BE49-F238E27FC236}">
                <a16:creationId xmlns:a16="http://schemas.microsoft.com/office/drawing/2014/main" id="{0A04B12B-F0BF-B048-1504-A950377D2939}"/>
              </a:ext>
            </a:extLst>
          </p:cNvPr>
          <p:cNvSpPr/>
          <p:nvPr/>
        </p:nvSpPr>
        <p:spPr>
          <a:xfrm>
            <a:off x="611560" y="4653136"/>
            <a:ext cx="1975990" cy="276999"/>
          </a:xfrm>
          <a:prstGeom prst="rect">
            <a:avLst/>
          </a:prstGeom>
        </p:spPr>
        <p:txBody>
          <a:bodyPr wrap="none">
            <a:spAutoFit/>
          </a:bodyPr>
          <a:lstStyle/>
          <a:p>
            <a:r>
              <a:rPr lang="ca-ES" sz="1200" dirty="0" err="1"/>
              <a:t>Riecherter</a:t>
            </a:r>
            <a:r>
              <a:rPr lang="ca-ES" sz="1200" dirty="0"/>
              <a:t> i </a:t>
            </a:r>
            <a:r>
              <a:rPr lang="ca-ES" sz="1200" dirty="0" err="1"/>
              <a:t>Hübscher</a:t>
            </a:r>
            <a:r>
              <a:rPr lang="ca-ES" sz="1200" dirty="0"/>
              <a:t> (2007)</a:t>
            </a:r>
          </a:p>
        </p:txBody>
      </p:sp>
    </p:spTree>
    <p:extLst>
      <p:ext uri="{BB962C8B-B14F-4D97-AF65-F5344CB8AC3E}">
        <p14:creationId xmlns:p14="http://schemas.microsoft.com/office/powerpoint/2010/main" val="158881813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F15E4426-7A39-74C1-5830-0346C033A61A}"/>
              </a:ext>
            </a:extLst>
          </p:cNvPr>
          <p:cNvSpPr txBox="1"/>
          <p:nvPr/>
        </p:nvSpPr>
        <p:spPr>
          <a:xfrm>
            <a:off x="0" y="1052736"/>
            <a:ext cx="9144000" cy="2862322"/>
          </a:xfrm>
          <a:prstGeom prst="rect">
            <a:avLst/>
          </a:prstGeom>
          <a:noFill/>
        </p:spPr>
        <p:txBody>
          <a:bodyPr wrap="square">
            <a:spAutoFit/>
          </a:bodyPr>
          <a:lstStyle/>
          <a:p>
            <a:pPr marL="266700" lvl="0"/>
            <a:r>
              <a:rPr lang="ca-ES" sz="2000" dirty="0"/>
              <a:t>21 de maig de 2003, </a:t>
            </a:r>
          </a:p>
          <a:p>
            <a:pPr marL="266700" lvl="0"/>
            <a:r>
              <a:rPr lang="ca-ES" sz="2000" dirty="0" err="1"/>
              <a:t>Mw</a:t>
            </a:r>
            <a:r>
              <a:rPr lang="ca-ES" sz="2000" dirty="0"/>
              <a:t> 6.9 a </a:t>
            </a:r>
            <a:r>
              <a:rPr lang="ca-ES" sz="2000" dirty="0" err="1"/>
              <a:t>Boumerdès</a:t>
            </a:r>
            <a:r>
              <a:rPr lang="ca-ES" sz="2000" dirty="0"/>
              <a:t>, Algèria</a:t>
            </a:r>
          </a:p>
          <a:p>
            <a:pPr marL="266700"/>
            <a:endParaRPr lang="en-US" sz="2000" dirty="0"/>
          </a:p>
          <a:p>
            <a:pPr marL="266700"/>
            <a:r>
              <a:rPr lang="en-US" sz="2000" dirty="0"/>
              <a:t>	2.0 m St. Antoni (Eivissa) – 20-30 </a:t>
            </a:r>
            <a:r>
              <a:rPr lang="en-US" sz="2000" dirty="0" err="1"/>
              <a:t>minuts</a:t>
            </a:r>
            <a:endParaRPr lang="en-US" sz="2000" dirty="0"/>
          </a:p>
          <a:p>
            <a:pPr marL="266700"/>
            <a:r>
              <a:rPr lang="en-US" sz="2000" dirty="0"/>
              <a:t>	0.7 m - 1.2 m Palma </a:t>
            </a:r>
          </a:p>
          <a:p>
            <a:pPr marL="266700"/>
            <a:r>
              <a:rPr lang="en-US" sz="2000" dirty="0"/>
              <a:t>	0.3 m </a:t>
            </a:r>
            <a:r>
              <a:rPr lang="en-US" sz="2000" dirty="0" err="1"/>
              <a:t>València</a:t>
            </a:r>
            <a:endParaRPr lang="en-US" sz="2000" dirty="0"/>
          </a:p>
          <a:p>
            <a:pPr marL="266700"/>
            <a:r>
              <a:rPr lang="en-US" sz="2000" dirty="0"/>
              <a:t>	0.3 m Barcelona</a:t>
            </a:r>
          </a:p>
          <a:p>
            <a:pPr marL="266700"/>
            <a:r>
              <a:rPr lang="en-US" sz="2000" dirty="0"/>
              <a:t>	0.2 m </a:t>
            </a:r>
            <a:r>
              <a:rPr lang="en-US" sz="2000" dirty="0" err="1"/>
              <a:t>Mònaco</a:t>
            </a:r>
            <a:endParaRPr lang="en-US" sz="2000" dirty="0"/>
          </a:p>
          <a:p>
            <a:pPr marL="266700" lvl="0"/>
            <a:endParaRPr lang="ca-ES" sz="2000" dirty="0"/>
          </a:p>
        </p:txBody>
      </p:sp>
      <p:sp>
        <p:nvSpPr>
          <p:cNvPr id="5" name="5 CuadroTexto">
            <a:extLst>
              <a:ext uri="{FF2B5EF4-FFF2-40B4-BE49-F238E27FC236}">
                <a16:creationId xmlns:a16="http://schemas.microsoft.com/office/drawing/2014/main" id="{68788E3F-A542-5928-06E9-7729AE569D5C}"/>
              </a:ext>
            </a:extLst>
          </p:cNvPr>
          <p:cNvSpPr txBox="1"/>
          <p:nvPr/>
        </p:nvSpPr>
        <p:spPr>
          <a:xfrm>
            <a:off x="0" y="332656"/>
            <a:ext cx="9144000" cy="461665"/>
          </a:xfrm>
          <a:prstGeom prst="rect">
            <a:avLst/>
          </a:prstGeom>
          <a:noFill/>
        </p:spPr>
        <p:txBody>
          <a:bodyPr wrap="square" rtlCol="0">
            <a:spAutoFit/>
          </a:bodyPr>
          <a:lstStyle/>
          <a:p>
            <a:pPr marL="266700" lvl="0"/>
            <a:r>
              <a:rPr lang="ca-ES" sz="2400" b="1" u="sng" dirty="0"/>
              <a:t>I a casa nostra, hi pot haver un tsunami?</a:t>
            </a:r>
          </a:p>
        </p:txBody>
      </p:sp>
      <p:pic>
        <p:nvPicPr>
          <p:cNvPr id="6" name="Picture 1026">
            <a:extLst>
              <a:ext uri="{FF2B5EF4-FFF2-40B4-BE49-F238E27FC236}">
                <a16:creationId xmlns:a16="http://schemas.microsoft.com/office/drawing/2014/main" id="{EDC7364E-54C5-0EFE-B2AA-51A45657EE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3645024"/>
            <a:ext cx="3888432" cy="3137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39">
            <a:extLst>
              <a:ext uri="{FF2B5EF4-FFF2-40B4-BE49-F238E27FC236}">
                <a16:creationId xmlns:a16="http://schemas.microsoft.com/office/drawing/2014/main" id="{C17AE641-E0A2-56C4-A0EA-0899ECD591B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1128" y="836712"/>
            <a:ext cx="3031352" cy="2846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tsunami">
            <a:extLst>
              <a:ext uri="{FF2B5EF4-FFF2-40B4-BE49-F238E27FC236}">
                <a16:creationId xmlns:a16="http://schemas.microsoft.com/office/drawing/2014/main" id="{4039DD11-066E-9DFA-F73A-00E3527B161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120" b="20001"/>
          <a:stretch/>
        </p:blipFill>
        <p:spPr bwMode="auto">
          <a:xfrm>
            <a:off x="168724" y="3895076"/>
            <a:ext cx="4763316" cy="28462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146619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5" name="5 CuadroTexto">
            <a:extLst>
              <a:ext uri="{FF2B5EF4-FFF2-40B4-BE49-F238E27FC236}">
                <a16:creationId xmlns:a16="http://schemas.microsoft.com/office/drawing/2014/main" id="{68788E3F-A542-5928-06E9-7729AE569D5C}"/>
              </a:ext>
            </a:extLst>
          </p:cNvPr>
          <p:cNvSpPr txBox="1"/>
          <p:nvPr/>
        </p:nvSpPr>
        <p:spPr>
          <a:xfrm>
            <a:off x="0" y="332656"/>
            <a:ext cx="9144000" cy="461665"/>
          </a:xfrm>
          <a:prstGeom prst="rect">
            <a:avLst/>
          </a:prstGeom>
          <a:noFill/>
        </p:spPr>
        <p:txBody>
          <a:bodyPr wrap="square" rtlCol="0">
            <a:spAutoFit/>
          </a:bodyPr>
          <a:lstStyle/>
          <a:p>
            <a:pPr marL="266700" lvl="0"/>
            <a:r>
              <a:rPr lang="ca-ES" sz="2400" b="1" u="sng" dirty="0"/>
              <a:t>I a casa nostra, hi pot haver un tsunami?</a:t>
            </a:r>
          </a:p>
        </p:txBody>
      </p:sp>
      <p:pic>
        <p:nvPicPr>
          <p:cNvPr id="2" name="Picture 4" descr="http://seismicdevice.com/wp-content/uploads/2017/01/panoramica-sala-2.jpg">
            <a:extLst>
              <a:ext uri="{FF2B5EF4-FFF2-40B4-BE49-F238E27FC236}">
                <a16:creationId xmlns:a16="http://schemas.microsoft.com/office/drawing/2014/main" id="{37C5752C-0255-7EAF-4ACC-25A5795FB24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32495"/>
          <a:stretch/>
        </p:blipFill>
        <p:spPr bwMode="auto">
          <a:xfrm>
            <a:off x="0" y="1148998"/>
            <a:ext cx="9143999" cy="3082197"/>
          </a:xfrm>
          <a:prstGeom prst="rect">
            <a:avLst/>
          </a:prstGeom>
          <a:noFill/>
          <a:extLst>
            <a:ext uri="{909E8E84-426E-40DD-AFC4-6F175D3DCCD1}">
              <a14:hiddenFill xmlns:a14="http://schemas.microsoft.com/office/drawing/2010/main">
                <a:solidFill>
                  <a:srgbClr val="FFFFFF"/>
                </a:solidFill>
              </a14:hiddenFill>
            </a:ext>
          </a:extLst>
        </p:spPr>
      </p:pic>
      <p:sp>
        <p:nvSpPr>
          <p:cNvPr id="6" name="9 CuadroTexto">
            <a:extLst>
              <a:ext uri="{FF2B5EF4-FFF2-40B4-BE49-F238E27FC236}">
                <a16:creationId xmlns:a16="http://schemas.microsoft.com/office/drawing/2014/main" id="{5FE7FA58-8B2E-6C5F-E9A2-DECCA01DBEF0}"/>
              </a:ext>
            </a:extLst>
          </p:cNvPr>
          <p:cNvSpPr txBox="1"/>
          <p:nvPr/>
        </p:nvSpPr>
        <p:spPr>
          <a:xfrm>
            <a:off x="0" y="4534088"/>
            <a:ext cx="9144000" cy="1631216"/>
          </a:xfrm>
          <a:prstGeom prst="rect">
            <a:avLst/>
          </a:prstGeom>
          <a:solidFill>
            <a:schemeClr val="bg1">
              <a:lumMod val="85000"/>
            </a:schemeClr>
          </a:solidFill>
        </p:spPr>
        <p:txBody>
          <a:bodyPr wrap="square" rtlCol="0">
            <a:spAutoFit/>
          </a:bodyPr>
          <a:lstStyle/>
          <a:p>
            <a:pPr marL="266700"/>
            <a:r>
              <a:rPr lang="ca-ES" sz="2000" dirty="0"/>
              <a:t>Sistema d’alerta de tsunamis a la Mediterrània (Itàlia, França, Grècia i Turquia)</a:t>
            </a:r>
          </a:p>
          <a:p>
            <a:pPr marL="266700"/>
            <a:r>
              <a:rPr lang="ca-ES" sz="2000" dirty="0"/>
              <a:t>Monitoratge en temps real 24h (foto: sala de control de l’INGV, Roma)</a:t>
            </a:r>
          </a:p>
          <a:p>
            <a:pPr marL="266700" lvl="0"/>
            <a:r>
              <a:rPr lang="es-ES" sz="2000" dirty="0"/>
              <a:t>- </a:t>
            </a:r>
            <a:r>
              <a:rPr lang="es-ES" sz="2000" dirty="0" err="1"/>
              <a:t>Recepció</a:t>
            </a:r>
            <a:r>
              <a:rPr lang="es-ES" sz="2000" dirty="0"/>
              <a:t> de la </a:t>
            </a:r>
            <a:r>
              <a:rPr lang="es-ES" sz="2000" dirty="0" err="1"/>
              <a:t>senyal</a:t>
            </a:r>
            <a:r>
              <a:rPr lang="es-ES" sz="2000" dirty="0"/>
              <a:t> de </a:t>
            </a:r>
            <a:r>
              <a:rPr lang="es-ES" sz="2000" dirty="0" err="1"/>
              <a:t>xarxes</a:t>
            </a:r>
            <a:r>
              <a:rPr lang="es-ES" sz="2000" dirty="0"/>
              <a:t> sísmiques</a:t>
            </a:r>
          </a:p>
          <a:p>
            <a:pPr marL="266700" lvl="0"/>
            <a:r>
              <a:rPr lang="es-ES" sz="2000" dirty="0"/>
              <a:t>- </a:t>
            </a:r>
            <a:r>
              <a:rPr lang="es-ES" sz="2000" dirty="0" err="1"/>
              <a:t>Càlcul</a:t>
            </a:r>
            <a:r>
              <a:rPr lang="es-ES" sz="2000" dirty="0"/>
              <a:t> </a:t>
            </a:r>
            <a:r>
              <a:rPr lang="es-ES" sz="2000" dirty="0" err="1"/>
              <a:t>automàtic</a:t>
            </a:r>
            <a:r>
              <a:rPr lang="es-ES" sz="2000" dirty="0"/>
              <a:t> de </a:t>
            </a:r>
            <a:r>
              <a:rPr lang="es-ES" sz="2000" dirty="0" err="1"/>
              <a:t>localització</a:t>
            </a:r>
            <a:r>
              <a:rPr lang="es-ES" sz="2000" dirty="0"/>
              <a:t>, </a:t>
            </a:r>
            <a:r>
              <a:rPr lang="es-ES" sz="2000" dirty="0" err="1"/>
              <a:t>profunditat</a:t>
            </a:r>
            <a:r>
              <a:rPr lang="es-ES" sz="2000" dirty="0"/>
              <a:t> i magnitud del </a:t>
            </a:r>
            <a:r>
              <a:rPr lang="es-ES" sz="2000" dirty="0" err="1"/>
              <a:t>terratrèmol</a:t>
            </a:r>
            <a:r>
              <a:rPr lang="es-ES" sz="2000" dirty="0"/>
              <a:t> (2-5 min)</a:t>
            </a:r>
          </a:p>
          <a:p>
            <a:pPr marL="266700" lvl="0"/>
            <a:r>
              <a:rPr lang="es-ES" sz="2000" dirty="0"/>
              <a:t>- </a:t>
            </a:r>
            <a:r>
              <a:rPr lang="es-ES" sz="2000" dirty="0" err="1"/>
              <a:t>Emissió</a:t>
            </a:r>
            <a:r>
              <a:rPr lang="es-ES" sz="2000" dirty="0"/>
              <a:t> </a:t>
            </a:r>
            <a:r>
              <a:rPr lang="es-ES" sz="2000" dirty="0" err="1"/>
              <a:t>d’alertes</a:t>
            </a:r>
            <a:r>
              <a:rPr lang="es-ES" sz="2000" dirty="0"/>
              <a:t> a les </a:t>
            </a:r>
            <a:r>
              <a:rPr lang="es-ES" sz="2000" dirty="0" err="1"/>
              <a:t>autoritats</a:t>
            </a:r>
            <a:endParaRPr lang="es-ES" sz="2000" dirty="0"/>
          </a:p>
        </p:txBody>
      </p:sp>
    </p:spTree>
    <p:extLst>
      <p:ext uri="{BB962C8B-B14F-4D97-AF65-F5344CB8AC3E}">
        <p14:creationId xmlns:p14="http://schemas.microsoft.com/office/powerpoint/2010/main" val="56223652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FF7FC438-6196-802E-335F-E0CB8948155D}"/>
              </a:ext>
            </a:extLst>
          </p:cNvPr>
          <p:cNvPicPr>
            <a:picLocks noChangeAspect="1"/>
          </p:cNvPicPr>
          <p:nvPr/>
        </p:nvPicPr>
        <p:blipFill>
          <a:blip r:embed="rId2"/>
          <a:stretch>
            <a:fillRect/>
          </a:stretch>
        </p:blipFill>
        <p:spPr>
          <a:xfrm>
            <a:off x="0" y="201168"/>
            <a:ext cx="9144000" cy="6455664"/>
          </a:xfrm>
          <a:prstGeom prst="rect">
            <a:avLst/>
          </a:prstGeom>
        </p:spPr>
      </p:pic>
      <p:sp>
        <p:nvSpPr>
          <p:cNvPr id="4" name="5 CuadroTexto">
            <a:extLst>
              <a:ext uri="{FF2B5EF4-FFF2-40B4-BE49-F238E27FC236}">
                <a16:creationId xmlns:a16="http://schemas.microsoft.com/office/drawing/2014/main" id="{B0979F58-65BF-535B-AC1A-0FAC82232D61}"/>
              </a:ext>
            </a:extLst>
          </p:cNvPr>
          <p:cNvSpPr txBox="1"/>
          <p:nvPr/>
        </p:nvSpPr>
        <p:spPr>
          <a:xfrm>
            <a:off x="35496" y="116632"/>
            <a:ext cx="3960440" cy="1200329"/>
          </a:xfrm>
          <a:prstGeom prst="rect">
            <a:avLst/>
          </a:prstGeom>
          <a:noFill/>
        </p:spPr>
        <p:txBody>
          <a:bodyPr wrap="square" rtlCol="0">
            <a:spAutoFit/>
          </a:bodyPr>
          <a:lstStyle/>
          <a:p>
            <a:pPr lvl="0" algn="ctr"/>
            <a:r>
              <a:rPr lang="ca-ES" sz="3600" b="1" dirty="0"/>
              <a:t>Endavant amb</a:t>
            </a:r>
          </a:p>
          <a:p>
            <a:pPr lvl="0" algn="ctr"/>
            <a:r>
              <a:rPr lang="ca-ES" sz="3600" b="1" dirty="0"/>
              <a:t>les preguntes!</a:t>
            </a:r>
          </a:p>
        </p:txBody>
      </p:sp>
    </p:spTree>
    <p:extLst>
      <p:ext uri="{BB962C8B-B14F-4D97-AF65-F5344CB8AC3E}">
        <p14:creationId xmlns:p14="http://schemas.microsoft.com/office/powerpoint/2010/main" val="17318075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pic>
        <p:nvPicPr>
          <p:cNvPr id="4100" name="Picture 4" descr="Què fer en cas de tsunami">
            <a:extLst>
              <a:ext uri="{FF2B5EF4-FFF2-40B4-BE49-F238E27FC236}">
                <a16:creationId xmlns:a16="http://schemas.microsoft.com/office/drawing/2014/main" id="{EA7F7E3D-AABC-7929-3444-2129DCB7EC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087" y="519522"/>
            <a:ext cx="4168905" cy="5818956"/>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Què fer en cas de tsunami">
            <a:extLst>
              <a:ext uri="{FF2B5EF4-FFF2-40B4-BE49-F238E27FC236}">
                <a16:creationId xmlns:a16="http://schemas.microsoft.com/office/drawing/2014/main" id="{0FF0D04E-2427-720F-6E79-23CB04B8ED8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0539" y="534848"/>
            <a:ext cx="4157925" cy="58036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3065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pic>
        <p:nvPicPr>
          <p:cNvPr id="4100" name="Picture 4" descr="Nuevo plan estatal para proteger las costas españoles ante un tsunami: ¿cuáles son las zonas con más riesgo?">
            <a:extLst>
              <a:ext uri="{FF2B5EF4-FFF2-40B4-BE49-F238E27FC236}">
                <a16:creationId xmlns:a16="http://schemas.microsoft.com/office/drawing/2014/main" id="{7D02C09E-BDA8-46C0-CA91-80F431B7886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1157"/>
          <a:stretch/>
        </p:blipFill>
        <p:spPr bwMode="auto">
          <a:xfrm>
            <a:off x="-468560" y="0"/>
            <a:ext cx="961256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7 Rectángulo">
            <a:extLst>
              <a:ext uri="{FF2B5EF4-FFF2-40B4-BE49-F238E27FC236}">
                <a16:creationId xmlns:a16="http://schemas.microsoft.com/office/drawing/2014/main" id="{EE512736-67A6-0EE1-98B9-D239D33160FD}"/>
              </a:ext>
            </a:extLst>
          </p:cNvPr>
          <p:cNvSpPr/>
          <p:nvPr/>
        </p:nvSpPr>
        <p:spPr>
          <a:xfrm>
            <a:off x="6574988" y="6525344"/>
            <a:ext cx="2461508" cy="276999"/>
          </a:xfrm>
          <a:prstGeom prst="rect">
            <a:avLst/>
          </a:prstGeom>
        </p:spPr>
        <p:txBody>
          <a:bodyPr wrap="none">
            <a:spAutoFit/>
          </a:bodyPr>
          <a:lstStyle/>
          <a:p>
            <a:pPr algn="ctr"/>
            <a:r>
              <a:rPr lang="ca-ES" sz="1200" dirty="0" err="1">
                <a:solidFill>
                  <a:schemeClr val="bg1"/>
                </a:solidFill>
              </a:rPr>
              <a:t>Informativos</a:t>
            </a:r>
            <a:r>
              <a:rPr lang="ca-ES" sz="1200" dirty="0">
                <a:solidFill>
                  <a:schemeClr val="bg1"/>
                </a:solidFill>
              </a:rPr>
              <a:t> Telecinco (04/06/2021)</a:t>
            </a:r>
          </a:p>
        </p:txBody>
      </p:sp>
      <p:pic>
        <p:nvPicPr>
          <p:cNvPr id="4" name="Imagen 3" descr="Logotipo&#10;&#10;Descripción generada automáticamente">
            <a:extLst>
              <a:ext uri="{FF2B5EF4-FFF2-40B4-BE49-F238E27FC236}">
                <a16:creationId xmlns:a16="http://schemas.microsoft.com/office/drawing/2014/main" id="{7A392EA1-1F32-149D-017A-E80D4DE0A7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891013">
            <a:off x="1808820" y="665820"/>
            <a:ext cx="5526360" cy="5526360"/>
          </a:xfrm>
          <a:prstGeom prst="rect">
            <a:avLst/>
          </a:prstGeom>
        </p:spPr>
      </p:pic>
      <p:sp>
        <p:nvSpPr>
          <p:cNvPr id="2" name="CuadroTexto 1">
            <a:extLst>
              <a:ext uri="{FF2B5EF4-FFF2-40B4-BE49-F238E27FC236}">
                <a16:creationId xmlns:a16="http://schemas.microsoft.com/office/drawing/2014/main" id="{FDA8D051-BE3A-6B2D-EB64-C11A67FB68D6}"/>
              </a:ext>
            </a:extLst>
          </p:cNvPr>
          <p:cNvSpPr txBox="1"/>
          <p:nvPr/>
        </p:nvSpPr>
        <p:spPr>
          <a:xfrm>
            <a:off x="2915816" y="260648"/>
            <a:ext cx="3867795" cy="523220"/>
          </a:xfrm>
          <a:prstGeom prst="rect">
            <a:avLst/>
          </a:prstGeom>
          <a:noFill/>
        </p:spPr>
        <p:txBody>
          <a:bodyPr wrap="square">
            <a:spAutoFit/>
          </a:bodyPr>
          <a:lstStyle/>
          <a:p>
            <a:r>
              <a:rPr lang="ca-ES" sz="2800" b="1" dirty="0">
                <a:solidFill>
                  <a:schemeClr val="bg1">
                    <a:lumMod val="95000"/>
                  </a:schemeClr>
                </a:solidFill>
              </a:rPr>
              <a:t>Què NO és un tsunami</a:t>
            </a:r>
            <a:endParaRPr lang="ca-ES" sz="2800" dirty="0">
              <a:solidFill>
                <a:schemeClr val="bg1">
                  <a:lumMod val="95000"/>
                </a:schemeClr>
              </a:solidFill>
            </a:endParaRPr>
          </a:p>
        </p:txBody>
      </p:sp>
    </p:spTree>
    <p:extLst>
      <p:ext uri="{BB962C8B-B14F-4D97-AF65-F5344CB8AC3E}">
        <p14:creationId xmlns:p14="http://schemas.microsoft.com/office/powerpoint/2010/main" val="27823776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6" name="5 CuadroTexto"/>
          <p:cNvSpPr txBox="1"/>
          <p:nvPr/>
        </p:nvSpPr>
        <p:spPr>
          <a:xfrm>
            <a:off x="0" y="476672"/>
            <a:ext cx="9144000" cy="461665"/>
          </a:xfrm>
          <a:prstGeom prst="rect">
            <a:avLst/>
          </a:prstGeom>
          <a:noFill/>
        </p:spPr>
        <p:txBody>
          <a:bodyPr wrap="square" rtlCol="0">
            <a:spAutoFit/>
          </a:bodyPr>
          <a:lstStyle/>
          <a:p>
            <a:pPr lvl="0" algn="ctr"/>
            <a:r>
              <a:rPr lang="ca-ES" sz="2400" b="1" dirty="0"/>
              <a:t>Ara ja sabem què NO és un tsunami...</a:t>
            </a:r>
          </a:p>
        </p:txBody>
      </p:sp>
      <p:pic>
        <p:nvPicPr>
          <p:cNvPr id="1026" name="Picture 2">
            <a:extLst>
              <a:ext uri="{FF2B5EF4-FFF2-40B4-BE49-F238E27FC236}">
                <a16:creationId xmlns:a16="http://schemas.microsoft.com/office/drawing/2014/main" id="{63A0D4E9-A4CE-120A-FECE-BC124AA337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3143" y="1628800"/>
            <a:ext cx="6557714" cy="460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97920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6" name="5 CuadroTexto"/>
          <p:cNvSpPr txBox="1"/>
          <p:nvPr/>
        </p:nvSpPr>
        <p:spPr>
          <a:xfrm>
            <a:off x="0" y="404664"/>
            <a:ext cx="9144000" cy="461665"/>
          </a:xfrm>
          <a:prstGeom prst="rect">
            <a:avLst/>
          </a:prstGeom>
          <a:noFill/>
        </p:spPr>
        <p:txBody>
          <a:bodyPr wrap="square" rtlCol="0">
            <a:spAutoFit/>
          </a:bodyPr>
          <a:lstStyle/>
          <a:p>
            <a:pPr marL="266700" lvl="0"/>
            <a:r>
              <a:rPr lang="es-ES" sz="2400" b="1" u="sng" dirty="0" err="1"/>
              <a:t>Què</a:t>
            </a:r>
            <a:r>
              <a:rPr lang="es-ES" sz="2400" b="1" u="sng" dirty="0"/>
              <a:t> </a:t>
            </a:r>
            <a:r>
              <a:rPr lang="es-ES" sz="2400" b="1" u="sng" dirty="0" err="1"/>
              <a:t>és</a:t>
            </a:r>
            <a:r>
              <a:rPr lang="es-ES" sz="2400" b="1" u="sng" dirty="0"/>
              <a:t> un tsunami?</a:t>
            </a:r>
          </a:p>
        </p:txBody>
      </p:sp>
      <p:sp>
        <p:nvSpPr>
          <p:cNvPr id="2" name="5 CuadroTexto">
            <a:extLst>
              <a:ext uri="{FF2B5EF4-FFF2-40B4-BE49-F238E27FC236}">
                <a16:creationId xmlns:a16="http://schemas.microsoft.com/office/drawing/2014/main" id="{2568DEFD-3A72-2DD5-C4EC-7A7BD7B5C05E}"/>
              </a:ext>
            </a:extLst>
          </p:cNvPr>
          <p:cNvSpPr txBox="1"/>
          <p:nvPr/>
        </p:nvSpPr>
        <p:spPr>
          <a:xfrm>
            <a:off x="0" y="3645024"/>
            <a:ext cx="9144000" cy="1569660"/>
          </a:xfrm>
          <a:prstGeom prst="rect">
            <a:avLst/>
          </a:prstGeom>
          <a:noFill/>
        </p:spPr>
        <p:txBody>
          <a:bodyPr wrap="square" rtlCol="0">
            <a:spAutoFit/>
          </a:bodyPr>
          <a:lstStyle/>
          <a:p>
            <a:pPr marL="609600" lvl="0" indent="-342900">
              <a:buFont typeface="Arial" panose="020B0604020202020204" pitchFamily="34" charset="0"/>
              <a:buChar char="•"/>
            </a:pPr>
            <a:r>
              <a:rPr lang="ca-ES" sz="2400" dirty="0"/>
              <a:t>Una sèrie d’onades llargues d’aigües somes...</a:t>
            </a:r>
          </a:p>
          <a:p>
            <a:pPr marL="609600" lvl="0" indent="-342900">
              <a:buFont typeface="Arial" panose="020B0604020202020204" pitchFamily="34" charset="0"/>
              <a:buChar char="•"/>
            </a:pPr>
            <a:r>
              <a:rPr lang="ca-ES" sz="2400" dirty="0"/>
              <a:t>...que poden travessar ràpidament els oceans sense dissipar-se...</a:t>
            </a:r>
          </a:p>
          <a:p>
            <a:pPr marL="609600" lvl="0" indent="-342900">
              <a:buFont typeface="Arial" panose="020B0604020202020204" pitchFamily="34" charset="0"/>
              <a:buChar char="•"/>
            </a:pPr>
            <a:r>
              <a:rPr lang="ca-ES" sz="2400" dirty="0"/>
              <a:t>...que poden produir inundacions costaneres...</a:t>
            </a:r>
          </a:p>
          <a:p>
            <a:pPr marL="609600" lvl="0" indent="-342900">
              <a:buFont typeface="Arial" panose="020B0604020202020204" pitchFamily="34" charset="0"/>
              <a:buChar char="•"/>
            </a:pPr>
            <a:r>
              <a:rPr lang="ca-ES" sz="2400" dirty="0"/>
              <a:t>...generades pel desplaçament sobtat de la columna d’aigua.</a:t>
            </a:r>
          </a:p>
        </p:txBody>
      </p:sp>
      <p:pic>
        <p:nvPicPr>
          <p:cNvPr id="8" name="Imagen 7">
            <a:extLst>
              <a:ext uri="{FF2B5EF4-FFF2-40B4-BE49-F238E27FC236}">
                <a16:creationId xmlns:a16="http://schemas.microsoft.com/office/drawing/2014/main" id="{05F93324-96B3-4011-03C1-8B759A6B0514}"/>
              </a:ext>
            </a:extLst>
          </p:cNvPr>
          <p:cNvPicPr>
            <a:picLocks noChangeAspect="1"/>
          </p:cNvPicPr>
          <p:nvPr/>
        </p:nvPicPr>
        <p:blipFill rotWithShape="1">
          <a:blip r:embed="rId3"/>
          <a:srcRect b="89631"/>
          <a:stretch/>
        </p:blipFill>
        <p:spPr>
          <a:xfrm>
            <a:off x="0" y="1134781"/>
            <a:ext cx="9144000" cy="360040"/>
          </a:xfrm>
          <a:prstGeom prst="rect">
            <a:avLst/>
          </a:prstGeom>
        </p:spPr>
      </p:pic>
      <p:pic>
        <p:nvPicPr>
          <p:cNvPr id="9" name="Imagen 8">
            <a:extLst>
              <a:ext uri="{FF2B5EF4-FFF2-40B4-BE49-F238E27FC236}">
                <a16:creationId xmlns:a16="http://schemas.microsoft.com/office/drawing/2014/main" id="{05582E96-D697-98D1-DC53-43542D92C856}"/>
              </a:ext>
            </a:extLst>
          </p:cNvPr>
          <p:cNvPicPr>
            <a:picLocks noChangeAspect="1"/>
          </p:cNvPicPr>
          <p:nvPr/>
        </p:nvPicPr>
        <p:blipFill rotWithShape="1">
          <a:blip r:embed="rId3"/>
          <a:srcRect t="46369"/>
          <a:stretch/>
        </p:blipFill>
        <p:spPr>
          <a:xfrm>
            <a:off x="0" y="1422812"/>
            <a:ext cx="9144000" cy="1862172"/>
          </a:xfrm>
          <a:prstGeom prst="rect">
            <a:avLst/>
          </a:prstGeom>
        </p:spPr>
      </p:pic>
      <p:pic>
        <p:nvPicPr>
          <p:cNvPr id="10" name="Imagen 9">
            <a:extLst>
              <a:ext uri="{FF2B5EF4-FFF2-40B4-BE49-F238E27FC236}">
                <a16:creationId xmlns:a16="http://schemas.microsoft.com/office/drawing/2014/main" id="{C0C28A85-204E-1F85-92EF-150D296E720D}"/>
              </a:ext>
            </a:extLst>
          </p:cNvPr>
          <p:cNvPicPr>
            <a:picLocks noChangeAspect="1"/>
          </p:cNvPicPr>
          <p:nvPr/>
        </p:nvPicPr>
        <p:blipFill rotWithShape="1">
          <a:blip r:embed="rId3"/>
          <a:srcRect t="10369" r="80712" b="66819"/>
          <a:stretch/>
        </p:blipFill>
        <p:spPr>
          <a:xfrm>
            <a:off x="0" y="2358917"/>
            <a:ext cx="1763688" cy="792087"/>
          </a:xfrm>
          <a:prstGeom prst="rect">
            <a:avLst/>
          </a:prstGeom>
        </p:spPr>
      </p:pic>
    </p:spTree>
    <p:extLst>
      <p:ext uri="{BB962C8B-B14F-4D97-AF65-F5344CB8AC3E}">
        <p14:creationId xmlns:p14="http://schemas.microsoft.com/office/powerpoint/2010/main" val="34262107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1A24D2E1-44B4-F4EC-41E9-18195E2C7BB9}"/>
              </a:ext>
            </a:extLst>
          </p:cNvPr>
          <p:cNvSpPr/>
          <p:nvPr/>
        </p:nvSpPr>
        <p:spPr>
          <a:xfrm>
            <a:off x="899592" y="2743999"/>
            <a:ext cx="7344816" cy="34933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8" name="CuadroTexto 7">
            <a:extLst>
              <a:ext uri="{FF2B5EF4-FFF2-40B4-BE49-F238E27FC236}">
                <a16:creationId xmlns:a16="http://schemas.microsoft.com/office/drawing/2014/main" id="{24A5C56E-1150-7C5A-6C57-497D3A0DBFC6}"/>
              </a:ext>
            </a:extLst>
          </p:cNvPr>
          <p:cNvSpPr txBox="1"/>
          <p:nvPr/>
        </p:nvSpPr>
        <p:spPr>
          <a:xfrm>
            <a:off x="0" y="1488852"/>
            <a:ext cx="9144000" cy="707886"/>
          </a:xfrm>
          <a:prstGeom prst="rect">
            <a:avLst/>
          </a:prstGeom>
          <a:noFill/>
        </p:spPr>
        <p:txBody>
          <a:bodyPr wrap="square">
            <a:spAutoFit/>
          </a:bodyPr>
          <a:lstStyle/>
          <a:p>
            <a:pPr marL="266700" lvl="0"/>
            <a:r>
              <a:rPr lang="ca-ES" sz="2000" dirty="0"/>
              <a:t>“Onada”: Oscil·lació de les partícules d’aigua en un </a:t>
            </a:r>
            <a:r>
              <a:rPr lang="ca-ES" sz="2000" b="1" dirty="0"/>
              <a:t>moviment orbital </a:t>
            </a:r>
            <a:r>
              <a:rPr lang="ca-ES" sz="2000" dirty="0"/>
              <a:t>que es </a:t>
            </a:r>
            <a:r>
              <a:rPr lang="ca-ES" sz="2000" b="1" dirty="0"/>
              <a:t>propaga</a:t>
            </a:r>
            <a:r>
              <a:rPr lang="ca-ES" sz="2000" dirty="0"/>
              <a:t> amb una direcció i velocitat determinades.</a:t>
            </a:r>
          </a:p>
        </p:txBody>
      </p:sp>
      <p:pic>
        <p:nvPicPr>
          <p:cNvPr id="9" name="Picture 2" descr="animation showing circular motion for particles associated with a water surface wave">
            <a:extLst>
              <a:ext uri="{FF2B5EF4-FFF2-40B4-BE49-F238E27FC236}">
                <a16:creationId xmlns:a16="http://schemas.microsoft.com/office/drawing/2014/main" id="{3AF4C688-90B6-57F3-CC9F-D313F8AB7E4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053"/>
          <a:stretch/>
        </p:blipFill>
        <p:spPr bwMode="auto">
          <a:xfrm>
            <a:off x="1043616" y="3212977"/>
            <a:ext cx="7056767" cy="2846809"/>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a:extLst>
              <a:ext uri="{FF2B5EF4-FFF2-40B4-BE49-F238E27FC236}">
                <a16:creationId xmlns:a16="http://schemas.microsoft.com/office/drawing/2014/main" id="{056D0D56-1298-81D4-3963-87028D04A965}"/>
              </a:ext>
            </a:extLst>
          </p:cNvPr>
          <p:cNvSpPr txBox="1"/>
          <p:nvPr/>
        </p:nvSpPr>
        <p:spPr>
          <a:xfrm>
            <a:off x="7164288" y="5831687"/>
            <a:ext cx="936104" cy="261610"/>
          </a:xfrm>
          <a:prstGeom prst="rect">
            <a:avLst/>
          </a:prstGeom>
          <a:noFill/>
        </p:spPr>
        <p:txBody>
          <a:bodyPr wrap="square">
            <a:spAutoFit/>
          </a:bodyPr>
          <a:lstStyle/>
          <a:p>
            <a:r>
              <a:rPr lang="ca-ES" sz="1100" b="0" i="0" dirty="0">
                <a:solidFill>
                  <a:schemeClr val="bg1"/>
                </a:solidFill>
                <a:effectLst/>
              </a:rPr>
              <a:t>D.A. Russell</a:t>
            </a:r>
            <a:endParaRPr lang="ca-ES" sz="1100" dirty="0">
              <a:solidFill>
                <a:schemeClr val="bg1"/>
              </a:solidFill>
            </a:endParaRPr>
          </a:p>
        </p:txBody>
      </p:sp>
      <p:sp>
        <p:nvSpPr>
          <p:cNvPr id="2" name="5 CuadroTexto">
            <a:extLst>
              <a:ext uri="{FF2B5EF4-FFF2-40B4-BE49-F238E27FC236}">
                <a16:creationId xmlns:a16="http://schemas.microsoft.com/office/drawing/2014/main" id="{7259C1AC-0F90-9C3E-BB80-8DEA083383B4}"/>
              </a:ext>
            </a:extLst>
          </p:cNvPr>
          <p:cNvSpPr txBox="1"/>
          <p:nvPr/>
        </p:nvSpPr>
        <p:spPr>
          <a:xfrm>
            <a:off x="0" y="908720"/>
            <a:ext cx="9144000" cy="461665"/>
          </a:xfrm>
          <a:prstGeom prst="rect">
            <a:avLst/>
          </a:prstGeom>
          <a:noFill/>
        </p:spPr>
        <p:txBody>
          <a:bodyPr wrap="square" rtlCol="0">
            <a:spAutoFit/>
          </a:bodyPr>
          <a:lstStyle/>
          <a:p>
            <a:pPr marL="266700" lvl="0"/>
            <a:r>
              <a:rPr lang="ca-ES" sz="2400" b="1" dirty="0"/>
              <a:t>Una </a:t>
            </a:r>
            <a:r>
              <a:rPr lang="ca-ES" sz="2400" b="1" u="sng" dirty="0"/>
              <a:t>sèrie d’onades</a:t>
            </a:r>
            <a:r>
              <a:rPr lang="ca-ES" sz="2400" b="1" dirty="0"/>
              <a:t> llargues d’aigües somes</a:t>
            </a:r>
          </a:p>
        </p:txBody>
      </p:sp>
      <p:sp>
        <p:nvSpPr>
          <p:cNvPr id="4" name="CuadroTexto 3">
            <a:extLst>
              <a:ext uri="{FF2B5EF4-FFF2-40B4-BE49-F238E27FC236}">
                <a16:creationId xmlns:a16="http://schemas.microsoft.com/office/drawing/2014/main" id="{94E08385-E003-0EA0-66C3-10B5D404F4D9}"/>
              </a:ext>
            </a:extLst>
          </p:cNvPr>
          <p:cNvSpPr txBox="1"/>
          <p:nvPr/>
        </p:nvSpPr>
        <p:spPr>
          <a:xfrm>
            <a:off x="2123728" y="2812592"/>
            <a:ext cx="2808313" cy="307777"/>
          </a:xfrm>
          <a:prstGeom prst="rect">
            <a:avLst/>
          </a:prstGeom>
          <a:solidFill>
            <a:schemeClr val="bg1"/>
          </a:solidFill>
          <a:ln>
            <a:solidFill>
              <a:schemeClr val="tx2">
                <a:lumMod val="40000"/>
                <a:lumOff val="60000"/>
              </a:schemeClr>
            </a:solidFill>
          </a:ln>
        </p:spPr>
        <p:txBody>
          <a:bodyPr wrap="square">
            <a:spAutoFit/>
          </a:bodyPr>
          <a:lstStyle/>
          <a:p>
            <a:pPr algn="ctr"/>
            <a:r>
              <a:rPr lang="es-ES" sz="1400" b="1" dirty="0"/>
              <a:t>Direcció de </a:t>
            </a:r>
            <a:r>
              <a:rPr lang="es-ES" sz="1400" b="1" dirty="0" err="1"/>
              <a:t>propagació</a:t>
            </a:r>
            <a:r>
              <a:rPr lang="es-ES" sz="1400" b="1" dirty="0"/>
              <a:t> de </a:t>
            </a:r>
            <a:r>
              <a:rPr lang="es-ES" sz="1400" b="1" dirty="0" err="1"/>
              <a:t>l’onada</a:t>
            </a:r>
            <a:endParaRPr lang="ca-ES" sz="1400" b="1" dirty="0"/>
          </a:p>
        </p:txBody>
      </p:sp>
      <p:cxnSp>
        <p:nvCxnSpPr>
          <p:cNvPr id="6" name="Conector recto de flecha 5">
            <a:extLst>
              <a:ext uri="{FF2B5EF4-FFF2-40B4-BE49-F238E27FC236}">
                <a16:creationId xmlns:a16="http://schemas.microsoft.com/office/drawing/2014/main" id="{9121840C-5DC7-CE69-344D-93CBBF93367D}"/>
              </a:ext>
            </a:extLst>
          </p:cNvPr>
          <p:cNvCxnSpPr/>
          <p:nvPr/>
        </p:nvCxnSpPr>
        <p:spPr>
          <a:xfrm>
            <a:off x="4932041" y="2924944"/>
            <a:ext cx="2232248"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4363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pic>
        <p:nvPicPr>
          <p:cNvPr id="8196" name="Picture 4" descr="Fotos gratis de Lago">
            <a:extLst>
              <a:ext uri="{FF2B5EF4-FFF2-40B4-BE49-F238E27FC236}">
                <a16:creationId xmlns:a16="http://schemas.microsoft.com/office/drawing/2014/main" id="{2DFA5431-EC2D-23DF-7A47-62F7E3422B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12976"/>
            <a:ext cx="3995936" cy="2247714"/>
          </a:xfrm>
          <a:prstGeom prst="rect">
            <a:avLst/>
          </a:prstGeom>
          <a:noFill/>
          <a:extLst>
            <a:ext uri="{909E8E84-426E-40DD-AFC4-6F175D3DCCD1}">
              <a14:hiddenFill xmlns:a14="http://schemas.microsoft.com/office/drawing/2010/main">
                <a:solidFill>
                  <a:srgbClr val="FFFFFF"/>
                </a:solidFill>
              </a14:hiddenFill>
            </a:ext>
          </a:extLst>
        </p:spPr>
      </p:pic>
      <p:pic>
        <p:nvPicPr>
          <p:cNvPr id="8202" name="Picture 10">
            <a:extLst>
              <a:ext uri="{FF2B5EF4-FFF2-40B4-BE49-F238E27FC236}">
                <a16:creationId xmlns:a16="http://schemas.microsoft.com/office/drawing/2014/main" id="{621D94EB-28FC-CAA2-F699-D312B4CF552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6715" r="8409"/>
          <a:stretch/>
        </p:blipFill>
        <p:spPr bwMode="auto">
          <a:xfrm>
            <a:off x="2817073" y="3209413"/>
            <a:ext cx="2907055" cy="2247715"/>
          </a:xfrm>
          <a:prstGeom prst="rect">
            <a:avLst/>
          </a:prstGeom>
          <a:noFill/>
          <a:extLst>
            <a:ext uri="{909E8E84-426E-40DD-AFC4-6F175D3DCCD1}">
              <a14:hiddenFill xmlns:a14="http://schemas.microsoft.com/office/drawing/2010/main">
                <a:solidFill>
                  <a:srgbClr val="FFFFFF"/>
                </a:solidFill>
              </a14:hiddenFill>
            </a:ext>
          </a:extLst>
        </p:spPr>
      </p:pic>
      <p:sp>
        <p:nvSpPr>
          <p:cNvPr id="8" name="CuadroTexto 7">
            <a:extLst>
              <a:ext uri="{FF2B5EF4-FFF2-40B4-BE49-F238E27FC236}">
                <a16:creationId xmlns:a16="http://schemas.microsoft.com/office/drawing/2014/main" id="{24A5C56E-1150-7C5A-6C57-497D3A0DBFC6}"/>
              </a:ext>
            </a:extLst>
          </p:cNvPr>
          <p:cNvSpPr txBox="1"/>
          <p:nvPr/>
        </p:nvSpPr>
        <p:spPr>
          <a:xfrm>
            <a:off x="0" y="1488852"/>
            <a:ext cx="9144000" cy="707886"/>
          </a:xfrm>
          <a:prstGeom prst="rect">
            <a:avLst/>
          </a:prstGeom>
          <a:noFill/>
        </p:spPr>
        <p:txBody>
          <a:bodyPr wrap="square">
            <a:spAutoFit/>
          </a:bodyPr>
          <a:lstStyle/>
          <a:p>
            <a:pPr marL="266700" lvl="0"/>
            <a:r>
              <a:rPr lang="ca-ES" sz="2000" dirty="0"/>
              <a:t>Hi ha </a:t>
            </a:r>
            <a:r>
              <a:rPr lang="ca-ES" sz="2000" b="1" dirty="0"/>
              <a:t>diferents tipus d’ones </a:t>
            </a:r>
            <a:r>
              <a:rPr lang="ca-ES" sz="2000" dirty="0"/>
              <a:t>segons la seva longitud (distància entre crestes) o el seu període (temps que passa entre dues crestes d’ona).</a:t>
            </a:r>
          </a:p>
        </p:txBody>
      </p:sp>
      <p:sp>
        <p:nvSpPr>
          <p:cNvPr id="9" name="CuadroTexto 8">
            <a:extLst>
              <a:ext uri="{FF2B5EF4-FFF2-40B4-BE49-F238E27FC236}">
                <a16:creationId xmlns:a16="http://schemas.microsoft.com/office/drawing/2014/main" id="{19EFDBEA-752F-C826-A94D-E8D4EBD4891F}"/>
              </a:ext>
            </a:extLst>
          </p:cNvPr>
          <p:cNvSpPr txBox="1"/>
          <p:nvPr/>
        </p:nvSpPr>
        <p:spPr>
          <a:xfrm>
            <a:off x="107503" y="5507940"/>
            <a:ext cx="2736305" cy="400110"/>
          </a:xfrm>
          <a:prstGeom prst="rect">
            <a:avLst/>
          </a:prstGeom>
          <a:noFill/>
        </p:spPr>
        <p:txBody>
          <a:bodyPr wrap="square">
            <a:spAutoFit/>
          </a:bodyPr>
          <a:lstStyle/>
          <a:p>
            <a:pPr lvl="0"/>
            <a:r>
              <a:rPr lang="ca-ES" sz="2000" dirty="0"/>
              <a:t>Ones capil·lars</a:t>
            </a:r>
          </a:p>
        </p:txBody>
      </p:sp>
      <p:pic>
        <p:nvPicPr>
          <p:cNvPr id="8200" name="Picture 8">
            <a:extLst>
              <a:ext uri="{FF2B5EF4-FFF2-40B4-BE49-F238E27FC236}">
                <a16:creationId xmlns:a16="http://schemas.microsoft.com/office/drawing/2014/main" id="{9DB84304-3E5B-EBB8-37D8-3450835CAEB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6495" r="64410"/>
          <a:stretch/>
        </p:blipFill>
        <p:spPr bwMode="auto">
          <a:xfrm>
            <a:off x="5724128" y="3209413"/>
            <a:ext cx="1728192" cy="225127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a:extLst>
              <a:ext uri="{FF2B5EF4-FFF2-40B4-BE49-F238E27FC236}">
                <a16:creationId xmlns:a16="http://schemas.microsoft.com/office/drawing/2014/main" id="{C2FF1A4A-F64F-03D0-8B5B-BAD7F465B844}"/>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59697" r="13036"/>
          <a:stretch/>
        </p:blipFill>
        <p:spPr bwMode="auto">
          <a:xfrm>
            <a:off x="7524328" y="3209413"/>
            <a:ext cx="1619672" cy="2251277"/>
          </a:xfrm>
          <a:prstGeom prst="rect">
            <a:avLst/>
          </a:prstGeom>
          <a:noFill/>
          <a:extLst>
            <a:ext uri="{909E8E84-426E-40DD-AFC4-6F175D3DCCD1}">
              <a14:hiddenFill xmlns:a14="http://schemas.microsoft.com/office/drawing/2010/main">
                <a:solidFill>
                  <a:srgbClr val="FFFFFF"/>
                </a:solidFill>
              </a14:hiddenFill>
            </a:ext>
          </a:extLst>
        </p:spPr>
      </p:pic>
      <p:sp>
        <p:nvSpPr>
          <p:cNvPr id="12" name="CuadroTexto 11">
            <a:extLst>
              <a:ext uri="{FF2B5EF4-FFF2-40B4-BE49-F238E27FC236}">
                <a16:creationId xmlns:a16="http://schemas.microsoft.com/office/drawing/2014/main" id="{4E3F2B3A-7C08-7E69-F049-D5E7286887B8}"/>
              </a:ext>
            </a:extLst>
          </p:cNvPr>
          <p:cNvSpPr txBox="1"/>
          <p:nvPr/>
        </p:nvSpPr>
        <p:spPr>
          <a:xfrm>
            <a:off x="5724128" y="5517232"/>
            <a:ext cx="3419872" cy="923330"/>
          </a:xfrm>
          <a:prstGeom prst="rect">
            <a:avLst/>
          </a:prstGeom>
          <a:noFill/>
        </p:spPr>
        <p:txBody>
          <a:bodyPr wrap="square">
            <a:spAutoFit/>
          </a:bodyPr>
          <a:lstStyle/>
          <a:p>
            <a:pPr lvl="0"/>
            <a:r>
              <a:rPr lang="ca-ES" dirty="0"/>
              <a:t>Seixes</a:t>
            </a:r>
          </a:p>
          <a:p>
            <a:pPr lvl="0"/>
            <a:r>
              <a:rPr lang="ca-ES" dirty="0"/>
              <a:t>Marees astronòmiques </a:t>
            </a:r>
          </a:p>
          <a:p>
            <a:pPr lvl="0"/>
            <a:r>
              <a:rPr lang="ca-ES" dirty="0"/>
              <a:t>Marees de tempesta</a:t>
            </a:r>
          </a:p>
        </p:txBody>
      </p:sp>
      <p:sp>
        <p:nvSpPr>
          <p:cNvPr id="14" name="CuadroTexto 13">
            <a:extLst>
              <a:ext uri="{FF2B5EF4-FFF2-40B4-BE49-F238E27FC236}">
                <a16:creationId xmlns:a16="http://schemas.microsoft.com/office/drawing/2014/main" id="{0E47731A-89B9-D8A8-A8AC-4741F5FAC2A6}"/>
              </a:ext>
            </a:extLst>
          </p:cNvPr>
          <p:cNvSpPr txBox="1"/>
          <p:nvPr/>
        </p:nvSpPr>
        <p:spPr>
          <a:xfrm>
            <a:off x="1259632" y="5183614"/>
            <a:ext cx="1531627" cy="261610"/>
          </a:xfrm>
          <a:prstGeom prst="rect">
            <a:avLst/>
          </a:prstGeom>
          <a:noFill/>
        </p:spPr>
        <p:txBody>
          <a:bodyPr wrap="square">
            <a:spAutoFit/>
          </a:bodyPr>
          <a:lstStyle/>
          <a:p>
            <a:r>
              <a:rPr lang="ca-ES" sz="1100" b="0" i="0" dirty="0" err="1">
                <a:solidFill>
                  <a:schemeClr val="bg1"/>
                </a:solidFill>
                <a:effectLst/>
              </a:rPr>
              <a:t>BlueElf</a:t>
            </a:r>
            <a:r>
              <a:rPr lang="ca-ES" sz="1100" b="0" i="0" dirty="0">
                <a:solidFill>
                  <a:schemeClr val="bg1"/>
                </a:solidFill>
                <a:effectLst/>
              </a:rPr>
              <a:t>/</a:t>
            </a:r>
            <a:r>
              <a:rPr lang="ca-ES" sz="1100" b="0" i="0" dirty="0" err="1">
                <a:solidFill>
                  <a:schemeClr val="bg1"/>
                </a:solidFill>
                <a:effectLst/>
              </a:rPr>
              <a:t>WikiCommons</a:t>
            </a:r>
            <a:endParaRPr lang="ca-ES" sz="1100" dirty="0">
              <a:solidFill>
                <a:schemeClr val="bg1"/>
              </a:solidFill>
            </a:endParaRPr>
          </a:p>
        </p:txBody>
      </p:sp>
      <p:sp>
        <p:nvSpPr>
          <p:cNvPr id="16" name="CuadroTexto 15">
            <a:extLst>
              <a:ext uri="{FF2B5EF4-FFF2-40B4-BE49-F238E27FC236}">
                <a16:creationId xmlns:a16="http://schemas.microsoft.com/office/drawing/2014/main" id="{E22FFFE3-DCBC-BB83-2453-3AD77BF2808F}"/>
              </a:ext>
            </a:extLst>
          </p:cNvPr>
          <p:cNvSpPr txBox="1"/>
          <p:nvPr/>
        </p:nvSpPr>
        <p:spPr>
          <a:xfrm>
            <a:off x="8296957" y="5183614"/>
            <a:ext cx="883555" cy="261610"/>
          </a:xfrm>
          <a:prstGeom prst="rect">
            <a:avLst/>
          </a:prstGeom>
          <a:noFill/>
        </p:spPr>
        <p:txBody>
          <a:bodyPr wrap="square">
            <a:spAutoFit/>
          </a:bodyPr>
          <a:lstStyle/>
          <a:p>
            <a:r>
              <a:rPr lang="ca-ES" sz="1100" b="0" i="0" dirty="0">
                <a:solidFill>
                  <a:schemeClr val="bg1"/>
                </a:solidFill>
                <a:effectLst/>
              </a:rPr>
              <a:t>M. </a:t>
            </a:r>
            <a:r>
              <a:rPr lang="ca-ES" sz="1100" b="0" i="0" dirty="0" err="1">
                <a:solidFill>
                  <a:schemeClr val="bg1"/>
                </a:solidFill>
                <a:effectLst/>
              </a:rPr>
              <a:t>Marten</a:t>
            </a:r>
            <a:endParaRPr lang="ca-ES" sz="1100" dirty="0">
              <a:solidFill>
                <a:schemeClr val="bg1"/>
              </a:solidFill>
            </a:endParaRPr>
          </a:p>
        </p:txBody>
      </p:sp>
      <p:sp>
        <p:nvSpPr>
          <p:cNvPr id="17" name="CuadroTexto 16">
            <a:extLst>
              <a:ext uri="{FF2B5EF4-FFF2-40B4-BE49-F238E27FC236}">
                <a16:creationId xmlns:a16="http://schemas.microsoft.com/office/drawing/2014/main" id="{046CF6FB-7312-0415-3FBC-07C7B10B8B3F}"/>
              </a:ext>
            </a:extLst>
          </p:cNvPr>
          <p:cNvSpPr txBox="1"/>
          <p:nvPr/>
        </p:nvSpPr>
        <p:spPr>
          <a:xfrm>
            <a:off x="4932040" y="5183614"/>
            <a:ext cx="621337" cy="261610"/>
          </a:xfrm>
          <a:prstGeom prst="rect">
            <a:avLst/>
          </a:prstGeom>
          <a:noFill/>
        </p:spPr>
        <p:txBody>
          <a:bodyPr wrap="square">
            <a:spAutoFit/>
          </a:bodyPr>
          <a:lstStyle/>
          <a:p>
            <a:r>
              <a:rPr lang="ca-ES" sz="1100" b="0" i="0" dirty="0">
                <a:solidFill>
                  <a:schemeClr val="bg1"/>
                </a:solidFill>
                <a:effectLst/>
              </a:rPr>
              <a:t>NOAA</a:t>
            </a:r>
            <a:endParaRPr lang="ca-ES" sz="1100" dirty="0">
              <a:solidFill>
                <a:schemeClr val="bg1"/>
              </a:solidFill>
            </a:endParaRPr>
          </a:p>
        </p:txBody>
      </p:sp>
      <p:sp>
        <p:nvSpPr>
          <p:cNvPr id="2" name="5 CuadroTexto">
            <a:extLst>
              <a:ext uri="{FF2B5EF4-FFF2-40B4-BE49-F238E27FC236}">
                <a16:creationId xmlns:a16="http://schemas.microsoft.com/office/drawing/2014/main" id="{7FB3AF33-1444-FC2C-0417-E47271368290}"/>
              </a:ext>
            </a:extLst>
          </p:cNvPr>
          <p:cNvSpPr txBox="1"/>
          <p:nvPr/>
        </p:nvSpPr>
        <p:spPr>
          <a:xfrm>
            <a:off x="0" y="908720"/>
            <a:ext cx="9144000" cy="461665"/>
          </a:xfrm>
          <a:prstGeom prst="rect">
            <a:avLst/>
          </a:prstGeom>
          <a:noFill/>
        </p:spPr>
        <p:txBody>
          <a:bodyPr wrap="square" rtlCol="0">
            <a:spAutoFit/>
          </a:bodyPr>
          <a:lstStyle/>
          <a:p>
            <a:pPr marL="266700" lvl="0"/>
            <a:r>
              <a:rPr lang="ca-ES" sz="2400" b="1" dirty="0"/>
              <a:t>Una </a:t>
            </a:r>
            <a:r>
              <a:rPr lang="ca-ES" sz="2400" b="1" u="sng" dirty="0"/>
              <a:t>sèrie d’onades</a:t>
            </a:r>
            <a:r>
              <a:rPr lang="ca-ES" sz="2400" b="1" dirty="0"/>
              <a:t> llargues d’aigües somes</a:t>
            </a:r>
          </a:p>
        </p:txBody>
      </p:sp>
      <p:sp>
        <p:nvSpPr>
          <p:cNvPr id="3" name="CuadroTexto 2">
            <a:extLst>
              <a:ext uri="{FF2B5EF4-FFF2-40B4-BE49-F238E27FC236}">
                <a16:creationId xmlns:a16="http://schemas.microsoft.com/office/drawing/2014/main" id="{FC3BAF6A-AB30-5C86-4B75-BA810B5CB515}"/>
              </a:ext>
            </a:extLst>
          </p:cNvPr>
          <p:cNvSpPr txBox="1"/>
          <p:nvPr/>
        </p:nvSpPr>
        <p:spPr>
          <a:xfrm>
            <a:off x="2987824" y="5517232"/>
            <a:ext cx="2884662" cy="400110"/>
          </a:xfrm>
          <a:prstGeom prst="rect">
            <a:avLst/>
          </a:prstGeom>
          <a:noFill/>
        </p:spPr>
        <p:txBody>
          <a:bodyPr wrap="square">
            <a:spAutoFit/>
          </a:bodyPr>
          <a:lstStyle/>
          <a:p>
            <a:pPr lvl="0"/>
            <a:r>
              <a:rPr lang="ca-ES" sz="2000" dirty="0"/>
              <a:t>Onades de vent</a:t>
            </a:r>
          </a:p>
        </p:txBody>
      </p:sp>
      <p:grpSp>
        <p:nvGrpSpPr>
          <p:cNvPr id="15" name="Grupo 14">
            <a:extLst>
              <a:ext uri="{FF2B5EF4-FFF2-40B4-BE49-F238E27FC236}">
                <a16:creationId xmlns:a16="http://schemas.microsoft.com/office/drawing/2014/main" id="{99DFE709-DDDA-3541-FD23-6347FE360B0C}"/>
              </a:ext>
            </a:extLst>
          </p:cNvPr>
          <p:cNvGrpSpPr/>
          <p:nvPr/>
        </p:nvGrpSpPr>
        <p:grpSpPr>
          <a:xfrm>
            <a:off x="5925297" y="78239"/>
            <a:ext cx="3190153" cy="1262529"/>
            <a:chOff x="6156176" y="168895"/>
            <a:chExt cx="2959249" cy="1171147"/>
          </a:xfrm>
        </p:grpSpPr>
        <p:pic>
          <p:nvPicPr>
            <p:cNvPr id="1026" name="Picture 2">
              <a:extLst>
                <a:ext uri="{FF2B5EF4-FFF2-40B4-BE49-F238E27FC236}">
                  <a16:creationId xmlns:a16="http://schemas.microsoft.com/office/drawing/2014/main" id="{F4E2DE89-5C44-D369-8597-D8062A154BCA}"/>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814" t="7288" b="24417"/>
            <a:stretch/>
          </p:blipFill>
          <p:spPr bwMode="auto">
            <a:xfrm>
              <a:off x="6156176" y="188640"/>
              <a:ext cx="2959249" cy="1151402"/>
            </a:xfrm>
            <a:prstGeom prst="rect">
              <a:avLst/>
            </a:prstGeom>
            <a:noFill/>
            <a:extLst>
              <a:ext uri="{909E8E84-426E-40DD-AFC4-6F175D3DCCD1}">
                <a14:hiddenFill xmlns:a14="http://schemas.microsoft.com/office/drawing/2010/main">
                  <a:solidFill>
                    <a:srgbClr val="FFFFFF"/>
                  </a:solidFill>
                </a14:hiddenFill>
              </a:ext>
            </a:extLst>
          </p:spPr>
        </p:pic>
        <p:cxnSp>
          <p:nvCxnSpPr>
            <p:cNvPr id="6" name="Conector recto de flecha 5">
              <a:extLst>
                <a:ext uri="{FF2B5EF4-FFF2-40B4-BE49-F238E27FC236}">
                  <a16:creationId xmlns:a16="http://schemas.microsoft.com/office/drawing/2014/main" id="{89D48DD5-090F-8105-2BCE-D4342EE3140B}"/>
                </a:ext>
              </a:extLst>
            </p:cNvPr>
            <p:cNvCxnSpPr/>
            <p:nvPr/>
          </p:nvCxnSpPr>
          <p:spPr>
            <a:xfrm>
              <a:off x="7092280" y="260648"/>
              <a:ext cx="1800200" cy="0"/>
            </a:xfrm>
            <a:prstGeom prst="straightConnector1">
              <a:avLst/>
            </a:prstGeom>
            <a:ln w="57150">
              <a:headEnd type="triangle"/>
              <a:tailEnd type="triangle"/>
            </a:ln>
          </p:spPr>
          <p:style>
            <a:lnRef idx="1">
              <a:schemeClr val="accent1"/>
            </a:lnRef>
            <a:fillRef idx="0">
              <a:schemeClr val="accent1"/>
            </a:fillRef>
            <a:effectRef idx="0">
              <a:schemeClr val="accent1"/>
            </a:effectRef>
            <a:fontRef idx="minor">
              <a:schemeClr val="tx1"/>
            </a:fontRef>
          </p:style>
        </p:cxnSp>
        <p:sp>
          <p:nvSpPr>
            <p:cNvPr id="7" name="CuadroTexto 6">
              <a:extLst>
                <a:ext uri="{FF2B5EF4-FFF2-40B4-BE49-F238E27FC236}">
                  <a16:creationId xmlns:a16="http://schemas.microsoft.com/office/drawing/2014/main" id="{C6F622BA-5D63-BCE7-55F6-5800B1B41FFD}"/>
                </a:ext>
              </a:extLst>
            </p:cNvPr>
            <p:cNvSpPr txBox="1"/>
            <p:nvPr/>
          </p:nvSpPr>
          <p:spPr>
            <a:xfrm>
              <a:off x="7308304" y="168895"/>
              <a:ext cx="1296144" cy="307777"/>
            </a:xfrm>
            <a:prstGeom prst="rect">
              <a:avLst/>
            </a:prstGeom>
            <a:solidFill>
              <a:schemeClr val="bg1"/>
            </a:solidFill>
            <a:ln>
              <a:solidFill>
                <a:schemeClr val="tx2">
                  <a:lumMod val="40000"/>
                  <a:lumOff val="60000"/>
                </a:schemeClr>
              </a:solidFill>
            </a:ln>
          </p:spPr>
          <p:txBody>
            <a:bodyPr wrap="square">
              <a:spAutoFit/>
            </a:bodyPr>
            <a:lstStyle/>
            <a:p>
              <a:pPr algn="ctr"/>
              <a:r>
                <a:rPr lang="es-ES" sz="1400" b="1" dirty="0"/>
                <a:t>Longitud </a:t>
              </a:r>
              <a:r>
                <a:rPr lang="es-ES" sz="1400" b="1" dirty="0" err="1"/>
                <a:t>d’ona</a:t>
              </a:r>
              <a:endParaRPr lang="ca-ES" sz="1400" b="1" dirty="0"/>
            </a:p>
          </p:txBody>
        </p:sp>
        <p:sp>
          <p:nvSpPr>
            <p:cNvPr id="13" name="Rectángulo 12">
              <a:extLst>
                <a:ext uri="{FF2B5EF4-FFF2-40B4-BE49-F238E27FC236}">
                  <a16:creationId xmlns:a16="http://schemas.microsoft.com/office/drawing/2014/main" id="{D37A5FBF-9C8C-5BCF-5BC7-680C7E1CEBC4}"/>
                </a:ext>
              </a:extLst>
            </p:cNvPr>
            <p:cNvSpPr/>
            <p:nvPr/>
          </p:nvSpPr>
          <p:spPr>
            <a:xfrm>
              <a:off x="7668344" y="692696"/>
              <a:ext cx="628613" cy="20055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noFill/>
              </a:endParaRPr>
            </a:p>
          </p:txBody>
        </p:sp>
      </p:grpSp>
    </p:spTree>
    <p:extLst>
      <p:ext uri="{BB962C8B-B14F-4D97-AF65-F5344CB8AC3E}">
        <p14:creationId xmlns:p14="http://schemas.microsoft.com/office/powerpoint/2010/main" val="3468688909"/>
      </p:ext>
    </p:extLst>
  </p:cSld>
  <p:clrMapOvr>
    <a:masterClrMapping/>
  </p:clrMapOvr>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226677</TotalTime>
  <Words>3445</Words>
  <Application>Microsoft Office PowerPoint</Application>
  <PresentationFormat>Presentación en pantalla (4:3)</PresentationFormat>
  <Paragraphs>375</Paragraphs>
  <Slides>47</Slides>
  <Notes>37</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47</vt:i4>
      </vt:variant>
    </vt:vector>
  </HeadingPairs>
  <TitlesOfParts>
    <vt:vector size="51" baseType="lpstr">
      <vt:lpstr>Cambria Math</vt:lpstr>
      <vt:lpstr>Calibri</vt:lpstr>
      <vt:lpstr>Arial</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Galderic</dc:creator>
  <cp:lastModifiedBy>Galderic Lastras</cp:lastModifiedBy>
  <cp:revision>635</cp:revision>
  <cp:lastPrinted>2018-02-02T14:08:50Z</cp:lastPrinted>
  <dcterms:created xsi:type="dcterms:W3CDTF">2017-02-15T11:13:29Z</dcterms:created>
  <dcterms:modified xsi:type="dcterms:W3CDTF">2023-11-16T13:57:19Z</dcterms:modified>
</cp:coreProperties>
</file>