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61" r:id="rId2"/>
    <p:sldId id="265" r:id="rId3"/>
    <p:sldId id="266" r:id="rId4"/>
    <p:sldId id="267" r:id="rId5"/>
    <p:sldId id="300" r:id="rId6"/>
    <p:sldId id="269" r:id="rId7"/>
    <p:sldId id="270" r:id="rId8"/>
    <p:sldId id="271" r:id="rId9"/>
    <p:sldId id="272" r:id="rId10"/>
    <p:sldId id="273" r:id="rId11"/>
    <p:sldId id="274" r:id="rId12"/>
    <p:sldId id="301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30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303" r:id="rId34"/>
    <p:sldId id="294" r:id="rId35"/>
    <p:sldId id="295" r:id="rId36"/>
    <p:sldId id="304" r:id="rId37"/>
    <p:sldId id="297" r:id="rId38"/>
    <p:sldId id="298" r:id="rId39"/>
    <p:sldId id="299" r:id="rId40"/>
    <p:sldId id="305" r:id="rId41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6" autoAdjust="0"/>
    <p:restoredTop sz="94692" autoAdjust="0"/>
  </p:normalViewPr>
  <p:slideViewPr>
    <p:cSldViewPr snapToGrid="0">
      <p:cViewPr varScale="1">
        <p:scale>
          <a:sx n="85" d="100"/>
          <a:sy n="85" d="100"/>
        </p:scale>
        <p:origin x="73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24/07/2018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2673343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 txBox="1">
            <a:spLocks noGrp="1" noChangeArrowheads="1"/>
          </p:cNvSpPr>
          <p:nvPr/>
        </p:nvSpPr>
        <p:spPr bwMode="auto">
          <a:xfrm>
            <a:off x="1" y="6974698"/>
            <a:ext cx="4265460" cy="35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ca-ES">
                <a:solidFill>
                  <a:prstClr val="black"/>
                </a:solidFill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4136695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1142518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1507732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 txBox="1">
            <a:spLocks noGrp="1" noChangeArrowheads="1"/>
          </p:cNvSpPr>
          <p:nvPr/>
        </p:nvSpPr>
        <p:spPr bwMode="auto">
          <a:xfrm>
            <a:off x="0" y="9432925"/>
            <a:ext cx="2946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ca-ES"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51275" y="9432925"/>
            <a:ext cx="2946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092958E-DE1F-45A1-957D-B0205012FFCD}" type="slidenum">
              <a:rPr lang="en-GB" altLang="ca-E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2634748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 txBox="1">
            <a:spLocks noGrp="1" noChangeArrowheads="1"/>
          </p:cNvSpPr>
          <p:nvPr/>
        </p:nvSpPr>
        <p:spPr bwMode="auto">
          <a:xfrm>
            <a:off x="0" y="9432925"/>
            <a:ext cx="2946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ca-ES"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851275" y="9432925"/>
            <a:ext cx="2946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6CCC92A-8D00-4E7D-93D6-217ED3615693}" type="slidenum">
              <a:rPr lang="en-GB" altLang="ca-E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36407948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1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588167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1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33317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1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007022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latin typeface="Arial" charset="0"/>
              </a:rPr>
              <a:t>Conèixer el CRAI Biblioteca de XXXX. Curs 20xx-xx</a:t>
            </a:r>
            <a:endParaRPr lang="en-GB" altLang="ca-ES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12310111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/>
              <a:t>¿Qué es?</a:t>
            </a:r>
          </a:p>
          <a:p>
            <a:pPr eaLnBrk="1" hangingPunct="1"/>
            <a:r>
              <a:rPr lang="es-ES" altLang="ca-ES" smtClean="0"/>
              <a:t>¿A qué responde?</a:t>
            </a:r>
          </a:p>
        </p:txBody>
      </p:sp>
    </p:spTree>
    <p:extLst>
      <p:ext uri="{BB962C8B-B14F-4D97-AF65-F5344CB8AC3E}">
        <p14:creationId xmlns:p14="http://schemas.microsoft.com/office/powerpoint/2010/main" val="1301077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29454029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 txBox="1">
            <a:spLocks noGrp="1" noChangeArrowheads="1"/>
          </p:cNvSpPr>
          <p:nvPr/>
        </p:nvSpPr>
        <p:spPr bwMode="auto">
          <a:xfrm>
            <a:off x="0" y="9432925"/>
            <a:ext cx="2946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ca-ES"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58371" name="Rectangle 7"/>
          <p:cNvSpPr txBox="1">
            <a:spLocks noGrp="1" noChangeArrowheads="1"/>
          </p:cNvSpPr>
          <p:nvPr/>
        </p:nvSpPr>
        <p:spPr bwMode="auto">
          <a:xfrm>
            <a:off x="3851275" y="9432925"/>
            <a:ext cx="2946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7E9F9FA-36BA-4286-987D-4C4FB3DF770E}" type="slidenum">
              <a:rPr lang="en-GB" altLang="ca-E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35</a:t>
            </a:fld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583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/>
              <a:t>¿Qué es?</a:t>
            </a:r>
          </a:p>
          <a:p>
            <a:pPr eaLnBrk="1" hangingPunct="1"/>
            <a:r>
              <a:rPr lang="es-ES" altLang="ca-ES" smtClean="0"/>
              <a:t>¿A qué responde?</a:t>
            </a:r>
          </a:p>
        </p:txBody>
      </p:sp>
    </p:spTree>
    <p:extLst>
      <p:ext uri="{BB962C8B-B14F-4D97-AF65-F5344CB8AC3E}">
        <p14:creationId xmlns:p14="http://schemas.microsoft.com/office/powerpoint/2010/main" val="22778699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 txBox="1">
            <a:spLocks noGrp="1" noChangeArrowheads="1"/>
          </p:cNvSpPr>
          <p:nvPr/>
        </p:nvSpPr>
        <p:spPr bwMode="auto">
          <a:xfrm>
            <a:off x="1" y="6974698"/>
            <a:ext cx="4265460" cy="35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73731" name="Rectangle 7"/>
          <p:cNvSpPr txBox="1">
            <a:spLocks noGrp="1" noChangeArrowheads="1"/>
          </p:cNvSpPr>
          <p:nvPr/>
        </p:nvSpPr>
        <p:spPr bwMode="auto">
          <a:xfrm>
            <a:off x="5575434" y="6974698"/>
            <a:ext cx="4265460" cy="35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7C444F3-5E65-457C-811B-33F54F8F8F24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36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/>
              <a:t>Què és?</a:t>
            </a:r>
          </a:p>
          <a:p>
            <a:pPr eaLnBrk="1" hangingPunct="1"/>
            <a:r>
              <a:rPr lang="es-ES" altLang="ca-ES" smtClean="0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22364133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/>
              <a:t>¿Qué es?</a:t>
            </a:r>
          </a:p>
          <a:p>
            <a:pPr eaLnBrk="1" hangingPunct="1"/>
            <a:r>
              <a:rPr lang="es-ES" altLang="ca-ES" smtClean="0"/>
              <a:t>¿A qué responde?</a:t>
            </a:r>
          </a:p>
        </p:txBody>
      </p:sp>
    </p:spTree>
    <p:extLst>
      <p:ext uri="{BB962C8B-B14F-4D97-AF65-F5344CB8AC3E}">
        <p14:creationId xmlns:p14="http://schemas.microsoft.com/office/powerpoint/2010/main" val="11704901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/>
              <a:t>Diapositiva optativa</a:t>
            </a:r>
          </a:p>
        </p:txBody>
      </p:sp>
    </p:spTree>
    <p:extLst>
      <p:ext uri="{BB962C8B-B14F-4D97-AF65-F5344CB8AC3E}">
        <p14:creationId xmlns:p14="http://schemas.microsoft.com/office/powerpoint/2010/main" val="534347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Contenidor de not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altLang="ca-ES" smtClean="0"/>
          </a:p>
        </p:txBody>
      </p:sp>
      <p:sp>
        <p:nvSpPr>
          <p:cNvPr id="46084" name="Contenidor de peu de pà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313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1114968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 smtClean="0"/>
              <a:t>Aulas: explicar normas de uso</a:t>
            </a:r>
          </a:p>
        </p:txBody>
      </p:sp>
    </p:spTree>
    <p:extLst>
      <p:ext uri="{BB962C8B-B14F-4D97-AF65-F5344CB8AC3E}">
        <p14:creationId xmlns:p14="http://schemas.microsoft.com/office/powerpoint/2010/main" val="4211443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1911183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 smtClean="0"/>
              <a:t>El CRAI és el </a:t>
            </a:r>
            <a:r>
              <a:rPr lang="ca-ES" altLang="ca-ES" i="1" smtClean="0"/>
              <a:t>Centre de Recursos per a l’Aprenentatge i la Investigació</a:t>
            </a:r>
            <a:r>
              <a:rPr lang="ca-ES" altLang="ca-ES" smtClean="0"/>
              <a:t>, una part del qual són totes la Biblioteques de la UB</a:t>
            </a:r>
          </a:p>
          <a:p>
            <a:pPr eaLnBrk="1" hangingPunct="1"/>
            <a:r>
              <a:rPr lang="ca-ES" altLang="ca-ES" smtClean="0"/>
              <a:t>Hi podeu accedir des de:</a:t>
            </a:r>
          </a:p>
          <a:p>
            <a:pPr lvl="1" eaLnBrk="1" hangingPunct="1"/>
            <a:r>
              <a:rPr lang="ca-ES" altLang="ca-ES" b="1" smtClean="0"/>
              <a:t>El web de la UB </a:t>
            </a:r>
            <a:r>
              <a:rPr lang="ca-ES" altLang="ca-ES" b="1" smtClean="0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 smtClean="0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 smtClean="0"/>
          </a:p>
          <a:p>
            <a:pPr lvl="1" eaLnBrk="1" hangingPunct="1"/>
            <a:r>
              <a:rPr lang="ca-ES" altLang="ca-ES" b="1" smtClean="0"/>
              <a:t>MonUB </a:t>
            </a:r>
            <a:r>
              <a:rPr lang="ca-ES" altLang="ca-ES" b="1" smtClean="0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 smtClean="0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 smtClean="0">
                <a:sym typeface="Wingdings" panose="05000000000000000000" pitchFamily="2" charset="2"/>
              </a:rPr>
              <a:t>http://www.bib.ub.es/bub/bub.htm</a:t>
            </a:r>
            <a:endParaRPr lang="es-ES" altLang="ca-ES" sz="1000" b="1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2637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 smtClean="0"/>
              <a:t>El CRAI és el </a:t>
            </a:r>
            <a:r>
              <a:rPr lang="ca-ES" altLang="ca-ES" i="1" smtClean="0"/>
              <a:t>Centre de Recursos per a l’Aprenentatge i la Investigació</a:t>
            </a:r>
            <a:r>
              <a:rPr lang="ca-ES" altLang="ca-ES" smtClean="0"/>
              <a:t>, una part del qual són totes la Biblioteques de la UB</a:t>
            </a:r>
          </a:p>
          <a:p>
            <a:pPr eaLnBrk="1" hangingPunct="1"/>
            <a:r>
              <a:rPr lang="ca-ES" altLang="ca-ES" smtClean="0"/>
              <a:t>Hi podeu accedir des de:</a:t>
            </a:r>
          </a:p>
          <a:p>
            <a:pPr lvl="1" eaLnBrk="1" hangingPunct="1"/>
            <a:r>
              <a:rPr lang="ca-ES" altLang="ca-ES" b="1" smtClean="0"/>
              <a:t>El web de la UB </a:t>
            </a:r>
            <a:r>
              <a:rPr lang="ca-ES" altLang="ca-ES" b="1" smtClean="0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 smtClean="0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 smtClean="0"/>
          </a:p>
          <a:p>
            <a:pPr lvl="1" eaLnBrk="1" hangingPunct="1"/>
            <a:r>
              <a:rPr lang="ca-ES" altLang="ca-ES" b="1" smtClean="0"/>
              <a:t>MonUB </a:t>
            </a:r>
            <a:r>
              <a:rPr lang="ca-ES" altLang="ca-ES" b="1" smtClean="0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 smtClean="0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 smtClean="0">
                <a:sym typeface="Wingdings" panose="05000000000000000000" pitchFamily="2" charset="2"/>
              </a:rPr>
              <a:t>http://www.bib.ub.es/bub/bub.htm</a:t>
            </a:r>
            <a:endParaRPr lang="es-ES" altLang="ca-ES" sz="1000" b="1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49454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 txBox="1">
            <a:spLocks noGrp="1" noChangeArrowheads="1"/>
          </p:cNvSpPr>
          <p:nvPr/>
        </p:nvSpPr>
        <p:spPr bwMode="auto">
          <a:xfrm>
            <a:off x="1" y="6974698"/>
            <a:ext cx="4265460" cy="351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ca-ES">
                <a:solidFill>
                  <a:prstClr val="black"/>
                </a:solidFill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mtClean="0"/>
          </a:p>
        </p:txBody>
      </p:sp>
    </p:spTree>
    <p:extLst>
      <p:ext uri="{BB962C8B-B14F-4D97-AF65-F5344CB8AC3E}">
        <p14:creationId xmlns:p14="http://schemas.microsoft.com/office/powerpoint/2010/main" val="4136695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24/07/2018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24/07/2018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24/07/2018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Conèixer el CRAI Biblioteca de xxxxx. Curs 20XX-20XX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A8E0C-0B30-4E68-84B1-EBD783AE5BA7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38226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Conèixer el CRAI Biblioteca de xxxxx. Curs 20XX-20XX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F62BF-BDC4-4561-85A4-9BF254613C32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41931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ol, text i galeria d'imat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galeria d'imatges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ca-E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Conèixer el CRAI Biblioteca de xxxxx. Curs 20XX-20XX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E1597-9742-4CA5-9E97-E6B5990F9877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147149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2D621-ED4F-48CA-B1A8-867AF237B02D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24/07/2018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D69C7-FF1B-4868-A7D1-6EF043F9973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60741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24/07/2018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24/07/2018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24/07/2018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24/07/2018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24/07/2018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24/07/2018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24/07/2018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24/07/2018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carnet/es/alumnat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es/que-ofrece-el-crai/prestamo/prestamo-prestamoUB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rai.ub.edu/sites/default/files/reglaments/reglamentprestecnou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5203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http://hdl.handle.net/2445/65201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es/conoce-el-crai/bibliotecas/biblioteca-matematica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rai.ub.edu/es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eg.ub.edu/iii/cas/login?service=https%3A%2F%2Fcercabib.ub.edu%3A443%2Fiii%2Fencore%2Fj_acegi_cas_security_check&amp;lang=spi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://crai.ub.edu/es/que-ofrece-el-crai/prestamo/prestamo-equipamiento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rai.ub.edu/sites/default/files/reglaments/reglamentprestecnou.pdf#page=19" TargetMode="External"/><Relationship Id="rId5" Type="http://schemas.openxmlformats.org/officeDocument/2006/relationships/hyperlink" Target="http://crai.ub.edu/sites/default/files/reglaments/reglamentprestecnou.pdf#page=24" TargetMode="External"/><Relationship Id="rId4" Type="http://schemas.openxmlformats.org/officeDocument/2006/relationships/hyperlink" Target="http://hdl.handle.net/2445/65493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ai.ub.edu/sites/default/files/reglaments/normativa_prestec_portatils_aula.pdf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eg.ub.edu/iii/cas/login?service=https://cercabib.ub.edu:443/iii/encore/j_acegi_cas_security_check&amp;lang=spi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s://cataleg.ub.edu/iii/cas/login?service=https://cercabib.ub.edu:443/iii/encore/j_acegi_cas_security_check&amp;lang=spi" TargetMode="Externa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hyperlink" Target="http://crai.ub.edu/es/que-ofrece-el-crai/prestamo/prestamo-puc" TargetMode="External"/><Relationship Id="rId7" Type="http://schemas.openxmlformats.org/officeDocument/2006/relationships/image" Target="../media/image18.pn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5" Type="http://schemas.openxmlformats.org/officeDocument/2006/relationships/image" Target="../media/image16.png"/><Relationship Id="rId15" Type="http://schemas.openxmlformats.org/officeDocument/2006/relationships/image" Target="../media/image1.png"/><Relationship Id="rId10" Type="http://schemas.openxmlformats.org/officeDocument/2006/relationships/image" Target="../media/image21.png"/><Relationship Id="rId4" Type="http://schemas.openxmlformats.org/officeDocument/2006/relationships/hyperlink" Target="http://hdl.handle.net/2445/63868" TargetMode="External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puc.cbuc.cat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es/que-ofrece-el-crai/prestamo/prestamo-puc" TargetMode="External"/><Relationship Id="rId2" Type="http://schemas.openxmlformats.org/officeDocument/2006/relationships/hyperlink" Target="http://crai.ub.edu/es/que-ofrece-el-crai/prestamo/prestamo-pi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http://crai.ub.edu/es/conoce-el-crai/estrategia-y-calidad/marco-normativo/tarifas-modalidades-pago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8287" TargetMode="External"/><Relationship Id="rId2" Type="http://schemas.openxmlformats.org/officeDocument/2006/relationships/hyperlink" Target="http://crai.ub.edu/es/que-ofrece-el-crai/acceso-recursos/acceso-recursos-proxy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ampusvirtual2.ub.edu/" TargetMode="Externa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22.xml"/><Relationship Id="rId18" Type="http://schemas.openxmlformats.org/officeDocument/2006/relationships/slide" Target="slide31.xml"/><Relationship Id="rId3" Type="http://schemas.openxmlformats.org/officeDocument/2006/relationships/slide" Target="slide4.xml"/><Relationship Id="rId21" Type="http://schemas.openxmlformats.org/officeDocument/2006/relationships/slide" Target="slide35.xml"/><Relationship Id="rId7" Type="http://schemas.openxmlformats.org/officeDocument/2006/relationships/slide" Target="slide8.xml"/><Relationship Id="rId12" Type="http://schemas.openxmlformats.org/officeDocument/2006/relationships/slide" Target="slide20.xml"/><Relationship Id="rId17" Type="http://schemas.openxmlformats.org/officeDocument/2006/relationships/slide" Target="slide29.xml"/><Relationship Id="rId2" Type="http://schemas.openxmlformats.org/officeDocument/2006/relationships/notesSlide" Target="../notesSlides/notesSlide2.xml"/><Relationship Id="rId16" Type="http://schemas.openxmlformats.org/officeDocument/2006/relationships/slide" Target="slide28.xml"/><Relationship Id="rId20" Type="http://schemas.openxmlformats.org/officeDocument/2006/relationships/slide" Target="slide3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11" Type="http://schemas.openxmlformats.org/officeDocument/2006/relationships/slide" Target="slide16.xml"/><Relationship Id="rId24" Type="http://schemas.openxmlformats.org/officeDocument/2006/relationships/slide" Target="slide39.xml"/><Relationship Id="rId5" Type="http://schemas.openxmlformats.org/officeDocument/2006/relationships/slide" Target="slide6.xml"/><Relationship Id="rId15" Type="http://schemas.openxmlformats.org/officeDocument/2006/relationships/slide" Target="slide27.xml"/><Relationship Id="rId23" Type="http://schemas.openxmlformats.org/officeDocument/2006/relationships/slide" Target="slide38.xml"/><Relationship Id="rId10" Type="http://schemas.openxmlformats.org/officeDocument/2006/relationships/slide" Target="slide15.xml"/><Relationship Id="rId19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7.xml"/><Relationship Id="rId14" Type="http://schemas.openxmlformats.org/officeDocument/2006/relationships/slide" Target="slide24.xml"/><Relationship Id="rId22" Type="http://schemas.openxmlformats.org/officeDocument/2006/relationships/slide" Target="slide3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ampusvirtual2.ub.edu/" TargetMode="Externa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es/recursos-de-informacion" TargetMode="Externa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2445/66751" TargetMode="External"/><Relationship Id="rId2" Type="http://schemas.openxmlformats.org/officeDocument/2006/relationships/hyperlink" Target="http://crai.ub.edu/es/que-ofrece-el-crai/acceso-recursos/acceso-recursos-autenticacio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mailto:mgarm008.alumnes@ub.edu" TargetMode="External"/><Relationship Id="rId4" Type="http://schemas.openxmlformats.org/officeDocument/2006/relationships/hyperlink" Target="mailto:mgarm008@alumnes.ub.edu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informaticapersonal/programar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es/que-ofrece-el-crai/sau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es/que-ofrece-el-crai/formacion-usuario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blocmat.ub.edu/?s=cerques+guiades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es/que-ofrece-el-crai/acceso-recursos/acceso-recursos-wifi-eduroam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ub.edu/iub/eduroam/inici.html" TargetMode="External"/><Relationship Id="rId5" Type="http://schemas.openxmlformats.org/officeDocument/2006/relationships/hyperlink" Target="http://www.ub.edu/iub/identitatUB/idenLocal.html" TargetMode="External"/><Relationship Id="rId4" Type="http://schemas.openxmlformats.org/officeDocument/2006/relationships/hyperlink" Target="http://wifi.ub.edu/conf.htm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BibmatUB" TargetMode="External"/><Relationship Id="rId3" Type="http://schemas.openxmlformats.org/officeDocument/2006/relationships/hyperlink" Target="http://crai.ub.edu/ca/coneix-el-crai/difusio-marqueting/blogs-i-xarxes-socials" TargetMode="External"/><Relationship Id="rId7" Type="http://schemas.openxmlformats.org/officeDocument/2006/relationships/hyperlink" Target="https://blocmat.ub.edu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jpeg"/><Relationship Id="rId5" Type="http://schemas.openxmlformats.org/officeDocument/2006/relationships/hyperlink" Target="http://crai.ub.edu/es/conoce-el-crai/difusion-marketing/exposiciones-virtuales" TargetMode="External"/><Relationship Id="rId4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es/que-ofrece-el-crai/sau" TargetMode="External"/><Relationship Id="rId2" Type="http://schemas.openxmlformats.org/officeDocument/2006/relationships/hyperlink" Target="http://crai.ub.edu/es/pmf-generale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hyperlink" Target="mailto:bibmat@ub.edu" TargetMode="External"/><Relationship Id="rId7" Type="http://schemas.openxmlformats.org/officeDocument/2006/relationships/hyperlink" Target="http://crai.ub.edu/es/conoce-el-crai/estrategia-y-calidad/carta-servicio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rai.ub.edu/sites/default/files/reglaments/reglament_serveis.pdf" TargetMode="External"/><Relationship Id="rId5" Type="http://schemas.openxmlformats.org/officeDocument/2006/relationships/hyperlink" Target="http://crai.ub.edu/ca/coneix-el-crai/horaris-especials" TargetMode="External"/><Relationship Id="rId4" Type="http://schemas.openxmlformats.org/officeDocument/2006/relationships/hyperlink" Target="http://crai.ub.edu/es/conoce-el-crai/bibliotecas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g"/><Relationship Id="rId4" Type="http://schemas.openxmlformats.org/officeDocument/2006/relationships/hyperlink" Target="http://bit.ly/2sO5WCQ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s.org/msc/msc2010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://www.bib.ub.edu/fileadmin/desiderates/pasdesi.htm" TargetMode="External"/><Relationship Id="rId4" Type="http://schemas.openxmlformats.org/officeDocument/2006/relationships/hyperlink" Target="https://cran.r-project.org/web/classifications/ACM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crai.ub.edu/coneix-el-crai/inicia-t-en-el-crai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http://cercabib.ub.edu/iii/encore/?lang=sp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29004" y="3172408"/>
            <a:ext cx="72685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altLang="ca-ES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Conocer </a:t>
            </a: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el CRAI Biblioteca de </a:t>
            </a:r>
            <a:r>
              <a:rPr lang="es-ES" altLang="ca-ES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Matemáticas </a:t>
            </a:r>
            <a:r>
              <a:rPr lang="es-ES" altLang="ca-ES" sz="2400" b="1" smtClean="0">
                <a:solidFill>
                  <a:schemeClr val="bg1"/>
                </a:solidFill>
                <a:latin typeface="Verdana" panose="020B0604030504040204" pitchFamily="34" charset="0"/>
              </a:rPr>
              <a:t>e Informática</a:t>
            </a:r>
            <a:endParaRPr lang="es-ES" altLang="ca-ES" sz="2400" b="1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Cu</a:t>
            </a:r>
            <a:r>
              <a:rPr lang="ca-ES" altLang="ca-ES" sz="2400" b="1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rso</a:t>
            </a:r>
            <a:r>
              <a:rPr lang="en-GB" altLang="ca-ES" sz="2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 2018-19</a:t>
            </a:r>
            <a:endParaRPr lang="en-GB" altLang="ca-ES" sz="24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052513"/>
            <a:ext cx="7772400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Cercabib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: </a:t>
            </a:r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búsqueda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rápida</a:t>
            </a:r>
            <a:endParaRPr lang="ca-ES" altLang="ca-ES" sz="1600" dirty="0" smtClean="0">
              <a:latin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10</a:t>
            </a:fld>
            <a:endParaRPr lang="ca-ES" altLang="en-US" smtClean="0">
              <a:solidFill>
                <a:srgbClr val="898989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817" y="1541941"/>
            <a:ext cx="6462032" cy="4465423"/>
          </a:xfrm>
          <a:prstGeom prst="rect">
            <a:avLst/>
          </a:prstGeom>
        </p:spPr>
      </p:pic>
      <p:pic>
        <p:nvPicPr>
          <p:cNvPr id="10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503" y="4391276"/>
            <a:ext cx="682811" cy="384081"/>
          </a:xfrm>
          <a:prstGeom prst="rect">
            <a:avLst/>
          </a:prstGeom>
        </p:spPr>
      </p:pic>
      <p:sp>
        <p:nvSpPr>
          <p:cNvPr id="11" name="Rectangle arrodonit 10"/>
          <p:cNvSpPr/>
          <p:nvPr/>
        </p:nvSpPr>
        <p:spPr>
          <a:xfrm>
            <a:off x="1481817" y="3031671"/>
            <a:ext cx="1249665" cy="3251201"/>
          </a:xfrm>
          <a:prstGeom prst="roundRect">
            <a:avLst>
              <a:gd name="adj" fmla="val 3713"/>
            </a:avLst>
          </a:prstGeom>
          <a:noFill/>
          <a:ln w="1905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a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080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3216766-CF07-4F45-9390-26596A532869}" type="slidenum">
              <a:rPr lang="ca-ES" altLang="en-US" smtClean="0">
                <a:solidFill>
                  <a:srgbClr val="898989"/>
                </a:solidFill>
              </a:rPr>
              <a:pPr/>
              <a:t>11</a:t>
            </a:fld>
            <a:endParaRPr lang="ca-ES" altLang="en-US" smtClean="0">
              <a:solidFill>
                <a:srgbClr val="898989"/>
              </a:solidFill>
            </a:endParaRPr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466725" y="1052513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Dónde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está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el documento? (I)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506" y="1506807"/>
            <a:ext cx="6637565" cy="4586721"/>
          </a:xfrm>
          <a:prstGeom prst="rect">
            <a:avLst/>
          </a:prstGeom>
        </p:spPr>
      </p:pic>
      <p:sp>
        <p:nvSpPr>
          <p:cNvPr id="9" name="CuadroTexto 3"/>
          <p:cNvSpPr txBox="1"/>
          <p:nvPr/>
        </p:nvSpPr>
        <p:spPr>
          <a:xfrm>
            <a:off x="1194025" y="3346760"/>
            <a:ext cx="1014413" cy="1714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ca-ES" dirty="0">
              <a:solidFill>
                <a:prstClr val="black"/>
              </a:solidFill>
            </a:endParaRPr>
          </a:p>
        </p:txBody>
      </p:sp>
      <p:sp>
        <p:nvSpPr>
          <p:cNvPr id="10" name="CuadroTexto 2"/>
          <p:cNvSpPr txBox="1"/>
          <p:nvPr/>
        </p:nvSpPr>
        <p:spPr>
          <a:xfrm>
            <a:off x="1521617" y="2453864"/>
            <a:ext cx="485775" cy="2667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ca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6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3216766-CF07-4F45-9390-26596A532869}" type="slidenum">
              <a:rPr lang="ca-ES" altLang="en-US" smtClean="0">
                <a:solidFill>
                  <a:srgbClr val="898989"/>
                </a:solidFill>
              </a:rPr>
              <a:pPr/>
              <a:t>12</a:t>
            </a:fld>
            <a:endParaRPr lang="ca-ES" altLang="en-US" smtClean="0">
              <a:solidFill>
                <a:srgbClr val="898989"/>
              </a:solidFill>
            </a:endParaRPr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466725" y="1052513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Dónde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está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el documento? (I)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506" y="1506807"/>
            <a:ext cx="6637565" cy="4586721"/>
          </a:xfrm>
          <a:prstGeom prst="rect">
            <a:avLst/>
          </a:prstGeom>
        </p:spPr>
      </p:pic>
      <p:sp>
        <p:nvSpPr>
          <p:cNvPr id="9" name="CuadroTexto 3"/>
          <p:cNvSpPr txBox="1"/>
          <p:nvPr/>
        </p:nvSpPr>
        <p:spPr>
          <a:xfrm>
            <a:off x="3018743" y="4783674"/>
            <a:ext cx="1548771" cy="1714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ca-ES" dirty="0">
              <a:solidFill>
                <a:prstClr val="black"/>
              </a:solidFill>
            </a:endParaRPr>
          </a:p>
        </p:txBody>
      </p:sp>
      <p:sp>
        <p:nvSpPr>
          <p:cNvPr id="10" name="CuadroTexto 2"/>
          <p:cNvSpPr txBox="1"/>
          <p:nvPr/>
        </p:nvSpPr>
        <p:spPr>
          <a:xfrm>
            <a:off x="2498271" y="3529163"/>
            <a:ext cx="1939017" cy="3570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ca-ES" dirty="0">
              <a:solidFill>
                <a:prstClr val="black"/>
              </a:solidFill>
            </a:endParaRPr>
          </a:p>
        </p:txBody>
      </p:sp>
      <p:sp>
        <p:nvSpPr>
          <p:cNvPr id="8" name="AutoShape 17"/>
          <p:cNvSpPr>
            <a:spLocks noChangeArrowheads="1"/>
          </p:cNvSpPr>
          <p:nvPr/>
        </p:nvSpPr>
        <p:spPr bwMode="auto">
          <a:xfrm>
            <a:off x="5853607" y="2711915"/>
            <a:ext cx="2037975" cy="340519"/>
          </a:xfrm>
          <a:prstGeom prst="wedgeRoundRectCallout">
            <a:avLst>
              <a:gd name="adj1" fmla="val -117271"/>
              <a:gd name="adj2" fmla="val 227347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75A1F9"/>
              </a:buClr>
              <a:buFont typeface="Wingdings" panose="05000000000000000000" pitchFamily="2" charset="2"/>
              <a:buNone/>
            </a:pPr>
            <a:r>
              <a:rPr lang="ca-ES" altLang="ca-ES" sz="1400" b="1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Versión</a:t>
            </a:r>
            <a:r>
              <a:rPr lang="ca-ES" altLang="ca-ES" sz="1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400" b="1" dirty="0">
                <a:solidFill>
                  <a:schemeClr val="bg1"/>
                </a:solidFill>
                <a:latin typeface="Verdana" panose="020B0604030504040204" pitchFamily="34" charset="0"/>
              </a:rPr>
              <a:t>en </a:t>
            </a:r>
            <a:r>
              <a:rPr lang="ca-ES" altLang="ca-ES" sz="1400" b="1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papel</a:t>
            </a:r>
            <a:endParaRPr lang="ca-ES" altLang="ca-ES" sz="14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11" name="AutoShape 17"/>
          <p:cNvSpPr>
            <a:spLocks noChangeArrowheads="1"/>
          </p:cNvSpPr>
          <p:nvPr/>
        </p:nvSpPr>
        <p:spPr bwMode="auto">
          <a:xfrm>
            <a:off x="6090370" y="4318749"/>
            <a:ext cx="2037975" cy="340519"/>
          </a:xfrm>
          <a:prstGeom prst="wedgeRoundRectCallout">
            <a:avLst>
              <a:gd name="adj1" fmla="val -121678"/>
              <a:gd name="adj2" fmla="val 114660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75A1F9"/>
              </a:buClr>
              <a:buFont typeface="Wingdings" panose="05000000000000000000" pitchFamily="2" charset="2"/>
              <a:buNone/>
            </a:pPr>
            <a:r>
              <a:rPr lang="ca-ES" altLang="ca-ES" sz="1400" b="1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Versión</a:t>
            </a:r>
            <a:r>
              <a:rPr lang="ca-ES" altLang="ca-ES" sz="14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400" b="1" dirty="0">
                <a:solidFill>
                  <a:schemeClr val="bg1"/>
                </a:solidFill>
                <a:latin typeface="Verdana" panose="020B0604030504040204" pitchFamily="34" charset="0"/>
              </a:rPr>
              <a:t>en </a:t>
            </a:r>
            <a:r>
              <a:rPr lang="ca-ES" altLang="ca-ES" sz="1400" b="1" dirty="0" err="1" smtClean="0">
                <a:solidFill>
                  <a:schemeClr val="bg1"/>
                </a:solidFill>
                <a:latin typeface="Verdana" panose="020B0604030504040204" pitchFamily="34" charset="0"/>
              </a:rPr>
              <a:t>linea</a:t>
            </a:r>
            <a:endParaRPr lang="ca-ES" altLang="ca-ES" sz="14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7627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701E1D-A4F8-4E0E-A91F-C93ABFE0A4A7}" type="slidenum">
              <a:rPr lang="ca-ES" altLang="en-US" smtClean="0">
                <a:solidFill>
                  <a:srgbClr val="898989"/>
                </a:solidFill>
              </a:rPr>
              <a:pPr/>
              <a:t>13</a:t>
            </a:fld>
            <a:endParaRPr lang="ca-ES" altLang="en-US" smtClean="0">
              <a:solidFill>
                <a:srgbClr val="898989"/>
              </a:solidFill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68313" y="1050896"/>
            <a:ext cx="6172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Dónde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está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el documento? 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(II)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1616980"/>
            <a:ext cx="7053943" cy="4941114"/>
          </a:xfrm>
          <a:prstGeom prst="rect">
            <a:avLst/>
          </a:prstGeom>
        </p:spPr>
      </p:pic>
      <p:sp>
        <p:nvSpPr>
          <p:cNvPr id="10" name="Rectangle arrodonit 9"/>
          <p:cNvSpPr/>
          <p:nvPr/>
        </p:nvSpPr>
        <p:spPr>
          <a:xfrm>
            <a:off x="3625849" y="4618264"/>
            <a:ext cx="513444" cy="289348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a-ES">
              <a:solidFill>
                <a:prstClr val="black"/>
              </a:solidFill>
            </a:endParaRPr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auto">
          <a:xfrm flipV="1">
            <a:off x="4355645" y="4803758"/>
            <a:ext cx="69397" cy="576474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>
              <a:solidFill>
                <a:prstClr val="black"/>
              </a:solidFill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 flipH="1" flipV="1">
            <a:off x="5824084" y="4803758"/>
            <a:ext cx="720725" cy="478504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131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10A5F8D-8DFD-46DB-B946-54BBA8B12903}" type="slidenum">
              <a:rPr lang="ca-ES" altLang="en-US" smtClean="0">
                <a:solidFill>
                  <a:srgbClr val="898989"/>
                </a:solidFill>
              </a:rPr>
              <a:pPr/>
              <a:t>14</a:t>
            </a:fld>
            <a:endParaRPr lang="ca-ES" altLang="en-US" smtClean="0">
              <a:solidFill>
                <a:srgbClr val="898989"/>
              </a:solidFill>
            </a:endParaRPr>
          </a:p>
        </p:txBody>
      </p:sp>
      <p:sp>
        <p:nvSpPr>
          <p:cNvPr id="38915" name="Rectangle 6"/>
          <p:cNvSpPr>
            <a:spLocks noChangeArrowheads="1"/>
          </p:cNvSpPr>
          <p:nvPr/>
        </p:nvSpPr>
        <p:spPr bwMode="auto">
          <a:xfrm>
            <a:off x="468313" y="1052513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Cercabib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: </a:t>
            </a:r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búsqueda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avanzada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3891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9041" y="2017739"/>
            <a:ext cx="6623043" cy="4459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7" name="1 CuadroTexto"/>
          <p:cNvSpPr txBox="1">
            <a:spLocks noChangeArrowheads="1"/>
          </p:cNvSpPr>
          <p:nvPr/>
        </p:nvSpPr>
        <p:spPr bwMode="auto">
          <a:xfrm>
            <a:off x="468313" y="1577830"/>
            <a:ext cx="64890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Permite combinar más de un campo de búsqueda y limitarla.</a:t>
            </a:r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2768600" y="2242343"/>
            <a:ext cx="431800" cy="719138"/>
          </a:xfrm>
          <a:prstGeom prst="downArrow">
            <a:avLst>
              <a:gd name="adj1" fmla="val 50000"/>
              <a:gd name="adj2" fmla="val 58306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>
            <a:off x="1828800" y="3709194"/>
            <a:ext cx="666750" cy="358775"/>
          </a:xfrm>
          <a:prstGeom prst="rightArrow">
            <a:avLst>
              <a:gd name="adj1" fmla="val 50000"/>
              <a:gd name="adj2" fmla="val 75352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38920" name="AutoShape 7"/>
          <p:cNvSpPr>
            <a:spLocks noChangeArrowheads="1"/>
          </p:cNvSpPr>
          <p:nvPr/>
        </p:nvSpPr>
        <p:spPr bwMode="auto">
          <a:xfrm>
            <a:off x="1833283" y="4680295"/>
            <a:ext cx="666750" cy="360362"/>
          </a:xfrm>
          <a:prstGeom prst="rightArrow">
            <a:avLst>
              <a:gd name="adj1" fmla="val 50000"/>
              <a:gd name="adj2" fmla="val 75020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739" y="5652983"/>
            <a:ext cx="682811" cy="38408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367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idor de número de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B571468-07CA-434C-B860-B4A9C612117B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26627" name="Rectangle 14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351837" cy="400050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>¿Qué has de hacer para llevarte libros a casa?</a:t>
            </a:r>
          </a:p>
        </p:txBody>
      </p:sp>
      <p:sp>
        <p:nvSpPr>
          <p:cNvPr id="26628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205038"/>
            <a:ext cx="3527425" cy="1631950"/>
          </a:xfrm>
        </p:spPr>
        <p:txBody>
          <a:bodyPr>
            <a:spAutoFit/>
          </a:bodyPr>
          <a:lstStyle/>
          <a:p>
            <a:pPr eaLnBrk="1" hangingPunct="1">
              <a:spcBef>
                <a:spcPct val="10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ü"/>
            </a:pPr>
            <a:r>
              <a:rPr lang="es-ES" altLang="ca-ES" sz="2000" smtClean="0">
                <a:solidFill>
                  <a:srgbClr val="646464"/>
                </a:solidFill>
                <a:latin typeface="Verdana" panose="020B0604030504040204" pitchFamily="34" charset="0"/>
              </a:rPr>
              <a:t>Solo necesitas el </a:t>
            </a:r>
            <a:r>
              <a:rPr lang="es-ES" altLang="ca-ES" sz="2000" smtClean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carnet de la UB</a:t>
            </a:r>
            <a:r>
              <a:rPr lang="es-ES" altLang="ca-ES" sz="2000" smtClean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eaLnBrk="1" hangingPunct="1">
              <a:spcBef>
                <a:spcPct val="10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ü"/>
            </a:pPr>
            <a:r>
              <a:rPr lang="es-ES" altLang="ca-ES" sz="2000" smtClean="0">
                <a:solidFill>
                  <a:srgbClr val="646464"/>
                </a:solidFill>
                <a:latin typeface="Verdana" panose="020B0604030504040204" pitchFamily="34" charset="0"/>
              </a:rPr>
              <a:t>Lo tienes que validar en cualquier biblioteca.</a:t>
            </a:r>
          </a:p>
        </p:txBody>
      </p:sp>
      <p:pic>
        <p:nvPicPr>
          <p:cNvPr id="26629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9488" y="1858931"/>
            <a:ext cx="3071812" cy="19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9488" y="3838945"/>
            <a:ext cx="3073400" cy="194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AutoShape 18"/>
          <p:cNvSpPr>
            <a:spLocks noChangeArrowheads="1"/>
          </p:cNvSpPr>
          <p:nvPr/>
        </p:nvSpPr>
        <p:spPr bwMode="auto">
          <a:xfrm>
            <a:off x="468313" y="4873625"/>
            <a:ext cx="4114800" cy="914400"/>
          </a:xfrm>
          <a:prstGeom prst="wedgeRoundRectCallout">
            <a:avLst>
              <a:gd name="adj1" fmla="val 70370"/>
              <a:gd name="adj2" fmla="val 9375"/>
              <a:gd name="adj3" fmla="val 16667"/>
            </a:avLst>
          </a:prstGeom>
          <a:solidFill>
            <a:srgbClr val="336699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2000" b="1">
                <a:solidFill>
                  <a:schemeClr val="bg1"/>
                </a:solidFill>
                <a:latin typeface="Verdana" panose="020B0604030504040204" pitchFamily="34" charset="0"/>
              </a:rPr>
              <a:t>Núm. de usuario UB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1800" b="1">
                <a:solidFill>
                  <a:schemeClr val="bg1"/>
                </a:solidFill>
                <a:latin typeface="Verdana" panose="020B0604030504040204" pitchFamily="34" charset="0"/>
              </a:rPr>
              <a:t>(código de barras del carnet)</a:t>
            </a:r>
          </a:p>
        </p:txBody>
      </p:sp>
    </p:spTree>
    <p:extLst>
      <p:ext uri="{BB962C8B-B14F-4D97-AF65-F5344CB8AC3E}">
        <p14:creationId xmlns:p14="http://schemas.microsoft.com/office/powerpoint/2010/main" val="23248908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D45715-0875-45B5-B5C3-262B5AB6AADE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66725" y="994846"/>
            <a:ext cx="8229600" cy="369332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El servicio de préstamo de documentos</a:t>
            </a:r>
            <a:endParaRPr lang="es-ES" altLang="ca-ES" sz="2000" b="1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28677" name="Rectangle 3"/>
          <p:cNvSpPr>
            <a:spLocks noChangeArrowheads="1"/>
          </p:cNvSpPr>
          <p:nvPr/>
        </p:nvSpPr>
        <p:spPr bwMode="auto">
          <a:xfrm>
            <a:off x="468313" y="1484313"/>
            <a:ext cx="8351837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" sz="8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El préstamo de documentos facilita la consulta de los fondos bibliográficos del CRAI fuera de sus recintos durante un periodo determinado.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Es imprescindible disponer del </a:t>
            </a:r>
            <a:r>
              <a:rPr lang="es-ES" altLang="es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carnet de la UB 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o de otro </a:t>
            </a:r>
            <a:r>
              <a:rPr lang="es-ES" altLang="es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documento identificador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que acredite el derecho a préstamo.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  <a:hlinkClick r:id="rId4" tooltip="Reglament del servei de préstec"/>
              </a:rPr>
              <a:t>Reglamento del </a:t>
            </a:r>
            <a:r>
              <a:rPr lang="ca-ES" altLang="es-ES" sz="1700" dirty="0" err="1">
                <a:solidFill>
                  <a:srgbClr val="646464"/>
                </a:solidFill>
                <a:latin typeface="Verdana" panose="020B0604030504040204" pitchFamily="34" charset="0"/>
                <a:hlinkClick r:id="rId4" tooltip="Reglament del servei de préstec"/>
              </a:rPr>
              <a:t>servicio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  <a:hlinkClick r:id="rId4" tooltip="Reglament del servei de préstec"/>
              </a:rPr>
              <a:t> de </a:t>
            </a:r>
            <a:r>
              <a:rPr lang="ca-ES" altLang="es-ES" sz="1700" dirty="0" err="1" smtClean="0">
                <a:solidFill>
                  <a:srgbClr val="646464"/>
                </a:solidFill>
                <a:latin typeface="Verdana" panose="020B0604030504040204" pitchFamily="34" charset="0"/>
                <a:hlinkClick r:id="rId4" tooltip="Reglament del servei de préstec"/>
              </a:rPr>
              <a:t>préstamo</a:t>
            </a:r>
            <a:r>
              <a:rPr lang="ca-ES" altLang="es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es-ES" sz="17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[cat]</a:t>
            </a:r>
            <a:endParaRPr lang="ca-ES" altLang="es-ES" sz="17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Documentos excluidos de préstamo:</a:t>
            </a:r>
          </a:p>
          <a:p>
            <a:pPr lvl="1" algn="just" eaLnBrk="1" hangingPunct="1">
              <a:spcBef>
                <a:spcPct val="0"/>
              </a:spcBef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Revistas y obras de referencia (enciclopedias, diccionarios, etc.). Si están en línea, pueden consultarse desde fuera de la Universidad.</a:t>
            </a:r>
          </a:p>
          <a:p>
            <a:pPr lvl="1" algn="just" eaLnBrk="1" hangingPunct="1">
              <a:spcBef>
                <a:spcPct val="0"/>
              </a:spcBef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Fondo antiguo.</a:t>
            </a:r>
          </a:p>
          <a:p>
            <a:pPr lvl="1" algn="just" eaLnBrk="1" hangingPunct="1">
              <a:spcBef>
                <a:spcPct val="0"/>
              </a:spcBef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Libros identificados con un punto rojo o con la etiqueta </a:t>
            </a:r>
            <a:r>
              <a:rPr lang="es-ES" altLang="es-ES" sz="1700" i="1" dirty="0">
                <a:solidFill>
                  <a:srgbClr val="646464"/>
                </a:solidFill>
                <a:latin typeface="Verdana" panose="020B0604030504040204" pitchFamily="34" charset="0"/>
              </a:rPr>
              <a:t>Excluido de préstamo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Bibliografía recomendada: </a:t>
            </a:r>
          </a:p>
          <a:p>
            <a:pPr lvl="1" algn="just"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Préstamo de 10 días.</a:t>
            </a:r>
          </a:p>
          <a:p>
            <a:pPr lvl="1" algn="just"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Reserva en los mostradores de préstamo de los CRAI Bibliotecas.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9589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30723" name="Line 11"/>
          <p:cNvSpPr>
            <a:spLocks noChangeShapeType="1"/>
          </p:cNvSpPr>
          <p:nvPr/>
        </p:nvSpPr>
        <p:spPr bwMode="auto">
          <a:xfrm>
            <a:off x="466725" y="1628775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ca-ES"/>
          </a:p>
        </p:txBody>
      </p:sp>
      <p:sp>
        <p:nvSpPr>
          <p:cNvPr id="30724" name="Text Box 46"/>
          <p:cNvSpPr txBox="1">
            <a:spLocks noChangeArrowheads="1"/>
          </p:cNvSpPr>
          <p:nvPr/>
        </p:nvSpPr>
        <p:spPr bwMode="auto">
          <a:xfrm>
            <a:off x="395288" y="5949950"/>
            <a:ext cx="8569325" cy="503238"/>
          </a:xfrm>
          <a:prstGeom prst="rect">
            <a:avLst/>
          </a:prstGeom>
          <a:noFill/>
          <a:ln w="9525" algn="ctr">
            <a:solidFill>
              <a:srgbClr val="33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0C0E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ca-ES" altLang="ca-ES" sz="1200" b="1">
                <a:solidFill>
                  <a:srgbClr val="336699"/>
                </a:solidFill>
                <a:latin typeface="Verdana" panose="020B0604030504040204" pitchFamily="34" charset="0"/>
              </a:rPr>
              <a:t>Bibliografía recomendada: 10 días</a:t>
            </a:r>
          </a:p>
          <a:p>
            <a:pPr algn="ctr" eaLnBrk="1" hangingPunct="1">
              <a:buFontTx/>
              <a:buNone/>
            </a:pPr>
            <a:r>
              <a:rPr lang="ca-ES" altLang="ca-ES" sz="1200" b="1">
                <a:solidFill>
                  <a:srgbClr val="336699"/>
                </a:solidFill>
                <a:latin typeface="Verdana" panose="020B0604030504040204" pitchFamily="34" charset="0"/>
              </a:rPr>
              <a:t>Bibliografía recomendada de fin de semana (lu-vi): 3 días</a:t>
            </a:r>
          </a:p>
        </p:txBody>
      </p:sp>
      <p:graphicFrame>
        <p:nvGraphicFramePr>
          <p:cNvPr id="17448" name="Group 40"/>
          <p:cNvGraphicFramePr>
            <a:graphicFrameLocks noGrp="1"/>
          </p:cNvGraphicFramePr>
          <p:nvPr/>
        </p:nvGraphicFramePr>
        <p:xfrm>
          <a:off x="395288" y="1052513"/>
          <a:ext cx="8580437" cy="4525962"/>
        </p:xfrm>
        <a:graphic>
          <a:graphicData uri="http://schemas.openxmlformats.org/drawingml/2006/table">
            <a:tbl>
              <a:tblPr/>
              <a:tblGrid>
                <a:gridCol w="6192837">
                  <a:extLst>
                    <a:ext uri="{9D8B030D-6E8A-4147-A177-3AD203B41FA5}"/>
                  </a:extLst>
                </a:gridCol>
                <a:gridCol w="1316038">
                  <a:extLst>
                    <a:ext uri="{9D8B030D-6E8A-4147-A177-3AD203B41FA5}"/>
                  </a:extLst>
                </a:gridCol>
                <a:gridCol w="1071562">
                  <a:extLst>
                    <a:ext uri="{9D8B030D-6E8A-4147-A177-3AD203B41FA5}"/>
                  </a:extLst>
                </a:gridCol>
              </a:tblGrid>
              <a:tr h="6397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Usuarios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Documentos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Días de préstamo normal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/>
                </a:extLst>
              </a:tr>
              <a:tr h="10972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Personal docente e investigador (PDI) de la Universidad de Barcelona: profesorado en activo, jubilados o eméritos de la Universidad, de centros adscritos con venia docendi, de la Escuela de Idiomas Modernos, de Estudios Hispánicos y de Servicios Lingüísticos, PDI invitado o visitante, investigadores de departamento o grupos de investigación de la Universidad e investigadores del Instituto Jaume Almera del CSIC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40</a:t>
                      </a: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6</a:t>
                      </a: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/>
                </a:extLst>
              </a:tr>
              <a:tr h="76199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Estudiantes de tercer ciclo y personal de administración y servicios (PAS) de la Universidad de Barcelona (estudiantes de doctorado, de tercer ciclo con beca y tareas docentes, de másteres oficiales, propios e interuniversitarios y PAS de la universidad en activo o jubilado)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  <a:endParaRPr kumimoji="0" lang="es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/>
                </a:extLst>
              </a:tr>
              <a:tr h="9296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Estudiantes de grado, posgrado y extensión universitaria: estudiantes de grado de la Universidad y centros adscritos, interuniversitarios, de homologación, de movilidad nacional o internacional, alumnos del IL3 matriculados en cursos de la Universidad, de posgrados propios, de extensión universitaria y de la Universidad de la Experiencia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10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/>
                </a:extLst>
              </a:tr>
              <a:tr h="10972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Personal de hospitales docentes (Clínico, Bellvitge y Sant Joan de Déu), PDI de centros en convenio con la Universidad y del Grupo UB —incluidos los profesores del ICE que sean miembros de la universidad y los becarios de investigación del Instituto Jaume Almera del CSIC— y  personal de institutos de investigación participados, adscritos, vinculados, en convenio o del Grupo UB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15</a:t>
                      </a: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0747" name="Text Box 45"/>
          <p:cNvSpPr txBox="1">
            <a:spLocks noChangeArrowheads="1"/>
          </p:cNvSpPr>
          <p:nvPr/>
        </p:nvSpPr>
        <p:spPr bwMode="auto">
          <a:xfrm>
            <a:off x="395288" y="5602288"/>
            <a:ext cx="8569325" cy="274637"/>
          </a:xfrm>
          <a:prstGeom prst="rect">
            <a:avLst/>
          </a:prstGeom>
          <a:solidFill>
            <a:srgbClr val="B0C0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ca-ES" altLang="ca-ES" sz="1200" b="1">
                <a:solidFill>
                  <a:schemeClr val="bg1"/>
                </a:solidFill>
                <a:latin typeface="Verdana" panose="020B0604030504040204" pitchFamily="34" charset="0"/>
              </a:rPr>
              <a:t>Préstamo de material audiovisual: 7 días</a:t>
            </a:r>
          </a:p>
        </p:txBody>
      </p:sp>
      <p:sp>
        <p:nvSpPr>
          <p:cNvPr id="30748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218FDB1-221A-4EB8-8E7F-1EC195A65796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70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32771" name="Rectangle 9"/>
          <p:cNvSpPr>
            <a:spLocks noChangeArrowheads="1"/>
          </p:cNvSpPr>
          <p:nvPr/>
        </p:nvSpPr>
        <p:spPr bwMode="auto">
          <a:xfrm>
            <a:off x="5003800" y="3789363"/>
            <a:ext cx="122237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Historial</a:t>
            </a:r>
          </a:p>
        </p:txBody>
      </p:sp>
      <p:sp>
        <p:nvSpPr>
          <p:cNvPr id="88094" name="Rectangle 6"/>
          <p:cNvSpPr>
            <a:spLocks noChangeArrowheads="1"/>
          </p:cNvSpPr>
          <p:nvPr/>
        </p:nvSpPr>
        <p:spPr bwMode="auto">
          <a:xfrm>
            <a:off x="5003800" y="4076700"/>
            <a:ext cx="3835400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Activando el </a:t>
            </a:r>
            <a:r>
              <a:rPr lang="es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historial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desde la opción </a:t>
            </a:r>
            <a:r>
              <a:rPr lang="es-ES" altLang="ca-ES" sz="1700" b="1" i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 cuenta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puedes ver una </a:t>
            </a:r>
            <a:r>
              <a:rPr lang="es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lista de los documentos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has sacado en préstamo a lo largo de tus estudios en la UB. </a:t>
            </a:r>
            <a:endParaRPr lang="es-ES" altLang="ca-ES" sz="1700" dirty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8095" name="Rectangle 10"/>
          <p:cNvSpPr>
            <a:spLocks noChangeArrowheads="1"/>
          </p:cNvSpPr>
          <p:nvPr/>
        </p:nvSpPr>
        <p:spPr bwMode="auto">
          <a:xfrm>
            <a:off x="4932363" y="1557338"/>
            <a:ext cx="3889375" cy="166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permiten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hasta 8 reservas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simultáneas, que se pueden activar desde </a:t>
            </a:r>
            <a:r>
              <a:rPr lang="ca-ES" altLang="ca-ES" sz="1700" b="1" i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 cuenta</a:t>
            </a:r>
            <a:r>
              <a:rPr lang="ca-ES" altLang="ca-ES" sz="1700" i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desde los mostradores.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Vídeo explicativo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774" name="Rectangle 9"/>
          <p:cNvSpPr>
            <a:spLocks noChangeArrowheads="1"/>
          </p:cNvSpPr>
          <p:nvPr/>
        </p:nvSpPr>
        <p:spPr bwMode="auto">
          <a:xfrm>
            <a:off x="4932363" y="1196975"/>
            <a:ext cx="12985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Reservas</a:t>
            </a:r>
          </a:p>
        </p:txBody>
      </p:sp>
      <p:sp>
        <p:nvSpPr>
          <p:cNvPr id="32775" name="Rectangle 8"/>
          <p:cNvSpPr>
            <a:spLocks noChangeArrowheads="1"/>
          </p:cNvSpPr>
          <p:nvPr/>
        </p:nvSpPr>
        <p:spPr bwMode="auto">
          <a:xfrm>
            <a:off x="323850" y="4103688"/>
            <a:ext cx="4464050" cy="231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No devolver a tiempo los documentos prestados comporta una suspensión del servicio, </a:t>
            </a:r>
            <a:r>
              <a:rPr lang="ca-ES" altLang="ca-ES" sz="1700" b="1">
                <a:solidFill>
                  <a:srgbClr val="7F7F7F"/>
                </a:solidFill>
                <a:latin typeface="Verdana" panose="020B0604030504040204" pitchFamily="34" charset="0"/>
              </a:rPr>
              <a:t>que dependerá de los días de retraso y del tipo de documento</a:t>
            </a:r>
            <a:r>
              <a:rPr lang="ca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</a:rPr>
              <a:t>Préstamo normal y material audiovisual:</a:t>
            </a:r>
            <a:r>
              <a:rPr lang="ca-ES" altLang="ca-ES" sz="1400" b="1">
                <a:latin typeface="Verdana" panose="020B0604030504040204" pitchFamily="34" charset="0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 panose="020B0604030504040204" pitchFamily="34" charset="0"/>
              </a:rPr>
              <a:t>1 día</a:t>
            </a:r>
            <a:r>
              <a:rPr lang="ca-ES" altLang="ca-ES" sz="1400">
                <a:solidFill>
                  <a:srgbClr val="7F7F7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</a:rPr>
              <a:t>Préstamo de bibliografía recomendada:</a:t>
            </a:r>
            <a:r>
              <a:rPr lang="ca-ES" altLang="ca-ES" sz="1400">
                <a:latin typeface="Verdana" panose="020B0604030504040204" pitchFamily="34" charset="0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 panose="020B0604030504040204" pitchFamily="34" charset="0"/>
              </a:rPr>
              <a:t>4 días </a:t>
            </a:r>
            <a:endParaRPr lang="ca-ES" altLang="ca-ES" sz="1400">
              <a:solidFill>
                <a:srgbClr val="7F7F7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400">
                <a:solidFill>
                  <a:srgbClr val="336699"/>
                </a:solidFill>
                <a:latin typeface="Verdana" panose="020B0604030504040204" pitchFamily="34" charset="0"/>
              </a:rPr>
              <a:t>Préstamo de bibliografía recomendada de fin de semana:</a:t>
            </a:r>
            <a:r>
              <a:rPr lang="ca-ES" altLang="ca-ES" sz="1400" b="1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400" b="1">
                <a:solidFill>
                  <a:srgbClr val="7F7F7F"/>
                </a:solidFill>
                <a:latin typeface="Verdana" panose="020B0604030504040204" pitchFamily="34" charset="0"/>
              </a:rPr>
              <a:t>6 días</a:t>
            </a:r>
          </a:p>
        </p:txBody>
      </p:sp>
      <p:sp>
        <p:nvSpPr>
          <p:cNvPr id="32776" name="Rectangle 7"/>
          <p:cNvSpPr>
            <a:spLocks noChangeArrowheads="1"/>
          </p:cNvSpPr>
          <p:nvPr/>
        </p:nvSpPr>
        <p:spPr bwMode="auto">
          <a:xfrm>
            <a:off x="323850" y="3779838"/>
            <a:ext cx="14224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Sanciones</a:t>
            </a:r>
          </a:p>
        </p:txBody>
      </p:sp>
      <p:sp>
        <p:nvSpPr>
          <p:cNvPr id="32777" name="Rectangle 5"/>
          <p:cNvSpPr>
            <a:spLocks noChangeArrowheads="1"/>
          </p:cNvSpPr>
          <p:nvPr/>
        </p:nvSpPr>
        <p:spPr bwMode="auto">
          <a:xfrm>
            <a:off x="323850" y="1196975"/>
            <a:ext cx="1871663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>
                <a:solidFill>
                  <a:srgbClr val="336699"/>
                </a:solidFill>
                <a:latin typeface="Verdana" panose="020B0604030504040204" pitchFamily="34" charset="0"/>
              </a:rPr>
              <a:t>Renovaciones</a:t>
            </a:r>
          </a:p>
        </p:txBody>
      </p:sp>
      <p:sp>
        <p:nvSpPr>
          <p:cNvPr id="88100" name="Rectangle 6"/>
          <p:cNvSpPr>
            <a:spLocks noChangeArrowheads="1"/>
          </p:cNvSpPr>
          <p:nvPr/>
        </p:nvSpPr>
        <p:spPr bwMode="auto">
          <a:xfrm>
            <a:off x="323850" y="1557338"/>
            <a:ext cx="446405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Puedes renovar el préstamo de los documentos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tantas veces como desees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siempre que el documento no haya sido reservado. Puedes pedir la renovación en el </a:t>
            </a:r>
            <a:r>
              <a:rPr lang="ca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mostrador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por </a:t>
            </a:r>
            <a:r>
              <a:rPr lang="ca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teléfono</a:t>
            </a:r>
            <a:r>
              <a:rPr lang="ca-ES" altLang="ca-ES" sz="17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bien vía web, desde la opción </a:t>
            </a:r>
            <a:r>
              <a:rPr lang="ca-ES" altLang="ca-ES" sz="1700" b="1" i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 cuenta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Vídeo explicativo</a:t>
            </a:r>
            <a:endParaRPr lang="ca-ES" altLang="ca-ES" sz="1700" dirty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779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9C328B1-05C6-483A-B1A7-0E7A17148CBC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733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A6E5EDF-3E40-4FA2-9E62-E039954E8F0D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34819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4820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4821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4822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66725" y="981075"/>
            <a:ext cx="8229600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>Préstamo con otras bibliotecas de la UB</a:t>
            </a: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611188" y="2060575"/>
            <a:ext cx="5113337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necesitas un documento que está en </a:t>
            </a:r>
            <a:r>
              <a:rPr lang="es-ES" altLang="ca-ES" sz="19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otra biblioteca</a:t>
            </a:r>
            <a:r>
              <a:rPr lang="es-ES" altLang="ca-ES" sz="19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UB puedes: </a:t>
            </a:r>
          </a:p>
          <a:p>
            <a:pPr algn="just" eaLnBrk="1" hangingPunct="1">
              <a:defRPr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defRPr/>
            </a:pPr>
            <a:r>
              <a:rPr lang="es-ES" altLang="ca-ES" sz="1900" i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9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s-ES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 a la biblioteca donde se encuentra</a:t>
            </a:r>
            <a:r>
              <a:rPr lang="es-ES" altLang="ca-ES" sz="19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formalizar el préstamo, o </a:t>
            </a:r>
          </a:p>
          <a:p>
            <a:pPr algn="just" eaLnBrk="1" hangingPunct="1">
              <a:defRPr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defRPr/>
            </a:pPr>
            <a:r>
              <a:rPr lang="es-ES" altLang="ca-ES" sz="1900" i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9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s-ES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solicitar en el mostrador de tu biblioteca </a:t>
            </a:r>
            <a:r>
              <a:rPr lang="es-ES" altLang="ca-ES" sz="19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te lo traigan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Lo recibirás al cabo de 2 o 3 días.</a:t>
            </a:r>
          </a:p>
          <a:p>
            <a:pPr algn="just" eaLnBrk="1" hangingPunct="1">
              <a:defRPr/>
            </a:pPr>
            <a:endParaRPr lang="es-ES" altLang="ca-ES" sz="1900" dirty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9412" y="1643063"/>
            <a:ext cx="1857375" cy="494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0694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CF7B256-B1F5-4813-8D3D-F9A5E792CE17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6147" name="Rectangle 13"/>
          <p:cNvSpPr>
            <a:spLocks noGrp="1" noChangeArrowheads="1"/>
          </p:cNvSpPr>
          <p:nvPr>
            <p:ph type="title" idx="4294967295"/>
          </p:nvPr>
        </p:nvSpPr>
        <p:spPr>
          <a:xfrm>
            <a:off x="466725" y="981075"/>
            <a:ext cx="8153400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>¿Qué pretendemos con esta sesión?</a:t>
            </a:r>
          </a:p>
        </p:txBody>
      </p:sp>
      <p:sp>
        <p:nvSpPr>
          <p:cNvPr id="6148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250825" y="2276475"/>
            <a:ext cx="8675688" cy="3108543"/>
          </a:xfrm>
        </p:spPr>
        <p:txBody>
          <a:bodyPr>
            <a:spAutoFit/>
          </a:bodyPr>
          <a:lstStyle/>
          <a:p>
            <a:pPr algn="ctr" eaLnBrk="1" hangingPunct="1">
              <a:spcBef>
                <a:spcPct val="100000"/>
              </a:spcBef>
              <a:buClr>
                <a:schemeClr val="accent2"/>
              </a:buClr>
              <a:buSzPct val="75000"/>
              <a:buFontTx/>
              <a:buNone/>
            </a:pPr>
            <a:r>
              <a:rPr lang="es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Presentarte el CRAI Biblioteca de Matemáticas e Informática y sus servicios:</a:t>
            </a:r>
          </a:p>
          <a:p>
            <a:pPr algn="ctr">
              <a:spcBef>
                <a:spcPct val="100000"/>
              </a:spcBef>
              <a:buClr>
                <a:schemeClr val="accent2"/>
              </a:buClr>
              <a:buSzPct val="75000"/>
              <a:buNone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http://</a:t>
            </a:r>
            <a:r>
              <a:rPr lang="es-ES" altLang="ca-ES" sz="2000" dirty="0" smtClean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crai.ub.edu/es/conoce-el-crai/bibliotecas/biblioteca-matematicas</a:t>
            </a:r>
            <a:endParaRPr lang="es-ES" altLang="ca-ES" sz="20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100000"/>
              </a:spcBef>
              <a:buClr>
                <a:schemeClr val="accent2"/>
              </a:buClr>
              <a:buSzPct val="75000"/>
              <a:buNone/>
            </a:pPr>
            <a:r>
              <a:rPr lang="es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Hablarte de los recursos y servicios que ofrece el CRAI de la UB:</a:t>
            </a:r>
          </a:p>
          <a:p>
            <a:pPr algn="ctr" eaLnBrk="1" hangingPunct="1">
              <a:spcBef>
                <a:spcPts val="1200"/>
              </a:spcBef>
              <a:buClr>
                <a:srgbClr val="3366CC"/>
              </a:buClr>
              <a:buSzPct val="75000"/>
              <a:buFontTx/>
              <a:buNone/>
            </a:pPr>
            <a:r>
              <a:rPr lang="es-ES" altLang="ca-ES" sz="2000" dirty="0" smtClean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http://crai.ub.edu/es/</a:t>
            </a:r>
            <a:endParaRPr lang="es-ES" altLang="ca-ES" sz="20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 eaLnBrk="1" hangingPunct="1">
              <a:spcBef>
                <a:spcPct val="100000"/>
              </a:spcBef>
              <a:buClr>
                <a:srgbClr val="3366CC"/>
              </a:buClr>
              <a:buSzPct val="75000"/>
              <a:buFontTx/>
              <a:buNone/>
            </a:pPr>
            <a:endParaRPr lang="es-ES" altLang="ca-ES" sz="20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4046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idor de número de diapositiva 4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35843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5844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5845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584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66725" y="1147246"/>
            <a:ext cx="8677275" cy="369332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Uso de salas de trabajo</a:t>
            </a:r>
            <a:endParaRPr lang="es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35847" name="Rectangle 11"/>
          <p:cNvSpPr>
            <a:spLocks noChangeArrowheads="1"/>
          </p:cNvSpPr>
          <p:nvPr/>
        </p:nvSpPr>
        <p:spPr bwMode="auto">
          <a:xfrm>
            <a:off x="468313" y="1700213"/>
            <a:ext cx="821848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Aunque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en la biblioteca no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disponemos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salas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trabajo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podéis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utilizar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las 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otros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centros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 Este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servicio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tiene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por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objeto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facilitar el uso de las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salas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trabajo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 de los CRAI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Bibliotecas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para que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puedas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disponer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de un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espacio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donde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elaborar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trabajos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,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individualmente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o en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grupo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 Las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reservas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se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efectúan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desde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el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catálogo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mediante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la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opción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 </a:t>
            </a:r>
            <a:r>
              <a:rPr lang="ca-ES" altLang="ca-ES" sz="1600" i="1" dirty="0">
                <a:solidFill>
                  <a:srgbClr val="646464"/>
                </a:solidFill>
                <a:latin typeface="Verdana" panose="020B0604030504040204" pitchFamily="34" charset="0"/>
                <a:hlinkClick r:id="rId3" tooltip="El meu compte"/>
              </a:rPr>
              <a:t>Mi </a:t>
            </a:r>
            <a:r>
              <a:rPr lang="ca-ES" altLang="ca-ES" sz="1600" i="1" dirty="0" err="1">
                <a:solidFill>
                  <a:srgbClr val="646464"/>
                </a:solidFill>
                <a:latin typeface="Verdana" panose="020B0604030504040204" pitchFamily="34" charset="0"/>
                <a:hlinkClick r:id="rId3" tooltip="El meu compte"/>
              </a:rPr>
              <a:t>cuenta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  <a:endParaRPr lang="ca-ES" altLang="ca-ES" sz="16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Mira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este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vídeo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explicativo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  <a:hlinkClick r:id="rId5" tooltip="Instruccions d'ús de les sales de treball"/>
              </a:rPr>
              <a:t>Instrucciones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  <a:hlinkClick r:id="rId5" tooltip="Instruccions d'ús de les sales de treball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5" tooltip="Instruccions d'ús de les sales de treball"/>
              </a:rPr>
              <a:t>de uso de las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  <a:hlinkClick r:id="rId5" tooltip="Instruccions d'ús de les sales de treball"/>
              </a:rPr>
              <a:t>salas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5" tooltip="Instruccions d'ús de les sales de treball"/>
              </a:rPr>
              <a:t> de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  <a:hlinkClick r:id="rId5" tooltip="Instruccions d'ús de les sales de treball"/>
              </a:rPr>
              <a:t>t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  <a:hlinkClick r:id="rId5" tooltip="Instruccions d'ús de les sales de treball"/>
              </a:rPr>
              <a:t>rabajo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[cat]</a:t>
            </a:r>
            <a:endParaRPr lang="ca-ES" altLang="ca-ES" sz="1600" b="1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35848" name="Rectangle 7"/>
          <p:cNvSpPr>
            <a:spLocks noChangeArrowheads="1"/>
          </p:cNvSpPr>
          <p:nvPr/>
        </p:nvSpPr>
        <p:spPr bwMode="auto">
          <a:xfrm>
            <a:off x="466725" y="3623439"/>
            <a:ext cx="86772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Préstamo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 de </a:t>
            </a:r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portátiles</a:t>
            </a: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35849" name="Text Box 6"/>
          <p:cNvSpPr txBox="1">
            <a:spLocks noChangeArrowheads="1"/>
          </p:cNvSpPr>
          <p:nvPr/>
        </p:nvSpPr>
        <p:spPr bwMode="auto">
          <a:xfrm>
            <a:off x="539750" y="4144963"/>
            <a:ext cx="8135938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tienen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instalados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Windows y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Kubuntu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se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piden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y se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devuelven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en el mostrador de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 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Se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debe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leer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, firmar y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rellenar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correctamente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el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formulario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contrato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usuarios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sancionados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no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pueden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utilizar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este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servicio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periodo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es de 4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horas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como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máximo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no se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pueden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reservar.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 uso de los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está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restringido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al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recinto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de la biblioteca.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Normativa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[cat]</a:t>
            </a:r>
            <a:endParaRPr lang="es-ES" altLang="ca-ES" sz="1600" b="1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35850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D8C0D1-6F4E-4543-8A61-B5B407676924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714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C6510BE-FC2F-4A44-AB8E-6E41409CB194}" type="slidenum">
              <a:rPr lang="ca-ES" altLang="en-US" smtClean="0">
                <a:solidFill>
                  <a:srgbClr val="898989"/>
                </a:solidFill>
              </a:rPr>
              <a:pPr/>
              <a:t>21</a:t>
            </a:fld>
            <a:endParaRPr lang="ca-ES" altLang="en-US" smtClean="0">
              <a:solidFill>
                <a:srgbClr val="898989"/>
              </a:solidFill>
            </a:endParaRPr>
          </a:p>
        </p:txBody>
      </p:sp>
      <p:sp>
        <p:nvSpPr>
          <p:cNvPr id="49155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56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57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60" name="Rectangle 7"/>
          <p:cNvSpPr>
            <a:spLocks noChangeArrowheads="1"/>
          </p:cNvSpPr>
          <p:nvPr/>
        </p:nvSpPr>
        <p:spPr bwMode="auto">
          <a:xfrm>
            <a:off x="269081" y="1216978"/>
            <a:ext cx="867727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Préstamo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 de </a:t>
            </a:r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portátiles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 al 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aula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destinado a estudiantes matriculados en las asignaturas autorizadas del grado de Ingeniería Informática. </a:t>
            </a: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9161" name="Text Box 6"/>
          <p:cNvSpPr txBox="1">
            <a:spLocks noChangeArrowheads="1"/>
          </p:cNvSpPr>
          <p:nvPr/>
        </p:nvSpPr>
        <p:spPr bwMode="auto">
          <a:xfrm>
            <a:off x="320675" y="2626407"/>
            <a:ext cx="8135938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Los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tienen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instalados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Windows y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Kubuntu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</a:t>
            </a:r>
            <a:r>
              <a:rPr lang="ca-ES" altLang="ca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se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solicitan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y se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devuelven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en el mostrador 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préstamos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de la biblioteca.  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s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necesario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leer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, 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firmar y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rellenar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correctamente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formulario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contrato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Los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usuarios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sancionados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no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pueden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utilizar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este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servicio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período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de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abarca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el </a:t>
            </a:r>
            <a:r>
              <a:rPr lang="fr-FR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tiempo</a:t>
            </a:r>
            <a:r>
              <a:rPr lang="fr-FR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fr-FR" sz="1600" dirty="0">
                <a:solidFill>
                  <a:srgbClr val="646464"/>
                </a:solidFill>
                <a:latin typeface="Verdana" panose="020B0604030504040204" pitchFamily="34" charset="0"/>
              </a:rPr>
              <a:t>que </a:t>
            </a:r>
            <a:r>
              <a:rPr lang="fr-FR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dura la clase y </a:t>
            </a:r>
            <a:r>
              <a:rPr lang="fr-FR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siempre</a:t>
            </a:r>
            <a:r>
              <a:rPr lang="fr-FR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en </a:t>
            </a:r>
            <a:r>
              <a:rPr lang="fr-FR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período</a:t>
            </a:r>
            <a:r>
              <a:rPr lang="fr-FR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fr-FR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lectivo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Los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no 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se </a:t>
            </a:r>
            <a:r>
              <a:rPr lang="ca-ES" altLang="ca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pueden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reservar.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La Facultad </a:t>
            </a: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e</a:t>
            </a:r>
            <a:r>
              <a:rPr lang="es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s quien decide qué asignaturas </a:t>
            </a: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del </a:t>
            </a:r>
            <a:r>
              <a:rPr lang="es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grado de </a:t>
            </a:r>
            <a:r>
              <a:rPr lang="es-ES" sz="16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Ingenieríaa</a:t>
            </a:r>
            <a:r>
              <a:rPr lang="es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Informática tienen derecho </a:t>
            </a:r>
            <a:r>
              <a:rPr 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a </a:t>
            </a:r>
            <a:r>
              <a:rPr lang="es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préstamo.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Normativa</a:t>
            </a:r>
            <a:r>
              <a:rPr lang="ca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6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[cat]</a:t>
            </a:r>
            <a:endParaRPr lang="es-ES" altLang="ca-ES" sz="1600" b="1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898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6468" y="1912139"/>
            <a:ext cx="5413289" cy="444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7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EA7DA38-F96E-424A-B2CC-D149620247E9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36868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124634"/>
            <a:ext cx="8229600" cy="646331"/>
          </a:xfrm>
        </p:spPr>
        <p:txBody>
          <a:bodyPr>
            <a:spAutoFit/>
          </a:bodyPr>
          <a:lstStyle/>
          <a:p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¿Qué tienes en préstamo? </a:t>
            </a:r>
            <a:r>
              <a:rPr lang="es-ES" altLang="ca-ES" sz="2000" b="1" i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Mi cuenta</a:t>
            </a:r>
            <a:r>
              <a:rPr lang="es-ES" altLang="ca-ES" sz="2000" b="1" i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(I)</a:t>
            </a:r>
            <a:b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es-ES" altLang="ca-ES" sz="2000" b="1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" name="Rectangle arrodonit 3"/>
          <p:cNvSpPr/>
          <p:nvPr/>
        </p:nvSpPr>
        <p:spPr>
          <a:xfrm>
            <a:off x="2801938" y="5438775"/>
            <a:ext cx="465137" cy="581025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 dirty="0"/>
          </a:p>
        </p:txBody>
      </p:sp>
      <p:sp>
        <p:nvSpPr>
          <p:cNvPr id="17" name="Rectangle arrodonit 16"/>
          <p:cNvSpPr/>
          <p:nvPr/>
        </p:nvSpPr>
        <p:spPr>
          <a:xfrm>
            <a:off x="5161359" y="4905375"/>
            <a:ext cx="601265" cy="227013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4388827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C4D29FB-3896-4526-97A1-ED908D3E54DD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441326" y="2015423"/>
            <a:ext cx="8351837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100000"/>
              </a:spcBef>
              <a:buFontTx/>
              <a:buNone/>
            </a:pP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Este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servicio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 te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permite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acceder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 a tu </a:t>
            </a:r>
            <a:r>
              <a:rPr lang="ca-ES" altLang="es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registro de </a:t>
            </a:r>
            <a:r>
              <a:rPr lang="ca-ES" altLang="es-ES" sz="1600" b="1" dirty="0" err="1">
                <a:solidFill>
                  <a:srgbClr val="646464"/>
                </a:solidFill>
                <a:latin typeface="Verdana" panose="020B0604030504040204" pitchFamily="34" charset="0"/>
              </a:rPr>
              <a:t>usuario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 del CRAI. </a:t>
            </a:r>
          </a:p>
          <a:p>
            <a:pPr algn="just" eaLnBrk="1" hangingPunct="1">
              <a:spcBef>
                <a:spcPct val="100000"/>
              </a:spcBef>
              <a:buFontTx/>
              <a:buNone/>
            </a:pP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Una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vez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identificado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,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puedes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 ver y renovar tus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préstamos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, reservar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documentos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 o crear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listas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 de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registros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, entre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otros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es-ES" sz="1600" dirty="0" err="1">
                <a:solidFill>
                  <a:srgbClr val="646464"/>
                </a:solidFill>
                <a:latin typeface="Verdana" panose="020B0604030504040204" pitchFamily="34" charset="0"/>
              </a:rPr>
              <a:t>servicios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14" name="Rectangle 5"/>
          <p:cNvSpPr txBox="1">
            <a:spLocks noChangeArrowheads="1"/>
          </p:cNvSpPr>
          <p:nvPr/>
        </p:nvSpPr>
        <p:spPr bwMode="auto">
          <a:xfrm>
            <a:off x="441326" y="1045343"/>
            <a:ext cx="8229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2000" b="1" dirty="0">
                <a:solidFill>
                  <a:srgbClr val="336699"/>
                </a:solidFill>
                <a:latin typeface="Verdana" pitchFamily="34" charset="0"/>
                <a:hlinkClick r:id="rId2"/>
              </a:rPr>
              <a:t>¿Qué tienes en préstamo? </a:t>
            </a:r>
            <a:r>
              <a:rPr lang="es-ES" altLang="ca-ES" sz="2000" b="1" i="1" dirty="0">
                <a:solidFill>
                  <a:srgbClr val="336699"/>
                </a:solidFill>
                <a:latin typeface="Verdana" pitchFamily="34" charset="0"/>
                <a:hlinkClick r:id="rId2"/>
              </a:rPr>
              <a:t>Mi cuenta</a:t>
            </a:r>
            <a:r>
              <a:rPr lang="es-ES" altLang="ca-ES" sz="2000" b="1" i="1" dirty="0">
                <a:solidFill>
                  <a:srgbClr val="336699"/>
                </a:solidFill>
                <a:latin typeface="Verdana" pitchFamily="34" charset="0"/>
              </a:rPr>
              <a:t> </a:t>
            </a:r>
            <a:r>
              <a:rPr lang="ca-ES" altLang="ca-ES" sz="2000" b="1" kern="0" dirty="0">
                <a:solidFill>
                  <a:srgbClr val="336699"/>
                </a:solidFill>
                <a:latin typeface="Verdana" pitchFamily="34" charset="0"/>
              </a:rPr>
              <a:t>(II)</a:t>
            </a:r>
            <a:br>
              <a:rPr lang="ca-ES" altLang="ca-ES" sz="2000" b="1" kern="0" dirty="0">
                <a:solidFill>
                  <a:srgbClr val="336699"/>
                </a:solidFill>
                <a:latin typeface="Verdana" pitchFamily="34" charset="0"/>
              </a:rPr>
            </a:br>
            <a:endParaRPr lang="ca-ES" altLang="ca-ES" sz="2000" b="1" kern="0" dirty="0">
              <a:solidFill>
                <a:srgbClr val="336699"/>
              </a:solidFill>
              <a:latin typeface="Verdana" pitchFamily="34" charset="0"/>
            </a:endParaRPr>
          </a:p>
        </p:txBody>
      </p:sp>
      <p:pic>
        <p:nvPicPr>
          <p:cNvPr id="3789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5132" y="3371849"/>
            <a:ext cx="5879512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90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031494"/>
            <a:ext cx="8281987" cy="590931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Servicio de préstamo consorciado (PUC)</a:t>
            </a:r>
            <a:b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</a:br>
            <a:endParaRPr lang="es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23558" name="4 Subtítulo"/>
          <p:cNvSpPr>
            <a:spLocks/>
          </p:cNvSpPr>
          <p:nvPr/>
        </p:nvSpPr>
        <p:spPr bwMode="auto">
          <a:xfrm>
            <a:off x="395288" y="1874838"/>
            <a:ext cx="6337300" cy="443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 eaLnBrk="1" hangingPunct="1">
              <a:spcBef>
                <a:spcPts val="0"/>
              </a:spcBef>
              <a:defRPr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PUC es un servicio de préstamo consorciado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gratuito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permite a los usuarios solicitar y sacar en préstamo documentos de otra biblioteca del Consorcio de Servicios Universitarios de Cataluña (CSUC). </a:t>
            </a:r>
          </a:p>
          <a:p>
            <a:pPr algn="just" eaLnBrk="1" hangingPunct="1">
              <a:spcBef>
                <a:spcPct val="20000"/>
              </a:spcBef>
              <a:defRPr/>
            </a:pPr>
            <a:endParaRPr lang="es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¿Cómo se solicitan los documentos?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Presencialmente, en la biblioteca en que están depositados: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</a:t>
            </a:r>
            <a:r>
              <a:rPr lang="es-ES" altLang="ca-ES" sz="1700" b="1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situ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Remotamente, a través de 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</a:t>
            </a:r>
            <a:r>
              <a:rPr lang="es-ES" altLang="ca-ES" sz="170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interfaz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vía web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Vídeo explicativo</a:t>
            </a:r>
            <a:endParaRPr lang="es-ES" altLang="ca-ES" sz="17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buFontTx/>
              <a:buAutoNum type="alphaLcParenR"/>
              <a:defRPr/>
            </a:pPr>
            <a:endParaRPr lang="es-ES" altLang="ca-ES" sz="17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¿Dónde se devuelven los documentos?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cualquiera de las bibliotecas del CRAI de la UB.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cualquiera de las bibliotecas de la institución            a la que pertenece el documento.</a:t>
            </a:r>
          </a:p>
        </p:txBody>
      </p:sp>
      <p:grpSp>
        <p:nvGrpSpPr>
          <p:cNvPr id="38916" name="Agrupa 7"/>
          <p:cNvGrpSpPr>
            <a:grpSpLocks/>
          </p:cNvGrpSpPr>
          <p:nvPr/>
        </p:nvGrpSpPr>
        <p:grpSpPr bwMode="auto">
          <a:xfrm>
            <a:off x="7286625" y="1700213"/>
            <a:ext cx="1462088" cy="4359275"/>
            <a:chOff x="6715125" y="1289050"/>
            <a:chExt cx="2012950" cy="5072063"/>
          </a:xfrm>
        </p:grpSpPr>
        <p:pic>
          <p:nvPicPr>
            <p:cNvPr id="38918" name="Picture 14" descr="Logo UA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313" y="1289050"/>
              <a:ext cx="1454150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19" name="Picture 16" descr="http://www.upf.edu/marca/_img/_marca/simbol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15" t="17960" r="15746" b="12088"/>
            <a:stretch>
              <a:fillRect/>
            </a:stretch>
          </p:blipFill>
          <p:spPr bwMode="auto">
            <a:xfrm>
              <a:off x="7942263" y="1898650"/>
              <a:ext cx="64770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0" name="Picture 18" descr="https://upload.wikimedia.org/wikipedia/ca/thumb/b/b5/Logo_upc.svg/1024px-Logo_upc.svg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1813" y="1987550"/>
              <a:ext cx="696912" cy="696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1" name="Picture 20" descr="https://static.udg.edu/0/media/noticies/d384933b-f267-4b96-936e-9ac5777876d1_b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2749550"/>
              <a:ext cx="836613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2" name="Picture 22" descr="https://upload.wikimedia.org/wikipedia/ca/thumb/4/48/Logo_UdL.svg/1280px-Logo_UdL.svg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413" y="2935288"/>
              <a:ext cx="717550" cy="563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3" name="Picture 24" descr="http://www.urv.cat/media/upload/arxius/logos/A-color.gi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025" y="3692525"/>
              <a:ext cx="9080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4" name="Picture 30" descr="http://www.uoc.edu/portal/_resources/common/imatges/marca_UOC/marca_UOC_negre_paper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3925888"/>
              <a:ext cx="957263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5" name="Picture 32" descr="http://www.recercat.cat/bitstream/id/48588/?sequence=-1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075" y="4662488"/>
              <a:ext cx="865188" cy="42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6" name="Picture 36" descr="http://uvic-ucc.cat/sites/all/themes/zen/UVic1/logo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488" y="4802188"/>
              <a:ext cx="800100" cy="744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7" name="Picture 38" descr="http://www.cccb.org/rcs_gene/Logo_Biblio_Cat_web_CCCB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97" t="18971" r="2097" b="24113"/>
            <a:stretch>
              <a:fillRect/>
            </a:stretch>
          </p:blipFill>
          <p:spPr bwMode="auto">
            <a:xfrm>
              <a:off x="7019925" y="5788025"/>
              <a:ext cx="1484313" cy="57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917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B9D6BE3-CF2A-4765-BDD9-84D65E13F00C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266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1036257"/>
            <a:ext cx="7772400" cy="590931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PUC vía web</a:t>
            </a:r>
            <a:b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</a:br>
            <a:endParaRPr lang="es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0963" name="4 Marcador de contenido"/>
          <p:cNvSpPr>
            <a:spLocks/>
          </p:cNvSpPr>
          <p:nvPr/>
        </p:nvSpPr>
        <p:spPr bwMode="auto">
          <a:xfrm>
            <a:off x="457200" y="1666875"/>
            <a:ext cx="814705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5275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Requisitos: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Has de estar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dado de alta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en la base de datos de usuarios de la biblioteca de tu institución.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puedes tener préstamos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vencidos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en tu institución.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puedes estar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bloqueado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en tu institución.</a:t>
            </a: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  <a:buFontTx/>
              <a:buNone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1) </a:t>
            </a:r>
            <a:r>
              <a:rPr lang="ca-ES" altLang="ca-ES" sz="1700" b="1" dirty="0" err="1">
                <a:solidFill>
                  <a:srgbClr val="646464"/>
                </a:solidFill>
                <a:latin typeface="Verdana" panose="020B0604030504040204" pitchFamily="34" charset="0"/>
              </a:rPr>
              <a:t>Conéctate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al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Catálogo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Colectivo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 de las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Universidades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 de Cataluña (CCUC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)</a:t>
            </a:r>
            <a:r>
              <a:rPr lang="ca-ES" altLang="ca-ES" sz="17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: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  <a:buFontTx/>
              <a:buNone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2)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Busca si el documento está disponible y selecciónalo para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solicitarlo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Identifícate y elige dónde lo quieres recoger.</a:t>
            </a: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  <a:buFontTx/>
              <a:buNone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3) Cuando el documento llegue a la biblioteca seleccionada, recibirás un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aviso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por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correo electrónico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  <a:buFontTx/>
              <a:buNone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4) Puedes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devolver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el documento en cualquier biblioteca de tu institución</a:t>
            </a:r>
            <a:r>
              <a:rPr lang="es-ES" altLang="ca-ES" sz="1700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o de la institución a la que pertenece.</a:t>
            </a:r>
          </a:p>
        </p:txBody>
      </p:sp>
      <p:sp>
        <p:nvSpPr>
          <p:cNvPr id="40964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48A2CA9-87E7-4050-A617-15EBFFA310F4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87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81075"/>
            <a:ext cx="8135937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>¿Cuáles son las condiciones de préstamo del PUC?</a:t>
            </a:r>
          </a:p>
        </p:txBody>
      </p:sp>
      <p:sp>
        <p:nvSpPr>
          <p:cNvPr id="43011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2E0356-7E2F-4FA7-8243-6A9B94834637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graphicFrame>
        <p:nvGraphicFramePr>
          <p:cNvPr id="2" name="Taula 1"/>
          <p:cNvGraphicFramePr>
            <a:graphicFrameLocks noGrp="1"/>
          </p:cNvGraphicFramePr>
          <p:nvPr>
            <p:extLst/>
          </p:nvPr>
        </p:nvGraphicFramePr>
        <p:xfrm>
          <a:off x="717550" y="1668463"/>
          <a:ext cx="7704138" cy="466566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87650">
                  <a:extLst>
                    <a:ext uri="{9D8B030D-6E8A-4147-A177-3AD203B41FA5}"/>
                  </a:extLst>
                </a:gridCol>
                <a:gridCol w="1172421">
                  <a:extLst>
                    <a:ext uri="{9D8B030D-6E8A-4147-A177-3AD203B41FA5}"/>
                  </a:extLst>
                </a:gridCol>
                <a:gridCol w="1296023">
                  <a:extLst>
                    <a:ext uri="{9D8B030D-6E8A-4147-A177-3AD203B41FA5}"/>
                  </a:extLst>
                </a:gridCol>
                <a:gridCol w="1224022">
                  <a:extLst>
                    <a:ext uri="{9D8B030D-6E8A-4147-A177-3AD203B41FA5}"/>
                  </a:extLst>
                </a:gridCol>
                <a:gridCol w="1224022">
                  <a:extLst>
                    <a:ext uri="{9D8B030D-6E8A-4147-A177-3AD203B41FA5}"/>
                  </a:extLst>
                </a:gridCol>
              </a:tblGrid>
              <a:tr h="1008074"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Tipo de usuario</a:t>
                      </a: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Núm.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doc.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Núm.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s-ES" sz="1500" baseline="0" noProof="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renov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Días </a:t>
                      </a:r>
                    </a:p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 doc. impresos</a:t>
                      </a: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Días </a:t>
                      </a:r>
                    </a:p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 doc. </a:t>
                      </a:r>
                      <a:r>
                        <a:rPr lang="es-ES" sz="1500" noProof="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audiov</a:t>
                      </a:r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extLst>
                  <a:ext uri="{0D108BD9-81ED-4DB2-BD59-A6C34878D82A}"/>
                </a:extLst>
              </a:tr>
              <a:tr h="548638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Estudiantes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grado,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</a:t>
                      </a:r>
                      <a:r>
                        <a:rPr lang="es-ES" sz="1500" baseline="300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 2.º </a:t>
                      </a:r>
                      <a:r>
                        <a:rPr lang="es-ES" sz="1500" baseline="0" noProof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ciclo, </a:t>
                      </a:r>
                      <a:r>
                        <a:rPr lang="es-ES" sz="1500" baseline="0" noProof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Alumni</a:t>
                      </a:r>
                      <a:r>
                        <a:rPr lang="es-ES" sz="1500" baseline="0" noProof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UB autorizados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/>
                </a:extLst>
              </a:tr>
              <a:tr h="777238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Estudiantes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posgrado, 3.º ciclo, máster </a:t>
                      </a:r>
                    </a:p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 doctorado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/>
                </a:extLst>
              </a:tr>
              <a:tr h="777238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PDI de las universidades</a:t>
                      </a:r>
                    </a:p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 usuarios de la Biblioteca de Cataluña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/>
                </a:extLst>
              </a:tr>
              <a:tr h="777238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PAS de las universidades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 trabajadores de la Biblioteca de Cataluña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/>
                </a:extLst>
              </a:tr>
              <a:tr h="548638">
                <a:tc>
                  <a:txBody>
                    <a:bodyPr/>
                    <a:lstStyle/>
                    <a:p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Otros usuarios </a:t>
                      </a:r>
                      <a:r>
                        <a:rPr lang="es-ES" sz="1500" baseline="0" noProof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autorizados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399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idor de número de diapositiva 4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45059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45060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45061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45062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66725" y="1009459"/>
            <a:ext cx="8677275" cy="590931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Préstamo</a:t>
            </a:r>
            <a:r>
              <a:rPr lang="es-ES" altLang="ca-ES" sz="2000" b="1" dirty="0" smtClean="0">
                <a:solidFill>
                  <a:srgbClr val="FFC000"/>
                </a:solidFill>
                <a:latin typeface="Verdana" panose="020B0604030504040204" pitchFamily="34" charset="0"/>
                <a:hlinkClick r:id="rId2"/>
              </a:rPr>
              <a:t> </a:t>
            </a:r>
            <a:r>
              <a:rPr lang="es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interbibliotecario</a:t>
            </a:r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/>
            </a:r>
            <a:b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</a:br>
            <a:endParaRPr lang="es-ES" altLang="ca-ES" sz="1600" dirty="0" smtClean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063" name="Rectangle 11"/>
          <p:cNvSpPr>
            <a:spLocks noChangeArrowheads="1"/>
          </p:cNvSpPr>
          <p:nvPr/>
        </p:nvSpPr>
        <p:spPr bwMode="auto">
          <a:xfrm>
            <a:off x="468313" y="1919288"/>
            <a:ext cx="82073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El servicio de préstamo interbibliotecario tiene como objetivo localizar y obtener el original o la copia de cualquier tipo de documento que no se encuentre en el CRAI de la UB y que tampoco esté disponible en otras universidades catalanas a través del 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  <a:hlinkClick r:id="rId3" tooltip="PUC"/>
              </a:rPr>
              <a:t>PUC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8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Asimismo, actúa como centro prestatario de los fondos propios para otras instituciones. Este servicio está sujeto a 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  <a:hlinkClick r:id="rId4" tooltip="Tarifes"/>
              </a:rPr>
              <a:t>tarifas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45064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9EB6B21-8336-4501-9C5E-56D05BDBDF3B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s-ES" altLang="ca-ES" sz="1200" dirty="0" smtClean="0">
              <a:latin typeface="Verdana" panose="020B060403050404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34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D911E4F-F709-4360-9D6E-1542C5879080}" type="slidenum">
              <a:rPr lang="es-ES" altLang="ca-ES" sz="1200">
                <a:latin typeface="Verdana" panose="020B060403050404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50179" name="Rectangle 2"/>
          <p:cNvSpPr>
            <a:spLocks noChangeArrowheads="1"/>
          </p:cNvSpPr>
          <p:nvPr/>
        </p:nvSpPr>
        <p:spPr bwMode="auto">
          <a:xfrm>
            <a:off x="468313" y="971550"/>
            <a:ext cx="8567737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Acceso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 a los recursos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electrónicos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/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</a:br>
            <a:endParaRPr lang="ca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50180" name="2 CuadroTexto"/>
          <p:cNvSpPr txBox="1">
            <a:spLocks noChangeArrowheads="1"/>
          </p:cNvSpPr>
          <p:nvPr/>
        </p:nvSpPr>
        <p:spPr bwMode="auto">
          <a:xfrm>
            <a:off x="466725" y="1989138"/>
            <a:ext cx="82200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A través del Servicio Intermediario de Acceso a los Recursos Electrónicos (SIRE), desde un ordenador o dispositivo situado dentro o fuera de la red de la UB puedes acceder a los recursos electrónicos de información contratados por el CRAI de la UB.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8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Para entrar, debes disponer del </a:t>
            </a:r>
            <a:r>
              <a:rPr lang="es-ES" altLang="ca-ES" sz="1800" b="1">
                <a:solidFill>
                  <a:srgbClr val="646464"/>
                </a:solidFill>
                <a:latin typeface="Verdana" panose="020B0604030504040204" pitchFamily="34" charset="0"/>
              </a:rPr>
              <a:t>identificador UB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 y de la </a:t>
            </a:r>
            <a:r>
              <a:rPr lang="es-ES" altLang="ca-ES" sz="1800" b="1">
                <a:solidFill>
                  <a:srgbClr val="646464"/>
                </a:solidFill>
                <a:latin typeface="Verdana" panose="020B0604030504040204" pitchFamily="34" charset="0"/>
              </a:rPr>
              <a:t>contraseña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 con la que accedes a la intranet de la UB (PDI, PAS o Món UB).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8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Mira este 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vídeo explicativo</a:t>
            </a: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</p:txBody>
      </p:sp>
      <p:sp>
        <p:nvSpPr>
          <p:cNvPr id="50181" name="Contenidor de número de diapositiva 1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E673AC1-8350-4380-97DC-94BCB22D1A45}" type="slidenum">
              <a:rPr lang="es-ES" altLang="ca-ES" sz="1200">
                <a:latin typeface="Verdana" panose="020B060403050404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14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22125" y="1744800"/>
            <a:ext cx="5698163" cy="467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03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48D03C9-EE47-4549-852D-F5694EFDD465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51204" name="AutoShape 6"/>
          <p:cNvSpPr>
            <a:spLocks noChangeArrowheads="1"/>
          </p:cNvSpPr>
          <p:nvPr/>
        </p:nvSpPr>
        <p:spPr bwMode="auto">
          <a:xfrm rot="-2154584">
            <a:off x="2549525" y="4818063"/>
            <a:ext cx="3100388" cy="998537"/>
          </a:xfrm>
          <a:prstGeom prst="leftArrow">
            <a:avLst>
              <a:gd name="adj1" fmla="val 50000"/>
              <a:gd name="adj2" fmla="val 83301"/>
            </a:avLst>
          </a:prstGeom>
          <a:solidFill>
            <a:srgbClr val="3366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600" b="1">
                <a:latin typeface="Verdana" panose="020B0604030504040204" pitchFamily="34" charset="0"/>
              </a:rPr>
              <a:t>     </a:t>
            </a:r>
            <a:endParaRPr lang="es-ES" altLang="ca-ES" sz="1600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5120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20"/>
          <a:stretch>
            <a:fillRect/>
          </a:stretch>
        </p:blipFill>
        <p:spPr bwMode="auto">
          <a:xfrm>
            <a:off x="1752811" y="6248400"/>
            <a:ext cx="10350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  <p:sp>
        <p:nvSpPr>
          <p:cNvPr id="51207" name="4 Título"/>
          <p:cNvSpPr>
            <a:spLocks/>
          </p:cNvSpPr>
          <p:nvPr/>
        </p:nvSpPr>
        <p:spPr bwMode="auto">
          <a:xfrm>
            <a:off x="468313" y="981075"/>
            <a:ext cx="82296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5"/>
              </a:rPr>
              <a:t>Campus Virtual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5"/>
              </a:rPr>
              <a:t> (</a:t>
            </a:r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5"/>
              </a:rPr>
              <a:t>I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5"/>
              </a:rPr>
              <a:t>)</a:t>
            </a:r>
            <a:endParaRPr lang="ca-ES" altLang="ca-ES" sz="20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055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E44DC36-A3AA-4723-B77E-C5E2A200DB69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8195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81075"/>
            <a:ext cx="8229600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>¿De qué hablaremos?</a:t>
            </a:r>
          </a:p>
        </p:txBody>
      </p:sp>
      <p:sp>
        <p:nvSpPr>
          <p:cNvPr id="4100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3887787" cy="446563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3" action="ppaction://hlinksldjump"/>
              </a:rPr>
              <a:t>¿Dónde estamos y cuándo puedes venir?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4" action="ppaction://hlinksldjump"/>
              </a:rPr>
              <a:t>Plano de la biblioteca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5" action="ppaction://hlinksldjump"/>
              </a:rPr>
              <a:t>Equipamientos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6" action="ppaction://hlinksldjump"/>
              </a:rPr>
              <a:t>El fondo: libros, revistas, etc.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7" action="ppaction://hlinksldjump"/>
              </a:rPr>
              <a:t>¡Iníciate en el CRAI!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 err="1" smtClean="0">
                <a:latin typeface="Verdana" pitchFamily="34" charset="0"/>
                <a:hlinkClick r:id="rId8" action="ppaction://hlinksldjump"/>
              </a:rPr>
              <a:t>Cercabib</a:t>
            </a:r>
            <a:r>
              <a:rPr lang="es-ES" altLang="ca-ES" sz="1600" dirty="0" smtClean="0">
                <a:latin typeface="Verdana" pitchFamily="34" charset="0"/>
                <a:hlinkClick r:id="rId9" action="ppaction://hlinksldjump"/>
              </a:rPr>
              <a:t> 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10" action="ppaction://hlinksldjump"/>
              </a:rPr>
              <a:t>¿Qué has de hacer para llevarte libros a casa?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11" action="ppaction://hlinksldjump"/>
              </a:rPr>
              <a:t>El servicio de préstamo de documentos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12" action="ppaction://hlinksldjump"/>
              </a:rPr>
              <a:t>U</a:t>
            </a:r>
            <a:r>
              <a:rPr lang="es-ES" altLang="ca-ES" sz="1600" dirty="0">
                <a:solidFill>
                  <a:schemeClr val="accent6"/>
                </a:solidFill>
                <a:latin typeface="Verdana" pitchFamily="34" charset="0"/>
                <a:hlinkClick r:id="rId12" action="ppaction://hlinksldjump"/>
              </a:rPr>
              <a:t>so de salas de trabajo y préstamo de portátiles</a:t>
            </a:r>
            <a:endParaRPr lang="es-ES" altLang="ca-ES" sz="1600" dirty="0">
              <a:solidFill>
                <a:schemeClr val="accent6"/>
              </a:solidFill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13" action="ppaction://hlinksldjump"/>
              </a:rPr>
              <a:t>¿Qué tienes en préstamo? </a:t>
            </a:r>
            <a:r>
              <a:rPr lang="es-ES" altLang="ca-ES" sz="1600" i="1" dirty="0">
                <a:latin typeface="Verdana" pitchFamily="34" charset="0"/>
                <a:hlinkClick r:id="rId13" action="ppaction://hlinksldjump"/>
              </a:rPr>
              <a:t>Mi </a:t>
            </a:r>
            <a:r>
              <a:rPr lang="es-ES" altLang="ca-ES" sz="1600" i="1" dirty="0" smtClean="0">
                <a:latin typeface="Verdana" pitchFamily="34" charset="0"/>
                <a:hlinkClick r:id="rId13" action="ppaction://hlinksldjump"/>
              </a:rPr>
              <a:t>cuenta</a:t>
            </a:r>
            <a:endParaRPr lang="es-ES" altLang="ca-ES" sz="1600" i="1" dirty="0" smtClean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14" action="ppaction://hlinksldjump"/>
              </a:rPr>
              <a:t>Servicio de préstamo consorciado (PUC)</a:t>
            </a:r>
            <a:endParaRPr lang="ca-ES" altLang="ca-ES" sz="1600" dirty="0">
              <a:latin typeface="Verdana" panose="020B0604030504040204" pitchFamily="34" charset="0"/>
              <a:hlinkClick r:id="rId15" action="ppaction://hlinksldjump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es-ES" altLang="ca-ES" sz="1600" i="1" dirty="0">
              <a:latin typeface="Verdana" pitchFamily="34" charset="0"/>
            </a:endParaRPr>
          </a:p>
        </p:txBody>
      </p:sp>
      <p:sp>
        <p:nvSpPr>
          <p:cNvPr id="8197" name="Rectangle 18"/>
          <p:cNvSpPr txBox="1">
            <a:spLocks noChangeArrowheads="1"/>
          </p:cNvSpPr>
          <p:nvPr/>
        </p:nvSpPr>
        <p:spPr bwMode="auto">
          <a:xfrm>
            <a:off x="4787900" y="1773238"/>
            <a:ext cx="405130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 err="1" smtClean="0">
                <a:latin typeface="Verdana" panose="020B0604030504040204" pitchFamily="34" charset="0"/>
                <a:hlinkClick r:id="rId15" action="ppaction://hlinksldjump"/>
              </a:rPr>
              <a:t>Préstamo</a:t>
            </a:r>
            <a:r>
              <a:rPr lang="ca-ES" altLang="ca-ES" sz="1600" dirty="0" smtClean="0">
                <a:latin typeface="Verdana" panose="020B0604030504040204" pitchFamily="34" charset="0"/>
                <a:hlinkClick r:id="rId15" action="ppaction://hlinksldjump"/>
              </a:rPr>
              <a:t> </a:t>
            </a:r>
            <a:r>
              <a:rPr lang="ca-ES" altLang="ca-ES" sz="1600" dirty="0" err="1">
                <a:latin typeface="Verdana" panose="020B0604030504040204" pitchFamily="34" charset="0"/>
                <a:hlinkClick r:id="rId15" action="ppaction://hlinksldjump"/>
              </a:rPr>
              <a:t>interbibliotecario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 err="1" smtClean="0">
                <a:latin typeface="Verdana" panose="020B0604030504040204" pitchFamily="34" charset="0"/>
                <a:hlinkClick r:id="rId16" action="ppaction://hlinksldjump"/>
              </a:rPr>
              <a:t>Acceso</a:t>
            </a:r>
            <a:r>
              <a:rPr lang="ca-ES" altLang="ca-ES" sz="1600" dirty="0" smtClean="0">
                <a:latin typeface="Verdana" panose="020B0604030504040204" pitchFamily="34" charset="0"/>
                <a:hlinkClick r:id="rId16" action="ppaction://hlinksldjump"/>
              </a:rPr>
              <a:t> </a:t>
            </a:r>
            <a:r>
              <a:rPr lang="ca-ES" altLang="ca-ES" sz="1600" dirty="0">
                <a:latin typeface="Verdana" panose="020B0604030504040204" pitchFamily="34" charset="0"/>
                <a:hlinkClick r:id="rId16" action="ppaction://hlinksldjump"/>
              </a:rPr>
              <a:t>a los recursos </a:t>
            </a:r>
            <a:r>
              <a:rPr lang="ca-ES" altLang="ca-ES" sz="1600" dirty="0" err="1">
                <a:latin typeface="Verdana" panose="020B0604030504040204" pitchFamily="34" charset="0"/>
                <a:hlinkClick r:id="rId16" action="ppaction://hlinksldjump"/>
              </a:rPr>
              <a:t>electrónicos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17" action="ppaction://hlinksldjump"/>
              </a:rPr>
              <a:t>Campus Virtual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18" action="ppaction://hlinksldjump"/>
              </a:rPr>
              <a:t>Recursos de </a:t>
            </a:r>
            <a:r>
              <a:rPr lang="ca-ES" altLang="ca-ES" sz="1600" dirty="0" err="1">
                <a:latin typeface="Verdana" panose="020B0604030504040204" pitchFamily="34" charset="0"/>
                <a:hlinkClick r:id="rId18" action="ppaction://hlinksldjump"/>
              </a:rPr>
              <a:t>información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 err="1">
                <a:latin typeface="Verdana" panose="020B0604030504040204" pitchFamily="34" charset="0"/>
                <a:hlinkClick r:id="rId19" action="ppaction://hlinksldjump"/>
              </a:rPr>
              <a:t>Códigos</a:t>
            </a:r>
            <a:r>
              <a:rPr lang="ca-ES" altLang="ca-ES" sz="1600" dirty="0">
                <a:latin typeface="Verdana" panose="020B0604030504040204" pitchFamily="34" charset="0"/>
                <a:hlinkClick r:id="rId19" action="ppaction://hlinksldjump"/>
              </a:rPr>
              <a:t> y </a:t>
            </a:r>
            <a:r>
              <a:rPr lang="ca-ES" altLang="ca-ES" sz="1600" dirty="0" err="1">
                <a:latin typeface="Verdana" panose="020B0604030504040204" pitchFamily="34" charset="0"/>
                <a:hlinkClick r:id="rId19" action="ppaction://hlinksldjump"/>
              </a:rPr>
              <a:t>contraseñas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20" action="ppaction://hlinksldjump"/>
              </a:rPr>
              <a:t>Servicio de </a:t>
            </a:r>
            <a:r>
              <a:rPr lang="ca-ES" altLang="ca-ES" sz="1600" dirty="0" err="1">
                <a:latin typeface="Verdana" panose="020B0604030504040204" pitchFamily="34" charset="0"/>
                <a:hlinkClick r:id="rId20" action="ppaction://hlinksldjump"/>
              </a:rPr>
              <a:t>Atención</a:t>
            </a:r>
            <a:r>
              <a:rPr lang="ca-ES" altLang="ca-ES" sz="1600" dirty="0">
                <a:latin typeface="Verdana" panose="020B0604030504040204" pitchFamily="34" charset="0"/>
                <a:hlinkClick r:id="rId20" action="ppaction://hlinksldjump"/>
              </a:rPr>
              <a:t> a los </a:t>
            </a:r>
            <a:r>
              <a:rPr lang="ca-ES" altLang="ca-ES" sz="1600" dirty="0" err="1">
                <a:latin typeface="Verdana" panose="020B0604030504040204" pitchFamily="34" charset="0"/>
                <a:hlinkClick r:id="rId20" action="ppaction://hlinksldjump"/>
              </a:rPr>
              <a:t>Usuarios</a:t>
            </a:r>
            <a:r>
              <a:rPr lang="ca-ES" altLang="ca-ES" sz="1600" dirty="0">
                <a:latin typeface="Verdana" panose="020B0604030504040204" pitchFamily="34" charset="0"/>
                <a:hlinkClick r:id="rId20" action="ppaction://hlinksldjump"/>
              </a:rPr>
              <a:t> (S@U)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 err="1">
                <a:latin typeface="Verdana" panose="020B0604030504040204" pitchFamily="34" charset="0"/>
                <a:hlinkClick r:id="rId21" action="ppaction://hlinksldjump"/>
              </a:rPr>
              <a:t>Formación</a:t>
            </a:r>
            <a:r>
              <a:rPr lang="ca-ES" altLang="ca-ES" sz="1600" dirty="0">
                <a:latin typeface="Verdana" panose="020B0604030504040204" pitchFamily="34" charset="0"/>
                <a:hlinkClick r:id="rId21" action="ppaction://hlinksldjump"/>
              </a:rPr>
              <a:t> de </a:t>
            </a:r>
            <a:r>
              <a:rPr lang="ca-ES" altLang="ca-ES" sz="1600" dirty="0" err="1">
                <a:latin typeface="Verdana" panose="020B0604030504040204" pitchFamily="34" charset="0"/>
                <a:hlinkClick r:id="rId21" action="ppaction://hlinksldjump"/>
              </a:rPr>
              <a:t>usuarios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 err="1" smtClean="0">
                <a:latin typeface="Verdana" panose="020B0604030504040204" pitchFamily="34" charset="0"/>
                <a:hlinkClick r:id="rId20" action="ppaction://hlinksldjump"/>
              </a:rPr>
              <a:t>Búsquedas</a:t>
            </a:r>
            <a:r>
              <a:rPr lang="ca-ES" altLang="ca-ES" sz="1600" dirty="0" smtClean="0">
                <a:latin typeface="Verdana" panose="020B0604030504040204" pitchFamily="34" charset="0"/>
                <a:hlinkClick r:id="rId20" action="ppaction://hlinksldjump"/>
              </a:rPr>
              <a:t> </a:t>
            </a:r>
            <a:r>
              <a:rPr lang="ca-ES" altLang="ca-ES" sz="1600" dirty="0" err="1" smtClean="0">
                <a:latin typeface="Verdana" panose="020B0604030504040204" pitchFamily="34" charset="0"/>
                <a:hlinkClick r:id="rId20" action="ppaction://hlinksldjump"/>
              </a:rPr>
              <a:t>guiadas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 err="1">
                <a:latin typeface="Verdana" panose="020B0604030504040204" pitchFamily="34" charset="0"/>
                <a:hlinkClick r:id="rId22" action="ppaction://hlinksldjump"/>
              </a:rPr>
              <a:t>Wifi</a:t>
            </a:r>
            <a:r>
              <a:rPr lang="ca-ES" altLang="ca-ES" sz="1600" dirty="0">
                <a:latin typeface="Verdana" panose="020B0604030504040204" pitchFamily="34" charset="0"/>
                <a:hlinkClick r:id="rId22" action="ppaction://hlinksldjump"/>
              </a:rPr>
              <a:t> y </a:t>
            </a:r>
            <a:r>
              <a:rPr lang="ca-ES" altLang="ca-ES" sz="1600" dirty="0" err="1">
                <a:latin typeface="Verdana" panose="020B0604030504040204" pitchFamily="34" charset="0"/>
                <a:hlinkClick r:id="rId22" action="ppaction://hlinksldjump"/>
              </a:rPr>
              <a:t>acceso</a:t>
            </a:r>
            <a:r>
              <a:rPr lang="ca-ES" altLang="ca-ES" sz="1600" dirty="0">
                <a:latin typeface="Verdana" panose="020B0604030504040204" pitchFamily="34" charset="0"/>
                <a:hlinkClick r:id="rId22" action="ppaction://hlinksldjump"/>
              </a:rPr>
              <a:t> a los ordenadores de la </a:t>
            </a:r>
            <a:r>
              <a:rPr lang="ca-ES" altLang="ca-ES" sz="1600" dirty="0" err="1">
                <a:latin typeface="Verdana" panose="020B0604030504040204" pitchFamily="34" charset="0"/>
                <a:hlinkClick r:id="rId22" action="ppaction://hlinksldjump"/>
              </a:rPr>
              <a:t>Facultad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23" action="ppaction://hlinksldjump"/>
              </a:rPr>
              <a:t>¡</a:t>
            </a:r>
            <a:r>
              <a:rPr lang="ca-ES" altLang="ca-ES" sz="1600" dirty="0" err="1">
                <a:latin typeface="Verdana" panose="020B0604030504040204" pitchFamily="34" charset="0"/>
                <a:hlinkClick r:id="rId23" action="ppaction://hlinksldjump"/>
              </a:rPr>
              <a:t>Síguenos</a:t>
            </a:r>
            <a:r>
              <a:rPr lang="ca-ES" altLang="ca-ES" sz="1600" dirty="0">
                <a:latin typeface="Verdana" panose="020B0604030504040204" pitchFamily="34" charset="0"/>
                <a:hlinkClick r:id="rId23" action="ppaction://hlinksldjump"/>
              </a:rPr>
              <a:t> en las </a:t>
            </a:r>
            <a:r>
              <a:rPr lang="ca-ES" altLang="ca-ES" sz="1600" dirty="0" err="1">
                <a:latin typeface="Verdana" panose="020B0604030504040204" pitchFamily="34" charset="0"/>
                <a:hlinkClick r:id="rId23" action="ppaction://hlinksldjump"/>
              </a:rPr>
              <a:t>redes</a:t>
            </a:r>
            <a:r>
              <a:rPr lang="ca-ES" altLang="ca-ES" sz="1600" dirty="0">
                <a:latin typeface="Verdana" panose="020B0604030504040204" pitchFamily="34" charset="0"/>
                <a:hlinkClick r:id="rId23" action="ppaction://hlinksldjump"/>
              </a:rPr>
              <a:t> </a:t>
            </a:r>
            <a:r>
              <a:rPr lang="ca-ES" altLang="ca-ES" sz="1600" dirty="0" err="1">
                <a:latin typeface="Verdana" panose="020B0604030504040204" pitchFamily="34" charset="0"/>
                <a:hlinkClick r:id="rId23" action="ppaction://hlinksldjump"/>
              </a:rPr>
              <a:t>sociales</a:t>
            </a:r>
            <a:r>
              <a:rPr lang="ca-ES" altLang="ca-ES" sz="1600" dirty="0">
                <a:latin typeface="Verdana" panose="020B0604030504040204" pitchFamily="34" charset="0"/>
                <a:hlinkClick r:id="rId23" action="ppaction://hlinksldjump"/>
              </a:rPr>
              <a:t> y en las </a:t>
            </a:r>
            <a:r>
              <a:rPr lang="ca-ES" altLang="ca-ES" sz="1600" dirty="0" err="1">
                <a:latin typeface="Verdana" panose="020B0604030504040204" pitchFamily="34" charset="0"/>
                <a:hlinkClick r:id="rId23" action="ppaction://hlinksldjump"/>
              </a:rPr>
              <a:t>exposiciones</a:t>
            </a:r>
            <a:r>
              <a:rPr lang="ca-ES" altLang="ca-ES" sz="1600" dirty="0">
                <a:latin typeface="Verdana" panose="020B0604030504040204" pitchFamily="34" charset="0"/>
                <a:hlinkClick r:id="rId23" action="ppaction://hlinksldjump"/>
              </a:rPr>
              <a:t> </a:t>
            </a:r>
            <a:r>
              <a:rPr lang="ca-ES" altLang="ca-ES" sz="1600" dirty="0" err="1">
                <a:latin typeface="Verdana" panose="020B0604030504040204" pitchFamily="34" charset="0"/>
                <a:hlinkClick r:id="rId23" action="ppaction://hlinksldjump"/>
              </a:rPr>
              <a:t>virtuales</a:t>
            </a:r>
            <a:r>
              <a:rPr lang="ca-ES" altLang="ca-ES" sz="1600" dirty="0">
                <a:latin typeface="Verdana" panose="020B0604030504040204" pitchFamily="34" charset="0"/>
                <a:hlinkClick r:id="rId23" action="ppaction://hlinksldjump"/>
              </a:rPr>
              <a:t>!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24" action="ppaction://hlinksldjump"/>
              </a:rPr>
              <a:t>Y si </a:t>
            </a:r>
            <a:r>
              <a:rPr lang="ca-ES" altLang="ca-ES" sz="1600" dirty="0" err="1">
                <a:latin typeface="Verdana" panose="020B0604030504040204" pitchFamily="34" charset="0"/>
                <a:hlinkClick r:id="rId24" action="ppaction://hlinksldjump"/>
              </a:rPr>
              <a:t>todavía</a:t>
            </a:r>
            <a:r>
              <a:rPr lang="ca-ES" altLang="ca-ES" sz="1600" dirty="0">
                <a:latin typeface="Verdana" panose="020B0604030504040204" pitchFamily="34" charset="0"/>
                <a:hlinkClick r:id="rId24" action="ppaction://hlinksldjump"/>
              </a:rPr>
              <a:t> </a:t>
            </a:r>
            <a:r>
              <a:rPr lang="ca-ES" altLang="ca-ES" sz="1600" dirty="0" err="1">
                <a:latin typeface="Verdana" panose="020B0604030504040204" pitchFamily="34" charset="0"/>
                <a:hlinkClick r:id="rId24" action="ppaction://hlinksldjump"/>
              </a:rPr>
              <a:t>tienes</a:t>
            </a:r>
            <a:r>
              <a:rPr lang="ca-ES" altLang="ca-ES" sz="1600" dirty="0">
                <a:latin typeface="Verdana" panose="020B0604030504040204" pitchFamily="34" charset="0"/>
                <a:hlinkClick r:id="rId24" action="ppaction://hlinksldjump"/>
              </a:rPr>
              <a:t> </a:t>
            </a:r>
            <a:r>
              <a:rPr lang="ca-ES" altLang="ca-ES" sz="1600" dirty="0" err="1">
                <a:latin typeface="Verdana" panose="020B0604030504040204" pitchFamily="34" charset="0"/>
                <a:hlinkClick r:id="rId24" action="ppaction://hlinksldjump"/>
              </a:rPr>
              <a:t>dudas</a:t>
            </a:r>
            <a:r>
              <a:rPr lang="ca-ES" altLang="ca-ES" sz="1600" dirty="0">
                <a:latin typeface="Verdana" panose="020B0604030504040204" pitchFamily="34" charset="0"/>
                <a:hlinkClick r:id="rId24" action="ppaction://hlinksldjump"/>
              </a:rPr>
              <a:t>... </a:t>
            </a:r>
            <a:endParaRPr lang="ca-ES" altLang="ca-ES" sz="16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406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9413" y="2799932"/>
            <a:ext cx="5211682" cy="344529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2227" name="Contenidor de número de diapositiva 3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52228" name="4 Título"/>
          <p:cNvSpPr>
            <a:spLocks/>
          </p:cNvSpPr>
          <p:nvPr/>
        </p:nvSpPr>
        <p:spPr bwMode="auto">
          <a:xfrm>
            <a:off x="468313" y="1047750"/>
            <a:ext cx="42481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Campus Virtual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 (</a:t>
            </a:r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II)</a:t>
            </a:r>
            <a:r>
              <a:rPr lang="es-ES" altLang="ca-ES" sz="20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/>
            </a:r>
            <a:br>
              <a:rPr lang="es-ES" altLang="ca-ES" sz="20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</a:br>
            <a:endParaRPr lang="ca-ES" altLang="ca-ES" sz="20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2230" name="AutoShape 6"/>
          <p:cNvSpPr>
            <a:spLocks noChangeArrowheads="1"/>
          </p:cNvSpPr>
          <p:nvPr/>
        </p:nvSpPr>
        <p:spPr bwMode="auto">
          <a:xfrm>
            <a:off x="373063" y="5281613"/>
            <a:ext cx="2314575" cy="504825"/>
          </a:xfrm>
          <a:prstGeom prst="wedgeRoundRectCallout">
            <a:avLst>
              <a:gd name="adj1" fmla="val 46984"/>
              <a:gd name="adj2" fmla="val 106701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2000" b="1" dirty="0">
                <a:solidFill>
                  <a:schemeClr val="bg1"/>
                </a:solidFill>
                <a:latin typeface="Verdana" panose="020B0604030504040204" pitchFamily="34" charset="0"/>
              </a:rPr>
              <a:t>Asignaturas</a:t>
            </a:r>
          </a:p>
        </p:txBody>
      </p:sp>
      <p:sp>
        <p:nvSpPr>
          <p:cNvPr id="52231" name="AutoShape 5"/>
          <p:cNvSpPr>
            <a:spLocks noChangeArrowheads="1"/>
          </p:cNvSpPr>
          <p:nvPr/>
        </p:nvSpPr>
        <p:spPr bwMode="auto">
          <a:xfrm>
            <a:off x="4249738" y="4571208"/>
            <a:ext cx="2447925" cy="796925"/>
          </a:xfrm>
          <a:prstGeom prst="wedgeRoundRectCallout">
            <a:avLst>
              <a:gd name="adj1" fmla="val 67579"/>
              <a:gd name="adj2" fmla="val -242727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2000" b="1" dirty="0">
                <a:solidFill>
                  <a:schemeClr val="bg1"/>
                </a:solidFill>
                <a:latin typeface="Verdana" panose="020B0604030504040204" pitchFamily="34" charset="0"/>
              </a:rPr>
              <a:t>Identificador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2000" b="1" dirty="0">
                <a:solidFill>
                  <a:schemeClr val="bg1"/>
                </a:solidFill>
                <a:latin typeface="Verdana" panose="020B0604030504040204" pitchFamily="34" charset="0"/>
              </a:rPr>
              <a:t>y contraseña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ca-ES" sz="20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52232" name="Rectangle 3"/>
          <p:cNvSpPr>
            <a:spLocks noChangeArrowheads="1"/>
          </p:cNvSpPr>
          <p:nvPr/>
        </p:nvSpPr>
        <p:spPr bwMode="auto">
          <a:xfrm>
            <a:off x="458788" y="1687513"/>
            <a:ext cx="8158162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FontTx/>
              <a:buNone/>
            </a:pP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Es la herramienta de trabajo con la que accedes a tus asignaturas y visualizas la bibliografía recomendada, los materiales docentes y las actividades. </a:t>
            </a:r>
          </a:p>
        </p:txBody>
      </p:sp>
      <p:sp>
        <p:nvSpPr>
          <p:cNvPr id="52233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2504A1E-7180-4E20-9CB6-A998E33AC2AF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s-ES" altLang="ca-ES" sz="1200" dirty="0" smtClean="0">
              <a:latin typeface="Verdana" panose="020B0604030504040204" pitchFamily="34" charset="0"/>
            </a:endParaRPr>
          </a:p>
        </p:txBody>
      </p:sp>
      <p:sp>
        <p:nvSpPr>
          <p:cNvPr id="2" name="Rectángulo redondeado 1"/>
          <p:cNvSpPr/>
          <p:nvPr/>
        </p:nvSpPr>
        <p:spPr>
          <a:xfrm>
            <a:off x="3653433" y="3478212"/>
            <a:ext cx="956667" cy="98266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20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9296" y="1836738"/>
            <a:ext cx="5545540" cy="453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Rectangle 2"/>
          <p:cNvSpPr>
            <a:spLocks noChangeArrowheads="1"/>
          </p:cNvSpPr>
          <p:nvPr/>
        </p:nvSpPr>
        <p:spPr bwMode="auto">
          <a:xfrm>
            <a:off x="468313" y="1104076"/>
            <a:ext cx="822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Recursos de </a:t>
            </a:r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información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9" name="Rectangle arrodonit 8"/>
          <p:cNvSpPr/>
          <p:nvPr/>
        </p:nvSpPr>
        <p:spPr>
          <a:xfrm>
            <a:off x="1579296" y="2743201"/>
            <a:ext cx="1192479" cy="224789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/>
          </a:p>
        </p:txBody>
      </p:sp>
      <p:sp>
        <p:nvSpPr>
          <p:cNvPr id="53253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A3F9CA-C4A9-4DE9-BC85-D00692291EB0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730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54275" name="Rectangle 2"/>
          <p:cNvSpPr>
            <a:spLocks noChangeArrowheads="1"/>
          </p:cNvSpPr>
          <p:nvPr/>
        </p:nvSpPr>
        <p:spPr bwMode="auto">
          <a:xfrm>
            <a:off x="468313" y="1088995"/>
            <a:ext cx="822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Códigos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 y </a:t>
            </a:r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contraseñas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4276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579A64-C0A1-4674-866E-1D0856573724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s-ES" altLang="ca-ES" sz="1200" dirty="0" smtClean="0">
              <a:latin typeface="Verdana" panose="020B0604030504040204" pitchFamily="34" charset="0"/>
            </a:endParaRPr>
          </a:p>
        </p:txBody>
      </p:sp>
      <p:sp>
        <p:nvSpPr>
          <p:cNvPr id="54277" name="2 CuadroTexto"/>
          <p:cNvSpPr txBox="1">
            <a:spLocks noChangeArrowheads="1"/>
          </p:cNvSpPr>
          <p:nvPr/>
        </p:nvSpPr>
        <p:spPr bwMode="auto">
          <a:xfrm>
            <a:off x="539750" y="6165850"/>
            <a:ext cx="7850188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500">
                <a:solidFill>
                  <a:srgbClr val="646464"/>
                </a:solidFill>
                <a:latin typeface="Verdana" panose="020B0604030504040204" pitchFamily="34" charset="0"/>
              </a:rPr>
              <a:t>Mira este </a:t>
            </a:r>
            <a:r>
              <a:rPr lang="ca-ES" altLang="ca-ES" sz="150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vídeo explicativo</a:t>
            </a:r>
            <a:r>
              <a:rPr lang="ca-ES" altLang="ca-ES" sz="1500">
                <a:solidFill>
                  <a:srgbClr val="646464"/>
                </a:solidFill>
                <a:latin typeface="Verdana" panose="020B0604030504040204" pitchFamily="34" charset="0"/>
              </a:rPr>
              <a:t> para generar los códigos.</a:t>
            </a:r>
          </a:p>
        </p:txBody>
      </p:sp>
      <p:graphicFrame>
        <p:nvGraphicFramePr>
          <p:cNvPr id="33822" name="Group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58839"/>
              </p:ext>
            </p:extLst>
          </p:nvPr>
        </p:nvGraphicFramePr>
        <p:xfrm>
          <a:off x="395288" y="1700214"/>
          <a:ext cx="8280400" cy="4406507"/>
        </p:xfrm>
        <a:graphic>
          <a:graphicData uri="http://schemas.openxmlformats.org/drawingml/2006/table">
            <a:tbl>
              <a:tblPr/>
              <a:tblGrid>
                <a:gridCol w="2287587">
                  <a:extLst>
                    <a:ext uri="{9D8B030D-6E8A-4147-A177-3AD203B41FA5}"/>
                  </a:extLst>
                </a:gridCol>
                <a:gridCol w="3705225">
                  <a:extLst>
                    <a:ext uri="{9D8B030D-6E8A-4147-A177-3AD203B41FA5}"/>
                  </a:extLst>
                </a:gridCol>
                <a:gridCol w="2287588">
                  <a:extLst>
                    <a:ext uri="{9D8B030D-6E8A-4147-A177-3AD203B41FA5}"/>
                  </a:extLst>
                </a:gridCol>
              </a:tblGrid>
              <a:tr h="2552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Servicio</a:t>
                      </a:r>
                      <a:endParaRPr kumimoji="0" lang="es-ES" altLang="ca-E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Identificador</a:t>
                      </a:r>
                      <a:endParaRPr kumimoji="0" lang="es-ES" altLang="ca-E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Contraseña</a:t>
                      </a:r>
                      <a:endParaRPr kumimoji="0" lang="es-ES" altLang="ca-ES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/>
                </a:extLst>
              </a:tr>
              <a:tr h="2071720">
                <a:tc>
                  <a:txBody>
                    <a:bodyPr/>
                    <a:lstStyle>
                      <a:lvl1pPr marL="179388" indent="-17938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Acceso a los ordenadores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Wifi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UB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s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Acceso a los recursos electrónicos (SIRE)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Mi </a:t>
                      </a:r>
                      <a:r>
                        <a:rPr kumimoji="0" lang="es-ES" altLang="ca-ES" sz="11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cuenta 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</a:t>
                      </a:r>
                      <a:r>
                        <a:rPr kumimoji="0" lang="es-ES" altLang="ca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Cercabib</a:t>
                      </a:r>
                      <a:r>
                        <a:rPr kumimoji="0" lang="es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: 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reservas, renovaciones, </a:t>
                      </a:r>
                      <a:r>
                        <a:rPr kumimoji="0" lang="es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copias 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gratuitas, historial, etc.)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Préstamo en bibliotecas universitarias catalanas (</a:t>
                      </a: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PUC</a:t>
                      </a:r>
                      <a:r>
                        <a:rPr kumimoji="0" lang="es-ES" altLang="ca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)</a:t>
                      </a:r>
                      <a:endParaRPr kumimoji="0" lang="es-ES" altLang="ca-E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 partir de la dirección UB. Por ejemplo: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Si la dirección es </a:t>
                      </a: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4"/>
                        </a:rPr>
                        <a:t>mgarm008@alumnes.ub.edu</a:t>
                      </a: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entonces el identificador es mgarm008.alumnes.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Contraseña Món UB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/>
                </a:extLst>
              </a:tr>
              <a:tr h="1080894">
                <a:tc>
                  <a:txBody>
                    <a:bodyPr/>
                    <a:lstStyle>
                      <a:lvl1pPr marL="179388" indent="-17938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Campus Virtual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Correo UB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Món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UB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Acceso a los recursos electrónicos (SIRE)</a:t>
                      </a: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Préstamo </a:t>
                      </a:r>
                      <a:r>
                        <a:rPr kumimoji="0" lang="es-ES" altLang="ca-ES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interbibliotecario</a:t>
                      </a:r>
                      <a:endParaRPr kumimoji="0" lang="es-ES" altLang="ca-E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Identificador Món UB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(4 caracteres: consta en el resguardo de la matrícula)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Contraseña Món UB</a:t>
                      </a: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/>
                </a:extLst>
              </a:tr>
              <a:tr h="978443">
                <a:tc>
                  <a:txBody>
                    <a:bodyPr/>
                    <a:lstStyle>
                      <a:lvl1pPr marL="179388" indent="-17938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s-ES" altLang="ca-ES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Wifi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s-ES" altLang="ca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Eduroam</a:t>
                      </a:r>
                      <a:endParaRPr kumimoji="0" lang="es-ES" altLang="ca-E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ca-ES" altLang="ca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Aulas</a:t>
                      </a:r>
                      <a:r>
                        <a:rPr kumimoji="0" lang="ca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ca-ES" altLang="ca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Virtuales</a:t>
                      </a:r>
                      <a:r>
                        <a:rPr kumimoji="0" lang="ca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/ </a:t>
                      </a:r>
                      <a:r>
                        <a:rPr kumimoji="0" lang="ca-ES" altLang="ca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Programario</a:t>
                      </a:r>
                      <a:r>
                        <a:rPr kumimoji="0" lang="ca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con </a:t>
                      </a:r>
                      <a:r>
                        <a:rPr kumimoji="0" lang="ca-ES" altLang="ca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licencia</a:t>
                      </a:r>
                      <a:endParaRPr kumimoji="0" lang="es-ES" altLang="ca-E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179388" marR="0" lvl="0" indent="-1793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s-ES" altLang="ca-E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 partir de </a:t>
                      </a:r>
                      <a:r>
                        <a:rPr kumimoji="0" lang="es-ES" altLang="ca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la 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dirección UB. Por ejemplo: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Si la dirección es 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4"/>
                        </a:rPr>
                        <a:t>mgarm008@alumnes.ub.edu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entonces el identificador es </a:t>
                      </a: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hlinkClick r:id="rId5"/>
                        </a:rPr>
                        <a:t>mgarm008.alumnes@ub.edu</a:t>
                      </a:r>
                      <a:endParaRPr kumimoji="0" lang="es-ES" altLang="ca-E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Contraseña</a:t>
                      </a:r>
                      <a:r>
                        <a:rPr kumimoji="0" lang="ca-ES" altLang="ca-E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Món UB</a:t>
                      </a:r>
                      <a:endParaRPr kumimoji="0" lang="es-ES" altLang="ca-E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52" marR="91452"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154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7B35877-83D8-4E1C-8A52-9016EED56054}" type="slidenum">
              <a:rPr lang="es-ES" altLang="en-US" smtClean="0">
                <a:solidFill>
                  <a:srgbClr val="898989"/>
                </a:solidFill>
              </a:rPr>
              <a:pPr/>
              <a:t>33</a:t>
            </a:fld>
            <a:endParaRPr lang="es-ES" altLang="en-US" smtClean="0">
              <a:solidFill>
                <a:srgbClr val="898989"/>
              </a:solidFill>
            </a:endParaRP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1029771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Códigos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 y </a:t>
            </a:r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contraseñas</a:t>
            </a:r>
            <a:endParaRPr lang="ca-ES" altLang="ca-ES" sz="2000" b="1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4" name="Tau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015465"/>
              </p:ext>
            </p:extLst>
          </p:nvPr>
        </p:nvGraphicFramePr>
        <p:xfrm>
          <a:off x="307976" y="1809946"/>
          <a:ext cx="4028354" cy="3393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8354"/>
              </a:tblGrid>
              <a:tr h="7722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800" dirty="0" err="1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Programario</a:t>
                      </a:r>
                      <a:endParaRPr lang="ca-ES" sz="1800" dirty="0" smtClean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ctr"/>
                      <a:endParaRPr lang="es-E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3299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a-ES" sz="1800" dirty="0" smtClean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2914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Descarga de s</a:t>
                      </a:r>
                      <a:r>
                        <a:rPr lang="en-US" dirty="0" err="1" smtClean="0"/>
                        <a:t>oftware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comercial</a:t>
                      </a:r>
                      <a:r>
                        <a:rPr lang="en-US" dirty="0" smtClean="0"/>
                        <a:t> con</a:t>
                      </a:r>
                      <a:r>
                        <a:rPr lang="en-US" baseline="0" dirty="0" smtClean="0"/>
                        <a:t> el </a:t>
                      </a:r>
                      <a:r>
                        <a:rPr lang="en-US" baseline="0" dirty="0" err="1" smtClean="0"/>
                        <a:t>programa</a:t>
                      </a:r>
                      <a:r>
                        <a:rPr lang="en-US" baseline="0" dirty="0" smtClean="0"/>
                        <a:t> d</a:t>
                      </a:r>
                      <a:r>
                        <a:rPr lang="en-US" dirty="0" smtClean="0"/>
                        <a:t>e Microsoft Imagine Premium.</a:t>
                      </a:r>
                      <a:endParaRPr lang="es-E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u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446590"/>
              </p:ext>
            </p:extLst>
          </p:nvPr>
        </p:nvGraphicFramePr>
        <p:xfrm>
          <a:off x="4570412" y="1800521"/>
          <a:ext cx="3796489" cy="3412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6489"/>
              </a:tblGrid>
              <a:tr h="7715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800" b="1" kern="1200" dirty="0" err="1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Aulas</a:t>
                      </a:r>
                      <a:r>
                        <a:rPr lang="ca-ES" sz="1800" b="1" kern="1200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ca-ES" sz="1800" b="1" kern="1200" dirty="0" err="1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Virtuales</a:t>
                      </a:r>
                      <a:endParaRPr lang="ca-ES" sz="1800" b="1" kern="1200" dirty="0" smtClean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3513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ca-ES" sz="1800" dirty="0" smtClean="0">
                        <a:latin typeface="Verdan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a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a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2895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Acceso</a:t>
                      </a:r>
                      <a:r>
                        <a:rPr lang="en-US" dirty="0" smtClean="0"/>
                        <a:t> a </a:t>
                      </a:r>
                      <a:r>
                        <a:rPr lang="en-US" dirty="0" err="1" smtClean="0"/>
                        <a:t>una</a:t>
                      </a:r>
                      <a:r>
                        <a:rPr lang="en-US" dirty="0" smtClean="0"/>
                        <a:t> aula</a:t>
                      </a:r>
                      <a:r>
                        <a:rPr lang="en-US" baseline="0" dirty="0" smtClean="0"/>
                        <a:t> de </a:t>
                      </a:r>
                      <a:r>
                        <a:rPr lang="en-US" baseline="0" dirty="0" err="1" smtClean="0"/>
                        <a:t>informática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virtual que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permite</a:t>
                      </a:r>
                      <a:r>
                        <a:rPr lang="en-US" baseline="0" dirty="0" smtClean="0"/>
                        <a:t> la </a:t>
                      </a:r>
                      <a:r>
                        <a:rPr lang="en-US" baseline="0" dirty="0" err="1" smtClean="0"/>
                        <a:t>descarga</a:t>
                      </a:r>
                      <a:r>
                        <a:rPr lang="en-US" baseline="0" dirty="0" smtClean="0"/>
                        <a:t> de software </a:t>
                      </a:r>
                      <a:r>
                        <a:rPr lang="en-US" baseline="0" dirty="0" err="1" smtClean="0"/>
                        <a:t>propietario</a:t>
                      </a:r>
                      <a:r>
                        <a:rPr lang="en-US" baseline="0" dirty="0" smtClean="0"/>
                        <a:t>.</a:t>
                      </a:r>
                      <a:endParaRPr lang="es-E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AutoShape 2" descr="Universitat de Barcelona - Microsoft Imag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76" y="3121509"/>
            <a:ext cx="3288885" cy="512783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663" y="2949690"/>
            <a:ext cx="3734193" cy="68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035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9697B78-1475-486D-AD77-EA71A227E2F7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021366"/>
            <a:ext cx="8229600" cy="590931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Servicio de Atención a los </a:t>
            </a:r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Usuarios (S@U</a:t>
            </a:r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)</a:t>
            </a:r>
            <a:b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</a:br>
            <a:endParaRPr lang="es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5300" name="Text Box 14"/>
          <p:cNvSpPr txBox="1">
            <a:spLocks noChangeArrowheads="1"/>
          </p:cNvSpPr>
          <p:nvPr/>
        </p:nvSpPr>
        <p:spPr bwMode="auto">
          <a:xfrm>
            <a:off x="539750" y="2144713"/>
            <a:ext cx="4608513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Es un servicio de información y referencia virtual activo las 24 horas del día y los 7 días de la semana,  atendido por bibliotecarios especializados.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Está pensado para resolver cualquier cuestión sobre los CRAI Bibliotecas y sobre sus servicios y recursos.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ca-ES" sz="1800">
                <a:solidFill>
                  <a:srgbClr val="646464"/>
                </a:solidFill>
                <a:latin typeface="Verdana" panose="020B0604030504040204" pitchFamily="34" charset="0"/>
              </a:rPr>
              <a:t>A través del S@U también se pueden mandar quejas, sugerencias y agradecimientos.</a:t>
            </a:r>
          </a:p>
        </p:txBody>
      </p:sp>
      <p:pic>
        <p:nvPicPr>
          <p:cNvPr id="55301" name="Imat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775" y="2147888"/>
            <a:ext cx="323691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972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021366"/>
            <a:ext cx="8229600" cy="590931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Formación de usuarios</a:t>
            </a:r>
            <a:b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</a:br>
            <a:endParaRPr lang="es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7348" name="Text Box 9"/>
          <p:cNvSpPr txBox="1">
            <a:spLocks noChangeArrowheads="1"/>
          </p:cNvSpPr>
          <p:nvPr/>
        </p:nvSpPr>
        <p:spPr bwMode="auto">
          <a:xfrm>
            <a:off x="468313" y="1844675"/>
            <a:ext cx="8062912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Se ofrecen cursos avanzados de formación para mejorar los conocimientos y las habilidades de búsqueda, como cursos sobre bases de datos especializados o sobre el gestor bibliográfico </a:t>
            </a:r>
            <a:r>
              <a:rPr lang="es-ES" altLang="ca-ES" sz="1800" dirty="0" err="1">
                <a:solidFill>
                  <a:srgbClr val="646464"/>
                </a:solidFill>
                <a:latin typeface="Verdana" panose="020B0604030504040204" pitchFamily="34" charset="0"/>
              </a:rPr>
              <a:t>Mendeley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s-ES" altLang="ca-ES" sz="18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s-ES" altLang="ca-ES" sz="18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Podéis consultar en el </a:t>
            </a:r>
            <a:r>
              <a:rPr lang="es-ES" altLang="ca-ES" sz="1800" dirty="0" smtClean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web del CRAI</a:t>
            </a:r>
            <a:r>
              <a:rPr lang="es-ES" altLang="ca-ES" sz="18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los 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cursos de formación programados, así como solicitar un curso a medida que responda a </a:t>
            </a:r>
            <a:r>
              <a:rPr lang="es-ES" altLang="ca-ES" sz="18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vuestras 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necesidades.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s-ES" altLang="ca-ES" sz="18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spcBef>
                <a:spcPct val="0"/>
              </a:spcBef>
              <a:spcAft>
                <a:spcPts val="600"/>
              </a:spcAft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También en el </a:t>
            </a:r>
            <a:r>
              <a:rPr lang="es-ES" altLang="ca-ES" sz="18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web del CRAI</a:t>
            </a:r>
            <a:r>
              <a:rPr lang="es-ES" altLang="es-ES" sz="18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encontraréis</a:t>
            </a:r>
            <a:r>
              <a:rPr lang="es-ES" altLang="ca-ES" sz="18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el material de </a:t>
            </a:r>
            <a:r>
              <a:rPr lang="es-ES" altLang="ca-ES" sz="18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autoaprendizaje de los diferentes servicios y recursos.</a:t>
            </a:r>
            <a:endParaRPr lang="es-ES" altLang="ca-ES" sz="18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57349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FA31833-8075-485B-8C7A-8C31803A6F1C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4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93B7B22-B7F6-4D86-A28B-8B92C0BFEA53}" type="slidenum">
              <a:rPr lang="ca-ES" altLang="en-US" smtClean="0">
                <a:solidFill>
                  <a:srgbClr val="898989"/>
                </a:solidFill>
              </a:rPr>
              <a:pPr/>
              <a:t>36</a:t>
            </a:fld>
            <a:endParaRPr lang="ca-ES" altLang="en-US" smtClean="0">
              <a:solidFill>
                <a:srgbClr val="898989"/>
              </a:solidFill>
            </a:endParaRPr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1084072"/>
            <a:ext cx="822960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Búsquedas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 </a:t>
            </a:r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guiadas</a:t>
            </a:r>
            <a: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/>
            </a:r>
            <a:br>
              <a:rPr lang="ca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99335" name="Rectangle 27"/>
          <p:cNvSpPr>
            <a:spLocks noChangeArrowheads="1"/>
          </p:cNvSpPr>
          <p:nvPr/>
        </p:nvSpPr>
        <p:spPr bwMode="auto">
          <a:xfrm>
            <a:off x="539750" y="2133600"/>
            <a:ext cx="7828643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Colección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artículos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cortos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comprenden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una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selección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recursos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académicos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información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abierto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relacionados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 los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ámbitos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temáticos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docencia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investigación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la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Facultad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contenido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 ha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escogido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función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la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utilidad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la hora de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ayudar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orientar a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realizar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búsquedas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ca-ES" altLang="es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información</a:t>
            </a:r>
            <a:r>
              <a:rPr lang="ca-ES" altLang="es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valor.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Encontraréis</a:t>
            </a:r>
            <a:r>
              <a:rPr lang="ca-ES" altLang="ca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las </a:t>
            </a:r>
            <a:r>
              <a:rPr lang="ca-ES" altLang="ca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entradas</a:t>
            </a:r>
            <a:r>
              <a:rPr lang="ca-ES" altLang="ca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 el </a:t>
            </a:r>
            <a:r>
              <a:rPr lang="ca-ES" altLang="ca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Blog</a:t>
            </a:r>
            <a:r>
              <a:rPr lang="ca-ES" altLang="ca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del CRAI de </a:t>
            </a:r>
            <a:r>
              <a:rPr lang="ca-ES" altLang="ca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Matemáticas</a:t>
            </a:r>
            <a:r>
              <a:rPr lang="ca-ES" altLang="ca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ca-ES" altLang="ca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Informática</a:t>
            </a:r>
            <a:r>
              <a:rPr lang="ca-ES" altLang="ca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800" dirty="0" err="1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bajo</a:t>
            </a:r>
            <a:r>
              <a:rPr lang="ca-ES" altLang="ca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 etiqueta </a:t>
            </a:r>
            <a:r>
              <a:rPr lang="ca-ES" altLang="ca-ES" sz="1800" b="1" dirty="0" smtClean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Cerques </a:t>
            </a:r>
            <a:r>
              <a:rPr lang="ca-ES" altLang="ca-ES" sz="1800" b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Guiades</a:t>
            </a:r>
            <a:r>
              <a:rPr lang="ca-ES" altLang="ca-ES" sz="1800" dirty="0" smtClean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5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054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ula 1"/>
          <p:cNvGraphicFramePr>
            <a:graphicFrameLocks noGrp="1"/>
          </p:cNvGraphicFramePr>
          <p:nvPr/>
        </p:nvGraphicFramePr>
        <p:xfrm>
          <a:off x="539750" y="4149725"/>
          <a:ext cx="8064501" cy="163036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56103">
                  <a:extLst>
                    <a:ext uri="{9D8B030D-6E8A-4147-A177-3AD203B41FA5}"/>
                  </a:extLst>
                </a:gridCol>
                <a:gridCol w="1656103">
                  <a:extLst>
                    <a:ext uri="{9D8B030D-6E8A-4147-A177-3AD203B41FA5}"/>
                  </a:extLst>
                </a:gridCol>
                <a:gridCol w="2555651">
                  <a:extLst>
                    <a:ext uri="{9D8B030D-6E8A-4147-A177-3AD203B41FA5}"/>
                  </a:extLst>
                </a:gridCol>
                <a:gridCol w="2196644">
                  <a:extLst>
                    <a:ext uri="{9D8B030D-6E8A-4147-A177-3AD203B41FA5}"/>
                  </a:extLst>
                </a:gridCol>
              </a:tblGrid>
              <a:tr h="370743"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Colectivo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Terminación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Correo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Identificador</a:t>
                      </a:r>
                      <a:r>
                        <a:rPr lang="ca-ES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local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extLst>
                  <a:ext uri="{0D108BD9-81ED-4DB2-BD59-A6C34878D82A}"/>
                </a:extLst>
              </a:tr>
              <a:tr h="518135"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PAS / PDI</a:t>
                      </a: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joan.pere.garcia@ub.edu</a:t>
                      </a:r>
                    </a:p>
                    <a:p>
                      <a:r>
                        <a:rPr lang="ca-ES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cherrera@ub.edu 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joan.pere.garcia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cherrera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extLst>
                  <a:ext uri="{0D108BD9-81ED-4DB2-BD59-A6C34878D82A}"/>
                </a:extLst>
              </a:tr>
              <a:tr h="370743"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Alumnos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.alumnes</a:t>
                      </a: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jherg07@alumnes.ub.edu</a:t>
                      </a: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jherg07.alumnes</a:t>
                      </a:r>
                    </a:p>
                  </a:txBody>
                  <a:tcPr marL="91436" marR="91436" marT="45708" marB="45708"/>
                </a:tc>
                <a:extLst>
                  <a:ext uri="{0D108BD9-81ED-4DB2-BD59-A6C34878D82A}"/>
                </a:extLst>
              </a:tr>
              <a:tr h="370743"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Alumni</a:t>
                      </a:r>
                      <a:r>
                        <a:rPr lang="ca-ES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UB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.a</a:t>
                      </a: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pperez@alumni.ub.edu</a:t>
                      </a:r>
                    </a:p>
                  </a:txBody>
                  <a:tcPr marL="91436" marR="91436" marT="45708" marB="45708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pperez.a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6" marR="91436" marT="45708" marB="45708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1469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D568A8-757F-42B4-BB10-63B8BD271013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6147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94846"/>
            <a:ext cx="8229600" cy="369332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Wifi</a:t>
            </a:r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 y acceso a los ordenadores de la Facultad</a:t>
            </a:r>
            <a:endParaRPr lang="es-ES" altLang="ca-ES" sz="2000" b="1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61472" name="Text Box 9"/>
          <p:cNvSpPr txBox="1">
            <a:spLocks noChangeArrowheads="1"/>
          </p:cNvSpPr>
          <p:nvPr/>
        </p:nvSpPr>
        <p:spPr bwMode="auto">
          <a:xfrm>
            <a:off x="323850" y="1631950"/>
            <a:ext cx="87122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El servicio de wifi de la Universidad ofrece conexión a internet sin necesidad de tener una conexión fija a la red. Para utilizarlo, debes 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configurar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 tu ordenador portátil e identificarte con el 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identificador local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70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La UB participa en el proyecto Eduroam, cuyo objetivo es promover un espacio único de movilidad que permita que cuando un usuario llegue a otra organización disponga de un entorno de trabajo virtual con conexión a internet. Puedes consultar la 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Guía de configuración de Eduroam</a:t>
            </a:r>
            <a:r>
              <a:rPr lang="es-ES" altLang="ca-ES" sz="170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1600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22EA2A9-BAFF-4FCC-9112-C1C122DE1B2E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997038"/>
            <a:ext cx="8569325" cy="646331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¡</a:t>
            </a:r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Síguenos en las redes</a:t>
            </a:r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! </a:t>
            </a:r>
            <a:r>
              <a:rPr lang="es-ES" altLang="ca-ES" sz="17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[</a:t>
            </a:r>
            <a:r>
              <a:rPr lang="es-ES" altLang="ca-ES" sz="17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cat</a:t>
            </a:r>
            <a:r>
              <a:rPr lang="es-ES" altLang="ca-ES" sz="17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]</a:t>
            </a:r>
            <a:br>
              <a:rPr lang="es-ES" altLang="ca-ES" sz="17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es-ES" altLang="ca-ES" sz="20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6349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541" y="3294339"/>
            <a:ext cx="609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7" name="Rectangle 15"/>
          <p:cNvSpPr>
            <a:spLocks noChangeArrowheads="1"/>
          </p:cNvSpPr>
          <p:nvPr/>
        </p:nvSpPr>
        <p:spPr bwMode="auto">
          <a:xfrm>
            <a:off x="395288" y="5580063"/>
            <a:ext cx="87487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5"/>
              </a:rPr>
              <a:t>Y en las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  <a:hlinkClick r:id="rId5"/>
              </a:rPr>
              <a:t>exposiciones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5"/>
              </a:rPr>
              <a:t> </a:t>
            </a:r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5"/>
              </a:rPr>
              <a:t>virtuales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63498" name="Picture 13" descr="Resultado de imagen de blog wordpres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541" y="1993738"/>
            <a:ext cx="627063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249487" y="1643369"/>
            <a:ext cx="5040313" cy="2262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ca-ES" sz="13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ca-ES" altLang="ca-ES" sz="1600" b="1" dirty="0" err="1" smtClean="0">
                <a:solidFill>
                  <a:srgbClr val="336699"/>
                </a:solidFill>
                <a:latin typeface="Verdana" pitchFamily="34" charset="0"/>
              </a:rPr>
              <a:t>Blog</a:t>
            </a:r>
            <a:r>
              <a:rPr lang="ca-ES" altLang="ca-ES" sz="1600" b="1" dirty="0" smtClean="0">
                <a:solidFill>
                  <a:srgbClr val="336699"/>
                </a:solidFill>
                <a:latin typeface="Verdana" pitchFamily="34" charset="0"/>
              </a:rPr>
              <a:t> </a:t>
            </a:r>
            <a:r>
              <a:rPr lang="ca-ES" altLang="ca-ES" sz="1600" b="1" dirty="0">
                <a:solidFill>
                  <a:srgbClr val="336699"/>
                </a:solidFill>
                <a:latin typeface="Verdana" pitchFamily="34" charset="0"/>
              </a:rPr>
              <a:t>de la Biblioteca de Matemàtiques i Informàtica</a:t>
            </a:r>
            <a:r>
              <a:rPr lang="ca-ES" altLang="ca-ES" sz="1600" dirty="0">
                <a:solidFill>
                  <a:schemeClr val="bg2"/>
                </a:solidFill>
                <a:latin typeface="Verdana" pitchFamily="34" charset="0"/>
              </a:rPr>
              <a:t> </a:t>
            </a:r>
          </a:p>
          <a:p>
            <a:r>
              <a:rPr lang="es-ES" altLang="ca-ES" sz="1600" dirty="0">
                <a:latin typeface="Verdana" pitchFamily="34" charset="0"/>
                <a:hlinkClick r:id="rId7"/>
              </a:rPr>
              <a:t>https://blocmat.ub.edu/</a:t>
            </a:r>
            <a:endParaRPr lang="es-ES" altLang="ca-ES" sz="1600" dirty="0">
              <a:latin typeface="Verdana" pitchFamily="34" charset="0"/>
            </a:endParaRPr>
          </a:p>
          <a:p>
            <a:endParaRPr lang="es-ES" altLang="ca-ES" sz="1600" dirty="0">
              <a:latin typeface="Verdana" pitchFamily="34" charset="0"/>
            </a:endParaRPr>
          </a:p>
          <a:p>
            <a:endParaRPr lang="es-ES" altLang="ca-ES" sz="1600" b="1" dirty="0">
              <a:solidFill>
                <a:srgbClr val="336699"/>
              </a:solidFill>
              <a:latin typeface="Verdana" pitchFamily="34" charset="0"/>
            </a:endParaRPr>
          </a:p>
          <a:p>
            <a:endParaRPr lang="es-ES" altLang="ca-ES" sz="1600" b="1" dirty="0">
              <a:solidFill>
                <a:srgbClr val="336699"/>
              </a:solidFill>
              <a:latin typeface="Verdana" pitchFamily="34" charset="0"/>
            </a:endParaRPr>
          </a:p>
          <a:p>
            <a:r>
              <a:rPr lang="es-ES" altLang="ca-ES" sz="1600" b="1" dirty="0">
                <a:solidFill>
                  <a:srgbClr val="336699"/>
                </a:solidFill>
                <a:latin typeface="Verdana" pitchFamily="34" charset="0"/>
              </a:rPr>
              <a:t>@</a:t>
            </a:r>
            <a:r>
              <a:rPr lang="es-ES" altLang="ca-ES" sz="1600" b="1" dirty="0" err="1">
                <a:solidFill>
                  <a:srgbClr val="336699"/>
                </a:solidFill>
                <a:latin typeface="Verdana" pitchFamily="34" charset="0"/>
              </a:rPr>
              <a:t>BibmatUB</a:t>
            </a:r>
            <a:r>
              <a:rPr lang="es-ES" altLang="ca-ES" sz="1600" dirty="0">
                <a:solidFill>
                  <a:schemeClr val="bg2"/>
                </a:solidFill>
                <a:latin typeface="Verdana" pitchFamily="34" charset="0"/>
              </a:rPr>
              <a:t> </a:t>
            </a:r>
          </a:p>
          <a:p>
            <a:r>
              <a:rPr lang="es-ES" altLang="ca-ES" sz="1600" dirty="0">
                <a:latin typeface="Verdana" pitchFamily="34" charset="0"/>
                <a:hlinkClick r:id="rId8"/>
              </a:rPr>
              <a:t>https://twitter.com/BibmatUB</a:t>
            </a:r>
            <a:endParaRPr lang="es-ES" altLang="ca-ES" sz="16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278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468313" y="981075"/>
            <a:ext cx="65532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Y si todavía tienes dudas...</a:t>
            </a:r>
          </a:p>
        </p:txBody>
      </p:sp>
      <p:sp>
        <p:nvSpPr>
          <p:cNvPr id="65539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C03BEE0-89B8-41B9-B2C3-CE7B8F94E4A8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39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65540" name="5 Subtítulo"/>
          <p:cNvSpPr>
            <a:spLocks/>
          </p:cNvSpPr>
          <p:nvPr/>
        </p:nvSpPr>
        <p:spPr bwMode="auto">
          <a:xfrm>
            <a:off x="539750" y="1773238"/>
            <a:ext cx="8196263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429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Pregunta al CRAI Biblioteca</a:t>
            </a:r>
          </a:p>
          <a:p>
            <a:pPr algn="ctr">
              <a:buFontTx/>
              <a:buNone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El personal de la biblioteca resolverá tus dudas.</a:t>
            </a:r>
          </a:p>
          <a:p>
            <a:pPr algn="ctr">
              <a:buFontTx/>
              <a:buNone/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buFontTx/>
              <a:buNone/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Accede a la web inicial del CRAI</a:t>
            </a:r>
            <a:endParaRPr lang="es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buFontTx/>
              <a:buNone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En la sección «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Preguntas más frecuentes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»</a:t>
            </a:r>
          </a:p>
          <a:p>
            <a:pPr lvl="1" algn="ctr">
              <a:buFontTx/>
              <a:buNone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se incluyen las consultas más habituales ya respondidas.</a:t>
            </a:r>
          </a:p>
          <a:p>
            <a:pPr lvl="1" algn="ctr">
              <a:buFontTx/>
              <a:buNone/>
            </a:pPr>
            <a:endParaRPr lang="es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buFontTx/>
              <a:buNone/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Dirígete al S@U</a:t>
            </a:r>
          </a:p>
          <a:p>
            <a:pPr lvl="1" algn="ctr">
              <a:buFontTx/>
              <a:buNone/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 un servicio de información virtual para cualquier consulta sobre los CRAI Bibliotecas y sus recursos y servicios, disponible las 24 horas de los 7 días de la semana, y atendido por bibliotecarios especializados.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O bien llámanos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16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934 012 662</a:t>
            </a:r>
            <a:endParaRPr lang="es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65541" name="Picture 15" descr="Logo del Servei d'Atenció als Usuari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789363"/>
            <a:ext cx="1265238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588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E4E44C-031C-4063-BF28-BDFD33A72809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10243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466725" y="981075"/>
            <a:ext cx="6172200" cy="400050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>¿Dónde estamos y cuándo puedes venir?</a:t>
            </a:r>
          </a:p>
        </p:txBody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643438" y="2025650"/>
            <a:ext cx="4345287" cy="4706417"/>
          </a:xfrm>
        </p:spPr>
        <p:txBody>
          <a:bodyPr wrap="square">
            <a:spAutoFit/>
          </a:bodyPr>
          <a:lstStyle/>
          <a:p>
            <a:pPr eaLnBrk="1" hangingPunct="1">
              <a:buFont typeface="Wingdings" panose="05000000000000000000" pitchFamily="2" charset="2"/>
              <a:buChar char="q"/>
            </a:pPr>
            <a:endParaRPr lang="es-ES" altLang="ca-ES" sz="1500" b="1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ES" altLang="ca-ES" sz="15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Dirección:</a:t>
            </a:r>
          </a:p>
          <a:p>
            <a:pPr>
              <a:lnSpc>
                <a:spcPct val="80000"/>
              </a:lnSpc>
              <a:spcBef>
                <a:spcPct val="0"/>
              </a:spcBef>
              <a:buNone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it-IT" altLang="ca-ES" sz="1500" dirty="0">
                <a:solidFill>
                  <a:srgbClr val="646464"/>
                </a:solidFill>
                <a:latin typeface="Verdana" pitchFamily="34" charset="0"/>
              </a:rPr>
              <a:t>Gran Via Corts Catalanes, 585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/>
            </a:r>
            <a:b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934 021 662</a:t>
            </a:r>
            <a:b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bibmat@ub.edu</a:t>
            </a:r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Dirección de las otras bibliotecas</a:t>
            </a:r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eaLnBrk="1" hangingPunct="1">
              <a:buFontTx/>
              <a:buNone/>
            </a:pPr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ES" altLang="ca-ES" sz="15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Horario: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	Lu-Vi: de 8 a 20 h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Horarios especiales en periodos de exámenes y de fin de semana</a:t>
            </a:r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Reglamento de los servicios de biblioteca</a:t>
            </a:r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ES" altLang="ca-ES" sz="1500" dirty="0" smtClean="0">
                <a:solidFill>
                  <a:srgbClr val="646464"/>
                </a:solidFill>
                <a:latin typeface="Verdana" panose="020B0604030504040204" pitchFamily="34" charset="0"/>
                <a:hlinkClick r:id="rId7"/>
              </a:rPr>
              <a:t>Carta de servicios del CRAI</a:t>
            </a:r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s-ES" altLang="ca-ES" sz="1500" dirty="0" smtClean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10245" name="Text Box 1028"/>
          <p:cNvSpPr txBox="1">
            <a:spLocks noChangeArrowheads="1"/>
          </p:cNvSpPr>
          <p:nvPr/>
        </p:nvSpPr>
        <p:spPr bwMode="auto">
          <a:xfrm>
            <a:off x="468313" y="1628775"/>
            <a:ext cx="7543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ca-ES" altLang="ca-ES" sz="2000" b="1" dirty="0">
                <a:latin typeface="Verdana" panose="020B0604030504040204" pitchFamily="34" charset="0"/>
              </a:rPr>
              <a:t>El CRAI Biblioteca de </a:t>
            </a:r>
            <a:r>
              <a:rPr lang="ca-ES" altLang="ca-ES" sz="2000" b="1" dirty="0" err="1" smtClean="0">
                <a:latin typeface="Verdana" panose="020B0604030504040204" pitchFamily="34" charset="0"/>
              </a:rPr>
              <a:t>Matemáticas</a:t>
            </a:r>
            <a:r>
              <a:rPr lang="ca-ES" altLang="ca-ES" sz="2000" b="1" dirty="0" smtClean="0">
                <a:latin typeface="Verdana" panose="020B0604030504040204" pitchFamily="34" charset="0"/>
              </a:rPr>
              <a:t> e </a:t>
            </a:r>
            <a:r>
              <a:rPr lang="ca-ES" altLang="ca-ES" sz="2000" b="1" dirty="0" err="1" smtClean="0">
                <a:latin typeface="Verdana" panose="020B0604030504040204" pitchFamily="34" charset="0"/>
              </a:rPr>
              <a:t>Informática</a:t>
            </a:r>
            <a:endParaRPr lang="ca-ES" altLang="ca-ES" sz="2000" b="1" dirty="0">
              <a:latin typeface="Verdana" panose="020B0604030504040204" pitchFamily="34" charset="0"/>
            </a:endParaRP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36" y="2358406"/>
            <a:ext cx="4300074" cy="383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5413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54409" y="3429000"/>
            <a:ext cx="2961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Muchas</a:t>
            </a:r>
            <a:r>
              <a:rPr lang="ca-E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gracias</a:t>
            </a:r>
            <a:r>
              <a:rPr lang="ca-E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  <a:endParaRPr lang="ca-ES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</a:t>
            </a:r>
            <a:r>
              <a:rPr lang="ca-ES" altLang="ca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curso </a:t>
            </a:r>
            <a:r>
              <a:rPr lang="ca-ES" altLang="ca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2018-19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9" name="Imagen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675" y="4555133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1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D09E48-35D6-494E-A036-A7A46056B153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12291" name="Rectangle 15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>Plano de la biblioteca</a:t>
            </a:r>
          </a:p>
        </p:txBody>
      </p:sp>
      <p:graphicFrame>
        <p:nvGraphicFramePr>
          <p:cNvPr id="6" name="Tau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727097"/>
              </p:ext>
            </p:extLst>
          </p:nvPr>
        </p:nvGraphicFramePr>
        <p:xfrm>
          <a:off x="6731000" y="908050"/>
          <a:ext cx="1606550" cy="5926138"/>
        </p:xfrm>
        <a:graphic>
          <a:graphicData uri="http://schemas.openxmlformats.org/drawingml/2006/table">
            <a:tbl>
              <a:tblPr/>
              <a:tblGrid>
                <a:gridCol w="1606550"/>
              </a:tblGrid>
              <a:tr h="5926138">
                <a:tc>
                  <a:txBody>
                    <a:bodyPr/>
                    <a:lstStyle/>
                    <a:p>
                      <a:pPr marL="359994" marR="0" indent="-359994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endParaRPr lang="ca-ES" sz="900" kern="1400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marL="359994" marR="0" indent="-359994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1</a:t>
                      </a: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. </a:t>
                      </a:r>
                      <a:r>
                        <a:rPr lang="ca-ES" sz="900" kern="1200" dirty="0" err="1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Acceso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a la 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Biblioteca</a:t>
                      </a:r>
                      <a:endParaRPr lang="ca-ES" sz="900" kern="1200" dirty="0">
                        <a:solidFill>
                          <a:srgbClr val="646464"/>
                        </a:solidFill>
                        <a:latin typeface="Verdana" pitchFamily="34" charset="0"/>
                        <a:ea typeface="+mn-ea"/>
                        <a:cs typeface="+mn-cs"/>
                      </a:endParaRP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2. 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Ordenadores </a:t>
                      </a: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de consulta 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de</a:t>
                      </a:r>
                      <a:r>
                        <a:rPr lang="ca-ES" sz="900" kern="1200" baseline="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ca-ES" sz="900" kern="1200" baseline="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recursos CRAI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	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ca-ES" sz="900" kern="1200" dirty="0" err="1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Información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y </a:t>
                      </a:r>
                      <a:r>
                        <a:rPr lang="ca-ES" sz="900" kern="1200" dirty="0" err="1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préstamo</a:t>
                      </a: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4. </a:t>
                      </a:r>
                      <a:r>
                        <a:rPr lang="ca-ES" sz="900" kern="1200" dirty="0" err="1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Despachos</a:t>
                      </a:r>
                      <a:endParaRPr lang="ca-ES" sz="900" kern="1200" dirty="0">
                        <a:solidFill>
                          <a:srgbClr val="646464"/>
                        </a:solidFill>
                        <a:latin typeface="Verdana" pitchFamily="34" charset="0"/>
                        <a:ea typeface="+mn-ea"/>
                        <a:cs typeface="+mn-cs"/>
                      </a:endParaRP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5. </a:t>
                      </a:r>
                      <a:r>
                        <a:rPr lang="ca-ES" sz="900" kern="1200" dirty="0" err="1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Depósito</a:t>
                      </a: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6. </a:t>
                      </a:r>
                      <a:r>
                        <a:rPr lang="ca-ES" sz="900" kern="1200" dirty="0" err="1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Depósito</a:t>
                      </a:r>
                      <a:endParaRPr lang="ca-ES" sz="900" kern="1200" dirty="0">
                        <a:solidFill>
                          <a:srgbClr val="646464"/>
                        </a:solidFill>
                        <a:latin typeface="Verdana" pitchFamily="34" charset="0"/>
                        <a:ea typeface="+mn-ea"/>
                        <a:cs typeface="+mn-cs"/>
                      </a:endParaRP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7. 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WC</a:t>
                      </a: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8 y 11. Hemeroteca </a:t>
                      </a: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9. Ordenadores de consulta de </a:t>
                      </a:r>
                      <a:r>
                        <a:rPr lang="ca-ES" sz="900" kern="1200" baseline="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recursos </a:t>
                      </a:r>
                      <a:r>
                        <a:rPr lang="ca-ES" sz="900" kern="1200" baseline="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CRAI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10. </a:t>
                      </a:r>
                      <a:r>
                        <a:rPr lang="ca-ES" sz="900" kern="1200" dirty="0" err="1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Novedades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revistes</a:t>
                      </a: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13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. Obras de referencia </a:t>
                      </a:r>
                      <a:r>
                        <a:rPr lang="ca-ES" sz="900" kern="1200" dirty="0" err="1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especializadas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y tesis</a:t>
                      </a: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12 y 14. Salas de </a:t>
                      </a:r>
                      <a:r>
                        <a:rPr lang="ca-ES" sz="900" kern="1200" dirty="0" err="1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monografías</a:t>
                      </a:r>
                      <a:endParaRPr lang="ca-ES" sz="900" kern="1200" dirty="0" smtClean="0">
                        <a:solidFill>
                          <a:srgbClr val="646464"/>
                        </a:solidFill>
                        <a:latin typeface="Verdana" pitchFamily="34" charset="0"/>
                        <a:ea typeface="+mn-ea"/>
                        <a:cs typeface="+mn-cs"/>
                      </a:endParaRP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15. </a:t>
                      </a:r>
                      <a:r>
                        <a:rPr lang="ca-ES" sz="900" kern="1200" dirty="0" err="1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Novedades</a:t>
                      </a:r>
                      <a:r>
                        <a:rPr lang="ca-ES" sz="900" kern="1200" dirty="0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ca-ES" sz="900" kern="1200" dirty="0" err="1" smtClean="0">
                          <a:solidFill>
                            <a:srgbClr val="646464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monografías</a:t>
                      </a:r>
                      <a:endParaRPr lang="ca-ES" sz="1000" kern="14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R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5603" algn="l"/>
                        </a:tabLst>
                      </a:pPr>
                      <a:r>
                        <a:rPr lang="ca-ES" sz="900" kern="14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	</a:t>
                      </a:r>
                      <a:r>
                        <a:rPr lang="ca-ES" sz="900" b="1" kern="14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	</a:t>
                      </a:r>
                      <a:endParaRPr lang="ca-ES" sz="10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2" marR="36572" marT="36572" marB="365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87" y="2049236"/>
            <a:ext cx="5293070" cy="368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9653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idor de número de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B6AFE40-2507-4F26-BF0E-D383B3A4BEEC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14339" name="Rectangle 14"/>
          <p:cNvSpPr>
            <a:spLocks noGrp="1" noChangeArrowheads="1"/>
          </p:cNvSpPr>
          <p:nvPr>
            <p:ph type="title"/>
          </p:nvPr>
        </p:nvSpPr>
        <p:spPr>
          <a:xfrm>
            <a:off x="466725" y="981075"/>
            <a:ext cx="6858000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>Equipamientos</a:t>
            </a:r>
          </a:p>
        </p:txBody>
      </p:sp>
      <p:sp>
        <p:nvSpPr>
          <p:cNvPr id="14340" name="5 Subtítulo"/>
          <p:cNvSpPr>
            <a:spLocks/>
          </p:cNvSpPr>
          <p:nvPr/>
        </p:nvSpPr>
        <p:spPr bwMode="auto">
          <a:xfrm>
            <a:off x="395288" y="2133600"/>
            <a:ext cx="835342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7 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ordenadores de consulta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8 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ordenadores </a:t>
            </a:r>
            <a:r>
              <a:rPr lang="ca-ES" altLang="ca-ES" sz="20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para </a:t>
            </a:r>
            <a:r>
              <a:rPr lang="ca-ES" altLang="ca-ES" sz="20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, con </a:t>
            </a:r>
            <a:r>
              <a:rPr lang="ca-ES" altLang="ca-ES" sz="20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instalación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dual de </a:t>
            </a:r>
            <a:r>
              <a:rPr lang="ca-ES" altLang="ca-ES" sz="20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sistemas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operativos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GNU/Linux (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Kubuntu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) 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y Windows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10 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ordenadores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portátiles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para </a:t>
            </a:r>
            <a:r>
              <a:rPr lang="ca-ES" altLang="ca-ES" sz="20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préstamo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de aula, 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con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instalación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dual de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sistemas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operativos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GNU/Linux (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Kubuntu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) y 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Windows. </a:t>
            </a:r>
            <a:r>
              <a:rPr lang="ca-ES" altLang="ca-ES" sz="20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Exclusivamente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para </a:t>
            </a:r>
            <a:r>
              <a:rPr lang="ca-ES" altLang="ca-ES" sz="20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asignaturas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dirty="0" err="1" smtClean="0">
                <a:solidFill>
                  <a:srgbClr val="646464"/>
                </a:solidFill>
                <a:latin typeface="Verdana" panose="020B0604030504040204" pitchFamily="34" charset="0"/>
              </a:rPr>
              <a:t>concretas</a:t>
            </a: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Zona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wifi</a:t>
            </a: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109 </a:t>
            </a:r>
            <a:r>
              <a:rPr lang="ca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puntos</a:t>
            </a:r>
            <a:r>
              <a:rPr lang="ca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de lectura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20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Hemeroteca </a:t>
            </a:r>
            <a:endParaRPr lang="ca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1333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idor de número de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EAB9635-C58E-43BE-B138-C49ADF8C8F1B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s-ES" altLang="ca-ES" sz="1200" smtClean="0">
              <a:latin typeface="Verdana" panose="020B0604030504040204" pitchFamily="34" charset="0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smtClean="0">
                <a:solidFill>
                  <a:srgbClr val="336699"/>
                </a:solidFill>
                <a:latin typeface="Verdana" panose="020B0604030504040204" pitchFamily="34" charset="0"/>
              </a:rPr>
              <a:t>El fondo: libros, revistas, etc.</a:t>
            </a:r>
          </a:p>
        </p:txBody>
      </p:sp>
      <p:sp>
        <p:nvSpPr>
          <p:cNvPr id="16388" name="5 Subtítulo"/>
          <p:cNvSpPr>
            <a:spLocks/>
          </p:cNvSpPr>
          <p:nvPr/>
        </p:nvSpPr>
        <p:spPr bwMode="auto">
          <a:xfrm>
            <a:off x="457200" y="1844675"/>
            <a:ext cx="836295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80000"/>
              </a:lnSpc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El CRAI Biblioteca de </a:t>
            </a:r>
            <a:r>
              <a:rPr lang="es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Matemáticas e Informática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combina los fondos de investigación y los fondos especializados de los siguientes estudios: </a:t>
            </a:r>
            <a:r>
              <a:rPr lang="es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Matemáticas, Ingeniería Informática y Estadística.</a:t>
            </a:r>
            <a:r>
              <a:rPr lang="es-ES" altLang="ca-ES" sz="1900" b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endParaRPr lang="es-ES" altLang="ca-ES" sz="19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Los fondos están formados por monografías, revistas en papel, recursos electrónicos, tesis doctorales y material audiovisual.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Los libros, las tesis y el material audiovisual están ordenados según la </a:t>
            </a:r>
            <a:r>
              <a:rPr lang="es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clasificación de la </a:t>
            </a:r>
            <a:r>
              <a:rPr lang="ca-ES" altLang="ca-ES" sz="1900" dirty="0" smtClean="0">
                <a:solidFill>
                  <a:srgbClr val="646464"/>
                </a:solidFill>
                <a:latin typeface="Verdana" pitchFamily="34" charset="0"/>
                <a:hlinkClick r:id="rId3"/>
              </a:rPr>
              <a:t>American </a:t>
            </a:r>
            <a:r>
              <a:rPr lang="ca-ES" altLang="ca-ES" sz="1900" dirty="0" err="1">
                <a:solidFill>
                  <a:srgbClr val="646464"/>
                </a:solidFill>
                <a:latin typeface="Verdana" pitchFamily="34" charset="0"/>
                <a:hlinkClick r:id="rId3"/>
              </a:rPr>
              <a:t>Mathematical</a:t>
            </a:r>
            <a:r>
              <a:rPr lang="ca-ES" altLang="ca-ES" sz="1900" dirty="0">
                <a:solidFill>
                  <a:srgbClr val="646464"/>
                </a:solidFill>
                <a:latin typeface="Verdana" pitchFamily="34" charset="0"/>
                <a:hlinkClick r:id="rId3"/>
              </a:rPr>
              <a:t> </a:t>
            </a:r>
            <a:r>
              <a:rPr lang="ca-ES" altLang="ca-ES" sz="1900" dirty="0" err="1">
                <a:solidFill>
                  <a:srgbClr val="646464"/>
                </a:solidFill>
                <a:latin typeface="Verdana" pitchFamily="34" charset="0"/>
                <a:hlinkClick r:id="rId3"/>
              </a:rPr>
              <a:t>Society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, </a:t>
            </a:r>
            <a:r>
              <a:rPr lang="ca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y 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la </a:t>
            </a:r>
            <a:r>
              <a:rPr lang="es-ES" altLang="ca-ES" sz="1900" dirty="0" err="1">
                <a:solidFill>
                  <a:srgbClr val="646464"/>
                </a:solidFill>
                <a:latin typeface="Verdana" pitchFamily="34" charset="0"/>
                <a:hlinkClick r:id="rId4"/>
              </a:rPr>
              <a:t>Association</a:t>
            </a:r>
            <a:r>
              <a:rPr lang="es-ES" altLang="ca-ES" sz="1900" dirty="0">
                <a:solidFill>
                  <a:srgbClr val="646464"/>
                </a:solidFill>
                <a:latin typeface="Verdana" pitchFamily="34" charset="0"/>
                <a:hlinkClick r:id="rId4"/>
              </a:rPr>
              <a:t> </a:t>
            </a:r>
            <a:r>
              <a:rPr lang="es-ES" altLang="ca-ES" sz="1900" dirty="0" err="1">
                <a:solidFill>
                  <a:srgbClr val="646464"/>
                </a:solidFill>
                <a:latin typeface="Verdana" pitchFamily="34" charset="0"/>
                <a:hlinkClick r:id="rId4"/>
              </a:rPr>
              <a:t>for</a:t>
            </a:r>
            <a:r>
              <a:rPr lang="es-ES" altLang="ca-ES" sz="1900" dirty="0">
                <a:solidFill>
                  <a:srgbClr val="646464"/>
                </a:solidFill>
                <a:latin typeface="Verdana" pitchFamily="34" charset="0"/>
                <a:hlinkClick r:id="rId4"/>
              </a:rPr>
              <a:t> Computing </a:t>
            </a:r>
            <a:r>
              <a:rPr lang="es-ES" altLang="ca-ES" sz="1900" dirty="0" err="1">
                <a:solidFill>
                  <a:srgbClr val="646464"/>
                </a:solidFill>
                <a:latin typeface="Verdana" pitchFamily="34" charset="0"/>
                <a:hlinkClick r:id="rId4"/>
              </a:rPr>
              <a:t>Machinery</a:t>
            </a:r>
            <a:r>
              <a:rPr lang="es-ES" altLang="ca-ES" sz="1900" i="1" dirty="0" smtClean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En cambio, las revistas </a:t>
            </a:r>
            <a:r>
              <a:rPr lang="es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en papel se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ordenan </a:t>
            </a:r>
            <a:r>
              <a:rPr lang="es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alfabéticamente según su título.</a:t>
            </a: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S" altLang="ca-ES" sz="1900" dirty="0" smtClean="0">
                <a:solidFill>
                  <a:srgbClr val="646464"/>
                </a:solidFill>
                <a:latin typeface="Verdana" panose="020B0604030504040204" pitchFamily="34" charset="0"/>
              </a:rPr>
              <a:t>Puedes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mandarnos tu propuesta de compra de libros a través de este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formulario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2351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612F2BF-AF5C-440C-A90F-8E56CB98225B}" type="slidenum">
              <a:rPr lang="es-ES" altLang="ca-ES" sz="1200">
                <a:latin typeface="Verdana" panose="020B060403050404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6725" y="1008666"/>
            <a:ext cx="6553200" cy="590931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¡</a:t>
            </a:r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Iníciate en el CRAI</a:t>
            </a:r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! [</a:t>
            </a:r>
            <a:r>
              <a:rPr lang="es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</a:rPr>
              <a:t>cat</a:t>
            </a:r>
            <a: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]</a:t>
            </a:r>
            <a:br>
              <a:rPr lang="es-ES" altLang="ca-ES" sz="2000" b="1" dirty="0" smtClean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es-ES" altLang="ca-ES" sz="1600" dirty="0" smtClean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9" t="33904" r="13074" b="7909"/>
          <a:stretch>
            <a:fillRect/>
          </a:stretch>
        </p:blipFill>
        <p:spPr bwMode="auto">
          <a:xfrm>
            <a:off x="1763713" y="1773238"/>
            <a:ext cx="5749925" cy="452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37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25978" y="2078762"/>
            <a:ext cx="5432704" cy="4460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052513"/>
            <a:ext cx="7772400" cy="5909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dirty="0" err="1" smtClean="0">
                <a:solidFill>
                  <a:srgbClr val="336699"/>
                </a:solidFill>
                <a:latin typeface="Verdana" panose="020B0604030504040204" pitchFamily="34" charset="0"/>
                <a:hlinkClick r:id="rId4"/>
              </a:rPr>
              <a:t>Cercabib</a:t>
            </a:r>
            <a:r>
              <a:rPr lang="ca-ES" altLang="ca-ES" sz="2000" b="1" dirty="0" smtClean="0">
                <a:latin typeface="Verdana" panose="020B0604030504040204" pitchFamily="34" charset="0"/>
                <a:hlinkClick r:id="rId4"/>
              </a:rPr>
              <a:t/>
            </a:r>
            <a:br>
              <a:rPr lang="ca-ES" altLang="ca-ES" sz="2000" b="1" dirty="0" smtClean="0">
                <a:latin typeface="Verdana" panose="020B0604030504040204" pitchFamily="34" charset="0"/>
                <a:hlinkClick r:id="rId4"/>
              </a:rPr>
            </a:br>
            <a:endParaRPr lang="ca-ES" altLang="ca-ES" sz="1600" dirty="0" smtClean="0">
              <a:latin typeface="Verdana" panose="020B0604030504040204" pitchFamily="34" charset="0"/>
            </a:endParaRPr>
          </a:p>
        </p:txBody>
      </p:sp>
      <p:sp>
        <p:nvSpPr>
          <p:cNvPr id="10" name="7 Flecha derecha"/>
          <p:cNvSpPr/>
          <p:nvPr/>
        </p:nvSpPr>
        <p:spPr>
          <a:xfrm rot="1653069">
            <a:off x="183313" y="3721720"/>
            <a:ext cx="2039592" cy="1023330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9</a:t>
            </a:fld>
            <a:endParaRPr lang="ca-ES" altLang="en-US" smtClean="0">
              <a:solidFill>
                <a:srgbClr val="898989"/>
              </a:solidFill>
            </a:endParaRPr>
          </a:p>
        </p:txBody>
      </p:sp>
      <p:sp>
        <p:nvSpPr>
          <p:cNvPr id="9" name="Rectangle arrodonit 10"/>
          <p:cNvSpPr/>
          <p:nvPr/>
        </p:nvSpPr>
        <p:spPr>
          <a:xfrm>
            <a:off x="5095875" y="4648200"/>
            <a:ext cx="666750" cy="381000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a-ES">
              <a:solidFill>
                <a:prstClr val="black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094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184</TotalTime>
  <Words>2810</Words>
  <Application>Microsoft Office PowerPoint</Application>
  <PresentationFormat>Presentación en pantalla (4:3)</PresentationFormat>
  <Paragraphs>428</Paragraphs>
  <Slides>40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6" baseType="lpstr">
      <vt:lpstr>Arial</vt:lpstr>
      <vt:lpstr>Calibri</vt:lpstr>
      <vt:lpstr>Calibri Light</vt:lpstr>
      <vt:lpstr>Verdana</vt:lpstr>
      <vt:lpstr>Wingdings</vt:lpstr>
      <vt:lpstr>Tema de Office</vt:lpstr>
      <vt:lpstr>Presentación de PowerPoint</vt:lpstr>
      <vt:lpstr>¿Qué pretendemos con esta sesión?</vt:lpstr>
      <vt:lpstr>¿De qué hablaremos?</vt:lpstr>
      <vt:lpstr>¿Dónde estamos y cuándo puedes venir?</vt:lpstr>
      <vt:lpstr>Plano de la biblioteca</vt:lpstr>
      <vt:lpstr>Equipamientos</vt:lpstr>
      <vt:lpstr>El fondo: libros, revistas, etc.</vt:lpstr>
      <vt:lpstr>¡Iníciate en el CRAI! [cat] </vt:lpstr>
      <vt:lpstr>Cercabib </vt:lpstr>
      <vt:lpstr>Cercabib: búsqueda rápida</vt:lpstr>
      <vt:lpstr>Presentación de PowerPoint</vt:lpstr>
      <vt:lpstr>Presentación de PowerPoint</vt:lpstr>
      <vt:lpstr>Presentación de PowerPoint</vt:lpstr>
      <vt:lpstr>Presentación de PowerPoint</vt:lpstr>
      <vt:lpstr>¿Qué has de hacer para llevarte libros a casa?</vt:lpstr>
      <vt:lpstr>El servicio de préstamo de documentos</vt:lpstr>
      <vt:lpstr>Presentación de PowerPoint</vt:lpstr>
      <vt:lpstr>Presentación de PowerPoint</vt:lpstr>
      <vt:lpstr>Préstamo con otras bibliotecas de la UB</vt:lpstr>
      <vt:lpstr>Uso de salas de trabajo</vt:lpstr>
      <vt:lpstr>Presentación de PowerPoint</vt:lpstr>
      <vt:lpstr>¿Qué tienes en préstamo? Mi cuenta (I) </vt:lpstr>
      <vt:lpstr>Presentación de PowerPoint</vt:lpstr>
      <vt:lpstr>Servicio de préstamo consorciado (PUC) </vt:lpstr>
      <vt:lpstr>PUC vía web </vt:lpstr>
      <vt:lpstr>¿Cuáles son las condiciones de préstamo del PUC?</vt:lpstr>
      <vt:lpstr>Préstamo interbibliotecario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Códigos y contraseñas</vt:lpstr>
      <vt:lpstr>Servicio de Atención a los Usuarios (S@U) </vt:lpstr>
      <vt:lpstr>Formación de usuarios </vt:lpstr>
      <vt:lpstr>Búsquedas guiadas </vt:lpstr>
      <vt:lpstr>Wifi y acceso a los ordenadores de la Facultad</vt:lpstr>
      <vt:lpstr>¡Síguenos en las redes! [cat] </vt:lpstr>
      <vt:lpstr>Presentación de PowerPoint</vt:lpstr>
      <vt:lpstr>Presentación de PowerPoint</vt:lpstr>
    </vt:vector>
  </TitlesOfParts>
  <Company>Universitatde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Conocer el CRAI Biblioteca de Matemáticas e Informática. Curso 2018-19</dc:title>
  <dc:creator>CRAI Biblioteca de Matemàtiques i Informàtica</dc:creator>
  <cp:keywords>Conocer, Formación de usuarios, CRAI, Universitat de Barcelona, biblioteca, Matemáticas, Informática</cp:keywords>
  <cp:lastModifiedBy>ROSA M. MANRESA NOVELL</cp:lastModifiedBy>
  <cp:revision>61</cp:revision>
  <dcterms:created xsi:type="dcterms:W3CDTF">2018-05-24T13:23:12Z</dcterms:created>
  <dcterms:modified xsi:type="dcterms:W3CDTF">2018-07-24T14:07:29Z</dcterms:modified>
</cp:coreProperties>
</file>