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6" r:id="rId2"/>
    <p:sldId id="303" r:id="rId3"/>
    <p:sldId id="304" r:id="rId4"/>
    <p:sldId id="280" r:id="rId5"/>
    <p:sldId id="302" r:id="rId6"/>
    <p:sldId id="306" r:id="rId7"/>
    <p:sldId id="315" r:id="rId8"/>
    <p:sldId id="318" r:id="rId9"/>
    <p:sldId id="308" r:id="rId10"/>
    <p:sldId id="309" r:id="rId11"/>
    <p:sldId id="319" r:id="rId12"/>
    <p:sldId id="321" r:id="rId13"/>
    <p:sldId id="311" r:id="rId14"/>
    <p:sldId id="289" r:id="rId15"/>
    <p:sldId id="291" r:id="rId16"/>
    <p:sldId id="292" r:id="rId17"/>
    <p:sldId id="293" r:id="rId18"/>
    <p:sldId id="312" r:id="rId19"/>
    <p:sldId id="296" r:id="rId20"/>
    <p:sldId id="313" r:id="rId21"/>
    <p:sldId id="295" r:id="rId22"/>
    <p:sldId id="298" r:id="rId23"/>
    <p:sldId id="314" r:id="rId24"/>
    <p:sldId id="299" r:id="rId25"/>
    <p:sldId id="276" r:id="rId2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327DC1"/>
    <a:srgbClr val="F7C053"/>
    <a:srgbClr val="317ABE"/>
    <a:srgbClr val="0D5485"/>
    <a:srgbClr val="FDFDFD"/>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63" autoAdjust="0"/>
    <p:restoredTop sz="94660"/>
  </p:normalViewPr>
  <p:slideViewPr>
    <p:cSldViewPr snapToGrid="0">
      <p:cViewPr>
        <p:scale>
          <a:sx n="70" d="100"/>
          <a:sy n="70" d="100"/>
        </p:scale>
        <p:origin x="420" y="8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08/05/2018</a:t>
            </a:fld>
            <a:endParaRPr lang="es-ES"/>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
            <a:ext cx="12230100" cy="7114317"/>
          </a:xfrm>
          <a:prstGeom prst="rect">
            <a:avLst/>
          </a:prstGeom>
        </p:spPr>
      </p:pic>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err="1">
                <a:solidFill>
                  <a:schemeClr val="accent5">
                    <a:lumMod val="50000"/>
                  </a:schemeClr>
                </a:solidFill>
                <a:latin typeface="Bebas Neue Bold" panose="020B0606020202050201" pitchFamily="34" charset="0"/>
              </a:rPr>
              <a:t>CRAi</a:t>
            </a:r>
            <a:r>
              <a:rPr lang="es-ES" sz="2400" dirty="0">
                <a:solidFill>
                  <a:schemeClr val="accent5">
                    <a:lumMod val="50000"/>
                  </a:schemeClr>
                </a:solidFill>
                <a:latin typeface="Bebas Neue Bold" panose="020B0606020202050201" pitchFamily="34" charset="0"/>
              </a:rPr>
              <a:t>, </a:t>
            </a:r>
            <a:r>
              <a:rPr lang="es-ES" sz="2400" dirty="0" err="1">
                <a:solidFill>
                  <a:schemeClr val="accent5">
                    <a:lumMod val="50000"/>
                  </a:schemeClr>
                </a:solidFill>
                <a:latin typeface="Bebas Neue Bold" panose="020B0606020202050201" pitchFamily="34" charset="0"/>
              </a:rPr>
              <a:t>universitat</a:t>
            </a:r>
            <a:r>
              <a:rPr lang="es-ES" sz="2400" dirty="0">
                <a:solidFill>
                  <a:schemeClr val="accent5">
                    <a:lumMod val="50000"/>
                  </a:schemeClr>
                </a:solidFill>
                <a:latin typeface="Bebas Neue Bold" panose="020B0606020202050201" pitchFamily="34" charset="0"/>
              </a:rPr>
              <a:t> de Barcelona, </a:t>
            </a:r>
            <a:r>
              <a:rPr lang="es-ES" sz="2400" dirty="0" err="1">
                <a:solidFill>
                  <a:schemeClr val="accent5">
                    <a:lumMod val="50000"/>
                  </a:schemeClr>
                </a:solidFill>
                <a:latin typeface="Bebas Neue Bold" panose="020B0606020202050201" pitchFamily="34" charset="0"/>
              </a:rPr>
              <a:t>curs</a:t>
            </a:r>
            <a:r>
              <a:rPr lang="es-ES" sz="2400" dirty="0">
                <a:solidFill>
                  <a:schemeClr val="accent5">
                    <a:lumMod val="50000"/>
                  </a:schemeClr>
                </a:solidFill>
                <a:latin typeface="Bebas Neue Bold" panose="020B0606020202050201" pitchFamily="34" charset="0"/>
              </a:rPr>
              <a:t> 2017-18 </a:t>
            </a:r>
          </a:p>
        </p:txBody>
      </p:sp>
      <p:pic>
        <p:nvPicPr>
          <p:cNvPr id="11" name="Imagen 1">
            <a:hlinkClick r:id="rId4"/>
          </p:cNvPr>
          <p:cNvPicPr>
            <a:picLocks noChangeAspect="1"/>
          </p:cNvPicPr>
          <p:nvPr userDrawn="1"/>
        </p:nvPicPr>
        <p:blipFill>
          <a:blip r:embed="rId5"/>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08/05/2018</a:t>
            </a:fld>
            <a:endParaRPr lang="es-ES"/>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390023" y="2506450"/>
            <a:ext cx="4891092" cy="192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s-ES" altLang="ca-ES" sz="5400" b="1" dirty="0" smtClean="0">
                <a:solidFill>
                  <a:schemeClr val="accent1">
                    <a:lumMod val="50000"/>
                  </a:schemeClr>
                </a:solidFill>
                <a:latin typeface="Bebas Neue Regular"/>
              </a:rPr>
              <a:t>Campus Virtual UB</a:t>
            </a:r>
          </a:p>
          <a:p>
            <a:pPr lvl="0" algn="ctr">
              <a:buNone/>
            </a:pPr>
            <a:r>
              <a:rPr lang="ca-ES" sz="5400" dirty="0" smtClean="0">
                <a:solidFill>
                  <a:srgbClr val="25477B"/>
                </a:solidFill>
                <a:latin typeface="Bebas Neue Bold"/>
                <a:ea typeface="Trebuchet MS" panose="020B0603020202020204" pitchFamily="34" charset="0"/>
                <a:cs typeface="Arial" panose="020B0604020202020204" pitchFamily="34" charset="0"/>
              </a:rPr>
              <a:t>L’activitat Lliçó</a:t>
            </a:r>
            <a:endParaRPr lang="es-ES" sz="5400" dirty="0">
              <a:solidFill>
                <a:srgbClr val="25477B"/>
              </a:solidFill>
              <a:latin typeface="Bebas Neue Bold"/>
            </a:endParaRPr>
          </a:p>
        </p:txBody>
      </p:sp>
    </p:spTree>
    <p:extLst>
      <p:ext uri="{BB962C8B-B14F-4D97-AF65-F5344CB8AC3E}">
        <p14:creationId xmlns:p14="http://schemas.microsoft.com/office/powerpoint/2010/main" val="2652861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3835" y="1886394"/>
            <a:ext cx="2720617" cy="523220"/>
          </a:xfrm>
          <a:prstGeom prst="rect">
            <a:avLst/>
          </a:prstGeom>
        </p:spPr>
        <p:txBody>
          <a:bodyPr wrap="none">
            <a:spAutoFit/>
          </a:bodyPr>
          <a:lstStyle/>
          <a:p>
            <a:r>
              <a:rPr lang="ca-ES" sz="2800" b="1" dirty="0">
                <a:solidFill>
                  <a:srgbClr val="317ABE"/>
                </a:solidFill>
                <a:latin typeface="Bebas Neue Bold"/>
              </a:rPr>
              <a:t>Control de flux</a:t>
            </a:r>
            <a:endParaRPr lang="es-ES" sz="2800" b="1" dirty="0">
              <a:solidFill>
                <a:srgbClr val="317ABE"/>
              </a:solidFill>
              <a:latin typeface="Bebas Neue Bold"/>
            </a:endParaRPr>
          </a:p>
        </p:txBody>
      </p:sp>
      <p:sp>
        <p:nvSpPr>
          <p:cNvPr id="3" name="Rectangle 9"/>
          <p:cNvSpPr/>
          <p:nvPr/>
        </p:nvSpPr>
        <p:spPr>
          <a:xfrm>
            <a:off x="6096000" y="201633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9"/>
          <p:cNvSpPr/>
          <p:nvPr/>
        </p:nvSpPr>
        <p:spPr>
          <a:xfrm>
            <a:off x="6096000" y="389374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843835" y="383585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000" dirty="0"/>
          </a:p>
        </p:txBody>
      </p:sp>
      <p:sp>
        <p:nvSpPr>
          <p:cNvPr id="6" name="CuadroTexto 5"/>
          <p:cNvSpPr txBox="1"/>
          <p:nvPr/>
        </p:nvSpPr>
        <p:spPr>
          <a:xfrm>
            <a:off x="6490781" y="1918798"/>
            <a:ext cx="3959985" cy="1323439"/>
          </a:xfrm>
          <a:prstGeom prst="rect">
            <a:avLst/>
          </a:prstGeom>
          <a:noFill/>
        </p:spPr>
        <p:txBody>
          <a:bodyPr wrap="square" rtlCol="0">
            <a:spAutoFit/>
          </a:bodyPr>
          <a:lstStyle/>
          <a:p>
            <a:pPr algn="just"/>
            <a:r>
              <a:rPr lang="ca-ES" sz="2000" dirty="0">
                <a:solidFill>
                  <a:srgbClr val="317ABE"/>
                </a:solidFill>
                <a:latin typeface="Articulate Narrow" panose="02000506040000020004" pitchFamily="2" charset="0"/>
              </a:rPr>
              <a:t>Permet a l’estudiant la revisió</a:t>
            </a:r>
            <a:r>
              <a:rPr lang="ca-ES" sz="2000" i="1" dirty="0">
                <a:latin typeface="Articulate Narrow" panose="02000506040000020004" pitchFamily="2" charset="0"/>
              </a:rPr>
              <a:t>. </a:t>
            </a:r>
            <a:r>
              <a:rPr lang="ca-ES" sz="2000" dirty="0">
                <a:latin typeface="Articulate Narrow" panose="02000506040000020004" pitchFamily="2" charset="0"/>
              </a:rPr>
              <a:t>Si s’habilita aquesta opció, l’estudiant pot tornar enrere per canviar les seves </a:t>
            </a:r>
            <a:r>
              <a:rPr lang="ca-ES" sz="2000" dirty="0" smtClean="0">
                <a:latin typeface="Articulate Narrow" panose="02000506040000020004" pitchFamily="2" charset="0"/>
              </a:rPr>
              <a:t>respostes.</a:t>
            </a:r>
            <a:endParaRPr lang="ca-ES" dirty="0"/>
          </a:p>
        </p:txBody>
      </p:sp>
      <p:sp>
        <p:nvSpPr>
          <p:cNvPr id="7" name="CuadroTexto 6"/>
          <p:cNvSpPr txBox="1"/>
          <p:nvPr/>
        </p:nvSpPr>
        <p:spPr>
          <a:xfrm>
            <a:off x="6490781" y="3835859"/>
            <a:ext cx="4262907" cy="1938992"/>
          </a:xfrm>
          <a:prstGeom prst="rect">
            <a:avLst/>
          </a:prstGeom>
          <a:noFill/>
        </p:spPr>
        <p:txBody>
          <a:bodyPr wrap="square" rtlCol="0">
            <a:spAutoFit/>
          </a:bodyPr>
          <a:lstStyle/>
          <a:p>
            <a:pPr algn="just"/>
            <a:r>
              <a:rPr lang="ca-ES" sz="2000" dirty="0">
                <a:solidFill>
                  <a:srgbClr val="317ABE"/>
                </a:solidFill>
                <a:latin typeface="Articulate Narrow" panose="02000506040000020004" pitchFamily="2" charset="0"/>
              </a:rPr>
              <a:t>Mostra el botó de revisió d’una pregunta</a:t>
            </a:r>
            <a:r>
              <a:rPr lang="ca-ES" sz="2000" i="1" dirty="0">
                <a:latin typeface="Articulate Narrow" panose="02000506040000020004" pitchFamily="2" charset="0"/>
              </a:rPr>
              <a:t>. </a:t>
            </a:r>
            <a:r>
              <a:rPr lang="ca-ES" sz="2000" dirty="0">
                <a:latin typeface="Articulate Narrow" panose="02000506040000020004" pitchFamily="2" charset="0"/>
              </a:rPr>
              <a:t>Si l’estudiant respon incorrectament una pregunta, se li dona l’opció de provar-ho un altre cop però sense obtenir-ne cap puntuació.</a:t>
            </a:r>
            <a:endParaRPr lang="es-ES" sz="2000" dirty="0">
              <a:latin typeface="Articulate Narrow" panose="02000506040000020004" pitchFamily="2" charset="0"/>
            </a:endParaRPr>
          </a:p>
          <a:p>
            <a:endParaRPr lang="ca-ES" sz="2000" dirty="0">
              <a:latin typeface="Articulate Narrow" panose="02000506040000020004" pitchFamily="2" charset="0"/>
            </a:endParaRPr>
          </a:p>
        </p:txBody>
      </p:sp>
      <p:sp>
        <p:nvSpPr>
          <p:cNvPr id="8" name="CuadroTexto 7"/>
          <p:cNvSpPr txBox="1"/>
          <p:nvPr/>
        </p:nvSpPr>
        <p:spPr>
          <a:xfrm>
            <a:off x="1204787" y="3777587"/>
            <a:ext cx="3926155" cy="2554545"/>
          </a:xfrm>
          <a:prstGeom prst="rect">
            <a:avLst/>
          </a:prstGeom>
          <a:noFill/>
        </p:spPr>
        <p:txBody>
          <a:bodyPr wrap="square" rtlCol="0">
            <a:spAutoFit/>
          </a:bodyPr>
          <a:lstStyle/>
          <a:p>
            <a:pPr algn="just"/>
            <a:r>
              <a:rPr lang="ca-ES" sz="2000" dirty="0">
                <a:solidFill>
                  <a:srgbClr val="317ABE"/>
                </a:solidFill>
                <a:latin typeface="Articulate Narrow" panose="02000506040000020004" pitchFamily="2" charset="0"/>
              </a:rPr>
              <a:t>Nombre màxim d’intents.</a:t>
            </a:r>
            <a:r>
              <a:rPr lang="ca-ES" sz="2000" dirty="0">
                <a:latin typeface="Articulate Narrow" panose="02000506040000020004" pitchFamily="2" charset="0"/>
              </a:rPr>
              <a:t> Indica quants cops es pot intentar respondre a una pregunta. Si un estudiant té dificultat per contestar una pregunta curta o numèrica pot provar-ho tantes vegades com indiqui aquest nombre abans que no se li mostri la pàgina següent. </a:t>
            </a:r>
            <a:endParaRPr lang="ca-ES" dirty="0"/>
          </a:p>
        </p:txBody>
      </p:sp>
    </p:spTree>
    <p:extLst>
      <p:ext uri="{BB962C8B-B14F-4D97-AF65-F5344CB8AC3E}">
        <p14:creationId xmlns:p14="http://schemas.microsoft.com/office/powerpoint/2010/main" val="2353207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1"/>
          <p:cNvPicPr/>
          <p:nvPr/>
        </p:nvPicPr>
        <p:blipFill>
          <a:blip r:embed="rId2">
            <a:extLst>
              <a:ext uri="{28A0092B-C50C-407E-A947-70E740481C1C}">
                <a14:useLocalDpi xmlns:a14="http://schemas.microsoft.com/office/drawing/2010/main" val="0"/>
              </a:ext>
            </a:extLst>
          </a:blip>
          <a:stretch>
            <a:fillRect/>
          </a:stretch>
        </p:blipFill>
        <p:spPr>
          <a:xfrm>
            <a:off x="6688004" y="1929546"/>
            <a:ext cx="4624800" cy="2505938"/>
          </a:xfrm>
          <a:prstGeom prst="rect">
            <a:avLst/>
          </a:prstGeom>
          <a:ln>
            <a:solidFill>
              <a:schemeClr val="bg1">
                <a:lumMod val="85000"/>
              </a:schemeClr>
            </a:solidFill>
          </a:ln>
        </p:spPr>
      </p:pic>
      <p:sp>
        <p:nvSpPr>
          <p:cNvPr id="3" name="Rectángulo 2"/>
          <p:cNvSpPr/>
          <p:nvPr/>
        </p:nvSpPr>
        <p:spPr>
          <a:xfrm>
            <a:off x="7702932" y="4469656"/>
            <a:ext cx="2223686" cy="338554"/>
          </a:xfrm>
          <a:prstGeom prst="rect">
            <a:avLst/>
          </a:prstGeom>
        </p:spPr>
        <p:txBody>
          <a:bodyPr wrap="none">
            <a:spAutoFit/>
          </a:bodyPr>
          <a:lstStyle/>
          <a:p>
            <a:pPr algn="ctr"/>
            <a:r>
              <a:rPr lang="ca-ES" sz="1600" dirty="0">
                <a:latin typeface="Articulate Narrow" panose="02000506040000020004" pitchFamily="2" charset="0"/>
              </a:rPr>
              <a:t>Opcions de control de flux</a:t>
            </a:r>
            <a:endParaRPr lang="es-ES" sz="1600" dirty="0">
              <a:latin typeface="Articulate Narrow" panose="02000506040000020004" pitchFamily="2" charset="0"/>
            </a:endParaRPr>
          </a:p>
        </p:txBody>
      </p:sp>
      <p:sp>
        <p:nvSpPr>
          <p:cNvPr id="4" name="Rectangle 9"/>
          <p:cNvSpPr/>
          <p:nvPr/>
        </p:nvSpPr>
        <p:spPr>
          <a:xfrm>
            <a:off x="795914" y="445951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795914" y="171009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Rectángulo 5"/>
          <p:cNvSpPr/>
          <p:nvPr/>
        </p:nvSpPr>
        <p:spPr>
          <a:xfrm>
            <a:off x="1173137" y="1673514"/>
            <a:ext cx="4852416" cy="2585323"/>
          </a:xfrm>
          <a:prstGeom prst="rect">
            <a:avLst/>
          </a:prstGeom>
        </p:spPr>
        <p:txBody>
          <a:bodyPr wrap="square">
            <a:spAutoFit/>
          </a:bodyPr>
          <a:lstStyle/>
          <a:p>
            <a:pPr algn="just">
              <a:buClr>
                <a:srgbClr val="0E5687"/>
              </a:buClr>
            </a:pPr>
            <a:r>
              <a:rPr lang="ca-ES" dirty="0">
                <a:solidFill>
                  <a:srgbClr val="317ABE"/>
                </a:solidFill>
                <a:latin typeface="Articulate Narrow" panose="02000506040000020004" pitchFamily="2" charset="0"/>
              </a:rPr>
              <a:t>Acció després d’una resposta correcta</a:t>
            </a:r>
            <a:r>
              <a:rPr lang="ca-ES" dirty="0">
                <a:latin typeface="Articulate Narrow" panose="02000506040000020004" pitchFamily="2" charset="0"/>
              </a:rPr>
              <a:t>. Després de respondre correctament una pregunta, hi ha tres opcions per a la pàgina següent. La més habitual és </a:t>
            </a:r>
            <a:r>
              <a:rPr lang="ca-ES" dirty="0">
                <a:solidFill>
                  <a:srgbClr val="317ABE"/>
                </a:solidFill>
                <a:latin typeface="Articulate Narrow" panose="02000506040000020004" pitchFamily="2" charset="0"/>
              </a:rPr>
              <a:t>Normal: segueix el camí de la lliçó</a:t>
            </a:r>
            <a:r>
              <a:rPr lang="ca-ES" dirty="0">
                <a:latin typeface="Articulate Narrow" panose="02000506040000020004" pitchFamily="2" charset="0"/>
              </a:rPr>
              <a:t>, amb la qual se segueix l’itinerari traçat en funció de les respostes. Tanmateix, si la lliçó s’utilitza com un conjunt de preguntes a l’atzar, hi ha dues altres opcions: </a:t>
            </a:r>
            <a:r>
              <a:rPr lang="ca-ES" dirty="0">
                <a:solidFill>
                  <a:srgbClr val="317ABE"/>
                </a:solidFill>
                <a:latin typeface="Articulate Narrow" panose="02000506040000020004" pitchFamily="2" charset="0"/>
              </a:rPr>
              <a:t>Mostra una pàgina no vista i Mostra una pàgina no contestada</a:t>
            </a:r>
            <a:r>
              <a:rPr lang="ca-ES" dirty="0">
                <a:latin typeface="Articulate Narrow" panose="02000506040000020004" pitchFamily="2" charset="0"/>
              </a:rPr>
              <a:t>.</a:t>
            </a:r>
          </a:p>
        </p:txBody>
      </p:sp>
      <p:sp>
        <p:nvSpPr>
          <p:cNvPr id="7" name="Rectángulo 6"/>
          <p:cNvSpPr/>
          <p:nvPr/>
        </p:nvSpPr>
        <p:spPr>
          <a:xfrm>
            <a:off x="1173137" y="4426861"/>
            <a:ext cx="4902517" cy="2031325"/>
          </a:xfrm>
          <a:prstGeom prst="rect">
            <a:avLst/>
          </a:prstGeom>
        </p:spPr>
        <p:txBody>
          <a:bodyPr wrap="square">
            <a:spAutoFit/>
          </a:bodyPr>
          <a:lstStyle/>
          <a:p>
            <a:pPr algn="just">
              <a:buClr>
                <a:srgbClr val="0E5687"/>
              </a:buClr>
            </a:pPr>
            <a:r>
              <a:rPr lang="ca-ES" dirty="0">
                <a:solidFill>
                  <a:srgbClr val="317ABE"/>
                </a:solidFill>
                <a:latin typeface="Articulate Narrow" panose="02000506040000020004" pitchFamily="2" charset="0"/>
              </a:rPr>
              <a:t>Nombre de pàgines per mostrar. </a:t>
            </a:r>
            <a:r>
              <a:rPr lang="ca-ES" dirty="0">
                <a:latin typeface="Articulate Narrow" panose="02000506040000020004" pitchFamily="2" charset="0"/>
              </a:rPr>
              <a:t>Aquest valor s’usa només en les lliçons de tipus targeta. El valor per defecte és 0 i significa que es mostren totes les pàgines a la lliçó. Si es defineix un valor diferent, es mostra aquest nombre de pàgines. Després de mostrar aquest nombre de pàgines l’activitat finalitza i es mostra la qualificació obtinguda. </a:t>
            </a:r>
            <a:endParaRPr lang="es-ES" dirty="0">
              <a:latin typeface="Articulate Narrow" panose="02000506040000020004" pitchFamily="2" charset="0"/>
            </a:endParaRPr>
          </a:p>
        </p:txBody>
      </p:sp>
    </p:spTree>
    <p:extLst>
      <p:ext uri="{BB962C8B-B14F-4D97-AF65-F5344CB8AC3E}">
        <p14:creationId xmlns:p14="http://schemas.microsoft.com/office/powerpoint/2010/main" val="42321999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21482" y="1281422"/>
            <a:ext cx="2222083" cy="523220"/>
          </a:xfrm>
          <a:prstGeom prst="rect">
            <a:avLst/>
          </a:prstGeom>
        </p:spPr>
        <p:txBody>
          <a:bodyPr wrap="none">
            <a:spAutoFit/>
          </a:bodyPr>
          <a:lstStyle/>
          <a:p>
            <a:r>
              <a:rPr lang="ca-ES" sz="2800" b="1" dirty="0">
                <a:solidFill>
                  <a:srgbClr val="317ABE"/>
                </a:solidFill>
                <a:latin typeface="Bebas Neue Bold"/>
              </a:rPr>
              <a:t>Qualificació</a:t>
            </a:r>
            <a:endParaRPr lang="es-ES" sz="2800" b="1" dirty="0">
              <a:solidFill>
                <a:srgbClr val="317ABE"/>
              </a:solidFill>
              <a:latin typeface="Bebas Neue Bold"/>
            </a:endParaRPr>
          </a:p>
        </p:txBody>
      </p:sp>
      <p:sp>
        <p:nvSpPr>
          <p:cNvPr id="3" name="Rectangle 9"/>
          <p:cNvSpPr/>
          <p:nvPr/>
        </p:nvSpPr>
        <p:spPr>
          <a:xfrm>
            <a:off x="835599" y="255418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9"/>
          <p:cNvSpPr/>
          <p:nvPr/>
        </p:nvSpPr>
        <p:spPr>
          <a:xfrm>
            <a:off x="6669918" y="354326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6689010" y="502244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Rectangle 9"/>
          <p:cNvSpPr/>
          <p:nvPr/>
        </p:nvSpPr>
        <p:spPr>
          <a:xfrm>
            <a:off x="6669918" y="219204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Rectangle 9"/>
          <p:cNvSpPr/>
          <p:nvPr/>
        </p:nvSpPr>
        <p:spPr>
          <a:xfrm>
            <a:off x="857921" y="417299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Rectángulo 7"/>
          <p:cNvSpPr/>
          <p:nvPr/>
        </p:nvSpPr>
        <p:spPr>
          <a:xfrm>
            <a:off x="1162721" y="2461730"/>
            <a:ext cx="4120896" cy="923330"/>
          </a:xfrm>
          <a:prstGeom prst="rect">
            <a:avLst/>
          </a:prstGeom>
        </p:spPr>
        <p:txBody>
          <a:bodyPr wrap="square">
            <a:spAutoFit/>
          </a:bodyPr>
          <a:lstStyle/>
          <a:p>
            <a:pPr lvl="0" algn="just">
              <a:buClr>
                <a:srgbClr val="0E5687"/>
              </a:buClr>
            </a:pPr>
            <a:r>
              <a:rPr lang="ca-ES" dirty="0">
                <a:solidFill>
                  <a:srgbClr val="317ABE"/>
                </a:solidFill>
                <a:latin typeface="Articulate Narrow" panose="02000506040000020004" pitchFamily="2" charset="0"/>
              </a:rPr>
              <a:t>Qualificació.</a:t>
            </a:r>
            <a:r>
              <a:rPr lang="ca-ES" dirty="0">
                <a:latin typeface="Articulate Narrow" panose="02000506040000020004" pitchFamily="2" charset="0"/>
              </a:rPr>
              <a:t> Indica la puntuació màxima que es pot obtenir o l’escala que es fa servir per avaluar. </a:t>
            </a:r>
          </a:p>
        </p:txBody>
      </p:sp>
      <p:sp>
        <p:nvSpPr>
          <p:cNvPr id="9" name="Rectángulo 8"/>
          <p:cNvSpPr/>
          <p:nvPr/>
        </p:nvSpPr>
        <p:spPr>
          <a:xfrm>
            <a:off x="1185044" y="4099117"/>
            <a:ext cx="4098574" cy="923330"/>
          </a:xfrm>
          <a:prstGeom prst="rect">
            <a:avLst/>
          </a:prstGeom>
        </p:spPr>
        <p:txBody>
          <a:bodyPr wrap="square">
            <a:spAutoFit/>
          </a:bodyPr>
          <a:lstStyle/>
          <a:p>
            <a:pPr lvl="0" algn="just">
              <a:buClr>
                <a:srgbClr val="0E5687"/>
              </a:buClr>
            </a:pPr>
            <a:r>
              <a:rPr lang="ca-ES" dirty="0">
                <a:solidFill>
                  <a:srgbClr val="317ABE"/>
                </a:solidFill>
                <a:latin typeface="Articulate Narrow" panose="02000506040000020004" pitchFamily="2" charset="0"/>
              </a:rPr>
              <a:t>Categoria de qualificació. </a:t>
            </a:r>
            <a:r>
              <a:rPr lang="ca-ES" dirty="0">
                <a:latin typeface="Articulate Narrow" panose="02000506040000020004" pitchFamily="2" charset="0"/>
              </a:rPr>
              <a:t>S’hi pot especificar on s’ubiquen les qualificacions al llibre de qualificacions.</a:t>
            </a:r>
          </a:p>
        </p:txBody>
      </p:sp>
      <p:sp>
        <p:nvSpPr>
          <p:cNvPr id="10" name="Rectángulo 9"/>
          <p:cNvSpPr/>
          <p:nvPr/>
        </p:nvSpPr>
        <p:spPr>
          <a:xfrm>
            <a:off x="7016132" y="2128604"/>
            <a:ext cx="3834748" cy="646331"/>
          </a:xfrm>
          <a:prstGeom prst="rect">
            <a:avLst/>
          </a:prstGeom>
        </p:spPr>
        <p:txBody>
          <a:bodyPr wrap="square">
            <a:spAutoFit/>
          </a:bodyPr>
          <a:lstStyle/>
          <a:p>
            <a:pPr algn="just">
              <a:buClr>
                <a:srgbClr val="0E5687"/>
              </a:buClr>
            </a:pPr>
            <a:r>
              <a:rPr lang="ca-ES" dirty="0">
                <a:solidFill>
                  <a:srgbClr val="317ABE"/>
                </a:solidFill>
                <a:latin typeface="Articulate Narrow" panose="02000506040000020004" pitchFamily="2" charset="0"/>
              </a:rPr>
              <a:t>Qualificació per aprovar. </a:t>
            </a:r>
            <a:r>
              <a:rPr lang="ca-ES" dirty="0">
                <a:latin typeface="Articulate Narrow" panose="02000506040000020004" pitchFamily="2" charset="0"/>
              </a:rPr>
              <a:t>És la puntuació mínima necessària per aprovar.</a:t>
            </a:r>
          </a:p>
        </p:txBody>
      </p:sp>
      <p:sp>
        <p:nvSpPr>
          <p:cNvPr id="11" name="Rectángulo 10"/>
          <p:cNvSpPr/>
          <p:nvPr/>
        </p:nvSpPr>
        <p:spPr>
          <a:xfrm>
            <a:off x="6997040" y="3486750"/>
            <a:ext cx="3853840" cy="923330"/>
          </a:xfrm>
          <a:prstGeom prst="rect">
            <a:avLst/>
          </a:prstGeom>
        </p:spPr>
        <p:txBody>
          <a:bodyPr wrap="square">
            <a:spAutoFit/>
          </a:bodyPr>
          <a:lstStyle/>
          <a:p>
            <a:pPr algn="just">
              <a:buClr>
                <a:srgbClr val="0E5687"/>
              </a:buClr>
            </a:pPr>
            <a:r>
              <a:rPr lang="ca-ES" dirty="0">
                <a:solidFill>
                  <a:srgbClr val="317ABE"/>
                </a:solidFill>
                <a:latin typeface="Articulate Narrow" panose="02000506040000020004" pitchFamily="2" charset="0"/>
              </a:rPr>
              <a:t>Lliçó de pràctica</a:t>
            </a:r>
            <a:r>
              <a:rPr lang="ca-ES" i="1" dirty="0">
                <a:latin typeface="Articulate Narrow" panose="02000506040000020004" pitchFamily="2" charset="0"/>
              </a:rPr>
              <a:t>. </a:t>
            </a:r>
            <a:r>
              <a:rPr lang="ca-ES" dirty="0">
                <a:latin typeface="Articulate Narrow" panose="02000506040000020004" pitchFamily="2" charset="0"/>
              </a:rPr>
              <a:t>Si s’habilita, la qualificació obtinguda no queda registrada al llibre de qualificacions.</a:t>
            </a:r>
          </a:p>
        </p:txBody>
      </p:sp>
      <p:sp>
        <p:nvSpPr>
          <p:cNvPr id="12" name="Rectángulo 11"/>
          <p:cNvSpPr/>
          <p:nvPr/>
        </p:nvSpPr>
        <p:spPr>
          <a:xfrm>
            <a:off x="6997040" y="4962622"/>
            <a:ext cx="3853840" cy="646331"/>
          </a:xfrm>
          <a:prstGeom prst="rect">
            <a:avLst/>
          </a:prstGeom>
        </p:spPr>
        <p:txBody>
          <a:bodyPr wrap="square">
            <a:spAutoFit/>
          </a:bodyPr>
          <a:lstStyle/>
          <a:p>
            <a:pPr algn="just">
              <a:buClr>
                <a:srgbClr val="0E5687"/>
              </a:buClr>
            </a:pPr>
            <a:r>
              <a:rPr lang="ca-ES" dirty="0">
                <a:solidFill>
                  <a:srgbClr val="317ABE"/>
                </a:solidFill>
                <a:latin typeface="Articulate Narrow" panose="02000506040000020004" pitchFamily="2" charset="0"/>
              </a:rPr>
              <a:t>Es permet repetir</a:t>
            </a:r>
            <a:r>
              <a:rPr lang="ca-ES" dirty="0">
                <a:latin typeface="Articulate Narrow" panose="02000506040000020004" pitchFamily="2" charset="0"/>
              </a:rPr>
              <a:t>. Si s’habilita, l’alumnat pot accedir a la lliçó més d’una vegada. </a:t>
            </a:r>
            <a:endParaRPr lang="es-ES" dirty="0">
              <a:latin typeface="Articulate Narrow" panose="02000506040000020004" pitchFamily="2" charset="0"/>
            </a:endParaRPr>
          </a:p>
        </p:txBody>
      </p:sp>
    </p:spTree>
    <p:extLst>
      <p:ext uri="{BB962C8B-B14F-4D97-AF65-F5344CB8AC3E}">
        <p14:creationId xmlns:p14="http://schemas.microsoft.com/office/powerpoint/2010/main" val="2509858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79548" y="2215165"/>
            <a:ext cx="5151549" cy="1107996"/>
          </a:xfrm>
          <a:prstGeom prst="rect">
            <a:avLst/>
          </a:prstGeom>
          <a:noFill/>
        </p:spPr>
        <p:txBody>
          <a:bodyPr wrap="square" rtlCol="0">
            <a:spAutoFit/>
          </a:bodyPr>
          <a:lstStyle/>
          <a:p>
            <a:pPr marL="342900" indent="-342900">
              <a:buClr>
                <a:srgbClr val="317ABE"/>
              </a:buClr>
              <a:buFont typeface="+mj-lt"/>
              <a:buAutoNum type="arabicPeriod" startAt="5"/>
            </a:pPr>
            <a:r>
              <a:rPr lang="ca-ES" sz="2400" dirty="0">
                <a:solidFill>
                  <a:prstClr val="black"/>
                </a:solidFill>
                <a:latin typeface="Articulate Narrow" panose="02000506040000020004" pitchFamily="2" charset="0"/>
              </a:rPr>
              <a:t>Per acabar, es clica a </a:t>
            </a:r>
            <a:r>
              <a:rPr lang="ca-ES" sz="2400" dirty="0">
                <a:solidFill>
                  <a:srgbClr val="317ABE"/>
                </a:solidFill>
                <a:latin typeface="Articulate Narrow" panose="02000506040000020004" pitchFamily="2" charset="0"/>
              </a:rPr>
              <a:t>Desa els canvis i visualitza.</a:t>
            </a:r>
            <a:endParaRPr lang="es-ES" sz="2400" dirty="0">
              <a:solidFill>
                <a:srgbClr val="317ABE"/>
              </a:solidFill>
              <a:latin typeface="Articulate Narrow" panose="02000506040000020004" pitchFamily="2" charset="0"/>
            </a:endParaRPr>
          </a:p>
          <a:p>
            <a:endParaRPr lang="ca-ES" dirty="0"/>
          </a:p>
        </p:txBody>
      </p:sp>
      <p:sp>
        <p:nvSpPr>
          <p:cNvPr id="3" name="CuadroTexto 2"/>
          <p:cNvSpPr txBox="1"/>
          <p:nvPr/>
        </p:nvSpPr>
        <p:spPr>
          <a:xfrm>
            <a:off x="5961888" y="2902982"/>
            <a:ext cx="5516107" cy="3477875"/>
          </a:xfrm>
          <a:prstGeom prst="rect">
            <a:avLst/>
          </a:prstGeom>
          <a:noFill/>
        </p:spPr>
        <p:txBody>
          <a:bodyPr wrap="square" rtlCol="0">
            <a:spAutoFit/>
          </a:bodyPr>
          <a:lstStyle/>
          <a:p>
            <a:pPr algn="just"/>
            <a:r>
              <a:rPr lang="ca-ES" sz="2000" dirty="0">
                <a:solidFill>
                  <a:prstClr val="black"/>
                </a:solidFill>
                <a:latin typeface="Articulate Narrow" panose="02000506040000020004" pitchFamily="2" charset="0"/>
              </a:rPr>
              <a:t>Per continuar el procés de creació d’una lliçó, s’editen les pàgines o preguntes que la compondran i, si escau, els salts que ha d’haver-hi entre unes i altres i que defineixen l’itinerari o itineraris que cal seguir per completar-la. En cas que la lliçó es faci servir com un recurs d’aprenentatge guiat i condicionat amb diverses ramificacions, és molt recomanable fer primer sobre paper el disseny i el flux de la lliçó abans de començar a treballar en el </a:t>
            </a:r>
            <a:r>
              <a:rPr lang="ca-ES" sz="2000" dirty="0" err="1">
                <a:solidFill>
                  <a:prstClr val="black"/>
                </a:solidFill>
                <a:latin typeface="Articulate Narrow" panose="02000506040000020004" pitchFamily="2" charset="0"/>
              </a:rPr>
              <a:t>Moodle</a:t>
            </a:r>
            <a:r>
              <a:rPr lang="ca-ES" sz="2000" dirty="0">
                <a:solidFill>
                  <a:prstClr val="black"/>
                </a:solidFill>
                <a:latin typeface="Articulate Narrow" panose="02000506040000020004" pitchFamily="2" charset="0"/>
              </a:rPr>
              <a:t>. </a:t>
            </a:r>
            <a:endParaRPr lang="ca-ES" sz="2000" dirty="0" smtClean="0">
              <a:solidFill>
                <a:prstClr val="black"/>
              </a:solidFill>
              <a:latin typeface="Articulate Narrow" panose="02000506040000020004" pitchFamily="2" charset="0"/>
            </a:endParaRPr>
          </a:p>
          <a:p>
            <a:pPr algn="just"/>
            <a:r>
              <a:rPr lang="ca-ES" sz="2000" dirty="0" smtClean="0">
                <a:solidFill>
                  <a:prstClr val="black"/>
                </a:solidFill>
                <a:latin typeface="Articulate Narrow" panose="02000506040000020004" pitchFamily="2" charset="0"/>
              </a:rPr>
              <a:t>L’edició </a:t>
            </a:r>
            <a:r>
              <a:rPr lang="ca-ES" sz="2000" dirty="0">
                <a:solidFill>
                  <a:prstClr val="black"/>
                </a:solidFill>
                <a:latin typeface="Articulate Narrow" panose="02000506040000020004" pitchFamily="2" charset="0"/>
              </a:rPr>
              <a:t>inicial i posterior es fa des de la pestanya </a:t>
            </a:r>
            <a:r>
              <a:rPr lang="ca-ES" sz="2000" dirty="0">
                <a:solidFill>
                  <a:srgbClr val="317ABE"/>
                </a:solidFill>
                <a:latin typeface="Articulate Narrow" panose="02000506040000020004" pitchFamily="2" charset="0"/>
              </a:rPr>
              <a:t>Edita</a:t>
            </a:r>
            <a:r>
              <a:rPr lang="ca-ES" sz="2000" dirty="0" smtClean="0">
                <a:solidFill>
                  <a:srgbClr val="317ABE"/>
                </a:solidFill>
                <a:latin typeface="Articulate Narrow" panose="02000506040000020004" pitchFamily="2" charset="0"/>
              </a:rPr>
              <a:t>.</a:t>
            </a:r>
            <a:endParaRPr lang="ca-ES" sz="2000" dirty="0"/>
          </a:p>
        </p:txBody>
      </p:sp>
    </p:spTree>
    <p:extLst>
      <p:ext uri="{BB962C8B-B14F-4D97-AF65-F5344CB8AC3E}">
        <p14:creationId xmlns:p14="http://schemas.microsoft.com/office/powerpoint/2010/main" val="4086443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866915" y="1089617"/>
            <a:ext cx="4919937" cy="738664"/>
          </a:xfrm>
          <a:prstGeom prst="rect">
            <a:avLst/>
          </a:prstGeom>
        </p:spPr>
        <p:txBody>
          <a:bodyPr wrap="none">
            <a:spAutoFit/>
          </a:bodyPr>
          <a:lstStyle/>
          <a:p>
            <a:pPr lvl="0" algn="just">
              <a:lnSpc>
                <a:spcPct val="150000"/>
              </a:lnSpc>
              <a:spcBef>
                <a:spcPts val="600"/>
              </a:spcBef>
              <a:spcAft>
                <a:spcPts val="600"/>
              </a:spcAft>
            </a:pPr>
            <a:r>
              <a:rPr lang="ca-ES" sz="2800" b="1" dirty="0">
                <a:solidFill>
                  <a:srgbClr val="317ABE"/>
                </a:solidFill>
                <a:latin typeface="Bebas Neue Bold"/>
                <a:ea typeface="Trebuchet MS" panose="020B0603020202020204" pitchFamily="34" charset="0"/>
                <a:cs typeface="Arial" panose="020B0604020202020204" pitchFamily="34" charset="0"/>
              </a:rPr>
              <a:t>S’ofereixen quatre opcions:</a:t>
            </a:r>
            <a:endParaRPr lang="es-ES" sz="2800" b="1" dirty="0">
              <a:solidFill>
                <a:srgbClr val="317ABE"/>
              </a:solidFill>
              <a:latin typeface="Bebas Neue Bold"/>
              <a:ea typeface="Trebuchet MS" panose="020B0603020202020204" pitchFamily="34" charset="0"/>
              <a:cs typeface="Arial" panose="020B0604020202020204" pitchFamily="34" charset="0"/>
            </a:endParaRPr>
          </a:p>
        </p:txBody>
      </p:sp>
      <p:sp>
        <p:nvSpPr>
          <p:cNvPr id="9" name="Rectángulo 8"/>
          <p:cNvSpPr/>
          <p:nvPr/>
        </p:nvSpPr>
        <p:spPr>
          <a:xfrm>
            <a:off x="866915" y="2352872"/>
            <a:ext cx="2902981" cy="1323439"/>
          </a:xfrm>
          <a:prstGeom prst="rect">
            <a:avLst/>
          </a:prstGeom>
          <a:solidFill>
            <a:srgbClr val="5B9BD5"/>
          </a:solidFill>
        </p:spPr>
        <p:txBody>
          <a:bodyPr wrap="square">
            <a:spAutoFit/>
          </a:bodyPr>
          <a:lstStyle/>
          <a:p>
            <a:pPr lvl="0"/>
            <a:r>
              <a:rPr lang="ca-ES" sz="2000" dirty="0">
                <a:latin typeface="Articulate Narrow" panose="02000506040000020004" pitchFamily="2" charset="0"/>
              </a:rPr>
              <a:t>Importa preguntes. </a:t>
            </a:r>
            <a:r>
              <a:rPr lang="ca-ES" sz="2000" dirty="0" smtClean="0">
                <a:solidFill>
                  <a:schemeClr val="bg1"/>
                </a:solidFill>
                <a:latin typeface="Articulate Narrow" panose="02000506040000020004" pitchFamily="2" charset="0"/>
              </a:rPr>
              <a:t>Permet </a:t>
            </a:r>
            <a:r>
              <a:rPr lang="ca-ES" sz="2000" dirty="0">
                <a:solidFill>
                  <a:schemeClr val="bg1"/>
                </a:solidFill>
                <a:latin typeface="Articulate Narrow" panose="02000506040000020004" pitchFamily="2" charset="0"/>
              </a:rPr>
              <a:t>incorporar ràpidament diverses preguntes a partir d’un fitxer de text.</a:t>
            </a:r>
            <a:endParaRPr lang="es-ES" sz="2000" dirty="0">
              <a:solidFill>
                <a:schemeClr val="bg1"/>
              </a:solidFill>
              <a:latin typeface="Articulate Narrow" panose="02000506040000020004" pitchFamily="2" charset="0"/>
            </a:endParaRPr>
          </a:p>
        </p:txBody>
      </p:sp>
      <p:sp>
        <p:nvSpPr>
          <p:cNvPr id="12" name="CuadroTexto 11"/>
          <p:cNvSpPr txBox="1"/>
          <p:nvPr/>
        </p:nvSpPr>
        <p:spPr>
          <a:xfrm>
            <a:off x="995965" y="4666863"/>
            <a:ext cx="9916732" cy="1631216"/>
          </a:xfrm>
          <a:prstGeom prst="rect">
            <a:avLst/>
          </a:prstGeom>
          <a:solidFill>
            <a:srgbClr val="5B9BD5"/>
          </a:solidFill>
        </p:spPr>
        <p:txBody>
          <a:bodyPr wrap="square" rtlCol="0">
            <a:spAutoFit/>
          </a:bodyPr>
          <a:lstStyle/>
          <a:p>
            <a:r>
              <a:rPr lang="ca-ES" sz="2000" dirty="0">
                <a:latin typeface="Articulate Narrow" panose="02000506040000020004" pitchFamily="2" charset="0"/>
              </a:rPr>
              <a:t>Afegeix un </a:t>
            </a:r>
            <a:r>
              <a:rPr lang="ca-ES" sz="2000" dirty="0" smtClean="0">
                <a:latin typeface="Articulate Narrow" panose="02000506040000020004" pitchFamily="2" charset="0"/>
              </a:rPr>
              <a:t>clúster.</a:t>
            </a:r>
            <a:r>
              <a:rPr lang="ca-ES" sz="2000" dirty="0" smtClean="0">
                <a:solidFill>
                  <a:schemeClr val="bg1"/>
                </a:solidFill>
                <a:latin typeface="Articulate Narrow" panose="02000506040000020004" pitchFamily="2" charset="0"/>
              </a:rPr>
              <a:t> </a:t>
            </a:r>
            <a:endParaRPr lang="ca-ES" sz="2000" dirty="0" smtClean="0">
              <a:solidFill>
                <a:schemeClr val="bg1"/>
              </a:solidFill>
              <a:latin typeface="Articulate Narrow" panose="02000506040000020004" pitchFamily="2" charset="0"/>
            </a:endParaRPr>
          </a:p>
          <a:p>
            <a:r>
              <a:rPr lang="ca-ES" sz="2000" dirty="0" smtClean="0">
                <a:solidFill>
                  <a:schemeClr val="bg1"/>
                </a:solidFill>
                <a:latin typeface="Articulate Narrow" panose="02000506040000020004" pitchFamily="2" charset="0"/>
              </a:rPr>
              <a:t>Un </a:t>
            </a:r>
            <a:r>
              <a:rPr lang="ca-ES" sz="2000" dirty="0">
                <a:solidFill>
                  <a:schemeClr val="bg1"/>
                </a:solidFill>
                <a:latin typeface="Articulate Narrow" panose="02000506040000020004" pitchFamily="2" charset="0"/>
              </a:rPr>
              <a:t>clúster és un conjunt de preguntes que es presenten a l’estudiant de manera aleatòria dins d’una lliçó. D’aquesta manera, a cada estudiant se li mostren les mateixes preguntes en un ordre diferent. Un cop obert un clúster s’hi incorporen pàgines de preguntes i es tanca amb l’element </a:t>
            </a:r>
            <a:r>
              <a:rPr lang="ca-ES" sz="2000" dirty="0">
                <a:latin typeface="Articulate Narrow" panose="02000506040000020004" pitchFamily="2" charset="0"/>
              </a:rPr>
              <a:t>Afegeix final de clúster</a:t>
            </a:r>
            <a:r>
              <a:rPr lang="ca-ES" sz="2000" dirty="0" smtClean="0">
                <a:latin typeface="Articulate Narrow" panose="02000506040000020004" pitchFamily="2" charset="0"/>
              </a:rPr>
              <a:t>.</a:t>
            </a:r>
            <a:endParaRPr lang="ca-ES" dirty="0"/>
          </a:p>
        </p:txBody>
      </p:sp>
      <p:pic>
        <p:nvPicPr>
          <p:cNvPr id="13" name="Imatge 18"/>
          <p:cNvPicPr/>
          <p:nvPr/>
        </p:nvPicPr>
        <p:blipFill>
          <a:blip r:embed="rId2">
            <a:extLst>
              <a:ext uri="{28A0092B-C50C-407E-A947-70E740481C1C}">
                <a14:useLocalDpi xmlns:a14="http://schemas.microsoft.com/office/drawing/2010/main" val="0"/>
              </a:ext>
            </a:extLst>
          </a:blip>
          <a:stretch>
            <a:fillRect/>
          </a:stretch>
        </p:blipFill>
        <p:spPr>
          <a:xfrm>
            <a:off x="5486400" y="1623219"/>
            <a:ext cx="5563673" cy="2605590"/>
          </a:xfrm>
          <a:prstGeom prst="rect">
            <a:avLst/>
          </a:prstGeom>
          <a:ln>
            <a:solidFill>
              <a:schemeClr val="bg1">
                <a:lumMod val="85000"/>
              </a:schemeClr>
            </a:solidFill>
          </a:ln>
        </p:spPr>
      </p:pic>
      <p:cxnSp>
        <p:nvCxnSpPr>
          <p:cNvPr id="18" name="Conector recto de flecha 17"/>
          <p:cNvCxnSpPr/>
          <p:nvPr/>
        </p:nvCxnSpPr>
        <p:spPr>
          <a:xfrm flipV="1">
            <a:off x="3898232" y="3156848"/>
            <a:ext cx="1562410" cy="177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flipV="1">
            <a:off x="3618963" y="3541690"/>
            <a:ext cx="1970468" cy="9787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3" name="Rectángulo 22"/>
          <p:cNvSpPr/>
          <p:nvPr/>
        </p:nvSpPr>
        <p:spPr>
          <a:xfrm>
            <a:off x="5486401" y="4209388"/>
            <a:ext cx="5537914" cy="311096"/>
          </a:xfrm>
          <a:prstGeom prst="rect">
            <a:avLst/>
          </a:prstGeom>
        </p:spPr>
        <p:txBody>
          <a:bodyPr wrap="square">
            <a:spAutoFit/>
          </a:bodyPr>
          <a:lstStyle/>
          <a:p>
            <a:pPr lvl="0" algn="ctr"/>
            <a:r>
              <a:rPr lang="ca-ES" sz="1400" dirty="0">
                <a:latin typeface="Articulate Narrow" panose="02000506040000020004" pitchFamily="2" charset="0"/>
              </a:rPr>
              <a:t>Opcions inicials de l’edició de les pàgines</a:t>
            </a:r>
            <a:endParaRPr lang="es-ES" sz="1400" dirty="0">
              <a:latin typeface="Articulate Narrow" panose="02000506040000020004" pitchFamily="2" charset="0"/>
            </a:endParaRPr>
          </a:p>
        </p:txBody>
      </p:sp>
    </p:spTree>
    <p:extLst>
      <p:ext uri="{BB962C8B-B14F-4D97-AF65-F5344CB8AC3E}">
        <p14:creationId xmlns:p14="http://schemas.microsoft.com/office/powerpoint/2010/main" val="32898925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959924" y="1918952"/>
            <a:ext cx="1950701" cy="3693319"/>
          </a:xfrm>
          <a:prstGeom prst="rect">
            <a:avLst/>
          </a:prstGeom>
          <a:solidFill>
            <a:srgbClr val="5B9BD5"/>
          </a:solidFill>
        </p:spPr>
        <p:txBody>
          <a:bodyPr wrap="square" rtlCol="0">
            <a:spAutoFit/>
          </a:bodyPr>
          <a:lstStyle/>
          <a:p>
            <a:r>
              <a:rPr lang="ca-ES" dirty="0" smtClean="0">
                <a:latin typeface="Articulate Narrow" panose="02000506040000020004" pitchFamily="2" charset="0"/>
              </a:rPr>
              <a:t>Afegeix una pàgina de pregunta. </a:t>
            </a:r>
          </a:p>
          <a:p>
            <a:r>
              <a:rPr lang="ca-ES" dirty="0" smtClean="0">
                <a:solidFill>
                  <a:schemeClr val="bg1"/>
                </a:solidFill>
                <a:latin typeface="Articulate Narrow" panose="02000506040000020004" pitchFamily="2" charset="0"/>
              </a:rPr>
              <a:t>Afegeix </a:t>
            </a:r>
            <a:r>
              <a:rPr lang="ca-ES" dirty="0">
                <a:solidFill>
                  <a:schemeClr val="bg1"/>
                </a:solidFill>
                <a:latin typeface="Articulate Narrow" panose="02000506040000020004" pitchFamily="2" charset="0"/>
              </a:rPr>
              <a:t>una pàgina </a:t>
            </a:r>
            <a:r>
              <a:rPr lang="ca-ES" dirty="0" smtClean="0">
                <a:solidFill>
                  <a:schemeClr val="bg1"/>
                </a:solidFill>
                <a:latin typeface="Articulate Narrow" panose="02000506040000020004" pitchFamily="2" charset="0"/>
              </a:rPr>
              <a:t>que </a:t>
            </a:r>
            <a:r>
              <a:rPr lang="ca-ES" dirty="0">
                <a:solidFill>
                  <a:schemeClr val="bg1"/>
                </a:solidFill>
                <a:latin typeface="Articulate Narrow" panose="02000506040000020004" pitchFamily="2" charset="0"/>
              </a:rPr>
              <a:t>acaba amb una pregunta (de qualsevol dels tipus que hi ha). En funció de si es respon correctament o no, es pot saltar a una pàgina o a una altra</a:t>
            </a:r>
            <a:r>
              <a:rPr lang="ca-ES" dirty="0" smtClean="0">
                <a:solidFill>
                  <a:schemeClr val="bg1"/>
                </a:solidFill>
                <a:latin typeface="Articulate Narrow" panose="02000506040000020004" pitchFamily="2" charset="0"/>
              </a:rPr>
              <a:t>.</a:t>
            </a:r>
            <a:endParaRPr lang="ca-ES" dirty="0"/>
          </a:p>
        </p:txBody>
      </p:sp>
      <p:pic>
        <p:nvPicPr>
          <p:cNvPr id="19" name="Imatge 18"/>
          <p:cNvPicPr/>
          <p:nvPr/>
        </p:nvPicPr>
        <p:blipFill>
          <a:blip r:embed="rId2">
            <a:extLst>
              <a:ext uri="{28A0092B-C50C-407E-A947-70E740481C1C}">
                <a14:useLocalDpi xmlns:a14="http://schemas.microsoft.com/office/drawing/2010/main" val="0"/>
              </a:ext>
            </a:extLst>
          </a:blip>
          <a:stretch>
            <a:fillRect/>
          </a:stretch>
        </p:blipFill>
        <p:spPr>
          <a:xfrm>
            <a:off x="3709115" y="2061101"/>
            <a:ext cx="5563673" cy="2605590"/>
          </a:xfrm>
          <a:prstGeom prst="rect">
            <a:avLst/>
          </a:prstGeom>
          <a:ln>
            <a:solidFill>
              <a:schemeClr val="bg1">
                <a:lumMod val="85000"/>
              </a:schemeClr>
            </a:solidFill>
          </a:ln>
        </p:spPr>
      </p:pic>
      <p:sp>
        <p:nvSpPr>
          <p:cNvPr id="10" name="CuadroTexto 9"/>
          <p:cNvSpPr txBox="1"/>
          <p:nvPr/>
        </p:nvSpPr>
        <p:spPr>
          <a:xfrm>
            <a:off x="9852337" y="1918952"/>
            <a:ext cx="1944711" cy="3139321"/>
          </a:xfrm>
          <a:prstGeom prst="rect">
            <a:avLst/>
          </a:prstGeom>
          <a:solidFill>
            <a:srgbClr val="5B9BD5"/>
          </a:solidFill>
        </p:spPr>
        <p:txBody>
          <a:bodyPr wrap="square" rtlCol="0">
            <a:spAutoFit/>
          </a:bodyPr>
          <a:lstStyle/>
          <a:p>
            <a:pPr marL="96838" defTabSz="1700213"/>
            <a:r>
              <a:rPr lang="ca-ES" dirty="0">
                <a:latin typeface="Articulate Narrow" panose="02000506040000020004" pitchFamily="2" charset="0"/>
              </a:rPr>
              <a:t>Afegeix una pàgina de contingut</a:t>
            </a:r>
            <a:r>
              <a:rPr lang="ca-ES" dirty="0" smtClean="0">
                <a:latin typeface="Articulate Narrow" panose="02000506040000020004" pitchFamily="2" charset="0"/>
              </a:rPr>
              <a:t>.</a:t>
            </a:r>
          </a:p>
          <a:p>
            <a:pPr marL="96838" defTabSz="1700213"/>
            <a:r>
              <a:rPr lang="ca-ES" dirty="0" smtClean="0">
                <a:solidFill>
                  <a:schemeClr val="bg1"/>
                </a:solidFill>
                <a:latin typeface="Articulate Narrow" panose="02000506040000020004" pitchFamily="2" charset="0"/>
              </a:rPr>
              <a:t>Afegeix </a:t>
            </a:r>
            <a:r>
              <a:rPr lang="ca-ES" dirty="0">
                <a:solidFill>
                  <a:schemeClr val="bg1"/>
                </a:solidFill>
                <a:latin typeface="Articulate Narrow" panose="02000506040000020004" pitchFamily="2" charset="0"/>
              </a:rPr>
              <a:t>una pàgina </a:t>
            </a:r>
            <a:r>
              <a:rPr lang="ca-ES" dirty="0" smtClean="0">
                <a:solidFill>
                  <a:schemeClr val="bg1"/>
                </a:solidFill>
                <a:latin typeface="Articulate Narrow" panose="02000506040000020004" pitchFamily="2" charset="0"/>
              </a:rPr>
              <a:t>en </a:t>
            </a:r>
            <a:r>
              <a:rPr lang="ca-ES" dirty="0">
                <a:solidFill>
                  <a:schemeClr val="bg1"/>
                </a:solidFill>
                <a:latin typeface="Articulate Narrow" panose="02000506040000020004" pitchFamily="2" charset="0"/>
              </a:rPr>
              <a:t>la qual al final s’ofereixen un o més botons, a cadascun dels quals se li pot assignar un salt determinat</a:t>
            </a:r>
            <a:r>
              <a:rPr lang="ca-ES" dirty="0" smtClean="0">
                <a:solidFill>
                  <a:schemeClr val="bg1"/>
                </a:solidFill>
                <a:latin typeface="Articulate Narrow" panose="02000506040000020004" pitchFamily="2" charset="0"/>
              </a:rPr>
              <a:t>.</a:t>
            </a:r>
            <a:endParaRPr lang="es-ES" dirty="0">
              <a:solidFill>
                <a:schemeClr val="bg1"/>
              </a:solidFill>
              <a:latin typeface="Articulate Narrow" panose="02000506040000020004" pitchFamily="2" charset="0"/>
            </a:endParaRPr>
          </a:p>
        </p:txBody>
      </p:sp>
      <p:cxnSp>
        <p:nvCxnSpPr>
          <p:cNvPr id="12" name="Conector recto de flecha 11"/>
          <p:cNvCxnSpPr/>
          <p:nvPr/>
        </p:nvCxnSpPr>
        <p:spPr>
          <a:xfrm flipV="1">
            <a:off x="2910625" y="4666692"/>
            <a:ext cx="798490" cy="5636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flipH="1">
            <a:off x="5808372" y="2511380"/>
            <a:ext cx="3889420" cy="171289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5" name="Rectángulo 24"/>
          <p:cNvSpPr/>
          <p:nvPr/>
        </p:nvSpPr>
        <p:spPr>
          <a:xfrm>
            <a:off x="3709115" y="4826611"/>
            <a:ext cx="5563673" cy="307777"/>
          </a:xfrm>
          <a:prstGeom prst="rect">
            <a:avLst/>
          </a:prstGeom>
        </p:spPr>
        <p:txBody>
          <a:bodyPr wrap="square">
            <a:spAutoFit/>
          </a:bodyPr>
          <a:lstStyle/>
          <a:p>
            <a:pPr lvl="0" algn="ctr"/>
            <a:r>
              <a:rPr lang="ca-ES" sz="1400" dirty="0">
                <a:latin typeface="Articulate Narrow" panose="02000506040000020004" pitchFamily="2" charset="0"/>
              </a:rPr>
              <a:t>Opcions inicials de l’edició de les pàgines</a:t>
            </a:r>
            <a:endParaRPr lang="es-ES" sz="1400" dirty="0">
              <a:latin typeface="Articulate Narrow" panose="02000506040000020004" pitchFamily="2" charset="0"/>
            </a:endParaRPr>
          </a:p>
        </p:txBody>
      </p:sp>
    </p:spTree>
    <p:extLst>
      <p:ext uri="{BB962C8B-B14F-4D97-AF65-F5344CB8AC3E}">
        <p14:creationId xmlns:p14="http://schemas.microsoft.com/office/powerpoint/2010/main" val="21362178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174972" y="1268321"/>
            <a:ext cx="10488553" cy="5153233"/>
            <a:chOff x="514085" y="1513472"/>
            <a:chExt cx="10488553" cy="5153233"/>
          </a:xfrm>
        </p:grpSpPr>
        <p:sp>
          <p:nvSpPr>
            <p:cNvPr id="3" name="CuadroTexto 2"/>
            <p:cNvSpPr txBox="1"/>
            <p:nvPr/>
          </p:nvSpPr>
          <p:spPr>
            <a:xfrm>
              <a:off x="901163" y="1513472"/>
              <a:ext cx="10058400" cy="1938992"/>
            </a:xfrm>
            <a:prstGeom prst="rect">
              <a:avLst/>
            </a:prstGeom>
            <a:noFill/>
          </p:spPr>
          <p:txBody>
            <a:bodyPr wrap="square" rtlCol="0">
              <a:spAutoFit/>
            </a:bodyPr>
            <a:lstStyle/>
            <a:p>
              <a:pPr lvl="0"/>
              <a:endParaRPr lang="ca-ES" sz="2400" i="1" dirty="0">
                <a:latin typeface="Articulate Narrow" panose="02000506040000020004" pitchFamily="2" charset="0"/>
              </a:endParaRPr>
            </a:p>
            <a:p>
              <a:pPr lvl="0">
                <a:buClr>
                  <a:srgbClr val="0E5687"/>
                </a:buClr>
              </a:pPr>
              <a:r>
                <a:rPr lang="ca-ES" sz="2400" dirty="0" smtClean="0">
                  <a:solidFill>
                    <a:srgbClr val="317ABE"/>
                  </a:solidFill>
                  <a:latin typeface="Articulate Narrow" panose="02000506040000020004" pitchFamily="2" charset="0"/>
                </a:rPr>
                <a:t>Afegeix un final de clúster. </a:t>
              </a:r>
              <a:r>
                <a:rPr lang="ca-ES" sz="2400" dirty="0" smtClean="0">
                  <a:latin typeface="Articulate Narrow" panose="02000506040000020004" pitchFamily="2" charset="0"/>
                </a:rPr>
                <a:t>Marca on acaba un clúster obert anteriorment.</a:t>
              </a:r>
              <a:endParaRPr lang="ca-ES" sz="2400" dirty="0">
                <a:latin typeface="Articulate Narrow" panose="02000506040000020004" pitchFamily="2" charset="0"/>
              </a:endParaRPr>
            </a:p>
            <a:p>
              <a:pPr marL="285750" lvl="0" indent="-285750">
                <a:buClr>
                  <a:srgbClr val="0E5687"/>
                </a:buClr>
                <a:buFont typeface="Courier New" panose="02070309020205020404" pitchFamily="49" charset="0"/>
                <a:buChar char="o"/>
              </a:pPr>
              <a:endParaRPr lang="es-ES" sz="2400" dirty="0">
                <a:latin typeface="Articulate Narrow" panose="02000506040000020004" pitchFamily="2" charset="0"/>
              </a:endParaRPr>
            </a:p>
            <a:p>
              <a:pPr lvl="0">
                <a:buClr>
                  <a:srgbClr val="0E5687"/>
                </a:buClr>
              </a:pPr>
              <a:r>
                <a:rPr lang="ca-ES" sz="2400" dirty="0">
                  <a:solidFill>
                    <a:srgbClr val="317ABE"/>
                  </a:solidFill>
                  <a:latin typeface="Articulate Narrow" panose="02000506040000020004" pitchFamily="2" charset="0"/>
                </a:rPr>
                <a:t>Afegeix un final de ramificació</a:t>
              </a:r>
              <a:r>
                <a:rPr lang="ca-ES" sz="2400" dirty="0">
                  <a:latin typeface="Articulate Narrow" panose="02000506040000020004" pitchFamily="2" charset="0"/>
                </a:rPr>
                <a:t>. Marca on acaba una ramificació de la lliçó i permet saltar a una altra pàgina</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7" name="CuadroTexto 6"/>
            <p:cNvSpPr txBox="1"/>
            <p:nvPr/>
          </p:nvSpPr>
          <p:spPr>
            <a:xfrm>
              <a:off x="841207" y="4081382"/>
              <a:ext cx="10161431" cy="2585323"/>
            </a:xfrm>
            <a:prstGeom prst="rect">
              <a:avLst/>
            </a:prstGeom>
            <a:noFill/>
          </p:spPr>
          <p:txBody>
            <a:bodyPr wrap="square" rtlCol="0">
              <a:spAutoFit/>
            </a:bodyPr>
            <a:lstStyle/>
            <a:p>
              <a:pPr lvl="0"/>
              <a:endParaRPr lang="es-ES" sz="2400" dirty="0">
                <a:solidFill>
                  <a:prstClr val="black"/>
                </a:solidFill>
                <a:latin typeface="Articulate Narrow" panose="02000506040000020004" pitchFamily="2" charset="0"/>
              </a:endParaRPr>
            </a:p>
            <a:p>
              <a:pPr lvl="0">
                <a:buClr>
                  <a:srgbClr val="0E5687"/>
                </a:buClr>
              </a:pPr>
              <a:r>
                <a:rPr lang="es-ES" sz="2400" dirty="0" err="1">
                  <a:solidFill>
                    <a:srgbClr val="317ABE"/>
                  </a:solidFill>
                  <a:latin typeface="Articulate Narrow" panose="02000506040000020004" pitchFamily="2" charset="0"/>
                </a:rPr>
                <a:t>Relatius</a:t>
              </a:r>
              <a:r>
                <a:rPr lang="es-ES" sz="2400" dirty="0">
                  <a:solidFill>
                    <a:srgbClr val="317ABE"/>
                  </a:solidFill>
                  <a:latin typeface="Articulate Narrow" panose="02000506040000020004" pitchFamily="2" charset="0"/>
                </a:rPr>
                <a:t>.</a:t>
              </a:r>
              <a:r>
                <a:rPr lang="es-ES" sz="2400" dirty="0">
                  <a:solidFill>
                    <a:prstClr val="black"/>
                  </a:solidFill>
                  <a:latin typeface="Articulate Narrow" panose="02000506040000020004" pitchFamily="2" charset="0"/>
                </a:rPr>
                <a:t> Les </a:t>
              </a:r>
              <a:r>
                <a:rPr lang="es-ES" sz="2400" dirty="0" err="1">
                  <a:solidFill>
                    <a:prstClr val="black"/>
                  </a:solidFill>
                  <a:latin typeface="Articulate Narrow" panose="02000506040000020004" pitchFamily="2" charset="0"/>
                </a:rPr>
                <a:t>possibilitats</a:t>
              </a:r>
              <a:r>
                <a:rPr lang="es-ES" sz="2400" dirty="0">
                  <a:solidFill>
                    <a:prstClr val="black"/>
                  </a:solidFill>
                  <a:latin typeface="Articulate Narrow" panose="02000506040000020004" pitchFamily="2" charset="0"/>
                </a:rPr>
                <a:t> </a:t>
              </a:r>
              <a:r>
                <a:rPr lang="es-ES" sz="2400" dirty="0" err="1">
                  <a:solidFill>
                    <a:prstClr val="black"/>
                  </a:solidFill>
                  <a:latin typeface="Articulate Narrow" panose="02000506040000020004" pitchFamily="2" charset="0"/>
                </a:rPr>
                <a:t>són</a:t>
              </a:r>
              <a:r>
                <a:rPr lang="es-ES" sz="2400" dirty="0">
                  <a:solidFill>
                    <a:prstClr val="black"/>
                  </a:solidFill>
                  <a:latin typeface="Articulate Narrow" panose="02000506040000020004" pitchFamily="2" charset="0"/>
                </a:rPr>
                <a:t>: </a:t>
              </a:r>
              <a:r>
                <a:rPr lang="es-ES" sz="2400" dirty="0" err="1">
                  <a:solidFill>
                    <a:prstClr val="black"/>
                  </a:solidFill>
                  <a:latin typeface="Articulate Narrow" panose="02000506040000020004" pitchFamily="2" charset="0"/>
                </a:rPr>
                <a:t>Aquesta</a:t>
              </a:r>
              <a:r>
                <a:rPr lang="es-ES" sz="2400" dirty="0">
                  <a:solidFill>
                    <a:prstClr val="black"/>
                  </a:solidFill>
                  <a:latin typeface="Articulate Narrow" panose="02000506040000020004" pitchFamily="2" charset="0"/>
                </a:rPr>
                <a:t> </a:t>
              </a:r>
              <a:r>
                <a:rPr lang="es-ES" sz="2400" dirty="0" err="1">
                  <a:solidFill>
                    <a:prstClr val="black"/>
                  </a:solidFill>
                  <a:latin typeface="Articulate Narrow" panose="02000506040000020004" pitchFamily="2" charset="0"/>
                </a:rPr>
                <a:t>pàgina</a:t>
              </a:r>
              <a:r>
                <a:rPr lang="es-ES" sz="2400" dirty="0">
                  <a:solidFill>
                    <a:prstClr val="black"/>
                  </a:solidFill>
                  <a:latin typeface="Articulate Narrow" panose="02000506040000020004" pitchFamily="2" charset="0"/>
                </a:rPr>
                <a:t>, </a:t>
              </a:r>
              <a:r>
                <a:rPr lang="es-ES" sz="2400" dirty="0" err="1">
                  <a:solidFill>
                    <a:prstClr val="black"/>
                  </a:solidFill>
                  <a:latin typeface="Articulate Narrow" panose="02000506040000020004" pitchFamily="2" charset="0"/>
                </a:rPr>
                <a:t>Pàgina</a:t>
              </a:r>
              <a:r>
                <a:rPr lang="es-ES" sz="2400" dirty="0">
                  <a:solidFill>
                    <a:prstClr val="black"/>
                  </a:solidFill>
                  <a:latin typeface="Articulate Narrow" panose="02000506040000020004" pitchFamily="2" charset="0"/>
                </a:rPr>
                <a:t> anterior, </a:t>
              </a:r>
              <a:r>
                <a:rPr lang="es-ES" sz="2400" dirty="0" err="1">
                  <a:solidFill>
                    <a:prstClr val="black"/>
                  </a:solidFill>
                  <a:latin typeface="Articulate Narrow" panose="02000506040000020004" pitchFamily="2" charset="0"/>
                </a:rPr>
                <a:t>Pàgina</a:t>
              </a:r>
              <a:r>
                <a:rPr lang="es-ES" sz="2400" dirty="0">
                  <a:solidFill>
                    <a:prstClr val="black"/>
                  </a:solidFill>
                  <a:latin typeface="Articulate Narrow" panose="02000506040000020004" pitchFamily="2" charset="0"/>
                </a:rPr>
                <a:t> </a:t>
              </a:r>
              <a:r>
                <a:rPr lang="es-ES" sz="2400" dirty="0" err="1">
                  <a:solidFill>
                    <a:prstClr val="black"/>
                  </a:solidFill>
                  <a:latin typeface="Articulate Narrow" panose="02000506040000020004" pitchFamily="2" charset="0"/>
                </a:rPr>
                <a:t>següent</a:t>
              </a:r>
              <a:r>
                <a:rPr lang="es-ES" sz="2400" dirty="0">
                  <a:solidFill>
                    <a:prstClr val="black"/>
                  </a:solidFill>
                  <a:latin typeface="Articulate Narrow" panose="02000506040000020004" pitchFamily="2" charset="0"/>
                </a:rPr>
                <a:t>, Final de la </a:t>
              </a:r>
              <a:r>
                <a:rPr lang="es-ES" sz="2400" dirty="0" err="1">
                  <a:solidFill>
                    <a:prstClr val="black"/>
                  </a:solidFill>
                  <a:latin typeface="Articulate Narrow" panose="02000506040000020004" pitchFamily="2" charset="0"/>
                </a:rPr>
                <a:t>ramificació</a:t>
              </a:r>
              <a:r>
                <a:rPr lang="es-ES" sz="2400" dirty="0">
                  <a:solidFill>
                    <a:prstClr val="black"/>
                  </a:solidFill>
                  <a:latin typeface="Articulate Narrow" panose="02000506040000020004" pitchFamily="2" charset="0"/>
                </a:rPr>
                <a:t>, Final de la </a:t>
              </a:r>
              <a:r>
                <a:rPr lang="es-ES" sz="2400" dirty="0" err="1">
                  <a:solidFill>
                    <a:prstClr val="black"/>
                  </a:solidFill>
                  <a:latin typeface="Articulate Narrow" panose="02000506040000020004" pitchFamily="2" charset="0"/>
                </a:rPr>
                <a:t>lliçó</a:t>
              </a:r>
              <a:r>
                <a:rPr lang="es-ES" sz="2400" dirty="0">
                  <a:solidFill>
                    <a:prstClr val="black"/>
                  </a:solidFill>
                  <a:latin typeface="Articulate Narrow" panose="02000506040000020004" pitchFamily="2" charset="0"/>
                </a:rPr>
                <a:t>, Pregunta no vista en una </a:t>
              </a:r>
              <a:r>
                <a:rPr lang="es-ES" sz="2400" dirty="0" err="1">
                  <a:solidFill>
                    <a:prstClr val="black"/>
                  </a:solidFill>
                  <a:latin typeface="Articulate Narrow" panose="02000506040000020004" pitchFamily="2" charset="0"/>
                </a:rPr>
                <a:t>pàgina</a:t>
              </a:r>
              <a:r>
                <a:rPr lang="es-ES" sz="2400" dirty="0">
                  <a:solidFill>
                    <a:prstClr val="black"/>
                  </a:solidFill>
                  <a:latin typeface="Articulate Narrow" panose="02000506040000020004" pitchFamily="2" charset="0"/>
                </a:rPr>
                <a:t> de </a:t>
              </a:r>
              <a:r>
                <a:rPr lang="es-ES" sz="2400" dirty="0" err="1">
                  <a:solidFill>
                    <a:prstClr val="black"/>
                  </a:solidFill>
                  <a:latin typeface="Articulate Narrow" panose="02000506040000020004" pitchFamily="2" charset="0"/>
                </a:rPr>
                <a:t>contingut</a:t>
              </a:r>
              <a:r>
                <a:rPr lang="es-ES" sz="2400" dirty="0">
                  <a:solidFill>
                    <a:prstClr val="black"/>
                  </a:solidFill>
                  <a:latin typeface="Articulate Narrow" panose="02000506040000020004" pitchFamily="2" charset="0"/>
                </a:rPr>
                <a:t> o pregunta </a:t>
              </a:r>
              <a:r>
                <a:rPr lang="es-ES" sz="2400" dirty="0" err="1">
                  <a:solidFill>
                    <a:prstClr val="black"/>
                  </a:solidFill>
                  <a:latin typeface="Articulate Narrow" panose="02000506040000020004" pitchFamily="2" charset="0"/>
                </a:rPr>
                <a:t>aleatòria</a:t>
              </a:r>
              <a:r>
                <a:rPr lang="es-ES" sz="2400" dirty="0">
                  <a:solidFill>
                    <a:prstClr val="black"/>
                  </a:solidFill>
                  <a:latin typeface="Articulate Narrow" panose="02000506040000020004" pitchFamily="2" charset="0"/>
                </a:rPr>
                <a:t> en una </a:t>
              </a:r>
              <a:r>
                <a:rPr lang="es-ES" sz="2400" dirty="0" err="1">
                  <a:solidFill>
                    <a:prstClr val="black"/>
                  </a:solidFill>
                  <a:latin typeface="Articulate Narrow" panose="02000506040000020004" pitchFamily="2" charset="0"/>
                </a:rPr>
                <a:t>pàgina</a:t>
              </a:r>
              <a:r>
                <a:rPr lang="es-ES" sz="2400" dirty="0">
                  <a:solidFill>
                    <a:prstClr val="black"/>
                  </a:solidFill>
                  <a:latin typeface="Articulate Narrow" panose="02000506040000020004" pitchFamily="2" charset="0"/>
                </a:rPr>
                <a:t> de </a:t>
              </a:r>
              <a:r>
                <a:rPr lang="es-ES" sz="2400" dirty="0" err="1">
                  <a:solidFill>
                    <a:prstClr val="black"/>
                  </a:solidFill>
                  <a:latin typeface="Articulate Narrow" panose="02000506040000020004" pitchFamily="2" charset="0"/>
                </a:rPr>
                <a:t>contingut</a:t>
              </a:r>
              <a:r>
                <a:rPr lang="es-ES" sz="2400" dirty="0">
                  <a:solidFill>
                    <a:prstClr val="black"/>
                  </a:solidFill>
                  <a:latin typeface="Articulate Narrow" panose="02000506040000020004" pitchFamily="2" charset="0"/>
                </a:rPr>
                <a:t> i </a:t>
              </a:r>
              <a:r>
                <a:rPr lang="es-ES" sz="2400" dirty="0" err="1">
                  <a:solidFill>
                    <a:prstClr val="black"/>
                  </a:solidFill>
                  <a:latin typeface="Articulate Narrow" panose="02000506040000020004" pitchFamily="2" charset="0"/>
                </a:rPr>
                <a:t>Pàgina</a:t>
              </a:r>
              <a:r>
                <a:rPr lang="es-ES" sz="2400" dirty="0">
                  <a:solidFill>
                    <a:prstClr val="black"/>
                  </a:solidFill>
                  <a:latin typeface="Articulate Narrow" panose="02000506040000020004" pitchFamily="2" charset="0"/>
                </a:rPr>
                <a:t> </a:t>
              </a:r>
              <a:r>
                <a:rPr lang="es-ES" sz="2400" dirty="0" err="1">
                  <a:solidFill>
                    <a:prstClr val="black"/>
                  </a:solidFill>
                  <a:latin typeface="Articulate Narrow" panose="02000506040000020004" pitchFamily="2" charset="0"/>
                </a:rPr>
                <a:t>aleatòria</a:t>
              </a:r>
              <a:r>
                <a:rPr lang="es-ES" sz="2400" dirty="0">
                  <a:solidFill>
                    <a:prstClr val="black"/>
                  </a:solidFill>
                  <a:latin typeface="Articulate Narrow" panose="02000506040000020004" pitchFamily="2" charset="0"/>
                </a:rPr>
                <a:t> de </a:t>
              </a:r>
              <a:r>
                <a:rPr lang="es-ES" sz="2400" dirty="0" err="1">
                  <a:solidFill>
                    <a:prstClr val="black"/>
                  </a:solidFill>
                  <a:latin typeface="Articulate Narrow" panose="02000506040000020004" pitchFamily="2" charset="0"/>
                </a:rPr>
                <a:t>contingut</a:t>
              </a:r>
              <a:r>
                <a:rPr lang="es-ES" sz="2400" dirty="0">
                  <a:solidFill>
                    <a:prstClr val="black"/>
                  </a:solidFill>
                  <a:latin typeface="Articulate Narrow" panose="02000506040000020004" pitchFamily="2" charset="0"/>
                </a:rPr>
                <a:t>.</a:t>
              </a:r>
            </a:p>
            <a:p>
              <a:pPr lvl="0">
                <a:buClr>
                  <a:srgbClr val="0E5687"/>
                </a:buClr>
              </a:pPr>
              <a:endParaRPr lang="es-ES" sz="2400" dirty="0">
                <a:solidFill>
                  <a:prstClr val="black"/>
                </a:solidFill>
                <a:latin typeface="Articulate Narrow" panose="02000506040000020004" pitchFamily="2" charset="0"/>
              </a:endParaRPr>
            </a:p>
            <a:p>
              <a:pPr lvl="0">
                <a:buClr>
                  <a:srgbClr val="0E5687"/>
                </a:buClr>
              </a:pPr>
              <a:r>
                <a:rPr lang="es-ES" sz="2400" dirty="0" err="1" smtClean="0">
                  <a:solidFill>
                    <a:srgbClr val="317ABE"/>
                  </a:solidFill>
                  <a:latin typeface="Articulate Narrow" panose="02000506040000020004" pitchFamily="2" charset="0"/>
                </a:rPr>
                <a:t>Absoluts</a:t>
              </a:r>
              <a:r>
                <a:rPr lang="es-ES" sz="2400" dirty="0">
                  <a:solidFill>
                    <a:srgbClr val="317ABE"/>
                  </a:solidFill>
                  <a:latin typeface="Articulate Narrow" panose="02000506040000020004" pitchFamily="2" charset="0"/>
                </a:rPr>
                <a:t>.</a:t>
              </a:r>
              <a:r>
                <a:rPr lang="es-ES" sz="2400" dirty="0">
                  <a:solidFill>
                    <a:prstClr val="black"/>
                  </a:solidFill>
                  <a:latin typeface="Articulate Narrow" panose="02000506040000020004" pitchFamily="2" charset="0"/>
                </a:rPr>
                <a:t> El </a:t>
              </a:r>
              <a:r>
                <a:rPr lang="es-ES" sz="2400" dirty="0" err="1">
                  <a:solidFill>
                    <a:prstClr val="black"/>
                  </a:solidFill>
                  <a:latin typeface="Articulate Narrow" panose="02000506040000020004" pitchFamily="2" charset="0"/>
                </a:rPr>
                <a:t>salt</a:t>
              </a:r>
              <a:r>
                <a:rPr lang="es-ES" sz="2400" dirty="0">
                  <a:solidFill>
                    <a:prstClr val="black"/>
                  </a:solidFill>
                  <a:latin typeface="Articulate Narrow" panose="02000506040000020004" pitchFamily="2" charset="0"/>
                </a:rPr>
                <a:t> es fa a una de les </a:t>
              </a:r>
              <a:r>
                <a:rPr lang="es-ES" sz="2400" dirty="0" err="1">
                  <a:solidFill>
                    <a:prstClr val="black"/>
                  </a:solidFill>
                  <a:latin typeface="Articulate Narrow" panose="02000506040000020004" pitchFamily="2" charset="0"/>
                </a:rPr>
                <a:t>pàgines</a:t>
              </a:r>
              <a:r>
                <a:rPr lang="es-ES" sz="2400" dirty="0">
                  <a:solidFill>
                    <a:prstClr val="black"/>
                  </a:solidFill>
                  <a:latin typeface="Articulate Narrow" panose="02000506040000020004" pitchFamily="2" charset="0"/>
                </a:rPr>
                <a:t> que hi ha.</a:t>
              </a:r>
            </a:p>
            <a:p>
              <a:endParaRPr lang="ca-ES" dirty="0"/>
            </a:p>
          </p:txBody>
        </p:sp>
        <p:sp>
          <p:nvSpPr>
            <p:cNvPr id="16" name="Rectangle 9"/>
            <p:cNvSpPr/>
            <p:nvPr/>
          </p:nvSpPr>
          <p:spPr>
            <a:xfrm>
              <a:off x="574041" y="198212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8" name="Rectangle 9"/>
            <p:cNvSpPr/>
            <p:nvPr/>
          </p:nvSpPr>
          <p:spPr>
            <a:xfrm>
              <a:off x="584774" y="262146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Rectangle 9"/>
            <p:cNvSpPr/>
            <p:nvPr/>
          </p:nvSpPr>
          <p:spPr>
            <a:xfrm>
              <a:off x="514085" y="462077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Rectangle 9"/>
            <p:cNvSpPr/>
            <p:nvPr/>
          </p:nvSpPr>
          <p:spPr>
            <a:xfrm>
              <a:off x="540629" y="603353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sp>
        <p:nvSpPr>
          <p:cNvPr id="2" name="CuadroTexto 1"/>
          <p:cNvSpPr txBox="1"/>
          <p:nvPr/>
        </p:nvSpPr>
        <p:spPr>
          <a:xfrm>
            <a:off x="757877" y="3170933"/>
            <a:ext cx="10728270" cy="1107996"/>
          </a:xfrm>
          <a:prstGeom prst="rect">
            <a:avLst/>
          </a:prstGeom>
          <a:noFill/>
        </p:spPr>
        <p:txBody>
          <a:bodyPr wrap="square" rtlCol="0">
            <a:spAutoFit/>
          </a:bodyPr>
          <a:lstStyle/>
          <a:p>
            <a:r>
              <a:rPr lang="es-ES" sz="2400" dirty="0" smtClean="0">
                <a:solidFill>
                  <a:prstClr val="black"/>
                </a:solidFill>
                <a:latin typeface="Articulate Narrow" panose="02000506040000020004" pitchFamily="2" charset="0"/>
              </a:rPr>
              <a:t>El </a:t>
            </a:r>
            <a:r>
              <a:rPr lang="es-ES" sz="2400" dirty="0" err="1" smtClean="0">
                <a:solidFill>
                  <a:prstClr val="black"/>
                </a:solidFill>
                <a:latin typeface="Articulate Narrow" panose="02000506040000020004" pitchFamily="2" charset="0"/>
              </a:rPr>
              <a:t>pas</a:t>
            </a:r>
            <a:r>
              <a:rPr lang="es-ES" sz="2400" dirty="0" smtClean="0">
                <a:solidFill>
                  <a:prstClr val="black"/>
                </a:solidFill>
                <a:latin typeface="Articulate Narrow" panose="02000506040000020004" pitchFamily="2" charset="0"/>
              </a:rPr>
              <a:t> </a:t>
            </a:r>
            <a:r>
              <a:rPr lang="es-ES" sz="2400" dirty="0" err="1" smtClean="0">
                <a:solidFill>
                  <a:prstClr val="black"/>
                </a:solidFill>
                <a:latin typeface="Articulate Narrow" panose="02000506040000020004" pitchFamily="2" charset="0"/>
              </a:rPr>
              <a:t>d’una</a:t>
            </a:r>
            <a:r>
              <a:rPr lang="es-ES" sz="2400" dirty="0" smtClean="0">
                <a:solidFill>
                  <a:prstClr val="black"/>
                </a:solidFill>
                <a:latin typeface="Articulate Narrow" panose="02000506040000020004" pitchFamily="2" charset="0"/>
              </a:rPr>
              <a:t> </a:t>
            </a:r>
            <a:r>
              <a:rPr lang="es-ES" sz="2400" dirty="0" err="1" smtClean="0">
                <a:solidFill>
                  <a:prstClr val="black"/>
                </a:solidFill>
                <a:latin typeface="Articulate Narrow" panose="02000506040000020004" pitchFamily="2" charset="0"/>
              </a:rPr>
              <a:t>pàgina</a:t>
            </a:r>
            <a:r>
              <a:rPr lang="es-ES" sz="2400" dirty="0" smtClean="0">
                <a:solidFill>
                  <a:prstClr val="black"/>
                </a:solidFill>
                <a:latin typeface="Articulate Narrow" panose="02000506040000020004" pitchFamily="2" charset="0"/>
              </a:rPr>
              <a:t> a una </a:t>
            </a:r>
            <a:r>
              <a:rPr lang="es-ES" sz="2400" dirty="0" err="1" smtClean="0">
                <a:solidFill>
                  <a:prstClr val="black"/>
                </a:solidFill>
                <a:latin typeface="Articulate Narrow" panose="02000506040000020004" pitchFamily="2" charset="0"/>
              </a:rPr>
              <a:t>altra</a:t>
            </a:r>
            <a:r>
              <a:rPr lang="es-ES" sz="2400" dirty="0" smtClean="0">
                <a:solidFill>
                  <a:prstClr val="black"/>
                </a:solidFill>
                <a:latin typeface="Articulate Narrow" panose="02000506040000020004" pitchFamily="2" charset="0"/>
              </a:rPr>
              <a:t> es fa </a:t>
            </a:r>
            <a:r>
              <a:rPr lang="es-ES" sz="2400" dirty="0" err="1" smtClean="0">
                <a:solidFill>
                  <a:prstClr val="black"/>
                </a:solidFill>
                <a:latin typeface="Articulate Narrow" panose="02000506040000020004" pitchFamily="2" charset="0"/>
              </a:rPr>
              <a:t>mitjançant</a:t>
            </a:r>
            <a:r>
              <a:rPr lang="es-ES" sz="2400" dirty="0" smtClean="0">
                <a:solidFill>
                  <a:prstClr val="black"/>
                </a:solidFill>
                <a:latin typeface="Articulate Narrow" panose="02000506040000020004" pitchFamily="2" charset="0"/>
              </a:rPr>
              <a:t> </a:t>
            </a:r>
            <a:r>
              <a:rPr lang="es-ES" sz="2400" dirty="0" err="1" smtClean="0">
                <a:solidFill>
                  <a:prstClr val="black"/>
                </a:solidFill>
                <a:latin typeface="Articulate Narrow" panose="02000506040000020004" pitchFamily="2" charset="0"/>
              </a:rPr>
              <a:t>salts</a:t>
            </a:r>
            <a:r>
              <a:rPr lang="es-ES" sz="2400" dirty="0" smtClean="0">
                <a:solidFill>
                  <a:prstClr val="black"/>
                </a:solidFill>
                <a:latin typeface="Articulate Narrow" panose="02000506040000020004" pitchFamily="2" charset="0"/>
              </a:rPr>
              <a:t> que es </a:t>
            </a:r>
            <a:r>
              <a:rPr lang="es-ES" sz="2400" dirty="0" err="1" smtClean="0">
                <a:solidFill>
                  <a:prstClr val="black"/>
                </a:solidFill>
                <a:latin typeface="Articulate Narrow" panose="02000506040000020004" pitchFamily="2" charset="0"/>
              </a:rPr>
              <a:t>defineixen</a:t>
            </a:r>
            <a:r>
              <a:rPr lang="es-ES" sz="2400" dirty="0" smtClean="0">
                <a:solidFill>
                  <a:prstClr val="black"/>
                </a:solidFill>
                <a:latin typeface="Articulate Narrow" panose="02000506040000020004" pitchFamily="2" charset="0"/>
              </a:rPr>
              <a:t> a cada </a:t>
            </a:r>
            <a:r>
              <a:rPr lang="es-ES" sz="2400" dirty="0" err="1" smtClean="0">
                <a:solidFill>
                  <a:prstClr val="black"/>
                </a:solidFill>
                <a:latin typeface="Articulate Narrow" panose="02000506040000020004" pitchFamily="2" charset="0"/>
              </a:rPr>
              <a:t>pàgina</a:t>
            </a:r>
            <a:r>
              <a:rPr lang="es-ES" sz="2400" dirty="0" smtClean="0">
                <a:solidFill>
                  <a:prstClr val="black"/>
                </a:solidFill>
                <a:latin typeface="Articulate Narrow" panose="02000506040000020004" pitchFamily="2" charset="0"/>
              </a:rPr>
              <a:t>. </a:t>
            </a:r>
            <a:r>
              <a:rPr lang="es-ES" sz="2400" dirty="0" err="1" smtClean="0">
                <a:solidFill>
                  <a:prstClr val="black"/>
                </a:solidFill>
                <a:latin typeface="Articulate Narrow" panose="02000506040000020004" pitchFamily="2" charset="0"/>
              </a:rPr>
              <a:t>Aquests</a:t>
            </a:r>
            <a:r>
              <a:rPr lang="es-ES" sz="2400" dirty="0" smtClean="0">
                <a:solidFill>
                  <a:prstClr val="black"/>
                </a:solidFill>
                <a:latin typeface="Articulate Narrow" panose="02000506040000020004" pitchFamily="2" charset="0"/>
              </a:rPr>
              <a:t> poden ser:</a:t>
            </a:r>
          </a:p>
          <a:p>
            <a:endParaRPr lang="ca-ES" dirty="0"/>
          </a:p>
        </p:txBody>
      </p:sp>
      <p:sp>
        <p:nvSpPr>
          <p:cNvPr id="5" name="CuadroTexto 4"/>
          <p:cNvSpPr txBox="1"/>
          <p:nvPr/>
        </p:nvSpPr>
        <p:spPr>
          <a:xfrm>
            <a:off x="757877" y="1077232"/>
            <a:ext cx="7902403" cy="738664"/>
          </a:xfrm>
          <a:prstGeom prst="rect">
            <a:avLst/>
          </a:prstGeom>
          <a:noFill/>
        </p:spPr>
        <p:txBody>
          <a:bodyPr wrap="square" rtlCol="0">
            <a:spAutoFit/>
          </a:bodyPr>
          <a:lstStyle/>
          <a:p>
            <a:r>
              <a:rPr lang="ca-ES" sz="2400" dirty="0">
                <a:latin typeface="Articulate Narrow" panose="02000506040000020004" pitchFamily="2" charset="0"/>
              </a:rPr>
              <a:t>Posteriorment apareixen altres opcions:</a:t>
            </a:r>
            <a:endParaRPr lang="es-ES" sz="24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11637167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46974" y="1965745"/>
            <a:ext cx="10509161" cy="3046988"/>
          </a:xfrm>
          <a:prstGeom prst="rect">
            <a:avLst/>
          </a:prstGeom>
        </p:spPr>
        <p:txBody>
          <a:bodyPr wrap="square">
            <a:spAutoFit/>
          </a:bodyPr>
          <a:lstStyle/>
          <a:p>
            <a:r>
              <a:rPr lang="ca-ES" sz="2400" b="1" dirty="0">
                <a:solidFill>
                  <a:srgbClr val="317ABE"/>
                </a:solidFill>
                <a:latin typeface="Articulate Narrow" panose="02000506040000020004" pitchFamily="2" charset="0"/>
              </a:rPr>
              <a:t>Edició de les pàgines de la lliçó per a crear una activitat o un contingut guiat</a:t>
            </a:r>
          </a:p>
          <a:p>
            <a:pPr algn="ctr"/>
            <a:endParaRPr lang="es-ES" sz="2400" dirty="0">
              <a:latin typeface="Articulate Narrow" panose="02000506040000020004" pitchFamily="2" charset="0"/>
            </a:endParaRPr>
          </a:p>
          <a:p>
            <a:r>
              <a:rPr lang="ca-ES" sz="2400" dirty="0">
                <a:latin typeface="Articulate Narrow" panose="02000506040000020004" pitchFamily="2" charset="0"/>
              </a:rPr>
              <a:t>Normalment les lliçons d’aquest tipus comencen amb una pàgina de contingut que actua com a índex. </a:t>
            </a:r>
            <a:endParaRPr lang="ca-ES" sz="2400" dirty="0" smtClean="0">
              <a:latin typeface="Articulate Narrow" panose="02000506040000020004" pitchFamily="2" charset="0"/>
            </a:endParaRPr>
          </a:p>
          <a:p>
            <a:endParaRPr lang="ca-ES" sz="2400" dirty="0">
              <a:latin typeface="Articulate Narrow" panose="02000506040000020004" pitchFamily="2" charset="0"/>
            </a:endParaRPr>
          </a:p>
          <a:p>
            <a:r>
              <a:rPr lang="ca-ES" sz="2400" dirty="0" smtClean="0">
                <a:latin typeface="Articulate Narrow" panose="02000506040000020004" pitchFamily="2" charset="0"/>
              </a:rPr>
              <a:t>A </a:t>
            </a:r>
            <a:r>
              <a:rPr lang="ca-ES" sz="2400" dirty="0">
                <a:latin typeface="Articulate Narrow" panose="02000506040000020004" pitchFamily="2" charset="0"/>
              </a:rPr>
              <a:t>continuació s’hi poden anar incloent pàgines de contingut o pàgines de pregunta mitjançant el menú desplegable </a:t>
            </a:r>
            <a:r>
              <a:rPr lang="ca-ES" sz="2400" dirty="0">
                <a:solidFill>
                  <a:srgbClr val="317ABE"/>
                </a:solidFill>
                <a:latin typeface="Articulate Narrow" panose="02000506040000020004" pitchFamily="2" charset="0"/>
              </a:rPr>
              <a:t>Afegeix una pàgina nova…</a:t>
            </a:r>
            <a:r>
              <a:rPr lang="ca-ES" sz="2400" i="1" dirty="0">
                <a:latin typeface="Articulate Narrow" panose="02000506040000020004" pitchFamily="2" charset="0"/>
              </a:rPr>
              <a:t> </a:t>
            </a:r>
            <a:r>
              <a:rPr lang="ca-ES" sz="2400" dirty="0">
                <a:latin typeface="Articulate Narrow" panose="02000506040000020004" pitchFamily="2" charset="0"/>
              </a:rPr>
              <a:t>per confeccionar l’itinerari d’estudi.</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1403405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3"/>
          <p:cNvSpPr txBox="1">
            <a:spLocks/>
          </p:cNvSpPr>
          <p:nvPr/>
        </p:nvSpPr>
        <p:spPr>
          <a:xfrm>
            <a:off x="951213" y="1015391"/>
            <a:ext cx="8538692" cy="332399"/>
          </a:xfrm>
          <a:prstGeom prst="rect">
            <a:avLst/>
          </a:prstGeom>
        </p:spPr>
        <p:txBody>
          <a:bodyPr vert="horz" wrap="square" lIns="0" tIns="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ca-ES" sz="2400" dirty="0" smtClean="0">
                <a:latin typeface="Bebas Neue Bold" panose="020B0606020202050201"/>
              </a:rPr>
              <a:t>PER CREAR UNA </a:t>
            </a:r>
            <a:r>
              <a:rPr lang="ca-ES" sz="2400" b="1" dirty="0" smtClean="0">
                <a:solidFill>
                  <a:srgbClr val="317ABE"/>
                </a:solidFill>
                <a:latin typeface="Bebas Neue Bold" panose="020B0606020202050201"/>
              </a:rPr>
              <a:t>PÀGINA DE CONTINGUT</a:t>
            </a:r>
            <a:r>
              <a:rPr lang="ca-ES" sz="2400" dirty="0" smtClean="0">
                <a:solidFill>
                  <a:srgbClr val="317ABE"/>
                </a:solidFill>
                <a:latin typeface="Bebas Neue Bold" panose="020B0606020202050201"/>
              </a:rPr>
              <a:t> </a:t>
            </a:r>
            <a:r>
              <a:rPr lang="ca-ES" sz="2400" dirty="0" smtClean="0">
                <a:latin typeface="Bebas Neue Bold" panose="020B0606020202050201"/>
              </a:rPr>
              <a:t>CAL:</a:t>
            </a:r>
            <a:endParaRPr lang="es-ES" sz="2400" dirty="0">
              <a:latin typeface="Bebas Neue Bold" panose="020B0606020202050201"/>
            </a:endParaRPr>
          </a:p>
        </p:txBody>
      </p:sp>
      <p:sp>
        <p:nvSpPr>
          <p:cNvPr id="4" name="object 15"/>
          <p:cNvSpPr txBox="1"/>
          <p:nvPr/>
        </p:nvSpPr>
        <p:spPr>
          <a:xfrm>
            <a:off x="951213" y="1480476"/>
            <a:ext cx="1351280" cy="923330"/>
          </a:xfrm>
          <a:prstGeom prst="rect">
            <a:avLst/>
          </a:prstGeom>
        </p:spPr>
        <p:txBody>
          <a:bodyPr vert="horz" wrap="square" lIns="0" tIns="0" rIns="0" bIns="0" rtlCol="0">
            <a:spAutoFit/>
          </a:bodyPr>
          <a:lstStyle/>
          <a:p>
            <a:pPr marL="12700">
              <a:lnSpc>
                <a:spcPct val="100000"/>
              </a:lnSpc>
            </a:pPr>
            <a:r>
              <a:rPr sz="6000" b="1" spc="155" dirty="0">
                <a:solidFill>
                  <a:srgbClr val="317ABE"/>
                </a:solidFill>
                <a:latin typeface="Franklin Gothic Heavy"/>
                <a:cs typeface="Franklin Gothic Heavy"/>
              </a:rPr>
              <a:t>1</a:t>
            </a:r>
            <a:r>
              <a:rPr sz="6000" b="1" spc="155" dirty="0" smtClean="0">
                <a:solidFill>
                  <a:srgbClr val="317ABE"/>
                </a:solidFill>
                <a:latin typeface="Franklin Gothic Heavy"/>
                <a:cs typeface="Franklin Gothic Heavy"/>
              </a:rPr>
              <a:t>.</a:t>
            </a:r>
            <a:endParaRPr sz="6000" dirty="0">
              <a:solidFill>
                <a:srgbClr val="317ABE"/>
              </a:solidFill>
              <a:latin typeface="Franklin Gothic Heavy"/>
              <a:cs typeface="Franklin Gothic Heavy"/>
            </a:endParaRPr>
          </a:p>
        </p:txBody>
      </p:sp>
      <p:sp>
        <p:nvSpPr>
          <p:cNvPr id="6" name="object 17"/>
          <p:cNvSpPr txBox="1"/>
          <p:nvPr/>
        </p:nvSpPr>
        <p:spPr>
          <a:xfrm>
            <a:off x="3763648" y="1489775"/>
            <a:ext cx="1332865" cy="923330"/>
          </a:xfrm>
          <a:prstGeom prst="rect">
            <a:avLst/>
          </a:prstGeom>
        </p:spPr>
        <p:txBody>
          <a:bodyPr vert="horz" wrap="square" lIns="0" tIns="0" rIns="0" bIns="0" rtlCol="0">
            <a:spAutoFit/>
          </a:bodyPr>
          <a:lstStyle/>
          <a:p>
            <a:pPr marL="12700">
              <a:lnSpc>
                <a:spcPct val="100000"/>
              </a:lnSpc>
            </a:pPr>
            <a:r>
              <a:rPr sz="6000" b="1" spc="25" dirty="0">
                <a:solidFill>
                  <a:srgbClr val="317ABE"/>
                </a:solidFill>
                <a:latin typeface="Franklin Gothic Heavy"/>
                <a:cs typeface="Franklin Gothic Heavy"/>
              </a:rPr>
              <a:t>2</a:t>
            </a:r>
            <a:r>
              <a:rPr sz="6000" b="1" spc="25" dirty="0" smtClean="0">
                <a:solidFill>
                  <a:srgbClr val="317ABE"/>
                </a:solidFill>
                <a:latin typeface="Franklin Gothic Heavy"/>
                <a:cs typeface="Franklin Gothic Heavy"/>
              </a:rPr>
              <a:t>.</a:t>
            </a:r>
            <a:endParaRPr sz="6000" dirty="0">
              <a:solidFill>
                <a:srgbClr val="317ABE"/>
              </a:solidFill>
              <a:latin typeface="Franklin Gothic Heavy"/>
              <a:cs typeface="Franklin Gothic Heavy"/>
            </a:endParaRPr>
          </a:p>
        </p:txBody>
      </p:sp>
      <p:sp>
        <p:nvSpPr>
          <p:cNvPr id="8" name="object 19"/>
          <p:cNvSpPr txBox="1"/>
          <p:nvPr/>
        </p:nvSpPr>
        <p:spPr>
          <a:xfrm>
            <a:off x="6463302" y="1489775"/>
            <a:ext cx="1351280" cy="923330"/>
          </a:xfrm>
          <a:prstGeom prst="rect">
            <a:avLst/>
          </a:prstGeom>
        </p:spPr>
        <p:txBody>
          <a:bodyPr vert="horz" wrap="square" lIns="0" tIns="0" rIns="0" bIns="0" rtlCol="0">
            <a:spAutoFit/>
          </a:bodyPr>
          <a:lstStyle/>
          <a:p>
            <a:pPr marL="12700">
              <a:lnSpc>
                <a:spcPct val="100000"/>
              </a:lnSpc>
            </a:pPr>
            <a:r>
              <a:rPr sz="6000" b="1" spc="-15" dirty="0" smtClean="0">
                <a:solidFill>
                  <a:srgbClr val="317ABE"/>
                </a:solidFill>
                <a:latin typeface="Franklin Gothic Heavy"/>
                <a:cs typeface="Franklin Gothic Heavy"/>
              </a:rPr>
              <a:t>3</a:t>
            </a:r>
            <a:r>
              <a:rPr lang="ca-ES" sz="6000" b="1" spc="-15" dirty="0" smtClean="0">
                <a:solidFill>
                  <a:srgbClr val="317ABE"/>
                </a:solidFill>
                <a:latin typeface="Franklin Gothic Heavy"/>
                <a:cs typeface="Franklin Gothic Heavy"/>
              </a:rPr>
              <a:t>.</a:t>
            </a:r>
          </a:p>
        </p:txBody>
      </p:sp>
      <p:sp>
        <p:nvSpPr>
          <p:cNvPr id="5" name="Rectángulo 4"/>
          <p:cNvSpPr/>
          <p:nvPr/>
        </p:nvSpPr>
        <p:spPr>
          <a:xfrm>
            <a:off x="9209329" y="1443609"/>
            <a:ext cx="857286" cy="1015663"/>
          </a:xfrm>
          <a:prstGeom prst="rect">
            <a:avLst/>
          </a:prstGeom>
        </p:spPr>
        <p:txBody>
          <a:bodyPr wrap="none">
            <a:spAutoFit/>
          </a:bodyPr>
          <a:lstStyle/>
          <a:p>
            <a:pPr marL="12700">
              <a:lnSpc>
                <a:spcPct val="100000"/>
              </a:lnSpc>
            </a:pPr>
            <a:r>
              <a:rPr lang="ca-ES" sz="6000" b="1" spc="-15" dirty="0">
                <a:solidFill>
                  <a:srgbClr val="317ABE"/>
                </a:solidFill>
                <a:latin typeface="Franklin Gothic Heavy"/>
                <a:cs typeface="Franklin Gothic Heavy"/>
              </a:rPr>
              <a:t>4.</a:t>
            </a:r>
            <a:endParaRPr lang="ca-ES" sz="6000" dirty="0">
              <a:solidFill>
                <a:srgbClr val="317ABE"/>
              </a:solidFill>
              <a:latin typeface="Franklin Gothic Heavy"/>
              <a:cs typeface="Franklin Gothic Heavy"/>
            </a:endParaRPr>
          </a:p>
        </p:txBody>
      </p:sp>
      <p:sp>
        <p:nvSpPr>
          <p:cNvPr id="7" name="CuadroTexto 6"/>
          <p:cNvSpPr txBox="1"/>
          <p:nvPr/>
        </p:nvSpPr>
        <p:spPr>
          <a:xfrm>
            <a:off x="481576" y="2595444"/>
            <a:ext cx="2255256" cy="984885"/>
          </a:xfrm>
          <a:prstGeom prst="rect">
            <a:avLst/>
          </a:prstGeom>
          <a:noFill/>
        </p:spPr>
        <p:txBody>
          <a:bodyPr wrap="square" rtlCol="0">
            <a:spAutoFit/>
          </a:bodyPr>
          <a:lstStyle/>
          <a:p>
            <a:r>
              <a:rPr lang="ca-ES" sz="2000" dirty="0" smtClean="0">
                <a:latin typeface="Articulate Narrow" panose="02000506040000020004" pitchFamily="2" charset="0"/>
              </a:rPr>
              <a:t>Posar-li </a:t>
            </a:r>
            <a:r>
              <a:rPr lang="ca-ES" sz="2000" dirty="0">
                <a:latin typeface="Articulate Narrow" panose="02000506040000020004" pitchFamily="2" charset="0"/>
              </a:rPr>
              <a:t>un títol a </a:t>
            </a:r>
            <a:r>
              <a:rPr lang="ca-ES" sz="2000" dirty="0">
                <a:solidFill>
                  <a:srgbClr val="317ABE"/>
                </a:solidFill>
                <a:latin typeface="Articulate Narrow" panose="02000506040000020004" pitchFamily="2" charset="0"/>
              </a:rPr>
              <a:t>Títol de la pàgina.</a:t>
            </a:r>
            <a:endParaRPr lang="es-ES" sz="2000" dirty="0">
              <a:solidFill>
                <a:srgbClr val="317ABE"/>
              </a:solidFill>
              <a:latin typeface="Articulate Narrow" panose="02000506040000020004" pitchFamily="2" charset="0"/>
            </a:endParaRPr>
          </a:p>
          <a:p>
            <a:endParaRPr lang="ca-ES" dirty="0"/>
          </a:p>
        </p:txBody>
      </p:sp>
      <p:sp>
        <p:nvSpPr>
          <p:cNvPr id="9" name="CuadroTexto 8"/>
          <p:cNvSpPr txBox="1"/>
          <p:nvPr/>
        </p:nvSpPr>
        <p:spPr>
          <a:xfrm>
            <a:off x="2985200" y="2570572"/>
            <a:ext cx="2359681" cy="984885"/>
          </a:xfrm>
          <a:prstGeom prst="rect">
            <a:avLst/>
          </a:prstGeom>
          <a:noFill/>
        </p:spPr>
        <p:txBody>
          <a:bodyPr wrap="square" rtlCol="0">
            <a:spAutoFit/>
          </a:bodyPr>
          <a:lstStyle/>
          <a:p>
            <a:r>
              <a:rPr lang="ca-ES" sz="2000" dirty="0">
                <a:latin typeface="Articulate Narrow" panose="02000506040000020004" pitchFamily="2" charset="0"/>
              </a:rPr>
              <a:t>Definir-la a </a:t>
            </a:r>
            <a:r>
              <a:rPr lang="ca-ES" sz="2000" dirty="0">
                <a:solidFill>
                  <a:srgbClr val="317ABE"/>
                </a:solidFill>
                <a:latin typeface="Articulate Narrow" panose="02000506040000020004" pitchFamily="2" charset="0"/>
              </a:rPr>
              <a:t>Continguts de la pàgina.</a:t>
            </a:r>
            <a:endParaRPr lang="es-ES" sz="2000" dirty="0">
              <a:solidFill>
                <a:srgbClr val="317ABE"/>
              </a:solidFill>
              <a:latin typeface="Articulate Narrow" panose="02000506040000020004" pitchFamily="2" charset="0"/>
            </a:endParaRPr>
          </a:p>
          <a:p>
            <a:endParaRPr lang="ca-ES" dirty="0"/>
          </a:p>
        </p:txBody>
      </p:sp>
      <p:sp>
        <p:nvSpPr>
          <p:cNvPr id="10" name="CuadroTexto 9"/>
          <p:cNvSpPr txBox="1"/>
          <p:nvPr/>
        </p:nvSpPr>
        <p:spPr>
          <a:xfrm>
            <a:off x="5997622" y="2570572"/>
            <a:ext cx="2472019" cy="1908215"/>
          </a:xfrm>
          <a:prstGeom prst="rect">
            <a:avLst/>
          </a:prstGeom>
          <a:noFill/>
        </p:spPr>
        <p:txBody>
          <a:bodyPr wrap="square" rtlCol="0">
            <a:spAutoFit/>
          </a:bodyPr>
          <a:lstStyle/>
          <a:p>
            <a:r>
              <a:rPr lang="ca-ES" sz="2000" dirty="0">
                <a:latin typeface="Articulate Narrow" panose="02000506040000020004" pitchFamily="2" charset="0"/>
              </a:rPr>
              <a:t>Indicar si es vol disposar horitzontalment els botons de contingut i mostrar-los al menú. </a:t>
            </a:r>
            <a:endParaRPr lang="es-ES" sz="2000" dirty="0">
              <a:latin typeface="Articulate Narrow" panose="02000506040000020004" pitchFamily="2" charset="0"/>
            </a:endParaRPr>
          </a:p>
          <a:p>
            <a:endParaRPr lang="ca-ES" dirty="0"/>
          </a:p>
        </p:txBody>
      </p:sp>
      <p:sp>
        <p:nvSpPr>
          <p:cNvPr id="11" name="CuadroTexto 10"/>
          <p:cNvSpPr txBox="1"/>
          <p:nvPr/>
        </p:nvSpPr>
        <p:spPr>
          <a:xfrm>
            <a:off x="8512417" y="2595444"/>
            <a:ext cx="2794857" cy="4093428"/>
          </a:xfrm>
          <a:prstGeom prst="rect">
            <a:avLst/>
          </a:prstGeom>
          <a:noFill/>
        </p:spPr>
        <p:txBody>
          <a:bodyPr wrap="square" rtlCol="0">
            <a:spAutoFit/>
          </a:bodyPr>
          <a:lstStyle/>
          <a:p>
            <a:pPr lvl="0"/>
            <a:r>
              <a:rPr lang="ca-ES" sz="2000" dirty="0" smtClean="0">
                <a:latin typeface="Articulate Narrow" panose="02000506040000020004" pitchFamily="2" charset="0"/>
              </a:rPr>
              <a:t>Emplenar </a:t>
            </a:r>
            <a:r>
              <a:rPr lang="ca-ES" sz="2000" dirty="0">
                <a:latin typeface="Articulate Narrow" panose="02000506040000020004" pitchFamily="2" charset="0"/>
              </a:rPr>
              <a:t>un o diversos quadres de contingut. Cada un afegeix un botó al final de la pàgina amb un salt associat a altres pàgines o preguntes de la lliçó. Per crear-ne un cal definir els camps següents: </a:t>
            </a:r>
            <a:endParaRPr lang="es-ES" sz="2000" dirty="0">
              <a:latin typeface="Articulate Narrow" panose="02000506040000020004" pitchFamily="2" charset="0"/>
            </a:endParaRPr>
          </a:p>
          <a:p>
            <a:pPr marL="342900" lvl="0" indent="-342900">
              <a:buClr>
                <a:srgbClr val="F7C053"/>
              </a:buClr>
              <a:buSzPct val="150000"/>
              <a:buFont typeface="Wingdings" panose="05000000000000000000" pitchFamily="2" charset="2"/>
              <a:buChar char="§"/>
            </a:pPr>
            <a:r>
              <a:rPr lang="ca-ES" sz="2000" dirty="0">
                <a:solidFill>
                  <a:srgbClr val="317ABE"/>
                </a:solidFill>
                <a:latin typeface="Articulate Narrow" panose="02000506040000020004" pitchFamily="2" charset="0"/>
              </a:rPr>
              <a:t>Descripció. </a:t>
            </a:r>
            <a:r>
              <a:rPr lang="ca-ES" sz="2000" dirty="0">
                <a:latin typeface="Articulate Narrow" panose="02000506040000020004" pitchFamily="2" charset="0"/>
              </a:rPr>
              <a:t>És el text del </a:t>
            </a:r>
            <a:r>
              <a:rPr lang="ca-ES" sz="2000" dirty="0" smtClean="0">
                <a:latin typeface="Articulate Narrow" panose="02000506040000020004" pitchFamily="2" charset="0"/>
              </a:rPr>
              <a:t>botó.</a:t>
            </a:r>
            <a:endParaRPr lang="es-ES" sz="2000" dirty="0" smtClean="0">
              <a:latin typeface="Articulate Narrow" panose="02000506040000020004" pitchFamily="2" charset="0"/>
            </a:endParaRPr>
          </a:p>
          <a:p>
            <a:pPr marL="342900" lvl="0" indent="-342900">
              <a:buClr>
                <a:srgbClr val="F7C053"/>
              </a:buClr>
              <a:buSzPct val="150000"/>
              <a:buFont typeface="Wingdings" panose="05000000000000000000" pitchFamily="2" charset="2"/>
              <a:buChar char="§"/>
            </a:pPr>
            <a:r>
              <a:rPr lang="ca-ES" sz="2000" dirty="0" smtClean="0">
                <a:solidFill>
                  <a:srgbClr val="317ABE"/>
                </a:solidFill>
                <a:latin typeface="Articulate Narrow" panose="02000506040000020004" pitchFamily="2" charset="0"/>
              </a:rPr>
              <a:t>Salt</a:t>
            </a:r>
            <a:r>
              <a:rPr lang="ca-ES" sz="2000" dirty="0">
                <a:solidFill>
                  <a:srgbClr val="317ABE"/>
                </a:solidFill>
                <a:latin typeface="Articulate Narrow" panose="02000506040000020004" pitchFamily="2" charset="0"/>
              </a:rPr>
              <a:t>.</a:t>
            </a:r>
            <a:r>
              <a:rPr lang="ca-ES" sz="2000" dirty="0">
                <a:latin typeface="Articulate Narrow" panose="02000506040000020004" pitchFamily="2" charset="0"/>
              </a:rPr>
              <a:t> Es pot seleccionar un salt relatiu o a una pàgina concreta</a:t>
            </a:r>
            <a:r>
              <a:rPr lang="ca-ES" sz="2000" dirty="0" smtClean="0">
                <a:latin typeface="Articulate Narrow" panose="02000506040000020004" pitchFamily="2" charset="0"/>
              </a:rPr>
              <a:t>.</a:t>
            </a:r>
            <a:endParaRPr lang="ca-ES" dirty="0"/>
          </a:p>
        </p:txBody>
      </p:sp>
    </p:spTree>
    <p:extLst>
      <p:ext uri="{BB962C8B-B14F-4D97-AF65-F5344CB8AC3E}">
        <p14:creationId xmlns:p14="http://schemas.microsoft.com/office/powerpoint/2010/main" val="25724464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60400" y="1434366"/>
            <a:ext cx="10795000" cy="1427186"/>
          </a:xfrm>
          <a:prstGeom prst="rect">
            <a:avLst/>
          </a:prstGeom>
        </p:spPr>
        <p:txBody>
          <a:bodyPr wrap="square">
            <a:spAutoFit/>
          </a:bodyPr>
          <a:lstStyle/>
          <a:p>
            <a:pPr lvl="0" algn="just">
              <a:lnSpc>
                <a:spcPct val="150000"/>
              </a:lnSpc>
            </a:pPr>
            <a:r>
              <a:rPr lang="ca-ES" sz="2000" dirty="0">
                <a:solidFill>
                  <a:prstClr val="black"/>
                </a:solidFill>
                <a:latin typeface="Articulate Narrow" panose="02000506040000020004" pitchFamily="2" charset="0"/>
              </a:rPr>
              <a:t>Per crear una </a:t>
            </a:r>
            <a:r>
              <a:rPr lang="ca-ES" sz="2000" b="1" dirty="0">
                <a:solidFill>
                  <a:srgbClr val="317ABE"/>
                </a:solidFill>
                <a:latin typeface="Articulate Narrow" panose="02000506040000020004" pitchFamily="2" charset="0"/>
              </a:rPr>
              <a:t>pàgina de preguntes</a:t>
            </a:r>
            <a:r>
              <a:rPr lang="ca-ES" sz="2000" dirty="0">
                <a:solidFill>
                  <a:srgbClr val="317ABE"/>
                </a:solidFill>
                <a:latin typeface="Articulate Narrow" panose="02000506040000020004" pitchFamily="2" charset="0"/>
              </a:rPr>
              <a:t> </a:t>
            </a:r>
            <a:r>
              <a:rPr lang="ca-ES" sz="2000" dirty="0">
                <a:solidFill>
                  <a:prstClr val="black"/>
                </a:solidFill>
                <a:latin typeface="Articulate Narrow" panose="02000506040000020004" pitchFamily="2" charset="0"/>
              </a:rPr>
              <a:t>s’ha de seleccionar el tipus de pregunta que va al final de la pàgina </a:t>
            </a:r>
            <a:r>
              <a:rPr lang="ca-ES" sz="2000" dirty="0">
                <a:solidFill>
                  <a:srgbClr val="317ABE"/>
                </a:solidFill>
                <a:latin typeface="Articulate Narrow" panose="02000506040000020004" pitchFamily="2" charset="0"/>
              </a:rPr>
              <a:t>(Aparellament, Numèrica, Opcions múltiples, Pregunta de resposta oberta, Resposta breu o Vertader/Fals)</a:t>
            </a:r>
            <a:r>
              <a:rPr lang="ca-ES" sz="2000" dirty="0">
                <a:solidFill>
                  <a:prstClr val="black"/>
                </a:solidFill>
                <a:latin typeface="Articulate Narrow" panose="02000506040000020004" pitchFamily="2" charset="0"/>
              </a:rPr>
              <a:t> i clicar a </a:t>
            </a:r>
            <a:r>
              <a:rPr lang="ca-ES" sz="2000" dirty="0">
                <a:solidFill>
                  <a:srgbClr val="317ABE"/>
                </a:solidFill>
                <a:latin typeface="Articulate Narrow" panose="02000506040000020004" pitchFamily="2" charset="0"/>
              </a:rPr>
              <a:t>Afegeix una pàgina de pregunta.</a:t>
            </a:r>
            <a:endParaRPr lang="es-ES" sz="2000" dirty="0">
              <a:solidFill>
                <a:srgbClr val="317ABE"/>
              </a:solidFill>
              <a:latin typeface="Articulate Narrow" panose="02000506040000020004" pitchFamily="2" charset="0"/>
            </a:endParaRPr>
          </a:p>
        </p:txBody>
      </p:sp>
      <p:sp>
        <p:nvSpPr>
          <p:cNvPr id="4" name="Rectángulo 3"/>
          <p:cNvSpPr/>
          <p:nvPr/>
        </p:nvSpPr>
        <p:spPr>
          <a:xfrm>
            <a:off x="3611448" y="5282782"/>
            <a:ext cx="4892904" cy="345286"/>
          </a:xfrm>
          <a:prstGeom prst="rect">
            <a:avLst/>
          </a:prstGeom>
        </p:spPr>
        <p:txBody>
          <a:bodyPr wrap="square">
            <a:spAutoFit/>
          </a:bodyPr>
          <a:lstStyle/>
          <a:p>
            <a:pPr lvl="0" algn="ctr"/>
            <a:r>
              <a:rPr lang="ca-ES" sz="1600" dirty="0">
                <a:solidFill>
                  <a:prstClr val="black"/>
                </a:solidFill>
                <a:latin typeface="Articulate Narrow" panose="02000506040000020004" pitchFamily="2" charset="0"/>
              </a:rPr>
              <a:t>Selecció del tipus de pregunta</a:t>
            </a:r>
            <a:endParaRPr lang="es-ES" sz="1600" dirty="0">
              <a:solidFill>
                <a:prstClr val="black"/>
              </a:solidFill>
              <a:latin typeface="Articulate Narrow" panose="02000506040000020004" pitchFamily="2" charset="0"/>
            </a:endParaRPr>
          </a:p>
        </p:txBody>
      </p:sp>
      <p:pic>
        <p:nvPicPr>
          <p:cNvPr id="5" name="Imatge 19"/>
          <p:cNvPicPr/>
          <p:nvPr/>
        </p:nvPicPr>
        <p:blipFill>
          <a:blip r:embed="rId2">
            <a:extLst>
              <a:ext uri="{28A0092B-C50C-407E-A947-70E740481C1C}">
                <a14:useLocalDpi xmlns:a14="http://schemas.microsoft.com/office/drawing/2010/main" val="0"/>
              </a:ext>
            </a:extLst>
          </a:blip>
          <a:stretch>
            <a:fillRect/>
          </a:stretch>
        </p:blipFill>
        <p:spPr>
          <a:xfrm>
            <a:off x="3827170" y="3206838"/>
            <a:ext cx="4537659" cy="2075944"/>
          </a:xfrm>
          <a:prstGeom prst="rect">
            <a:avLst/>
          </a:prstGeom>
          <a:ln>
            <a:solidFill>
              <a:schemeClr val="bg1">
                <a:lumMod val="75000"/>
              </a:schemeClr>
            </a:solidFill>
          </a:ln>
        </p:spPr>
      </p:pic>
    </p:spTree>
    <p:extLst>
      <p:ext uri="{BB962C8B-B14F-4D97-AF65-F5344CB8AC3E}">
        <p14:creationId xmlns:p14="http://schemas.microsoft.com/office/powerpoint/2010/main" val="32028683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86209" y="1288198"/>
            <a:ext cx="2677143" cy="584775"/>
          </a:xfrm>
          <a:prstGeom prst="rect">
            <a:avLst/>
          </a:prstGeom>
        </p:spPr>
        <p:txBody>
          <a:bodyPr wrap="none">
            <a:spAutoFit/>
          </a:bodyPr>
          <a:lstStyle/>
          <a:p>
            <a:pPr lvl="0">
              <a:spcBef>
                <a:spcPts val="360"/>
              </a:spcBef>
            </a:pPr>
            <a:r>
              <a:rPr lang="ca-ES" sz="3200" b="1" dirty="0">
                <a:solidFill>
                  <a:srgbClr val="557A9A"/>
                </a:solidFill>
                <a:latin typeface="Bebas Neue Bold"/>
                <a:ea typeface="Trebuchet MS" panose="020B0603020202020204" pitchFamily="34" charset="0"/>
              </a:rPr>
              <a:t>Pe</a:t>
            </a:r>
            <a:r>
              <a:rPr lang="ca-ES" sz="3200" b="1" spc="-5" dirty="0">
                <a:solidFill>
                  <a:srgbClr val="557A9A"/>
                </a:solidFill>
                <a:latin typeface="Bebas Neue Bold"/>
                <a:ea typeface="Trebuchet MS" panose="020B0603020202020204" pitchFamily="34" charset="0"/>
              </a:rPr>
              <a:t>r </a:t>
            </a:r>
            <a:r>
              <a:rPr lang="ca-ES" sz="3200" b="1" dirty="0">
                <a:solidFill>
                  <a:srgbClr val="557A9A"/>
                </a:solidFill>
                <a:latin typeface="Bebas Neue Bold"/>
                <a:ea typeface="Trebuchet MS" panose="020B0603020202020204" pitchFamily="34" charset="0"/>
              </a:rPr>
              <a:t>a </a:t>
            </a:r>
            <a:r>
              <a:rPr lang="ca-ES" sz="3200" b="1" spc="5" dirty="0">
                <a:solidFill>
                  <a:srgbClr val="557A9A"/>
                </a:solidFill>
                <a:latin typeface="Bebas Neue Bold"/>
                <a:ea typeface="Trebuchet MS" panose="020B0603020202020204" pitchFamily="34" charset="0"/>
              </a:rPr>
              <a:t>q</a:t>
            </a:r>
            <a:r>
              <a:rPr lang="ca-ES" sz="3200" b="1" spc="-5" dirty="0">
                <a:solidFill>
                  <a:srgbClr val="557A9A"/>
                </a:solidFill>
                <a:latin typeface="Bebas Neue Bold"/>
                <a:ea typeface="Trebuchet MS" panose="020B0603020202020204" pitchFamily="34" charset="0"/>
              </a:rPr>
              <a:t>u</a:t>
            </a:r>
            <a:r>
              <a:rPr lang="ca-ES" sz="3200" b="1" dirty="0">
                <a:solidFill>
                  <a:srgbClr val="557A9A"/>
                </a:solidFill>
                <a:latin typeface="Bebas Neue Bold"/>
                <a:ea typeface="Trebuchet MS" panose="020B0603020202020204" pitchFamily="34" charset="0"/>
              </a:rPr>
              <a:t>è</a:t>
            </a:r>
            <a:r>
              <a:rPr lang="ca-ES" sz="3200" b="1" spc="-10" dirty="0">
                <a:solidFill>
                  <a:srgbClr val="557A9A"/>
                </a:solidFill>
                <a:latin typeface="Bebas Neue Bold"/>
                <a:ea typeface="Trebuchet MS" panose="020B0603020202020204" pitchFamily="34" charset="0"/>
              </a:rPr>
              <a:t> </a:t>
            </a:r>
            <a:r>
              <a:rPr lang="ca-ES" sz="3200" b="1" dirty="0">
                <a:solidFill>
                  <a:srgbClr val="557A9A"/>
                </a:solidFill>
                <a:latin typeface="Bebas Neue Bold"/>
                <a:ea typeface="Trebuchet MS" panose="020B0603020202020204" pitchFamily="34" charset="0"/>
              </a:rPr>
              <a:t>serveix?</a:t>
            </a:r>
            <a:endParaRPr lang="es-ES" sz="3200" b="1" dirty="0">
              <a:solidFill>
                <a:srgbClr val="557A9A"/>
              </a:solidFill>
              <a:latin typeface="Bebas Neue Bold"/>
              <a:ea typeface="Trebuchet MS" panose="020B0603020202020204" pitchFamily="34" charset="0"/>
            </a:endParaRPr>
          </a:p>
        </p:txBody>
      </p:sp>
      <p:sp>
        <p:nvSpPr>
          <p:cNvPr id="3" name="CuadroTexto 2"/>
          <p:cNvSpPr txBox="1"/>
          <p:nvPr/>
        </p:nvSpPr>
        <p:spPr>
          <a:xfrm>
            <a:off x="5725368" y="2694871"/>
            <a:ext cx="5981341" cy="3735510"/>
          </a:xfrm>
          <a:prstGeom prst="rect">
            <a:avLst/>
          </a:prstGeom>
          <a:noFill/>
        </p:spPr>
        <p:txBody>
          <a:bodyPr wrap="square" rtlCol="0">
            <a:spAutoFit/>
          </a:bodyPr>
          <a:lstStyle/>
          <a:p>
            <a:pPr>
              <a:lnSpc>
                <a:spcPct val="150000"/>
              </a:lnSpc>
            </a:pPr>
            <a:r>
              <a:rPr lang="ca-ES" sz="2000" dirty="0" smtClean="0">
                <a:latin typeface="Articulate Narrow" panose="02000506040000020004" pitchFamily="2" charset="0"/>
              </a:rPr>
              <a:t>En qualsevol cas, es pot incrementar la motivació dels alumnes i assegurar-se que han comprès la matèria formulant-los preguntes de diversos tipus, com ara d’aparellament, de resposta múltiple o de resposta oberta. En funció de la resposta que esculli i de com estigui configurada la lliçó, l’estudiant pot passar a la pàgina següent, retrocedir a la pàgina anterior o bé ser redirigits a un itinerari completament diferent.</a:t>
            </a:r>
            <a:endParaRPr lang="es-ES" sz="3200" dirty="0">
              <a:latin typeface="Articulate Narrow" panose="02000506040000020004" pitchFamily="2" charset="0"/>
            </a:endParaRPr>
          </a:p>
        </p:txBody>
      </p:sp>
      <p:sp>
        <p:nvSpPr>
          <p:cNvPr id="4" name="Rectangle 3"/>
          <p:cNvSpPr/>
          <p:nvPr/>
        </p:nvSpPr>
        <p:spPr>
          <a:xfrm>
            <a:off x="586209" y="2096953"/>
            <a:ext cx="3925856" cy="3000821"/>
          </a:xfrm>
          <a:prstGeom prst="rect">
            <a:avLst/>
          </a:prstGeom>
        </p:spPr>
        <p:txBody>
          <a:bodyPr wrap="square">
            <a:spAutoFit/>
          </a:bodyPr>
          <a:lstStyle/>
          <a:p>
            <a:pPr>
              <a:lnSpc>
                <a:spcPct val="150000"/>
              </a:lnSpc>
            </a:pPr>
            <a:r>
              <a:rPr lang="ca-ES" dirty="0">
                <a:latin typeface="Articulate Narrow" panose="02000506040000020004" pitchFamily="2" charset="0"/>
              </a:rPr>
              <a:t>El mòdul </a:t>
            </a:r>
            <a:r>
              <a:rPr lang="ca-ES" b="1" dirty="0">
                <a:solidFill>
                  <a:srgbClr val="317ABE"/>
                </a:solidFill>
                <a:latin typeface="Articulate Narrow" panose="02000506040000020004" pitchFamily="2" charset="0"/>
              </a:rPr>
              <a:t>Lliçó </a:t>
            </a:r>
            <a:r>
              <a:rPr lang="ca-ES" dirty="0">
                <a:latin typeface="Articulate Narrow" panose="02000506040000020004" pitchFamily="2" charset="0"/>
              </a:rPr>
              <a:t>permet al professorat impartir teoria i    activitats pràctiques de maneres diverses i flexibles. Es pot utilitzar per crear conjunts lineals de pàgines de continguts o activitats pedagògiques que ofereixin diferents opcions o itineraris a l’alumnat.</a:t>
            </a:r>
            <a:endParaRPr lang="es-ES" dirty="0"/>
          </a:p>
        </p:txBody>
      </p:sp>
    </p:spTree>
    <p:extLst>
      <p:ext uri="{BB962C8B-B14F-4D97-AF65-F5344CB8AC3E}">
        <p14:creationId xmlns:p14="http://schemas.microsoft.com/office/powerpoint/2010/main" val="37228114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22"/>
          <p:cNvPicPr/>
          <p:nvPr/>
        </p:nvPicPr>
        <p:blipFill>
          <a:blip r:embed="rId2">
            <a:extLst>
              <a:ext uri="{28A0092B-C50C-407E-A947-70E740481C1C}">
                <a14:useLocalDpi xmlns:a14="http://schemas.microsoft.com/office/drawing/2010/main" val="0"/>
              </a:ext>
            </a:extLst>
          </a:blip>
          <a:stretch>
            <a:fillRect/>
          </a:stretch>
        </p:blipFill>
        <p:spPr>
          <a:xfrm>
            <a:off x="661242" y="1288874"/>
            <a:ext cx="4447057" cy="4919703"/>
          </a:xfrm>
          <a:prstGeom prst="rect">
            <a:avLst/>
          </a:prstGeom>
          <a:ln>
            <a:solidFill>
              <a:schemeClr val="bg1">
                <a:lumMod val="65000"/>
              </a:schemeClr>
            </a:solidFill>
          </a:ln>
        </p:spPr>
      </p:pic>
      <p:sp>
        <p:nvSpPr>
          <p:cNvPr id="3" name="CuadroTexto 2"/>
          <p:cNvSpPr txBox="1"/>
          <p:nvPr/>
        </p:nvSpPr>
        <p:spPr>
          <a:xfrm>
            <a:off x="5615189" y="1030335"/>
            <a:ext cx="5640946" cy="2215991"/>
          </a:xfrm>
          <a:prstGeom prst="rect">
            <a:avLst/>
          </a:prstGeom>
          <a:noFill/>
        </p:spPr>
        <p:txBody>
          <a:bodyPr wrap="square" rtlCol="0">
            <a:spAutoFit/>
          </a:bodyPr>
          <a:lstStyle/>
          <a:p>
            <a:pPr algn="just"/>
            <a:r>
              <a:rPr lang="ca-ES" sz="2000" dirty="0">
                <a:solidFill>
                  <a:prstClr val="black"/>
                </a:solidFill>
                <a:latin typeface="Articulate Narrow" panose="02000506040000020004" pitchFamily="2" charset="0"/>
              </a:rPr>
              <a:t>Es mostra un formulari en el qual cal emplenar els camps </a:t>
            </a:r>
            <a:r>
              <a:rPr lang="ca-ES" sz="2000" dirty="0">
                <a:solidFill>
                  <a:srgbClr val="317ABE"/>
                </a:solidFill>
                <a:latin typeface="Articulate Narrow" panose="02000506040000020004" pitchFamily="2" charset="0"/>
              </a:rPr>
              <a:t>Títol de la pàgina i Continguts de la pàgina</a:t>
            </a:r>
            <a:r>
              <a:rPr lang="ca-ES" sz="2000" dirty="0">
                <a:solidFill>
                  <a:prstClr val="black"/>
                </a:solidFill>
                <a:latin typeface="Articulate Narrow" panose="02000506040000020004" pitchFamily="2" charset="0"/>
              </a:rPr>
              <a:t>. La resta de camps varien en funció del tipus de pregunta i són similars als de creació de preguntes al banc de preguntes del curs. Cada opció o resposta té dos camps addicionals:</a:t>
            </a:r>
            <a:endParaRPr lang="es-ES" sz="2000" dirty="0">
              <a:solidFill>
                <a:prstClr val="black"/>
              </a:solidFill>
              <a:latin typeface="Articulate Narrow" panose="02000506040000020004" pitchFamily="2" charset="0"/>
            </a:endParaRPr>
          </a:p>
          <a:p>
            <a:endParaRPr lang="ca-ES" dirty="0"/>
          </a:p>
        </p:txBody>
      </p:sp>
      <p:sp>
        <p:nvSpPr>
          <p:cNvPr id="5" name="CuadroTexto 4"/>
          <p:cNvSpPr txBox="1"/>
          <p:nvPr/>
        </p:nvSpPr>
        <p:spPr>
          <a:xfrm>
            <a:off x="6362163" y="3503054"/>
            <a:ext cx="4726547" cy="1200329"/>
          </a:xfrm>
          <a:prstGeom prst="rect">
            <a:avLst/>
          </a:prstGeom>
          <a:solidFill>
            <a:srgbClr val="5B9BD5"/>
          </a:solidFill>
        </p:spPr>
        <p:txBody>
          <a:bodyPr wrap="square" rtlCol="0">
            <a:spAutoFit/>
          </a:bodyPr>
          <a:lstStyle/>
          <a:p>
            <a:r>
              <a:rPr lang="ca-ES" dirty="0">
                <a:latin typeface="Articulate Narrow" panose="02000506040000020004" pitchFamily="2" charset="0"/>
              </a:rPr>
              <a:t>Salt. </a:t>
            </a:r>
            <a:endParaRPr lang="ca-ES" dirty="0" smtClean="0">
              <a:latin typeface="Articulate Narrow" panose="02000506040000020004" pitchFamily="2" charset="0"/>
            </a:endParaRPr>
          </a:p>
          <a:p>
            <a:r>
              <a:rPr lang="ca-ES" dirty="0" smtClean="0">
                <a:solidFill>
                  <a:schemeClr val="bg1"/>
                </a:solidFill>
                <a:latin typeface="Articulate Narrow" panose="02000506040000020004" pitchFamily="2" charset="0"/>
              </a:rPr>
              <a:t>Indica </a:t>
            </a:r>
            <a:r>
              <a:rPr lang="ca-ES" dirty="0">
                <a:solidFill>
                  <a:schemeClr val="bg1"/>
                </a:solidFill>
                <a:latin typeface="Articulate Narrow" panose="02000506040000020004" pitchFamily="2" charset="0"/>
              </a:rPr>
              <a:t>la pàgina que es mostra en marcar una opció: pot ser un salt relatiu o un salt absolut a qualsevol pàgina de la lliçó</a:t>
            </a:r>
            <a:r>
              <a:rPr lang="ca-ES" dirty="0" smtClean="0">
                <a:solidFill>
                  <a:schemeClr val="bg1"/>
                </a:solidFill>
                <a:latin typeface="Articulate Narrow" panose="02000506040000020004" pitchFamily="2" charset="0"/>
              </a:rPr>
              <a:t>.</a:t>
            </a:r>
            <a:endParaRPr lang="ca-ES" dirty="0"/>
          </a:p>
        </p:txBody>
      </p:sp>
      <p:sp>
        <p:nvSpPr>
          <p:cNvPr id="7" name="CuadroTexto 6"/>
          <p:cNvSpPr txBox="1"/>
          <p:nvPr/>
        </p:nvSpPr>
        <p:spPr>
          <a:xfrm>
            <a:off x="6091707" y="5149850"/>
            <a:ext cx="4250028" cy="1200329"/>
          </a:xfrm>
          <a:prstGeom prst="rect">
            <a:avLst/>
          </a:prstGeom>
          <a:solidFill>
            <a:srgbClr val="5B9BD5"/>
          </a:solidFill>
        </p:spPr>
        <p:txBody>
          <a:bodyPr wrap="square" rtlCol="0">
            <a:spAutoFit/>
          </a:bodyPr>
          <a:lstStyle/>
          <a:p>
            <a:r>
              <a:rPr lang="ca-ES" dirty="0">
                <a:latin typeface="Articulate Narrow" panose="02000506040000020004" pitchFamily="2" charset="0"/>
              </a:rPr>
              <a:t>Puntuació.</a:t>
            </a:r>
            <a:r>
              <a:rPr lang="ca-ES" dirty="0">
                <a:solidFill>
                  <a:schemeClr val="bg1"/>
                </a:solidFill>
                <a:latin typeface="Articulate Narrow" panose="02000506040000020004" pitchFamily="2" charset="0"/>
              </a:rPr>
              <a:t> </a:t>
            </a:r>
            <a:endParaRPr lang="ca-ES" dirty="0" smtClean="0">
              <a:solidFill>
                <a:schemeClr val="bg1"/>
              </a:solidFill>
              <a:latin typeface="Articulate Narrow" panose="02000506040000020004" pitchFamily="2" charset="0"/>
            </a:endParaRPr>
          </a:p>
          <a:p>
            <a:r>
              <a:rPr lang="ca-ES" dirty="0" smtClean="0">
                <a:solidFill>
                  <a:schemeClr val="bg1"/>
                </a:solidFill>
                <a:latin typeface="Articulate Narrow" panose="02000506040000020004" pitchFamily="2" charset="0"/>
              </a:rPr>
              <a:t>És </a:t>
            </a:r>
            <a:r>
              <a:rPr lang="ca-ES" dirty="0">
                <a:solidFill>
                  <a:schemeClr val="bg1"/>
                </a:solidFill>
                <a:latin typeface="Articulate Narrow" panose="02000506040000020004" pitchFamily="2" charset="0"/>
              </a:rPr>
              <a:t>el nombre de punts que suma aquesta opció o pregunta a la qualificació final de la lliçó. </a:t>
            </a:r>
            <a:endParaRPr lang="ca-ES" dirty="0"/>
          </a:p>
        </p:txBody>
      </p:sp>
      <p:cxnSp>
        <p:nvCxnSpPr>
          <p:cNvPr id="12" name="Conector recto de flecha 11"/>
          <p:cNvCxnSpPr/>
          <p:nvPr/>
        </p:nvCxnSpPr>
        <p:spPr>
          <a:xfrm flipH="1">
            <a:off x="1365159" y="4360714"/>
            <a:ext cx="4997004" cy="98525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flipH="1" flipV="1">
            <a:off x="1459445" y="6061830"/>
            <a:ext cx="4632262" cy="1417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34809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uadroTexto 14"/>
          <p:cNvSpPr txBox="1"/>
          <p:nvPr/>
        </p:nvSpPr>
        <p:spPr>
          <a:xfrm>
            <a:off x="745809" y="1383818"/>
            <a:ext cx="10496281" cy="1323439"/>
          </a:xfrm>
          <a:prstGeom prst="rect">
            <a:avLst/>
          </a:prstGeom>
          <a:noFill/>
        </p:spPr>
        <p:txBody>
          <a:bodyPr wrap="square" rtlCol="0">
            <a:spAutoFit/>
          </a:bodyPr>
          <a:lstStyle/>
          <a:p>
            <a:pPr algn="just"/>
            <a:r>
              <a:rPr lang="ca-ES" sz="2000" dirty="0">
                <a:solidFill>
                  <a:prstClr val="black"/>
                </a:solidFill>
                <a:latin typeface="Articulate Narrow" panose="02000506040000020004" pitchFamily="2" charset="0"/>
              </a:rPr>
              <a:t>Les pàgines es van mostrant en el quadre de la pestanya </a:t>
            </a:r>
            <a:r>
              <a:rPr lang="ca-ES" sz="2000" dirty="0">
                <a:solidFill>
                  <a:srgbClr val="317ABE"/>
                </a:solidFill>
                <a:latin typeface="Articulate Narrow" panose="02000506040000020004" pitchFamily="2" charset="0"/>
              </a:rPr>
              <a:t>Edita.</a:t>
            </a:r>
            <a:r>
              <a:rPr lang="ca-ES" sz="2000" dirty="0">
                <a:solidFill>
                  <a:prstClr val="black"/>
                </a:solidFill>
                <a:latin typeface="Articulate Narrow" panose="02000506040000020004" pitchFamily="2" charset="0"/>
              </a:rPr>
              <a:t> L’ordre que apareix és el de navegació per defecte; és a dir, si no s’hi inclou cap salt, les respostes correctes redirigeixen a la pàgina següent i les respostes incorrectes porten a la mateixa pàgina una altra vegada. Es pot canviar aquest ordre o associar un salt a qualsevol resposta si es vol crear un itinerari més </a:t>
            </a:r>
            <a:r>
              <a:rPr lang="ca-ES" sz="2000" dirty="0" smtClean="0">
                <a:solidFill>
                  <a:prstClr val="black"/>
                </a:solidFill>
                <a:latin typeface="Articulate Narrow" panose="02000506040000020004" pitchFamily="2" charset="0"/>
              </a:rPr>
              <a:t>complex.</a:t>
            </a:r>
            <a:endParaRPr lang="es-ES" sz="2000" dirty="0">
              <a:solidFill>
                <a:prstClr val="black"/>
              </a:solidFill>
              <a:latin typeface="Articulate Narrow" panose="02000506040000020004" pitchFamily="2" charset="0"/>
            </a:endParaRPr>
          </a:p>
        </p:txBody>
      </p:sp>
      <p:pic>
        <p:nvPicPr>
          <p:cNvPr id="16" name="Imatge 23"/>
          <p:cNvPicPr/>
          <p:nvPr/>
        </p:nvPicPr>
        <p:blipFill>
          <a:blip r:embed="rId2">
            <a:extLst>
              <a:ext uri="{28A0092B-C50C-407E-A947-70E740481C1C}">
                <a14:useLocalDpi xmlns:a14="http://schemas.microsoft.com/office/drawing/2010/main" val="0"/>
              </a:ext>
            </a:extLst>
          </a:blip>
          <a:stretch>
            <a:fillRect/>
          </a:stretch>
        </p:blipFill>
        <p:spPr>
          <a:xfrm>
            <a:off x="2921173" y="2796173"/>
            <a:ext cx="6145554" cy="2976482"/>
          </a:xfrm>
          <a:prstGeom prst="rect">
            <a:avLst/>
          </a:prstGeom>
          <a:ln>
            <a:solidFill>
              <a:schemeClr val="bg1">
                <a:lumMod val="75000"/>
              </a:schemeClr>
            </a:solidFill>
          </a:ln>
        </p:spPr>
      </p:pic>
      <p:sp>
        <p:nvSpPr>
          <p:cNvPr id="17" name="Rectángulo 16"/>
          <p:cNvSpPr/>
          <p:nvPr/>
        </p:nvSpPr>
        <p:spPr>
          <a:xfrm>
            <a:off x="2921172" y="5861571"/>
            <a:ext cx="6145554" cy="338554"/>
          </a:xfrm>
          <a:prstGeom prst="rect">
            <a:avLst/>
          </a:prstGeom>
        </p:spPr>
        <p:txBody>
          <a:bodyPr wrap="square">
            <a:spAutoFit/>
          </a:bodyPr>
          <a:lstStyle/>
          <a:p>
            <a:pPr lvl="0" algn="ctr"/>
            <a:r>
              <a:rPr lang="ca-ES" sz="1600" dirty="0">
                <a:solidFill>
                  <a:prstClr val="black"/>
                </a:solidFill>
                <a:latin typeface="Articulate Narrow" panose="02000506040000020004" pitchFamily="2" charset="0"/>
              </a:rPr>
              <a:t>Edició de pàgines d’una lliçó </a:t>
            </a:r>
            <a:endParaRPr lang="es-ES" sz="1600" dirty="0">
              <a:solidFill>
                <a:prstClr val="black"/>
              </a:solidFill>
              <a:latin typeface="Articulate Narrow" panose="02000506040000020004" pitchFamily="2" charset="0"/>
            </a:endParaRPr>
          </a:p>
        </p:txBody>
      </p:sp>
    </p:spTree>
    <p:extLst>
      <p:ext uri="{BB962C8B-B14F-4D97-AF65-F5344CB8AC3E}">
        <p14:creationId xmlns:p14="http://schemas.microsoft.com/office/powerpoint/2010/main" val="17084730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785611" y="1201451"/>
            <a:ext cx="10251583" cy="1323439"/>
          </a:xfrm>
          <a:prstGeom prst="rect">
            <a:avLst/>
          </a:prstGeom>
          <a:noFill/>
        </p:spPr>
        <p:txBody>
          <a:bodyPr wrap="square" rtlCol="0">
            <a:spAutoFit/>
          </a:bodyPr>
          <a:lstStyle/>
          <a:p>
            <a:pPr lvl="0" algn="just"/>
            <a:r>
              <a:rPr lang="ca-ES" sz="2000" b="1" dirty="0">
                <a:solidFill>
                  <a:srgbClr val="317ABE"/>
                </a:solidFill>
                <a:latin typeface="Articulate Narrow" panose="02000506040000020004" pitchFamily="2" charset="0"/>
              </a:rPr>
              <a:t>Edició de les pàgines de la lliçó per crear una activitat de preguntes a </a:t>
            </a:r>
            <a:r>
              <a:rPr lang="ca-ES" sz="2000" b="1" dirty="0" smtClean="0">
                <a:solidFill>
                  <a:srgbClr val="317ABE"/>
                </a:solidFill>
                <a:latin typeface="Articulate Narrow" panose="02000506040000020004" pitchFamily="2" charset="0"/>
              </a:rPr>
              <a:t>l’atzar</a:t>
            </a:r>
          </a:p>
          <a:p>
            <a:pPr lvl="0" algn="just"/>
            <a:endParaRPr lang="es-ES" sz="2000" dirty="0">
              <a:solidFill>
                <a:srgbClr val="317ABE"/>
              </a:solidFill>
              <a:latin typeface="Articulate Narrow" panose="02000506040000020004" pitchFamily="2" charset="0"/>
            </a:endParaRPr>
          </a:p>
          <a:p>
            <a:pPr lvl="0" algn="just"/>
            <a:r>
              <a:rPr lang="ca-ES" sz="2000" dirty="0">
                <a:solidFill>
                  <a:prstClr val="black"/>
                </a:solidFill>
                <a:latin typeface="Articulate Narrow" panose="02000506040000020004" pitchFamily="2" charset="0"/>
              </a:rPr>
              <a:t>Si la lliçó consisteix en un conjunt de preguntes </a:t>
            </a:r>
            <a:r>
              <a:rPr lang="ca-ES" sz="2000" dirty="0">
                <a:solidFill>
                  <a:srgbClr val="317ABE"/>
                </a:solidFill>
                <a:latin typeface="Articulate Narrow" panose="02000506040000020004" pitchFamily="2" charset="0"/>
              </a:rPr>
              <a:t>(</a:t>
            </a:r>
            <a:r>
              <a:rPr lang="ca-ES" sz="2000" dirty="0" err="1">
                <a:solidFill>
                  <a:srgbClr val="317ABE"/>
                </a:solidFill>
                <a:latin typeface="Articulate Narrow" panose="02000506040000020004" pitchFamily="2" charset="0"/>
              </a:rPr>
              <a:t>flashcards</a:t>
            </a:r>
            <a:r>
              <a:rPr lang="ca-ES" sz="2000" dirty="0">
                <a:solidFill>
                  <a:srgbClr val="317ABE"/>
                </a:solidFill>
                <a:latin typeface="Articulate Narrow" panose="02000506040000020004" pitchFamily="2" charset="0"/>
              </a:rPr>
              <a:t>)</a:t>
            </a:r>
            <a:r>
              <a:rPr lang="ca-ES" sz="2000" dirty="0">
                <a:solidFill>
                  <a:prstClr val="black"/>
                </a:solidFill>
                <a:latin typeface="Articulate Narrow" panose="02000506040000020004" pitchFamily="2" charset="0"/>
              </a:rPr>
              <a:t> que es mostren aleatòriament, és possible importar les preguntes des d’un fitxer de text</a:t>
            </a:r>
            <a:r>
              <a:rPr lang="ca-ES" sz="2000" i="1" dirty="0" smtClean="0">
                <a:solidFill>
                  <a:prstClr val="black"/>
                </a:solidFill>
                <a:latin typeface="Articulate Narrow" panose="02000506040000020004" pitchFamily="2" charset="0"/>
              </a:rPr>
              <a:t>.</a:t>
            </a:r>
            <a:endParaRPr lang="es-ES" sz="2000" dirty="0">
              <a:solidFill>
                <a:prstClr val="black"/>
              </a:solidFill>
              <a:latin typeface="Articulate Narrow" panose="02000506040000020004" pitchFamily="2" charset="0"/>
            </a:endParaRPr>
          </a:p>
        </p:txBody>
      </p:sp>
      <p:pic>
        <p:nvPicPr>
          <p:cNvPr id="6" name="Imatge 24"/>
          <p:cNvPicPr/>
          <p:nvPr/>
        </p:nvPicPr>
        <p:blipFill>
          <a:blip r:embed="rId2">
            <a:extLst>
              <a:ext uri="{28A0092B-C50C-407E-A947-70E740481C1C}">
                <a14:useLocalDpi xmlns:a14="http://schemas.microsoft.com/office/drawing/2010/main" val="0"/>
              </a:ext>
            </a:extLst>
          </a:blip>
          <a:stretch>
            <a:fillRect/>
          </a:stretch>
        </p:blipFill>
        <p:spPr>
          <a:xfrm>
            <a:off x="3175967" y="2548779"/>
            <a:ext cx="5496628" cy="2362786"/>
          </a:xfrm>
          <a:prstGeom prst="rect">
            <a:avLst/>
          </a:prstGeom>
          <a:ln>
            <a:solidFill>
              <a:schemeClr val="bg1">
                <a:lumMod val="75000"/>
              </a:schemeClr>
            </a:solidFill>
          </a:ln>
        </p:spPr>
      </p:pic>
      <p:sp>
        <p:nvSpPr>
          <p:cNvPr id="7" name="Rectángulo 6"/>
          <p:cNvSpPr/>
          <p:nvPr/>
        </p:nvSpPr>
        <p:spPr>
          <a:xfrm>
            <a:off x="3175967" y="4904676"/>
            <a:ext cx="5496627" cy="338554"/>
          </a:xfrm>
          <a:prstGeom prst="rect">
            <a:avLst/>
          </a:prstGeom>
        </p:spPr>
        <p:txBody>
          <a:bodyPr wrap="square">
            <a:spAutoFit/>
          </a:bodyPr>
          <a:lstStyle/>
          <a:p>
            <a:pPr lvl="0" algn="ctr"/>
            <a:r>
              <a:rPr lang="ca-ES" sz="1600" dirty="0">
                <a:solidFill>
                  <a:prstClr val="black"/>
                </a:solidFill>
                <a:latin typeface="Articulate Narrow" panose="02000506040000020004" pitchFamily="2" charset="0"/>
              </a:rPr>
              <a:t>Importació de preguntes a la lliçó</a:t>
            </a:r>
            <a:endParaRPr lang="es-ES" sz="1600" dirty="0">
              <a:solidFill>
                <a:prstClr val="black"/>
              </a:solidFill>
              <a:latin typeface="Articulate Narrow" panose="02000506040000020004" pitchFamily="2" charset="0"/>
            </a:endParaRPr>
          </a:p>
        </p:txBody>
      </p:sp>
      <p:sp>
        <p:nvSpPr>
          <p:cNvPr id="8" name="CuadroTexto 7"/>
          <p:cNvSpPr txBox="1"/>
          <p:nvPr/>
        </p:nvSpPr>
        <p:spPr>
          <a:xfrm>
            <a:off x="785611" y="5432769"/>
            <a:ext cx="10444766" cy="1015663"/>
          </a:xfrm>
          <a:prstGeom prst="rect">
            <a:avLst/>
          </a:prstGeom>
          <a:noFill/>
        </p:spPr>
        <p:txBody>
          <a:bodyPr wrap="square" rtlCol="0">
            <a:spAutoFit/>
          </a:bodyPr>
          <a:lstStyle/>
          <a:p>
            <a:r>
              <a:rPr lang="ca-ES" sz="2000" dirty="0">
                <a:solidFill>
                  <a:prstClr val="black"/>
                </a:solidFill>
                <a:latin typeface="Articulate Narrow" panose="02000506040000020004" pitchFamily="2" charset="0"/>
              </a:rPr>
              <a:t>Els formats admesos són els mateixos que els que es fan servir al banc de preguntes del curs, de manera que és fàcil utilitzar aquestes preguntes exportant-les a l’ordinador des del banc de preguntes i important-les a la lliçó. Si cal crear les preguntes des de zero, s’utilitza l’enllaç </a:t>
            </a:r>
            <a:r>
              <a:rPr lang="ca-ES" sz="2000" dirty="0">
                <a:solidFill>
                  <a:srgbClr val="317ABE"/>
                </a:solidFill>
                <a:latin typeface="Articulate Narrow" panose="02000506040000020004" pitchFamily="2" charset="0"/>
              </a:rPr>
              <a:t>Afegeix una pàgina de pregunta</a:t>
            </a:r>
            <a:r>
              <a:rPr lang="ca-ES" sz="2000" dirty="0" smtClean="0">
                <a:solidFill>
                  <a:srgbClr val="317ABE"/>
                </a:solidFill>
                <a:latin typeface="Articulate Narrow" panose="02000506040000020004" pitchFamily="2" charset="0"/>
              </a:rPr>
              <a:t>.</a:t>
            </a:r>
          </a:p>
        </p:txBody>
      </p:sp>
    </p:spTree>
    <p:extLst>
      <p:ext uri="{BB962C8B-B14F-4D97-AF65-F5344CB8AC3E}">
        <p14:creationId xmlns:p14="http://schemas.microsoft.com/office/powerpoint/2010/main" val="10546659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6247" y="2495239"/>
            <a:ext cx="3413114" cy="584775"/>
          </a:xfrm>
          <a:prstGeom prst="rect">
            <a:avLst/>
          </a:prstGeom>
        </p:spPr>
        <p:txBody>
          <a:bodyPr wrap="none">
            <a:spAutoFit/>
          </a:bodyPr>
          <a:lstStyle/>
          <a:p>
            <a:pPr marL="244475" lvl="0">
              <a:spcBef>
                <a:spcPts val="360"/>
              </a:spcBef>
            </a:pPr>
            <a:r>
              <a:rPr lang="ca-ES" sz="3200" b="1" dirty="0" smtClean="0">
                <a:solidFill>
                  <a:srgbClr val="317ABE"/>
                </a:solidFill>
                <a:latin typeface="Bebas Neue Bold" panose="020B0606020202050201"/>
                <a:ea typeface="Trebuchet MS" panose="020B0603020202020204" pitchFamily="34" charset="0"/>
              </a:rPr>
              <a:t>Com funciona?</a:t>
            </a:r>
            <a:endParaRPr lang="es-ES" sz="3200" b="1" dirty="0">
              <a:solidFill>
                <a:srgbClr val="317ABE"/>
              </a:solidFill>
              <a:latin typeface="Bebas Neue Bold" panose="020B0606020202050201"/>
              <a:ea typeface="Trebuchet MS" panose="020B0603020202020204" pitchFamily="34" charset="0"/>
            </a:endParaRPr>
          </a:p>
        </p:txBody>
      </p:sp>
      <p:sp>
        <p:nvSpPr>
          <p:cNvPr id="4" name="CuadroTexto 3"/>
          <p:cNvSpPr txBox="1"/>
          <p:nvPr/>
        </p:nvSpPr>
        <p:spPr>
          <a:xfrm>
            <a:off x="6096000" y="2495239"/>
            <a:ext cx="4974679" cy="3737433"/>
          </a:xfrm>
          <a:prstGeom prst="rect">
            <a:avLst/>
          </a:prstGeom>
          <a:noFill/>
        </p:spPr>
        <p:txBody>
          <a:bodyPr wrap="square" rtlCol="0">
            <a:spAutoFit/>
          </a:bodyPr>
          <a:lstStyle/>
          <a:p>
            <a:pPr algn="just">
              <a:lnSpc>
                <a:spcPct val="150000"/>
              </a:lnSpc>
            </a:pPr>
            <a:r>
              <a:rPr lang="ca-ES" sz="2000" dirty="0">
                <a:latin typeface="Articulate Narrow" panose="02000506040000020004" pitchFamily="2" charset="0"/>
              </a:rPr>
              <a:t>L’estudiant accedeix a la primera pàgina i des d’allà comença la lliçó seguint l’itinerari que hagi dissenyat el professorat, en funció del que respongui a les pàgines de pregunta i les opcions que esculli al final de cada pàgina de contingut. Segons el recorregut i les respostes, l’estudiant obté una qualificació determinada, que queda registrada al llibre de qualificacions</a:t>
            </a:r>
            <a:r>
              <a:rPr lang="ca-ES" sz="2000" dirty="0" smtClean="0">
                <a:latin typeface="Articulate Narrow" panose="02000506040000020004" pitchFamily="2" charset="0"/>
              </a:rPr>
              <a:t>.</a:t>
            </a:r>
            <a:endParaRPr lang="ca-ES" dirty="0"/>
          </a:p>
        </p:txBody>
      </p:sp>
    </p:spTree>
    <p:extLst>
      <p:ext uri="{BB962C8B-B14F-4D97-AF65-F5344CB8AC3E}">
        <p14:creationId xmlns:p14="http://schemas.microsoft.com/office/powerpoint/2010/main" val="31655641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9855" y="1275208"/>
            <a:ext cx="4200189" cy="523220"/>
          </a:xfrm>
          <a:prstGeom prst="rect">
            <a:avLst/>
          </a:prstGeom>
        </p:spPr>
        <p:txBody>
          <a:bodyPr wrap="none">
            <a:spAutoFit/>
          </a:bodyPr>
          <a:lstStyle/>
          <a:p>
            <a:pPr lvl="0"/>
            <a:r>
              <a:rPr lang="ca-ES" sz="2800" b="1" dirty="0">
                <a:solidFill>
                  <a:srgbClr val="317ABE"/>
                </a:solidFill>
                <a:latin typeface="Bebas Neue Bold" panose="020B0606020202050201"/>
              </a:rPr>
              <a:t>Seguiment de l’activitat</a:t>
            </a:r>
            <a:endParaRPr lang="es-ES" sz="2800" b="1" dirty="0">
              <a:solidFill>
                <a:srgbClr val="317ABE"/>
              </a:solidFill>
              <a:latin typeface="Bebas Neue Bold" panose="020B0606020202050201"/>
            </a:endParaRPr>
          </a:p>
        </p:txBody>
      </p:sp>
      <p:sp>
        <p:nvSpPr>
          <p:cNvPr id="7" name="CuadroTexto 6"/>
          <p:cNvSpPr txBox="1"/>
          <p:nvPr/>
        </p:nvSpPr>
        <p:spPr>
          <a:xfrm>
            <a:off x="759855" y="1923225"/>
            <a:ext cx="10560676" cy="1323439"/>
          </a:xfrm>
          <a:prstGeom prst="rect">
            <a:avLst/>
          </a:prstGeom>
          <a:noFill/>
        </p:spPr>
        <p:txBody>
          <a:bodyPr wrap="square" rtlCol="0">
            <a:spAutoFit/>
          </a:bodyPr>
          <a:lstStyle/>
          <a:p>
            <a:pPr algn="just"/>
            <a:r>
              <a:rPr lang="ca-ES" sz="2000" dirty="0">
                <a:solidFill>
                  <a:prstClr val="black"/>
                </a:solidFill>
                <a:latin typeface="Articulate Narrow" panose="02000506040000020004" pitchFamily="2" charset="0"/>
              </a:rPr>
              <a:t>Des de la pestanya </a:t>
            </a:r>
            <a:r>
              <a:rPr lang="ca-ES" sz="2000" dirty="0">
                <a:solidFill>
                  <a:srgbClr val="317ABE"/>
                </a:solidFill>
                <a:latin typeface="Articulate Narrow" panose="02000506040000020004" pitchFamily="2" charset="0"/>
              </a:rPr>
              <a:t>Informes </a:t>
            </a:r>
            <a:r>
              <a:rPr lang="ca-ES" sz="2000" dirty="0">
                <a:solidFill>
                  <a:prstClr val="black"/>
                </a:solidFill>
                <a:latin typeface="Articulate Narrow" panose="02000506040000020004" pitchFamily="2" charset="0"/>
              </a:rPr>
              <a:t>s’accedeix a les qualificacions que ha obtingut l’alumnat en cada intent. A la part inferior es mostren les estadístiques generals de la lliçó. Si es clica a l’intent d’un estudiant concret es mostra informació detallada del seu recorregut i les seves respostes. A més, l’enllaç </a:t>
            </a:r>
            <a:r>
              <a:rPr lang="ca-ES" sz="2000" dirty="0">
                <a:solidFill>
                  <a:srgbClr val="317ABE"/>
                </a:solidFill>
                <a:latin typeface="Articulate Narrow" panose="02000506040000020004" pitchFamily="2" charset="0"/>
              </a:rPr>
              <a:t>Estadístiques detallades </a:t>
            </a:r>
            <a:r>
              <a:rPr lang="ca-ES" sz="2000" dirty="0">
                <a:solidFill>
                  <a:prstClr val="black"/>
                </a:solidFill>
                <a:latin typeface="Articulate Narrow" panose="02000506040000020004" pitchFamily="2" charset="0"/>
              </a:rPr>
              <a:t>presenta un informe de cada una de les preguntes que componen la </a:t>
            </a:r>
            <a:r>
              <a:rPr lang="ca-ES" sz="2000" dirty="0" smtClean="0">
                <a:solidFill>
                  <a:prstClr val="black"/>
                </a:solidFill>
                <a:latin typeface="Articulate Narrow" panose="02000506040000020004" pitchFamily="2" charset="0"/>
              </a:rPr>
              <a:t>lliçó</a:t>
            </a:r>
            <a:r>
              <a:rPr lang="ca-ES" dirty="0"/>
              <a:t>.</a:t>
            </a:r>
            <a:endParaRPr lang="es-ES" sz="2000" dirty="0">
              <a:solidFill>
                <a:prstClr val="black"/>
              </a:solidFill>
              <a:latin typeface="Articulate Narrow" panose="02000506040000020004" pitchFamily="2" charset="0"/>
            </a:endParaRPr>
          </a:p>
        </p:txBody>
      </p:sp>
      <p:pic>
        <p:nvPicPr>
          <p:cNvPr id="8" name="Imatge 8"/>
          <p:cNvPicPr/>
          <p:nvPr/>
        </p:nvPicPr>
        <p:blipFill>
          <a:blip r:embed="rId2">
            <a:extLst>
              <a:ext uri="{28A0092B-C50C-407E-A947-70E740481C1C}">
                <a14:useLocalDpi xmlns:a14="http://schemas.microsoft.com/office/drawing/2010/main" val="0"/>
              </a:ext>
            </a:extLst>
          </a:blip>
          <a:stretch>
            <a:fillRect/>
          </a:stretch>
        </p:blipFill>
        <p:spPr>
          <a:xfrm>
            <a:off x="4000966" y="3513113"/>
            <a:ext cx="4078452" cy="1402250"/>
          </a:xfrm>
          <a:prstGeom prst="rect">
            <a:avLst/>
          </a:prstGeom>
          <a:ln>
            <a:solidFill>
              <a:schemeClr val="bg1">
                <a:lumMod val="85000"/>
              </a:schemeClr>
            </a:solidFill>
          </a:ln>
        </p:spPr>
      </p:pic>
      <p:sp>
        <p:nvSpPr>
          <p:cNvPr id="9" name="Rectángulo 8"/>
          <p:cNvSpPr/>
          <p:nvPr/>
        </p:nvSpPr>
        <p:spPr>
          <a:xfrm>
            <a:off x="5189638" y="4915363"/>
            <a:ext cx="1701107" cy="307777"/>
          </a:xfrm>
          <a:prstGeom prst="rect">
            <a:avLst/>
          </a:prstGeom>
        </p:spPr>
        <p:txBody>
          <a:bodyPr wrap="none">
            <a:spAutoFit/>
          </a:bodyPr>
          <a:lstStyle/>
          <a:p>
            <a:pPr lvl="0" algn="ctr">
              <a:spcBef>
                <a:spcPts val="1200"/>
              </a:spcBef>
              <a:spcAft>
                <a:spcPts val="1800"/>
              </a:spcAft>
            </a:pPr>
            <a:r>
              <a:rPr lang="ca-ES" sz="1400" dirty="0">
                <a:latin typeface="Articulate Narrow" panose="02000506040000020004" pitchFamily="2" charset="0"/>
                <a:ea typeface="Trebuchet MS" panose="020B0603020202020204" pitchFamily="34" charset="0"/>
                <a:cs typeface="Arial" panose="020B0604020202020204" pitchFamily="34" charset="0"/>
              </a:rPr>
              <a:t>Seguiment d’una lliçó </a:t>
            </a:r>
            <a:endParaRPr lang="es-ES" sz="1400" dirty="0">
              <a:latin typeface="Articulate Narrow" panose="02000506040000020004" pitchFamily="2" charset="0"/>
              <a:ea typeface="Trebuchet MS" panose="020B0603020202020204" pitchFamily="34" charset="0"/>
              <a:cs typeface="Arial" panose="020B0604020202020204" pitchFamily="34" charset="0"/>
            </a:endParaRPr>
          </a:p>
        </p:txBody>
      </p:sp>
      <p:sp>
        <p:nvSpPr>
          <p:cNvPr id="10" name="CuadroTexto 9"/>
          <p:cNvSpPr txBox="1"/>
          <p:nvPr/>
        </p:nvSpPr>
        <p:spPr>
          <a:xfrm>
            <a:off x="759855" y="5472734"/>
            <a:ext cx="10739754" cy="707886"/>
          </a:xfrm>
          <a:prstGeom prst="rect">
            <a:avLst/>
          </a:prstGeom>
          <a:noFill/>
        </p:spPr>
        <p:txBody>
          <a:bodyPr wrap="square" rtlCol="0">
            <a:spAutoFit/>
          </a:bodyPr>
          <a:lstStyle/>
          <a:p>
            <a:pPr lvl="0"/>
            <a:r>
              <a:rPr lang="ca-ES" sz="2000" dirty="0">
                <a:solidFill>
                  <a:prstClr val="black"/>
                </a:solidFill>
                <a:latin typeface="Articulate Narrow" panose="02000506040000020004" pitchFamily="2" charset="0"/>
              </a:rPr>
              <a:t>Les pàgines de pregunta que són de resposta oberta s’avaluen manualment a la pestanya </a:t>
            </a:r>
            <a:r>
              <a:rPr lang="ca-ES" sz="2000" dirty="0">
                <a:solidFill>
                  <a:srgbClr val="317ABE"/>
                </a:solidFill>
                <a:latin typeface="Articulate Narrow" panose="02000506040000020004" pitchFamily="2" charset="0"/>
              </a:rPr>
              <a:t>Qualifica les preguntes </a:t>
            </a:r>
            <a:r>
              <a:rPr lang="ca-ES" sz="2000" i="1" dirty="0">
                <a:solidFill>
                  <a:prstClr val="black"/>
                </a:solidFill>
                <a:latin typeface="Articulate Narrow" panose="02000506040000020004" pitchFamily="2" charset="0"/>
              </a:rPr>
              <a:t>de resposta oberta</a:t>
            </a:r>
            <a:r>
              <a:rPr lang="ca-ES" sz="2000" dirty="0">
                <a:solidFill>
                  <a:prstClr val="black"/>
                </a:solidFill>
                <a:latin typeface="Articulate Narrow" panose="02000506040000020004" pitchFamily="2" charset="0"/>
              </a:rPr>
              <a:t>.</a:t>
            </a:r>
            <a:endParaRPr lang="es-ES" sz="2000" dirty="0">
              <a:solidFill>
                <a:prstClr val="black"/>
              </a:solidFill>
              <a:latin typeface="Articulate Narrow" panose="02000506040000020004" pitchFamily="2" charset="0"/>
            </a:endParaRPr>
          </a:p>
        </p:txBody>
      </p:sp>
    </p:spTree>
    <p:extLst>
      <p:ext uri="{BB962C8B-B14F-4D97-AF65-F5344CB8AC3E}">
        <p14:creationId xmlns:p14="http://schemas.microsoft.com/office/powerpoint/2010/main" val="32595600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9436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05589" y="1042323"/>
            <a:ext cx="10715223" cy="4247317"/>
          </a:xfrm>
          <a:prstGeom prst="rect">
            <a:avLst/>
          </a:prstGeom>
          <a:noFill/>
        </p:spPr>
        <p:txBody>
          <a:bodyPr wrap="square" rtlCol="0">
            <a:spAutoFit/>
          </a:bodyPr>
          <a:lstStyle/>
          <a:p>
            <a:pPr algn="just">
              <a:lnSpc>
                <a:spcPct val="150000"/>
              </a:lnSpc>
            </a:pPr>
            <a:r>
              <a:rPr lang="ca-ES" sz="2000" dirty="0">
                <a:latin typeface="Articulate Narrow" panose="02000506040000020004" pitchFamily="2" charset="0"/>
              </a:rPr>
              <a:t>Les lliçons es poden avaluar i, en aquest cas, les puntuacions obtingudes queden registrades al full de qualificacions</a:t>
            </a:r>
            <a:r>
              <a:rPr lang="ca-ES" sz="2000" dirty="0" smtClean="0">
                <a:latin typeface="Articulate Narrow" panose="02000506040000020004" pitchFamily="2" charset="0"/>
              </a:rPr>
              <a:t>.</a:t>
            </a:r>
            <a:r>
              <a:rPr lang="ca-ES" sz="2000" dirty="0">
                <a:latin typeface="Articulate Narrow" panose="02000506040000020004" pitchFamily="2" charset="0"/>
                <a:ea typeface="Trebuchet MS" panose="020B0603020202020204" pitchFamily="34" charset="0"/>
                <a:cs typeface="Arial" panose="020B0604020202020204" pitchFamily="34" charset="0"/>
              </a:rPr>
              <a:t> </a:t>
            </a:r>
            <a:endParaRPr lang="ca-ES" sz="2000" dirty="0" smtClean="0">
              <a:latin typeface="Articulate Narrow" panose="02000506040000020004" pitchFamily="2" charset="0"/>
              <a:ea typeface="Trebuchet MS" panose="020B0603020202020204" pitchFamily="34" charset="0"/>
              <a:cs typeface="Arial" panose="020B0604020202020204" pitchFamily="34" charset="0"/>
            </a:endParaRPr>
          </a:p>
          <a:p>
            <a:pPr>
              <a:lnSpc>
                <a:spcPct val="150000"/>
              </a:lnSpc>
            </a:pPr>
            <a:r>
              <a:rPr lang="ca-ES" sz="2000" dirty="0" smtClean="0">
                <a:latin typeface="Articulate Narrow" panose="02000506040000020004" pitchFamily="2" charset="0"/>
                <a:ea typeface="Trebuchet MS" panose="020B0603020202020204" pitchFamily="34" charset="0"/>
                <a:cs typeface="Arial" panose="020B0604020202020204" pitchFamily="34" charset="0"/>
              </a:rPr>
              <a:t>Es </a:t>
            </a:r>
            <a:r>
              <a:rPr lang="ca-ES" sz="2000" dirty="0">
                <a:latin typeface="Articulate Narrow" panose="02000506040000020004" pitchFamily="2" charset="0"/>
                <a:ea typeface="Trebuchet MS" panose="020B0603020202020204" pitchFamily="34" charset="0"/>
                <a:cs typeface="Arial" panose="020B0604020202020204" pitchFamily="34" charset="0"/>
              </a:rPr>
              <a:t>poden fer servir com a activitats o com a recursos d’estudi. Si es redueix el text de cada pàgina a tan sols la pregunta, associant les respostes a salts a l’atzar a altres pàgines (preguntes), s’obté una sèrie de preguntes enllaçades: un banc de preguntes. Cada vegada que l’estudiant segueixi una lliçó se li presentarà una sèrie de preguntes aleatòries i n’obtindrà una qualificació, com en un examen. Aquest ús que es dona a les lliçons es coneix com a mode a base de targetes </a:t>
            </a:r>
            <a:r>
              <a:rPr lang="ca-ES" sz="2000" b="1" dirty="0">
                <a:solidFill>
                  <a:srgbClr val="317ABE"/>
                </a:solidFill>
                <a:latin typeface="Articulate Narrow" panose="02000506040000020004" pitchFamily="2" charset="0"/>
                <a:ea typeface="Trebuchet MS" panose="020B0603020202020204" pitchFamily="34" charset="0"/>
                <a:cs typeface="Arial" panose="020B0604020202020204" pitchFamily="34" charset="0"/>
              </a:rPr>
              <a:t>(</a:t>
            </a:r>
            <a:r>
              <a:rPr lang="ca-ES" sz="2000" b="1" dirty="0" err="1">
                <a:solidFill>
                  <a:srgbClr val="317ABE"/>
                </a:solidFill>
                <a:latin typeface="Articulate Narrow" panose="02000506040000020004" pitchFamily="2" charset="0"/>
                <a:ea typeface="Trebuchet MS" panose="020B0603020202020204" pitchFamily="34" charset="0"/>
                <a:cs typeface="Arial" panose="020B0604020202020204" pitchFamily="34" charset="0"/>
              </a:rPr>
              <a:t>flashcards</a:t>
            </a:r>
            <a:r>
              <a:rPr lang="ca-ES" sz="2000" b="1" dirty="0">
                <a:solidFill>
                  <a:srgbClr val="317ABE"/>
                </a:solidFill>
                <a:latin typeface="Articulate Narrow" panose="02000506040000020004" pitchFamily="2" charset="0"/>
                <a:ea typeface="Trebuchet MS" panose="020B0603020202020204" pitchFamily="34" charset="0"/>
                <a:cs typeface="Arial" panose="020B0604020202020204" pitchFamily="34" charset="0"/>
              </a:rPr>
              <a:t>) </a:t>
            </a:r>
            <a:r>
              <a:rPr lang="ca-ES" sz="2000" dirty="0">
                <a:latin typeface="Articulate Narrow" panose="02000506040000020004" pitchFamily="2" charset="0"/>
                <a:ea typeface="Trebuchet MS" panose="020B0603020202020204" pitchFamily="34" charset="0"/>
                <a:cs typeface="Arial" panose="020B0604020202020204" pitchFamily="34" charset="0"/>
              </a:rPr>
              <a:t>i és semblant al dels qüestionaris.</a:t>
            </a:r>
            <a:endParaRPr lang="es-ES" sz="2000" dirty="0">
              <a:latin typeface="Articulate Narrow" panose="02000506040000020004" pitchFamily="2" charset="0"/>
              <a:ea typeface="Trebuchet MS" panose="020B0603020202020204" pitchFamily="34" charset="0"/>
              <a:cs typeface="Arial" panose="020B0604020202020204" pitchFamily="34" charset="0"/>
            </a:endParaRPr>
          </a:p>
          <a:p>
            <a:pPr algn="just">
              <a:lnSpc>
                <a:spcPct val="150000"/>
              </a:lnSpc>
            </a:pPr>
            <a:r>
              <a:rPr lang="ca-ES" sz="2000" dirty="0">
                <a:latin typeface="Articulate Narrow" panose="02000506040000020004" pitchFamily="2" charset="0"/>
                <a:ea typeface="Trebuchet MS" panose="020B0603020202020204" pitchFamily="34" charset="0"/>
                <a:cs typeface="Arial" panose="020B0604020202020204" pitchFamily="34" charset="0"/>
              </a:rPr>
              <a:t>L’ús més destacat de les lliçons és com a recursos d’estudi autoguiat amb un o diversos itineraris possibles. Per crear-los, abans cal organitzar-ne i planificar-ne el contingut</a:t>
            </a:r>
            <a:r>
              <a:rPr lang="ca-ES" sz="2000" dirty="0" smtClean="0">
                <a:latin typeface="Articulate Narrow" panose="02000506040000020004" pitchFamily="2" charset="0"/>
                <a:ea typeface="Trebuchet MS" panose="020B0603020202020204" pitchFamily="34" charset="0"/>
                <a:cs typeface="Arial" panose="020B0604020202020204" pitchFamily="34" charset="0"/>
              </a:rPr>
              <a:t>.</a:t>
            </a:r>
            <a:endParaRPr lang="ca-ES" dirty="0"/>
          </a:p>
        </p:txBody>
      </p:sp>
      <p:sp>
        <p:nvSpPr>
          <p:cNvPr id="4" name="CuadroTexto 3"/>
          <p:cNvSpPr txBox="1"/>
          <p:nvPr/>
        </p:nvSpPr>
        <p:spPr>
          <a:xfrm>
            <a:off x="705590" y="5479598"/>
            <a:ext cx="10715222" cy="923330"/>
          </a:xfrm>
          <a:prstGeom prst="rect">
            <a:avLst/>
          </a:prstGeom>
          <a:solidFill>
            <a:srgbClr val="5B9BD5"/>
          </a:solidFill>
        </p:spPr>
        <p:txBody>
          <a:bodyPr wrap="square" rtlCol="0">
            <a:spAutoFit/>
          </a:bodyPr>
          <a:lstStyle/>
          <a:p>
            <a:pPr lvl="0" algn="ctr"/>
            <a:r>
              <a:rPr lang="ca-ES" b="1" dirty="0">
                <a:latin typeface="Articulate Narrow" panose="02000506040000020004" pitchFamily="2" charset="0"/>
              </a:rPr>
              <a:t>Exemples </a:t>
            </a:r>
            <a:r>
              <a:rPr lang="ca-ES" b="1" dirty="0" smtClean="0">
                <a:latin typeface="Articulate Narrow" panose="02000506040000020004" pitchFamily="2" charset="0"/>
              </a:rPr>
              <a:t>d’ús</a:t>
            </a:r>
            <a:endParaRPr lang="es-ES" dirty="0">
              <a:latin typeface="Articulate Narrow" panose="02000506040000020004" pitchFamily="2" charset="0"/>
            </a:endParaRPr>
          </a:p>
          <a:p>
            <a:pPr lvl="0" algn="just"/>
            <a:r>
              <a:rPr lang="ca-ES" dirty="0">
                <a:solidFill>
                  <a:schemeClr val="bg1"/>
                </a:solidFill>
                <a:latin typeface="Articulate Narrow" panose="02000506040000020004" pitchFamily="2" charset="0"/>
              </a:rPr>
              <a:t>Contingut d’aprenentatge guiat, autoaprenentatge de matèria nova, exercici de repàs, joc de preguntes aleatòries, exercici d’escenaris o simulacions, exercici de presa de decisions, etc</a:t>
            </a:r>
            <a:r>
              <a:rPr lang="ca-ES" dirty="0" smtClean="0">
                <a:solidFill>
                  <a:schemeClr val="bg1"/>
                </a:solidFill>
                <a:latin typeface="Articulate Narrow" panose="02000506040000020004" pitchFamily="2" charset="0"/>
              </a:rPr>
              <a:t>.</a:t>
            </a:r>
            <a:endParaRPr lang="ca-ES" dirty="0"/>
          </a:p>
        </p:txBody>
      </p:sp>
    </p:spTree>
    <p:extLst>
      <p:ext uri="{BB962C8B-B14F-4D97-AF65-F5344CB8AC3E}">
        <p14:creationId xmlns:p14="http://schemas.microsoft.com/office/powerpoint/2010/main" val="2682799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52392" y="2184222"/>
            <a:ext cx="2872902" cy="739754"/>
          </a:xfrm>
          <a:prstGeom prst="rect">
            <a:avLst/>
          </a:prstGeom>
        </p:spPr>
        <p:txBody>
          <a:bodyPr wrap="none">
            <a:spAutoFit/>
          </a:bodyPr>
          <a:lstStyle/>
          <a:p>
            <a:pPr lvl="0" algn="just">
              <a:lnSpc>
                <a:spcPct val="150000"/>
              </a:lnSpc>
              <a:spcBef>
                <a:spcPts val="3000"/>
              </a:spcBef>
              <a:spcAft>
                <a:spcPts val="1800"/>
              </a:spcAft>
            </a:pPr>
            <a:r>
              <a:rPr lang="ca-ES" sz="3200" b="1" dirty="0">
                <a:solidFill>
                  <a:srgbClr val="317ABE"/>
                </a:solidFill>
                <a:latin typeface="Bebas Neue Bold" panose="020B0606020202050201"/>
                <a:ea typeface="Trebuchet MS" panose="020B0603020202020204" pitchFamily="34" charset="0"/>
                <a:cs typeface="Arial" panose="020B0604020202020204" pitchFamily="34" charset="0"/>
              </a:rPr>
              <a:t>Com es crea?</a:t>
            </a:r>
            <a:endParaRPr lang="es-ES" sz="3200" b="1" dirty="0">
              <a:solidFill>
                <a:srgbClr val="317ABE"/>
              </a:solidFill>
              <a:latin typeface="Bebas Neue Bold" panose="020B0606020202050201"/>
              <a:ea typeface="Trebuchet MS" panose="020B0603020202020204" pitchFamily="34" charset="0"/>
              <a:cs typeface="Arial" panose="020B0604020202020204" pitchFamily="34" charset="0"/>
            </a:endParaRPr>
          </a:p>
        </p:txBody>
      </p:sp>
      <p:sp>
        <p:nvSpPr>
          <p:cNvPr id="3" name="CuadroTexto 2"/>
          <p:cNvSpPr txBox="1"/>
          <p:nvPr/>
        </p:nvSpPr>
        <p:spPr>
          <a:xfrm>
            <a:off x="4775200" y="2000190"/>
            <a:ext cx="7124700" cy="830997"/>
          </a:xfrm>
          <a:prstGeom prst="rect">
            <a:avLst/>
          </a:prstGeom>
          <a:noFill/>
        </p:spPr>
        <p:txBody>
          <a:bodyPr wrap="square" rtlCol="0">
            <a:spAutoFit/>
          </a:bodyPr>
          <a:lstStyle/>
          <a:p>
            <a:pPr marL="457200" lvl="0" indent="-457200">
              <a:buClr>
                <a:srgbClr val="317ABE"/>
              </a:buClr>
              <a:buFont typeface="+mj-lt"/>
              <a:buAutoNum type="arabicPeriod"/>
            </a:pPr>
            <a:r>
              <a:rPr lang="ca-ES" sz="2400" dirty="0" smtClean="0">
                <a:solidFill>
                  <a:prstClr val="black"/>
                </a:solidFill>
                <a:latin typeface="Articulate Narrow" panose="02000506040000020004" pitchFamily="2" charset="0"/>
              </a:rPr>
              <a:t>Des </a:t>
            </a:r>
            <a:r>
              <a:rPr lang="ca-ES" sz="2400" dirty="0">
                <a:solidFill>
                  <a:prstClr val="black"/>
                </a:solidFill>
                <a:latin typeface="Articulate Narrow" panose="02000506040000020004" pitchFamily="2" charset="0"/>
              </a:rPr>
              <a:t>de la pàgina principal del curs, cal clicar a </a:t>
            </a:r>
            <a:r>
              <a:rPr lang="ca-ES" sz="2400" b="1" dirty="0">
                <a:solidFill>
                  <a:srgbClr val="317ABE"/>
                </a:solidFill>
                <a:latin typeface="Articulate Narrow" panose="02000506040000020004" pitchFamily="2" charset="0"/>
              </a:rPr>
              <a:t>Activa edició.</a:t>
            </a:r>
            <a:endParaRPr lang="es-ES" sz="2400" b="1" dirty="0">
              <a:solidFill>
                <a:srgbClr val="317ABE"/>
              </a:solidFill>
              <a:latin typeface="Articulate Narrow" panose="02000506040000020004" pitchFamily="2" charset="0"/>
            </a:endParaRPr>
          </a:p>
        </p:txBody>
      </p:sp>
      <p:sp>
        <p:nvSpPr>
          <p:cNvPr id="4" name="CuadroTexto 3"/>
          <p:cNvSpPr txBox="1"/>
          <p:nvPr/>
        </p:nvSpPr>
        <p:spPr>
          <a:xfrm>
            <a:off x="5778500" y="2923976"/>
            <a:ext cx="5956300" cy="1200329"/>
          </a:xfrm>
          <a:prstGeom prst="rect">
            <a:avLst/>
          </a:prstGeom>
          <a:noFill/>
        </p:spPr>
        <p:txBody>
          <a:bodyPr wrap="square" rtlCol="0">
            <a:spAutoFit/>
          </a:bodyPr>
          <a:lstStyle/>
          <a:p>
            <a:pPr marL="457200" lvl="0" indent="-457200">
              <a:buClr>
                <a:srgbClr val="317ABE"/>
              </a:buClr>
              <a:buFont typeface="+mj-lt"/>
              <a:buAutoNum type="arabicPeriod" startAt="2"/>
            </a:pPr>
            <a:r>
              <a:rPr lang="ca-ES" sz="2400" dirty="0" smtClean="0">
                <a:solidFill>
                  <a:prstClr val="black"/>
                </a:solidFill>
                <a:latin typeface="Articulate Narrow" panose="02000506040000020004" pitchFamily="2" charset="0"/>
              </a:rPr>
              <a:t>En </a:t>
            </a:r>
            <a:r>
              <a:rPr lang="ca-ES" sz="2400" dirty="0">
                <a:solidFill>
                  <a:prstClr val="black"/>
                </a:solidFill>
                <a:latin typeface="Articulate Narrow" panose="02000506040000020004" pitchFamily="2" charset="0"/>
              </a:rPr>
              <a:t>la setmana o el tema en què es vulgui afegir la lliçó, es clica a </a:t>
            </a:r>
            <a:r>
              <a:rPr lang="ca-ES" sz="2400" b="1" dirty="0">
                <a:solidFill>
                  <a:srgbClr val="317ABE"/>
                </a:solidFill>
                <a:latin typeface="Articulate Narrow" panose="02000506040000020004" pitchFamily="2" charset="0"/>
              </a:rPr>
              <a:t>Afegir una activitat o un recurs</a:t>
            </a:r>
            <a:r>
              <a:rPr lang="ca-ES" sz="2400" dirty="0">
                <a:solidFill>
                  <a:srgbClr val="317ABE"/>
                </a:solidFill>
                <a:latin typeface="Articulate Narrow" panose="02000506040000020004" pitchFamily="2" charset="0"/>
              </a:rPr>
              <a:t> </a:t>
            </a:r>
            <a:r>
              <a:rPr lang="ca-ES" sz="2400" dirty="0">
                <a:solidFill>
                  <a:prstClr val="black"/>
                </a:solidFill>
                <a:latin typeface="Articulate Narrow" panose="02000506040000020004" pitchFamily="2" charset="0"/>
              </a:rPr>
              <a:t>i se selecciona </a:t>
            </a:r>
            <a:r>
              <a:rPr lang="ca-ES" sz="2400" b="1" dirty="0">
                <a:solidFill>
                  <a:srgbClr val="317ABE"/>
                </a:solidFill>
                <a:latin typeface="Articulate Narrow" panose="02000506040000020004" pitchFamily="2" charset="0"/>
              </a:rPr>
              <a:t>Lliçó.</a:t>
            </a:r>
            <a:endParaRPr lang="es-ES" sz="2400" b="1" dirty="0">
              <a:solidFill>
                <a:srgbClr val="317ABE"/>
              </a:solidFill>
              <a:latin typeface="Articulate Narrow" panose="02000506040000020004" pitchFamily="2" charset="0"/>
            </a:endParaRPr>
          </a:p>
        </p:txBody>
      </p:sp>
      <p:sp>
        <p:nvSpPr>
          <p:cNvPr id="5" name="Rectángulo 4"/>
          <p:cNvSpPr/>
          <p:nvPr/>
        </p:nvSpPr>
        <p:spPr>
          <a:xfrm>
            <a:off x="6747787" y="4463315"/>
            <a:ext cx="2853666" cy="461665"/>
          </a:xfrm>
          <a:prstGeom prst="rect">
            <a:avLst/>
          </a:prstGeom>
        </p:spPr>
        <p:txBody>
          <a:bodyPr wrap="none">
            <a:spAutoFit/>
          </a:bodyPr>
          <a:lstStyle/>
          <a:p>
            <a:pPr marL="457200" lvl="0" indent="-457200">
              <a:buClr>
                <a:srgbClr val="317ABE"/>
              </a:buClr>
              <a:buFont typeface="+mj-lt"/>
              <a:buAutoNum type="arabicPeriod" startAt="3"/>
            </a:pPr>
            <a:r>
              <a:rPr lang="ca-ES" sz="2400" dirty="0" smtClean="0">
                <a:solidFill>
                  <a:prstClr val="black"/>
                </a:solidFill>
                <a:latin typeface="Articulate Narrow" panose="02000506040000020004" pitchFamily="2" charset="0"/>
              </a:rPr>
              <a:t>Es </a:t>
            </a:r>
            <a:r>
              <a:rPr lang="ca-ES" sz="2400" dirty="0">
                <a:solidFill>
                  <a:prstClr val="black"/>
                </a:solidFill>
                <a:latin typeface="Articulate Narrow" panose="02000506040000020004" pitchFamily="2" charset="0"/>
              </a:rPr>
              <a:t>clica a </a:t>
            </a:r>
            <a:r>
              <a:rPr lang="ca-ES" sz="2400" b="1" dirty="0">
                <a:solidFill>
                  <a:srgbClr val="317ABE"/>
                </a:solidFill>
                <a:latin typeface="Articulate Narrow" panose="02000506040000020004" pitchFamily="2" charset="0"/>
              </a:rPr>
              <a:t>Afegeix.</a:t>
            </a:r>
            <a:endParaRPr lang="es-ES" sz="2400" b="1" dirty="0">
              <a:solidFill>
                <a:srgbClr val="317ABE"/>
              </a:solidFill>
              <a:latin typeface="Articulate Narrow" panose="02000506040000020004" pitchFamily="2" charset="0"/>
            </a:endParaRPr>
          </a:p>
        </p:txBody>
      </p:sp>
    </p:spTree>
    <p:extLst>
      <p:ext uri="{BB962C8B-B14F-4D97-AF65-F5344CB8AC3E}">
        <p14:creationId xmlns:p14="http://schemas.microsoft.com/office/powerpoint/2010/main" val="2436932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05112" y="2715108"/>
            <a:ext cx="3568700" cy="1200329"/>
          </a:xfrm>
          <a:prstGeom prst="rect">
            <a:avLst/>
          </a:prstGeom>
        </p:spPr>
        <p:txBody>
          <a:bodyPr wrap="square">
            <a:spAutoFit/>
          </a:bodyPr>
          <a:lstStyle/>
          <a:p>
            <a:pPr marL="457200" lvl="0" indent="-457200">
              <a:buClr>
                <a:srgbClr val="317ABE"/>
              </a:buClr>
              <a:buFont typeface="+mj-lt"/>
              <a:buAutoNum type="arabicPeriod" startAt="4"/>
            </a:pPr>
            <a:r>
              <a:rPr lang="ca-ES" sz="2400" dirty="0" smtClean="0">
                <a:solidFill>
                  <a:prstClr val="black"/>
                </a:solidFill>
                <a:latin typeface="Articulate Narrow" panose="02000506040000020004" pitchFamily="2" charset="0"/>
              </a:rPr>
              <a:t>Es </a:t>
            </a:r>
            <a:r>
              <a:rPr lang="ca-ES" sz="2400" dirty="0">
                <a:solidFill>
                  <a:prstClr val="black"/>
                </a:solidFill>
                <a:latin typeface="Articulate Narrow" panose="02000506040000020004" pitchFamily="2" charset="0"/>
              </a:rPr>
              <a:t>configuren els paràmetres que hi ha en els apartats següents:</a:t>
            </a:r>
            <a:endParaRPr lang="es-ES" sz="2400" dirty="0">
              <a:solidFill>
                <a:prstClr val="black"/>
              </a:solidFill>
              <a:latin typeface="Articulate Narrow" panose="02000506040000020004" pitchFamily="2" charset="0"/>
            </a:endParaRPr>
          </a:p>
        </p:txBody>
      </p:sp>
      <p:grpSp>
        <p:nvGrpSpPr>
          <p:cNvPr id="3" name="Grupo 2"/>
          <p:cNvGrpSpPr/>
          <p:nvPr/>
        </p:nvGrpSpPr>
        <p:grpSpPr>
          <a:xfrm>
            <a:off x="3703959" y="1114963"/>
            <a:ext cx="4864100" cy="577837"/>
            <a:chOff x="4445000" y="1155081"/>
            <a:chExt cx="5511800" cy="607390"/>
          </a:xfrm>
        </p:grpSpPr>
        <p:sp>
          <p:nvSpPr>
            <p:cNvPr id="4" name="Rectángulo redondeado 3"/>
            <p:cNvSpPr/>
            <p:nvPr/>
          </p:nvSpPr>
          <p:spPr>
            <a:xfrm>
              <a:off x="4445000" y="1155081"/>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CuadroTexto 4"/>
            <p:cNvSpPr txBox="1"/>
            <p:nvPr/>
          </p:nvSpPr>
          <p:spPr>
            <a:xfrm>
              <a:off x="4682067" y="1269453"/>
              <a:ext cx="5130800" cy="420573"/>
            </a:xfrm>
            <a:prstGeom prst="rect">
              <a:avLst/>
            </a:prstGeom>
            <a:noFill/>
            <a:ln>
              <a:solidFill>
                <a:srgbClr val="FFC000"/>
              </a:solidFill>
            </a:ln>
          </p:spPr>
          <p:txBody>
            <a:bodyPr wrap="square" rtlCol="0">
              <a:spAutoFit/>
            </a:bodyPr>
            <a:lstStyle/>
            <a:p>
              <a:r>
                <a:rPr lang="ca-ES" sz="2000" dirty="0">
                  <a:latin typeface="Articulate Narrow" panose="02000506040000020004" pitchFamily="2" charset="0"/>
                </a:rPr>
                <a:t>Paràmetres </a:t>
              </a:r>
              <a:r>
                <a:rPr lang="ca-ES" sz="2000" dirty="0" smtClean="0">
                  <a:latin typeface="Articulate Narrow" panose="02000506040000020004" pitchFamily="2" charset="0"/>
                </a:rPr>
                <a:t>generals</a:t>
              </a:r>
              <a:endParaRPr lang="es-ES" sz="2000" dirty="0">
                <a:latin typeface="Articulate Narrow" panose="02000506040000020004" pitchFamily="2" charset="0"/>
              </a:endParaRPr>
            </a:p>
          </p:txBody>
        </p:sp>
      </p:grpSp>
      <p:grpSp>
        <p:nvGrpSpPr>
          <p:cNvPr id="6" name="Grupo 5"/>
          <p:cNvGrpSpPr/>
          <p:nvPr/>
        </p:nvGrpSpPr>
        <p:grpSpPr>
          <a:xfrm>
            <a:off x="4561954" y="1930772"/>
            <a:ext cx="4864100" cy="577838"/>
            <a:chOff x="4445000" y="2042036"/>
            <a:chExt cx="5511800" cy="607390"/>
          </a:xfrm>
        </p:grpSpPr>
        <p:sp>
          <p:nvSpPr>
            <p:cNvPr id="7" name="Rectángulo redondeado 6"/>
            <p:cNvSpPr/>
            <p:nvPr/>
          </p:nvSpPr>
          <p:spPr>
            <a:xfrm>
              <a:off x="4445000" y="2042036"/>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p:cNvSpPr txBox="1"/>
            <p:nvPr/>
          </p:nvSpPr>
          <p:spPr>
            <a:xfrm>
              <a:off x="4682067" y="2129310"/>
              <a:ext cx="3318933" cy="420573"/>
            </a:xfrm>
            <a:prstGeom prst="rect">
              <a:avLst/>
            </a:prstGeom>
            <a:noFill/>
            <a:ln>
              <a:solidFill>
                <a:srgbClr val="FFC000"/>
              </a:solidFill>
            </a:ln>
          </p:spPr>
          <p:txBody>
            <a:bodyPr wrap="square" rtlCol="0">
              <a:spAutoFit/>
            </a:bodyPr>
            <a:lstStyle/>
            <a:p>
              <a:r>
                <a:rPr lang="ca-ES" sz="2000" dirty="0" smtClean="0">
                  <a:latin typeface="Articulate Narrow" panose="02000506040000020004" pitchFamily="2" charset="0"/>
                </a:rPr>
                <a:t>Aparença</a:t>
              </a:r>
              <a:endParaRPr lang="es-ES" sz="2000" dirty="0">
                <a:latin typeface="Articulate Narrow" panose="02000506040000020004" pitchFamily="2" charset="0"/>
              </a:endParaRPr>
            </a:p>
          </p:txBody>
        </p:sp>
      </p:grpSp>
      <p:grpSp>
        <p:nvGrpSpPr>
          <p:cNvPr id="9" name="Grupo 8"/>
          <p:cNvGrpSpPr/>
          <p:nvPr/>
        </p:nvGrpSpPr>
        <p:grpSpPr>
          <a:xfrm>
            <a:off x="5208814" y="2737435"/>
            <a:ext cx="4864100" cy="577838"/>
            <a:chOff x="4445000" y="2901930"/>
            <a:chExt cx="5511800" cy="607390"/>
          </a:xfrm>
        </p:grpSpPr>
        <p:sp>
          <p:nvSpPr>
            <p:cNvPr id="10" name="Rectángulo redondeado 9"/>
            <p:cNvSpPr/>
            <p:nvPr/>
          </p:nvSpPr>
          <p:spPr>
            <a:xfrm>
              <a:off x="4445000" y="2901930"/>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CuadroTexto 10"/>
            <p:cNvSpPr txBox="1"/>
            <p:nvPr/>
          </p:nvSpPr>
          <p:spPr>
            <a:xfrm>
              <a:off x="4648200" y="3024795"/>
              <a:ext cx="3894667" cy="420573"/>
            </a:xfrm>
            <a:prstGeom prst="rect">
              <a:avLst/>
            </a:prstGeom>
            <a:noFill/>
            <a:ln>
              <a:solidFill>
                <a:srgbClr val="FFC000"/>
              </a:solidFill>
            </a:ln>
          </p:spPr>
          <p:txBody>
            <a:bodyPr wrap="square" rtlCol="0">
              <a:spAutoFit/>
            </a:bodyPr>
            <a:lstStyle/>
            <a:p>
              <a:r>
                <a:rPr lang="ca-ES" sz="2000" dirty="0" smtClean="0">
                  <a:latin typeface="Articulate Narrow" panose="02000506040000020004" pitchFamily="2" charset="0"/>
                </a:rPr>
                <a:t>Disponibilitat</a:t>
              </a:r>
              <a:endParaRPr lang="es-ES" sz="2000" dirty="0">
                <a:latin typeface="Articulate Narrow" panose="02000506040000020004" pitchFamily="2" charset="0"/>
              </a:endParaRPr>
            </a:p>
          </p:txBody>
        </p:sp>
      </p:grpSp>
      <p:grpSp>
        <p:nvGrpSpPr>
          <p:cNvPr id="12" name="Grupo 11"/>
          <p:cNvGrpSpPr/>
          <p:nvPr/>
        </p:nvGrpSpPr>
        <p:grpSpPr>
          <a:xfrm>
            <a:off x="6008990" y="3696390"/>
            <a:ext cx="4864100" cy="577838"/>
            <a:chOff x="4445000" y="3782170"/>
            <a:chExt cx="5511800" cy="607390"/>
          </a:xfrm>
        </p:grpSpPr>
        <p:sp>
          <p:nvSpPr>
            <p:cNvPr id="13" name="Rectángulo redondeado 12"/>
            <p:cNvSpPr/>
            <p:nvPr/>
          </p:nvSpPr>
          <p:spPr>
            <a:xfrm>
              <a:off x="4445000" y="3782170"/>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CuadroTexto 13"/>
            <p:cNvSpPr txBox="1"/>
            <p:nvPr/>
          </p:nvSpPr>
          <p:spPr>
            <a:xfrm>
              <a:off x="4648200" y="3916248"/>
              <a:ext cx="2912534" cy="420573"/>
            </a:xfrm>
            <a:prstGeom prst="rect">
              <a:avLst/>
            </a:prstGeom>
            <a:noFill/>
            <a:ln>
              <a:solidFill>
                <a:srgbClr val="FFC000"/>
              </a:solidFill>
            </a:ln>
          </p:spPr>
          <p:txBody>
            <a:bodyPr wrap="square" rtlCol="0">
              <a:spAutoFit/>
            </a:bodyPr>
            <a:lstStyle/>
            <a:p>
              <a:r>
                <a:rPr lang="ca-ES" sz="2000" dirty="0">
                  <a:latin typeface="Articulate Narrow" panose="02000506040000020004" pitchFamily="2" charset="0"/>
                </a:rPr>
                <a:t>Control de flux</a:t>
              </a:r>
              <a:endParaRPr lang="es-ES" sz="2000" dirty="0">
                <a:latin typeface="Articulate Narrow" panose="02000506040000020004" pitchFamily="2" charset="0"/>
              </a:endParaRPr>
            </a:p>
          </p:txBody>
        </p:sp>
      </p:grpSp>
      <p:grpSp>
        <p:nvGrpSpPr>
          <p:cNvPr id="15" name="Grupo 14"/>
          <p:cNvGrpSpPr/>
          <p:nvPr/>
        </p:nvGrpSpPr>
        <p:grpSpPr>
          <a:xfrm>
            <a:off x="6743700" y="4650230"/>
            <a:ext cx="4864100" cy="577838"/>
            <a:chOff x="4445000" y="4655106"/>
            <a:chExt cx="5511800" cy="607390"/>
          </a:xfrm>
        </p:grpSpPr>
        <p:sp>
          <p:nvSpPr>
            <p:cNvPr id="16" name="Rectángulo redondeado 15"/>
            <p:cNvSpPr/>
            <p:nvPr/>
          </p:nvSpPr>
          <p:spPr>
            <a:xfrm>
              <a:off x="4445000" y="4655106"/>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CuadroTexto 16"/>
            <p:cNvSpPr txBox="1"/>
            <p:nvPr/>
          </p:nvSpPr>
          <p:spPr>
            <a:xfrm>
              <a:off x="4682067" y="4786227"/>
              <a:ext cx="2611967" cy="420573"/>
            </a:xfrm>
            <a:prstGeom prst="rect">
              <a:avLst/>
            </a:prstGeom>
            <a:noFill/>
            <a:ln>
              <a:solidFill>
                <a:srgbClr val="FFC000"/>
              </a:solidFill>
            </a:ln>
          </p:spPr>
          <p:txBody>
            <a:bodyPr wrap="square" rtlCol="0">
              <a:spAutoFit/>
            </a:bodyPr>
            <a:lstStyle/>
            <a:p>
              <a:r>
                <a:rPr lang="ca-ES" sz="2000" dirty="0">
                  <a:latin typeface="Articulate Narrow" panose="02000506040000020004" pitchFamily="2" charset="0"/>
                </a:rPr>
                <a:t>Qualificació</a:t>
              </a:r>
              <a:endParaRPr lang="es-ES" sz="2000" dirty="0">
                <a:latin typeface="Articulate Narrow" panose="02000506040000020004" pitchFamily="2" charset="0"/>
              </a:endParaRPr>
            </a:p>
          </p:txBody>
        </p:sp>
      </p:grpSp>
      <p:grpSp>
        <p:nvGrpSpPr>
          <p:cNvPr id="18" name="Grupo 17"/>
          <p:cNvGrpSpPr/>
          <p:nvPr/>
        </p:nvGrpSpPr>
        <p:grpSpPr>
          <a:xfrm>
            <a:off x="7202432" y="5508240"/>
            <a:ext cx="4864100" cy="577838"/>
            <a:chOff x="4445000" y="5494546"/>
            <a:chExt cx="5511800" cy="607390"/>
          </a:xfrm>
        </p:grpSpPr>
        <p:sp>
          <p:nvSpPr>
            <p:cNvPr id="19" name="Rectángulo redondeado 18"/>
            <p:cNvSpPr/>
            <p:nvPr/>
          </p:nvSpPr>
          <p:spPr>
            <a:xfrm>
              <a:off x="4445000" y="5494546"/>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CuadroTexto 19"/>
            <p:cNvSpPr txBox="1"/>
            <p:nvPr/>
          </p:nvSpPr>
          <p:spPr>
            <a:xfrm>
              <a:off x="4682067" y="5600575"/>
              <a:ext cx="2184400" cy="420573"/>
            </a:xfrm>
            <a:prstGeom prst="rect">
              <a:avLst/>
            </a:prstGeom>
            <a:noFill/>
            <a:ln>
              <a:solidFill>
                <a:srgbClr val="FFC000"/>
              </a:solidFill>
            </a:ln>
          </p:spPr>
          <p:txBody>
            <a:bodyPr wrap="square" rtlCol="0">
              <a:spAutoFit/>
            </a:bodyPr>
            <a:lstStyle/>
            <a:p>
              <a:r>
                <a:rPr lang="ca-ES" sz="2000" dirty="0">
                  <a:latin typeface="Articulate Narrow" panose="02000506040000020004" pitchFamily="2" charset="0"/>
                </a:rPr>
                <a:t>Altres </a:t>
              </a:r>
              <a:r>
                <a:rPr lang="ca-ES" sz="2000" dirty="0" smtClean="0">
                  <a:latin typeface="Articulate Narrow" panose="02000506040000020004" pitchFamily="2" charset="0"/>
                </a:rPr>
                <a:t>paràmetres</a:t>
              </a:r>
              <a:endParaRPr lang="es-ES" sz="2000" dirty="0">
                <a:latin typeface="Articulate Narrow" panose="02000506040000020004" pitchFamily="2" charset="0"/>
              </a:endParaRPr>
            </a:p>
          </p:txBody>
        </p:sp>
      </p:grpSp>
    </p:spTree>
    <p:extLst>
      <p:ext uri="{BB962C8B-B14F-4D97-AF65-F5344CB8AC3E}">
        <p14:creationId xmlns:p14="http://schemas.microsoft.com/office/powerpoint/2010/main" val="2253504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1564453" y="2004345"/>
            <a:ext cx="3984281" cy="523220"/>
          </a:xfrm>
          <a:prstGeom prst="rect">
            <a:avLst/>
          </a:prstGeom>
        </p:spPr>
        <p:txBody>
          <a:bodyPr wrap="square">
            <a:spAutoFit/>
          </a:bodyPr>
          <a:lstStyle/>
          <a:p>
            <a:r>
              <a:rPr lang="ca-ES" sz="2800" b="1" dirty="0">
                <a:solidFill>
                  <a:srgbClr val="317ABE"/>
                </a:solidFill>
                <a:latin typeface="Bebas Neue Bold" panose="020B0606020202050201" pitchFamily="34" charset="0"/>
                <a:ea typeface="Verdana" panose="020B0604030504040204" pitchFamily="34" charset="0"/>
                <a:cs typeface="Verdana" panose="020B0604030504040204" pitchFamily="34" charset="0"/>
              </a:rPr>
              <a:t>Paràmetres </a:t>
            </a:r>
            <a:r>
              <a:rPr lang="ca-ES" sz="2800" b="1"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generals</a:t>
            </a:r>
            <a:endParaRPr lang="es-ES" sz="2800" b="1"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16" name="Rectangle 9"/>
          <p:cNvSpPr/>
          <p:nvPr/>
        </p:nvSpPr>
        <p:spPr>
          <a:xfrm>
            <a:off x="1667484" y="318627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6291892" y="322731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 name="CuadroTexto 2"/>
          <p:cNvSpPr txBox="1"/>
          <p:nvPr/>
        </p:nvSpPr>
        <p:spPr>
          <a:xfrm>
            <a:off x="1994606" y="3099003"/>
            <a:ext cx="2942553" cy="830997"/>
          </a:xfrm>
          <a:prstGeom prst="rect">
            <a:avLst/>
          </a:prstGeom>
          <a:noFill/>
        </p:spPr>
        <p:txBody>
          <a:bodyPr wrap="square" rtlCol="0">
            <a:spAutoFit/>
          </a:bodyPr>
          <a:lstStyle/>
          <a:p>
            <a:pPr lvl="0">
              <a:buClr>
                <a:srgbClr val="0E5687"/>
              </a:buClr>
            </a:pPr>
            <a:r>
              <a:rPr lang="ca-ES" sz="2400" dirty="0">
                <a:solidFill>
                  <a:srgbClr val="317ABE"/>
                </a:solidFill>
                <a:latin typeface="Articulate Narrow" panose="02000506040000020004" pitchFamily="2" charset="0"/>
              </a:rPr>
              <a:t>Nom </a:t>
            </a:r>
            <a:r>
              <a:rPr lang="ca-ES" sz="2400" dirty="0">
                <a:latin typeface="Articulate Narrow" panose="02000506040000020004" pitchFamily="2" charset="0"/>
              </a:rPr>
              <a:t>de la lliçó.</a:t>
            </a:r>
          </a:p>
          <a:p>
            <a:endParaRPr lang="es-ES" sz="2400" dirty="0"/>
          </a:p>
        </p:txBody>
      </p:sp>
      <p:sp>
        <p:nvSpPr>
          <p:cNvPr id="4" name="CuadroTexto 3"/>
          <p:cNvSpPr txBox="1"/>
          <p:nvPr/>
        </p:nvSpPr>
        <p:spPr>
          <a:xfrm>
            <a:off x="6716895" y="3161489"/>
            <a:ext cx="3928056" cy="461665"/>
          </a:xfrm>
          <a:prstGeom prst="rect">
            <a:avLst/>
          </a:prstGeom>
          <a:noFill/>
        </p:spPr>
        <p:txBody>
          <a:bodyPr wrap="square" rtlCol="0">
            <a:spAutoFit/>
          </a:bodyPr>
          <a:lstStyle/>
          <a:p>
            <a:pPr lvl="0">
              <a:buClr>
                <a:srgbClr val="0E5687"/>
              </a:buClr>
            </a:pPr>
            <a:r>
              <a:rPr lang="ca-ES" sz="2400" dirty="0">
                <a:solidFill>
                  <a:srgbClr val="317ABE"/>
                </a:solidFill>
                <a:latin typeface="Articulate Narrow" panose="02000506040000020004" pitchFamily="2" charset="0"/>
              </a:rPr>
              <a:t>Descripció </a:t>
            </a:r>
            <a:r>
              <a:rPr lang="ca-ES" sz="2400" dirty="0">
                <a:latin typeface="Articulate Narrow" panose="02000506040000020004" pitchFamily="2" charset="0"/>
              </a:rPr>
              <a:t>de l’activitat.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1907091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68524" y="974967"/>
            <a:ext cx="1824538" cy="523220"/>
          </a:xfrm>
          <a:prstGeom prst="rect">
            <a:avLst/>
          </a:prstGeom>
        </p:spPr>
        <p:txBody>
          <a:bodyPr wrap="none">
            <a:spAutoFit/>
          </a:bodyPr>
          <a:lstStyle/>
          <a:p>
            <a:r>
              <a:rPr lang="ca-ES" sz="2800" b="1" dirty="0" smtClean="0">
                <a:solidFill>
                  <a:srgbClr val="317ABE"/>
                </a:solidFill>
                <a:latin typeface="Bebas Neue Bold" panose="020B0606020202050201"/>
              </a:rPr>
              <a:t>Aparença</a:t>
            </a:r>
            <a:endParaRPr lang="es-ES" sz="2800" b="1" dirty="0">
              <a:solidFill>
                <a:srgbClr val="317ABE"/>
              </a:solidFill>
              <a:latin typeface="Bebas Neue Bold" panose="020B0606020202050201"/>
            </a:endParaRPr>
          </a:p>
        </p:txBody>
      </p:sp>
      <p:sp>
        <p:nvSpPr>
          <p:cNvPr id="4" name="Rectangle 9"/>
          <p:cNvSpPr/>
          <p:nvPr/>
        </p:nvSpPr>
        <p:spPr>
          <a:xfrm>
            <a:off x="843835" y="172372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5892354" y="169484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Rectangle 9"/>
          <p:cNvSpPr/>
          <p:nvPr/>
        </p:nvSpPr>
        <p:spPr>
          <a:xfrm>
            <a:off x="843835" y="396464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000" dirty="0"/>
          </a:p>
        </p:txBody>
      </p:sp>
      <p:sp>
        <p:nvSpPr>
          <p:cNvPr id="7" name="Rectangle 9"/>
          <p:cNvSpPr/>
          <p:nvPr/>
        </p:nvSpPr>
        <p:spPr>
          <a:xfrm>
            <a:off x="5895199" y="389718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CuadroTexto 7"/>
          <p:cNvSpPr txBox="1"/>
          <p:nvPr/>
        </p:nvSpPr>
        <p:spPr>
          <a:xfrm>
            <a:off x="1170957" y="1651921"/>
            <a:ext cx="4333472" cy="1938992"/>
          </a:xfrm>
          <a:prstGeom prst="rect">
            <a:avLst/>
          </a:prstGeom>
          <a:noFill/>
        </p:spPr>
        <p:txBody>
          <a:bodyPr wrap="square" rtlCol="0">
            <a:spAutoFit/>
          </a:bodyPr>
          <a:lstStyle/>
          <a:p>
            <a:pPr algn="just"/>
            <a:r>
              <a:rPr lang="ca-ES" sz="2000" dirty="0">
                <a:solidFill>
                  <a:srgbClr val="317ABE"/>
                </a:solidFill>
                <a:latin typeface="Articulate Narrow" panose="02000506040000020004" pitchFamily="2" charset="0"/>
              </a:rPr>
              <a:t>Multimèdia enllaçat. </a:t>
            </a:r>
            <a:r>
              <a:rPr lang="ca-ES" sz="2000" dirty="0">
                <a:latin typeface="Articulate Narrow" panose="02000506040000020004" pitchFamily="2" charset="0"/>
              </a:rPr>
              <a:t>Aquesta opció obre un fitxer o una pàgina web en una finestra emergent al començament de la lliçó. A cada pàgina es mostra un enllaç que torna a obrir la finestra emergent si fos necessari</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sp>
        <p:nvSpPr>
          <p:cNvPr id="9" name="CuadroTexto 8"/>
          <p:cNvSpPr txBox="1"/>
          <p:nvPr/>
        </p:nvSpPr>
        <p:spPr>
          <a:xfrm>
            <a:off x="6306882" y="1659389"/>
            <a:ext cx="4359229" cy="1600438"/>
          </a:xfrm>
          <a:prstGeom prst="rect">
            <a:avLst/>
          </a:prstGeom>
          <a:noFill/>
        </p:spPr>
        <p:txBody>
          <a:bodyPr wrap="square" rtlCol="0">
            <a:spAutoFit/>
          </a:bodyPr>
          <a:lstStyle/>
          <a:p>
            <a:pPr algn="just"/>
            <a:r>
              <a:rPr lang="ca-ES" sz="2000" dirty="0">
                <a:latin typeface="Articulate Narrow" panose="02000506040000020004" pitchFamily="2" charset="0"/>
              </a:rPr>
              <a:t>A </a:t>
            </a:r>
            <a:r>
              <a:rPr lang="ca-ES" sz="2000" dirty="0">
                <a:solidFill>
                  <a:srgbClr val="317ABE"/>
                </a:solidFill>
                <a:latin typeface="Articulate Narrow" panose="02000506040000020004" pitchFamily="2" charset="0"/>
              </a:rPr>
              <a:t>Barra de progrés</a:t>
            </a:r>
            <a:r>
              <a:rPr lang="ca-ES" sz="2000" b="1" dirty="0">
                <a:solidFill>
                  <a:srgbClr val="317ABE"/>
                </a:solidFill>
                <a:latin typeface="Articulate Narrow" panose="02000506040000020004" pitchFamily="2" charset="0"/>
              </a:rPr>
              <a:t> </a:t>
            </a:r>
            <a:r>
              <a:rPr lang="ca-ES" sz="2000" dirty="0">
                <a:latin typeface="Articulate Narrow" panose="02000506040000020004" pitchFamily="2" charset="0"/>
              </a:rPr>
              <a:t>es pot definir si al final de la lliçó es mostra una barra de progrés. Les barres de progrés són més precises quan les lliçons són lineals.</a:t>
            </a:r>
            <a:endParaRPr lang="es-ES" sz="2000" dirty="0">
              <a:latin typeface="Articulate Narrow" panose="02000506040000020004" pitchFamily="2" charset="0"/>
            </a:endParaRPr>
          </a:p>
          <a:p>
            <a:endParaRPr lang="ca-ES" dirty="0"/>
          </a:p>
        </p:txBody>
      </p:sp>
      <p:sp>
        <p:nvSpPr>
          <p:cNvPr id="10" name="CuadroTexto 9"/>
          <p:cNvSpPr txBox="1"/>
          <p:nvPr/>
        </p:nvSpPr>
        <p:spPr>
          <a:xfrm>
            <a:off x="1170957" y="3898382"/>
            <a:ext cx="4333472" cy="2246769"/>
          </a:xfrm>
          <a:prstGeom prst="rect">
            <a:avLst/>
          </a:prstGeom>
          <a:noFill/>
        </p:spPr>
        <p:txBody>
          <a:bodyPr wrap="square" rtlCol="0">
            <a:spAutoFit/>
          </a:bodyPr>
          <a:lstStyle/>
          <a:p>
            <a:pPr algn="just"/>
            <a:r>
              <a:rPr lang="ca-ES" sz="2000" dirty="0">
                <a:solidFill>
                  <a:srgbClr val="317ABE"/>
                </a:solidFill>
                <a:latin typeface="Articulate Narrow" panose="02000506040000020004" pitchFamily="2" charset="0"/>
              </a:rPr>
              <a:t>Mostra la puntuació acumulada</a:t>
            </a:r>
            <a:r>
              <a:rPr lang="ca-ES" sz="2000" i="1" dirty="0">
                <a:latin typeface="Articulate Narrow" panose="02000506040000020004" pitchFamily="2" charset="0"/>
              </a:rPr>
              <a:t>. </a:t>
            </a:r>
            <a:r>
              <a:rPr lang="ca-ES" sz="2000" dirty="0">
                <a:latin typeface="Articulate Narrow" panose="02000506040000020004" pitchFamily="2" charset="0"/>
              </a:rPr>
              <a:t>En cada pàgina es mostren els punts que l’estudiant ha obtingut respecte del total de punts possibles. Per exemple, si es contesten quatre preguntes de 5 punts cadascuna i se’n falla una, la puntuació provisional és de 15/20 punts</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sp>
        <p:nvSpPr>
          <p:cNvPr id="11" name="CuadroTexto 10"/>
          <p:cNvSpPr txBox="1"/>
          <p:nvPr/>
        </p:nvSpPr>
        <p:spPr>
          <a:xfrm>
            <a:off x="6306882" y="3797010"/>
            <a:ext cx="4359229" cy="1569660"/>
          </a:xfrm>
          <a:prstGeom prst="rect">
            <a:avLst/>
          </a:prstGeom>
          <a:noFill/>
        </p:spPr>
        <p:txBody>
          <a:bodyPr wrap="square" rtlCol="0">
            <a:spAutoFit/>
          </a:bodyPr>
          <a:lstStyle/>
          <a:p>
            <a:pPr lvl="0" algn="just">
              <a:buClr>
                <a:srgbClr val="0E5687"/>
              </a:buClr>
            </a:pPr>
            <a:r>
              <a:rPr lang="ca-ES" sz="2000" dirty="0">
                <a:latin typeface="Articulate Narrow" panose="02000506040000020004" pitchFamily="2" charset="0"/>
              </a:rPr>
              <a:t>A </a:t>
            </a:r>
            <a:r>
              <a:rPr lang="ca-ES" sz="2000" dirty="0">
                <a:solidFill>
                  <a:srgbClr val="317ABE"/>
                </a:solidFill>
                <a:latin typeface="Articulate Narrow" panose="02000506040000020004" pitchFamily="2" charset="0"/>
              </a:rPr>
              <a:t>Mostra el menú </a:t>
            </a:r>
            <a:r>
              <a:rPr lang="ca-ES" sz="2000" dirty="0">
                <a:latin typeface="Articulate Narrow" panose="02000506040000020004" pitchFamily="2" charset="0"/>
              </a:rPr>
              <a:t>es pot definir si es mostra un menú amb la llista de pàgines a través del qual es pot navegar per la lliçó.</a:t>
            </a:r>
            <a:endParaRPr lang="es-ES" sz="2000" dirty="0">
              <a:latin typeface="Articulate Narrow" panose="02000506040000020004" pitchFamily="2" charset="0"/>
            </a:endParaRPr>
          </a:p>
          <a:p>
            <a:pPr lvl="0">
              <a:buClr>
                <a:srgbClr val="0E5687"/>
              </a:buClr>
            </a:pPr>
            <a:endParaRPr lang="es-ES" dirty="0">
              <a:latin typeface="Articulate Light" panose="02000503040000020004" pitchFamily="2" charset="0"/>
            </a:endParaRPr>
          </a:p>
          <a:p>
            <a:endParaRPr lang="ca-ES" dirty="0"/>
          </a:p>
        </p:txBody>
      </p:sp>
    </p:spTree>
    <p:extLst>
      <p:ext uri="{BB962C8B-B14F-4D97-AF65-F5344CB8AC3E}">
        <p14:creationId xmlns:p14="http://schemas.microsoft.com/office/powerpoint/2010/main" val="23917654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p:nvPr/>
        </p:nvSpPr>
        <p:spPr>
          <a:xfrm>
            <a:off x="843835" y="166276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5892354" y="175580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Rectangle 9"/>
          <p:cNvSpPr/>
          <p:nvPr/>
        </p:nvSpPr>
        <p:spPr>
          <a:xfrm>
            <a:off x="843835" y="409876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000" dirty="0"/>
          </a:p>
        </p:txBody>
      </p:sp>
      <p:sp>
        <p:nvSpPr>
          <p:cNvPr id="7" name="Rectangle 9"/>
          <p:cNvSpPr/>
          <p:nvPr/>
        </p:nvSpPr>
        <p:spPr>
          <a:xfrm>
            <a:off x="5919583" y="304374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 name="Rectángulo 2"/>
          <p:cNvSpPr/>
          <p:nvPr/>
        </p:nvSpPr>
        <p:spPr>
          <a:xfrm>
            <a:off x="1170957" y="1606460"/>
            <a:ext cx="4120896" cy="2031325"/>
          </a:xfrm>
          <a:prstGeom prst="rect">
            <a:avLst/>
          </a:prstGeom>
        </p:spPr>
        <p:txBody>
          <a:bodyPr wrap="square">
            <a:spAutoFit/>
          </a:bodyPr>
          <a:lstStyle/>
          <a:p>
            <a:pPr lvl="0" algn="just">
              <a:buClr>
                <a:srgbClr val="0E5687"/>
              </a:buClr>
            </a:pPr>
            <a:r>
              <a:rPr lang="ca-ES" dirty="0">
                <a:solidFill>
                  <a:srgbClr val="317ABE"/>
                </a:solidFill>
                <a:latin typeface="Articulate Narrow" panose="02000506040000020004" pitchFamily="2" charset="0"/>
              </a:rPr>
              <a:t>Qualificació mínima per mostrar el menú.</a:t>
            </a:r>
            <a:r>
              <a:rPr lang="ca-ES" dirty="0">
                <a:solidFill>
                  <a:prstClr val="black"/>
                </a:solidFill>
                <a:latin typeface="Articulate Narrow" panose="02000506040000020004" pitchFamily="2" charset="0"/>
              </a:rPr>
              <a:t> Determina si cal obtenir una puntuació determinada per poder veure el menú de la lliçó. Si s’habilita aquesta opció, l’estudiant ha de seguir tota la lliçó en el primer intent. Quan obtingui la puntuació necessària, podrà utilitzar el menú per revisar la lliçó.</a:t>
            </a:r>
          </a:p>
        </p:txBody>
      </p:sp>
      <p:sp>
        <p:nvSpPr>
          <p:cNvPr id="12" name="Rectángulo 11"/>
          <p:cNvSpPr/>
          <p:nvPr/>
        </p:nvSpPr>
        <p:spPr>
          <a:xfrm>
            <a:off x="6327648" y="1691254"/>
            <a:ext cx="4779264" cy="923330"/>
          </a:xfrm>
          <a:prstGeom prst="rect">
            <a:avLst/>
          </a:prstGeom>
        </p:spPr>
        <p:txBody>
          <a:bodyPr wrap="square">
            <a:spAutoFit/>
          </a:bodyPr>
          <a:lstStyle/>
          <a:p>
            <a:pPr lvl="0" algn="just">
              <a:buClr>
                <a:srgbClr val="0E5687"/>
              </a:buClr>
            </a:pPr>
            <a:r>
              <a:rPr lang="ca-ES" dirty="0">
                <a:solidFill>
                  <a:srgbClr val="317ABE"/>
                </a:solidFill>
                <a:latin typeface="Articulate Narrow" panose="02000506040000020004" pitchFamily="2" charset="0"/>
              </a:rPr>
              <a:t>Diapositives. </a:t>
            </a:r>
            <a:r>
              <a:rPr lang="ca-ES" dirty="0">
                <a:solidFill>
                  <a:prstClr val="black"/>
                </a:solidFill>
                <a:latin typeface="Articulate Narrow" panose="02000506040000020004" pitchFamily="2" charset="0"/>
              </a:rPr>
              <a:t>Permet visualitzar la lliçó com una presentació de diapositives amb una amplada i una alçada fixes. </a:t>
            </a:r>
          </a:p>
        </p:txBody>
      </p:sp>
      <p:sp>
        <p:nvSpPr>
          <p:cNvPr id="13" name="Rectángulo 12"/>
          <p:cNvSpPr/>
          <p:nvPr/>
        </p:nvSpPr>
        <p:spPr>
          <a:xfrm>
            <a:off x="1170958" y="4031292"/>
            <a:ext cx="4120896" cy="2031325"/>
          </a:xfrm>
          <a:prstGeom prst="rect">
            <a:avLst/>
          </a:prstGeom>
        </p:spPr>
        <p:txBody>
          <a:bodyPr wrap="square">
            <a:spAutoFit/>
          </a:bodyPr>
          <a:lstStyle/>
          <a:p>
            <a:pPr lvl="0" algn="just">
              <a:buClr>
                <a:srgbClr val="0E5687"/>
              </a:buClr>
            </a:pPr>
            <a:r>
              <a:rPr lang="ca-ES" dirty="0">
                <a:solidFill>
                  <a:srgbClr val="317ABE"/>
                </a:solidFill>
                <a:latin typeface="Articulate Narrow" panose="02000506040000020004" pitchFamily="2" charset="0"/>
              </a:rPr>
              <a:t>Nombre màxim de respostes</a:t>
            </a:r>
            <a:r>
              <a:rPr lang="ca-ES" i="1" dirty="0">
                <a:solidFill>
                  <a:prstClr val="black"/>
                </a:solidFill>
                <a:latin typeface="Articulate Narrow" panose="02000506040000020004" pitchFamily="2" charset="0"/>
              </a:rPr>
              <a:t>. </a:t>
            </a:r>
            <a:r>
              <a:rPr lang="ca-ES" dirty="0">
                <a:solidFill>
                  <a:prstClr val="black"/>
                </a:solidFill>
                <a:latin typeface="Articulate Narrow" panose="02000506040000020004" pitchFamily="2" charset="0"/>
              </a:rPr>
              <a:t>Especifica el nombre màxim de respostes que es poden utilitzar en la lliçó. Si només hi ha preguntes del tipus vertader/fals, es pot ajustar a 2. La configuració es pot canviar en qualsevol moment, ja que només afecta el que veu el professorat, no les dades en si.</a:t>
            </a:r>
            <a:endParaRPr lang="es-ES" dirty="0">
              <a:solidFill>
                <a:prstClr val="black"/>
              </a:solidFill>
              <a:latin typeface="Articulate Narrow" panose="02000506040000020004" pitchFamily="2" charset="0"/>
            </a:endParaRPr>
          </a:p>
        </p:txBody>
      </p:sp>
      <p:sp>
        <p:nvSpPr>
          <p:cNvPr id="14" name="Rectángulo 13"/>
          <p:cNvSpPr/>
          <p:nvPr/>
        </p:nvSpPr>
        <p:spPr>
          <a:xfrm>
            <a:off x="6327648" y="2950756"/>
            <a:ext cx="4779264" cy="1477328"/>
          </a:xfrm>
          <a:prstGeom prst="rect">
            <a:avLst/>
          </a:prstGeom>
        </p:spPr>
        <p:txBody>
          <a:bodyPr wrap="square">
            <a:spAutoFit/>
          </a:bodyPr>
          <a:lstStyle/>
          <a:p>
            <a:pPr lvl="0" algn="just">
              <a:buClr>
                <a:srgbClr val="0E5687"/>
              </a:buClr>
            </a:pPr>
            <a:r>
              <a:rPr lang="ca-ES" dirty="0">
                <a:solidFill>
                  <a:srgbClr val="317ABE"/>
                </a:solidFill>
                <a:latin typeface="Articulate Narrow" panose="02000506040000020004" pitchFamily="2" charset="0"/>
              </a:rPr>
              <a:t>Usa la retroacció per defecte</a:t>
            </a:r>
            <a:r>
              <a:rPr lang="ca-ES" i="1" dirty="0">
                <a:solidFill>
                  <a:prstClr val="black"/>
                </a:solidFill>
                <a:latin typeface="Articulate Narrow" panose="02000506040000020004" pitchFamily="2" charset="0"/>
              </a:rPr>
              <a:t>. </a:t>
            </a:r>
            <a:r>
              <a:rPr lang="ca-ES" dirty="0">
                <a:solidFill>
                  <a:prstClr val="black"/>
                </a:solidFill>
                <a:latin typeface="Articulate Narrow" panose="02000506040000020004" pitchFamily="2" charset="0"/>
              </a:rPr>
              <a:t>Si s’habilita aquesta opció, quan no es trobi la resposta a una pregunta en particular es mostrarà «Aquesta és la resposta correcta» o «Aquesta és la resposta incorrecta». Si no s’habilita, no es mostra cap missatge.</a:t>
            </a:r>
            <a:endParaRPr lang="es-ES" dirty="0">
              <a:solidFill>
                <a:prstClr val="black"/>
              </a:solidFill>
              <a:latin typeface="Articulate Narrow" panose="02000506040000020004" pitchFamily="2" charset="0"/>
            </a:endParaRPr>
          </a:p>
        </p:txBody>
      </p:sp>
      <p:sp>
        <p:nvSpPr>
          <p:cNvPr id="15" name="Rectángulo 14"/>
          <p:cNvSpPr/>
          <p:nvPr/>
        </p:nvSpPr>
        <p:spPr>
          <a:xfrm>
            <a:off x="6327648" y="4585289"/>
            <a:ext cx="4839699" cy="923330"/>
          </a:xfrm>
          <a:prstGeom prst="rect">
            <a:avLst/>
          </a:prstGeom>
        </p:spPr>
        <p:txBody>
          <a:bodyPr wrap="square">
            <a:spAutoFit/>
          </a:bodyPr>
          <a:lstStyle/>
          <a:p>
            <a:pPr lvl="0" algn="just">
              <a:buClr>
                <a:srgbClr val="0E5687"/>
              </a:buClr>
            </a:pPr>
            <a:r>
              <a:rPr lang="ca-ES" dirty="0">
                <a:solidFill>
                  <a:srgbClr val="317ABE"/>
                </a:solidFill>
                <a:latin typeface="Articulate Narrow" panose="02000506040000020004" pitchFamily="2" charset="0"/>
              </a:rPr>
              <a:t>Enllaça a la següent activitat</a:t>
            </a:r>
            <a:r>
              <a:rPr lang="ca-ES" i="1" dirty="0">
                <a:solidFill>
                  <a:prstClr val="black"/>
                </a:solidFill>
                <a:latin typeface="Articulate Narrow" panose="02000506040000020004" pitchFamily="2" charset="0"/>
              </a:rPr>
              <a:t>.</a:t>
            </a:r>
            <a:r>
              <a:rPr lang="ca-ES" dirty="0">
                <a:solidFill>
                  <a:prstClr val="black"/>
                </a:solidFill>
                <a:latin typeface="Articulate Narrow" panose="02000506040000020004" pitchFamily="2" charset="0"/>
              </a:rPr>
              <a:t> Si es vol que en acabar la lliçó aparegui una activitat del curs, cal triar-la del desplegable.</a:t>
            </a:r>
            <a:endParaRPr lang="es-ES" dirty="0">
              <a:solidFill>
                <a:prstClr val="black"/>
              </a:solidFill>
              <a:latin typeface="Articulate Narrow" panose="02000506040000020004" pitchFamily="2" charset="0"/>
            </a:endParaRPr>
          </a:p>
        </p:txBody>
      </p:sp>
      <p:sp>
        <p:nvSpPr>
          <p:cNvPr id="16" name="Rectangle 9"/>
          <p:cNvSpPr/>
          <p:nvPr/>
        </p:nvSpPr>
        <p:spPr>
          <a:xfrm>
            <a:off x="5974447" y="465918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424434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02644" y="2194003"/>
            <a:ext cx="2460930" cy="523220"/>
          </a:xfrm>
          <a:prstGeom prst="rect">
            <a:avLst/>
          </a:prstGeom>
        </p:spPr>
        <p:txBody>
          <a:bodyPr wrap="none">
            <a:spAutoFit/>
          </a:bodyPr>
          <a:lstStyle/>
          <a:p>
            <a:r>
              <a:rPr lang="ca-ES" sz="2800" b="1" dirty="0">
                <a:solidFill>
                  <a:srgbClr val="317ABE"/>
                </a:solidFill>
                <a:latin typeface="Bebas Neue Bold"/>
              </a:rPr>
              <a:t>Disponibilitat</a:t>
            </a:r>
            <a:endParaRPr lang="es-ES" sz="2800" b="1" dirty="0">
              <a:solidFill>
                <a:srgbClr val="317ABE"/>
              </a:solidFill>
              <a:latin typeface="Bebas Neue Bold"/>
            </a:endParaRPr>
          </a:p>
        </p:txBody>
      </p:sp>
      <p:sp>
        <p:nvSpPr>
          <p:cNvPr id="3" name="Rectangle 9"/>
          <p:cNvSpPr/>
          <p:nvPr/>
        </p:nvSpPr>
        <p:spPr>
          <a:xfrm>
            <a:off x="1202644" y="420946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9"/>
          <p:cNvSpPr/>
          <p:nvPr/>
        </p:nvSpPr>
        <p:spPr>
          <a:xfrm>
            <a:off x="6697026" y="232394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6697026" y="421937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000" dirty="0"/>
          </a:p>
        </p:txBody>
      </p:sp>
      <p:sp>
        <p:nvSpPr>
          <p:cNvPr id="6" name="CuadroTexto 5"/>
          <p:cNvSpPr txBox="1"/>
          <p:nvPr/>
        </p:nvSpPr>
        <p:spPr>
          <a:xfrm>
            <a:off x="1593886" y="4106537"/>
            <a:ext cx="3588350" cy="1292662"/>
          </a:xfrm>
          <a:prstGeom prst="rect">
            <a:avLst/>
          </a:prstGeom>
          <a:noFill/>
        </p:spPr>
        <p:txBody>
          <a:bodyPr wrap="square" rtlCol="0">
            <a:spAutoFit/>
          </a:bodyPr>
          <a:lstStyle/>
          <a:p>
            <a:pPr algn="just"/>
            <a:r>
              <a:rPr lang="ca-ES" sz="2000" dirty="0">
                <a:solidFill>
                  <a:srgbClr val="317ABE"/>
                </a:solidFill>
                <a:latin typeface="Articulate Narrow" panose="02000506040000020004" pitchFamily="2" charset="0"/>
              </a:rPr>
              <a:t>Disponible des de </a:t>
            </a:r>
            <a:r>
              <a:rPr lang="ca-ES" sz="2000" dirty="0">
                <a:latin typeface="Articulate Narrow" panose="02000506040000020004" pitchFamily="2" charset="0"/>
              </a:rPr>
              <a:t>i </a:t>
            </a:r>
            <a:r>
              <a:rPr lang="ca-ES" sz="2000" dirty="0">
                <a:solidFill>
                  <a:srgbClr val="317ABE"/>
                </a:solidFill>
                <a:latin typeface="Articulate Narrow" panose="02000506040000020004" pitchFamily="2" charset="0"/>
              </a:rPr>
              <a:t>Data límit </a:t>
            </a:r>
            <a:r>
              <a:rPr lang="ca-ES" sz="2000" dirty="0">
                <a:latin typeface="Articulate Narrow" panose="02000506040000020004" pitchFamily="2" charset="0"/>
              </a:rPr>
              <a:t>indiquen el període durant el qual la lliçó està oberta.</a:t>
            </a:r>
            <a:endParaRPr lang="es-ES" sz="2000" dirty="0">
              <a:latin typeface="Articulate Narrow" panose="02000506040000020004" pitchFamily="2" charset="0"/>
            </a:endParaRPr>
          </a:p>
          <a:p>
            <a:endParaRPr lang="ca-ES" dirty="0"/>
          </a:p>
        </p:txBody>
      </p:sp>
      <p:sp>
        <p:nvSpPr>
          <p:cNvPr id="7" name="CuadroTexto 6"/>
          <p:cNvSpPr txBox="1"/>
          <p:nvPr/>
        </p:nvSpPr>
        <p:spPr>
          <a:xfrm>
            <a:off x="7123746" y="2208828"/>
            <a:ext cx="3238767" cy="1323439"/>
          </a:xfrm>
          <a:prstGeom prst="rect">
            <a:avLst/>
          </a:prstGeom>
          <a:noFill/>
        </p:spPr>
        <p:txBody>
          <a:bodyPr wrap="square" rtlCol="0">
            <a:spAutoFit/>
          </a:bodyPr>
          <a:lstStyle/>
          <a:p>
            <a:pPr algn="just"/>
            <a:r>
              <a:rPr lang="ca-ES" sz="2000" dirty="0">
                <a:solidFill>
                  <a:srgbClr val="317ABE"/>
                </a:solidFill>
                <a:latin typeface="Articulate Narrow" panose="02000506040000020004" pitchFamily="2" charset="0"/>
              </a:rPr>
              <a:t>Temps límit </a:t>
            </a:r>
            <a:r>
              <a:rPr lang="ca-ES" sz="2000" dirty="0">
                <a:latin typeface="Articulate Narrow" panose="02000506040000020004" pitchFamily="2" charset="0"/>
              </a:rPr>
              <a:t>indica el temps que té l’estudiant per completar l’activitat.</a:t>
            </a:r>
            <a:endParaRPr lang="es-ES" sz="2000" dirty="0">
              <a:latin typeface="Articulate Narrow" panose="02000506040000020004" pitchFamily="2" charset="0"/>
            </a:endParaRPr>
          </a:p>
          <a:p>
            <a:endParaRPr lang="ca-ES" sz="2000" dirty="0">
              <a:latin typeface="Articulate Narrow" panose="02000506040000020004" pitchFamily="2" charset="0"/>
            </a:endParaRPr>
          </a:p>
        </p:txBody>
      </p:sp>
      <p:sp>
        <p:nvSpPr>
          <p:cNvPr id="9" name="CuadroTexto 8"/>
          <p:cNvSpPr txBox="1"/>
          <p:nvPr/>
        </p:nvSpPr>
        <p:spPr>
          <a:xfrm>
            <a:off x="7101193" y="4106537"/>
            <a:ext cx="3556663" cy="1600438"/>
          </a:xfrm>
          <a:prstGeom prst="rect">
            <a:avLst/>
          </a:prstGeom>
          <a:noFill/>
        </p:spPr>
        <p:txBody>
          <a:bodyPr wrap="square" rtlCol="0">
            <a:spAutoFit/>
          </a:bodyPr>
          <a:lstStyle/>
          <a:p>
            <a:pPr algn="just"/>
            <a:r>
              <a:rPr lang="ca-ES" sz="2000" dirty="0">
                <a:latin typeface="Articulate Narrow" panose="02000506040000020004" pitchFamily="2" charset="0"/>
              </a:rPr>
              <a:t>Es pot indicar si és necessari escriure una contrasenya per accedir a la lliçó. En cas afirmatiu, cal indicar quina és a </a:t>
            </a:r>
            <a:r>
              <a:rPr lang="ca-ES" sz="2000" dirty="0">
                <a:solidFill>
                  <a:srgbClr val="317ABE"/>
                </a:solidFill>
                <a:latin typeface="Articulate Narrow" panose="02000506040000020004" pitchFamily="2" charset="0"/>
              </a:rPr>
              <a:t>Contrasenya.</a:t>
            </a:r>
            <a:endParaRPr lang="es-ES" sz="2000" dirty="0">
              <a:solidFill>
                <a:srgbClr val="317ABE"/>
              </a:solidFill>
              <a:latin typeface="Articulate Narrow" panose="02000506040000020004" pitchFamily="2" charset="0"/>
            </a:endParaRPr>
          </a:p>
          <a:p>
            <a:endParaRPr lang="ca-ES" dirty="0"/>
          </a:p>
        </p:txBody>
      </p:sp>
    </p:spTree>
    <p:extLst>
      <p:ext uri="{BB962C8B-B14F-4D97-AF65-F5344CB8AC3E}">
        <p14:creationId xmlns:p14="http://schemas.microsoft.com/office/powerpoint/2010/main" val="277911765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694</TotalTime>
  <Words>2225</Words>
  <Application>Microsoft Office PowerPoint</Application>
  <PresentationFormat>Pantalla panoràmica</PresentationFormat>
  <Paragraphs>110</Paragraphs>
  <Slides>25</Slides>
  <Notes>0</Notes>
  <HiddenSlides>0</HiddenSlides>
  <MMClips>0</MMClips>
  <ScaleCrop>false</ScaleCrop>
  <HeadingPairs>
    <vt:vector size="6" baseType="variant">
      <vt:variant>
        <vt:lpstr>Tipus de lletra utilitzats</vt:lpstr>
      </vt:variant>
      <vt:variant>
        <vt:i4>12</vt:i4>
      </vt:variant>
      <vt:variant>
        <vt:lpstr>Tema</vt:lpstr>
      </vt:variant>
      <vt:variant>
        <vt:i4>1</vt:i4>
      </vt:variant>
      <vt:variant>
        <vt:lpstr>Títols de les diapositives</vt:lpstr>
      </vt:variant>
      <vt:variant>
        <vt:i4>25</vt:i4>
      </vt:variant>
    </vt:vector>
  </HeadingPairs>
  <TitlesOfParts>
    <vt:vector size="38" baseType="lpstr">
      <vt:lpstr>Arial</vt:lpstr>
      <vt:lpstr>Articulate Light</vt:lpstr>
      <vt:lpstr>Articulate Narrow</vt:lpstr>
      <vt:lpstr>Bebas Neue Bold</vt:lpstr>
      <vt:lpstr>Bebas Neue Regular</vt:lpstr>
      <vt:lpstr>Calibri</vt:lpstr>
      <vt:lpstr>Calibri Light</vt:lpstr>
      <vt:lpstr>Courier New</vt:lpstr>
      <vt:lpstr>Franklin Gothic Heavy</vt:lpstr>
      <vt:lpstr>Trebuchet MS</vt:lpstr>
      <vt:lpstr>Verdana</vt:lpstr>
      <vt:lpstr>Wingdings</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UD CRAI</dc:creator>
  <cp:lastModifiedBy>Maria Dolores Yañez Agustiño</cp:lastModifiedBy>
  <cp:revision>102</cp:revision>
  <dcterms:created xsi:type="dcterms:W3CDTF">2017-07-07T12:15:00Z</dcterms:created>
  <dcterms:modified xsi:type="dcterms:W3CDTF">2018-05-08T14:41:15Z</dcterms:modified>
</cp:coreProperties>
</file>