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488" r:id="rId3"/>
    <p:sldId id="490" r:id="rId4"/>
    <p:sldId id="491" r:id="rId5"/>
    <p:sldId id="492" r:id="rId6"/>
    <p:sldId id="489" r:id="rId7"/>
  </p:sldIdLst>
  <p:sldSz cx="9144000" cy="6858000" type="screen4x3"/>
  <p:notesSz cx="6734175" cy="98663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rgbClr val="333333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>
          <p15:clr>
            <a:srgbClr val="A4A3A4"/>
          </p15:clr>
        </p15:guide>
        <p15:guide id="2" pos="212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9657"/>
    <a:srgbClr val="666633"/>
    <a:srgbClr val="CCFF99"/>
    <a:srgbClr val="FFFF99"/>
    <a:srgbClr val="333333"/>
    <a:srgbClr val="FF6600"/>
    <a:srgbClr val="808080"/>
    <a:srgbClr val="649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97" autoAdjust="0"/>
    <p:restoredTop sz="99883" autoAdjust="0"/>
  </p:normalViewPr>
  <p:slideViewPr>
    <p:cSldViewPr>
      <p:cViewPr varScale="1">
        <p:scale>
          <a:sx n="115" d="100"/>
          <a:sy n="115" d="100"/>
        </p:scale>
        <p:origin x="142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4008" y="108"/>
      </p:cViewPr>
      <p:guideLst>
        <p:guide orient="horz" pos="3107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78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4763" y="0"/>
            <a:ext cx="29178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904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1013"/>
            <a:ext cx="291782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904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4763" y="9371013"/>
            <a:ext cx="291782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D7BC7854-1975-44C0-8219-9F702E3C2BF5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9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78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089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763" y="0"/>
            <a:ext cx="29178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0113" y="739775"/>
            <a:ext cx="4933950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089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0" y="4686300"/>
            <a:ext cx="5387975" cy="444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 smtClean="0"/>
              <a:t>Feu clic aquí per editar els estils de text del patró</a:t>
            </a:r>
          </a:p>
          <a:p>
            <a:pPr lvl="1"/>
            <a:r>
              <a:rPr lang="es-ES" altLang="es-ES" noProof="0" smtClean="0"/>
              <a:t>Segon nivell</a:t>
            </a:r>
          </a:p>
          <a:p>
            <a:pPr lvl="2"/>
            <a:r>
              <a:rPr lang="es-ES" altLang="es-ES" noProof="0" smtClean="0"/>
              <a:t>Tercer nivell</a:t>
            </a:r>
          </a:p>
          <a:p>
            <a:pPr lvl="3"/>
            <a:r>
              <a:rPr lang="es-ES" altLang="es-ES" noProof="0" smtClean="0"/>
              <a:t>Quart nivell</a:t>
            </a:r>
          </a:p>
          <a:p>
            <a:pPr lvl="4"/>
            <a:r>
              <a:rPr lang="es-ES" altLang="es-ES" noProof="0" smtClean="0"/>
              <a:t>Cinquè nivell</a:t>
            </a:r>
          </a:p>
        </p:txBody>
      </p:sp>
      <p:sp>
        <p:nvSpPr>
          <p:cNvPr id="5089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1013"/>
            <a:ext cx="291782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089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763" y="9371013"/>
            <a:ext cx="2917825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D8D5443-D947-47F3-9E60-32648BE24830}" type="slidenum">
              <a:rPr lang="es-ES" altLang="es-ES"/>
              <a:pPr>
                <a:defRPr/>
              </a:pPr>
              <a:t>‹#›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idor d'imatge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Contenidor de not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124" name="Conteni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fld id="{4149E88E-A262-41E6-A17D-D2DCE2597942}" type="slidenum">
              <a:rPr lang="es-ES" altLang="es-ES" sz="1200">
                <a:solidFill>
                  <a:schemeClr val="tx1"/>
                </a:solidFill>
              </a:rPr>
              <a:pPr/>
              <a:t>1</a:t>
            </a:fld>
            <a:endParaRPr lang="es-ES" altLang="es-ES" sz="120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a-ES" dirty="0" smtClean="0"/>
              <a:t>Feu clic aquí per editar l'estil de subtítols del patró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63801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1744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a-ES" smtClean="0"/>
              <a:t>Editeu els estils de text del patró</a:t>
            </a:r>
          </a:p>
        </p:txBody>
      </p:sp>
    </p:spTree>
    <p:extLst>
      <p:ext uri="{BB962C8B-B14F-4D97-AF65-F5344CB8AC3E}">
        <p14:creationId xmlns:p14="http://schemas.microsoft.com/office/powerpoint/2010/main" val="2080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sz="half" idx="1"/>
          </p:nvPr>
        </p:nvSpPr>
        <p:spPr>
          <a:xfrm>
            <a:off x="457200" y="1125538"/>
            <a:ext cx="4038600" cy="5000625"/>
          </a:xfrm>
        </p:spPr>
        <p:txBody>
          <a:bodyPr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4038600" cy="5000625"/>
          </a:xfrm>
        </p:spPr>
        <p:txBody>
          <a:bodyPr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5845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 smtClean="0"/>
              <a:t>Editeu els estils de text del patró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5" name="Contenidor de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 smtClean="0"/>
              <a:t>Editeu els estils de text del patró</a:t>
            </a:r>
          </a:p>
        </p:txBody>
      </p:sp>
      <p:sp>
        <p:nvSpPr>
          <p:cNvPr id="6" name="Contenidor de contingut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5442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7167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9650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a-ES" smtClean="0"/>
              <a:t>Editeu els estils de text del patró</a:t>
            </a:r>
          </a:p>
        </p:txBody>
      </p:sp>
    </p:spTree>
    <p:extLst>
      <p:ext uri="{BB962C8B-B14F-4D97-AF65-F5344CB8AC3E}">
        <p14:creationId xmlns:p14="http://schemas.microsoft.com/office/powerpoint/2010/main" val="1126174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'imatg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a-ES" smtClean="0"/>
              <a:t>Editeu els estils de text del patró</a:t>
            </a:r>
          </a:p>
        </p:txBody>
      </p:sp>
    </p:spTree>
    <p:extLst>
      <p:ext uri="{BB962C8B-B14F-4D97-AF65-F5344CB8AC3E}">
        <p14:creationId xmlns:p14="http://schemas.microsoft.com/office/powerpoint/2010/main" val="4127481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6560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77306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ontingut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a-ES" smtClean="0"/>
              <a:t>Editeu els estils de text del patró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9754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99"/>
            </a:gs>
            <a:gs pos="100000">
              <a:srgbClr val="5E7647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25538"/>
            <a:ext cx="8229600" cy="500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es-ES" smtClean="0"/>
              <a:t>Haga clic para modificar el estilo de texto del patrón</a:t>
            </a:r>
          </a:p>
          <a:p>
            <a:pPr lvl="1"/>
            <a:r>
              <a:rPr lang="ca-ES" altLang="es-ES" smtClean="0"/>
              <a:t>Segundo nivel</a:t>
            </a:r>
          </a:p>
          <a:p>
            <a:pPr lvl="2"/>
            <a:r>
              <a:rPr lang="ca-ES" altLang="es-ES" smtClean="0"/>
              <a:t>Tercer nivel</a:t>
            </a:r>
          </a:p>
          <a:p>
            <a:pPr lvl="3"/>
            <a:r>
              <a:rPr lang="ca-ES" altLang="es-ES" smtClean="0"/>
              <a:t>Cuarto nivel</a:t>
            </a:r>
          </a:p>
          <a:p>
            <a:pPr lvl="4"/>
            <a:r>
              <a:rPr lang="ca-ES" altLang="es-ES" smtClean="0"/>
              <a:t>Quinto nivel</a:t>
            </a:r>
          </a:p>
        </p:txBody>
      </p:sp>
      <p:grpSp>
        <p:nvGrpSpPr>
          <p:cNvPr id="1028" name="Group 19"/>
          <p:cNvGrpSpPr>
            <a:grpSpLocks/>
          </p:cNvGrpSpPr>
          <p:nvPr userDrawn="1"/>
        </p:nvGrpSpPr>
        <p:grpSpPr bwMode="auto">
          <a:xfrm flipH="1">
            <a:off x="0" y="981075"/>
            <a:ext cx="8385175" cy="36513"/>
            <a:chOff x="144" y="1680"/>
            <a:chExt cx="5424" cy="144"/>
          </a:xfrm>
        </p:grpSpPr>
        <p:sp>
          <p:nvSpPr>
            <p:cNvPr id="1031" name="Rectangle 20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rgbClr val="5E764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  <p:sp>
          <p:nvSpPr>
            <p:cNvPr id="1032" name="Rectangle 21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rgbClr val="649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  <p:sp>
          <p:nvSpPr>
            <p:cNvPr id="1033" name="Rectangle 22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rgbClr val="CCFF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rgbClr val="333333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</p:grpSp>
      <p:sp>
        <p:nvSpPr>
          <p:cNvPr id="1029" name="Text Box 23"/>
          <p:cNvSpPr txBox="1">
            <a:spLocks noChangeArrowheads="1"/>
          </p:cNvSpPr>
          <p:nvPr userDrawn="1"/>
        </p:nvSpPr>
        <p:spPr bwMode="auto">
          <a:xfrm>
            <a:off x="3924300" y="6597650"/>
            <a:ext cx="52197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kumimoji="1" lang="ca-ES" altLang="es-ES" sz="1200" dirty="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©</a:t>
            </a:r>
            <a:r>
              <a:rPr kumimoji="1" lang="ca-ES" altLang="es-ES" sz="1000" dirty="0">
                <a:solidFill>
                  <a:schemeClr val="tx1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G-IDEA - Universitat de Barcelona (http://www.ub.edu/gidea/) </a:t>
            </a:r>
          </a:p>
        </p:txBody>
      </p:sp>
      <p:pic>
        <p:nvPicPr>
          <p:cNvPr id="1030" name="Picture 32" descr="Arxius corporatius d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19813"/>
            <a:ext cx="1619250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rgbClr val="333333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2800" b="1">
          <a:solidFill>
            <a:srgbClr val="333333"/>
          </a:solidFill>
          <a:latin typeface="Comic Sans MS" panose="030F0702030302020204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rgbClr val="33333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rgbClr val="333333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rgbClr val="333333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rgbClr val="333333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rgbClr val="33333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8"/>
          <p:cNvSpPr>
            <a:spLocks noChangeArrowheads="1"/>
          </p:cNvSpPr>
          <p:nvPr/>
        </p:nvSpPr>
        <p:spPr bwMode="auto">
          <a:xfrm flipH="1">
            <a:off x="3554413" y="4581525"/>
            <a:ext cx="2794000" cy="36513"/>
          </a:xfrm>
          <a:prstGeom prst="rect">
            <a:avLst/>
          </a:prstGeom>
          <a:solidFill>
            <a:srgbClr val="649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205038"/>
            <a:ext cx="7772400" cy="2305050"/>
          </a:xfrm>
        </p:spPr>
        <p:txBody>
          <a:bodyPr anchor="ctr"/>
          <a:lstStyle/>
          <a:p>
            <a:pPr eaLnBrk="1" hangingPunct="1"/>
            <a:r>
              <a:rPr lang="ca-ES" altLang="es-ES" sz="4800" b="0" smtClean="0">
                <a:latin typeface="Trebuchet MS" panose="020B0603020202020204" pitchFamily="34" charset="0"/>
              </a:rPr>
              <a:t>Exercici de disseny </a:t>
            </a:r>
            <a:br>
              <a:rPr lang="ca-ES" altLang="es-ES" sz="4800" b="0" smtClean="0">
                <a:latin typeface="Trebuchet MS" panose="020B0603020202020204" pitchFamily="34" charset="0"/>
              </a:rPr>
            </a:br>
            <a:r>
              <a:rPr lang="ca-ES" altLang="es-ES" sz="4800" b="0" smtClean="0">
                <a:latin typeface="Trebuchet MS" panose="020B0603020202020204" pitchFamily="34" charset="0"/>
              </a:rPr>
              <a:t>d’un Pla Agregat</a:t>
            </a:r>
          </a:p>
        </p:txBody>
      </p:sp>
      <p:sp>
        <p:nvSpPr>
          <p:cNvPr id="4100" name="Rectangle 13"/>
          <p:cNvSpPr>
            <a:spLocks noChangeArrowheads="1"/>
          </p:cNvSpPr>
          <p:nvPr/>
        </p:nvSpPr>
        <p:spPr bwMode="auto">
          <a:xfrm flipH="1">
            <a:off x="5589588" y="2060575"/>
            <a:ext cx="2006600" cy="36513"/>
          </a:xfrm>
          <a:prstGeom prst="rect">
            <a:avLst/>
          </a:prstGeom>
          <a:solidFill>
            <a:srgbClr val="5E764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01" name="Rectangle 14"/>
          <p:cNvSpPr>
            <a:spLocks noChangeArrowheads="1"/>
          </p:cNvSpPr>
          <p:nvPr/>
        </p:nvSpPr>
        <p:spPr bwMode="auto">
          <a:xfrm flipH="1">
            <a:off x="2795588" y="2060575"/>
            <a:ext cx="2794000" cy="36513"/>
          </a:xfrm>
          <a:prstGeom prst="rect">
            <a:avLst/>
          </a:prstGeom>
          <a:solidFill>
            <a:srgbClr val="649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02" name="Rectangle 15"/>
          <p:cNvSpPr>
            <a:spLocks noChangeArrowheads="1"/>
          </p:cNvSpPr>
          <p:nvPr/>
        </p:nvSpPr>
        <p:spPr bwMode="auto">
          <a:xfrm flipH="1">
            <a:off x="0" y="2058988"/>
            <a:ext cx="2795588" cy="36512"/>
          </a:xfrm>
          <a:prstGeom prst="rect">
            <a:avLst/>
          </a:prstGeom>
          <a:solidFill>
            <a:srgbClr val="CC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03" name="Rectangle 17"/>
          <p:cNvSpPr>
            <a:spLocks noChangeArrowheads="1"/>
          </p:cNvSpPr>
          <p:nvPr/>
        </p:nvSpPr>
        <p:spPr bwMode="auto">
          <a:xfrm flipH="1">
            <a:off x="6348413" y="4581525"/>
            <a:ext cx="2795587" cy="36513"/>
          </a:xfrm>
          <a:prstGeom prst="rect">
            <a:avLst/>
          </a:prstGeom>
          <a:solidFill>
            <a:srgbClr val="5E764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04" name="Rectangle 19"/>
          <p:cNvSpPr>
            <a:spLocks noChangeArrowheads="1"/>
          </p:cNvSpPr>
          <p:nvPr/>
        </p:nvSpPr>
        <p:spPr bwMode="auto">
          <a:xfrm flipH="1">
            <a:off x="1547813" y="4579938"/>
            <a:ext cx="2006600" cy="36512"/>
          </a:xfrm>
          <a:prstGeom prst="rect">
            <a:avLst/>
          </a:prstGeom>
          <a:solidFill>
            <a:srgbClr val="CC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05" name="Rectangle 20"/>
          <p:cNvSpPr>
            <a:spLocks noChangeArrowheads="1"/>
          </p:cNvSpPr>
          <p:nvPr/>
        </p:nvSpPr>
        <p:spPr bwMode="auto">
          <a:xfrm rot="5400000" flipH="1">
            <a:off x="1116012" y="4133851"/>
            <a:ext cx="900113" cy="36512"/>
          </a:xfrm>
          <a:prstGeom prst="rect">
            <a:avLst/>
          </a:prstGeom>
          <a:solidFill>
            <a:srgbClr val="CC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06" name="Rectangle 21"/>
          <p:cNvSpPr>
            <a:spLocks noChangeArrowheads="1"/>
          </p:cNvSpPr>
          <p:nvPr/>
        </p:nvSpPr>
        <p:spPr bwMode="auto">
          <a:xfrm rot="5400000" flipH="1">
            <a:off x="7164387" y="2492376"/>
            <a:ext cx="900113" cy="36512"/>
          </a:xfrm>
          <a:prstGeom prst="rect">
            <a:avLst/>
          </a:prstGeom>
          <a:solidFill>
            <a:srgbClr val="5E764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07" name="Rectangle 26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Planificació Agregada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08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Enunciat de l’exercici</a:t>
            </a:r>
          </a:p>
        </p:txBody>
      </p:sp>
      <p:sp>
        <p:nvSpPr>
          <p:cNvPr id="6147" name="Rectangle 310"/>
          <p:cNvSpPr>
            <a:spLocks noChangeArrowheads="1"/>
          </p:cNvSpPr>
          <p:nvPr/>
        </p:nvSpPr>
        <p:spPr bwMode="auto">
          <a:xfrm>
            <a:off x="539750" y="2276475"/>
            <a:ext cx="8208963" cy="338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a-ES" altLang="es-ES" sz="1800">
                <a:solidFill>
                  <a:schemeClr val="tx1"/>
                </a:solidFill>
                <a:latin typeface="Trebuchet MS" panose="020B0603020202020204" pitchFamily="34" charset="0"/>
              </a:rPr>
              <a:t>Esteu davant d’un exercici tutoritzat que us mostrarà pas a pas i de forma molt clara, ordenada i detallada el procediment per a la resolució de l’exercici o problema plantejat.</a:t>
            </a:r>
          </a:p>
          <a:p>
            <a:pPr eaLnBrk="1" hangingPunct="1"/>
            <a:endParaRPr lang="ca-ES" altLang="es-ES" sz="1800">
              <a:solidFill>
                <a:schemeClr val="tx1"/>
              </a:solidFill>
              <a:latin typeface="Trebuchet MS" panose="020B0603020202020204" pitchFamily="34" charset="0"/>
            </a:endParaRPr>
          </a:p>
          <a:p>
            <a:pPr eaLnBrk="1" hangingPunct="1"/>
            <a:r>
              <a:rPr lang="ca-ES" altLang="es-ES" sz="1800">
                <a:solidFill>
                  <a:schemeClr val="tx1"/>
                </a:solidFill>
                <a:latin typeface="Trebuchet MS" panose="020B0603020202020204" pitchFamily="34" charset="0"/>
              </a:rPr>
              <a:t>Per poder aprofitar al màxim aquest recurs, cal que assumiu un rol actiu i feu l’esforç d’intentar realitzar els càlculs abans de veure’n la solució. No avanceu si prèviament no heu tractat de resoldre la part de la qual a continuació se us facilitarà el resultat. No té cap sentit anar movent-se per l’exercici sense comprovar si aneu pel bon camí i reflexionar sobre el que esteu aprenent, es perdria la utilitat de l’autocorrecció i l’aprenentatge.</a:t>
            </a:r>
          </a:p>
          <a:p>
            <a:pPr eaLnBrk="1" hangingPunct="1"/>
            <a:endParaRPr lang="ca-ES" altLang="es-ES" sz="1800">
              <a:solidFill>
                <a:schemeClr val="tx1"/>
              </a:solidFill>
              <a:latin typeface="Trebuchet MS" panose="020B0603020202020204" pitchFamily="34" charset="0"/>
            </a:endParaRPr>
          </a:p>
          <a:p>
            <a:pPr eaLnBrk="1" hangingPunct="1"/>
            <a:r>
              <a:rPr lang="ca-ES" altLang="es-ES" sz="1800">
                <a:solidFill>
                  <a:schemeClr val="tx1"/>
                </a:solidFill>
                <a:latin typeface="Trebuchet MS" panose="020B0603020202020204" pitchFamily="34" charset="0"/>
              </a:rPr>
              <a:t>Agafeu calculadora, llapis i paper i ja podeu començar!</a:t>
            </a:r>
          </a:p>
        </p:txBody>
      </p:sp>
      <p:sp>
        <p:nvSpPr>
          <p:cNvPr id="6148" name="Rectangle 311"/>
          <p:cNvSpPr>
            <a:spLocks noChangeArrowheads="1"/>
          </p:cNvSpPr>
          <p:nvPr/>
        </p:nvSpPr>
        <p:spPr bwMode="auto">
          <a:xfrm>
            <a:off x="457200" y="1527175"/>
            <a:ext cx="3467100" cy="60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ca-ES" altLang="es-ES" sz="2800" b="1">
                <a:solidFill>
                  <a:schemeClr val="tx1"/>
                </a:solidFill>
                <a:latin typeface="Trebuchet MS" panose="020B0603020202020204" pitchFamily="34" charset="0"/>
              </a:rPr>
              <a:t>Ús d’aquest recurs: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Enunciat de l’exercici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539750" y="1125538"/>
            <a:ext cx="8208963" cy="492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a-ES" altLang="es-ES" sz="1800"/>
              <a:t>L’</a:t>
            </a:r>
            <a:r>
              <a:rPr lang="ca-ES" altLang="es-ES" sz="1800" b="1"/>
              <a:t>empresa MQD</a:t>
            </a:r>
            <a:r>
              <a:rPr lang="ca-ES" altLang="es-ES" sz="1800"/>
              <a:t> es dedica a la fabricació d’una família de productes, la qual requereix per a la seva obtenció 2 hores i 24 minuts de mà d’obra per unitat. </a:t>
            </a:r>
          </a:p>
          <a:p>
            <a:pPr eaLnBrk="1" hangingPunct="1"/>
            <a:endParaRPr lang="ca-ES" altLang="es-ES" sz="1800"/>
          </a:p>
          <a:p>
            <a:pPr eaLnBrk="1" hangingPunct="1"/>
            <a:r>
              <a:rPr lang="ca-ES" altLang="es-ES" sz="1800"/>
              <a:t>La jornada laboral de cada operari és de 8 hores diàries. </a:t>
            </a:r>
          </a:p>
          <a:p>
            <a:pPr eaLnBrk="1" hangingPunct="1"/>
            <a:endParaRPr lang="ca-ES" altLang="es-ES" sz="1800"/>
          </a:p>
          <a:p>
            <a:pPr eaLnBrk="1" hangingPunct="1"/>
            <a:r>
              <a:rPr lang="ca-ES" altLang="es-ES" sz="1800"/>
              <a:t>Actualment, suposant que estem al mes de desembre i volem fer la planificació del proper any, l’inventari disponible d’aquesta família al magatzem de la companyia és de 100 unitats. </a:t>
            </a:r>
          </a:p>
          <a:p>
            <a:pPr eaLnBrk="1" hangingPunct="1"/>
            <a:endParaRPr lang="ca-ES" altLang="es-ES" sz="1800"/>
          </a:p>
          <a:p>
            <a:pPr eaLnBrk="1" hangingPunct="1"/>
            <a:r>
              <a:rPr lang="ca-ES" altLang="es-ES" sz="1800"/>
              <a:t>Els costos estimats per MQD són els següents:</a:t>
            </a:r>
          </a:p>
          <a:p>
            <a:pPr lvl="2" eaLnBrk="1" hangingPunct="1">
              <a:buFontTx/>
              <a:buChar char="•"/>
            </a:pPr>
            <a:r>
              <a:rPr lang="ca-ES" altLang="es-ES" sz="1800"/>
              <a:t> </a:t>
            </a:r>
            <a:r>
              <a:rPr lang="ca-ES" altLang="es-ES" sz="1700"/>
              <a:t>Hora estàndard de mà d’obra en jornada regular: 10 u.m.</a:t>
            </a:r>
          </a:p>
          <a:p>
            <a:pPr lvl="2" eaLnBrk="1" hangingPunct="1">
              <a:buFontTx/>
              <a:buChar char="•"/>
            </a:pPr>
            <a:r>
              <a:rPr lang="ca-ES" altLang="es-ES" sz="1700"/>
              <a:t> Hora extra de mà d’obra: 15 u.m.</a:t>
            </a:r>
          </a:p>
          <a:p>
            <a:pPr lvl="2" eaLnBrk="1" hangingPunct="1">
              <a:buFontTx/>
              <a:buChar char="•"/>
            </a:pPr>
            <a:r>
              <a:rPr lang="ca-ES" altLang="es-ES" sz="1700"/>
              <a:t> Hora ociosa de mà d’obra: 12 u.m.</a:t>
            </a:r>
          </a:p>
          <a:p>
            <a:pPr lvl="2" eaLnBrk="1" hangingPunct="1">
              <a:buFontTx/>
              <a:buChar char="•"/>
            </a:pPr>
            <a:r>
              <a:rPr lang="ca-ES" altLang="es-ES" sz="1700"/>
              <a:t> Contractació d’un operari: 1.000 u.m. / operari.</a:t>
            </a:r>
          </a:p>
          <a:p>
            <a:pPr lvl="2" eaLnBrk="1" hangingPunct="1">
              <a:buFontTx/>
              <a:buChar char="•"/>
            </a:pPr>
            <a:r>
              <a:rPr lang="ca-ES" altLang="es-ES" sz="1700"/>
              <a:t> Acomiadament d’un operari: 1.600 u.m. / operari.</a:t>
            </a:r>
          </a:p>
          <a:p>
            <a:pPr lvl="2" eaLnBrk="1" hangingPunct="1">
              <a:buFontTx/>
              <a:buChar char="•"/>
            </a:pPr>
            <a:r>
              <a:rPr lang="ca-ES" altLang="es-ES" sz="1700"/>
              <a:t> Subcontractació d’una unitat de la família: 60 u.m.</a:t>
            </a:r>
          </a:p>
          <a:p>
            <a:pPr lvl="2" eaLnBrk="1" hangingPunct="1">
              <a:buFontTx/>
              <a:buChar char="•"/>
            </a:pPr>
            <a:r>
              <a:rPr lang="ca-ES" altLang="es-ES" sz="1700"/>
              <a:t> Cost de possessió: 6 u.m. / unitat i mes.</a:t>
            </a:r>
          </a:p>
          <a:p>
            <a:pPr lvl="2" eaLnBrk="1" hangingPunct="1">
              <a:buFontTx/>
              <a:buChar char="•"/>
            </a:pPr>
            <a:r>
              <a:rPr lang="ca-ES" altLang="es-ES" sz="1700"/>
              <a:t> Servei amb retard: 30 u.m. / unitat i mes.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Enunciat de l’exercici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539750" y="1125538"/>
            <a:ext cx="8208963" cy="344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a-ES" altLang="es-ES" sz="1800"/>
              <a:t>Altres factors a considerar derivats de la política de l’empresa MQD són:</a:t>
            </a:r>
          </a:p>
          <a:p>
            <a:pPr lvl="1" eaLnBrk="1" hangingPunct="1"/>
            <a:endParaRPr lang="ca-ES" altLang="es-ES" sz="1000"/>
          </a:p>
          <a:p>
            <a:pPr lvl="1" eaLnBrk="1" hangingPunct="1"/>
            <a:r>
              <a:rPr lang="ca-ES" altLang="es-ES" sz="1800"/>
              <a:t>L’empresa disposa d’un plantilla fixa que suposa un torn de 30 treballadors, sent possible la contractació de treballadors (si és necessari) fins a un màxim de tres torns diaris.</a:t>
            </a:r>
          </a:p>
          <a:p>
            <a:pPr lvl="1" eaLnBrk="1" hangingPunct="1"/>
            <a:endParaRPr lang="ca-ES" altLang="es-ES" sz="1000"/>
          </a:p>
          <a:p>
            <a:pPr lvl="1" eaLnBrk="1" hangingPunct="1"/>
            <a:r>
              <a:rPr lang="ca-ES" altLang="es-ES" sz="1800"/>
              <a:t>El màxim d’hores extres permeses pel conveni és del 10% de les disponibles en jornada regular.</a:t>
            </a:r>
          </a:p>
          <a:p>
            <a:pPr lvl="1" eaLnBrk="1" hangingPunct="1"/>
            <a:endParaRPr lang="ca-ES" altLang="es-ES" sz="1000"/>
          </a:p>
          <a:p>
            <a:pPr lvl="1" eaLnBrk="1" hangingPunct="1"/>
            <a:r>
              <a:rPr lang="ca-ES" altLang="es-ES" sz="1800"/>
              <a:t>Tots els costos es consideren funcions lineals i la demanda diària, dintre de cada mes, es considera uniforme i continua.</a:t>
            </a:r>
          </a:p>
          <a:p>
            <a:pPr eaLnBrk="1" hangingPunct="1"/>
            <a:endParaRPr lang="ca-ES" altLang="es-ES" sz="1000"/>
          </a:p>
          <a:p>
            <a:pPr eaLnBrk="1" hangingPunct="1"/>
            <a:r>
              <a:rPr lang="ca-ES" altLang="es-ES" sz="1800"/>
              <a:t>El Pla de Necessitats de Producció per al proper any, així com els dies productius de cada mes, són els que recull la taula següent:</a:t>
            </a:r>
            <a:endParaRPr lang="ca-ES" altLang="es-ES" sz="1800" b="1"/>
          </a:p>
        </p:txBody>
      </p:sp>
      <p:graphicFrame>
        <p:nvGraphicFramePr>
          <p:cNvPr id="789792" name="Group 288"/>
          <p:cNvGraphicFramePr>
            <a:graphicFrameLocks noGrp="1"/>
          </p:cNvGraphicFramePr>
          <p:nvPr>
            <p:ph/>
          </p:nvPr>
        </p:nvGraphicFramePr>
        <p:xfrm>
          <a:off x="111125" y="4797425"/>
          <a:ext cx="8936038" cy="1147763"/>
        </p:xfrm>
        <a:graphic>
          <a:graphicData uri="http://schemas.openxmlformats.org/drawingml/2006/table">
            <a:tbl>
              <a:tblPr/>
              <a:tblGrid>
                <a:gridCol w="1236663">
                  <a:extLst>
                    <a:ext uri="{9D8B030D-6E8A-4147-A177-3AD203B41FA5}">
                      <a16:colId xmlns:a16="http://schemas.microsoft.com/office/drawing/2014/main" val="3594422021"/>
                    </a:ext>
                  </a:extLst>
                </a:gridCol>
                <a:gridCol w="584200">
                  <a:extLst>
                    <a:ext uri="{9D8B030D-6E8A-4147-A177-3AD203B41FA5}">
                      <a16:colId xmlns:a16="http://schemas.microsoft.com/office/drawing/2014/main" val="1671198464"/>
                    </a:ext>
                  </a:extLst>
                </a:gridCol>
                <a:gridCol w="615950">
                  <a:extLst>
                    <a:ext uri="{9D8B030D-6E8A-4147-A177-3AD203B41FA5}">
                      <a16:colId xmlns:a16="http://schemas.microsoft.com/office/drawing/2014/main" val="159688529"/>
                    </a:ext>
                  </a:extLst>
                </a:gridCol>
                <a:gridCol w="530225">
                  <a:extLst>
                    <a:ext uri="{9D8B030D-6E8A-4147-A177-3AD203B41FA5}">
                      <a16:colId xmlns:a16="http://schemas.microsoft.com/office/drawing/2014/main" val="3292186896"/>
                    </a:ext>
                  </a:extLst>
                </a:gridCol>
                <a:gridCol w="530225">
                  <a:extLst>
                    <a:ext uri="{9D8B030D-6E8A-4147-A177-3AD203B41FA5}">
                      <a16:colId xmlns:a16="http://schemas.microsoft.com/office/drawing/2014/main" val="3623727670"/>
                    </a:ext>
                  </a:extLst>
                </a:gridCol>
                <a:gridCol w="530225">
                  <a:extLst>
                    <a:ext uri="{9D8B030D-6E8A-4147-A177-3AD203B41FA5}">
                      <a16:colId xmlns:a16="http://schemas.microsoft.com/office/drawing/2014/main" val="2433578185"/>
                    </a:ext>
                  </a:extLst>
                </a:gridCol>
                <a:gridCol w="530225">
                  <a:extLst>
                    <a:ext uri="{9D8B030D-6E8A-4147-A177-3AD203B41FA5}">
                      <a16:colId xmlns:a16="http://schemas.microsoft.com/office/drawing/2014/main" val="1978809551"/>
                    </a:ext>
                  </a:extLst>
                </a:gridCol>
                <a:gridCol w="544512">
                  <a:extLst>
                    <a:ext uri="{9D8B030D-6E8A-4147-A177-3AD203B41FA5}">
                      <a16:colId xmlns:a16="http://schemas.microsoft.com/office/drawing/2014/main" val="1146681616"/>
                    </a:ext>
                  </a:extLst>
                </a:gridCol>
                <a:gridCol w="577850">
                  <a:extLst>
                    <a:ext uri="{9D8B030D-6E8A-4147-A177-3AD203B41FA5}">
                      <a16:colId xmlns:a16="http://schemas.microsoft.com/office/drawing/2014/main" val="3183669487"/>
                    </a:ext>
                  </a:extLst>
                </a:gridCol>
                <a:gridCol w="817563">
                  <a:extLst>
                    <a:ext uri="{9D8B030D-6E8A-4147-A177-3AD203B41FA5}">
                      <a16:colId xmlns:a16="http://schemas.microsoft.com/office/drawing/2014/main" val="4020490832"/>
                    </a:ext>
                  </a:extLst>
                </a:gridCol>
                <a:gridCol w="715962">
                  <a:extLst>
                    <a:ext uri="{9D8B030D-6E8A-4147-A177-3AD203B41FA5}">
                      <a16:colId xmlns:a16="http://schemas.microsoft.com/office/drawing/2014/main" val="1348842554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val="1030627603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3356806668"/>
                    </a:ext>
                  </a:extLst>
                </a:gridCol>
              </a:tblGrid>
              <a:tr h="45737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Gener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Febrer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Març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Abril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Maig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Juny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Juliol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Agost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Setembre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Octubre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Novembre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Desembre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0001135"/>
                  </a:ext>
                </a:extLst>
              </a:tr>
              <a:tr h="4290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Pla Necessitats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Producció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5.500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5.800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7.600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5.800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6.400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1.500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1.800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1.100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1.800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5.200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6.100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5.900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6916755"/>
                  </a:ext>
                </a:extLst>
              </a:tr>
              <a:tr h="2613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Dies productius</a:t>
                      </a:r>
                      <a:endParaRPr kumimoji="0" lang="ca-ES" alt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18" marB="468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22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22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22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 marL="90000" marR="90000" marT="46818" marB="4681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1288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Enunciat de l’exercici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539750" y="1125538"/>
            <a:ext cx="8208963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a-ES" altLang="es-ES" sz="1800"/>
              <a:t>Determineu el millor </a:t>
            </a:r>
            <a:r>
              <a:rPr lang="ca-ES" altLang="es-ES" sz="1800" b="1"/>
              <a:t>Pla Agregat de Producció </a:t>
            </a:r>
            <a:r>
              <a:rPr lang="ca-ES" altLang="es-ES" sz="1800"/>
              <a:t>per al proper any, plantejant les alternatives plantejades a continuació (calculant per a cadascuna d’elles el cost total i especificant els seus components):</a:t>
            </a:r>
          </a:p>
        </p:txBody>
      </p:sp>
      <p:sp>
        <p:nvSpPr>
          <p:cNvPr id="9220" name="Rectangle 5"/>
          <p:cNvSpPr>
            <a:spLocks noChangeArrowheads="1"/>
          </p:cNvSpPr>
          <p:nvPr/>
        </p:nvSpPr>
        <p:spPr bwMode="auto">
          <a:xfrm>
            <a:off x="539750" y="4843463"/>
            <a:ext cx="8208963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a-ES" altLang="es-ES" sz="1800"/>
              <a:t>Escolliu la millor opció de Pla Agregat d’entre les set opcions plantejades, justificant la vostra decisió.</a:t>
            </a:r>
          </a:p>
          <a:p>
            <a:pPr eaLnBrk="1" hangingPunct="1"/>
            <a:endParaRPr lang="ca-ES" altLang="es-ES" sz="1800"/>
          </a:p>
          <a:p>
            <a:pPr eaLnBrk="1" hangingPunct="1"/>
            <a:r>
              <a:rPr lang="ca-ES" altLang="es-ES" sz="1800"/>
              <a:t>* L’estratègia mixta ha de consistir en tres anivellaments de la mà d’obra per als períodes: gener a maig, juny a setembre i octubre a desembre.</a:t>
            </a:r>
          </a:p>
        </p:txBody>
      </p:sp>
      <p:graphicFrame>
        <p:nvGraphicFramePr>
          <p:cNvPr id="790766" name="Group 238"/>
          <p:cNvGraphicFramePr>
            <a:graphicFrameLocks noGrp="1"/>
          </p:cNvGraphicFramePr>
          <p:nvPr>
            <p:ph/>
          </p:nvPr>
        </p:nvGraphicFramePr>
        <p:xfrm>
          <a:off x="457200" y="2060575"/>
          <a:ext cx="8229600" cy="2647950"/>
        </p:xfrm>
        <a:graphic>
          <a:graphicData uri="http://schemas.openxmlformats.org/drawingml/2006/table">
            <a:tbl>
              <a:tblPr/>
              <a:tblGrid>
                <a:gridCol w="1177925">
                  <a:extLst>
                    <a:ext uri="{9D8B030D-6E8A-4147-A177-3AD203B41FA5}">
                      <a16:colId xmlns:a16="http://schemas.microsoft.com/office/drawing/2014/main" val="2726691877"/>
                    </a:ext>
                  </a:extLst>
                </a:gridCol>
                <a:gridCol w="2422525">
                  <a:extLst>
                    <a:ext uri="{9D8B030D-6E8A-4147-A177-3AD203B41FA5}">
                      <a16:colId xmlns:a16="http://schemas.microsoft.com/office/drawing/2014/main" val="1207712309"/>
                    </a:ext>
                  </a:extLst>
                </a:gridCol>
                <a:gridCol w="2640013">
                  <a:extLst>
                    <a:ext uri="{9D8B030D-6E8A-4147-A177-3AD203B41FA5}">
                      <a16:colId xmlns:a16="http://schemas.microsoft.com/office/drawing/2014/main" val="3980388685"/>
                    </a:ext>
                  </a:extLst>
                </a:gridCol>
                <a:gridCol w="1989137">
                  <a:extLst>
                    <a:ext uri="{9D8B030D-6E8A-4147-A177-3AD203B41FA5}">
                      <a16:colId xmlns:a16="http://schemas.microsoft.com/office/drawing/2014/main" val="4122478181"/>
                    </a:ext>
                  </a:extLst>
                </a:gridCol>
              </a:tblGrid>
              <a:tr h="43026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alt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Mesures d’ajust transitori de la capacitat</a:t>
                      </a:r>
                      <a:endParaRPr kumimoji="0" lang="ca-ES" alt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5846215"/>
                  </a:ext>
                </a:extLst>
              </a:tr>
              <a:tr h="2765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Alternativa</a:t>
                      </a:r>
                      <a:endParaRPr kumimoji="0" lang="ca-ES" alt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Estratègia</a:t>
                      </a:r>
                      <a:endParaRPr kumimoji="0" lang="ca-ES" alt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Manca de capacitat</a:t>
                      </a:r>
                      <a:endParaRPr kumimoji="0" lang="ca-ES" alt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Excés de capacitat</a:t>
                      </a:r>
                      <a:endParaRPr kumimoji="0" lang="ca-ES" alt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2616370"/>
                  </a:ext>
                </a:extLst>
              </a:tr>
              <a:tr h="2765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1A</a:t>
                      </a:r>
                      <a:endParaRPr kumimoji="0" lang="ca-ES" alt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Caça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Lliuraments amb retard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Mà d’obra ociosa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1098304"/>
                  </a:ext>
                </a:extLst>
              </a:tr>
              <a:tr h="2765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1B</a:t>
                      </a:r>
                      <a:endParaRPr kumimoji="0" lang="ca-ES" alt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Caça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Lliuraments amb retard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Generació d’inventaris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616338"/>
                  </a:ext>
                </a:extLst>
              </a:tr>
              <a:tr h="2765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1C</a:t>
                      </a:r>
                      <a:endParaRPr kumimoji="0" lang="ca-ES" alt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Caça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Hores extres o subcontractació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Generació d’inventaris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0117777"/>
                  </a:ext>
                </a:extLst>
              </a:tr>
              <a:tr h="2778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2A</a:t>
                      </a:r>
                      <a:endParaRPr kumimoji="0" lang="ca-ES" alt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Anivellament de la mà d’obra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Lliuraments amb retard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Mà d’obra ociosa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9331021"/>
                  </a:ext>
                </a:extLst>
              </a:tr>
              <a:tr h="27943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2B</a:t>
                      </a:r>
                      <a:endParaRPr kumimoji="0" lang="ca-ES" alt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Anivellament de la mà d’obra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Lliuraments amb retard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Generació d’inventaris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5385962"/>
                  </a:ext>
                </a:extLst>
              </a:tr>
              <a:tr h="2778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2C</a:t>
                      </a:r>
                      <a:endParaRPr kumimoji="0" lang="ca-ES" alt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Anivellament de la mà d’obra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Hores extres o subcontractació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Generació d’inventaris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3218264"/>
                  </a:ext>
                </a:extLst>
              </a:tr>
              <a:tr h="2765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ca-ES" alt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Mixta*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Hores extres o subcontractació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rgbClr val="333333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altLang="es-E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Generació d’inventaris</a:t>
                      </a: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78126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528638" y="274638"/>
            <a:ext cx="7989887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ca-ES" altLang="es-ES" sz="2800" b="1">
                <a:latin typeface="Trebuchet MS" panose="020B0603020202020204" pitchFamily="34" charset="0"/>
              </a:rPr>
              <a:t>Enunciat de l’exercici</a:t>
            </a:r>
          </a:p>
        </p:txBody>
      </p:sp>
      <p:sp>
        <p:nvSpPr>
          <p:cNvPr id="10243" name="Rectangle 5"/>
          <p:cNvSpPr>
            <a:spLocks noChangeArrowheads="1"/>
          </p:cNvSpPr>
          <p:nvPr/>
        </p:nvSpPr>
        <p:spPr bwMode="auto">
          <a:xfrm>
            <a:off x="519113" y="2349500"/>
            <a:ext cx="8229600" cy="305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rgbClr val="333333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rgbClr val="333333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rgbClr val="333333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333333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ca-ES" altLang="es-ES" sz="2000">
                <a:solidFill>
                  <a:schemeClr val="tx1"/>
                </a:solidFill>
                <a:latin typeface="Trebuchet MS" panose="020B0603020202020204" pitchFamily="34" charset="0"/>
              </a:rPr>
              <a:t>	Aquest exercici pas a pas ha estat fruit del treball realitzat pels membres del Grup d'Innovació Docent G·IDEA de la Universitat de Barcelona amb el suport del Departament d'Innovació, Universitats i Empresa de la Generalitat de Catalunya.</a:t>
            </a:r>
          </a:p>
          <a:p>
            <a:pPr eaLnBrk="1" hangingPunct="1"/>
            <a:endParaRPr lang="ca-ES" altLang="es-ES" sz="2000">
              <a:solidFill>
                <a:schemeClr val="tx1"/>
              </a:solidFill>
              <a:latin typeface="Trebuchet MS" panose="020B0603020202020204" pitchFamily="34" charset="0"/>
            </a:endParaRPr>
          </a:p>
          <a:p>
            <a:pPr eaLnBrk="1" hangingPunct="1">
              <a:buFontTx/>
              <a:buNone/>
            </a:pPr>
            <a:r>
              <a:rPr lang="ca-ES" altLang="es-ES" sz="2000">
                <a:solidFill>
                  <a:schemeClr val="tx1"/>
                </a:solidFill>
                <a:latin typeface="Trebuchet MS" panose="020B0603020202020204" pitchFamily="34" charset="0"/>
              </a:rPr>
              <a:t>	Tots els continguts aliens són propietat dels seus respectius titulars. Tots els drets reservats.</a:t>
            </a:r>
            <a:endParaRPr lang="es-ES" altLang="es-ES" sz="2000">
              <a:solidFill>
                <a:schemeClr val="tx1"/>
              </a:solidFill>
              <a:latin typeface="Trebuchet MS" panose="020B0603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Comic Sans MS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 w="9525" cap="flat" cmpd="sng" algn="ctr">
          <a:solidFill>
            <a:srgbClr val="333333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ES" sz="24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99"/>
        </a:solidFill>
        <a:ln w="9525" cap="flat" cmpd="sng" algn="ctr">
          <a:solidFill>
            <a:srgbClr val="333333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ES" sz="24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Fireworks</Template>
  <TotalTime>3861</TotalTime>
  <Words>706</Words>
  <Application>Microsoft Office PowerPoint</Application>
  <PresentationFormat>Presentació en pantalla (4:3)</PresentationFormat>
  <Paragraphs>117</Paragraphs>
  <Slides>6</Slides>
  <Notes>1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4</vt:i4>
      </vt:variant>
      <vt:variant>
        <vt:lpstr>Tema</vt:lpstr>
      </vt:variant>
      <vt:variant>
        <vt:i4>1</vt:i4>
      </vt:variant>
      <vt:variant>
        <vt:lpstr>Títols de les diapositives</vt:lpstr>
      </vt:variant>
      <vt:variant>
        <vt:i4>6</vt:i4>
      </vt:variant>
    </vt:vector>
  </HeadingPairs>
  <TitlesOfParts>
    <vt:vector size="11" baseType="lpstr">
      <vt:lpstr>Arial</vt:lpstr>
      <vt:lpstr>Comic Sans MS</vt:lpstr>
      <vt:lpstr>Times New Roman</vt:lpstr>
      <vt:lpstr>Trebuchet MS</vt:lpstr>
      <vt:lpstr>Diseño predeterminado</vt:lpstr>
      <vt:lpstr>Exercici de disseny  d’un Pla Agregat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</vt:vector>
  </TitlesOfParts>
  <Company>UB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Exercici de disseny  d’un Pla Agregat</dc:title>
  <dc:creator>Laura Guitart Tarrés</dc:creator>
  <cp:lastModifiedBy>Laura Guitart Tarrés</cp:lastModifiedBy>
  <cp:revision>208</cp:revision>
  <dcterms:created xsi:type="dcterms:W3CDTF">2007-12-13T10:08:16Z</dcterms:created>
  <dcterms:modified xsi:type="dcterms:W3CDTF">2021-03-02T10:57:09Z</dcterms:modified>
</cp:coreProperties>
</file>