
<file path=[Content_Types].xml><?xml version="1.0" encoding="utf-8"?>
<Types xmlns="http://schemas.openxmlformats.org/package/2006/content-types">
  <Default Extension="gif" ContentType="image/gif"/>
  <Default Extension="jp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1.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18" r:id="rId3"/>
    <p:sldId id="289" r:id="rId4"/>
    <p:sldId id="292" r:id="rId5"/>
    <p:sldId id="293" r:id="rId6"/>
    <p:sldId id="295" r:id="rId7"/>
    <p:sldId id="258" r:id="rId8"/>
    <p:sldId id="317" r:id="rId9"/>
    <p:sldId id="266" r:id="rId10"/>
    <p:sldId id="286" r:id="rId11"/>
    <p:sldId id="311" r:id="rId12"/>
    <p:sldId id="312" r:id="rId13"/>
    <p:sldId id="310" r:id="rId14"/>
    <p:sldId id="313" r:id="rId15"/>
    <p:sldId id="283" r:id="rId16"/>
    <p:sldId id="315" r:id="rId17"/>
    <p:sldId id="268" r:id="rId18"/>
    <p:sldId id="269" r:id="rId19"/>
    <p:sldId id="273" r:id="rId20"/>
    <p:sldId id="267" r:id="rId21"/>
  </p:sldIdLst>
  <p:sldSz cx="12192000" cy="6858000"/>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stasia.plotnikova@ub.edu" initials="a" lastIdx="7" clrIdx="0">
    <p:extLst>
      <p:ext uri="{19B8F6BF-5375-455C-9EA6-DF929625EA0E}">
        <p15:presenceInfo xmlns:p15="http://schemas.microsoft.com/office/powerpoint/2012/main" userId="anastasia.plotnikova@ub.edu" providerId="None"/>
      </p:ext>
    </p:extLst>
  </p:cmAuthor>
  <p:cmAuthor id="2" name="Mª del Mar Suárez Vilagran" initials="MdMSV" lastIdx="6" clrIdx="1">
    <p:extLst>
      <p:ext uri="{19B8F6BF-5375-455C-9EA6-DF929625EA0E}">
        <p15:presenceInfo xmlns:p15="http://schemas.microsoft.com/office/powerpoint/2012/main" userId="93d6a8831999ac1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22" autoAdjust="0"/>
    <p:restoredTop sz="82642" autoAdjust="0"/>
  </p:normalViewPr>
  <p:slideViewPr>
    <p:cSldViewPr snapToGrid="0">
      <p:cViewPr varScale="1">
        <p:scale>
          <a:sx n="71" d="100"/>
          <a:sy n="71" d="100"/>
        </p:scale>
        <p:origin x="806" y="48"/>
      </p:cViewPr>
      <p:guideLst/>
    </p:cSldViewPr>
  </p:slideViewPr>
  <p:notesTextViewPr>
    <p:cViewPr>
      <p:scale>
        <a:sx n="1" d="1"/>
        <a:sy n="1" d="1"/>
      </p:scale>
      <p:origin x="0" y="-1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del Mar Suárez Vilagran" userId="d25204c5-a43b-4424-9c82-770e0e22696a" providerId="ADAL" clId="{8410689B-DB5E-49A0-8E32-621C130312C8}"/>
    <pc:docChg chg="custSel modSld">
      <pc:chgData name="Maria del Mar Suárez Vilagran" userId="d25204c5-a43b-4424-9c82-770e0e22696a" providerId="ADAL" clId="{8410689B-DB5E-49A0-8E32-621C130312C8}" dt="2020-07-26T16:34:29.676" v="34" actId="5793"/>
      <pc:docMkLst>
        <pc:docMk/>
      </pc:docMkLst>
      <pc:sldChg chg="modNotesTx">
        <pc:chgData name="Maria del Mar Suárez Vilagran" userId="d25204c5-a43b-4424-9c82-770e0e22696a" providerId="ADAL" clId="{8410689B-DB5E-49A0-8E32-621C130312C8}" dt="2020-07-26T16:34:29.676" v="34" actId="5793"/>
        <pc:sldMkLst>
          <pc:docMk/>
          <pc:sldMk cId="2126351317" sldId="258"/>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Libro9"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Libro9"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Libro9"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Libro9"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ca-ES"/>
              <a:t>Feeling of learning all participants</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ca-ES"/>
        </a:p>
      </c:txPr>
    </c:title>
    <c:autoTitleDeleted val="0"/>
    <c:plotArea>
      <c:layout/>
      <c:barChart>
        <c:barDir val="col"/>
        <c:grouping val="clustered"/>
        <c:varyColors val="0"/>
        <c:ser>
          <c:idx val="0"/>
          <c:order val="0"/>
          <c:tx>
            <c:strRef>
              <c:f>Hoja1!$C$100</c:f>
              <c:strCache>
                <c:ptCount val="1"/>
                <c:pt idx="0">
                  <c:v>All participants</c:v>
                </c:pt>
              </c:strCache>
            </c:strRef>
          </c:tx>
          <c:spPr>
            <a:solidFill>
              <a:schemeClr val="accent6">
                <a:alpha val="85000"/>
              </a:schemeClr>
            </a:solidFill>
            <a:ln w="9525" cap="flat" cmpd="sng" algn="ctr">
              <a:solidFill>
                <a:schemeClr val="lt1">
                  <a:alpha val="50000"/>
                </a:schemeClr>
              </a:solidFill>
              <a:round/>
            </a:ln>
            <a:effectLst/>
          </c:spPr>
          <c:invertIfNegative val="0"/>
          <c:dLbls>
            <c:dLbl>
              <c:idx val="0"/>
              <c:tx>
                <c:rich>
                  <a:bodyPr/>
                  <a:lstStyle/>
                  <a:p>
                    <a:r>
                      <a:rPr lang="en-US"/>
                      <a:t>47.79</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E83-43A5-8AFF-9FE6FE29783C}"/>
                </c:ext>
              </c:extLst>
            </c:dLbl>
            <c:dLbl>
              <c:idx val="1"/>
              <c:tx>
                <c:rich>
                  <a:bodyPr/>
                  <a:lstStyle/>
                  <a:p>
                    <a:r>
                      <a:rPr lang="en-US"/>
                      <a:t>61.76</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E83-43A5-8AFF-9FE6FE29783C}"/>
                </c:ext>
              </c:extLst>
            </c:dLbl>
            <c:dLbl>
              <c:idx val="2"/>
              <c:tx>
                <c:rich>
                  <a:bodyPr/>
                  <a:lstStyle/>
                  <a:p>
                    <a:r>
                      <a:rPr lang="en-US"/>
                      <a:t>11.76</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E83-43A5-8AFF-9FE6FE29783C}"/>
                </c:ext>
              </c:extLst>
            </c:dLbl>
            <c:dLbl>
              <c:idx val="3"/>
              <c:tx>
                <c:rich>
                  <a:bodyPr/>
                  <a:lstStyle/>
                  <a:p>
                    <a:r>
                      <a:rPr lang="en-US"/>
                      <a:t>13.23</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E83-43A5-8AFF-9FE6FE29783C}"/>
                </c:ext>
              </c:extLst>
            </c:dLbl>
            <c:dLbl>
              <c:idx val="4"/>
              <c:tx>
                <c:rich>
                  <a:bodyPr/>
                  <a:lstStyle/>
                  <a:p>
                    <a:r>
                      <a:rPr lang="en-US"/>
                      <a:t>19.11</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E83-43A5-8AFF-9FE6FE29783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ca-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Hoja1!$D$99:$H$99</c:f>
              <c:strCache>
                <c:ptCount val="5"/>
                <c:pt idx="0">
                  <c:v>Vocabulary</c:v>
                </c:pt>
                <c:pt idx="1">
                  <c:v>Expressions</c:v>
                </c:pt>
                <c:pt idx="2">
                  <c:v>Grammar</c:v>
                </c:pt>
                <c:pt idx="3">
                  <c:v>Pronunciation</c:v>
                </c:pt>
                <c:pt idx="4">
                  <c:v>I don’t know if I’m learning</c:v>
                </c:pt>
              </c:strCache>
            </c:strRef>
          </c:cat>
          <c:val>
            <c:numRef>
              <c:f>Hoja1!$D$100:$H$100</c:f>
              <c:numCache>
                <c:formatCode>General</c:formatCode>
                <c:ptCount val="5"/>
                <c:pt idx="0">
                  <c:v>47.79</c:v>
                </c:pt>
                <c:pt idx="1">
                  <c:v>61.76</c:v>
                </c:pt>
                <c:pt idx="2">
                  <c:v>11.76</c:v>
                </c:pt>
                <c:pt idx="3">
                  <c:v>13.23</c:v>
                </c:pt>
                <c:pt idx="4">
                  <c:v>19.11</c:v>
                </c:pt>
              </c:numCache>
            </c:numRef>
          </c:val>
          <c:extLst>
            <c:ext xmlns:c16="http://schemas.microsoft.com/office/drawing/2014/chart" uri="{C3380CC4-5D6E-409C-BE32-E72D297353CC}">
              <c16:uniqueId val="{00000000-9A60-46DD-B229-F95CE80E4E50}"/>
            </c:ext>
          </c:extLst>
        </c:ser>
        <c:dLbls>
          <c:dLblPos val="inEnd"/>
          <c:showLegendKey val="0"/>
          <c:showVal val="1"/>
          <c:showCatName val="0"/>
          <c:showSerName val="0"/>
          <c:showPercent val="0"/>
          <c:showBubbleSize val="0"/>
        </c:dLbls>
        <c:gapWidth val="65"/>
        <c:axId val="492100944"/>
        <c:axId val="493079472"/>
      </c:barChart>
      <c:catAx>
        <c:axId val="49210094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ca-ES"/>
          </a:p>
        </c:txPr>
        <c:crossAx val="493079472"/>
        <c:crosses val="autoZero"/>
        <c:auto val="1"/>
        <c:lblAlgn val="ctr"/>
        <c:lblOffset val="100"/>
        <c:noMultiLvlLbl val="0"/>
      </c:catAx>
      <c:valAx>
        <c:axId val="49307947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92100944"/>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ca-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ca-ES"/>
              <a:t>Feeling of learning per treatment group</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ca-ES"/>
        </a:p>
      </c:txPr>
    </c:title>
    <c:autoTitleDeleted val="0"/>
    <c:plotArea>
      <c:layout/>
      <c:barChart>
        <c:barDir val="col"/>
        <c:grouping val="clustered"/>
        <c:varyColors val="0"/>
        <c:ser>
          <c:idx val="0"/>
          <c:order val="0"/>
          <c:tx>
            <c:strRef>
              <c:f>Hoja1!$D$179</c:f>
              <c:strCache>
                <c:ptCount val="1"/>
                <c:pt idx="0">
                  <c:v>Captions group</c:v>
                </c:pt>
              </c:strCache>
            </c:strRef>
          </c:tx>
          <c:spPr>
            <a:solidFill>
              <a:schemeClr val="accent2">
                <a:alpha val="85000"/>
              </a:schemeClr>
            </a:solidFill>
            <a:ln w="9525" cap="flat" cmpd="sng" algn="ctr">
              <a:solidFill>
                <a:schemeClr val="lt1">
                  <a:alpha val="50000"/>
                </a:schemeClr>
              </a:solidFill>
              <a:round/>
            </a:ln>
            <a:effectLst/>
          </c:spPr>
          <c:invertIfNegative val="0"/>
          <c:dLbls>
            <c:dLbl>
              <c:idx val="0"/>
              <c:tx>
                <c:rich>
                  <a:bodyPr/>
                  <a:lstStyle/>
                  <a:p>
                    <a:r>
                      <a:rPr lang="en-US"/>
                      <a:t>45.1</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477-48B5-B848-D7674BDBBB9A}"/>
                </c:ext>
              </c:extLst>
            </c:dLbl>
            <c:dLbl>
              <c:idx val="1"/>
              <c:tx>
                <c:rich>
                  <a:bodyPr/>
                  <a:lstStyle/>
                  <a:p>
                    <a:r>
                      <a:rPr lang="en-US"/>
                      <a:t>54.9</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477-48B5-B848-D7674BDBBB9A}"/>
                </c:ext>
              </c:extLst>
            </c:dLbl>
            <c:dLbl>
              <c:idx val="3"/>
              <c:tx>
                <c:rich>
                  <a:bodyPr/>
                  <a:lstStyle/>
                  <a:p>
                    <a:r>
                      <a:rPr lang="en-US"/>
                      <a:t>11.3</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477-48B5-B848-D7674BDBBB9A}"/>
                </c:ext>
              </c:extLst>
            </c:dLbl>
            <c:dLbl>
              <c:idx val="4"/>
              <c:tx>
                <c:rich>
                  <a:bodyPr/>
                  <a:lstStyle/>
                  <a:p>
                    <a:r>
                      <a:rPr lang="en-US"/>
                      <a:t>25.4</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4477-48B5-B848-D7674BDBBB9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ca-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Hoja1!$E$178:$I$178</c:f>
              <c:strCache>
                <c:ptCount val="5"/>
                <c:pt idx="0">
                  <c:v>Vocabulary</c:v>
                </c:pt>
                <c:pt idx="1">
                  <c:v>Expressions</c:v>
                </c:pt>
                <c:pt idx="2">
                  <c:v>Grammar</c:v>
                </c:pt>
                <c:pt idx="3">
                  <c:v>Pronunciation</c:v>
                </c:pt>
                <c:pt idx="4">
                  <c:v>No feeling</c:v>
                </c:pt>
              </c:strCache>
            </c:strRef>
          </c:cat>
          <c:val>
            <c:numRef>
              <c:f>Hoja1!$E$179:$I$179</c:f>
              <c:numCache>
                <c:formatCode>General</c:formatCode>
                <c:ptCount val="5"/>
                <c:pt idx="0">
                  <c:v>45.1</c:v>
                </c:pt>
                <c:pt idx="1">
                  <c:v>54.9</c:v>
                </c:pt>
                <c:pt idx="2">
                  <c:v>7</c:v>
                </c:pt>
                <c:pt idx="3">
                  <c:v>11.3</c:v>
                </c:pt>
                <c:pt idx="4">
                  <c:v>25.4</c:v>
                </c:pt>
              </c:numCache>
            </c:numRef>
          </c:val>
          <c:extLst>
            <c:ext xmlns:c16="http://schemas.microsoft.com/office/drawing/2014/chart" uri="{C3380CC4-5D6E-409C-BE32-E72D297353CC}">
              <c16:uniqueId val="{00000000-5B1B-4DA9-9F57-7B57DD2251E4}"/>
            </c:ext>
          </c:extLst>
        </c:ser>
        <c:ser>
          <c:idx val="1"/>
          <c:order val="1"/>
          <c:tx>
            <c:strRef>
              <c:f>Hoja1!$D$180</c:f>
              <c:strCache>
                <c:ptCount val="1"/>
                <c:pt idx="0">
                  <c:v>No captions group</c:v>
                </c:pt>
              </c:strCache>
            </c:strRef>
          </c:tx>
          <c:spPr>
            <a:solidFill>
              <a:schemeClr val="accent4">
                <a:alpha val="85000"/>
              </a:schemeClr>
            </a:solidFill>
            <a:ln w="9525" cap="flat" cmpd="sng" algn="ctr">
              <a:solidFill>
                <a:schemeClr val="lt1">
                  <a:alpha val="50000"/>
                </a:schemeClr>
              </a:solidFill>
              <a:round/>
            </a:ln>
            <a:effectLst/>
          </c:spPr>
          <c:invertIfNegative val="0"/>
          <c:dLbls>
            <c:dLbl>
              <c:idx val="0"/>
              <c:tx>
                <c:rich>
                  <a:bodyPr/>
                  <a:lstStyle/>
                  <a:p>
                    <a:r>
                      <a:rPr lang="en-US"/>
                      <a:t>33.33</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477-48B5-B848-D7674BDBBB9A}"/>
                </c:ext>
              </c:extLst>
            </c:dLbl>
            <c:dLbl>
              <c:idx val="1"/>
              <c:tx>
                <c:rich>
                  <a:bodyPr/>
                  <a:lstStyle/>
                  <a:p>
                    <a:r>
                      <a:rPr lang="en-US"/>
                      <a:t>66.7</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477-48B5-B848-D7674BDBBB9A}"/>
                </c:ext>
              </c:extLst>
            </c:dLbl>
            <c:dLbl>
              <c:idx val="2"/>
              <c:tx>
                <c:rich>
                  <a:bodyPr/>
                  <a:lstStyle/>
                  <a:p>
                    <a:r>
                      <a:rPr lang="en-US"/>
                      <a:t>11.1</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477-48B5-B848-D7674BDBBB9A}"/>
                </c:ext>
              </c:extLst>
            </c:dLbl>
            <c:dLbl>
              <c:idx val="3"/>
              <c:tx>
                <c:rich>
                  <a:bodyPr/>
                  <a:lstStyle/>
                  <a:p>
                    <a:r>
                      <a:rPr lang="en-US"/>
                      <a:t>18.5</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477-48B5-B848-D7674BDBBB9A}"/>
                </c:ext>
              </c:extLst>
            </c:dLbl>
            <c:dLbl>
              <c:idx val="4"/>
              <c:tx>
                <c:rich>
                  <a:bodyPr/>
                  <a:lstStyle/>
                  <a:p>
                    <a:r>
                      <a:rPr lang="en-US"/>
                      <a:t>18.5</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4477-48B5-B848-D7674BDBBB9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ca-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Hoja1!$E$178:$I$178</c:f>
              <c:strCache>
                <c:ptCount val="5"/>
                <c:pt idx="0">
                  <c:v>Vocabulary</c:v>
                </c:pt>
                <c:pt idx="1">
                  <c:v>Expressions</c:v>
                </c:pt>
                <c:pt idx="2">
                  <c:v>Grammar</c:v>
                </c:pt>
                <c:pt idx="3">
                  <c:v>Pronunciation</c:v>
                </c:pt>
                <c:pt idx="4">
                  <c:v>No feeling</c:v>
                </c:pt>
              </c:strCache>
            </c:strRef>
          </c:cat>
          <c:val>
            <c:numRef>
              <c:f>Hoja1!$E$180:$I$180</c:f>
              <c:numCache>
                <c:formatCode>General</c:formatCode>
                <c:ptCount val="5"/>
                <c:pt idx="0">
                  <c:v>33.33</c:v>
                </c:pt>
                <c:pt idx="1">
                  <c:v>66.7</c:v>
                </c:pt>
                <c:pt idx="2">
                  <c:v>11.1</c:v>
                </c:pt>
                <c:pt idx="3">
                  <c:v>18.5</c:v>
                </c:pt>
                <c:pt idx="4">
                  <c:v>18.5</c:v>
                </c:pt>
              </c:numCache>
            </c:numRef>
          </c:val>
          <c:extLst>
            <c:ext xmlns:c16="http://schemas.microsoft.com/office/drawing/2014/chart" uri="{C3380CC4-5D6E-409C-BE32-E72D297353CC}">
              <c16:uniqueId val="{00000001-5B1B-4DA9-9F57-7B57DD2251E4}"/>
            </c:ext>
          </c:extLst>
        </c:ser>
        <c:ser>
          <c:idx val="2"/>
          <c:order val="2"/>
          <c:tx>
            <c:strRef>
              <c:f>Hoja1!$D$181</c:f>
              <c:strCache>
                <c:ptCount val="1"/>
                <c:pt idx="0">
                  <c:v>Enhanced captions group</c:v>
                </c:pt>
              </c:strCache>
            </c:strRef>
          </c:tx>
          <c:spPr>
            <a:solidFill>
              <a:schemeClr val="accent6">
                <a:alpha val="85000"/>
              </a:schemeClr>
            </a:solidFill>
            <a:ln w="9525" cap="flat" cmpd="sng" algn="ctr">
              <a:solidFill>
                <a:schemeClr val="lt1">
                  <a:alpha val="50000"/>
                </a:schemeClr>
              </a:solidFill>
              <a:round/>
            </a:ln>
            <a:effectLst/>
          </c:spPr>
          <c:invertIfNegative val="0"/>
          <c:dLbls>
            <c:dLbl>
              <c:idx val="0"/>
              <c:tx>
                <c:rich>
                  <a:bodyPr/>
                  <a:lstStyle/>
                  <a:p>
                    <a:r>
                      <a:rPr lang="en-US"/>
                      <a:t>63.2</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477-48B5-B848-D7674BDBBB9A}"/>
                </c:ext>
              </c:extLst>
            </c:dLbl>
            <c:dLbl>
              <c:idx val="1"/>
              <c:tx>
                <c:rich>
                  <a:bodyPr/>
                  <a:lstStyle/>
                  <a:p>
                    <a:r>
                      <a:rPr lang="en-US"/>
                      <a:t>71.1</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477-48B5-B848-D7674BDBBB9A}"/>
                </c:ext>
              </c:extLst>
            </c:dLbl>
            <c:dLbl>
              <c:idx val="2"/>
              <c:tx>
                <c:rich>
                  <a:bodyPr/>
                  <a:lstStyle/>
                  <a:p>
                    <a:r>
                      <a:rPr lang="en-US"/>
                      <a:t>21.1</a:t>
                    </a:r>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477-48B5-B848-D7674BDBBB9A}"/>
                </c:ext>
              </c:extLst>
            </c:dLbl>
            <c:dLbl>
              <c:idx val="3"/>
              <c:tx>
                <c:rich>
                  <a:bodyPr/>
                  <a:lstStyle/>
                  <a:p>
                    <a:r>
                      <a:rPr lang="en-US"/>
                      <a:t>13.2</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4477-48B5-B848-D7674BDBBB9A}"/>
                </c:ext>
              </c:extLst>
            </c:dLbl>
            <c:dLbl>
              <c:idx val="4"/>
              <c:tx>
                <c:rich>
                  <a:bodyPr/>
                  <a:lstStyle/>
                  <a:p>
                    <a:r>
                      <a:rPr lang="en-US"/>
                      <a:t>7.9</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4477-48B5-B848-D7674BDBBB9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ca-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Hoja1!$E$178:$I$178</c:f>
              <c:strCache>
                <c:ptCount val="5"/>
                <c:pt idx="0">
                  <c:v>Vocabulary</c:v>
                </c:pt>
                <c:pt idx="1">
                  <c:v>Expressions</c:v>
                </c:pt>
                <c:pt idx="2">
                  <c:v>Grammar</c:v>
                </c:pt>
                <c:pt idx="3">
                  <c:v>Pronunciation</c:v>
                </c:pt>
                <c:pt idx="4">
                  <c:v>No feeling</c:v>
                </c:pt>
              </c:strCache>
            </c:strRef>
          </c:cat>
          <c:val>
            <c:numRef>
              <c:f>Hoja1!$E$181:$I$181</c:f>
              <c:numCache>
                <c:formatCode>General</c:formatCode>
                <c:ptCount val="5"/>
                <c:pt idx="0">
                  <c:v>63.2</c:v>
                </c:pt>
                <c:pt idx="1">
                  <c:v>71.099999999999994</c:v>
                </c:pt>
                <c:pt idx="2">
                  <c:v>21.1</c:v>
                </c:pt>
                <c:pt idx="3">
                  <c:v>13.2</c:v>
                </c:pt>
                <c:pt idx="4">
                  <c:v>7.9</c:v>
                </c:pt>
              </c:numCache>
            </c:numRef>
          </c:val>
          <c:extLst>
            <c:ext xmlns:c16="http://schemas.microsoft.com/office/drawing/2014/chart" uri="{C3380CC4-5D6E-409C-BE32-E72D297353CC}">
              <c16:uniqueId val="{00000002-5B1B-4DA9-9F57-7B57DD2251E4}"/>
            </c:ext>
          </c:extLst>
        </c:ser>
        <c:dLbls>
          <c:dLblPos val="inEnd"/>
          <c:showLegendKey val="0"/>
          <c:showVal val="1"/>
          <c:showCatName val="0"/>
          <c:showSerName val="0"/>
          <c:showPercent val="0"/>
          <c:showBubbleSize val="0"/>
        </c:dLbls>
        <c:gapWidth val="65"/>
        <c:axId val="493086688"/>
        <c:axId val="493087016"/>
      </c:barChart>
      <c:catAx>
        <c:axId val="49308668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600" b="0" i="0" u="none" strike="noStrike" kern="1200" cap="all" baseline="0">
                <a:solidFill>
                  <a:schemeClr val="dk1">
                    <a:lumMod val="75000"/>
                    <a:lumOff val="25000"/>
                  </a:schemeClr>
                </a:solidFill>
                <a:latin typeface="+mn-lt"/>
                <a:ea typeface="+mn-ea"/>
                <a:cs typeface="+mn-cs"/>
              </a:defRPr>
            </a:pPr>
            <a:endParaRPr lang="ca-ES"/>
          </a:p>
        </c:txPr>
        <c:crossAx val="493087016"/>
        <c:crosses val="autoZero"/>
        <c:auto val="1"/>
        <c:lblAlgn val="ctr"/>
        <c:lblOffset val="100"/>
        <c:noMultiLvlLbl val="0"/>
      </c:catAx>
      <c:valAx>
        <c:axId val="49308701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493086688"/>
        <c:crosses val="autoZero"/>
        <c:crossBetween val="between"/>
      </c:valAx>
      <c:spPr>
        <a:noFill/>
        <a:ln>
          <a:noFill/>
        </a:ln>
        <a:effectLst/>
      </c:spPr>
    </c:plotArea>
    <c:legend>
      <c:legendPos val="b"/>
      <c:layout>
        <c:manualLayout>
          <c:xMode val="edge"/>
          <c:yMode val="edge"/>
          <c:x val="5.0000044640050055E-2"/>
          <c:y val="0.9226718702697011"/>
          <c:w val="0.89999991071989993"/>
          <c:h val="7.7328129730298928E-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700" b="0" i="0" u="none" strike="noStrike" kern="1200" baseline="0">
              <a:solidFill>
                <a:schemeClr val="dk1">
                  <a:lumMod val="75000"/>
                  <a:lumOff val="25000"/>
                </a:schemeClr>
              </a:solidFill>
              <a:latin typeface="+mn-lt"/>
              <a:ea typeface="+mn-ea"/>
              <a:cs typeface="+mn-cs"/>
            </a:defRPr>
          </a:pPr>
          <a:endParaRPr lang="ca-E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ca-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ca-ES"/>
              <a:t>Viewing mode preference all participants</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ca-ES"/>
        </a:p>
      </c:txPr>
    </c:title>
    <c:autoTitleDeleted val="0"/>
    <c:plotArea>
      <c:layout/>
      <c:barChart>
        <c:barDir val="col"/>
        <c:grouping val="clustered"/>
        <c:varyColors val="0"/>
        <c:ser>
          <c:idx val="0"/>
          <c:order val="0"/>
          <c:tx>
            <c:strRef>
              <c:f>Hoja1!$F$61</c:f>
              <c:strCache>
                <c:ptCount val="1"/>
                <c:pt idx="0">
                  <c:v>Beginning of the course</c:v>
                </c:pt>
              </c:strCache>
            </c:strRef>
          </c:tx>
          <c:spPr>
            <a:solidFill>
              <a:schemeClr val="accent2">
                <a:alpha val="85000"/>
              </a:schemeClr>
            </a:solidFill>
            <a:ln w="9525" cap="flat" cmpd="sng" algn="ctr">
              <a:solidFill>
                <a:schemeClr val="lt1">
                  <a:alpha val="50000"/>
                </a:schemeClr>
              </a:solidFill>
              <a:round/>
            </a:ln>
            <a:effectLst/>
          </c:spPr>
          <c:invertIfNegative val="0"/>
          <c:dLbls>
            <c:dLbl>
              <c:idx val="0"/>
              <c:tx>
                <c:rich>
                  <a:bodyPr/>
                  <a:lstStyle/>
                  <a:p>
                    <a:r>
                      <a:rPr lang="en-US"/>
                      <a:t>56.45</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F92-4C09-8E08-2B1B0522E80C}"/>
                </c:ext>
              </c:extLst>
            </c:dLbl>
            <c:dLbl>
              <c:idx val="1"/>
              <c:tx>
                <c:rich>
                  <a:bodyPr/>
                  <a:lstStyle/>
                  <a:p>
                    <a:r>
                      <a:rPr lang="en-US"/>
                      <a:t>72.58</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F92-4C09-8E08-2B1B0522E80C}"/>
                </c:ext>
              </c:extLst>
            </c:dLbl>
            <c:dLbl>
              <c:idx val="2"/>
              <c:tx>
                <c:rich>
                  <a:bodyPr/>
                  <a:lstStyle/>
                  <a:p>
                    <a:r>
                      <a:rPr lang="en-US"/>
                      <a:t>27.41</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F92-4C09-8E08-2B1B0522E80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ca-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Hoja1!$D$62:$E$64</c:f>
              <c:strCache>
                <c:ptCount val="3"/>
                <c:pt idx="0">
                  <c:v>L1 subtitles</c:v>
                </c:pt>
                <c:pt idx="1">
                  <c:v>L2 captions</c:v>
                </c:pt>
                <c:pt idx="2">
                  <c:v>Without captions</c:v>
                </c:pt>
              </c:strCache>
              <c:extLst/>
            </c:strRef>
          </c:cat>
          <c:val>
            <c:numRef>
              <c:f>Hoja1!$F$62:$F$64</c:f>
              <c:numCache>
                <c:formatCode>General</c:formatCode>
                <c:ptCount val="3"/>
                <c:pt idx="0">
                  <c:v>56.45</c:v>
                </c:pt>
                <c:pt idx="1">
                  <c:v>72.58</c:v>
                </c:pt>
                <c:pt idx="2">
                  <c:v>27.41</c:v>
                </c:pt>
              </c:numCache>
            </c:numRef>
          </c:val>
          <c:extLst>
            <c:ext xmlns:c16="http://schemas.microsoft.com/office/drawing/2014/chart" uri="{C3380CC4-5D6E-409C-BE32-E72D297353CC}">
              <c16:uniqueId val="{00000000-4161-4B05-B28C-2535843897C1}"/>
            </c:ext>
          </c:extLst>
        </c:ser>
        <c:ser>
          <c:idx val="1"/>
          <c:order val="1"/>
          <c:tx>
            <c:strRef>
              <c:f>Hoja1!$G$61</c:f>
              <c:strCache>
                <c:ptCount val="1"/>
                <c:pt idx="0">
                  <c:v>End of the course</c:v>
                </c:pt>
              </c:strCache>
            </c:strRef>
          </c:tx>
          <c:spPr>
            <a:solidFill>
              <a:schemeClr val="accent4">
                <a:alpha val="85000"/>
              </a:schemeClr>
            </a:solidFill>
            <a:ln w="9525" cap="flat" cmpd="sng" algn="ctr">
              <a:solidFill>
                <a:schemeClr val="lt1">
                  <a:alpha val="50000"/>
                </a:schemeClr>
              </a:solidFill>
              <a:round/>
            </a:ln>
            <a:effectLst/>
          </c:spPr>
          <c:invertIfNegative val="0"/>
          <c:dLbls>
            <c:dLbl>
              <c:idx val="0"/>
              <c:tx>
                <c:rich>
                  <a:bodyPr/>
                  <a:lstStyle/>
                  <a:p>
                    <a:r>
                      <a:rPr lang="en-US"/>
                      <a:t>47.54</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F92-4C09-8E08-2B1B0522E80C}"/>
                </c:ext>
              </c:extLst>
            </c:dLbl>
            <c:dLbl>
              <c:idx val="1"/>
              <c:tx>
                <c:rich>
                  <a:bodyPr/>
                  <a:lstStyle/>
                  <a:p>
                    <a:r>
                      <a:rPr lang="en-US"/>
                      <a:t>11.47</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F92-4C09-8E08-2B1B0522E80C}"/>
                </c:ext>
              </c:extLst>
            </c:dLbl>
            <c:dLbl>
              <c:idx val="2"/>
              <c:tx>
                <c:rich>
                  <a:bodyPr/>
                  <a:lstStyle/>
                  <a:p>
                    <a:r>
                      <a:rPr lang="en-US"/>
                      <a:t>59.01</a:t>
                    </a:r>
                    <a:endParaRPr lang="en-US" dirty="0"/>
                  </a:p>
                </c:rich>
              </c:tx>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F92-4C09-8E08-2B1B0522E80C}"/>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ca-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Hoja1!$D$62:$E$64</c:f>
              <c:strCache>
                <c:ptCount val="3"/>
                <c:pt idx="0">
                  <c:v>L1 subtitles</c:v>
                </c:pt>
                <c:pt idx="1">
                  <c:v>L2 captions</c:v>
                </c:pt>
                <c:pt idx="2">
                  <c:v>Without captions</c:v>
                </c:pt>
              </c:strCache>
              <c:extLst/>
            </c:strRef>
          </c:cat>
          <c:val>
            <c:numRef>
              <c:f>Hoja1!$G$62:$G$64</c:f>
              <c:numCache>
                <c:formatCode>General</c:formatCode>
                <c:ptCount val="3"/>
                <c:pt idx="0">
                  <c:v>47.54</c:v>
                </c:pt>
                <c:pt idx="1">
                  <c:v>11.47</c:v>
                </c:pt>
                <c:pt idx="2">
                  <c:v>59.01</c:v>
                </c:pt>
              </c:numCache>
            </c:numRef>
          </c:val>
          <c:extLst>
            <c:ext xmlns:c16="http://schemas.microsoft.com/office/drawing/2014/chart" uri="{C3380CC4-5D6E-409C-BE32-E72D297353CC}">
              <c16:uniqueId val="{00000001-4161-4B05-B28C-2535843897C1}"/>
            </c:ext>
          </c:extLst>
        </c:ser>
        <c:dLbls>
          <c:dLblPos val="inEnd"/>
          <c:showLegendKey val="0"/>
          <c:showVal val="1"/>
          <c:showCatName val="0"/>
          <c:showSerName val="0"/>
          <c:showPercent val="0"/>
          <c:showBubbleSize val="0"/>
        </c:dLbls>
        <c:gapWidth val="65"/>
        <c:axId val="347386616"/>
        <c:axId val="347391536"/>
      </c:barChart>
      <c:catAx>
        <c:axId val="34738661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ca-ES"/>
          </a:p>
        </c:txPr>
        <c:crossAx val="347391536"/>
        <c:crosses val="autoZero"/>
        <c:auto val="1"/>
        <c:lblAlgn val="ctr"/>
        <c:lblOffset val="100"/>
        <c:noMultiLvlLbl val="0"/>
      </c:catAx>
      <c:valAx>
        <c:axId val="347391536"/>
        <c:scaling>
          <c:orientation val="minMax"/>
          <c:max val="90"/>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47386616"/>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600" b="0" i="0" u="none" strike="noStrike" kern="1200" baseline="0">
              <a:solidFill>
                <a:schemeClr val="dk1">
                  <a:lumMod val="75000"/>
                  <a:lumOff val="25000"/>
                </a:schemeClr>
              </a:solidFill>
              <a:latin typeface="+mn-lt"/>
              <a:ea typeface="+mn-ea"/>
              <a:cs typeface="+mn-cs"/>
            </a:defRPr>
          </a:pPr>
          <a:endParaRPr lang="ca-E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ca-E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Hoja1!$E$147</c:f>
              <c:strCache>
                <c:ptCount val="1"/>
                <c:pt idx="0">
                  <c:v>Beginning</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ca-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multiLvlStrRef>
              <c:f>Hoja1!$C$148:$D$156</c:f>
              <c:multiLvlStrCache>
                <c:ptCount val="9"/>
                <c:lvl>
                  <c:pt idx="0">
                    <c:v>With L1 captions</c:v>
                  </c:pt>
                  <c:pt idx="1">
                    <c:v>With L2 captions</c:v>
                  </c:pt>
                  <c:pt idx="2">
                    <c:v>Without captions</c:v>
                  </c:pt>
                  <c:pt idx="3">
                    <c:v>With L1 captions</c:v>
                  </c:pt>
                  <c:pt idx="4">
                    <c:v>With L2 captions</c:v>
                  </c:pt>
                  <c:pt idx="5">
                    <c:v>Without captions</c:v>
                  </c:pt>
                  <c:pt idx="6">
                    <c:v>With L1 captions</c:v>
                  </c:pt>
                  <c:pt idx="7">
                    <c:v>With L2 captions</c:v>
                  </c:pt>
                  <c:pt idx="8">
                    <c:v>Without captions</c:v>
                  </c:pt>
                </c:lvl>
                <c:lvl>
                  <c:pt idx="0">
                    <c:v>Captions group</c:v>
                  </c:pt>
                  <c:pt idx="3">
                    <c:v>No Captions</c:v>
                  </c:pt>
                  <c:pt idx="6">
                    <c:v>Enhanced Captions</c:v>
                  </c:pt>
                </c:lvl>
              </c:multiLvlStrCache>
            </c:multiLvlStrRef>
          </c:cat>
          <c:val>
            <c:numRef>
              <c:f>Hoja1!$E$148:$E$156</c:f>
              <c:numCache>
                <c:formatCode>General</c:formatCode>
                <c:ptCount val="9"/>
                <c:pt idx="0">
                  <c:v>54.7</c:v>
                </c:pt>
                <c:pt idx="1">
                  <c:v>76.599999999999994</c:v>
                </c:pt>
                <c:pt idx="2">
                  <c:v>31.3</c:v>
                </c:pt>
                <c:pt idx="3">
                  <c:v>58.3</c:v>
                </c:pt>
                <c:pt idx="4">
                  <c:v>70.8</c:v>
                </c:pt>
                <c:pt idx="5">
                  <c:v>37.5</c:v>
                </c:pt>
                <c:pt idx="6">
                  <c:v>58.3</c:v>
                </c:pt>
                <c:pt idx="7">
                  <c:v>66.7</c:v>
                </c:pt>
                <c:pt idx="8">
                  <c:v>13.9</c:v>
                </c:pt>
              </c:numCache>
            </c:numRef>
          </c:val>
          <c:extLst>
            <c:ext xmlns:c16="http://schemas.microsoft.com/office/drawing/2014/chart" uri="{C3380CC4-5D6E-409C-BE32-E72D297353CC}">
              <c16:uniqueId val="{00000000-B70C-456E-B37A-03C899E1C9C9}"/>
            </c:ext>
          </c:extLst>
        </c:ser>
        <c:ser>
          <c:idx val="1"/>
          <c:order val="1"/>
          <c:tx>
            <c:strRef>
              <c:f>Hoja1!$F$147</c:f>
              <c:strCache>
                <c:ptCount val="1"/>
                <c:pt idx="0">
                  <c:v>End</c:v>
                </c:pt>
              </c:strCache>
            </c:strRef>
          </c:tx>
          <c:spPr>
            <a:solidFill>
              <a:schemeClr val="accent4"/>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ca-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multiLvlStrRef>
              <c:f>Hoja1!$C$148:$D$156</c:f>
              <c:multiLvlStrCache>
                <c:ptCount val="9"/>
                <c:lvl>
                  <c:pt idx="0">
                    <c:v>With L1 captions</c:v>
                  </c:pt>
                  <c:pt idx="1">
                    <c:v>With L2 captions</c:v>
                  </c:pt>
                  <c:pt idx="2">
                    <c:v>Without captions</c:v>
                  </c:pt>
                  <c:pt idx="3">
                    <c:v>With L1 captions</c:v>
                  </c:pt>
                  <c:pt idx="4">
                    <c:v>With L2 captions</c:v>
                  </c:pt>
                  <c:pt idx="5">
                    <c:v>Without captions</c:v>
                  </c:pt>
                  <c:pt idx="6">
                    <c:v>With L1 captions</c:v>
                  </c:pt>
                  <c:pt idx="7">
                    <c:v>With L2 captions</c:v>
                  </c:pt>
                  <c:pt idx="8">
                    <c:v>Without captions</c:v>
                  </c:pt>
                </c:lvl>
                <c:lvl>
                  <c:pt idx="0">
                    <c:v>Captions group</c:v>
                  </c:pt>
                  <c:pt idx="3">
                    <c:v>No Captions</c:v>
                  </c:pt>
                  <c:pt idx="6">
                    <c:v>Enhanced Captions</c:v>
                  </c:pt>
                </c:lvl>
              </c:multiLvlStrCache>
            </c:multiLvlStrRef>
          </c:cat>
          <c:val>
            <c:numRef>
              <c:f>Hoja1!$F$148:$F$156</c:f>
              <c:numCache>
                <c:formatCode>General</c:formatCode>
                <c:ptCount val="9"/>
                <c:pt idx="0">
                  <c:v>46.7</c:v>
                </c:pt>
                <c:pt idx="1">
                  <c:v>10</c:v>
                </c:pt>
                <c:pt idx="2">
                  <c:v>61.7</c:v>
                </c:pt>
                <c:pt idx="3">
                  <c:v>57.7</c:v>
                </c:pt>
                <c:pt idx="4">
                  <c:v>19.2</c:v>
                </c:pt>
                <c:pt idx="5">
                  <c:v>50</c:v>
                </c:pt>
                <c:pt idx="6">
                  <c:v>41.7</c:v>
                </c:pt>
                <c:pt idx="7">
                  <c:v>8.3000000000000007</c:v>
                </c:pt>
                <c:pt idx="8">
                  <c:v>61.1</c:v>
                </c:pt>
              </c:numCache>
            </c:numRef>
          </c:val>
          <c:extLst>
            <c:ext xmlns:c16="http://schemas.microsoft.com/office/drawing/2014/chart" uri="{C3380CC4-5D6E-409C-BE32-E72D297353CC}">
              <c16:uniqueId val="{00000001-B70C-456E-B37A-03C899E1C9C9}"/>
            </c:ext>
          </c:extLst>
        </c:ser>
        <c:dLbls>
          <c:dLblPos val="outEnd"/>
          <c:showLegendKey val="0"/>
          <c:showVal val="1"/>
          <c:showCatName val="0"/>
          <c:showSerName val="0"/>
          <c:showPercent val="0"/>
          <c:showBubbleSize val="0"/>
        </c:dLbls>
        <c:gapWidth val="444"/>
        <c:overlap val="-90"/>
        <c:axId val="496486248"/>
        <c:axId val="496482312"/>
      </c:barChart>
      <c:catAx>
        <c:axId val="4964862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ca-ES"/>
          </a:p>
        </c:txPr>
        <c:crossAx val="496482312"/>
        <c:crosses val="autoZero"/>
        <c:auto val="1"/>
        <c:lblAlgn val="ctr"/>
        <c:lblOffset val="100"/>
        <c:noMultiLvlLbl val="0"/>
      </c:catAx>
      <c:valAx>
        <c:axId val="496482312"/>
        <c:scaling>
          <c:orientation val="minMax"/>
        </c:scaling>
        <c:delete val="1"/>
        <c:axPos val="l"/>
        <c:numFmt formatCode="General" sourceLinked="1"/>
        <c:majorTickMark val="none"/>
        <c:minorTickMark val="none"/>
        <c:tickLblPos val="nextTo"/>
        <c:crossAx val="496486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a-E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0-07-26T15:41:14.911" idx="7">
    <p:pos x="6793" y="1480"/>
    <p:text>Matthew says that use of jump ship (not shift) is a bit confusing</p:text>
    <p:extLst>
      <p:ext uri="{C676402C-5697-4E1C-873F-D02D1690AC5C}">
        <p15:threadingInfo xmlns:p15="http://schemas.microsoft.com/office/powerpoint/2012/main" timeZoneBias="-120"/>
      </p:ext>
    </p:extLst>
  </p:cm>
</p:cmLst>
</file>

<file path=ppt/drawings/_rels/drawing1.xml.rels><?xml version="1.0" encoding="UTF-8" standalone="yes"?>
<Relationships xmlns="http://schemas.openxmlformats.org/package/2006/relationships"><Relationship Id="rId1" Type="http://schemas.openxmlformats.org/officeDocument/2006/relationships/image" Target="../media/image14.png"/></Relationships>
</file>

<file path=ppt/drawings/_rels/drawing2.xml.rels><?xml version="1.0" encoding="UTF-8" standalone="yes"?>
<Relationships xmlns="http://schemas.openxmlformats.org/package/2006/relationships"><Relationship Id="rId1" Type="http://schemas.openxmlformats.org/officeDocument/2006/relationships/image" Target="../media/image14.png"/></Relationships>
</file>

<file path=ppt/drawings/drawing1.xml><?xml version="1.0" encoding="utf-8"?>
<c:userShapes xmlns:c="http://schemas.openxmlformats.org/drawingml/2006/chart">
  <cdr:relSizeAnchor xmlns:cdr="http://schemas.openxmlformats.org/drawingml/2006/chartDrawing">
    <cdr:from>
      <cdr:x>0.71796</cdr:x>
      <cdr:y>0.40368</cdr:y>
    </cdr:from>
    <cdr:to>
      <cdr:x>0.81138</cdr:x>
      <cdr:y>0.57468</cdr:y>
    </cdr:to>
    <cdr:cxnSp macro="">
      <cdr:nvCxnSpPr>
        <cdr:cNvPr id="2" name="Conector recto de flecha 1">
          <a:extLst xmlns:a="http://schemas.openxmlformats.org/drawingml/2006/main">
            <a:ext uri="{FF2B5EF4-FFF2-40B4-BE49-F238E27FC236}">
              <a16:creationId xmlns:a16="http://schemas.microsoft.com/office/drawing/2014/main" id="{B320C02E-7851-4DBC-8A70-3F82086C2882}"/>
            </a:ext>
          </a:extLst>
        </cdr:cNvPr>
        <cdr:cNvCxnSpPr/>
      </cdr:nvCxnSpPr>
      <cdr:spPr>
        <a:xfrm xmlns:a="http://schemas.openxmlformats.org/drawingml/2006/main" flipV="1">
          <a:off x="5714523" y="1809107"/>
          <a:ext cx="743578" cy="766352"/>
        </a:xfrm>
        <a:prstGeom xmlns:a="http://schemas.openxmlformats.org/drawingml/2006/main" prst="straightConnector1">
          <a:avLst/>
        </a:prstGeom>
        <a:ln xmlns:a="http://schemas.openxmlformats.org/drawingml/2006/main">
          <a:solidFill>
            <a:srgbClr val="FF0000"/>
          </a:solidFill>
          <a:tailEnd type="triangle"/>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0.79476</cdr:x>
      <cdr:y>0.15966</cdr:y>
    </cdr:from>
    <cdr:to>
      <cdr:x>0.87672</cdr:x>
      <cdr:y>0.34059</cdr:y>
    </cdr:to>
    <cdr:pic>
      <cdr:nvPicPr>
        <cdr:cNvPr id="7" name="chart">
          <a:extLst xmlns:a="http://schemas.openxmlformats.org/drawingml/2006/main">
            <a:ext uri="{FF2B5EF4-FFF2-40B4-BE49-F238E27FC236}">
              <a16:creationId xmlns:a16="http://schemas.microsoft.com/office/drawing/2014/main" id="{BEB07D86-F2A8-43D2-BB2D-2113F199F424}"/>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6325843" y="715533"/>
          <a:ext cx="652329" cy="810838"/>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0.27115</cdr:x>
      <cdr:y>0.34034</cdr:y>
    </cdr:from>
    <cdr:to>
      <cdr:x>0.28563</cdr:x>
      <cdr:y>0.4722</cdr:y>
    </cdr:to>
    <cdr:cxnSp macro="">
      <cdr:nvCxnSpPr>
        <cdr:cNvPr id="2" name="Conector recto de flecha 1">
          <a:extLst xmlns:a="http://schemas.openxmlformats.org/drawingml/2006/main">
            <a:ext uri="{FF2B5EF4-FFF2-40B4-BE49-F238E27FC236}">
              <a16:creationId xmlns:a16="http://schemas.microsoft.com/office/drawing/2014/main" id="{E835F07D-58C4-43F0-A084-EB0A0195AA6D}"/>
            </a:ext>
          </a:extLst>
        </cdr:cNvPr>
        <cdr:cNvCxnSpPr/>
      </cdr:nvCxnSpPr>
      <cdr:spPr>
        <a:xfrm xmlns:a="http://schemas.openxmlformats.org/drawingml/2006/main" flipV="1">
          <a:off x="2145730" y="1489243"/>
          <a:ext cx="114586" cy="576981"/>
        </a:xfrm>
        <a:prstGeom xmlns:a="http://schemas.openxmlformats.org/drawingml/2006/main" prst="straightConnector1">
          <a:avLst/>
        </a:prstGeom>
        <a:ln xmlns:a="http://schemas.openxmlformats.org/drawingml/2006/main">
          <a:solidFill>
            <a:srgbClr val="FF0000"/>
          </a:solidFill>
          <a:tailEnd type="triangle"/>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0.49646</cdr:x>
      <cdr:y>0.23307</cdr:y>
    </cdr:from>
    <cdr:to>
      <cdr:x>0.51376</cdr:x>
      <cdr:y>0.57283</cdr:y>
    </cdr:to>
    <cdr:cxnSp macro="">
      <cdr:nvCxnSpPr>
        <cdr:cNvPr id="7" name="Conector recto de flecha 6">
          <a:extLst xmlns:a="http://schemas.openxmlformats.org/drawingml/2006/main">
            <a:ext uri="{FF2B5EF4-FFF2-40B4-BE49-F238E27FC236}">
              <a16:creationId xmlns:a16="http://schemas.microsoft.com/office/drawing/2014/main" id="{E9764A20-552A-4AEF-AED5-4071384F7FE9}"/>
            </a:ext>
          </a:extLst>
        </cdr:cNvPr>
        <cdr:cNvCxnSpPr/>
      </cdr:nvCxnSpPr>
      <cdr:spPr>
        <a:xfrm xmlns:a="http://schemas.openxmlformats.org/drawingml/2006/main">
          <a:off x="3928688" y="1019856"/>
          <a:ext cx="136902" cy="1486692"/>
        </a:xfrm>
        <a:prstGeom xmlns:a="http://schemas.openxmlformats.org/drawingml/2006/main" prst="straightConnector1">
          <a:avLst/>
        </a:prstGeom>
        <a:ln xmlns:a="http://schemas.openxmlformats.org/drawingml/2006/main">
          <a:solidFill>
            <a:srgbClr val="FF0000"/>
          </a:solidFill>
          <a:tailEnd type="triangle"/>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0.81531</cdr:x>
      <cdr:y>0.25268</cdr:y>
    </cdr:from>
    <cdr:to>
      <cdr:x>0.83256</cdr:x>
      <cdr:y>0.63699</cdr:y>
    </cdr:to>
    <cdr:cxnSp macro="">
      <cdr:nvCxnSpPr>
        <cdr:cNvPr id="9" name="Conector recto de flecha 8">
          <a:extLst xmlns:a="http://schemas.openxmlformats.org/drawingml/2006/main">
            <a:ext uri="{FF2B5EF4-FFF2-40B4-BE49-F238E27FC236}">
              <a16:creationId xmlns:a16="http://schemas.microsoft.com/office/drawing/2014/main" id="{3F3A6BDB-ED70-4515-B0A5-AB2A64E39667}"/>
            </a:ext>
          </a:extLst>
        </cdr:cNvPr>
        <cdr:cNvCxnSpPr/>
      </cdr:nvCxnSpPr>
      <cdr:spPr>
        <a:xfrm xmlns:a="http://schemas.openxmlformats.org/drawingml/2006/main">
          <a:off x="6451868" y="1105650"/>
          <a:ext cx="136507" cy="1681631"/>
        </a:xfrm>
        <a:prstGeom xmlns:a="http://schemas.openxmlformats.org/drawingml/2006/main" prst="straightConnector1">
          <a:avLst/>
        </a:prstGeom>
        <a:ln xmlns:a="http://schemas.openxmlformats.org/drawingml/2006/main">
          <a:solidFill>
            <a:srgbClr val="FF0000"/>
          </a:solidFill>
          <a:tailEnd type="triangle"/>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0.14875</cdr:x>
      <cdr:y>0.01268</cdr:y>
    </cdr:from>
    <cdr:to>
      <cdr:x>0.2174</cdr:x>
      <cdr:y>0.16327</cdr:y>
    </cdr:to>
    <cdr:pic>
      <cdr:nvPicPr>
        <cdr:cNvPr id="11" name="chart">
          <a:extLst xmlns:a="http://schemas.openxmlformats.org/drawingml/2006/main">
            <a:ext uri="{FF2B5EF4-FFF2-40B4-BE49-F238E27FC236}">
              <a16:creationId xmlns:a16="http://schemas.microsoft.com/office/drawing/2014/main" id="{12EBF95C-4C46-42B5-8FFF-306176ABE84D}"/>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177136" y="55483"/>
          <a:ext cx="543210" cy="658928"/>
        </a:xfrm>
        <a:prstGeom xmlns:a="http://schemas.openxmlformats.org/drawingml/2006/main" prst="rect">
          <a:avLst/>
        </a:prstGeom>
      </cdr:spPr>
    </cdr:pic>
  </cdr:relSizeAnchor>
  <cdr:relSizeAnchor xmlns:cdr="http://schemas.openxmlformats.org/drawingml/2006/chartDrawing">
    <cdr:from>
      <cdr:x>0.25316</cdr:x>
      <cdr:y>0.01268</cdr:y>
    </cdr:from>
    <cdr:to>
      <cdr:x>0.32537</cdr:x>
      <cdr:y>0.17109</cdr:y>
    </cdr:to>
    <cdr:pic>
      <cdr:nvPicPr>
        <cdr:cNvPr id="12" name="chart">
          <a:extLst xmlns:a="http://schemas.openxmlformats.org/drawingml/2006/main">
            <a:ext uri="{FF2B5EF4-FFF2-40B4-BE49-F238E27FC236}">
              <a16:creationId xmlns:a16="http://schemas.microsoft.com/office/drawing/2014/main" id="{260F444D-41A9-4BEA-BC57-CB2ED12114B5}"/>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2003344" y="55482"/>
          <a:ext cx="571428" cy="693157"/>
        </a:xfrm>
        <a:prstGeom xmlns:a="http://schemas.openxmlformats.org/drawingml/2006/main" prst="rect">
          <a:avLst/>
        </a:prstGeom>
      </cdr:spPr>
    </cdr:pic>
  </cdr:relSizeAnchor>
  <cdr:relSizeAnchor xmlns:cdr="http://schemas.openxmlformats.org/drawingml/2006/chartDrawing">
    <cdr:from>
      <cdr:x>0.45215</cdr:x>
      <cdr:y>0</cdr:y>
    </cdr:from>
    <cdr:to>
      <cdr:x>0.52436</cdr:x>
      <cdr:y>0.15841</cdr:y>
    </cdr:to>
    <cdr:pic>
      <cdr:nvPicPr>
        <cdr:cNvPr id="13" name="chart">
          <a:extLst xmlns:a="http://schemas.openxmlformats.org/drawingml/2006/main">
            <a:ext uri="{FF2B5EF4-FFF2-40B4-BE49-F238E27FC236}">
              <a16:creationId xmlns:a16="http://schemas.microsoft.com/office/drawing/2014/main" id="{47257CE8-4ADB-41E4-8417-44E676728349}"/>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578090" y="-2409230"/>
          <a:ext cx="571428" cy="693157"/>
        </a:xfrm>
        <a:prstGeom xmlns:a="http://schemas.openxmlformats.org/drawingml/2006/main" prst="rect">
          <a:avLst/>
        </a:prstGeom>
      </cdr:spPr>
    </cdr:pic>
  </cdr:relSizeAnchor>
  <cdr:relSizeAnchor xmlns:cdr="http://schemas.openxmlformats.org/drawingml/2006/chartDrawing">
    <cdr:from>
      <cdr:x>0.78018</cdr:x>
      <cdr:y>0.00973</cdr:y>
    </cdr:from>
    <cdr:to>
      <cdr:x>0.85239</cdr:x>
      <cdr:y>0.16814</cdr:y>
    </cdr:to>
    <cdr:pic>
      <cdr:nvPicPr>
        <cdr:cNvPr id="14" name="chart">
          <a:extLst xmlns:a="http://schemas.openxmlformats.org/drawingml/2006/main">
            <a:ext uri="{FF2B5EF4-FFF2-40B4-BE49-F238E27FC236}">
              <a16:creationId xmlns:a16="http://schemas.microsoft.com/office/drawing/2014/main" id="{74BFF077-0943-46BB-82DA-24B47AEC2834}"/>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6173910" y="42567"/>
          <a:ext cx="571428" cy="693157"/>
        </a:xfrm>
        <a:prstGeom xmlns:a="http://schemas.openxmlformats.org/drawingml/2006/main" prst="rect">
          <a:avLst/>
        </a:prstGeom>
      </cdr:spPr>
    </cdr:pic>
  </cdr:relSizeAnchor>
  <cdr:relSizeAnchor xmlns:cdr="http://schemas.openxmlformats.org/drawingml/2006/chartDrawing">
    <cdr:from>
      <cdr:x>0.88908</cdr:x>
      <cdr:y>0.00973</cdr:y>
    </cdr:from>
    <cdr:to>
      <cdr:x>0.9613</cdr:x>
      <cdr:y>0.16814</cdr:y>
    </cdr:to>
    <cdr:pic>
      <cdr:nvPicPr>
        <cdr:cNvPr id="15" name="chart">
          <a:extLst xmlns:a="http://schemas.openxmlformats.org/drawingml/2006/main">
            <a:ext uri="{FF2B5EF4-FFF2-40B4-BE49-F238E27FC236}">
              <a16:creationId xmlns:a16="http://schemas.microsoft.com/office/drawing/2014/main" id="{B73AE1DD-71F6-4F98-A3F8-67E0C693C33F}"/>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7035667" y="42567"/>
          <a:ext cx="571507" cy="693157"/>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27A370-0A4F-4515-9F05-587650FB7258}" type="datetimeFigureOut">
              <a:rPr lang="es-ES" smtClean="0"/>
              <a:t>02/08/2020</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026FA1-45BF-485F-A00B-5C4E78207B41}" type="slidenum">
              <a:rPr lang="es-ES" smtClean="0"/>
              <a:t>‹#›</a:t>
            </a:fld>
            <a:endParaRPr lang="es-ES"/>
          </a:p>
        </p:txBody>
      </p:sp>
    </p:spTree>
    <p:extLst>
      <p:ext uri="{BB962C8B-B14F-4D97-AF65-F5344CB8AC3E}">
        <p14:creationId xmlns:p14="http://schemas.microsoft.com/office/powerpoint/2010/main" val="319290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Our</a:t>
            </a:r>
            <a:r>
              <a:rPr lang="es-ES" dirty="0"/>
              <a:t> </a:t>
            </a:r>
            <a:r>
              <a:rPr lang="es-ES" dirty="0" err="1"/>
              <a:t>presentation</a:t>
            </a:r>
            <a:r>
              <a:rPr lang="es-ES" dirty="0"/>
              <a:t> </a:t>
            </a:r>
            <a:r>
              <a:rPr lang="es-ES" dirty="0" err="1"/>
              <a:t>revolves</a:t>
            </a:r>
            <a:r>
              <a:rPr lang="es-ES" dirty="0"/>
              <a:t> </a:t>
            </a:r>
            <a:r>
              <a:rPr lang="es-ES" dirty="0" err="1"/>
              <a:t>around</a:t>
            </a:r>
            <a:r>
              <a:rPr lang="es-ES" dirty="0"/>
              <a:t> </a:t>
            </a:r>
            <a:r>
              <a:rPr lang="es-ES" dirty="0" err="1"/>
              <a:t>the</a:t>
            </a:r>
            <a:r>
              <a:rPr lang="es-ES" dirty="0"/>
              <a:t> </a:t>
            </a:r>
            <a:r>
              <a:rPr lang="es-ES" dirty="0" err="1"/>
              <a:t>preferences</a:t>
            </a:r>
            <a:r>
              <a:rPr lang="es-ES" dirty="0"/>
              <a:t> and </a:t>
            </a:r>
            <a:r>
              <a:rPr lang="es-ES" dirty="0" err="1"/>
              <a:t>perceptions</a:t>
            </a:r>
            <a:r>
              <a:rPr lang="es-ES" dirty="0"/>
              <a:t> of EFL </a:t>
            </a:r>
            <a:r>
              <a:rPr lang="es-ES" dirty="0" err="1"/>
              <a:t>students</a:t>
            </a:r>
            <a:r>
              <a:rPr lang="es-ES" dirty="0"/>
              <a:t> </a:t>
            </a:r>
            <a:r>
              <a:rPr lang="es-ES" dirty="0" err="1"/>
              <a:t>towards</a:t>
            </a:r>
            <a:r>
              <a:rPr lang="es-ES" dirty="0"/>
              <a:t> extended </a:t>
            </a:r>
            <a:r>
              <a:rPr lang="es-ES" dirty="0" err="1"/>
              <a:t>L2</a:t>
            </a:r>
            <a:r>
              <a:rPr lang="es-ES" dirty="0"/>
              <a:t> </a:t>
            </a:r>
            <a:r>
              <a:rPr lang="es-ES" dirty="0" err="1"/>
              <a:t>viewing</a:t>
            </a:r>
            <a:r>
              <a:rPr lang="es-ES" dirty="0"/>
              <a:t>. </a:t>
            </a:r>
            <a:r>
              <a:rPr lang="es-ES" dirty="0" err="1"/>
              <a:t>Specifically</a:t>
            </a:r>
            <a:r>
              <a:rPr lang="es-ES" dirty="0"/>
              <a:t>, </a:t>
            </a:r>
            <a:r>
              <a:rPr lang="es-ES" dirty="0" err="1"/>
              <a:t>we</a:t>
            </a:r>
            <a:r>
              <a:rPr lang="es-ES" dirty="0"/>
              <a:t> explore </a:t>
            </a:r>
            <a:r>
              <a:rPr lang="es-ES" dirty="0" err="1"/>
              <a:t>what</a:t>
            </a:r>
            <a:r>
              <a:rPr lang="es-ES" dirty="0"/>
              <a:t> </a:t>
            </a:r>
            <a:r>
              <a:rPr lang="es-ES" dirty="0" err="1"/>
              <a:t>they</a:t>
            </a:r>
            <a:r>
              <a:rPr lang="es-ES" dirty="0"/>
              <a:t> </a:t>
            </a:r>
            <a:r>
              <a:rPr lang="es-ES" dirty="0" err="1"/>
              <a:t>feel</a:t>
            </a:r>
            <a:r>
              <a:rPr lang="es-ES" dirty="0"/>
              <a:t> </a:t>
            </a:r>
            <a:r>
              <a:rPr lang="es-ES" dirty="0" err="1"/>
              <a:t>they</a:t>
            </a:r>
            <a:r>
              <a:rPr lang="es-ES" dirty="0"/>
              <a:t> </a:t>
            </a:r>
            <a:r>
              <a:rPr lang="es-ES" dirty="0" err="1"/>
              <a:t>learn</a:t>
            </a:r>
            <a:r>
              <a:rPr lang="es-ES" dirty="0"/>
              <a:t> </a:t>
            </a:r>
            <a:r>
              <a:rPr lang="es-ES" dirty="0" err="1"/>
              <a:t>when</a:t>
            </a:r>
            <a:r>
              <a:rPr lang="es-ES" dirty="0"/>
              <a:t> </a:t>
            </a:r>
            <a:r>
              <a:rPr lang="es-ES" dirty="0" err="1"/>
              <a:t>watching</a:t>
            </a:r>
            <a:r>
              <a:rPr lang="es-ES" dirty="0"/>
              <a:t> audiovisual material in </a:t>
            </a:r>
            <a:r>
              <a:rPr lang="es-ES" dirty="0" err="1"/>
              <a:t>the</a:t>
            </a:r>
            <a:r>
              <a:rPr lang="es-ES" dirty="0"/>
              <a:t> L2 and </a:t>
            </a:r>
            <a:r>
              <a:rPr lang="es-ES" dirty="0" err="1"/>
              <a:t>how</a:t>
            </a:r>
            <a:r>
              <a:rPr lang="es-ES" dirty="0"/>
              <a:t> </a:t>
            </a:r>
            <a:r>
              <a:rPr lang="es-ES" dirty="0" err="1"/>
              <a:t>this</a:t>
            </a:r>
            <a:r>
              <a:rPr lang="es-ES" dirty="0"/>
              <a:t> </a:t>
            </a:r>
            <a:r>
              <a:rPr lang="es-ES" dirty="0" err="1"/>
              <a:t>is</a:t>
            </a:r>
            <a:r>
              <a:rPr lang="es-ES" dirty="0"/>
              <a:t> </a:t>
            </a:r>
            <a:r>
              <a:rPr lang="es-ES" dirty="0" err="1"/>
              <a:t>mediated</a:t>
            </a:r>
            <a:r>
              <a:rPr lang="es-ES" dirty="0"/>
              <a:t> </a:t>
            </a:r>
            <a:r>
              <a:rPr lang="es-ES" dirty="0" err="1"/>
              <a:t>by</a:t>
            </a:r>
            <a:r>
              <a:rPr lang="es-ES" dirty="0"/>
              <a:t> </a:t>
            </a:r>
            <a:r>
              <a:rPr lang="es-ES" dirty="0" err="1"/>
              <a:t>the</a:t>
            </a:r>
            <a:r>
              <a:rPr lang="es-ES" dirty="0"/>
              <a:t> </a:t>
            </a:r>
            <a:r>
              <a:rPr lang="es-ES" dirty="0" err="1"/>
              <a:t>viewing</a:t>
            </a:r>
            <a:r>
              <a:rPr lang="es-ES" dirty="0"/>
              <a:t> </a:t>
            </a:r>
            <a:r>
              <a:rPr lang="es-ES" dirty="0" err="1"/>
              <a:t>mode</a:t>
            </a:r>
            <a:r>
              <a:rPr lang="es-ES" dirty="0"/>
              <a:t>. </a:t>
            </a:r>
            <a:r>
              <a:rPr lang="es-ES" dirty="0" err="1"/>
              <a:t>We</a:t>
            </a:r>
            <a:r>
              <a:rPr lang="es-ES" dirty="0"/>
              <a:t> are</a:t>
            </a:r>
            <a:r>
              <a:rPr lang="es-ES" baseline="0" dirty="0"/>
              <a:t> </a:t>
            </a:r>
            <a:r>
              <a:rPr lang="es-ES" baseline="0" dirty="0" err="1"/>
              <a:t>not</a:t>
            </a:r>
            <a:r>
              <a:rPr lang="es-ES" baseline="0" dirty="0"/>
              <a:t> </a:t>
            </a:r>
            <a:r>
              <a:rPr lang="es-ES" baseline="0" dirty="0" err="1"/>
              <a:t>going</a:t>
            </a:r>
            <a:r>
              <a:rPr lang="es-ES" baseline="0" dirty="0"/>
              <a:t> to </a:t>
            </a:r>
            <a:r>
              <a:rPr lang="es-ES" baseline="0" dirty="0" err="1"/>
              <a:t>discuss</a:t>
            </a:r>
            <a:r>
              <a:rPr lang="es-ES" baseline="0" dirty="0"/>
              <a:t> </a:t>
            </a:r>
            <a:r>
              <a:rPr lang="es-ES" baseline="0" dirty="0" err="1"/>
              <a:t>watching</a:t>
            </a:r>
            <a:r>
              <a:rPr lang="es-ES" baseline="0" dirty="0"/>
              <a:t> </a:t>
            </a:r>
            <a:r>
              <a:rPr lang="es-ES" baseline="0" dirty="0" err="1"/>
              <a:t>strategies</a:t>
            </a:r>
            <a:r>
              <a:rPr lang="es-ES" baseline="0" dirty="0"/>
              <a:t> as </a:t>
            </a:r>
            <a:r>
              <a:rPr lang="es-ES" baseline="0" dirty="0" err="1"/>
              <a:t>it</a:t>
            </a:r>
            <a:r>
              <a:rPr lang="es-ES" baseline="0" dirty="0"/>
              <a:t> </a:t>
            </a:r>
            <a:r>
              <a:rPr lang="es-ES" baseline="0" dirty="0" err="1"/>
              <a:t>is</a:t>
            </a:r>
            <a:r>
              <a:rPr lang="es-ES" baseline="0" dirty="0"/>
              <a:t> </a:t>
            </a:r>
            <a:r>
              <a:rPr lang="es-ES" baseline="0" dirty="0" err="1"/>
              <a:t>indicated</a:t>
            </a:r>
            <a:r>
              <a:rPr lang="es-ES" baseline="0" dirty="0"/>
              <a:t> in </a:t>
            </a:r>
            <a:r>
              <a:rPr lang="es-ES" baseline="0" dirty="0" err="1"/>
              <a:t>the</a:t>
            </a:r>
            <a:r>
              <a:rPr lang="es-ES" baseline="0" dirty="0"/>
              <a:t> </a:t>
            </a:r>
            <a:r>
              <a:rPr lang="es-ES" baseline="0" dirty="0" err="1"/>
              <a:t>presentation</a:t>
            </a:r>
            <a:r>
              <a:rPr lang="es-ES" baseline="0" dirty="0"/>
              <a:t> </a:t>
            </a:r>
            <a:r>
              <a:rPr lang="es-ES" baseline="0" dirty="0" err="1"/>
              <a:t>title</a:t>
            </a:r>
            <a:r>
              <a:rPr lang="es-ES" baseline="0" dirty="0"/>
              <a:t>.</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1</a:t>
            </a:fld>
            <a:endParaRPr lang="es-ES"/>
          </a:p>
        </p:txBody>
      </p:sp>
    </p:spTree>
    <p:extLst>
      <p:ext uri="{BB962C8B-B14F-4D97-AF65-F5344CB8AC3E}">
        <p14:creationId xmlns:p14="http://schemas.microsoft.com/office/powerpoint/2010/main" val="2798918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three groups completed the same tasks, the only difference was their exposure to the TV series: with captions, with enhanced captions or without caption. Before starting watching the TV series, the participants took the proficiency test, the pre-test with the target grammar structures and expressions and the viewing habits questionnaire. Then they started the treatment, which consisted in watching the TV series and doing a series of grammar activities after watching the second weekly episode. Finally, after watching those 10 episodes, they took an immediate post-test, the same as the pre-test but with the target structures in a randomized order, and answered a follow-up questionnaire on their viewing habits and feeling of learning for TGP. </a:t>
            </a:r>
          </a:p>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026FA1-45BF-485F-A00B-5C4E78207B41}"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9221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The</a:t>
            </a:r>
            <a:r>
              <a:rPr lang="es-ES" dirty="0"/>
              <a:t> </a:t>
            </a:r>
            <a:r>
              <a:rPr lang="es-ES" dirty="0" err="1"/>
              <a:t>first</a:t>
            </a:r>
            <a:r>
              <a:rPr lang="es-ES" dirty="0"/>
              <a:t> </a:t>
            </a:r>
            <a:r>
              <a:rPr lang="es-ES" dirty="0" err="1"/>
              <a:t>research</a:t>
            </a:r>
            <a:r>
              <a:rPr lang="es-ES" dirty="0"/>
              <a:t> </a:t>
            </a:r>
            <a:r>
              <a:rPr lang="es-ES" dirty="0" err="1"/>
              <a:t>question</a:t>
            </a:r>
            <a:r>
              <a:rPr lang="es-ES" dirty="0"/>
              <a:t> </a:t>
            </a:r>
            <a:r>
              <a:rPr lang="es-ES" dirty="0" err="1"/>
              <a:t>adressed</a:t>
            </a:r>
            <a:r>
              <a:rPr lang="es-ES" dirty="0"/>
              <a:t> </a:t>
            </a:r>
            <a:r>
              <a:rPr lang="es-ES" dirty="0" err="1"/>
              <a:t>feeling</a:t>
            </a:r>
            <a:r>
              <a:rPr lang="es-ES" dirty="0"/>
              <a:t> of </a:t>
            </a:r>
            <a:r>
              <a:rPr lang="es-ES" dirty="0" err="1"/>
              <a:t>learning</a:t>
            </a:r>
            <a:r>
              <a:rPr lang="es-ES" dirty="0"/>
              <a:t> </a:t>
            </a:r>
            <a:r>
              <a:rPr lang="es-ES" dirty="0" err="1"/>
              <a:t>from</a:t>
            </a:r>
            <a:r>
              <a:rPr lang="es-ES" dirty="0"/>
              <a:t> </a:t>
            </a:r>
            <a:r>
              <a:rPr lang="es-ES" dirty="0" err="1"/>
              <a:t>the</a:t>
            </a:r>
            <a:r>
              <a:rPr lang="es-ES" dirty="0"/>
              <a:t> TV series </a:t>
            </a:r>
            <a:r>
              <a:rPr lang="es-ES" dirty="0" err="1"/>
              <a:t>watched</a:t>
            </a:r>
            <a:r>
              <a:rPr lang="es-ES" dirty="0"/>
              <a:t> in </a:t>
            </a:r>
            <a:r>
              <a:rPr lang="es-ES" dirty="0" err="1"/>
              <a:t>the</a:t>
            </a:r>
            <a:r>
              <a:rPr lang="es-ES" dirty="0"/>
              <a:t> </a:t>
            </a:r>
            <a:r>
              <a:rPr lang="es-ES" dirty="0" err="1"/>
              <a:t>classroom</a:t>
            </a:r>
            <a:r>
              <a:rPr lang="es-ES" dirty="0"/>
              <a:t>. </a:t>
            </a:r>
            <a:r>
              <a:rPr lang="es-ES" dirty="0" err="1"/>
              <a:t>Students</a:t>
            </a:r>
            <a:r>
              <a:rPr lang="es-ES" baseline="0" dirty="0"/>
              <a:t> </a:t>
            </a:r>
            <a:r>
              <a:rPr lang="es-ES" dirty="0" err="1"/>
              <a:t>reported</a:t>
            </a:r>
            <a:r>
              <a:rPr lang="es-ES" dirty="0"/>
              <a:t> </a:t>
            </a:r>
            <a:r>
              <a:rPr lang="es-ES" dirty="0" err="1"/>
              <a:t>that</a:t>
            </a:r>
            <a:r>
              <a:rPr lang="es-ES" dirty="0"/>
              <a:t> </a:t>
            </a:r>
            <a:r>
              <a:rPr lang="es-ES" dirty="0" err="1"/>
              <a:t>they</a:t>
            </a:r>
            <a:r>
              <a:rPr lang="es-ES" dirty="0"/>
              <a:t> </a:t>
            </a:r>
            <a:r>
              <a:rPr lang="es-ES" dirty="0" err="1"/>
              <a:t>have</a:t>
            </a:r>
            <a:r>
              <a:rPr lang="es-ES" dirty="0"/>
              <a:t> </a:t>
            </a:r>
            <a:r>
              <a:rPr lang="es-ES" dirty="0" err="1"/>
              <a:t>learned</a:t>
            </a:r>
            <a:r>
              <a:rPr lang="es-ES" dirty="0"/>
              <a:t> </a:t>
            </a:r>
            <a:r>
              <a:rPr lang="es-ES" dirty="0" err="1"/>
              <a:t>mostly</a:t>
            </a:r>
            <a:r>
              <a:rPr lang="es-ES" dirty="0"/>
              <a:t> </a:t>
            </a:r>
            <a:r>
              <a:rPr lang="es-ES" dirty="0" err="1"/>
              <a:t>expressions</a:t>
            </a:r>
            <a:r>
              <a:rPr lang="es-ES" dirty="0"/>
              <a:t> and </a:t>
            </a:r>
            <a:r>
              <a:rPr lang="es-ES" dirty="0" err="1"/>
              <a:t>vocabulary</a:t>
            </a:r>
            <a:r>
              <a:rPr lang="es-ES" dirty="0"/>
              <a:t>, </a:t>
            </a:r>
            <a:r>
              <a:rPr lang="es-ES" dirty="0" err="1"/>
              <a:t>while</a:t>
            </a:r>
            <a:r>
              <a:rPr lang="es-ES" dirty="0"/>
              <a:t> </a:t>
            </a:r>
            <a:r>
              <a:rPr lang="es-ES" dirty="0" err="1"/>
              <a:t>they</a:t>
            </a:r>
            <a:r>
              <a:rPr lang="es-ES" dirty="0"/>
              <a:t> do </a:t>
            </a:r>
            <a:r>
              <a:rPr lang="es-ES" dirty="0" err="1"/>
              <a:t>not</a:t>
            </a:r>
            <a:r>
              <a:rPr lang="es-ES" dirty="0"/>
              <a:t> </a:t>
            </a:r>
            <a:r>
              <a:rPr lang="es-ES" dirty="0" err="1"/>
              <a:t>think</a:t>
            </a:r>
            <a:r>
              <a:rPr lang="es-ES" dirty="0"/>
              <a:t> </a:t>
            </a:r>
            <a:r>
              <a:rPr lang="es-ES" dirty="0" err="1"/>
              <a:t>they</a:t>
            </a:r>
            <a:r>
              <a:rPr lang="es-ES" dirty="0"/>
              <a:t> are </a:t>
            </a:r>
            <a:r>
              <a:rPr lang="es-ES" dirty="0" err="1"/>
              <a:t>learning</a:t>
            </a:r>
            <a:r>
              <a:rPr lang="es-ES" dirty="0"/>
              <a:t> so </a:t>
            </a:r>
            <a:r>
              <a:rPr lang="es-ES" dirty="0" err="1"/>
              <a:t>much</a:t>
            </a:r>
            <a:r>
              <a:rPr lang="es-ES" dirty="0"/>
              <a:t> </a:t>
            </a:r>
            <a:r>
              <a:rPr lang="es-ES" dirty="0" err="1"/>
              <a:t>grammar</a:t>
            </a:r>
            <a:r>
              <a:rPr lang="es-ES" dirty="0"/>
              <a:t> </a:t>
            </a:r>
            <a:r>
              <a:rPr lang="es-ES" dirty="0" err="1"/>
              <a:t>or</a:t>
            </a:r>
            <a:r>
              <a:rPr lang="es-ES" dirty="0"/>
              <a:t> </a:t>
            </a:r>
            <a:r>
              <a:rPr lang="es-ES" dirty="0" err="1"/>
              <a:t>pronunciation</a:t>
            </a:r>
            <a:r>
              <a:rPr lang="es-ES" dirty="0"/>
              <a:t> (</a:t>
            </a:r>
            <a:r>
              <a:rPr lang="es-ES" dirty="0" err="1"/>
              <a:t>the</a:t>
            </a:r>
            <a:r>
              <a:rPr lang="es-ES" dirty="0"/>
              <a:t> </a:t>
            </a:r>
            <a:r>
              <a:rPr lang="es-ES" dirty="0" err="1"/>
              <a:t>percentages</a:t>
            </a:r>
            <a:r>
              <a:rPr lang="es-ES" dirty="0"/>
              <a:t> </a:t>
            </a:r>
            <a:r>
              <a:rPr lang="es-ES" dirty="0" err="1"/>
              <a:t>drop</a:t>
            </a:r>
            <a:r>
              <a:rPr lang="es-ES" dirty="0"/>
              <a:t> </a:t>
            </a:r>
            <a:r>
              <a:rPr lang="es-ES" dirty="0" err="1"/>
              <a:t>dramatically</a:t>
            </a:r>
            <a:r>
              <a:rPr lang="es-ES" dirty="0"/>
              <a:t>) and 19% </a:t>
            </a:r>
            <a:r>
              <a:rPr lang="es-ES" dirty="0" err="1"/>
              <a:t>affirm</a:t>
            </a:r>
            <a:r>
              <a:rPr lang="es-ES" dirty="0"/>
              <a:t> </a:t>
            </a:r>
            <a:r>
              <a:rPr lang="es-ES" dirty="0" err="1"/>
              <a:t>they</a:t>
            </a:r>
            <a:r>
              <a:rPr lang="es-ES" dirty="0"/>
              <a:t> do </a:t>
            </a:r>
            <a:r>
              <a:rPr lang="es-ES" dirty="0" err="1"/>
              <a:t>not</a:t>
            </a:r>
            <a:r>
              <a:rPr lang="es-ES" dirty="0"/>
              <a:t> </a:t>
            </a:r>
            <a:r>
              <a:rPr lang="es-ES" dirty="0" err="1"/>
              <a:t>know</a:t>
            </a:r>
            <a:r>
              <a:rPr lang="es-ES" dirty="0"/>
              <a:t> </a:t>
            </a:r>
            <a:r>
              <a:rPr lang="es-ES" dirty="0" err="1"/>
              <a:t>if</a:t>
            </a:r>
            <a:r>
              <a:rPr lang="es-ES" dirty="0"/>
              <a:t> </a:t>
            </a:r>
            <a:r>
              <a:rPr lang="es-ES" dirty="0" err="1"/>
              <a:t>they</a:t>
            </a:r>
            <a:r>
              <a:rPr lang="es-ES" dirty="0"/>
              <a:t>  </a:t>
            </a:r>
            <a:r>
              <a:rPr lang="es-ES" dirty="0" err="1"/>
              <a:t>have</a:t>
            </a:r>
            <a:r>
              <a:rPr lang="es-ES" dirty="0"/>
              <a:t> </a:t>
            </a:r>
            <a:r>
              <a:rPr lang="es-ES" dirty="0" err="1"/>
              <a:t>actually</a:t>
            </a:r>
            <a:r>
              <a:rPr lang="es-ES" dirty="0"/>
              <a:t> </a:t>
            </a:r>
            <a:r>
              <a:rPr lang="es-ES" dirty="0" err="1"/>
              <a:t>learned</a:t>
            </a:r>
            <a:r>
              <a:rPr lang="es-ES" dirty="0"/>
              <a:t> </a:t>
            </a:r>
            <a:r>
              <a:rPr lang="es-ES" dirty="0" err="1"/>
              <a:t>anything</a:t>
            </a:r>
            <a:r>
              <a:rPr lang="es-ES" dirty="0"/>
              <a:t>.</a:t>
            </a:r>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026FA1-45BF-485F-A00B-5C4E78207B41}"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0641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These</a:t>
            </a:r>
            <a:r>
              <a:rPr lang="es-ES" dirty="0"/>
              <a:t> </a:t>
            </a:r>
            <a:r>
              <a:rPr lang="es-ES" dirty="0" err="1"/>
              <a:t>results</a:t>
            </a:r>
            <a:r>
              <a:rPr lang="es-ES" dirty="0"/>
              <a:t> are </a:t>
            </a:r>
            <a:r>
              <a:rPr lang="es-ES" dirty="0" err="1"/>
              <a:t>confirmed</a:t>
            </a:r>
            <a:r>
              <a:rPr lang="es-ES" dirty="0"/>
              <a:t> </a:t>
            </a:r>
            <a:r>
              <a:rPr lang="es-ES" dirty="0" err="1"/>
              <a:t>by</a:t>
            </a:r>
            <a:r>
              <a:rPr lang="es-ES" dirty="0"/>
              <a:t> </a:t>
            </a:r>
            <a:r>
              <a:rPr lang="es-ES" dirty="0" err="1"/>
              <a:t>the</a:t>
            </a:r>
            <a:r>
              <a:rPr lang="es-ES" dirty="0"/>
              <a:t> binominal linear </a:t>
            </a:r>
            <a:r>
              <a:rPr lang="es-ES" dirty="0" err="1"/>
              <a:t>regression</a:t>
            </a:r>
            <a:r>
              <a:rPr lang="es-ES" dirty="0"/>
              <a:t>, </a:t>
            </a:r>
            <a:r>
              <a:rPr lang="es-ES" dirty="0" err="1"/>
              <a:t>where</a:t>
            </a:r>
            <a:r>
              <a:rPr lang="es-ES" dirty="0"/>
              <a:t> </a:t>
            </a:r>
            <a:r>
              <a:rPr lang="es-ES" dirty="0" err="1"/>
              <a:t>we</a:t>
            </a:r>
            <a:r>
              <a:rPr lang="es-ES" dirty="0"/>
              <a:t> </a:t>
            </a:r>
            <a:r>
              <a:rPr lang="es-ES" dirty="0" err="1"/>
              <a:t>find</a:t>
            </a:r>
            <a:r>
              <a:rPr lang="es-ES" dirty="0"/>
              <a:t> </a:t>
            </a:r>
            <a:r>
              <a:rPr lang="es-ES" dirty="0" err="1"/>
              <a:t>that</a:t>
            </a:r>
            <a:r>
              <a:rPr lang="es-ES" dirty="0"/>
              <a:t> </a:t>
            </a:r>
            <a:r>
              <a:rPr lang="es-ES" dirty="0" err="1"/>
              <a:t>expressions</a:t>
            </a:r>
            <a:r>
              <a:rPr lang="es-ES" dirty="0"/>
              <a:t> </a:t>
            </a:r>
            <a:r>
              <a:rPr lang="es-ES" dirty="0" err="1"/>
              <a:t>were</a:t>
            </a:r>
            <a:r>
              <a:rPr lang="es-ES" dirty="0"/>
              <a:t> </a:t>
            </a:r>
            <a:r>
              <a:rPr lang="es-ES" dirty="0" err="1"/>
              <a:t>perceived</a:t>
            </a:r>
            <a:r>
              <a:rPr lang="es-ES" baseline="0" dirty="0"/>
              <a:t> to be </a:t>
            </a:r>
            <a:r>
              <a:rPr lang="es-ES" baseline="0" dirty="0" err="1"/>
              <a:t>learnt</a:t>
            </a:r>
            <a:r>
              <a:rPr lang="es-ES" baseline="0" dirty="0"/>
              <a:t> </a:t>
            </a:r>
            <a:r>
              <a:rPr lang="es-ES" baseline="0" dirty="0" err="1"/>
              <a:t>the</a:t>
            </a:r>
            <a:r>
              <a:rPr lang="es-ES" baseline="0" dirty="0"/>
              <a:t> </a:t>
            </a:r>
            <a:r>
              <a:rPr lang="es-ES" baseline="0" dirty="0" err="1"/>
              <a:t>most</a:t>
            </a:r>
            <a:r>
              <a:rPr lang="es-ES" baseline="0" dirty="0"/>
              <a:t>, </a:t>
            </a:r>
            <a:r>
              <a:rPr lang="es-ES" baseline="0" dirty="0" err="1"/>
              <a:t>followed</a:t>
            </a:r>
            <a:r>
              <a:rPr lang="es-ES" baseline="0" dirty="0"/>
              <a:t> </a:t>
            </a:r>
            <a:r>
              <a:rPr lang="es-ES" baseline="0" dirty="0" err="1"/>
              <a:t>by</a:t>
            </a:r>
            <a:r>
              <a:rPr lang="es-ES" baseline="0" dirty="0"/>
              <a:t> </a:t>
            </a:r>
            <a:r>
              <a:rPr lang="es-ES" baseline="0" dirty="0" err="1"/>
              <a:t>the</a:t>
            </a:r>
            <a:r>
              <a:rPr lang="es-ES" baseline="0" dirty="0"/>
              <a:t> </a:t>
            </a:r>
            <a:r>
              <a:rPr lang="es-ES" baseline="0" dirty="0" err="1"/>
              <a:t>vocabulary</a:t>
            </a:r>
            <a:r>
              <a:rPr lang="es-ES" baseline="0" dirty="0"/>
              <a:t>. </a:t>
            </a:r>
            <a:r>
              <a:rPr lang="es-ES" baseline="0" dirty="0" err="1"/>
              <a:t>Both</a:t>
            </a:r>
            <a:r>
              <a:rPr lang="es-ES" baseline="0" dirty="0"/>
              <a:t> </a:t>
            </a:r>
            <a:r>
              <a:rPr lang="es-ES" baseline="0" dirty="0" err="1"/>
              <a:t>expressions</a:t>
            </a:r>
            <a:r>
              <a:rPr lang="es-ES" baseline="0" dirty="0"/>
              <a:t> and </a:t>
            </a:r>
            <a:r>
              <a:rPr lang="es-ES" baseline="0" dirty="0" err="1"/>
              <a:t>vocabulary</a:t>
            </a:r>
            <a:r>
              <a:rPr lang="es-ES" baseline="0" dirty="0"/>
              <a:t> </a:t>
            </a:r>
            <a:r>
              <a:rPr lang="es-ES" baseline="0" dirty="0" err="1"/>
              <a:t>were</a:t>
            </a:r>
            <a:r>
              <a:rPr lang="es-ES" baseline="0" dirty="0"/>
              <a:t> </a:t>
            </a:r>
            <a:r>
              <a:rPr lang="es-ES" baseline="0" dirty="0" err="1"/>
              <a:t>perceived</a:t>
            </a:r>
            <a:r>
              <a:rPr lang="es-ES" baseline="0" dirty="0"/>
              <a:t> to be </a:t>
            </a:r>
            <a:r>
              <a:rPr lang="es-ES" baseline="0" dirty="0" err="1"/>
              <a:t>learnt</a:t>
            </a:r>
            <a:r>
              <a:rPr lang="es-ES" baseline="0" dirty="0"/>
              <a:t> more </a:t>
            </a:r>
            <a:r>
              <a:rPr lang="es-ES" baseline="0" dirty="0" err="1"/>
              <a:t>than</a:t>
            </a:r>
            <a:r>
              <a:rPr lang="es-ES" baseline="0" dirty="0"/>
              <a:t> </a:t>
            </a:r>
            <a:r>
              <a:rPr lang="es-ES" baseline="0" dirty="0" err="1"/>
              <a:t>grammar</a:t>
            </a:r>
            <a:r>
              <a:rPr lang="es-ES" baseline="0" dirty="0"/>
              <a:t> and </a:t>
            </a:r>
            <a:r>
              <a:rPr lang="es-ES" baseline="0" dirty="0" err="1"/>
              <a:t>pronuncation</a:t>
            </a:r>
            <a:r>
              <a:rPr lang="es-ES" baseline="0" dirty="0"/>
              <a:t>. </a:t>
            </a:r>
            <a:r>
              <a:rPr lang="es-ES" baseline="0" dirty="0" err="1"/>
              <a:t>Grammar</a:t>
            </a:r>
            <a:r>
              <a:rPr lang="es-ES" baseline="0" dirty="0"/>
              <a:t> and </a:t>
            </a:r>
            <a:r>
              <a:rPr lang="es-ES" baseline="0" dirty="0" err="1"/>
              <a:t>pronunciation</a:t>
            </a:r>
            <a:r>
              <a:rPr lang="es-ES" baseline="0" dirty="0"/>
              <a:t> </a:t>
            </a:r>
            <a:r>
              <a:rPr lang="es-ES" baseline="0" dirty="0" err="1"/>
              <a:t>were</a:t>
            </a:r>
            <a:r>
              <a:rPr lang="es-ES" baseline="0" dirty="0"/>
              <a:t> </a:t>
            </a:r>
            <a:r>
              <a:rPr lang="es-ES" baseline="0" dirty="0" err="1"/>
              <a:t>felt</a:t>
            </a:r>
            <a:r>
              <a:rPr lang="es-ES" baseline="0" dirty="0"/>
              <a:t> to be </a:t>
            </a:r>
            <a:r>
              <a:rPr lang="es-ES" baseline="0" dirty="0" err="1"/>
              <a:t>learned</a:t>
            </a:r>
            <a:r>
              <a:rPr lang="es-ES" baseline="0" dirty="0"/>
              <a:t> </a:t>
            </a:r>
            <a:r>
              <a:rPr lang="es-ES" baseline="0" dirty="0" err="1"/>
              <a:t>the</a:t>
            </a:r>
            <a:r>
              <a:rPr lang="es-ES" baseline="0" dirty="0"/>
              <a:t> </a:t>
            </a:r>
            <a:r>
              <a:rPr lang="es-ES" baseline="0" dirty="0" err="1"/>
              <a:t>least</a:t>
            </a:r>
            <a:r>
              <a:rPr lang="es-ES" baseline="0" dirty="0"/>
              <a:t> and </a:t>
            </a:r>
            <a:r>
              <a:rPr lang="es-ES" baseline="0" dirty="0" err="1"/>
              <a:t>there</a:t>
            </a:r>
            <a:r>
              <a:rPr lang="es-ES" baseline="0" dirty="0"/>
              <a:t> </a:t>
            </a:r>
            <a:r>
              <a:rPr lang="es-ES" baseline="0" dirty="0" err="1"/>
              <a:t>was</a:t>
            </a:r>
            <a:r>
              <a:rPr lang="es-ES" baseline="0" dirty="0"/>
              <a:t> no </a:t>
            </a:r>
            <a:r>
              <a:rPr lang="es-ES" baseline="0" dirty="0" err="1"/>
              <a:t>significant</a:t>
            </a:r>
            <a:r>
              <a:rPr lang="es-ES" baseline="0" dirty="0"/>
              <a:t> </a:t>
            </a:r>
            <a:r>
              <a:rPr lang="es-ES" baseline="0" dirty="0" err="1"/>
              <a:t>difference</a:t>
            </a:r>
            <a:r>
              <a:rPr lang="es-ES" baseline="0" dirty="0"/>
              <a:t> </a:t>
            </a:r>
            <a:r>
              <a:rPr lang="es-ES" baseline="0" dirty="0" err="1"/>
              <a:t>between</a:t>
            </a:r>
            <a:r>
              <a:rPr lang="es-ES" baseline="0" dirty="0"/>
              <a:t> </a:t>
            </a:r>
            <a:r>
              <a:rPr lang="es-ES" baseline="0" dirty="0" err="1"/>
              <a:t>these</a:t>
            </a:r>
            <a:r>
              <a:rPr lang="es-ES" baseline="0" dirty="0"/>
              <a:t> </a:t>
            </a:r>
            <a:r>
              <a:rPr lang="es-ES" baseline="0" dirty="0" err="1"/>
              <a:t>two</a:t>
            </a:r>
            <a:r>
              <a:rPr lang="es-ES" baseline="0" dirty="0"/>
              <a:t> </a:t>
            </a:r>
            <a:r>
              <a:rPr lang="es-ES" baseline="0" dirty="0" err="1"/>
              <a:t>language</a:t>
            </a:r>
            <a:r>
              <a:rPr lang="es-ES" baseline="0" dirty="0"/>
              <a:t> </a:t>
            </a:r>
            <a:r>
              <a:rPr lang="es-ES" baseline="0" dirty="0" err="1"/>
              <a:t>features</a:t>
            </a:r>
            <a:r>
              <a:rPr lang="es-ES" baseline="0" dirty="0"/>
              <a:t>.</a:t>
            </a:r>
            <a:r>
              <a:rPr lang="es-ES" dirty="0"/>
              <a:t> </a:t>
            </a:r>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026FA1-45BF-485F-A00B-5C4E78207B41}"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0576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NZ" sz="1200" kern="1200" dirty="0">
                <a:solidFill>
                  <a:schemeClr val="tx1"/>
                </a:solidFill>
                <a:effectLst/>
                <a:latin typeface="+mn-lt"/>
                <a:ea typeface="+mn-ea"/>
                <a:cs typeface="+mn-cs"/>
              </a:rPr>
              <a:t>Our second RQ refers to the relation between the students’ perception of learning from exposure to the </a:t>
            </a:r>
            <a:r>
              <a:rPr lang="en-NZ" sz="1200" kern="1200" dirty="0" err="1">
                <a:solidFill>
                  <a:schemeClr val="tx1"/>
                </a:solidFill>
                <a:effectLst/>
                <a:latin typeface="+mn-lt"/>
                <a:ea typeface="+mn-ea"/>
                <a:cs typeface="+mn-cs"/>
              </a:rPr>
              <a:t>L2</a:t>
            </a:r>
            <a:r>
              <a:rPr lang="en-NZ" sz="1200" kern="1200" dirty="0">
                <a:solidFill>
                  <a:schemeClr val="tx1"/>
                </a:solidFill>
                <a:effectLst/>
                <a:latin typeface="+mn-lt"/>
                <a:ea typeface="+mn-ea"/>
                <a:cs typeface="+mn-cs"/>
              </a:rPr>
              <a:t> TV series and the viewing modes they experienced during the intervention. </a:t>
            </a:r>
          </a:p>
          <a:p>
            <a:r>
              <a:rPr lang="en-NZ" sz="1200" kern="1200" dirty="0">
                <a:solidFill>
                  <a:schemeClr val="tx1"/>
                </a:solidFill>
                <a:effectLst/>
                <a:latin typeface="+mn-lt"/>
                <a:ea typeface="+mn-ea"/>
                <a:cs typeface="+mn-cs"/>
              </a:rPr>
              <a:t>We can observe that for all viewing modes, students perceive they are learning vocabulary and expressions more than grammar and pronunciation. Some students do not perceive any learning advances, especially in the captions group. </a:t>
            </a:r>
          </a:p>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026FA1-45BF-485F-A00B-5C4E78207B41}"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192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Regarding</a:t>
            </a:r>
            <a:r>
              <a:rPr lang="es-ES" baseline="0" dirty="0"/>
              <a:t> </a:t>
            </a:r>
            <a:r>
              <a:rPr lang="es-ES" baseline="0" dirty="0" err="1"/>
              <a:t>the</a:t>
            </a:r>
            <a:r>
              <a:rPr lang="es-ES" baseline="0" dirty="0"/>
              <a:t> in-</a:t>
            </a:r>
            <a:r>
              <a:rPr lang="es-ES" baseline="0" dirty="0" err="1"/>
              <a:t>class</a:t>
            </a:r>
            <a:r>
              <a:rPr lang="es-ES" baseline="0" dirty="0"/>
              <a:t> </a:t>
            </a:r>
            <a:r>
              <a:rPr lang="es-ES" baseline="0" dirty="0" err="1"/>
              <a:t>viewing</a:t>
            </a:r>
            <a:r>
              <a:rPr lang="es-ES" baseline="0" dirty="0"/>
              <a:t> </a:t>
            </a:r>
            <a:r>
              <a:rPr lang="es-ES" baseline="0" dirty="0" err="1"/>
              <a:t>mode</a:t>
            </a:r>
            <a:r>
              <a:rPr lang="es-ES" baseline="0" dirty="0"/>
              <a:t> and </a:t>
            </a:r>
            <a:r>
              <a:rPr lang="es-ES" baseline="0" dirty="0" err="1"/>
              <a:t>overall</a:t>
            </a:r>
            <a:r>
              <a:rPr lang="es-ES" baseline="0" dirty="0"/>
              <a:t> </a:t>
            </a:r>
            <a:r>
              <a:rPr lang="es-ES" baseline="0" dirty="0" err="1"/>
              <a:t>feeling</a:t>
            </a:r>
            <a:r>
              <a:rPr lang="es-ES" baseline="0" dirty="0"/>
              <a:t> of </a:t>
            </a:r>
            <a:r>
              <a:rPr lang="es-ES" baseline="0" dirty="0" err="1"/>
              <a:t>learning</a:t>
            </a:r>
            <a:r>
              <a:rPr lang="es-ES" baseline="0" dirty="0"/>
              <a:t>, </a:t>
            </a:r>
            <a:r>
              <a:rPr lang="es-ES" baseline="0" dirty="0" err="1"/>
              <a:t>t</a:t>
            </a:r>
            <a:r>
              <a:rPr lang="es-ES" dirty="0" err="1"/>
              <a:t>here</a:t>
            </a:r>
            <a:r>
              <a:rPr lang="es-ES" baseline="0" dirty="0"/>
              <a:t> </a:t>
            </a:r>
            <a:r>
              <a:rPr lang="es-ES" baseline="0" dirty="0" err="1"/>
              <a:t>was</a:t>
            </a:r>
            <a:r>
              <a:rPr lang="es-ES" baseline="0" dirty="0"/>
              <a:t> a </a:t>
            </a:r>
            <a:r>
              <a:rPr lang="es-ES" baseline="0" dirty="0" err="1"/>
              <a:t>significant</a:t>
            </a:r>
            <a:r>
              <a:rPr lang="es-ES" baseline="0" dirty="0"/>
              <a:t> </a:t>
            </a:r>
            <a:r>
              <a:rPr lang="es-ES" baseline="0" dirty="0" err="1"/>
              <a:t>association</a:t>
            </a:r>
            <a:r>
              <a:rPr lang="es-ES" baseline="0" dirty="0"/>
              <a:t> </a:t>
            </a:r>
            <a:r>
              <a:rPr lang="es-ES" baseline="0" dirty="0" err="1"/>
              <a:t>between</a:t>
            </a:r>
            <a:r>
              <a:rPr lang="es-ES" baseline="0" dirty="0"/>
              <a:t> </a:t>
            </a:r>
            <a:r>
              <a:rPr lang="es-ES" baseline="0" dirty="0" err="1"/>
              <a:t>the</a:t>
            </a:r>
            <a:r>
              <a:rPr lang="es-ES" baseline="0" dirty="0"/>
              <a:t> </a:t>
            </a:r>
            <a:r>
              <a:rPr lang="es-ES" baseline="0" dirty="0" err="1"/>
              <a:t>viewing</a:t>
            </a:r>
            <a:r>
              <a:rPr lang="es-ES" baseline="0" dirty="0"/>
              <a:t> </a:t>
            </a:r>
            <a:r>
              <a:rPr lang="es-ES" baseline="0" dirty="0" err="1"/>
              <a:t>mode</a:t>
            </a:r>
            <a:r>
              <a:rPr lang="es-ES" baseline="0" dirty="0"/>
              <a:t> </a:t>
            </a:r>
            <a:r>
              <a:rPr lang="es-ES" baseline="0" dirty="0" err="1"/>
              <a:t>students</a:t>
            </a:r>
            <a:r>
              <a:rPr lang="es-ES" baseline="0" dirty="0"/>
              <a:t> </a:t>
            </a:r>
            <a:r>
              <a:rPr lang="es-ES" baseline="0" dirty="0" err="1"/>
              <a:t>watched</a:t>
            </a:r>
            <a:r>
              <a:rPr lang="es-ES" baseline="0" dirty="0"/>
              <a:t> </a:t>
            </a:r>
            <a:r>
              <a:rPr lang="es-ES" baseline="0" dirty="0" err="1"/>
              <a:t>the</a:t>
            </a:r>
            <a:r>
              <a:rPr lang="es-ES" baseline="0" dirty="0"/>
              <a:t> TV series in and </a:t>
            </a:r>
            <a:r>
              <a:rPr lang="es-ES" baseline="0" dirty="0" err="1"/>
              <a:t>feeling</a:t>
            </a:r>
            <a:r>
              <a:rPr lang="es-ES" baseline="0" dirty="0"/>
              <a:t> of </a:t>
            </a:r>
            <a:r>
              <a:rPr lang="es-ES" baseline="0" dirty="0" err="1"/>
              <a:t>learning</a:t>
            </a:r>
            <a:r>
              <a:rPr lang="es-ES" baseline="0" dirty="0"/>
              <a:t>.</a:t>
            </a:r>
          </a:p>
          <a:p>
            <a:r>
              <a:rPr lang="es-ES" baseline="0" dirty="0" err="1"/>
              <a:t>The</a:t>
            </a:r>
            <a:r>
              <a:rPr lang="es-ES" baseline="0" dirty="0"/>
              <a:t> </a:t>
            </a:r>
            <a:r>
              <a:rPr lang="es-ES" baseline="0" dirty="0" err="1"/>
              <a:t>pairwise</a:t>
            </a:r>
            <a:r>
              <a:rPr lang="es-ES" baseline="0" dirty="0"/>
              <a:t> </a:t>
            </a:r>
            <a:r>
              <a:rPr lang="es-ES" baseline="0" dirty="0" err="1"/>
              <a:t>comparison</a:t>
            </a:r>
            <a:r>
              <a:rPr lang="es-ES" baseline="0" dirty="0"/>
              <a:t> has </a:t>
            </a:r>
            <a:r>
              <a:rPr lang="es-ES" baseline="0" dirty="0" err="1"/>
              <a:t>shown</a:t>
            </a:r>
            <a:r>
              <a:rPr lang="es-ES" baseline="0" dirty="0"/>
              <a:t> </a:t>
            </a:r>
            <a:r>
              <a:rPr lang="es-ES" baseline="0" dirty="0" err="1"/>
              <a:t>that</a:t>
            </a:r>
            <a:r>
              <a:rPr lang="es-ES" baseline="0" dirty="0"/>
              <a:t> </a:t>
            </a:r>
            <a:r>
              <a:rPr lang="es-ES" baseline="0" dirty="0" err="1"/>
              <a:t>the</a:t>
            </a:r>
            <a:r>
              <a:rPr lang="es-ES" baseline="0" dirty="0"/>
              <a:t> </a:t>
            </a:r>
            <a:r>
              <a:rPr lang="es-ES" baseline="0" dirty="0" err="1"/>
              <a:t>enhanced</a:t>
            </a:r>
            <a:r>
              <a:rPr lang="es-ES" baseline="0" dirty="0"/>
              <a:t> </a:t>
            </a:r>
            <a:r>
              <a:rPr lang="es-ES" baseline="0" dirty="0" err="1"/>
              <a:t>captions</a:t>
            </a:r>
            <a:r>
              <a:rPr lang="es-ES" baseline="0" dirty="0"/>
              <a:t> </a:t>
            </a:r>
            <a:r>
              <a:rPr lang="es-ES" baseline="0" dirty="0" err="1"/>
              <a:t>group</a:t>
            </a:r>
            <a:r>
              <a:rPr lang="es-ES" baseline="0" dirty="0"/>
              <a:t> </a:t>
            </a:r>
            <a:r>
              <a:rPr lang="es-ES" baseline="0" dirty="0" err="1"/>
              <a:t>had</a:t>
            </a:r>
            <a:r>
              <a:rPr lang="es-ES" baseline="0" dirty="0"/>
              <a:t> a </a:t>
            </a:r>
            <a:r>
              <a:rPr lang="es-ES" baseline="0" dirty="0" err="1"/>
              <a:t>significantly</a:t>
            </a:r>
            <a:r>
              <a:rPr lang="es-ES" baseline="0" dirty="0"/>
              <a:t> </a:t>
            </a:r>
            <a:r>
              <a:rPr lang="es-ES" baseline="0" dirty="0" err="1"/>
              <a:t>stronger</a:t>
            </a:r>
            <a:r>
              <a:rPr lang="es-ES" baseline="0" dirty="0"/>
              <a:t> </a:t>
            </a:r>
            <a:r>
              <a:rPr lang="es-ES" baseline="0" dirty="0" err="1"/>
              <a:t>feeling</a:t>
            </a:r>
            <a:r>
              <a:rPr lang="es-ES" baseline="0" dirty="0"/>
              <a:t> of </a:t>
            </a:r>
            <a:r>
              <a:rPr lang="es-ES" baseline="0" dirty="0" err="1"/>
              <a:t>learning</a:t>
            </a:r>
            <a:r>
              <a:rPr lang="es-ES" baseline="0" dirty="0"/>
              <a:t> </a:t>
            </a:r>
            <a:r>
              <a:rPr lang="es-ES" baseline="0" dirty="0" err="1"/>
              <a:t>than</a:t>
            </a:r>
            <a:r>
              <a:rPr lang="es-ES" baseline="0" dirty="0"/>
              <a:t> </a:t>
            </a:r>
            <a:r>
              <a:rPr lang="es-ES" baseline="0" dirty="0" err="1"/>
              <a:t>the</a:t>
            </a:r>
            <a:r>
              <a:rPr lang="es-ES" baseline="0" dirty="0"/>
              <a:t> </a:t>
            </a:r>
            <a:r>
              <a:rPr lang="es-ES" baseline="0" dirty="0" err="1"/>
              <a:t>captions</a:t>
            </a:r>
            <a:r>
              <a:rPr lang="es-ES" baseline="0" dirty="0"/>
              <a:t> </a:t>
            </a:r>
            <a:r>
              <a:rPr lang="es-ES" baseline="0" dirty="0" err="1"/>
              <a:t>group</a:t>
            </a:r>
            <a:endParaRPr lang="es-ES" dirty="0"/>
          </a:p>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026FA1-45BF-485F-A00B-5C4E78207B41}"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1890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Moving on to the issue of how viewing modes affected the students’ preference for captions and subtitles, the </a:t>
            </a:r>
            <a:r>
              <a:rPr lang="en-NZ" sz="1200" kern="1200" dirty="0" err="1">
                <a:solidFill>
                  <a:schemeClr val="tx1"/>
                </a:solidFill>
                <a:effectLst/>
                <a:latin typeface="+mn-lt"/>
                <a:ea typeface="+mn-ea"/>
                <a:cs typeface="+mn-cs"/>
              </a:rPr>
              <a:t>McNemar</a:t>
            </a:r>
            <a:r>
              <a:rPr lang="en-NZ" sz="1200" kern="1200" dirty="0">
                <a:solidFill>
                  <a:schemeClr val="tx1"/>
                </a:solidFill>
                <a:effectLst/>
                <a:latin typeface="+mn-lt"/>
                <a:ea typeface="+mn-ea"/>
                <a:cs typeface="+mn-cs"/>
              </a:rPr>
              <a:t> nominal paired samples analysis showed that those students who preferred L1 subtitles before the intervention didn’t experience any change in their preference. It also showed a significant change in the other two groups. There was a significant drop in use of L2 captions and a</a:t>
            </a:r>
            <a:r>
              <a:rPr lang="en-NZ" sz="1200" kern="1200" baseline="0" dirty="0">
                <a:solidFill>
                  <a:schemeClr val="tx1"/>
                </a:solidFill>
                <a:effectLst/>
                <a:latin typeface="+mn-lt"/>
                <a:ea typeface="+mn-ea"/>
                <a:cs typeface="+mn-cs"/>
              </a:rPr>
              <a:t> significant increase in watching without captions.</a:t>
            </a:r>
            <a:r>
              <a:rPr lang="en-NZ" sz="1200" kern="1200" dirty="0">
                <a:solidFill>
                  <a:schemeClr val="tx1"/>
                </a:solidFill>
                <a:effectLst/>
                <a:latin typeface="+mn-lt"/>
                <a:ea typeface="+mn-ea"/>
                <a:cs typeface="+mn-cs"/>
              </a:rPr>
              <a:t> We could actually claim that those that before the viewing intervention preferred the L2 captions mode preferred watching </a:t>
            </a:r>
            <a:r>
              <a:rPr lang="en-NZ" sz="1200" kern="1200" dirty="0" err="1">
                <a:solidFill>
                  <a:schemeClr val="tx1"/>
                </a:solidFill>
                <a:effectLst/>
                <a:latin typeface="+mn-lt"/>
                <a:ea typeface="+mn-ea"/>
                <a:cs typeface="+mn-cs"/>
              </a:rPr>
              <a:t>audiovisual</a:t>
            </a:r>
            <a:r>
              <a:rPr lang="en-NZ" sz="1200" kern="1200" dirty="0">
                <a:solidFill>
                  <a:schemeClr val="tx1"/>
                </a:solidFill>
                <a:effectLst/>
                <a:latin typeface="+mn-lt"/>
                <a:ea typeface="+mn-ea"/>
                <a:cs typeface="+mn-cs"/>
              </a:rPr>
              <a:t> material mostly without captions after the intervention.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However, no student preferring L2 captions or no captions at all before the intervention preferred the L1 subtitles mode after it. </a:t>
            </a:r>
          </a:p>
          <a:p>
            <a:endParaRPr lang="en-US" dirty="0"/>
          </a:p>
        </p:txBody>
      </p:sp>
      <p:sp>
        <p:nvSpPr>
          <p:cNvPr id="4" name="Marcador de número de diapositiva 3"/>
          <p:cNvSpPr>
            <a:spLocks noGrp="1"/>
          </p:cNvSpPr>
          <p:nvPr>
            <p:ph type="sldNum" sz="quarter" idx="10"/>
          </p:nvPr>
        </p:nvSpPr>
        <p:spPr/>
        <p:txBody>
          <a:bodyPr/>
          <a:lstStyle/>
          <a:p>
            <a:fld id="{47026FA1-45BF-485F-A00B-5C4E78207B41}" type="slidenum">
              <a:rPr lang="es-ES" smtClean="0"/>
              <a:t>15</a:t>
            </a:fld>
            <a:endParaRPr lang="es-ES"/>
          </a:p>
        </p:txBody>
      </p:sp>
    </p:spTree>
    <p:extLst>
      <p:ext uri="{BB962C8B-B14F-4D97-AF65-F5344CB8AC3E}">
        <p14:creationId xmlns:p14="http://schemas.microsoft.com/office/powerpoint/2010/main" val="3611393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s-ES" sz="1200" dirty="0" err="1">
                <a:solidFill>
                  <a:schemeClr val="dk1"/>
                </a:solidFill>
                <a:latin typeface="Calibri"/>
                <a:ea typeface="Calibri"/>
                <a:cs typeface="Calibri"/>
                <a:sym typeface="Calibri"/>
              </a:rPr>
              <a:t>Finally</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we</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looked</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further</a:t>
            </a:r>
            <a:r>
              <a:rPr lang="es-ES" sz="1200" baseline="0" dirty="0">
                <a:solidFill>
                  <a:schemeClr val="dk1"/>
                </a:solidFill>
                <a:latin typeface="Calibri"/>
                <a:ea typeface="Calibri"/>
                <a:cs typeface="Calibri"/>
                <a:sym typeface="Calibri"/>
              </a:rPr>
              <a:t> and </a:t>
            </a:r>
            <a:r>
              <a:rPr lang="es-ES" sz="1200" baseline="0" dirty="0" err="1">
                <a:solidFill>
                  <a:schemeClr val="dk1"/>
                </a:solidFill>
                <a:latin typeface="Calibri"/>
                <a:ea typeface="Calibri"/>
                <a:cs typeface="Calibri"/>
                <a:sym typeface="Calibri"/>
              </a:rPr>
              <a:t>checked</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if</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these</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changes</a:t>
            </a:r>
            <a:r>
              <a:rPr lang="es-ES" sz="1200" dirty="0">
                <a:solidFill>
                  <a:schemeClr val="dk1"/>
                </a:solidFill>
                <a:latin typeface="Calibri"/>
                <a:ea typeface="Calibri"/>
                <a:cs typeface="Calibri"/>
                <a:sym typeface="Calibri"/>
              </a:rPr>
              <a:t> depended </a:t>
            </a:r>
            <a:r>
              <a:rPr lang="es-ES" sz="1200" dirty="0" err="1">
                <a:solidFill>
                  <a:schemeClr val="dk1"/>
                </a:solidFill>
                <a:latin typeface="Calibri"/>
                <a:ea typeface="Calibri"/>
                <a:cs typeface="Calibri"/>
                <a:sym typeface="Calibri"/>
              </a:rPr>
              <a:t>on</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type</a:t>
            </a:r>
            <a:r>
              <a:rPr lang="es-ES" sz="1200" dirty="0">
                <a:solidFill>
                  <a:schemeClr val="dk1"/>
                </a:solidFill>
                <a:latin typeface="Calibri"/>
                <a:ea typeface="Calibri"/>
                <a:cs typeface="Calibri"/>
                <a:sym typeface="Calibri"/>
              </a:rPr>
              <a:t> of </a:t>
            </a:r>
            <a:r>
              <a:rPr lang="es-ES" sz="1200" dirty="0" err="1">
                <a:solidFill>
                  <a:schemeClr val="dk1"/>
                </a:solidFill>
                <a:latin typeface="Calibri"/>
                <a:ea typeface="Calibri"/>
                <a:cs typeface="Calibri"/>
                <a:sym typeface="Calibri"/>
              </a:rPr>
              <a:t>exposure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that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participants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experienced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during</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intervention</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that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is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no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or</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enhanced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results</a:t>
            </a:r>
            <a:r>
              <a:rPr lang="es-ES" sz="1200" dirty="0">
                <a:solidFill>
                  <a:schemeClr val="dk1"/>
                </a:solidFill>
                <a:latin typeface="Calibri"/>
                <a:ea typeface="Calibri"/>
                <a:cs typeface="Calibri"/>
                <a:sym typeface="Calibri"/>
              </a:rPr>
              <a:t> show </a:t>
            </a:r>
            <a:r>
              <a:rPr lang="es-ES" sz="1200" dirty="0" err="1">
                <a:solidFill>
                  <a:schemeClr val="dk1"/>
                </a:solidFill>
                <a:latin typeface="Calibri"/>
                <a:ea typeface="Calibri"/>
                <a:cs typeface="Calibri"/>
                <a:sym typeface="Calibri"/>
              </a:rPr>
              <a:t>that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both</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and </a:t>
            </a:r>
            <a:r>
              <a:rPr lang="es-ES" sz="1200" dirty="0" err="1">
                <a:solidFill>
                  <a:schemeClr val="dk1"/>
                </a:solidFill>
                <a:latin typeface="Calibri"/>
                <a:ea typeface="Calibri"/>
                <a:cs typeface="Calibri"/>
                <a:sym typeface="Calibri"/>
              </a:rPr>
              <a:t>enhanced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groups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significantly</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decreased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their</a:t>
            </a:r>
            <a:r>
              <a:rPr lang="es-ES" sz="1200" dirty="0">
                <a:solidFill>
                  <a:schemeClr val="dk1"/>
                </a:solidFill>
                <a:latin typeface="Calibri"/>
                <a:ea typeface="Calibri"/>
                <a:cs typeface="Calibri"/>
                <a:sym typeface="Calibri"/>
              </a:rPr>
              <a:t> use of L2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and </a:t>
            </a:r>
            <a:r>
              <a:rPr lang="es-ES" sz="1200" dirty="0" err="1">
                <a:solidFill>
                  <a:schemeClr val="dk1"/>
                </a:solidFill>
                <a:latin typeface="Calibri"/>
                <a:ea typeface="Calibri"/>
                <a:cs typeface="Calibri"/>
                <a:sym typeface="Calibri"/>
              </a:rPr>
              <a:t>increased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watching</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without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While</a:t>
            </a:r>
            <a:r>
              <a:rPr lang="es-ES" sz="1200" dirty="0">
                <a:solidFill>
                  <a:schemeClr val="dk1"/>
                </a:solidFill>
                <a:latin typeface="Calibri"/>
                <a:ea typeface="Calibri"/>
                <a:cs typeface="Calibri"/>
                <a:sym typeface="Calibri"/>
              </a:rPr>
              <a:t> </a:t>
            </a:r>
            <a:r>
              <a:rPr lang="es-ES" sz="1200" dirty="0" err="1">
                <a:solidFill>
                  <a:schemeClr val="dk1"/>
                </a:solidFill>
                <a:latin typeface="+mn-lt"/>
                <a:ea typeface="Calibri"/>
                <a:cs typeface="Calibri"/>
                <a:sym typeface="Calibri"/>
              </a:rPr>
              <a:t>the</a:t>
            </a:r>
            <a:r>
              <a:rPr lang="es-ES" sz="1200" dirty="0">
                <a:solidFill>
                  <a:schemeClr val="dk1"/>
                </a:solidFill>
                <a:latin typeface="+mn-lt"/>
                <a:ea typeface="Calibri"/>
                <a:cs typeface="Calibri"/>
                <a:sym typeface="Calibri"/>
              </a:rPr>
              <a:t> no </a:t>
            </a:r>
            <a:r>
              <a:rPr lang="es-ES" sz="1200" dirty="0" err="1">
                <a:solidFill>
                  <a:schemeClr val="dk1"/>
                </a:solidFill>
                <a:latin typeface="+mn-lt"/>
                <a:ea typeface="Calibri"/>
                <a:cs typeface="Calibri"/>
                <a:sym typeface="Calibri"/>
              </a:rPr>
              <a:t>captions</a:t>
            </a:r>
            <a:r>
              <a:rPr lang="es-ES" sz="1200" dirty="0">
                <a:solidFill>
                  <a:schemeClr val="dk1"/>
                </a:solidFill>
                <a:latin typeface="+mn-lt"/>
                <a:ea typeface="Calibri"/>
                <a:cs typeface="Calibri"/>
                <a:sym typeface="Calibri"/>
              </a:rPr>
              <a:t> </a:t>
            </a:r>
            <a:r>
              <a:rPr lang="es-ES" sz="1200" dirty="0" err="1">
                <a:solidFill>
                  <a:schemeClr val="dk1"/>
                </a:solidFill>
                <a:latin typeface="+mn-lt"/>
                <a:ea typeface="Calibri"/>
                <a:cs typeface="Calibri"/>
                <a:sym typeface="Calibri"/>
              </a:rPr>
              <a:t>group</a:t>
            </a:r>
            <a:r>
              <a:rPr lang="es-ES" sz="1200" dirty="0">
                <a:solidFill>
                  <a:schemeClr val="dk1"/>
                </a:solidFill>
                <a:latin typeface="+mn-lt"/>
                <a:ea typeface="Calibri"/>
                <a:cs typeface="Calibri"/>
                <a:sym typeface="Calibri"/>
              </a:rPr>
              <a:t> </a:t>
            </a:r>
            <a:r>
              <a:rPr lang="es-ES" sz="1200" dirty="0" err="1">
                <a:solidFill>
                  <a:schemeClr val="dk1"/>
                </a:solidFill>
                <a:latin typeface="+mn-lt"/>
                <a:ea typeface="Calibri"/>
                <a:cs typeface="Calibri"/>
                <a:sym typeface="Calibri"/>
              </a:rPr>
              <a:t>significantly</a:t>
            </a:r>
            <a:r>
              <a:rPr lang="es-ES" sz="1200" dirty="0">
                <a:solidFill>
                  <a:schemeClr val="dk1"/>
                </a:solidFill>
                <a:latin typeface="+mn-lt"/>
                <a:ea typeface="Calibri"/>
                <a:cs typeface="Calibri"/>
                <a:sym typeface="Calibri"/>
              </a:rPr>
              <a:t> </a:t>
            </a:r>
            <a:r>
              <a:rPr lang="es-ES" sz="1200" dirty="0" err="1">
                <a:solidFill>
                  <a:schemeClr val="dk1"/>
                </a:solidFill>
                <a:latin typeface="+mn-lt"/>
                <a:ea typeface="Calibri"/>
                <a:cs typeface="Calibri"/>
                <a:sym typeface="Calibri"/>
              </a:rPr>
              <a:t>decreased</a:t>
            </a:r>
            <a:r>
              <a:rPr lang="es-ES" sz="1200" dirty="0">
                <a:solidFill>
                  <a:schemeClr val="dk1"/>
                </a:solidFill>
                <a:latin typeface="+mn-lt"/>
                <a:ea typeface="Calibri"/>
                <a:cs typeface="Calibri"/>
                <a:sym typeface="Calibri"/>
              </a:rPr>
              <a:t> </a:t>
            </a:r>
            <a:r>
              <a:rPr lang="es-ES" sz="1200" dirty="0" err="1">
                <a:solidFill>
                  <a:schemeClr val="dk1"/>
                </a:solidFill>
                <a:latin typeface="+mn-lt"/>
                <a:ea typeface="Calibri"/>
                <a:cs typeface="Calibri"/>
                <a:sym typeface="Calibri"/>
              </a:rPr>
              <a:t>their</a:t>
            </a:r>
            <a:r>
              <a:rPr lang="es-ES" sz="1200" dirty="0">
                <a:solidFill>
                  <a:schemeClr val="dk1"/>
                </a:solidFill>
                <a:latin typeface="+mn-lt"/>
                <a:ea typeface="Calibri"/>
                <a:cs typeface="Calibri"/>
                <a:sym typeface="Calibri"/>
              </a:rPr>
              <a:t> </a:t>
            </a:r>
            <a:r>
              <a:rPr lang="es-ES" sz="1200" dirty="0" err="1">
                <a:solidFill>
                  <a:schemeClr val="dk1"/>
                </a:solidFill>
                <a:latin typeface="+mn-lt"/>
                <a:ea typeface="Calibri"/>
                <a:cs typeface="Calibri"/>
                <a:sym typeface="Calibri"/>
              </a:rPr>
              <a:t>preference</a:t>
            </a:r>
            <a:r>
              <a:rPr lang="es-ES" sz="1200" dirty="0">
                <a:solidFill>
                  <a:schemeClr val="dk1"/>
                </a:solidFill>
                <a:latin typeface="+mn-lt"/>
                <a:ea typeface="Calibri"/>
                <a:cs typeface="Calibri"/>
                <a:sym typeface="Calibri"/>
              </a:rPr>
              <a:t> </a:t>
            </a:r>
            <a:r>
              <a:rPr lang="es-ES" sz="1200" dirty="0" err="1">
                <a:solidFill>
                  <a:schemeClr val="dk1"/>
                </a:solidFill>
                <a:latin typeface="+mn-lt"/>
                <a:ea typeface="Calibri"/>
                <a:cs typeface="Calibri"/>
                <a:sym typeface="Calibri"/>
              </a:rPr>
              <a:t>for</a:t>
            </a:r>
            <a:r>
              <a:rPr lang="es-ES" sz="1200" dirty="0">
                <a:solidFill>
                  <a:schemeClr val="dk1"/>
                </a:solidFill>
                <a:latin typeface="+mn-lt"/>
                <a:ea typeface="Calibri"/>
                <a:cs typeface="Calibri"/>
                <a:sym typeface="Calibri"/>
              </a:rPr>
              <a:t> use of L2 </a:t>
            </a:r>
            <a:r>
              <a:rPr lang="es-ES" sz="1200" dirty="0" err="1">
                <a:solidFill>
                  <a:schemeClr val="dk1"/>
                </a:solidFill>
                <a:latin typeface="+mn-lt"/>
                <a:ea typeface="Calibri"/>
                <a:cs typeface="Calibri"/>
                <a:sym typeface="Calibri"/>
              </a:rPr>
              <a:t>captions</a:t>
            </a:r>
            <a:r>
              <a:rPr lang="es-ES" sz="1200" dirty="0">
                <a:solidFill>
                  <a:schemeClr val="dk1"/>
                </a:solidFill>
                <a:latin typeface="+mn-lt"/>
                <a:ea typeface="Calibri"/>
                <a:cs typeface="Calibri"/>
                <a:sym typeface="Calibri"/>
              </a:rPr>
              <a:t>.</a:t>
            </a:r>
            <a:endParaRPr dirty="0"/>
          </a:p>
        </p:txBody>
      </p:sp>
      <p:sp>
        <p:nvSpPr>
          <p:cNvPr id="254" name="Google Shape;254;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16</a:t>
            </a:fld>
            <a:endParaRPr/>
          </a:p>
        </p:txBody>
      </p:sp>
    </p:spTree>
    <p:extLst>
      <p:ext uri="{BB962C8B-B14F-4D97-AF65-F5344CB8AC3E}">
        <p14:creationId xmlns:p14="http://schemas.microsoft.com/office/powerpoint/2010/main" val="9835472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These</a:t>
            </a:r>
            <a:r>
              <a:rPr lang="es-ES" dirty="0"/>
              <a:t> </a:t>
            </a:r>
            <a:r>
              <a:rPr lang="es-ES" dirty="0" err="1"/>
              <a:t>results</a:t>
            </a:r>
            <a:r>
              <a:rPr lang="es-ES" dirty="0"/>
              <a:t> lead </a:t>
            </a:r>
            <a:r>
              <a:rPr lang="es-ES" dirty="0" err="1"/>
              <a:t>to</a:t>
            </a:r>
            <a:r>
              <a:rPr lang="es-ES" dirty="0"/>
              <a:t> </a:t>
            </a:r>
            <a:r>
              <a:rPr lang="es-ES" dirty="0" err="1"/>
              <a:t>the</a:t>
            </a:r>
            <a:r>
              <a:rPr lang="es-ES" dirty="0"/>
              <a:t> </a:t>
            </a:r>
            <a:r>
              <a:rPr lang="es-ES" dirty="0" err="1"/>
              <a:t>following</a:t>
            </a:r>
            <a:r>
              <a:rPr lang="es-ES" dirty="0"/>
              <a:t> </a:t>
            </a:r>
            <a:r>
              <a:rPr lang="es-ES" dirty="0" err="1"/>
              <a:t>discussion</a:t>
            </a:r>
            <a:r>
              <a:rPr lang="es-ES" dirty="0"/>
              <a:t>. </a:t>
            </a:r>
          </a:p>
          <a:p>
            <a:r>
              <a:rPr lang="es-ES" dirty="0" err="1"/>
              <a:t>To</a:t>
            </a:r>
            <a:r>
              <a:rPr lang="es-ES" dirty="0"/>
              <a:t> </a:t>
            </a:r>
            <a:r>
              <a:rPr lang="es-ES" dirty="0" err="1"/>
              <a:t>start</a:t>
            </a:r>
            <a:r>
              <a:rPr lang="es-ES" dirty="0"/>
              <a:t> </a:t>
            </a:r>
            <a:r>
              <a:rPr lang="es-ES" dirty="0" err="1"/>
              <a:t>with</a:t>
            </a:r>
            <a:r>
              <a:rPr lang="es-ES" dirty="0"/>
              <a:t>, </a:t>
            </a:r>
            <a:r>
              <a:rPr lang="es-ES" dirty="0" err="1"/>
              <a:t>it</a:t>
            </a:r>
            <a:r>
              <a:rPr lang="es-ES" dirty="0"/>
              <a:t> </a:t>
            </a:r>
            <a:r>
              <a:rPr lang="es-ES" dirty="0" err="1"/>
              <a:t>seems</a:t>
            </a:r>
            <a:r>
              <a:rPr lang="es-ES" dirty="0"/>
              <a:t> </a:t>
            </a:r>
            <a:r>
              <a:rPr lang="es-ES" dirty="0" err="1"/>
              <a:t>that</a:t>
            </a:r>
            <a:r>
              <a:rPr lang="es-ES" dirty="0"/>
              <a:t> </a:t>
            </a:r>
            <a:r>
              <a:rPr lang="es-ES" dirty="0" err="1"/>
              <a:t>the</a:t>
            </a:r>
            <a:r>
              <a:rPr lang="es-ES" dirty="0"/>
              <a:t> </a:t>
            </a:r>
            <a:r>
              <a:rPr lang="es-ES" dirty="0" err="1"/>
              <a:t>students</a:t>
            </a:r>
            <a:r>
              <a:rPr lang="es-ES" dirty="0"/>
              <a:t> </a:t>
            </a:r>
            <a:r>
              <a:rPr lang="es-ES" dirty="0" err="1"/>
              <a:t>perceive</a:t>
            </a:r>
            <a:r>
              <a:rPr lang="es-ES" dirty="0"/>
              <a:t> </a:t>
            </a:r>
            <a:r>
              <a:rPr lang="es-ES" dirty="0" err="1"/>
              <a:t>they</a:t>
            </a:r>
            <a:r>
              <a:rPr lang="es-ES" dirty="0"/>
              <a:t> </a:t>
            </a:r>
            <a:r>
              <a:rPr lang="es-ES" dirty="0" err="1"/>
              <a:t>learn</a:t>
            </a:r>
            <a:r>
              <a:rPr lang="es-ES" dirty="0"/>
              <a:t> </a:t>
            </a:r>
            <a:r>
              <a:rPr lang="es-ES" dirty="0" err="1"/>
              <a:t>expressions</a:t>
            </a:r>
            <a:r>
              <a:rPr lang="es-ES" dirty="0"/>
              <a:t> and </a:t>
            </a:r>
            <a:r>
              <a:rPr lang="es-ES" dirty="0" err="1"/>
              <a:t>vocabulary</a:t>
            </a:r>
            <a:r>
              <a:rPr lang="es-ES" dirty="0"/>
              <a:t> more </a:t>
            </a:r>
            <a:r>
              <a:rPr lang="es-ES" dirty="0" err="1"/>
              <a:t>than</a:t>
            </a:r>
            <a:r>
              <a:rPr lang="es-ES" dirty="0"/>
              <a:t> </a:t>
            </a:r>
            <a:r>
              <a:rPr lang="es-ES" dirty="0" err="1"/>
              <a:t>anything</a:t>
            </a:r>
            <a:r>
              <a:rPr lang="es-ES" dirty="0"/>
              <a:t> </a:t>
            </a:r>
            <a:r>
              <a:rPr lang="es-ES" dirty="0" err="1"/>
              <a:t>else</a:t>
            </a:r>
            <a:r>
              <a:rPr lang="es-ES" dirty="0"/>
              <a:t>. </a:t>
            </a:r>
            <a:r>
              <a:rPr lang="es-ES" dirty="0" err="1"/>
              <a:t>The</a:t>
            </a:r>
            <a:r>
              <a:rPr lang="es-ES" dirty="0"/>
              <a:t> </a:t>
            </a:r>
            <a:r>
              <a:rPr lang="es-ES" dirty="0" err="1"/>
              <a:t>reasons</a:t>
            </a:r>
            <a:r>
              <a:rPr lang="es-ES" dirty="0"/>
              <a:t> </a:t>
            </a:r>
            <a:r>
              <a:rPr lang="es-ES" dirty="0" err="1"/>
              <a:t>for</a:t>
            </a:r>
            <a:r>
              <a:rPr lang="es-ES" dirty="0"/>
              <a:t> </a:t>
            </a:r>
            <a:r>
              <a:rPr lang="es-ES" dirty="0" err="1"/>
              <a:t>this</a:t>
            </a:r>
            <a:r>
              <a:rPr lang="es-ES" dirty="0"/>
              <a:t> </a:t>
            </a:r>
            <a:r>
              <a:rPr lang="es-ES" dirty="0" err="1"/>
              <a:t>feeling</a:t>
            </a:r>
            <a:r>
              <a:rPr lang="es-ES" dirty="0"/>
              <a:t> </a:t>
            </a:r>
            <a:r>
              <a:rPr lang="es-ES" dirty="0" err="1"/>
              <a:t>could</a:t>
            </a:r>
            <a:r>
              <a:rPr lang="es-ES" dirty="0"/>
              <a:t> be </a:t>
            </a:r>
            <a:r>
              <a:rPr lang="es-ES" dirty="0" err="1"/>
              <a:t>several</a:t>
            </a:r>
            <a:r>
              <a:rPr lang="es-ES" dirty="0"/>
              <a:t>. To </a:t>
            </a:r>
            <a:r>
              <a:rPr lang="es-ES" dirty="0" err="1"/>
              <a:t>start</a:t>
            </a:r>
            <a:r>
              <a:rPr lang="es-ES" dirty="0"/>
              <a:t> </a:t>
            </a:r>
            <a:r>
              <a:rPr lang="es-ES" dirty="0" err="1"/>
              <a:t>with</a:t>
            </a:r>
            <a:r>
              <a:rPr lang="es-ES" dirty="0"/>
              <a:t>, </a:t>
            </a:r>
            <a:r>
              <a:rPr lang="es-ES" dirty="0" err="1"/>
              <a:t>expressions</a:t>
            </a:r>
            <a:r>
              <a:rPr lang="es-ES" dirty="0"/>
              <a:t> and </a:t>
            </a:r>
            <a:r>
              <a:rPr lang="es-ES" dirty="0" err="1"/>
              <a:t>vocabulary</a:t>
            </a:r>
            <a:r>
              <a:rPr lang="es-ES" dirty="0"/>
              <a:t> are Language </a:t>
            </a:r>
            <a:r>
              <a:rPr lang="es-ES" dirty="0" err="1"/>
              <a:t>elements</a:t>
            </a:r>
            <a:r>
              <a:rPr lang="es-ES" dirty="0"/>
              <a:t> </a:t>
            </a:r>
            <a:r>
              <a:rPr lang="es-ES" dirty="0" err="1"/>
              <a:t>that</a:t>
            </a:r>
            <a:r>
              <a:rPr lang="es-ES" dirty="0"/>
              <a:t> </a:t>
            </a:r>
            <a:r>
              <a:rPr lang="es-ES" dirty="0" err="1"/>
              <a:t>could</a:t>
            </a:r>
            <a:r>
              <a:rPr lang="es-ES" dirty="0"/>
              <a:t> be </a:t>
            </a:r>
            <a:r>
              <a:rPr lang="es-ES" dirty="0" err="1"/>
              <a:t>perceived</a:t>
            </a:r>
            <a:r>
              <a:rPr lang="es-ES" dirty="0"/>
              <a:t> as more </a:t>
            </a:r>
            <a:r>
              <a:rPr lang="es-ES" dirty="0" err="1"/>
              <a:t>salient</a:t>
            </a:r>
            <a:r>
              <a:rPr lang="es-ES" dirty="0"/>
              <a:t> </a:t>
            </a:r>
            <a:r>
              <a:rPr lang="es-ES" dirty="0" err="1"/>
              <a:t>than</a:t>
            </a:r>
            <a:r>
              <a:rPr lang="es-ES" dirty="0"/>
              <a:t> </a:t>
            </a:r>
            <a:r>
              <a:rPr lang="es-ES" dirty="0" err="1"/>
              <a:t>grammar</a:t>
            </a:r>
            <a:r>
              <a:rPr lang="es-ES" dirty="0"/>
              <a:t> and </a:t>
            </a:r>
            <a:r>
              <a:rPr lang="es-ES" dirty="0" err="1"/>
              <a:t>pronunciation</a:t>
            </a:r>
            <a:r>
              <a:rPr lang="es-ES" dirty="0"/>
              <a:t>, so </a:t>
            </a:r>
            <a:r>
              <a:rPr lang="es-ES" dirty="0" err="1"/>
              <a:t>they</a:t>
            </a:r>
            <a:r>
              <a:rPr lang="es-ES" dirty="0"/>
              <a:t> are </a:t>
            </a:r>
            <a:r>
              <a:rPr lang="es-ES" dirty="0" err="1"/>
              <a:t>easier</a:t>
            </a:r>
            <a:r>
              <a:rPr lang="es-ES" dirty="0"/>
              <a:t> to </a:t>
            </a:r>
            <a:r>
              <a:rPr lang="es-ES" dirty="0" err="1"/>
              <a:t>notice</a:t>
            </a:r>
            <a:r>
              <a:rPr lang="es-ES" dirty="0"/>
              <a:t> </a:t>
            </a:r>
            <a:r>
              <a:rPr lang="es-ES" dirty="0" err="1"/>
              <a:t>than</a:t>
            </a:r>
            <a:r>
              <a:rPr lang="es-ES" dirty="0"/>
              <a:t> </a:t>
            </a:r>
            <a:r>
              <a:rPr lang="es-ES" dirty="0" err="1"/>
              <a:t>others</a:t>
            </a:r>
            <a:r>
              <a:rPr lang="es-ES" dirty="0"/>
              <a:t>. </a:t>
            </a:r>
            <a:r>
              <a:rPr lang="es-ES" dirty="0" err="1"/>
              <a:t>Also</a:t>
            </a:r>
            <a:r>
              <a:rPr lang="es-ES" dirty="0"/>
              <a:t>, as </a:t>
            </a:r>
            <a:r>
              <a:rPr lang="es-ES" dirty="0" err="1"/>
              <a:t>expressions</a:t>
            </a:r>
            <a:r>
              <a:rPr lang="es-ES" dirty="0"/>
              <a:t> and </a:t>
            </a:r>
            <a:r>
              <a:rPr lang="es-ES" dirty="0" err="1"/>
              <a:t>grammatical</a:t>
            </a:r>
            <a:r>
              <a:rPr lang="es-ES" dirty="0"/>
              <a:t> </a:t>
            </a:r>
            <a:r>
              <a:rPr lang="es-ES" dirty="0" err="1"/>
              <a:t>constructions</a:t>
            </a:r>
            <a:r>
              <a:rPr lang="es-ES" dirty="0"/>
              <a:t> </a:t>
            </a:r>
            <a:r>
              <a:rPr lang="es-ES" dirty="0" err="1"/>
              <a:t>were</a:t>
            </a:r>
            <a:r>
              <a:rPr lang="es-ES" dirty="0"/>
              <a:t> </a:t>
            </a:r>
            <a:r>
              <a:rPr lang="es-ES" dirty="0" err="1"/>
              <a:t>those</a:t>
            </a:r>
            <a:r>
              <a:rPr lang="es-ES" dirty="0"/>
              <a:t> target ítems </a:t>
            </a:r>
            <a:r>
              <a:rPr lang="es-ES" dirty="0" err="1"/>
              <a:t>appearing</a:t>
            </a:r>
            <a:r>
              <a:rPr lang="es-ES" dirty="0"/>
              <a:t> </a:t>
            </a:r>
            <a:r>
              <a:rPr lang="es-ES" dirty="0" err="1"/>
              <a:t>highlighted</a:t>
            </a:r>
            <a:r>
              <a:rPr lang="es-ES" dirty="0"/>
              <a:t> in </a:t>
            </a:r>
            <a:r>
              <a:rPr lang="es-ES" dirty="0" err="1"/>
              <a:t>the</a:t>
            </a:r>
            <a:r>
              <a:rPr lang="es-ES" dirty="0"/>
              <a:t> </a:t>
            </a:r>
            <a:r>
              <a:rPr lang="es-ES" dirty="0" err="1"/>
              <a:t>enhanced</a:t>
            </a:r>
            <a:r>
              <a:rPr lang="es-ES" dirty="0"/>
              <a:t> </a:t>
            </a:r>
            <a:r>
              <a:rPr lang="es-ES" dirty="0" err="1"/>
              <a:t>captions</a:t>
            </a:r>
            <a:r>
              <a:rPr lang="es-ES" dirty="0"/>
              <a:t> </a:t>
            </a:r>
            <a:r>
              <a:rPr lang="es-ES" dirty="0" err="1"/>
              <a:t>group</a:t>
            </a:r>
            <a:r>
              <a:rPr lang="es-ES" dirty="0"/>
              <a:t>, </a:t>
            </a:r>
            <a:r>
              <a:rPr lang="es-ES" dirty="0" err="1"/>
              <a:t>this</a:t>
            </a:r>
            <a:r>
              <a:rPr lang="es-ES" dirty="0"/>
              <a:t> </a:t>
            </a:r>
            <a:r>
              <a:rPr lang="es-ES" dirty="0" err="1"/>
              <a:t>could</a:t>
            </a:r>
            <a:r>
              <a:rPr lang="es-ES" dirty="0"/>
              <a:t> </a:t>
            </a:r>
            <a:r>
              <a:rPr lang="es-ES" dirty="0" err="1"/>
              <a:t>have</a:t>
            </a:r>
            <a:r>
              <a:rPr lang="es-ES" dirty="0"/>
              <a:t> led </a:t>
            </a:r>
            <a:r>
              <a:rPr lang="es-ES" dirty="0" err="1"/>
              <a:t>to</a:t>
            </a:r>
            <a:r>
              <a:rPr lang="es-ES" dirty="0"/>
              <a:t> a </a:t>
            </a:r>
            <a:r>
              <a:rPr lang="es-ES" dirty="0" err="1"/>
              <a:t>feeling</a:t>
            </a:r>
            <a:r>
              <a:rPr lang="es-ES" dirty="0"/>
              <a:t> </a:t>
            </a:r>
            <a:r>
              <a:rPr lang="es-ES" dirty="0" err="1"/>
              <a:t>that</a:t>
            </a:r>
            <a:r>
              <a:rPr lang="es-ES" dirty="0"/>
              <a:t> </a:t>
            </a:r>
            <a:r>
              <a:rPr lang="es-ES" dirty="0" err="1"/>
              <a:t>it</a:t>
            </a:r>
            <a:r>
              <a:rPr lang="es-ES" dirty="0"/>
              <a:t> </a:t>
            </a:r>
            <a:r>
              <a:rPr lang="es-ES" dirty="0" err="1"/>
              <a:t>was</a:t>
            </a:r>
            <a:r>
              <a:rPr lang="es-ES" dirty="0"/>
              <a:t> </a:t>
            </a:r>
            <a:r>
              <a:rPr lang="es-ES" dirty="0" err="1"/>
              <a:t>this</a:t>
            </a:r>
            <a:r>
              <a:rPr lang="es-ES" dirty="0"/>
              <a:t> </a:t>
            </a:r>
            <a:r>
              <a:rPr lang="es-ES" dirty="0" err="1"/>
              <a:t>type</a:t>
            </a:r>
            <a:r>
              <a:rPr lang="es-ES" dirty="0"/>
              <a:t> </a:t>
            </a:r>
            <a:r>
              <a:rPr lang="es-ES" dirty="0" err="1"/>
              <a:t>of</a:t>
            </a:r>
            <a:r>
              <a:rPr lang="es-ES" dirty="0"/>
              <a:t> </a:t>
            </a:r>
            <a:r>
              <a:rPr lang="es-ES" dirty="0" err="1"/>
              <a:t>items</a:t>
            </a:r>
            <a:r>
              <a:rPr lang="es-ES" dirty="0"/>
              <a:t>, and </a:t>
            </a:r>
            <a:r>
              <a:rPr lang="es-ES" dirty="0" err="1"/>
              <a:t>not</a:t>
            </a:r>
            <a:r>
              <a:rPr lang="es-ES" dirty="0"/>
              <a:t> </a:t>
            </a:r>
            <a:r>
              <a:rPr lang="es-ES" dirty="0" err="1"/>
              <a:t>others</a:t>
            </a:r>
            <a:r>
              <a:rPr lang="es-ES" dirty="0"/>
              <a:t>, </a:t>
            </a:r>
            <a:r>
              <a:rPr lang="es-ES" dirty="0" err="1"/>
              <a:t>the</a:t>
            </a:r>
            <a:r>
              <a:rPr lang="es-ES" dirty="0"/>
              <a:t> </a:t>
            </a:r>
            <a:r>
              <a:rPr lang="es-ES" dirty="0" err="1"/>
              <a:t>ones</a:t>
            </a:r>
            <a:r>
              <a:rPr lang="es-ES" dirty="0"/>
              <a:t> </a:t>
            </a:r>
            <a:r>
              <a:rPr lang="es-ES" dirty="0" err="1"/>
              <a:t>being</a:t>
            </a:r>
            <a:r>
              <a:rPr lang="es-ES" dirty="0"/>
              <a:t> </a:t>
            </a:r>
            <a:r>
              <a:rPr lang="es-ES" dirty="0" err="1"/>
              <a:t>learned</a:t>
            </a:r>
            <a:r>
              <a:rPr lang="es-ES" dirty="0"/>
              <a:t>. </a:t>
            </a:r>
            <a:r>
              <a:rPr lang="es-ES" dirty="0" err="1"/>
              <a:t>Also</a:t>
            </a:r>
            <a:r>
              <a:rPr lang="es-ES" dirty="0"/>
              <a:t>, as </a:t>
            </a:r>
            <a:r>
              <a:rPr lang="es-ES" dirty="0" err="1"/>
              <a:t>found</a:t>
            </a:r>
            <a:r>
              <a:rPr lang="es-ES" dirty="0"/>
              <a:t> in </a:t>
            </a:r>
            <a:r>
              <a:rPr lang="es-ES" dirty="0" err="1"/>
              <a:t>Kusyk</a:t>
            </a:r>
            <a:r>
              <a:rPr lang="es-ES" baseline="0" dirty="0"/>
              <a:t> and</a:t>
            </a:r>
            <a:r>
              <a:rPr lang="es-ES" dirty="0"/>
              <a:t> </a:t>
            </a:r>
            <a:r>
              <a:rPr lang="es-ES" dirty="0" err="1"/>
              <a:t>Sockett’s</a:t>
            </a:r>
            <a:r>
              <a:rPr lang="es-ES" dirty="0"/>
              <a:t> and </a:t>
            </a:r>
            <a:r>
              <a:rPr lang="es-ES" dirty="0" err="1"/>
              <a:t>Vanderplank’s</a:t>
            </a:r>
            <a:r>
              <a:rPr lang="es-ES" dirty="0"/>
              <a:t> </a:t>
            </a:r>
            <a:r>
              <a:rPr lang="es-ES" dirty="0" err="1"/>
              <a:t>studies</a:t>
            </a:r>
            <a:r>
              <a:rPr lang="es-ES" dirty="0"/>
              <a:t>, </a:t>
            </a:r>
            <a:r>
              <a:rPr lang="es-ES" dirty="0" err="1"/>
              <a:t>these</a:t>
            </a:r>
            <a:r>
              <a:rPr lang="es-ES" dirty="0"/>
              <a:t> are </a:t>
            </a:r>
            <a:r>
              <a:rPr lang="es-ES" dirty="0" err="1"/>
              <a:t>the</a:t>
            </a:r>
            <a:r>
              <a:rPr lang="es-ES" dirty="0"/>
              <a:t> </a:t>
            </a:r>
            <a:r>
              <a:rPr lang="es-ES" dirty="0" err="1"/>
              <a:t>linguistic</a:t>
            </a:r>
            <a:r>
              <a:rPr lang="es-ES" dirty="0"/>
              <a:t> </a:t>
            </a:r>
            <a:r>
              <a:rPr lang="es-ES" dirty="0" err="1"/>
              <a:t>aspects</a:t>
            </a:r>
            <a:r>
              <a:rPr lang="es-ES" dirty="0"/>
              <a:t> </a:t>
            </a:r>
            <a:r>
              <a:rPr lang="es-ES" dirty="0" err="1"/>
              <a:t>that</a:t>
            </a:r>
            <a:r>
              <a:rPr lang="es-ES" dirty="0"/>
              <a:t> are </a:t>
            </a:r>
            <a:r>
              <a:rPr lang="es-ES" dirty="0" err="1"/>
              <a:t>paid</a:t>
            </a:r>
            <a:r>
              <a:rPr lang="es-ES" dirty="0"/>
              <a:t> more </a:t>
            </a:r>
            <a:r>
              <a:rPr lang="es-ES" dirty="0" err="1"/>
              <a:t>attention</a:t>
            </a:r>
            <a:r>
              <a:rPr lang="es-ES" dirty="0"/>
              <a:t> to in </a:t>
            </a:r>
            <a:r>
              <a:rPr lang="es-ES" dirty="0" err="1"/>
              <a:t>out</a:t>
            </a:r>
            <a:r>
              <a:rPr lang="es-ES" dirty="0"/>
              <a:t>-of-</a:t>
            </a:r>
            <a:r>
              <a:rPr lang="es-ES" dirty="0" err="1"/>
              <a:t>class</a:t>
            </a:r>
            <a:r>
              <a:rPr lang="es-ES" dirty="0"/>
              <a:t> </a:t>
            </a:r>
            <a:r>
              <a:rPr lang="es-ES" dirty="0" err="1"/>
              <a:t>exposure</a:t>
            </a:r>
            <a:r>
              <a:rPr lang="es-ES" dirty="0"/>
              <a:t>, so </a:t>
            </a:r>
            <a:r>
              <a:rPr lang="es-ES" dirty="0" err="1"/>
              <a:t>it</a:t>
            </a:r>
            <a:r>
              <a:rPr lang="es-ES" dirty="0"/>
              <a:t> </a:t>
            </a:r>
            <a:r>
              <a:rPr lang="es-ES" dirty="0" err="1"/>
              <a:t>shouldn’t</a:t>
            </a:r>
            <a:r>
              <a:rPr lang="es-ES" dirty="0"/>
              <a:t> be a </a:t>
            </a:r>
            <a:r>
              <a:rPr lang="es-ES" dirty="0" err="1"/>
              <a:t>surprise</a:t>
            </a:r>
            <a:r>
              <a:rPr lang="es-ES" dirty="0"/>
              <a:t> </a:t>
            </a:r>
            <a:r>
              <a:rPr lang="es-ES" dirty="0" err="1"/>
              <a:t>that</a:t>
            </a:r>
            <a:r>
              <a:rPr lang="es-ES" dirty="0"/>
              <a:t> </a:t>
            </a:r>
            <a:r>
              <a:rPr lang="es-ES" dirty="0" err="1"/>
              <a:t>they</a:t>
            </a:r>
            <a:r>
              <a:rPr lang="es-ES" dirty="0"/>
              <a:t> are </a:t>
            </a:r>
            <a:r>
              <a:rPr lang="es-ES" dirty="0" err="1"/>
              <a:t>also</a:t>
            </a:r>
            <a:r>
              <a:rPr lang="es-ES" dirty="0"/>
              <a:t> </a:t>
            </a:r>
            <a:r>
              <a:rPr lang="es-ES" dirty="0" err="1"/>
              <a:t>the</a:t>
            </a:r>
            <a:r>
              <a:rPr lang="es-ES" dirty="0"/>
              <a:t> </a:t>
            </a:r>
            <a:r>
              <a:rPr lang="es-ES" dirty="0" err="1"/>
              <a:t>ones</a:t>
            </a:r>
            <a:r>
              <a:rPr lang="es-ES" dirty="0"/>
              <a:t> </a:t>
            </a:r>
            <a:r>
              <a:rPr lang="es-ES" dirty="0" err="1"/>
              <a:t>perceived</a:t>
            </a:r>
            <a:r>
              <a:rPr lang="es-ES" dirty="0"/>
              <a:t> as </a:t>
            </a:r>
            <a:r>
              <a:rPr lang="es-ES" dirty="0" err="1"/>
              <a:t>most</a:t>
            </a:r>
            <a:r>
              <a:rPr lang="es-ES" dirty="0"/>
              <a:t> </a:t>
            </a:r>
            <a:r>
              <a:rPr lang="es-ES" dirty="0" err="1"/>
              <a:t>learned</a:t>
            </a:r>
            <a:r>
              <a:rPr lang="es-ES" dirty="0"/>
              <a:t> </a:t>
            </a:r>
            <a:r>
              <a:rPr lang="es-ES" dirty="0" err="1"/>
              <a:t>by</a:t>
            </a:r>
            <a:r>
              <a:rPr lang="es-ES" dirty="0"/>
              <a:t> </a:t>
            </a:r>
            <a:r>
              <a:rPr lang="es-ES" dirty="0" err="1"/>
              <a:t>our</a:t>
            </a:r>
            <a:r>
              <a:rPr lang="es-ES" dirty="0"/>
              <a:t> </a:t>
            </a:r>
            <a:r>
              <a:rPr lang="es-ES" dirty="0" err="1"/>
              <a:t>participants</a:t>
            </a:r>
            <a:r>
              <a:rPr lang="es-ES" dirty="0"/>
              <a:t>. </a:t>
            </a:r>
          </a:p>
          <a:p>
            <a:endParaRPr lang="es-ES" dirty="0"/>
          </a:p>
          <a:p>
            <a:r>
              <a:rPr lang="es-ES" dirty="0" err="1"/>
              <a:t>Proficiency</a:t>
            </a:r>
            <a:r>
              <a:rPr lang="es-ES" dirty="0"/>
              <a:t> </a:t>
            </a:r>
            <a:r>
              <a:rPr lang="es-ES" dirty="0" err="1"/>
              <a:t>might</a:t>
            </a:r>
            <a:r>
              <a:rPr lang="es-ES" dirty="0"/>
              <a:t> </a:t>
            </a:r>
            <a:r>
              <a:rPr lang="es-ES" dirty="0" err="1"/>
              <a:t>have</a:t>
            </a:r>
            <a:r>
              <a:rPr lang="es-ES" dirty="0"/>
              <a:t> </a:t>
            </a:r>
            <a:r>
              <a:rPr lang="es-ES" dirty="0" err="1"/>
              <a:t>also</a:t>
            </a:r>
            <a:r>
              <a:rPr lang="es-ES" dirty="0"/>
              <a:t> </a:t>
            </a:r>
            <a:r>
              <a:rPr lang="es-ES" dirty="0" err="1"/>
              <a:t>played</a:t>
            </a:r>
            <a:r>
              <a:rPr lang="es-ES" dirty="0"/>
              <a:t> a role </a:t>
            </a:r>
            <a:r>
              <a:rPr lang="es-ES" dirty="0" err="1"/>
              <a:t>for</a:t>
            </a:r>
            <a:r>
              <a:rPr lang="es-ES" dirty="0"/>
              <a:t> </a:t>
            </a:r>
            <a:r>
              <a:rPr lang="es-ES" dirty="0" err="1"/>
              <a:t>those</a:t>
            </a:r>
            <a:r>
              <a:rPr lang="es-ES" dirty="0"/>
              <a:t> </a:t>
            </a:r>
            <a:r>
              <a:rPr lang="es-ES" dirty="0" err="1"/>
              <a:t>with</a:t>
            </a:r>
            <a:r>
              <a:rPr lang="es-ES" dirty="0"/>
              <a:t> a </a:t>
            </a:r>
            <a:r>
              <a:rPr lang="es-ES" dirty="0" err="1"/>
              <a:t>higher</a:t>
            </a:r>
            <a:r>
              <a:rPr lang="es-ES" dirty="0"/>
              <a:t> </a:t>
            </a:r>
            <a:r>
              <a:rPr lang="es-ES" dirty="0" err="1"/>
              <a:t>level</a:t>
            </a:r>
            <a:r>
              <a:rPr lang="es-ES" dirty="0"/>
              <a:t>. </a:t>
            </a:r>
            <a:r>
              <a:rPr lang="es-ES" dirty="0" err="1"/>
              <a:t>It</a:t>
            </a:r>
            <a:r>
              <a:rPr lang="es-ES" dirty="0"/>
              <a:t> </a:t>
            </a:r>
            <a:r>
              <a:rPr lang="es-ES" dirty="0" err="1"/>
              <a:t>might</a:t>
            </a:r>
            <a:r>
              <a:rPr lang="es-ES" dirty="0"/>
              <a:t> </a:t>
            </a:r>
            <a:r>
              <a:rPr lang="es-ES" dirty="0" err="1"/>
              <a:t>also</a:t>
            </a:r>
            <a:r>
              <a:rPr lang="es-ES" dirty="0"/>
              <a:t> be </a:t>
            </a:r>
            <a:r>
              <a:rPr lang="es-ES" dirty="0" err="1"/>
              <a:t>the</a:t>
            </a:r>
            <a:r>
              <a:rPr lang="es-ES" dirty="0"/>
              <a:t> case </a:t>
            </a:r>
            <a:r>
              <a:rPr lang="es-ES" dirty="0" err="1"/>
              <a:t>that</a:t>
            </a:r>
            <a:r>
              <a:rPr lang="es-ES" dirty="0"/>
              <a:t> </a:t>
            </a:r>
            <a:r>
              <a:rPr lang="es-ES" dirty="0" err="1"/>
              <a:t>these</a:t>
            </a:r>
            <a:r>
              <a:rPr lang="es-ES" dirty="0"/>
              <a:t> </a:t>
            </a:r>
            <a:r>
              <a:rPr lang="es-ES" dirty="0" err="1"/>
              <a:t>students</a:t>
            </a:r>
            <a:r>
              <a:rPr lang="es-ES" dirty="0"/>
              <a:t> </a:t>
            </a:r>
            <a:r>
              <a:rPr lang="es-ES" dirty="0" err="1"/>
              <a:t>didn’t</a:t>
            </a:r>
            <a:r>
              <a:rPr lang="es-ES" dirty="0"/>
              <a:t> </a:t>
            </a:r>
            <a:r>
              <a:rPr lang="es-ES" dirty="0" err="1"/>
              <a:t>find</a:t>
            </a:r>
            <a:r>
              <a:rPr lang="es-ES" dirty="0"/>
              <a:t> </a:t>
            </a:r>
            <a:r>
              <a:rPr lang="es-ES" dirty="0" err="1"/>
              <a:t>the</a:t>
            </a:r>
            <a:r>
              <a:rPr lang="es-ES" dirty="0"/>
              <a:t> target </a:t>
            </a:r>
            <a:r>
              <a:rPr lang="es-ES" dirty="0" err="1"/>
              <a:t>grammar</a:t>
            </a:r>
            <a:r>
              <a:rPr lang="es-ES" dirty="0"/>
              <a:t> </a:t>
            </a:r>
            <a:r>
              <a:rPr lang="es-ES" dirty="0" err="1"/>
              <a:t>structures</a:t>
            </a:r>
            <a:r>
              <a:rPr lang="es-ES" dirty="0"/>
              <a:t> </a:t>
            </a:r>
            <a:r>
              <a:rPr lang="es-ES" dirty="0" err="1"/>
              <a:t>challenging</a:t>
            </a:r>
            <a:r>
              <a:rPr lang="es-ES" dirty="0"/>
              <a:t> </a:t>
            </a:r>
            <a:r>
              <a:rPr lang="es-ES" dirty="0" err="1"/>
              <a:t>enough</a:t>
            </a:r>
            <a:r>
              <a:rPr lang="es-ES" dirty="0"/>
              <a:t> and </a:t>
            </a:r>
            <a:r>
              <a:rPr lang="es-ES" dirty="0" err="1"/>
              <a:t>hence</a:t>
            </a:r>
            <a:r>
              <a:rPr lang="es-ES" dirty="0"/>
              <a:t>, </a:t>
            </a:r>
            <a:r>
              <a:rPr lang="es-ES" dirty="0" err="1"/>
              <a:t>their</a:t>
            </a:r>
            <a:r>
              <a:rPr lang="es-ES" dirty="0"/>
              <a:t> </a:t>
            </a:r>
            <a:r>
              <a:rPr lang="es-ES" dirty="0" err="1"/>
              <a:t>lack</a:t>
            </a:r>
            <a:r>
              <a:rPr lang="es-ES" dirty="0"/>
              <a:t> of </a:t>
            </a:r>
            <a:r>
              <a:rPr lang="es-ES" dirty="0" err="1"/>
              <a:t>feeling</a:t>
            </a:r>
            <a:r>
              <a:rPr lang="es-ES" dirty="0"/>
              <a:t> of </a:t>
            </a:r>
            <a:r>
              <a:rPr lang="es-ES" dirty="0" err="1"/>
              <a:t>learning</a:t>
            </a:r>
            <a:r>
              <a:rPr lang="es-ES" dirty="0"/>
              <a:t> </a:t>
            </a:r>
            <a:r>
              <a:rPr lang="es-ES" dirty="0" err="1"/>
              <a:t>them</a:t>
            </a:r>
            <a:r>
              <a:rPr lang="es-ES" dirty="0"/>
              <a:t>. </a:t>
            </a:r>
          </a:p>
          <a:p>
            <a:endParaRPr lang="es-ES" dirty="0"/>
          </a:p>
          <a:p>
            <a:endParaRPr lang="es-ES" dirty="0"/>
          </a:p>
          <a:p>
            <a:r>
              <a:rPr lang="es-ES" dirty="0" err="1"/>
              <a:t>Grammar</a:t>
            </a:r>
            <a:r>
              <a:rPr lang="es-ES" dirty="0"/>
              <a:t> </a:t>
            </a:r>
            <a:r>
              <a:rPr lang="es-ES" dirty="0" err="1"/>
              <a:t>is</a:t>
            </a:r>
            <a:r>
              <a:rPr lang="es-ES" dirty="0"/>
              <a:t> </a:t>
            </a:r>
            <a:r>
              <a:rPr lang="es-ES" dirty="0" err="1"/>
              <a:t>the</a:t>
            </a:r>
            <a:r>
              <a:rPr lang="es-ES" dirty="0"/>
              <a:t> </a:t>
            </a:r>
            <a:r>
              <a:rPr lang="es-ES" dirty="0" err="1"/>
              <a:t>aspect</a:t>
            </a:r>
            <a:r>
              <a:rPr lang="es-ES" dirty="0"/>
              <a:t> </a:t>
            </a:r>
            <a:r>
              <a:rPr lang="es-ES" dirty="0" err="1"/>
              <a:t>that</a:t>
            </a:r>
            <a:r>
              <a:rPr lang="es-ES" dirty="0"/>
              <a:t> </a:t>
            </a:r>
            <a:r>
              <a:rPr lang="es-ES" dirty="0" err="1"/>
              <a:t>is</a:t>
            </a:r>
            <a:r>
              <a:rPr lang="es-ES" dirty="0"/>
              <a:t> </a:t>
            </a:r>
            <a:r>
              <a:rPr lang="es-ES" dirty="0" err="1"/>
              <a:t>felt</a:t>
            </a:r>
            <a:r>
              <a:rPr lang="es-ES" dirty="0"/>
              <a:t> </a:t>
            </a:r>
            <a:r>
              <a:rPr lang="es-ES" dirty="0" err="1"/>
              <a:t>to</a:t>
            </a:r>
            <a:r>
              <a:rPr lang="es-ES" dirty="0"/>
              <a:t> be </a:t>
            </a:r>
            <a:r>
              <a:rPr lang="es-ES" dirty="0" err="1"/>
              <a:t>learned</a:t>
            </a:r>
            <a:r>
              <a:rPr lang="es-ES" dirty="0"/>
              <a:t> </a:t>
            </a:r>
            <a:r>
              <a:rPr lang="es-ES" dirty="0" err="1"/>
              <a:t>the</a:t>
            </a:r>
            <a:r>
              <a:rPr lang="es-ES" dirty="0"/>
              <a:t> </a:t>
            </a:r>
            <a:r>
              <a:rPr lang="es-ES" dirty="0" err="1"/>
              <a:t>least</a:t>
            </a:r>
            <a:r>
              <a:rPr lang="es-ES" dirty="0"/>
              <a:t>. </a:t>
            </a:r>
            <a:r>
              <a:rPr lang="es-ES" dirty="0" err="1"/>
              <a:t>The</a:t>
            </a:r>
            <a:r>
              <a:rPr lang="es-ES" dirty="0"/>
              <a:t> </a:t>
            </a:r>
            <a:r>
              <a:rPr lang="es-ES" dirty="0" err="1"/>
              <a:t>reason</a:t>
            </a:r>
            <a:r>
              <a:rPr lang="es-ES" dirty="0"/>
              <a:t> </a:t>
            </a:r>
            <a:r>
              <a:rPr lang="es-ES" dirty="0" err="1"/>
              <a:t>for</a:t>
            </a:r>
            <a:r>
              <a:rPr lang="es-ES" dirty="0"/>
              <a:t> </a:t>
            </a:r>
            <a:r>
              <a:rPr lang="es-ES" dirty="0" err="1"/>
              <a:t>this</a:t>
            </a:r>
            <a:r>
              <a:rPr lang="es-ES" dirty="0"/>
              <a:t> </a:t>
            </a:r>
            <a:r>
              <a:rPr lang="es-ES" dirty="0" err="1"/>
              <a:t>might</a:t>
            </a:r>
            <a:r>
              <a:rPr lang="es-ES" dirty="0"/>
              <a:t> be </a:t>
            </a:r>
            <a:r>
              <a:rPr lang="es-ES" dirty="0" err="1"/>
              <a:t>that</a:t>
            </a:r>
            <a:r>
              <a:rPr lang="es-ES" dirty="0"/>
              <a:t> </a:t>
            </a:r>
            <a:r>
              <a:rPr lang="es-ES" dirty="0" err="1"/>
              <a:t>it</a:t>
            </a:r>
            <a:r>
              <a:rPr lang="es-ES" dirty="0"/>
              <a:t> </a:t>
            </a:r>
            <a:r>
              <a:rPr lang="es-ES" dirty="0" err="1"/>
              <a:t>is</a:t>
            </a:r>
            <a:r>
              <a:rPr lang="es-ES" dirty="0"/>
              <a:t> a </a:t>
            </a:r>
            <a:r>
              <a:rPr lang="es-ES" dirty="0" err="1"/>
              <a:t>language</a:t>
            </a:r>
            <a:r>
              <a:rPr lang="es-ES" dirty="0"/>
              <a:t> </a:t>
            </a:r>
            <a:r>
              <a:rPr lang="es-ES" dirty="0" err="1"/>
              <a:t>aspect</a:t>
            </a:r>
            <a:r>
              <a:rPr lang="es-ES" dirty="0"/>
              <a:t> </a:t>
            </a:r>
            <a:r>
              <a:rPr lang="es-ES" dirty="0" err="1"/>
              <a:t>that</a:t>
            </a:r>
            <a:r>
              <a:rPr lang="es-ES" dirty="0"/>
              <a:t> </a:t>
            </a:r>
            <a:r>
              <a:rPr lang="es-ES" dirty="0" err="1"/>
              <a:t>is</a:t>
            </a:r>
            <a:r>
              <a:rPr lang="es-ES" dirty="0"/>
              <a:t> </a:t>
            </a:r>
            <a:r>
              <a:rPr lang="es-ES" dirty="0" err="1"/>
              <a:t>traditionally</a:t>
            </a:r>
            <a:r>
              <a:rPr lang="es-ES" dirty="0"/>
              <a:t> </a:t>
            </a:r>
            <a:r>
              <a:rPr lang="es-ES" dirty="0" err="1"/>
              <a:t>addressed</a:t>
            </a:r>
            <a:r>
              <a:rPr lang="es-ES" dirty="0"/>
              <a:t> </a:t>
            </a:r>
            <a:r>
              <a:rPr lang="es-ES" dirty="0" err="1"/>
              <a:t>either</a:t>
            </a:r>
            <a:r>
              <a:rPr lang="es-ES" dirty="0"/>
              <a:t> </a:t>
            </a:r>
            <a:r>
              <a:rPr lang="es-ES" dirty="0" err="1"/>
              <a:t>implicitly</a:t>
            </a:r>
            <a:r>
              <a:rPr lang="es-ES" dirty="0"/>
              <a:t> </a:t>
            </a:r>
            <a:r>
              <a:rPr lang="es-ES" dirty="0" err="1"/>
              <a:t>or</a:t>
            </a:r>
            <a:r>
              <a:rPr lang="es-ES" dirty="0"/>
              <a:t> </a:t>
            </a:r>
            <a:r>
              <a:rPr lang="es-ES" dirty="0" err="1"/>
              <a:t>rather</a:t>
            </a:r>
            <a:r>
              <a:rPr lang="es-ES" dirty="0"/>
              <a:t> </a:t>
            </a:r>
            <a:r>
              <a:rPr lang="es-ES" dirty="0" err="1"/>
              <a:t>explicitly</a:t>
            </a:r>
            <a:r>
              <a:rPr lang="es-ES" dirty="0"/>
              <a:t> in </a:t>
            </a:r>
            <a:r>
              <a:rPr lang="es-ES" dirty="0" err="1"/>
              <a:t>the</a:t>
            </a:r>
            <a:r>
              <a:rPr lang="es-ES" dirty="0"/>
              <a:t> FL </a:t>
            </a:r>
            <a:r>
              <a:rPr lang="es-ES" dirty="0" err="1"/>
              <a:t>classroom</a:t>
            </a:r>
            <a:r>
              <a:rPr lang="es-ES" dirty="0"/>
              <a:t>. </a:t>
            </a:r>
            <a:r>
              <a:rPr lang="es-ES" dirty="0" err="1"/>
              <a:t>Also</a:t>
            </a:r>
            <a:r>
              <a:rPr lang="es-ES" dirty="0"/>
              <a:t>, as </a:t>
            </a:r>
            <a:r>
              <a:rPr lang="es-ES" dirty="0" err="1"/>
              <a:t>it</a:t>
            </a:r>
            <a:r>
              <a:rPr lang="es-ES" dirty="0"/>
              <a:t> </a:t>
            </a:r>
            <a:r>
              <a:rPr lang="es-ES" dirty="0" err="1"/>
              <a:t>was</a:t>
            </a:r>
            <a:r>
              <a:rPr lang="es-ES" dirty="0"/>
              <a:t> </a:t>
            </a:r>
            <a:r>
              <a:rPr lang="es-ES" dirty="0" err="1"/>
              <a:t>not</a:t>
            </a:r>
            <a:r>
              <a:rPr lang="es-ES" dirty="0"/>
              <a:t> </a:t>
            </a:r>
            <a:r>
              <a:rPr lang="es-ES" dirty="0" err="1"/>
              <a:t>further</a:t>
            </a:r>
            <a:r>
              <a:rPr lang="es-ES" dirty="0"/>
              <a:t> </a:t>
            </a:r>
            <a:r>
              <a:rPr lang="es-ES" dirty="0" err="1"/>
              <a:t>practised</a:t>
            </a:r>
            <a:r>
              <a:rPr lang="es-ES" dirty="0"/>
              <a:t> (</a:t>
            </a:r>
            <a:r>
              <a:rPr lang="es-ES" dirty="0" err="1"/>
              <a:t>only</a:t>
            </a:r>
            <a:r>
              <a:rPr lang="es-ES" dirty="0"/>
              <a:t> </a:t>
            </a:r>
            <a:r>
              <a:rPr lang="es-ES" dirty="0" err="1"/>
              <a:t>highlighted</a:t>
            </a:r>
            <a:r>
              <a:rPr lang="es-ES" dirty="0"/>
              <a:t> in </a:t>
            </a:r>
            <a:r>
              <a:rPr lang="es-ES" dirty="0" err="1"/>
              <a:t>the</a:t>
            </a:r>
            <a:r>
              <a:rPr lang="es-ES" dirty="0"/>
              <a:t> </a:t>
            </a:r>
            <a:r>
              <a:rPr lang="es-ES" dirty="0" err="1"/>
              <a:t>enhanced</a:t>
            </a:r>
            <a:r>
              <a:rPr lang="es-ES" dirty="0"/>
              <a:t> </a:t>
            </a:r>
            <a:r>
              <a:rPr lang="es-ES" dirty="0" err="1"/>
              <a:t>captions</a:t>
            </a:r>
            <a:r>
              <a:rPr lang="es-ES" dirty="0"/>
              <a:t> </a:t>
            </a:r>
            <a:r>
              <a:rPr lang="es-ES" dirty="0" err="1"/>
              <a:t>group</a:t>
            </a:r>
            <a:r>
              <a:rPr lang="es-ES" dirty="0"/>
              <a:t> and </a:t>
            </a:r>
            <a:r>
              <a:rPr lang="es-ES" dirty="0" err="1"/>
              <a:t>practised</a:t>
            </a:r>
            <a:r>
              <a:rPr lang="es-ES" dirty="0"/>
              <a:t> in </a:t>
            </a:r>
            <a:r>
              <a:rPr lang="es-ES" dirty="0" err="1"/>
              <a:t>the</a:t>
            </a:r>
            <a:r>
              <a:rPr lang="es-ES" dirty="0"/>
              <a:t> </a:t>
            </a:r>
            <a:r>
              <a:rPr lang="es-ES" dirty="0" err="1"/>
              <a:t>immediate</a:t>
            </a:r>
            <a:r>
              <a:rPr lang="es-ES" dirty="0"/>
              <a:t> </a:t>
            </a:r>
            <a:r>
              <a:rPr lang="es-ES" dirty="0" err="1"/>
              <a:t>post-tasks</a:t>
            </a:r>
            <a:r>
              <a:rPr lang="es-ES" dirty="0"/>
              <a:t> </a:t>
            </a:r>
            <a:r>
              <a:rPr lang="es-ES" dirty="0" err="1"/>
              <a:t>but</a:t>
            </a:r>
            <a:r>
              <a:rPr lang="es-ES" dirty="0"/>
              <a:t> no </a:t>
            </a:r>
            <a:r>
              <a:rPr lang="es-ES" dirty="0" err="1"/>
              <a:t>feedback</a:t>
            </a:r>
            <a:r>
              <a:rPr lang="es-ES" dirty="0"/>
              <a:t> </a:t>
            </a:r>
            <a:r>
              <a:rPr lang="es-ES" dirty="0" err="1"/>
              <a:t>was</a:t>
            </a:r>
            <a:r>
              <a:rPr lang="es-ES" dirty="0"/>
              <a:t> </a:t>
            </a:r>
            <a:r>
              <a:rPr lang="es-ES" dirty="0" err="1"/>
              <a:t>provided</a:t>
            </a:r>
            <a:r>
              <a:rPr lang="es-ES" dirty="0"/>
              <a:t>), </a:t>
            </a:r>
            <a:r>
              <a:rPr lang="es-ES" dirty="0" err="1"/>
              <a:t>the</a:t>
            </a:r>
            <a:r>
              <a:rPr lang="es-ES" dirty="0"/>
              <a:t> </a:t>
            </a:r>
            <a:r>
              <a:rPr lang="es-ES" dirty="0" err="1"/>
              <a:t>students</a:t>
            </a:r>
            <a:r>
              <a:rPr lang="es-ES" dirty="0"/>
              <a:t> </a:t>
            </a:r>
            <a:r>
              <a:rPr lang="es-ES" dirty="0" err="1"/>
              <a:t>might</a:t>
            </a:r>
            <a:r>
              <a:rPr lang="es-ES" dirty="0"/>
              <a:t> </a:t>
            </a:r>
            <a:r>
              <a:rPr lang="es-ES" dirty="0" err="1"/>
              <a:t>have</a:t>
            </a:r>
            <a:r>
              <a:rPr lang="es-ES" dirty="0"/>
              <a:t> </a:t>
            </a:r>
            <a:r>
              <a:rPr lang="es-ES" dirty="0" err="1"/>
              <a:t>felt</a:t>
            </a:r>
            <a:r>
              <a:rPr lang="es-ES" dirty="0"/>
              <a:t> </a:t>
            </a:r>
            <a:r>
              <a:rPr lang="es-ES" dirty="0" err="1"/>
              <a:t>that</a:t>
            </a:r>
            <a:r>
              <a:rPr lang="es-ES" dirty="0"/>
              <a:t> </a:t>
            </a:r>
            <a:r>
              <a:rPr lang="es-ES" dirty="0" err="1"/>
              <a:t>they</a:t>
            </a:r>
            <a:r>
              <a:rPr lang="es-ES" dirty="0"/>
              <a:t> </a:t>
            </a:r>
            <a:r>
              <a:rPr lang="es-ES" dirty="0" err="1"/>
              <a:t>were</a:t>
            </a:r>
            <a:r>
              <a:rPr lang="es-ES" dirty="0"/>
              <a:t> </a:t>
            </a:r>
            <a:r>
              <a:rPr lang="es-ES" dirty="0" err="1"/>
              <a:t>missing</a:t>
            </a:r>
            <a:r>
              <a:rPr lang="es-ES" dirty="0"/>
              <a:t> </a:t>
            </a:r>
            <a:r>
              <a:rPr lang="es-ES" dirty="0" err="1"/>
              <a:t>out</a:t>
            </a:r>
            <a:r>
              <a:rPr lang="es-ES" dirty="0"/>
              <a:t> </a:t>
            </a:r>
            <a:r>
              <a:rPr lang="es-ES" dirty="0" err="1"/>
              <a:t>on</a:t>
            </a:r>
            <a:r>
              <a:rPr lang="es-ES" dirty="0"/>
              <a:t> </a:t>
            </a:r>
            <a:r>
              <a:rPr lang="es-ES" dirty="0" err="1"/>
              <a:t>opportunities</a:t>
            </a:r>
            <a:r>
              <a:rPr lang="es-ES" dirty="0"/>
              <a:t> </a:t>
            </a:r>
            <a:r>
              <a:rPr lang="es-ES" dirty="0" err="1"/>
              <a:t>to</a:t>
            </a:r>
            <a:r>
              <a:rPr lang="es-ES" dirty="0"/>
              <a:t> </a:t>
            </a:r>
            <a:r>
              <a:rPr lang="es-ES" dirty="0" err="1"/>
              <a:t>learn</a:t>
            </a:r>
            <a:r>
              <a:rPr lang="es-ES" dirty="0"/>
              <a:t> </a:t>
            </a:r>
            <a:r>
              <a:rPr lang="es-ES" dirty="0" err="1"/>
              <a:t>those</a:t>
            </a:r>
            <a:r>
              <a:rPr lang="es-ES" dirty="0"/>
              <a:t> </a:t>
            </a:r>
            <a:r>
              <a:rPr lang="es-ES" dirty="0" err="1"/>
              <a:t>structures</a:t>
            </a:r>
            <a:r>
              <a:rPr lang="es-ES" dirty="0"/>
              <a:t> </a:t>
            </a:r>
            <a:r>
              <a:rPr lang="es-ES" dirty="0" err="1"/>
              <a:t>that</a:t>
            </a:r>
            <a:r>
              <a:rPr lang="es-ES" dirty="0"/>
              <a:t> </a:t>
            </a:r>
            <a:r>
              <a:rPr lang="es-ES" dirty="0" err="1"/>
              <a:t>they</a:t>
            </a:r>
            <a:r>
              <a:rPr lang="es-ES" dirty="0"/>
              <a:t> </a:t>
            </a:r>
            <a:r>
              <a:rPr lang="es-ES" dirty="0" err="1"/>
              <a:t>had</a:t>
            </a:r>
            <a:r>
              <a:rPr lang="es-ES" dirty="0"/>
              <a:t> </a:t>
            </a:r>
            <a:r>
              <a:rPr lang="es-ES" dirty="0" err="1"/>
              <a:t>perhaps</a:t>
            </a:r>
            <a:r>
              <a:rPr lang="es-ES" dirty="0"/>
              <a:t> </a:t>
            </a:r>
            <a:r>
              <a:rPr lang="es-ES" dirty="0" err="1"/>
              <a:t>even</a:t>
            </a:r>
            <a:r>
              <a:rPr lang="es-ES" dirty="0"/>
              <a:t> </a:t>
            </a:r>
            <a:r>
              <a:rPr lang="es-ES" dirty="0" err="1"/>
              <a:t>perceived</a:t>
            </a:r>
            <a:r>
              <a:rPr lang="es-ES" dirty="0"/>
              <a:t>. </a:t>
            </a:r>
            <a:r>
              <a:rPr lang="es-ES" dirty="0" err="1"/>
              <a:t>However</a:t>
            </a:r>
            <a:r>
              <a:rPr lang="es-ES" dirty="0"/>
              <a:t>, </a:t>
            </a:r>
            <a:r>
              <a:rPr lang="es-ES" dirty="0" err="1"/>
              <a:t>we</a:t>
            </a:r>
            <a:r>
              <a:rPr lang="es-ES" dirty="0"/>
              <a:t> </a:t>
            </a:r>
            <a:r>
              <a:rPr lang="es-ES" dirty="0" err="1"/>
              <a:t>must</a:t>
            </a:r>
            <a:r>
              <a:rPr lang="es-ES" dirty="0"/>
              <a:t> </a:t>
            </a:r>
            <a:r>
              <a:rPr lang="es-ES" dirty="0" err="1"/>
              <a:t>also</a:t>
            </a:r>
            <a:r>
              <a:rPr lang="es-ES" dirty="0"/>
              <a:t> </a:t>
            </a:r>
            <a:r>
              <a:rPr lang="es-ES" dirty="0" err="1"/>
              <a:t>point</a:t>
            </a:r>
            <a:r>
              <a:rPr lang="es-ES" dirty="0"/>
              <a:t> </a:t>
            </a:r>
            <a:r>
              <a:rPr lang="es-ES" dirty="0" err="1"/>
              <a:t>out</a:t>
            </a:r>
            <a:r>
              <a:rPr lang="es-ES" dirty="0"/>
              <a:t> </a:t>
            </a:r>
            <a:r>
              <a:rPr lang="es-ES" dirty="0" err="1"/>
              <a:t>that</a:t>
            </a:r>
            <a:r>
              <a:rPr lang="es-ES" dirty="0"/>
              <a:t> </a:t>
            </a:r>
            <a:r>
              <a:rPr lang="es-ES" dirty="0" err="1"/>
              <a:t>this</a:t>
            </a:r>
            <a:r>
              <a:rPr lang="es-ES" dirty="0"/>
              <a:t> </a:t>
            </a:r>
            <a:r>
              <a:rPr lang="es-ES" dirty="0" err="1"/>
              <a:t>lack</a:t>
            </a:r>
            <a:r>
              <a:rPr lang="es-ES" dirty="0"/>
              <a:t> of </a:t>
            </a:r>
            <a:r>
              <a:rPr lang="es-ES" dirty="0" err="1"/>
              <a:t>feeling</a:t>
            </a:r>
            <a:r>
              <a:rPr lang="es-ES" dirty="0"/>
              <a:t> of </a:t>
            </a:r>
            <a:r>
              <a:rPr lang="es-ES" dirty="0" err="1"/>
              <a:t>learning</a:t>
            </a:r>
            <a:r>
              <a:rPr lang="es-ES" dirty="0"/>
              <a:t> </a:t>
            </a:r>
            <a:r>
              <a:rPr lang="es-ES" dirty="0" err="1"/>
              <a:t>grammar</a:t>
            </a:r>
            <a:r>
              <a:rPr lang="es-ES" dirty="0"/>
              <a:t> </a:t>
            </a:r>
            <a:r>
              <a:rPr lang="es-ES" dirty="0" err="1"/>
              <a:t>does</a:t>
            </a:r>
            <a:r>
              <a:rPr lang="es-ES" dirty="0"/>
              <a:t> </a:t>
            </a:r>
            <a:r>
              <a:rPr lang="es-ES" dirty="0" err="1"/>
              <a:t>not</a:t>
            </a:r>
            <a:r>
              <a:rPr lang="es-ES" dirty="0"/>
              <a:t> </a:t>
            </a:r>
            <a:r>
              <a:rPr lang="es-ES" dirty="0" err="1"/>
              <a:t>actually</a:t>
            </a:r>
            <a:r>
              <a:rPr lang="es-ES" dirty="0"/>
              <a:t> </a:t>
            </a:r>
            <a:r>
              <a:rPr lang="es-ES" dirty="0" err="1"/>
              <a:t>reveal</a:t>
            </a:r>
            <a:r>
              <a:rPr lang="es-ES" dirty="0"/>
              <a:t> </a:t>
            </a:r>
            <a:r>
              <a:rPr lang="es-ES" dirty="0" err="1"/>
              <a:t>what</a:t>
            </a:r>
            <a:r>
              <a:rPr lang="es-ES" dirty="0"/>
              <a:t> </a:t>
            </a:r>
            <a:r>
              <a:rPr lang="es-ES" dirty="0" err="1"/>
              <a:t>was</a:t>
            </a:r>
            <a:r>
              <a:rPr lang="es-ES" dirty="0"/>
              <a:t> </a:t>
            </a:r>
            <a:r>
              <a:rPr lang="es-ES" dirty="0" err="1"/>
              <a:t>actually</a:t>
            </a:r>
            <a:r>
              <a:rPr lang="es-ES" dirty="0"/>
              <a:t> happening. As </a:t>
            </a:r>
            <a:r>
              <a:rPr lang="es-ES" dirty="0" err="1"/>
              <a:t>found</a:t>
            </a:r>
            <a:r>
              <a:rPr lang="es-ES" dirty="0"/>
              <a:t> in Pattemore and Muñoz 2020, </a:t>
            </a:r>
            <a:r>
              <a:rPr lang="es-ES" dirty="0" err="1"/>
              <a:t>all</a:t>
            </a:r>
            <a:r>
              <a:rPr lang="es-ES" dirty="0"/>
              <a:t> </a:t>
            </a:r>
            <a:r>
              <a:rPr lang="es-ES" dirty="0" err="1"/>
              <a:t>groups</a:t>
            </a:r>
            <a:r>
              <a:rPr lang="es-ES" dirty="0"/>
              <a:t>, </a:t>
            </a:r>
            <a:r>
              <a:rPr lang="es-ES" dirty="0" err="1"/>
              <a:t>regardless</a:t>
            </a:r>
            <a:r>
              <a:rPr lang="es-ES" dirty="0"/>
              <a:t> of </a:t>
            </a:r>
            <a:r>
              <a:rPr lang="es-ES" dirty="0" err="1"/>
              <a:t>the</a:t>
            </a:r>
            <a:r>
              <a:rPr lang="es-ES" dirty="0"/>
              <a:t> </a:t>
            </a:r>
            <a:r>
              <a:rPr lang="es-ES" dirty="0" err="1"/>
              <a:t>viewing</a:t>
            </a:r>
            <a:r>
              <a:rPr lang="es-ES" dirty="0"/>
              <a:t> </a:t>
            </a:r>
            <a:r>
              <a:rPr lang="es-ES" dirty="0" err="1"/>
              <a:t>mode</a:t>
            </a:r>
            <a:r>
              <a:rPr lang="es-ES" dirty="0"/>
              <a:t> </a:t>
            </a:r>
            <a:r>
              <a:rPr lang="es-ES" dirty="0" err="1"/>
              <a:t>they</a:t>
            </a:r>
            <a:r>
              <a:rPr lang="es-ES" dirty="0"/>
              <a:t> </a:t>
            </a:r>
            <a:r>
              <a:rPr lang="es-ES" dirty="0" err="1"/>
              <a:t>were</a:t>
            </a:r>
            <a:r>
              <a:rPr lang="es-ES" dirty="0"/>
              <a:t> </a:t>
            </a:r>
            <a:r>
              <a:rPr lang="es-ES" dirty="0" err="1"/>
              <a:t>exposed</a:t>
            </a:r>
            <a:r>
              <a:rPr lang="es-ES" dirty="0"/>
              <a:t> </a:t>
            </a:r>
            <a:r>
              <a:rPr lang="es-ES" dirty="0" err="1"/>
              <a:t>to</a:t>
            </a:r>
            <a:r>
              <a:rPr lang="es-ES" dirty="0"/>
              <a:t>, </a:t>
            </a:r>
            <a:r>
              <a:rPr lang="es-ES" dirty="0" err="1"/>
              <a:t>did</a:t>
            </a:r>
            <a:r>
              <a:rPr lang="es-ES" dirty="0"/>
              <a:t> </a:t>
            </a:r>
            <a:r>
              <a:rPr lang="es-ES" dirty="0" err="1"/>
              <a:t>learn</a:t>
            </a:r>
            <a:r>
              <a:rPr lang="es-ES" dirty="0"/>
              <a:t> </a:t>
            </a:r>
            <a:r>
              <a:rPr lang="es-ES" dirty="0" err="1"/>
              <a:t>the</a:t>
            </a:r>
            <a:r>
              <a:rPr lang="es-ES" dirty="0"/>
              <a:t> target </a:t>
            </a:r>
            <a:r>
              <a:rPr lang="es-ES" dirty="0" err="1"/>
              <a:t>grammar</a:t>
            </a:r>
            <a:r>
              <a:rPr lang="es-ES" dirty="0"/>
              <a:t> </a:t>
            </a:r>
            <a:r>
              <a:rPr lang="es-ES" dirty="0" err="1"/>
              <a:t>constructions</a:t>
            </a:r>
            <a:r>
              <a:rPr lang="es-ES" dirty="0"/>
              <a:t>. </a:t>
            </a: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dirty="0" err="1"/>
              <a:t>The</a:t>
            </a:r>
            <a:r>
              <a:rPr lang="es-ES" dirty="0"/>
              <a:t> </a:t>
            </a:r>
            <a:r>
              <a:rPr lang="es-ES" dirty="0" err="1"/>
              <a:t>participants</a:t>
            </a:r>
            <a:r>
              <a:rPr lang="es-ES" dirty="0"/>
              <a:t> </a:t>
            </a:r>
            <a:r>
              <a:rPr lang="es-ES" dirty="0" err="1"/>
              <a:t>didn’t</a:t>
            </a:r>
            <a:r>
              <a:rPr lang="es-ES" dirty="0"/>
              <a:t> </a:t>
            </a:r>
            <a:r>
              <a:rPr lang="es-ES" dirty="0" err="1"/>
              <a:t>feel</a:t>
            </a:r>
            <a:r>
              <a:rPr lang="es-ES" dirty="0"/>
              <a:t> </a:t>
            </a:r>
            <a:r>
              <a:rPr lang="es-ES" dirty="0" err="1"/>
              <a:t>they</a:t>
            </a:r>
            <a:r>
              <a:rPr lang="es-ES" dirty="0"/>
              <a:t> </a:t>
            </a:r>
            <a:r>
              <a:rPr lang="es-ES" dirty="0" err="1"/>
              <a:t>were</a:t>
            </a:r>
            <a:r>
              <a:rPr lang="es-ES" dirty="0"/>
              <a:t> </a:t>
            </a:r>
            <a:r>
              <a:rPr lang="es-ES" dirty="0" err="1"/>
              <a:t>learning</a:t>
            </a:r>
            <a:r>
              <a:rPr lang="es-ES" dirty="0"/>
              <a:t> </a:t>
            </a:r>
            <a:r>
              <a:rPr lang="es-ES" dirty="0" err="1"/>
              <a:t>much</a:t>
            </a:r>
            <a:r>
              <a:rPr lang="es-ES" dirty="0"/>
              <a:t> </a:t>
            </a:r>
            <a:r>
              <a:rPr lang="es-ES" dirty="0" err="1"/>
              <a:t>pronunciation</a:t>
            </a:r>
            <a:r>
              <a:rPr lang="es-ES" dirty="0"/>
              <a:t> </a:t>
            </a:r>
            <a:r>
              <a:rPr lang="es-ES" dirty="0" err="1"/>
              <a:t>either</a:t>
            </a:r>
            <a:r>
              <a:rPr lang="es-ES" dirty="0"/>
              <a:t>. </a:t>
            </a:r>
            <a:r>
              <a:rPr lang="es-ES" dirty="0" err="1"/>
              <a:t>This</a:t>
            </a:r>
            <a:r>
              <a:rPr lang="es-ES" dirty="0"/>
              <a:t> </a:t>
            </a:r>
            <a:r>
              <a:rPr lang="es-ES" dirty="0" err="1"/>
              <a:t>might</a:t>
            </a:r>
            <a:r>
              <a:rPr lang="es-ES" dirty="0"/>
              <a:t> be </a:t>
            </a:r>
            <a:r>
              <a:rPr lang="es-ES" dirty="0" err="1"/>
              <a:t>because</a:t>
            </a:r>
            <a:r>
              <a:rPr lang="es-ES" dirty="0"/>
              <a:t> </a:t>
            </a:r>
            <a:r>
              <a:rPr lang="es-ES" dirty="0" err="1"/>
              <a:t>it</a:t>
            </a:r>
            <a:r>
              <a:rPr lang="es-ES" dirty="0"/>
              <a:t> </a:t>
            </a:r>
            <a:r>
              <a:rPr lang="es-ES" dirty="0" err="1"/>
              <a:t>was</a:t>
            </a:r>
            <a:r>
              <a:rPr lang="es-ES" dirty="0"/>
              <a:t> </a:t>
            </a:r>
            <a:r>
              <a:rPr lang="es-ES" dirty="0" err="1"/>
              <a:t>difficult</a:t>
            </a:r>
            <a:r>
              <a:rPr lang="es-ES" dirty="0"/>
              <a:t> </a:t>
            </a:r>
            <a:r>
              <a:rPr lang="es-ES" dirty="0" err="1"/>
              <a:t>for</a:t>
            </a:r>
            <a:r>
              <a:rPr lang="es-ES" dirty="0"/>
              <a:t> </a:t>
            </a:r>
            <a:r>
              <a:rPr lang="es-ES" dirty="0" err="1"/>
              <a:t>them</a:t>
            </a:r>
            <a:r>
              <a:rPr lang="es-ES" dirty="0"/>
              <a:t> to </a:t>
            </a:r>
            <a:r>
              <a:rPr lang="es-ES" dirty="0" err="1"/>
              <a:t>perceive</a:t>
            </a:r>
            <a:r>
              <a:rPr lang="es-ES" dirty="0"/>
              <a:t> </a:t>
            </a:r>
            <a:r>
              <a:rPr lang="es-ES" dirty="0" err="1"/>
              <a:t>any</a:t>
            </a:r>
            <a:r>
              <a:rPr lang="es-ES" dirty="0"/>
              <a:t> </a:t>
            </a:r>
            <a:r>
              <a:rPr lang="es-ES" dirty="0" err="1"/>
              <a:t>pronunciation</a:t>
            </a:r>
            <a:r>
              <a:rPr lang="es-ES" dirty="0"/>
              <a:t> </a:t>
            </a:r>
            <a:r>
              <a:rPr lang="es-ES" dirty="0" err="1"/>
              <a:t>challenges</a:t>
            </a:r>
            <a:r>
              <a:rPr lang="es-ES" dirty="0"/>
              <a:t> in </a:t>
            </a:r>
            <a:r>
              <a:rPr lang="es-ES" dirty="0" err="1"/>
              <a:t>specific</a:t>
            </a:r>
            <a:r>
              <a:rPr lang="es-ES" dirty="0"/>
              <a:t> </a:t>
            </a:r>
            <a:r>
              <a:rPr lang="es-ES" dirty="0" err="1"/>
              <a:t>words</a:t>
            </a:r>
            <a:r>
              <a:rPr lang="es-ES" dirty="0"/>
              <a:t> in </a:t>
            </a:r>
            <a:r>
              <a:rPr lang="es-ES" dirty="0" err="1"/>
              <a:t>contrast</a:t>
            </a:r>
            <a:r>
              <a:rPr lang="es-ES" dirty="0"/>
              <a:t> </a:t>
            </a:r>
            <a:r>
              <a:rPr lang="es-ES" dirty="0" err="1"/>
              <a:t>with</a:t>
            </a:r>
            <a:r>
              <a:rPr lang="es-ES" dirty="0"/>
              <a:t> </a:t>
            </a:r>
            <a:r>
              <a:rPr lang="es-ES" dirty="0" err="1"/>
              <a:t>the</a:t>
            </a:r>
            <a:r>
              <a:rPr lang="es-ES" dirty="0"/>
              <a:t> </a:t>
            </a:r>
            <a:r>
              <a:rPr lang="es-ES" dirty="0" err="1"/>
              <a:t>way</a:t>
            </a:r>
            <a:r>
              <a:rPr lang="es-ES" dirty="0"/>
              <a:t> </a:t>
            </a:r>
            <a:r>
              <a:rPr lang="es-ES" dirty="0" err="1"/>
              <a:t>they</a:t>
            </a:r>
            <a:r>
              <a:rPr lang="es-ES" dirty="0"/>
              <a:t> </a:t>
            </a:r>
            <a:r>
              <a:rPr lang="es-ES" dirty="0" err="1"/>
              <a:t>thought</a:t>
            </a:r>
            <a:r>
              <a:rPr lang="es-ES" dirty="0"/>
              <a:t> </a:t>
            </a:r>
            <a:r>
              <a:rPr lang="es-ES" dirty="0" err="1"/>
              <a:t>they</a:t>
            </a:r>
            <a:r>
              <a:rPr lang="es-ES" dirty="0"/>
              <a:t> </a:t>
            </a:r>
            <a:r>
              <a:rPr lang="es-ES" dirty="0" err="1"/>
              <a:t>were</a:t>
            </a:r>
            <a:r>
              <a:rPr lang="es-ES" dirty="0"/>
              <a:t> </a:t>
            </a:r>
            <a:r>
              <a:rPr lang="es-ES" dirty="0" err="1"/>
              <a:t>pronounced</a:t>
            </a:r>
            <a:r>
              <a:rPr lang="es-E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dirty="0"/>
          </a:p>
          <a:p>
            <a:r>
              <a:rPr lang="es-ES" dirty="0"/>
              <a:t>In </a:t>
            </a:r>
            <a:r>
              <a:rPr lang="es-ES" dirty="0" err="1"/>
              <a:t>any</a:t>
            </a:r>
            <a:r>
              <a:rPr lang="es-ES" dirty="0"/>
              <a:t> case, </a:t>
            </a:r>
            <a:r>
              <a:rPr lang="es-ES" dirty="0" err="1"/>
              <a:t>it’s</a:t>
            </a:r>
            <a:r>
              <a:rPr lang="es-ES" dirty="0"/>
              <a:t> </a:t>
            </a:r>
            <a:r>
              <a:rPr lang="es-ES" dirty="0" err="1"/>
              <a:t>the</a:t>
            </a:r>
            <a:r>
              <a:rPr lang="es-ES" dirty="0"/>
              <a:t> </a:t>
            </a:r>
            <a:r>
              <a:rPr lang="es-ES" dirty="0" err="1"/>
              <a:t>enhanced</a:t>
            </a:r>
            <a:r>
              <a:rPr lang="es-ES" dirty="0"/>
              <a:t> </a:t>
            </a:r>
            <a:r>
              <a:rPr lang="es-ES" dirty="0" err="1"/>
              <a:t>captions</a:t>
            </a:r>
            <a:r>
              <a:rPr lang="es-ES" dirty="0"/>
              <a:t> </a:t>
            </a:r>
            <a:r>
              <a:rPr lang="es-ES" dirty="0" err="1"/>
              <a:t>group</a:t>
            </a:r>
            <a:r>
              <a:rPr lang="es-ES" dirty="0"/>
              <a:t> </a:t>
            </a:r>
            <a:r>
              <a:rPr lang="es-ES" dirty="0" err="1"/>
              <a:t>the</a:t>
            </a:r>
            <a:r>
              <a:rPr lang="es-ES" dirty="0"/>
              <a:t> </a:t>
            </a:r>
            <a:r>
              <a:rPr lang="es-ES" dirty="0" err="1"/>
              <a:t>one</a:t>
            </a:r>
            <a:r>
              <a:rPr lang="es-ES" dirty="0"/>
              <a:t> </a:t>
            </a:r>
            <a:r>
              <a:rPr lang="es-ES" dirty="0" err="1"/>
              <a:t>perceiving</a:t>
            </a:r>
            <a:r>
              <a:rPr lang="es-ES" dirty="0"/>
              <a:t> </a:t>
            </a:r>
            <a:r>
              <a:rPr lang="es-ES" dirty="0" err="1"/>
              <a:t>they</a:t>
            </a:r>
            <a:r>
              <a:rPr lang="es-ES" dirty="0"/>
              <a:t> </a:t>
            </a:r>
            <a:r>
              <a:rPr lang="es-ES" dirty="0" err="1"/>
              <a:t>were</a:t>
            </a:r>
            <a:r>
              <a:rPr lang="es-ES" dirty="0"/>
              <a:t> </a:t>
            </a:r>
            <a:r>
              <a:rPr lang="es-ES" dirty="0" err="1"/>
              <a:t>learning</a:t>
            </a:r>
            <a:r>
              <a:rPr lang="es-ES" dirty="0"/>
              <a:t> more </a:t>
            </a:r>
            <a:r>
              <a:rPr lang="es-ES" dirty="0" err="1"/>
              <a:t>than</a:t>
            </a:r>
            <a:r>
              <a:rPr lang="es-ES" dirty="0"/>
              <a:t> </a:t>
            </a:r>
            <a:r>
              <a:rPr lang="es-ES" dirty="0" err="1"/>
              <a:t>the</a:t>
            </a:r>
            <a:r>
              <a:rPr lang="es-ES" dirty="0"/>
              <a:t> </a:t>
            </a:r>
            <a:r>
              <a:rPr lang="es-ES" dirty="0" err="1"/>
              <a:t>others</a:t>
            </a:r>
            <a:r>
              <a:rPr lang="es-ES" dirty="0"/>
              <a:t> in </a:t>
            </a:r>
            <a:r>
              <a:rPr lang="es-ES" dirty="0" err="1"/>
              <a:t>all</a:t>
            </a:r>
            <a:r>
              <a:rPr lang="es-ES" dirty="0"/>
              <a:t> </a:t>
            </a:r>
            <a:r>
              <a:rPr lang="es-ES" dirty="0" err="1"/>
              <a:t>the</a:t>
            </a:r>
            <a:r>
              <a:rPr lang="es-ES" dirty="0"/>
              <a:t> </a:t>
            </a:r>
            <a:r>
              <a:rPr lang="es-ES" dirty="0" err="1"/>
              <a:t>types</a:t>
            </a:r>
            <a:r>
              <a:rPr lang="es-ES" dirty="0"/>
              <a:t> </a:t>
            </a:r>
            <a:r>
              <a:rPr lang="es-ES" dirty="0" err="1"/>
              <a:t>asked</a:t>
            </a:r>
            <a:r>
              <a:rPr lang="es-ES" dirty="0"/>
              <a:t> </a:t>
            </a:r>
            <a:r>
              <a:rPr lang="es-ES" dirty="0" err="1"/>
              <a:t>about</a:t>
            </a:r>
            <a:r>
              <a:rPr lang="es-ES" dirty="0"/>
              <a:t>, </a:t>
            </a:r>
            <a:r>
              <a:rPr lang="es-ES" dirty="0" err="1"/>
              <a:t>including</a:t>
            </a:r>
            <a:r>
              <a:rPr lang="es-ES" dirty="0"/>
              <a:t> </a:t>
            </a:r>
            <a:r>
              <a:rPr lang="es-ES" dirty="0" err="1"/>
              <a:t>grammar</a:t>
            </a:r>
            <a:r>
              <a:rPr lang="es-ES" dirty="0"/>
              <a:t>, </a:t>
            </a:r>
            <a:r>
              <a:rPr lang="es-ES" dirty="0" err="1"/>
              <a:t>which</a:t>
            </a:r>
            <a:r>
              <a:rPr lang="es-ES" dirty="0"/>
              <a:t> </a:t>
            </a:r>
            <a:r>
              <a:rPr lang="es-ES" dirty="0" err="1"/>
              <a:t>was</a:t>
            </a:r>
            <a:r>
              <a:rPr lang="es-ES" dirty="0"/>
              <a:t> a </a:t>
            </a:r>
            <a:r>
              <a:rPr lang="es-ES" dirty="0" err="1"/>
              <a:t>type</a:t>
            </a:r>
            <a:r>
              <a:rPr lang="es-ES" dirty="0"/>
              <a:t> </a:t>
            </a:r>
            <a:r>
              <a:rPr lang="es-ES" dirty="0" err="1"/>
              <a:t>not</a:t>
            </a:r>
            <a:r>
              <a:rPr lang="es-ES" dirty="0"/>
              <a:t> so popular in </a:t>
            </a:r>
            <a:r>
              <a:rPr lang="es-ES" dirty="0" err="1"/>
              <a:t>the</a:t>
            </a:r>
            <a:r>
              <a:rPr lang="es-ES" dirty="0"/>
              <a:t> </a:t>
            </a:r>
            <a:r>
              <a:rPr lang="es-ES" dirty="0" err="1"/>
              <a:t>other</a:t>
            </a:r>
            <a:r>
              <a:rPr lang="es-ES" dirty="0"/>
              <a:t> </a:t>
            </a:r>
            <a:r>
              <a:rPr lang="es-ES" dirty="0" err="1"/>
              <a:t>two</a:t>
            </a:r>
            <a:r>
              <a:rPr lang="es-ES" dirty="0"/>
              <a:t> </a:t>
            </a:r>
            <a:r>
              <a:rPr lang="es-ES" dirty="0" err="1"/>
              <a:t>conditions</a:t>
            </a:r>
            <a:r>
              <a:rPr lang="es-ES" dirty="0"/>
              <a:t>. </a:t>
            </a:r>
            <a:r>
              <a:rPr lang="es-ES" dirty="0" err="1"/>
              <a:t>This</a:t>
            </a:r>
            <a:r>
              <a:rPr lang="es-ES" dirty="0"/>
              <a:t> </a:t>
            </a:r>
            <a:r>
              <a:rPr lang="es-ES" dirty="0" err="1"/>
              <a:t>might</a:t>
            </a:r>
            <a:r>
              <a:rPr lang="es-ES" dirty="0"/>
              <a:t> be </a:t>
            </a:r>
            <a:r>
              <a:rPr lang="es-ES" dirty="0" err="1"/>
              <a:t>due</a:t>
            </a:r>
            <a:r>
              <a:rPr lang="es-ES" dirty="0"/>
              <a:t> </a:t>
            </a:r>
            <a:r>
              <a:rPr lang="es-ES" dirty="0" err="1"/>
              <a:t>to</a:t>
            </a:r>
            <a:r>
              <a:rPr lang="es-ES" dirty="0"/>
              <a:t> </a:t>
            </a:r>
            <a:r>
              <a:rPr lang="es-ES" dirty="0" err="1"/>
              <a:t>the</a:t>
            </a:r>
            <a:r>
              <a:rPr lang="es-ES" dirty="0"/>
              <a:t> </a:t>
            </a:r>
            <a:r>
              <a:rPr lang="es-ES" dirty="0" err="1"/>
              <a:t>immediate</a:t>
            </a:r>
            <a:r>
              <a:rPr lang="es-ES" dirty="0"/>
              <a:t> </a:t>
            </a:r>
            <a:r>
              <a:rPr lang="es-ES" dirty="0" err="1"/>
              <a:t>post-task</a:t>
            </a:r>
            <a:r>
              <a:rPr lang="es-ES" dirty="0"/>
              <a:t> </a:t>
            </a:r>
            <a:r>
              <a:rPr lang="es-ES" dirty="0" err="1"/>
              <a:t>that</a:t>
            </a:r>
            <a:r>
              <a:rPr lang="es-ES" dirty="0"/>
              <a:t> </a:t>
            </a:r>
            <a:r>
              <a:rPr lang="es-ES" dirty="0" err="1"/>
              <a:t>the</a:t>
            </a:r>
            <a:r>
              <a:rPr lang="es-ES" dirty="0"/>
              <a:t> </a:t>
            </a:r>
            <a:r>
              <a:rPr lang="es-ES" dirty="0" err="1"/>
              <a:t>enhanced</a:t>
            </a:r>
            <a:r>
              <a:rPr lang="es-ES" dirty="0"/>
              <a:t> </a:t>
            </a:r>
            <a:r>
              <a:rPr lang="es-ES" dirty="0" err="1"/>
              <a:t>captions</a:t>
            </a:r>
            <a:r>
              <a:rPr lang="es-ES" dirty="0"/>
              <a:t> </a:t>
            </a:r>
            <a:r>
              <a:rPr lang="es-ES" dirty="0" err="1"/>
              <a:t>group</a:t>
            </a:r>
            <a:r>
              <a:rPr lang="es-ES" dirty="0"/>
              <a:t> </a:t>
            </a:r>
            <a:r>
              <a:rPr lang="es-ES" dirty="0" err="1"/>
              <a:t>took</a:t>
            </a:r>
            <a:r>
              <a:rPr lang="es-ES" dirty="0"/>
              <a:t> after </a:t>
            </a:r>
            <a:r>
              <a:rPr lang="es-ES" dirty="0" err="1"/>
              <a:t>each</a:t>
            </a:r>
            <a:r>
              <a:rPr lang="es-ES" dirty="0"/>
              <a:t> </a:t>
            </a:r>
            <a:r>
              <a:rPr lang="es-ES" dirty="0" err="1"/>
              <a:t>episode</a:t>
            </a:r>
            <a:r>
              <a:rPr lang="es-ES" dirty="0"/>
              <a:t>, </a:t>
            </a:r>
            <a:r>
              <a:rPr lang="es-ES" dirty="0" err="1"/>
              <a:t>which</a:t>
            </a:r>
            <a:r>
              <a:rPr lang="es-ES" dirty="0"/>
              <a:t> </a:t>
            </a:r>
            <a:r>
              <a:rPr lang="es-ES" dirty="0" err="1"/>
              <a:t>gave</a:t>
            </a:r>
            <a:r>
              <a:rPr lang="es-ES" dirty="0"/>
              <a:t> </a:t>
            </a:r>
            <a:r>
              <a:rPr lang="es-ES" dirty="0" err="1"/>
              <a:t>them</a:t>
            </a:r>
            <a:r>
              <a:rPr lang="es-ES" dirty="0"/>
              <a:t> a false </a:t>
            </a:r>
            <a:r>
              <a:rPr lang="es-ES" dirty="0" err="1"/>
              <a:t>feeling</a:t>
            </a:r>
            <a:r>
              <a:rPr lang="es-ES" dirty="0"/>
              <a:t> of </a:t>
            </a:r>
            <a:r>
              <a:rPr lang="es-ES" dirty="0" err="1"/>
              <a:t>learning</a:t>
            </a:r>
            <a:r>
              <a:rPr lang="es-ES" dirty="0"/>
              <a:t>, as </a:t>
            </a:r>
            <a:r>
              <a:rPr lang="es-ES" dirty="0" err="1"/>
              <a:t>the</a:t>
            </a:r>
            <a:r>
              <a:rPr lang="es-ES" dirty="0"/>
              <a:t> </a:t>
            </a:r>
            <a:r>
              <a:rPr lang="es-ES" dirty="0" err="1"/>
              <a:t>results</a:t>
            </a:r>
            <a:r>
              <a:rPr lang="es-ES" dirty="0"/>
              <a:t> of </a:t>
            </a:r>
            <a:r>
              <a:rPr lang="es-ES" dirty="0" err="1"/>
              <a:t>the</a:t>
            </a:r>
            <a:r>
              <a:rPr lang="es-ES" dirty="0"/>
              <a:t> </a:t>
            </a:r>
            <a:r>
              <a:rPr lang="es-ES" dirty="0" err="1"/>
              <a:t>immediate</a:t>
            </a:r>
            <a:r>
              <a:rPr lang="es-ES" dirty="0"/>
              <a:t> </a:t>
            </a:r>
            <a:r>
              <a:rPr lang="es-ES" dirty="0" err="1"/>
              <a:t>post-test</a:t>
            </a:r>
            <a:r>
              <a:rPr lang="es-ES" dirty="0"/>
              <a:t> </a:t>
            </a:r>
            <a:r>
              <a:rPr lang="es-ES" dirty="0" err="1"/>
              <a:t>actually</a:t>
            </a:r>
            <a:r>
              <a:rPr lang="es-ES" dirty="0"/>
              <a:t> </a:t>
            </a:r>
            <a:r>
              <a:rPr lang="es-ES" dirty="0" err="1"/>
              <a:t>reveal</a:t>
            </a:r>
            <a:r>
              <a:rPr lang="es-ES" dirty="0"/>
              <a:t> </a:t>
            </a:r>
            <a:r>
              <a:rPr lang="es-ES" dirty="0" err="1"/>
              <a:t>that</a:t>
            </a:r>
            <a:r>
              <a:rPr lang="es-ES" dirty="0"/>
              <a:t> </a:t>
            </a:r>
            <a:r>
              <a:rPr lang="es-ES" dirty="0" err="1"/>
              <a:t>this</a:t>
            </a:r>
            <a:r>
              <a:rPr lang="es-ES" dirty="0"/>
              <a:t> </a:t>
            </a:r>
            <a:r>
              <a:rPr lang="es-ES" dirty="0" err="1"/>
              <a:t>group</a:t>
            </a:r>
            <a:r>
              <a:rPr lang="es-ES" dirty="0"/>
              <a:t> </a:t>
            </a:r>
            <a:r>
              <a:rPr lang="es-ES" dirty="0" err="1"/>
              <a:t>is</a:t>
            </a:r>
            <a:r>
              <a:rPr lang="es-ES" dirty="0"/>
              <a:t> </a:t>
            </a:r>
            <a:r>
              <a:rPr lang="es-ES" dirty="0" err="1"/>
              <a:t>not</a:t>
            </a:r>
            <a:r>
              <a:rPr lang="es-ES" dirty="0"/>
              <a:t> </a:t>
            </a:r>
            <a:r>
              <a:rPr lang="es-ES" dirty="0" err="1"/>
              <a:t>the</a:t>
            </a:r>
            <a:r>
              <a:rPr lang="es-ES" dirty="0"/>
              <a:t> </a:t>
            </a:r>
            <a:r>
              <a:rPr lang="es-ES" dirty="0" err="1"/>
              <a:t>one</a:t>
            </a:r>
            <a:r>
              <a:rPr lang="es-ES" dirty="0"/>
              <a:t> </a:t>
            </a:r>
            <a:r>
              <a:rPr lang="es-ES" dirty="0" err="1"/>
              <a:t>with</a:t>
            </a:r>
            <a:r>
              <a:rPr lang="es-ES" dirty="0"/>
              <a:t> </a:t>
            </a:r>
            <a:r>
              <a:rPr lang="es-ES" dirty="0" err="1"/>
              <a:t>the</a:t>
            </a:r>
            <a:r>
              <a:rPr lang="es-ES" dirty="0"/>
              <a:t> </a:t>
            </a:r>
            <a:r>
              <a:rPr lang="es-ES" dirty="0" err="1"/>
              <a:t>highest</a:t>
            </a:r>
            <a:r>
              <a:rPr lang="es-ES" dirty="0"/>
              <a:t> </a:t>
            </a:r>
            <a:r>
              <a:rPr lang="es-ES" dirty="0" err="1"/>
              <a:t>learning</a:t>
            </a:r>
            <a:r>
              <a:rPr lang="es-ES" dirty="0"/>
              <a:t> </a:t>
            </a:r>
            <a:r>
              <a:rPr lang="es-ES" dirty="0" err="1"/>
              <a:t>gains</a:t>
            </a:r>
            <a:r>
              <a:rPr lang="es-ES" dirty="0"/>
              <a:t>. </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17</a:t>
            </a:fld>
            <a:endParaRPr lang="es-ES"/>
          </a:p>
        </p:txBody>
      </p:sp>
    </p:spTree>
    <p:extLst>
      <p:ext uri="{BB962C8B-B14F-4D97-AF65-F5344CB8AC3E}">
        <p14:creationId xmlns:p14="http://schemas.microsoft.com/office/powerpoint/2010/main" val="3421360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As </a:t>
            </a:r>
            <a:r>
              <a:rPr lang="es-ES" dirty="0" err="1"/>
              <a:t>for</a:t>
            </a:r>
            <a:r>
              <a:rPr lang="es-ES" dirty="0"/>
              <a:t>  </a:t>
            </a:r>
            <a:r>
              <a:rPr lang="es-ES" dirty="0" err="1"/>
              <a:t>the</a:t>
            </a:r>
            <a:r>
              <a:rPr lang="es-ES" dirty="0"/>
              <a:t> </a:t>
            </a:r>
            <a:r>
              <a:rPr lang="es-ES" dirty="0" err="1"/>
              <a:t>students</a:t>
            </a:r>
            <a:r>
              <a:rPr lang="es-ES" dirty="0"/>
              <a:t>’ </a:t>
            </a:r>
            <a:r>
              <a:rPr lang="es-ES" dirty="0" err="1"/>
              <a:t>viewing</a:t>
            </a:r>
            <a:r>
              <a:rPr lang="es-ES" dirty="0"/>
              <a:t> </a:t>
            </a:r>
            <a:r>
              <a:rPr lang="es-ES" dirty="0" err="1"/>
              <a:t>mode</a:t>
            </a:r>
            <a:r>
              <a:rPr lang="es-ES" dirty="0"/>
              <a:t> </a:t>
            </a:r>
            <a:r>
              <a:rPr lang="es-ES" dirty="0" err="1"/>
              <a:t>preference</a:t>
            </a:r>
            <a:r>
              <a:rPr lang="es-ES" dirty="0"/>
              <a:t> </a:t>
            </a:r>
            <a:r>
              <a:rPr lang="es-ES" dirty="0" err="1"/>
              <a:t>both</a:t>
            </a:r>
            <a:r>
              <a:rPr lang="es-ES" dirty="0"/>
              <a:t> </a:t>
            </a:r>
            <a:r>
              <a:rPr lang="es-ES" dirty="0" err="1"/>
              <a:t>before</a:t>
            </a:r>
            <a:r>
              <a:rPr lang="es-ES" dirty="0"/>
              <a:t> and after </a:t>
            </a:r>
            <a:r>
              <a:rPr lang="es-ES" dirty="0" err="1"/>
              <a:t>the</a:t>
            </a:r>
            <a:r>
              <a:rPr lang="es-ES" dirty="0"/>
              <a:t> </a:t>
            </a:r>
            <a:r>
              <a:rPr lang="es-ES" dirty="0" err="1"/>
              <a:t>intervention</a:t>
            </a:r>
            <a:r>
              <a:rPr lang="es-ES" dirty="0"/>
              <a:t>, </a:t>
            </a:r>
            <a:r>
              <a:rPr lang="es-ES" dirty="0" err="1"/>
              <a:t>we</a:t>
            </a:r>
            <a:r>
              <a:rPr lang="es-ES" dirty="0"/>
              <a:t> can </a:t>
            </a:r>
            <a:r>
              <a:rPr lang="es-ES" dirty="0" err="1"/>
              <a:t>see</a:t>
            </a:r>
            <a:r>
              <a:rPr lang="es-ES" dirty="0"/>
              <a:t> </a:t>
            </a:r>
            <a:r>
              <a:rPr lang="es-ES" dirty="0" err="1"/>
              <a:t>that</a:t>
            </a:r>
            <a:r>
              <a:rPr lang="es-ES" dirty="0"/>
              <a:t> </a:t>
            </a:r>
            <a:r>
              <a:rPr lang="es-ES" dirty="0" err="1"/>
              <a:t>there</a:t>
            </a:r>
            <a:r>
              <a:rPr lang="es-ES" dirty="0"/>
              <a:t> </a:t>
            </a:r>
            <a:r>
              <a:rPr lang="es-ES" dirty="0" err="1"/>
              <a:t>is</a:t>
            </a:r>
            <a:r>
              <a:rPr lang="es-ES" dirty="0"/>
              <a:t> a </a:t>
            </a:r>
            <a:r>
              <a:rPr lang="es-ES" dirty="0" err="1"/>
              <a:t>significant</a:t>
            </a:r>
            <a:r>
              <a:rPr lang="es-ES" dirty="0"/>
              <a:t> </a:t>
            </a:r>
            <a:r>
              <a:rPr lang="es-ES" dirty="0" err="1"/>
              <a:t>change</a:t>
            </a:r>
            <a:r>
              <a:rPr lang="es-ES" dirty="0"/>
              <a:t> </a:t>
            </a:r>
            <a:r>
              <a:rPr lang="es-ES" dirty="0" err="1"/>
              <a:t>for</a:t>
            </a:r>
            <a:r>
              <a:rPr lang="es-ES" dirty="0"/>
              <a:t> </a:t>
            </a:r>
            <a:r>
              <a:rPr lang="es-ES" dirty="0" err="1"/>
              <a:t>those</a:t>
            </a:r>
            <a:r>
              <a:rPr lang="es-ES" dirty="0"/>
              <a:t> </a:t>
            </a:r>
            <a:r>
              <a:rPr lang="es-ES" dirty="0" err="1"/>
              <a:t>used</a:t>
            </a:r>
            <a:r>
              <a:rPr lang="es-ES" dirty="0"/>
              <a:t> to </a:t>
            </a:r>
            <a:r>
              <a:rPr lang="es-ES" dirty="0" err="1"/>
              <a:t>viewing</a:t>
            </a:r>
            <a:r>
              <a:rPr lang="es-ES" dirty="0"/>
              <a:t> FL TV series </a:t>
            </a:r>
            <a:r>
              <a:rPr lang="es-ES" dirty="0" err="1"/>
              <a:t>with</a:t>
            </a:r>
            <a:r>
              <a:rPr lang="es-ES" dirty="0"/>
              <a:t> L2 </a:t>
            </a:r>
            <a:r>
              <a:rPr lang="es-ES" dirty="0" err="1"/>
              <a:t>captions</a:t>
            </a:r>
            <a:r>
              <a:rPr lang="es-ES" dirty="0"/>
              <a:t>, </a:t>
            </a:r>
            <a:r>
              <a:rPr lang="es-ES" dirty="0" err="1"/>
              <a:t>who</a:t>
            </a:r>
            <a:r>
              <a:rPr lang="es-ES" dirty="0"/>
              <a:t> </a:t>
            </a:r>
            <a:r>
              <a:rPr lang="es-ES" dirty="0" err="1"/>
              <a:t>start</a:t>
            </a:r>
            <a:r>
              <a:rPr lang="es-ES" dirty="0"/>
              <a:t> </a:t>
            </a:r>
            <a:r>
              <a:rPr lang="es-ES" dirty="0" err="1"/>
              <a:t>watching</a:t>
            </a:r>
            <a:r>
              <a:rPr lang="es-ES" dirty="0"/>
              <a:t> series </a:t>
            </a:r>
            <a:r>
              <a:rPr lang="es-ES" dirty="0" err="1"/>
              <a:t>without</a:t>
            </a:r>
            <a:r>
              <a:rPr lang="es-ES" dirty="0"/>
              <a:t> </a:t>
            </a:r>
            <a:r>
              <a:rPr lang="es-ES" dirty="0" err="1"/>
              <a:t>any</a:t>
            </a:r>
            <a:r>
              <a:rPr lang="es-ES" dirty="0"/>
              <a:t> </a:t>
            </a:r>
            <a:r>
              <a:rPr lang="es-ES" dirty="0" err="1"/>
              <a:t>type</a:t>
            </a:r>
            <a:r>
              <a:rPr lang="es-ES" dirty="0"/>
              <a:t> of </a:t>
            </a:r>
            <a:r>
              <a:rPr lang="es-ES" dirty="0" err="1"/>
              <a:t>captions</a:t>
            </a:r>
            <a:r>
              <a:rPr lang="es-ES" dirty="0"/>
              <a:t>. </a:t>
            </a:r>
            <a:r>
              <a:rPr lang="es-ES" dirty="0" err="1"/>
              <a:t>We</a:t>
            </a:r>
            <a:r>
              <a:rPr lang="es-ES" dirty="0"/>
              <a:t> </a:t>
            </a:r>
            <a:r>
              <a:rPr lang="es-ES" dirty="0" err="1"/>
              <a:t>hypothesize</a:t>
            </a:r>
            <a:r>
              <a:rPr lang="es-ES" dirty="0"/>
              <a:t> </a:t>
            </a:r>
            <a:r>
              <a:rPr lang="es-ES" dirty="0" err="1"/>
              <a:t>that</a:t>
            </a:r>
            <a:r>
              <a:rPr lang="es-ES" dirty="0"/>
              <a:t> </a:t>
            </a:r>
            <a:r>
              <a:rPr lang="es-ES" dirty="0" err="1"/>
              <a:t>these</a:t>
            </a:r>
            <a:r>
              <a:rPr lang="es-ES" dirty="0"/>
              <a:t> </a:t>
            </a:r>
            <a:r>
              <a:rPr lang="es-ES" dirty="0" err="1"/>
              <a:t>students</a:t>
            </a:r>
            <a:r>
              <a:rPr lang="es-ES" dirty="0"/>
              <a:t> </a:t>
            </a:r>
            <a:r>
              <a:rPr lang="es-ES" dirty="0" err="1"/>
              <a:t>might</a:t>
            </a:r>
            <a:r>
              <a:rPr lang="es-ES" dirty="0"/>
              <a:t> be </a:t>
            </a:r>
            <a:r>
              <a:rPr lang="es-ES" dirty="0" err="1"/>
              <a:t>those</a:t>
            </a:r>
            <a:r>
              <a:rPr lang="es-ES" dirty="0"/>
              <a:t> </a:t>
            </a:r>
            <a:r>
              <a:rPr lang="es-ES" dirty="0" err="1"/>
              <a:t>with</a:t>
            </a:r>
            <a:r>
              <a:rPr lang="es-ES" dirty="0"/>
              <a:t> </a:t>
            </a:r>
            <a:r>
              <a:rPr lang="es-ES" dirty="0" err="1"/>
              <a:t>higher</a:t>
            </a:r>
            <a:r>
              <a:rPr lang="es-ES" dirty="0"/>
              <a:t> </a:t>
            </a:r>
            <a:r>
              <a:rPr lang="es-ES" dirty="0" err="1"/>
              <a:t>proficiency</a:t>
            </a:r>
            <a:r>
              <a:rPr lang="es-ES" dirty="0"/>
              <a:t> </a:t>
            </a:r>
            <a:r>
              <a:rPr lang="es-ES" dirty="0" err="1"/>
              <a:t>level</a:t>
            </a:r>
            <a:r>
              <a:rPr lang="es-ES" dirty="0"/>
              <a:t>, </a:t>
            </a:r>
            <a:r>
              <a:rPr lang="es-ES" dirty="0" err="1"/>
              <a:t>who</a:t>
            </a:r>
            <a:r>
              <a:rPr lang="es-ES" dirty="0"/>
              <a:t> after 5 </a:t>
            </a:r>
            <a:r>
              <a:rPr lang="es-ES" dirty="0" err="1"/>
              <a:t>weeks</a:t>
            </a:r>
            <a:r>
              <a:rPr lang="es-ES" dirty="0"/>
              <a:t> of </a:t>
            </a:r>
            <a:r>
              <a:rPr lang="es-ES" dirty="0" err="1"/>
              <a:t>extensive</a:t>
            </a:r>
            <a:r>
              <a:rPr lang="es-ES" dirty="0"/>
              <a:t> </a:t>
            </a:r>
            <a:r>
              <a:rPr lang="es-ES" dirty="0" err="1"/>
              <a:t>exposure</a:t>
            </a:r>
            <a:r>
              <a:rPr lang="es-ES" dirty="0"/>
              <a:t> to FL non-</a:t>
            </a:r>
            <a:r>
              <a:rPr lang="es-ES" dirty="0" err="1"/>
              <a:t>captioned</a:t>
            </a:r>
            <a:r>
              <a:rPr lang="es-ES" dirty="0"/>
              <a:t> TV </a:t>
            </a:r>
            <a:r>
              <a:rPr lang="es-ES" dirty="0" err="1"/>
              <a:t>felt</a:t>
            </a:r>
            <a:r>
              <a:rPr lang="es-ES" dirty="0"/>
              <a:t> </a:t>
            </a:r>
            <a:r>
              <a:rPr lang="es-ES" dirty="0" err="1"/>
              <a:t>confident</a:t>
            </a:r>
            <a:r>
              <a:rPr lang="es-ES" dirty="0"/>
              <a:t> </a:t>
            </a:r>
            <a:r>
              <a:rPr lang="es-ES" dirty="0" err="1"/>
              <a:t>enough</a:t>
            </a:r>
            <a:r>
              <a:rPr lang="es-ES" dirty="0"/>
              <a:t> to </a:t>
            </a:r>
            <a:r>
              <a:rPr lang="es-ES" dirty="0" err="1"/>
              <a:t>view</a:t>
            </a:r>
            <a:r>
              <a:rPr lang="es-ES" dirty="0"/>
              <a:t> TV series in </a:t>
            </a:r>
            <a:r>
              <a:rPr lang="es-ES" dirty="0" err="1"/>
              <a:t>this</a:t>
            </a:r>
            <a:r>
              <a:rPr lang="es-ES" dirty="0"/>
              <a:t> </a:t>
            </a:r>
            <a:r>
              <a:rPr lang="es-ES" dirty="0" err="1"/>
              <a:t>mode</a:t>
            </a:r>
            <a:r>
              <a:rPr lang="es-ES" dirty="0"/>
              <a:t>. </a:t>
            </a:r>
          </a:p>
          <a:p>
            <a:endParaRPr lang="es-ES" dirty="0"/>
          </a:p>
          <a:p>
            <a:r>
              <a:rPr lang="es-ES" dirty="0" err="1"/>
              <a:t>Those</a:t>
            </a:r>
            <a:r>
              <a:rPr lang="es-ES" dirty="0"/>
              <a:t> </a:t>
            </a:r>
            <a:r>
              <a:rPr lang="es-ES" dirty="0" err="1"/>
              <a:t>who</a:t>
            </a:r>
            <a:r>
              <a:rPr lang="es-ES" dirty="0"/>
              <a:t> </a:t>
            </a:r>
            <a:r>
              <a:rPr lang="es-ES" dirty="0" err="1"/>
              <a:t>preferred</a:t>
            </a:r>
            <a:r>
              <a:rPr lang="es-ES" dirty="0"/>
              <a:t> </a:t>
            </a:r>
            <a:r>
              <a:rPr lang="es-ES" dirty="0" err="1"/>
              <a:t>L1</a:t>
            </a:r>
            <a:r>
              <a:rPr lang="es-ES" dirty="0"/>
              <a:t> </a:t>
            </a:r>
            <a:r>
              <a:rPr lang="es-ES" dirty="0" err="1"/>
              <a:t>subtitles</a:t>
            </a:r>
            <a:r>
              <a:rPr lang="es-ES" dirty="0"/>
              <a:t> </a:t>
            </a:r>
            <a:r>
              <a:rPr lang="es-ES" dirty="0" err="1"/>
              <a:t>before</a:t>
            </a:r>
            <a:r>
              <a:rPr lang="es-ES" dirty="0"/>
              <a:t> </a:t>
            </a:r>
            <a:r>
              <a:rPr lang="es-ES" dirty="0" err="1"/>
              <a:t>the</a:t>
            </a:r>
            <a:r>
              <a:rPr lang="es-ES" dirty="0"/>
              <a:t> </a:t>
            </a:r>
            <a:r>
              <a:rPr lang="es-ES" dirty="0" err="1"/>
              <a:t>experience</a:t>
            </a:r>
            <a:r>
              <a:rPr lang="es-ES" dirty="0"/>
              <a:t> </a:t>
            </a:r>
            <a:r>
              <a:rPr lang="es-ES" dirty="0" err="1"/>
              <a:t>keep</a:t>
            </a:r>
            <a:r>
              <a:rPr lang="es-ES" dirty="0"/>
              <a:t> </a:t>
            </a:r>
            <a:r>
              <a:rPr lang="es-ES" dirty="0" err="1"/>
              <a:t>the</a:t>
            </a:r>
            <a:r>
              <a:rPr lang="es-ES" dirty="0"/>
              <a:t> </a:t>
            </a:r>
            <a:r>
              <a:rPr lang="es-ES" dirty="0" err="1"/>
              <a:t>same</a:t>
            </a:r>
            <a:r>
              <a:rPr lang="es-ES" dirty="0"/>
              <a:t> </a:t>
            </a:r>
            <a:r>
              <a:rPr lang="es-ES" dirty="0" err="1"/>
              <a:t>option</a:t>
            </a:r>
            <a:r>
              <a:rPr lang="es-ES" dirty="0"/>
              <a:t>. </a:t>
            </a:r>
            <a:r>
              <a:rPr lang="es-ES" dirty="0" err="1"/>
              <a:t>That</a:t>
            </a:r>
            <a:r>
              <a:rPr lang="es-ES" dirty="0"/>
              <a:t> </a:t>
            </a:r>
            <a:r>
              <a:rPr lang="es-ES" dirty="0" err="1"/>
              <a:t>might</a:t>
            </a:r>
            <a:r>
              <a:rPr lang="es-ES" dirty="0"/>
              <a:t> be </a:t>
            </a:r>
            <a:r>
              <a:rPr lang="es-ES" dirty="0" err="1"/>
              <a:t>due</a:t>
            </a:r>
            <a:r>
              <a:rPr lang="es-ES" dirty="0"/>
              <a:t> to </a:t>
            </a:r>
            <a:r>
              <a:rPr lang="es-ES" dirty="0" err="1"/>
              <a:t>their</a:t>
            </a:r>
            <a:r>
              <a:rPr lang="es-ES" dirty="0"/>
              <a:t> </a:t>
            </a:r>
            <a:r>
              <a:rPr lang="es-ES" dirty="0" err="1"/>
              <a:t>perhaps</a:t>
            </a:r>
            <a:r>
              <a:rPr lang="es-ES" dirty="0"/>
              <a:t> </a:t>
            </a:r>
            <a:r>
              <a:rPr lang="es-ES" dirty="0" err="1"/>
              <a:t>lower</a:t>
            </a:r>
            <a:r>
              <a:rPr lang="es-ES" dirty="0"/>
              <a:t> </a:t>
            </a:r>
            <a:r>
              <a:rPr lang="es-ES" dirty="0" err="1"/>
              <a:t>proficiency</a:t>
            </a:r>
            <a:r>
              <a:rPr lang="es-ES" dirty="0"/>
              <a:t>, </a:t>
            </a:r>
            <a:r>
              <a:rPr lang="es-ES" dirty="0" err="1"/>
              <a:t>which</a:t>
            </a:r>
            <a:r>
              <a:rPr lang="es-ES" dirty="0"/>
              <a:t> </a:t>
            </a:r>
            <a:r>
              <a:rPr lang="es-ES" dirty="0" err="1"/>
              <a:t>prevents</a:t>
            </a:r>
            <a:r>
              <a:rPr lang="es-ES" dirty="0"/>
              <a:t> </a:t>
            </a:r>
            <a:r>
              <a:rPr lang="es-ES" dirty="0" err="1"/>
              <a:t>them</a:t>
            </a:r>
            <a:r>
              <a:rPr lang="es-ES" dirty="0"/>
              <a:t> </a:t>
            </a:r>
            <a:r>
              <a:rPr lang="es-ES" dirty="0" err="1"/>
              <a:t>from</a:t>
            </a:r>
            <a:r>
              <a:rPr lang="es-ES" dirty="0"/>
              <a:t> </a:t>
            </a:r>
            <a:r>
              <a:rPr lang="es-ES" dirty="0" err="1"/>
              <a:t>shifting</a:t>
            </a:r>
            <a:r>
              <a:rPr lang="es-ES" dirty="0"/>
              <a:t> </a:t>
            </a:r>
            <a:r>
              <a:rPr lang="es-ES" dirty="0" err="1"/>
              <a:t>from</a:t>
            </a:r>
            <a:r>
              <a:rPr lang="es-ES" dirty="0"/>
              <a:t> </a:t>
            </a:r>
            <a:r>
              <a:rPr lang="es-ES" dirty="0" err="1"/>
              <a:t>one</a:t>
            </a:r>
            <a:r>
              <a:rPr lang="es-ES" dirty="0"/>
              <a:t> </a:t>
            </a:r>
            <a:r>
              <a:rPr lang="es-ES" dirty="0" err="1"/>
              <a:t>mode</a:t>
            </a:r>
            <a:r>
              <a:rPr lang="es-ES" dirty="0"/>
              <a:t> to </a:t>
            </a:r>
            <a:r>
              <a:rPr lang="es-ES" dirty="0" err="1"/>
              <a:t>the</a:t>
            </a:r>
            <a:r>
              <a:rPr lang="es-ES" dirty="0"/>
              <a:t> </a:t>
            </a:r>
            <a:r>
              <a:rPr lang="es-ES" dirty="0" err="1"/>
              <a:t>other</a:t>
            </a:r>
            <a:r>
              <a:rPr lang="es-ES" dirty="0"/>
              <a:t>. </a:t>
            </a:r>
            <a:r>
              <a:rPr lang="es-ES" dirty="0" err="1"/>
              <a:t>Also</a:t>
            </a:r>
            <a:r>
              <a:rPr lang="es-ES" dirty="0"/>
              <a:t>, </a:t>
            </a:r>
            <a:r>
              <a:rPr lang="es-ES" dirty="0" err="1"/>
              <a:t>some</a:t>
            </a:r>
            <a:r>
              <a:rPr lang="es-ES" dirty="0"/>
              <a:t> </a:t>
            </a:r>
            <a:r>
              <a:rPr lang="es-ES" dirty="0" err="1"/>
              <a:t>sort</a:t>
            </a:r>
            <a:r>
              <a:rPr lang="es-ES" dirty="0"/>
              <a:t> of </a:t>
            </a:r>
            <a:r>
              <a:rPr lang="es-ES" dirty="0" err="1"/>
              <a:t>affective</a:t>
            </a:r>
            <a:r>
              <a:rPr lang="es-ES" dirty="0"/>
              <a:t> </a:t>
            </a:r>
            <a:r>
              <a:rPr lang="es-ES" dirty="0" err="1"/>
              <a:t>filter</a:t>
            </a:r>
            <a:r>
              <a:rPr lang="es-ES" dirty="0"/>
              <a:t> </a:t>
            </a:r>
            <a:r>
              <a:rPr lang="es-ES" dirty="0" err="1"/>
              <a:t>might</a:t>
            </a:r>
            <a:r>
              <a:rPr lang="es-ES" dirty="0"/>
              <a:t> </a:t>
            </a:r>
            <a:r>
              <a:rPr lang="es-ES" dirty="0" err="1"/>
              <a:t>make</a:t>
            </a:r>
            <a:r>
              <a:rPr lang="es-ES" dirty="0"/>
              <a:t> </a:t>
            </a:r>
            <a:r>
              <a:rPr lang="es-ES" dirty="0" err="1"/>
              <a:t>them</a:t>
            </a:r>
            <a:r>
              <a:rPr lang="es-ES" dirty="0"/>
              <a:t> </a:t>
            </a:r>
            <a:r>
              <a:rPr lang="es-ES" dirty="0" err="1"/>
              <a:t>feel</a:t>
            </a:r>
            <a:r>
              <a:rPr lang="es-ES" dirty="0"/>
              <a:t> </a:t>
            </a:r>
            <a:r>
              <a:rPr lang="es-ES" dirty="0" err="1"/>
              <a:t>uncomfortable</a:t>
            </a:r>
            <a:r>
              <a:rPr lang="es-ES" dirty="0"/>
              <a:t> </a:t>
            </a:r>
            <a:r>
              <a:rPr lang="es-ES" dirty="0" err="1"/>
              <a:t>watching</a:t>
            </a:r>
            <a:r>
              <a:rPr lang="es-ES" dirty="0"/>
              <a:t> TV series </a:t>
            </a:r>
            <a:r>
              <a:rPr lang="es-ES" dirty="0" err="1"/>
              <a:t>with</a:t>
            </a:r>
            <a:r>
              <a:rPr lang="es-ES" dirty="0"/>
              <a:t> </a:t>
            </a:r>
            <a:r>
              <a:rPr lang="es-ES" dirty="0" err="1"/>
              <a:t>captions</a:t>
            </a:r>
            <a:r>
              <a:rPr lang="es-ES" dirty="0"/>
              <a:t> </a:t>
            </a:r>
            <a:r>
              <a:rPr lang="es-ES" dirty="0" err="1"/>
              <a:t>or</a:t>
            </a:r>
            <a:r>
              <a:rPr lang="es-ES" dirty="0"/>
              <a:t> no </a:t>
            </a:r>
            <a:r>
              <a:rPr lang="es-ES" dirty="0" err="1"/>
              <a:t>captions</a:t>
            </a:r>
            <a:r>
              <a:rPr lang="es-ES" dirty="0"/>
              <a:t> at </a:t>
            </a:r>
            <a:r>
              <a:rPr lang="es-ES" dirty="0" err="1"/>
              <a:t>all</a:t>
            </a:r>
            <a:r>
              <a:rPr lang="es-ES" dirty="0"/>
              <a:t>. </a:t>
            </a:r>
          </a:p>
          <a:p>
            <a:endParaRPr lang="es-ES" dirty="0"/>
          </a:p>
          <a:p>
            <a:r>
              <a:rPr lang="es-ES" dirty="0" err="1"/>
              <a:t>Our</a:t>
            </a:r>
            <a:r>
              <a:rPr lang="es-ES" dirty="0"/>
              <a:t> </a:t>
            </a:r>
            <a:r>
              <a:rPr lang="es-ES" dirty="0" err="1"/>
              <a:t>results</a:t>
            </a:r>
            <a:r>
              <a:rPr lang="es-ES" dirty="0"/>
              <a:t> are in </a:t>
            </a:r>
            <a:r>
              <a:rPr lang="es-ES" dirty="0" err="1"/>
              <a:t>the</a:t>
            </a:r>
            <a:r>
              <a:rPr lang="es-ES" dirty="0"/>
              <a:t> </a:t>
            </a:r>
            <a:r>
              <a:rPr lang="es-ES" dirty="0" err="1"/>
              <a:t>same</a:t>
            </a:r>
            <a:r>
              <a:rPr lang="es-ES" dirty="0"/>
              <a:t> line as </a:t>
            </a:r>
            <a:r>
              <a:rPr lang="es-ES" dirty="0" err="1"/>
              <a:t>Vanderplank’s</a:t>
            </a:r>
            <a:r>
              <a:rPr lang="es-ES" dirty="0"/>
              <a:t> </a:t>
            </a:r>
            <a:r>
              <a:rPr lang="es-ES" dirty="0" err="1"/>
              <a:t>when</a:t>
            </a:r>
            <a:r>
              <a:rPr lang="es-ES" dirty="0"/>
              <a:t> </a:t>
            </a:r>
            <a:r>
              <a:rPr lang="es-ES" dirty="0" err="1"/>
              <a:t>it</a:t>
            </a:r>
            <a:r>
              <a:rPr lang="es-ES" dirty="0"/>
              <a:t> comes </a:t>
            </a:r>
            <a:r>
              <a:rPr lang="es-ES" dirty="0" err="1"/>
              <a:t>to</a:t>
            </a:r>
            <a:r>
              <a:rPr lang="es-ES" dirty="0"/>
              <a:t> </a:t>
            </a:r>
            <a:r>
              <a:rPr lang="es-ES" dirty="0" err="1"/>
              <a:t>preferring</a:t>
            </a:r>
            <a:r>
              <a:rPr lang="es-ES" dirty="0"/>
              <a:t> no </a:t>
            </a:r>
            <a:r>
              <a:rPr lang="es-ES" dirty="0" err="1"/>
              <a:t>captions</a:t>
            </a:r>
            <a:r>
              <a:rPr lang="es-ES" dirty="0"/>
              <a:t> </a:t>
            </a:r>
            <a:r>
              <a:rPr lang="es-ES" dirty="0" err="1"/>
              <a:t>for</a:t>
            </a:r>
            <a:r>
              <a:rPr lang="es-ES" dirty="0"/>
              <a:t> </a:t>
            </a:r>
            <a:r>
              <a:rPr lang="es-ES" dirty="0" err="1"/>
              <a:t>the</a:t>
            </a:r>
            <a:r>
              <a:rPr lang="es-ES" dirty="0"/>
              <a:t> </a:t>
            </a:r>
            <a:r>
              <a:rPr lang="es-ES" dirty="0" err="1"/>
              <a:t>captions</a:t>
            </a:r>
            <a:r>
              <a:rPr lang="es-ES" dirty="0"/>
              <a:t> and </a:t>
            </a:r>
            <a:r>
              <a:rPr lang="es-ES" dirty="0" err="1"/>
              <a:t>enhanced</a:t>
            </a:r>
            <a:r>
              <a:rPr lang="es-ES" dirty="0"/>
              <a:t> </a:t>
            </a:r>
            <a:r>
              <a:rPr lang="es-ES" dirty="0" err="1"/>
              <a:t>captions</a:t>
            </a:r>
            <a:r>
              <a:rPr lang="es-ES" dirty="0"/>
              <a:t> </a:t>
            </a:r>
            <a:r>
              <a:rPr lang="es-ES" dirty="0" err="1"/>
              <a:t>group</a:t>
            </a:r>
            <a:r>
              <a:rPr lang="es-ES" dirty="0"/>
              <a:t>. </a:t>
            </a:r>
            <a:r>
              <a:rPr lang="es-ES" dirty="0" err="1"/>
              <a:t>These</a:t>
            </a:r>
            <a:r>
              <a:rPr lang="es-ES" dirty="0"/>
              <a:t> </a:t>
            </a:r>
            <a:r>
              <a:rPr lang="es-ES" dirty="0" err="1"/>
              <a:t>students</a:t>
            </a:r>
            <a:r>
              <a:rPr lang="es-ES" dirty="0"/>
              <a:t> </a:t>
            </a:r>
            <a:r>
              <a:rPr lang="es-ES" dirty="0" err="1"/>
              <a:t>might</a:t>
            </a:r>
            <a:r>
              <a:rPr lang="es-ES" dirty="0"/>
              <a:t> </a:t>
            </a:r>
            <a:r>
              <a:rPr lang="es-ES" dirty="0" err="1"/>
              <a:t>have</a:t>
            </a:r>
            <a:r>
              <a:rPr lang="es-ES" dirty="0"/>
              <a:t> </a:t>
            </a:r>
            <a:r>
              <a:rPr lang="es-ES" dirty="0" err="1"/>
              <a:t>felt</a:t>
            </a:r>
            <a:r>
              <a:rPr lang="es-ES" dirty="0"/>
              <a:t> </a:t>
            </a:r>
            <a:r>
              <a:rPr lang="es-ES" dirty="0" err="1"/>
              <a:t>that</a:t>
            </a:r>
            <a:r>
              <a:rPr lang="es-ES" dirty="0"/>
              <a:t> </a:t>
            </a:r>
            <a:r>
              <a:rPr lang="es-ES" dirty="0" err="1"/>
              <a:t>any</a:t>
            </a:r>
            <a:r>
              <a:rPr lang="es-ES" dirty="0"/>
              <a:t> </a:t>
            </a:r>
            <a:r>
              <a:rPr lang="es-ES" dirty="0" err="1"/>
              <a:t>text</a:t>
            </a:r>
            <a:r>
              <a:rPr lang="es-ES" dirty="0"/>
              <a:t> </a:t>
            </a:r>
            <a:r>
              <a:rPr lang="es-ES" dirty="0" err="1"/>
              <a:t>on</a:t>
            </a:r>
            <a:r>
              <a:rPr lang="es-ES" dirty="0"/>
              <a:t> </a:t>
            </a:r>
            <a:r>
              <a:rPr lang="es-ES" dirty="0" err="1"/>
              <a:t>screen</a:t>
            </a:r>
            <a:r>
              <a:rPr lang="es-ES" dirty="0"/>
              <a:t> </a:t>
            </a:r>
            <a:r>
              <a:rPr lang="es-ES" dirty="0" err="1"/>
              <a:t>was</a:t>
            </a:r>
            <a:r>
              <a:rPr lang="es-ES" dirty="0"/>
              <a:t> </a:t>
            </a:r>
            <a:r>
              <a:rPr lang="es-ES" dirty="0" err="1"/>
              <a:t>bothering</a:t>
            </a:r>
            <a:r>
              <a:rPr lang="es-ES" dirty="0"/>
              <a:t> </a:t>
            </a:r>
            <a:r>
              <a:rPr lang="es-ES" dirty="0" err="1"/>
              <a:t>them</a:t>
            </a:r>
            <a:r>
              <a:rPr lang="es-ES" dirty="0"/>
              <a:t>, and </a:t>
            </a:r>
            <a:r>
              <a:rPr lang="es-ES" dirty="0" err="1"/>
              <a:t>hence</a:t>
            </a:r>
            <a:r>
              <a:rPr lang="es-ES" dirty="0"/>
              <a:t> </a:t>
            </a:r>
            <a:r>
              <a:rPr lang="es-ES" dirty="0" err="1"/>
              <a:t>their</a:t>
            </a:r>
            <a:r>
              <a:rPr lang="es-ES" dirty="0"/>
              <a:t> </a:t>
            </a:r>
            <a:r>
              <a:rPr lang="es-ES" dirty="0" err="1"/>
              <a:t>change</a:t>
            </a:r>
            <a:r>
              <a:rPr lang="es-ES" dirty="0"/>
              <a:t> </a:t>
            </a:r>
            <a:r>
              <a:rPr lang="es-ES" dirty="0" err="1"/>
              <a:t>for</a:t>
            </a:r>
            <a:r>
              <a:rPr lang="es-ES" dirty="0"/>
              <a:t> a non-</a:t>
            </a:r>
            <a:r>
              <a:rPr lang="es-ES" dirty="0" err="1"/>
              <a:t>captions</a:t>
            </a:r>
            <a:r>
              <a:rPr lang="es-ES" dirty="0"/>
              <a:t> </a:t>
            </a:r>
            <a:r>
              <a:rPr lang="es-ES" dirty="0" err="1"/>
              <a:t>mode</a:t>
            </a:r>
            <a:r>
              <a:rPr lang="es-ES" dirty="0"/>
              <a:t>. </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18</a:t>
            </a:fld>
            <a:endParaRPr lang="es-ES"/>
          </a:p>
        </p:txBody>
      </p:sp>
    </p:spTree>
    <p:extLst>
      <p:ext uri="{BB962C8B-B14F-4D97-AF65-F5344CB8AC3E}">
        <p14:creationId xmlns:p14="http://schemas.microsoft.com/office/powerpoint/2010/main" val="2517720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We</a:t>
            </a:r>
            <a:r>
              <a:rPr lang="es-ES" dirty="0"/>
              <a:t> can </a:t>
            </a:r>
            <a:r>
              <a:rPr lang="es-ES" dirty="0" err="1"/>
              <a:t>conclude</a:t>
            </a:r>
            <a:r>
              <a:rPr lang="es-ES" dirty="0"/>
              <a:t> </a:t>
            </a:r>
            <a:r>
              <a:rPr lang="es-ES" dirty="0" err="1"/>
              <a:t>that</a:t>
            </a:r>
            <a:r>
              <a:rPr lang="es-ES" dirty="0"/>
              <a:t> </a:t>
            </a:r>
            <a:r>
              <a:rPr lang="es-ES" dirty="0" err="1"/>
              <a:t>the</a:t>
            </a:r>
            <a:r>
              <a:rPr lang="es-ES" dirty="0"/>
              <a:t> </a:t>
            </a:r>
            <a:r>
              <a:rPr lang="es-ES" dirty="0" err="1"/>
              <a:t>students</a:t>
            </a:r>
            <a:r>
              <a:rPr lang="es-ES" dirty="0"/>
              <a:t> </a:t>
            </a:r>
            <a:r>
              <a:rPr lang="es-ES" dirty="0" err="1"/>
              <a:t>felt</a:t>
            </a:r>
            <a:r>
              <a:rPr lang="es-ES" dirty="0"/>
              <a:t> </a:t>
            </a:r>
            <a:r>
              <a:rPr lang="es-ES" dirty="0" err="1"/>
              <a:t>they</a:t>
            </a:r>
            <a:r>
              <a:rPr lang="es-ES" dirty="0"/>
              <a:t> </a:t>
            </a:r>
            <a:r>
              <a:rPr lang="es-ES" dirty="0" err="1"/>
              <a:t>were</a:t>
            </a:r>
            <a:r>
              <a:rPr lang="es-ES" dirty="0"/>
              <a:t> </a:t>
            </a:r>
            <a:r>
              <a:rPr lang="es-ES" dirty="0" err="1"/>
              <a:t>learning</a:t>
            </a:r>
            <a:r>
              <a:rPr lang="es-ES" dirty="0"/>
              <a:t> </a:t>
            </a:r>
            <a:r>
              <a:rPr lang="es-ES" dirty="0" err="1"/>
              <a:t>from</a:t>
            </a:r>
            <a:r>
              <a:rPr lang="es-ES" dirty="0"/>
              <a:t> </a:t>
            </a:r>
            <a:r>
              <a:rPr lang="es-ES" dirty="0" err="1"/>
              <a:t>this</a:t>
            </a:r>
            <a:r>
              <a:rPr lang="es-ES" dirty="0"/>
              <a:t> extended </a:t>
            </a:r>
            <a:r>
              <a:rPr lang="es-ES" dirty="0" err="1"/>
              <a:t>exposure</a:t>
            </a:r>
            <a:r>
              <a:rPr lang="es-ES" dirty="0"/>
              <a:t> </a:t>
            </a:r>
            <a:r>
              <a:rPr lang="es-ES" dirty="0" err="1"/>
              <a:t>to</a:t>
            </a:r>
            <a:r>
              <a:rPr lang="es-ES" dirty="0"/>
              <a:t> L2 </a:t>
            </a:r>
            <a:r>
              <a:rPr lang="es-ES" dirty="0" err="1"/>
              <a:t>viewing</a:t>
            </a:r>
            <a:r>
              <a:rPr lang="es-ES" dirty="0"/>
              <a:t>, so </a:t>
            </a:r>
            <a:r>
              <a:rPr lang="es-ES" dirty="0" err="1"/>
              <a:t>it</a:t>
            </a:r>
            <a:r>
              <a:rPr lang="es-ES" dirty="0"/>
              <a:t> </a:t>
            </a:r>
            <a:r>
              <a:rPr lang="es-ES" dirty="0" err="1"/>
              <a:t>was</a:t>
            </a:r>
            <a:r>
              <a:rPr lang="es-ES" dirty="0"/>
              <a:t> </a:t>
            </a:r>
            <a:r>
              <a:rPr lang="es-ES" dirty="0" err="1"/>
              <a:t>an</a:t>
            </a:r>
            <a:r>
              <a:rPr lang="es-ES" dirty="0"/>
              <a:t> </a:t>
            </a:r>
            <a:r>
              <a:rPr lang="es-ES" dirty="0" err="1"/>
              <a:t>overall</a:t>
            </a:r>
            <a:r>
              <a:rPr lang="es-ES" dirty="0"/>
              <a:t> positive </a:t>
            </a:r>
            <a:r>
              <a:rPr lang="es-ES" dirty="0" err="1"/>
              <a:t>experience</a:t>
            </a:r>
            <a:r>
              <a:rPr lang="es-ES" dirty="0"/>
              <a:t> </a:t>
            </a:r>
            <a:r>
              <a:rPr lang="es-ES" dirty="0" err="1"/>
              <a:t>for</a:t>
            </a:r>
            <a:r>
              <a:rPr lang="es-ES" dirty="0"/>
              <a:t> </a:t>
            </a:r>
            <a:r>
              <a:rPr lang="es-ES" dirty="0" err="1"/>
              <a:t>them</a:t>
            </a:r>
            <a:r>
              <a:rPr lang="es-ES"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s-ES" dirty="0" err="1"/>
              <a:t>We</a:t>
            </a:r>
            <a:r>
              <a:rPr lang="es-ES" dirty="0"/>
              <a:t> </a:t>
            </a:r>
            <a:r>
              <a:rPr lang="es-ES" dirty="0" err="1"/>
              <a:t>could</a:t>
            </a:r>
            <a:r>
              <a:rPr lang="es-ES" dirty="0"/>
              <a:t> </a:t>
            </a:r>
            <a:r>
              <a:rPr lang="es-ES" dirty="0" err="1"/>
              <a:t>see</a:t>
            </a:r>
            <a:r>
              <a:rPr lang="es-ES" dirty="0"/>
              <a:t> </a:t>
            </a:r>
            <a:r>
              <a:rPr lang="es-ES" dirty="0" err="1"/>
              <a:t>that</a:t>
            </a:r>
            <a:r>
              <a:rPr lang="es-ES" dirty="0"/>
              <a:t> </a:t>
            </a:r>
            <a:r>
              <a:rPr lang="es-ES" dirty="0" err="1"/>
              <a:t>noticing</a:t>
            </a:r>
            <a:r>
              <a:rPr lang="es-ES" dirty="0"/>
              <a:t> </a:t>
            </a:r>
            <a:r>
              <a:rPr lang="es-ES" dirty="0" err="1"/>
              <a:t>played</a:t>
            </a:r>
            <a:r>
              <a:rPr lang="es-ES" dirty="0"/>
              <a:t> a role </a:t>
            </a:r>
            <a:r>
              <a:rPr lang="es-ES" dirty="0" err="1"/>
              <a:t>on</a:t>
            </a:r>
            <a:r>
              <a:rPr lang="es-ES" dirty="0"/>
              <a:t> </a:t>
            </a:r>
            <a:r>
              <a:rPr lang="es-ES" dirty="0" err="1"/>
              <a:t>several</a:t>
            </a:r>
            <a:r>
              <a:rPr lang="es-ES" dirty="0"/>
              <a:t> </a:t>
            </a:r>
            <a:r>
              <a:rPr lang="es-ES" dirty="0" err="1"/>
              <a:t>occasion</a:t>
            </a:r>
            <a:r>
              <a:rPr lang="es-ES" dirty="0"/>
              <a:t>, </a:t>
            </a:r>
            <a:r>
              <a:rPr lang="es-ES" dirty="0" err="1"/>
              <a:t>especially</a:t>
            </a:r>
            <a:r>
              <a:rPr lang="es-ES" dirty="0"/>
              <a:t> </a:t>
            </a:r>
            <a:r>
              <a:rPr lang="es-ES" dirty="0" err="1"/>
              <a:t>for</a:t>
            </a:r>
            <a:r>
              <a:rPr lang="es-ES" dirty="0"/>
              <a:t> </a:t>
            </a:r>
            <a:r>
              <a:rPr lang="es-ES" dirty="0" err="1"/>
              <a:t>the</a:t>
            </a:r>
            <a:r>
              <a:rPr lang="es-ES" dirty="0"/>
              <a:t> </a:t>
            </a:r>
            <a:r>
              <a:rPr lang="es-ES" dirty="0" err="1"/>
              <a:t>enhanced</a:t>
            </a:r>
            <a:r>
              <a:rPr lang="es-ES" dirty="0"/>
              <a:t> </a:t>
            </a:r>
            <a:r>
              <a:rPr lang="es-ES" dirty="0" err="1"/>
              <a:t>captions</a:t>
            </a:r>
            <a:r>
              <a:rPr lang="es-ES" dirty="0"/>
              <a:t> </a:t>
            </a:r>
            <a:r>
              <a:rPr lang="es-ES" dirty="0" err="1"/>
              <a:t>group</a:t>
            </a:r>
            <a:r>
              <a:rPr lang="es-ES" dirty="0"/>
              <a:t>, </a:t>
            </a:r>
            <a:r>
              <a:rPr lang="es-ES" dirty="0" err="1"/>
              <a:t>who</a:t>
            </a:r>
            <a:r>
              <a:rPr lang="es-ES" dirty="0"/>
              <a:t> are </a:t>
            </a:r>
            <a:r>
              <a:rPr lang="es-ES" dirty="0" err="1"/>
              <a:t>those</a:t>
            </a:r>
            <a:r>
              <a:rPr lang="es-ES" dirty="0"/>
              <a:t> </a:t>
            </a:r>
            <a:r>
              <a:rPr lang="es-ES" dirty="0" err="1"/>
              <a:t>that</a:t>
            </a:r>
            <a:r>
              <a:rPr lang="es-ES" dirty="0"/>
              <a:t> </a:t>
            </a:r>
            <a:r>
              <a:rPr lang="es-ES" dirty="0" err="1"/>
              <a:t>felt</a:t>
            </a:r>
            <a:r>
              <a:rPr lang="es-ES" dirty="0"/>
              <a:t> </a:t>
            </a:r>
            <a:r>
              <a:rPr lang="es-ES" dirty="0" err="1"/>
              <a:t>they</a:t>
            </a:r>
            <a:r>
              <a:rPr lang="es-ES" dirty="0"/>
              <a:t> </a:t>
            </a:r>
            <a:r>
              <a:rPr lang="es-ES" dirty="0" err="1"/>
              <a:t>were</a:t>
            </a:r>
            <a:r>
              <a:rPr lang="es-ES" dirty="0"/>
              <a:t> </a:t>
            </a:r>
            <a:r>
              <a:rPr lang="es-ES" dirty="0" err="1"/>
              <a:t>learning</a:t>
            </a:r>
            <a:r>
              <a:rPr lang="es-ES" dirty="0"/>
              <a:t> more. </a:t>
            </a:r>
            <a:r>
              <a:rPr lang="es-ES" dirty="0" err="1"/>
              <a:t>Also</a:t>
            </a:r>
            <a:r>
              <a:rPr lang="es-ES" dirty="0"/>
              <a:t>, </a:t>
            </a:r>
            <a:r>
              <a:rPr lang="es-ES" dirty="0" err="1"/>
              <a:t>both</a:t>
            </a:r>
            <a:r>
              <a:rPr lang="es-ES" dirty="0"/>
              <a:t> </a:t>
            </a:r>
            <a:r>
              <a:rPr lang="es-ES" dirty="0" err="1"/>
              <a:t>expressions</a:t>
            </a:r>
            <a:r>
              <a:rPr lang="es-ES" dirty="0"/>
              <a:t> and </a:t>
            </a:r>
            <a:r>
              <a:rPr lang="es-ES" dirty="0" err="1"/>
              <a:t>vocabulary</a:t>
            </a:r>
            <a:r>
              <a:rPr lang="es-ES" dirty="0"/>
              <a:t> are </a:t>
            </a:r>
            <a:r>
              <a:rPr lang="es-ES" dirty="0" err="1"/>
              <a:t>perceived</a:t>
            </a:r>
            <a:r>
              <a:rPr lang="es-ES" dirty="0"/>
              <a:t> to be </a:t>
            </a:r>
            <a:r>
              <a:rPr lang="es-ES" dirty="0" err="1"/>
              <a:t>learned</a:t>
            </a:r>
            <a:r>
              <a:rPr lang="es-ES" dirty="0"/>
              <a:t> </a:t>
            </a:r>
            <a:r>
              <a:rPr lang="es-ES" dirty="0" err="1"/>
              <a:t>the</a:t>
            </a:r>
            <a:r>
              <a:rPr lang="es-ES" dirty="0"/>
              <a:t> </a:t>
            </a:r>
            <a:r>
              <a:rPr lang="es-ES" dirty="0" err="1"/>
              <a:t>most</a:t>
            </a:r>
            <a:r>
              <a:rPr lang="es-ES" dirty="0"/>
              <a:t>. </a:t>
            </a:r>
            <a:r>
              <a:rPr lang="en-US" sz="1200" dirty="0"/>
              <a:t>It is easier to notice vocabulary and expressions (multi-word collocations) than underlying abstract constructions (rules).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s-ES" dirty="0" err="1"/>
              <a:t>That</a:t>
            </a:r>
            <a:r>
              <a:rPr lang="es-ES" dirty="0"/>
              <a:t> </a:t>
            </a:r>
            <a:r>
              <a:rPr lang="es-ES" dirty="0" err="1"/>
              <a:t>could</a:t>
            </a:r>
            <a:r>
              <a:rPr lang="es-ES" dirty="0"/>
              <a:t> be </a:t>
            </a:r>
            <a:r>
              <a:rPr lang="es-ES" dirty="0" err="1"/>
              <a:t>because</a:t>
            </a:r>
            <a:r>
              <a:rPr lang="es-ES" dirty="0"/>
              <a:t> </a:t>
            </a:r>
            <a:r>
              <a:rPr lang="es-ES" dirty="0" err="1"/>
              <a:t>they</a:t>
            </a:r>
            <a:r>
              <a:rPr lang="es-ES" dirty="0"/>
              <a:t> </a:t>
            </a:r>
            <a:r>
              <a:rPr lang="es-ES" dirty="0" err="1"/>
              <a:t>were</a:t>
            </a:r>
            <a:r>
              <a:rPr lang="es-ES" dirty="0"/>
              <a:t> more </a:t>
            </a:r>
            <a:r>
              <a:rPr lang="es-ES" dirty="0" err="1"/>
              <a:t>noticeable</a:t>
            </a:r>
            <a:r>
              <a:rPr lang="es-ES" dirty="0"/>
              <a:t> as </a:t>
            </a:r>
            <a:r>
              <a:rPr lang="es-ES" dirty="0" err="1"/>
              <a:t>well</a:t>
            </a:r>
            <a:r>
              <a:rPr lang="es-ES" dirty="0"/>
              <a:t>. </a:t>
            </a:r>
            <a:r>
              <a:rPr lang="es-ES" dirty="0" err="1"/>
              <a:t>However</a:t>
            </a:r>
            <a:r>
              <a:rPr lang="es-ES" dirty="0"/>
              <a:t>, </a:t>
            </a:r>
            <a:r>
              <a:rPr lang="es-ES" dirty="0" err="1"/>
              <a:t>the</a:t>
            </a:r>
            <a:r>
              <a:rPr lang="es-ES" dirty="0"/>
              <a:t> </a:t>
            </a:r>
            <a:r>
              <a:rPr lang="es-ES" dirty="0" err="1"/>
              <a:t>fact</a:t>
            </a:r>
            <a:r>
              <a:rPr lang="es-ES" dirty="0"/>
              <a:t> </a:t>
            </a:r>
            <a:r>
              <a:rPr lang="es-ES" dirty="0" err="1"/>
              <a:t>that</a:t>
            </a:r>
            <a:r>
              <a:rPr lang="es-ES" dirty="0"/>
              <a:t> </a:t>
            </a:r>
            <a:r>
              <a:rPr lang="es-ES" dirty="0" err="1"/>
              <a:t>the</a:t>
            </a:r>
            <a:r>
              <a:rPr lang="es-ES" dirty="0"/>
              <a:t> </a:t>
            </a:r>
            <a:r>
              <a:rPr lang="es-ES" dirty="0" err="1"/>
              <a:t>other</a:t>
            </a:r>
            <a:r>
              <a:rPr lang="es-ES" dirty="0"/>
              <a:t> </a:t>
            </a:r>
            <a:r>
              <a:rPr lang="es-ES" dirty="0" err="1"/>
              <a:t>areas</a:t>
            </a:r>
            <a:r>
              <a:rPr lang="es-ES" dirty="0"/>
              <a:t> of </a:t>
            </a:r>
            <a:r>
              <a:rPr lang="es-ES" dirty="0" err="1"/>
              <a:t>language</a:t>
            </a:r>
            <a:r>
              <a:rPr lang="es-ES" dirty="0"/>
              <a:t> </a:t>
            </a:r>
            <a:r>
              <a:rPr lang="es-ES" dirty="0" err="1"/>
              <a:t>were</a:t>
            </a:r>
            <a:r>
              <a:rPr lang="es-ES" dirty="0"/>
              <a:t> </a:t>
            </a:r>
            <a:r>
              <a:rPr lang="es-ES" dirty="0" err="1"/>
              <a:t>felt</a:t>
            </a:r>
            <a:r>
              <a:rPr lang="es-ES" dirty="0"/>
              <a:t> </a:t>
            </a:r>
            <a:r>
              <a:rPr lang="es-ES" dirty="0" err="1"/>
              <a:t>to</a:t>
            </a:r>
            <a:r>
              <a:rPr lang="es-ES" dirty="0"/>
              <a:t> be </a:t>
            </a:r>
            <a:r>
              <a:rPr lang="es-ES" dirty="0" err="1"/>
              <a:t>learned</a:t>
            </a:r>
            <a:r>
              <a:rPr lang="es-ES" dirty="0"/>
              <a:t> </a:t>
            </a:r>
            <a:r>
              <a:rPr lang="es-ES" dirty="0" err="1"/>
              <a:t>less</a:t>
            </a:r>
            <a:r>
              <a:rPr lang="es-ES" dirty="0"/>
              <a:t> </a:t>
            </a:r>
            <a:r>
              <a:rPr lang="es-ES" dirty="0" err="1"/>
              <a:t>might</a:t>
            </a:r>
            <a:r>
              <a:rPr lang="es-ES" dirty="0"/>
              <a:t> be </a:t>
            </a:r>
            <a:r>
              <a:rPr lang="es-ES" dirty="0" err="1"/>
              <a:t>because</a:t>
            </a:r>
            <a:r>
              <a:rPr lang="es-ES" dirty="0"/>
              <a:t> of </a:t>
            </a:r>
            <a:r>
              <a:rPr lang="es-ES" dirty="0" err="1"/>
              <a:t>the</a:t>
            </a:r>
            <a:r>
              <a:rPr lang="es-ES" dirty="0"/>
              <a:t> </a:t>
            </a:r>
            <a:r>
              <a:rPr lang="es-ES" dirty="0" err="1"/>
              <a:t>way</a:t>
            </a:r>
            <a:r>
              <a:rPr lang="es-ES" dirty="0"/>
              <a:t> </a:t>
            </a:r>
            <a:r>
              <a:rPr lang="es-ES" dirty="0" err="1"/>
              <a:t>they</a:t>
            </a:r>
            <a:r>
              <a:rPr lang="es-ES" dirty="0"/>
              <a:t> are </a:t>
            </a:r>
            <a:r>
              <a:rPr lang="es-ES" dirty="0" err="1"/>
              <a:t>traditionally</a:t>
            </a:r>
            <a:r>
              <a:rPr lang="es-ES" dirty="0"/>
              <a:t> </a:t>
            </a:r>
            <a:r>
              <a:rPr lang="es-ES" dirty="0" err="1"/>
              <a:t>presented</a:t>
            </a:r>
            <a:r>
              <a:rPr lang="es-ES" dirty="0"/>
              <a:t> in </a:t>
            </a:r>
            <a:r>
              <a:rPr lang="es-ES" dirty="0" err="1"/>
              <a:t>the</a:t>
            </a:r>
            <a:r>
              <a:rPr lang="es-ES" dirty="0"/>
              <a:t> </a:t>
            </a:r>
            <a:r>
              <a:rPr lang="es-ES" dirty="0" err="1"/>
              <a:t>Spanish</a:t>
            </a:r>
            <a:r>
              <a:rPr lang="es-ES" dirty="0"/>
              <a:t> FL </a:t>
            </a:r>
            <a:r>
              <a:rPr lang="es-ES" dirty="0" err="1"/>
              <a:t>classrooms</a:t>
            </a:r>
            <a:r>
              <a:rPr lang="es-ES" dirty="0"/>
              <a:t>. </a:t>
            </a:r>
          </a:p>
          <a:p>
            <a:endParaRPr lang="es-ES" dirty="0"/>
          </a:p>
          <a:p>
            <a:r>
              <a:rPr lang="es-ES" dirty="0" err="1"/>
              <a:t>We</a:t>
            </a:r>
            <a:r>
              <a:rPr lang="es-ES" dirty="0"/>
              <a:t> </a:t>
            </a:r>
            <a:r>
              <a:rPr lang="es-ES" dirty="0" err="1"/>
              <a:t>could</a:t>
            </a:r>
            <a:r>
              <a:rPr lang="es-ES" dirty="0"/>
              <a:t> </a:t>
            </a:r>
            <a:r>
              <a:rPr lang="es-ES" dirty="0" err="1"/>
              <a:t>also</a:t>
            </a:r>
            <a:r>
              <a:rPr lang="es-ES" dirty="0"/>
              <a:t> </a:t>
            </a:r>
            <a:r>
              <a:rPr lang="es-ES" dirty="0" err="1"/>
              <a:t>see</a:t>
            </a:r>
            <a:r>
              <a:rPr lang="es-ES" dirty="0"/>
              <a:t> </a:t>
            </a:r>
            <a:r>
              <a:rPr lang="es-ES" dirty="0" err="1"/>
              <a:t>there</a:t>
            </a:r>
            <a:r>
              <a:rPr lang="es-ES" dirty="0"/>
              <a:t> </a:t>
            </a:r>
            <a:r>
              <a:rPr lang="es-ES" dirty="0" err="1"/>
              <a:t>is</a:t>
            </a:r>
            <a:r>
              <a:rPr lang="es-ES" dirty="0"/>
              <a:t> a </a:t>
            </a:r>
            <a:r>
              <a:rPr lang="es-ES" dirty="0" err="1"/>
              <a:t>switch</a:t>
            </a:r>
            <a:r>
              <a:rPr lang="es-ES" dirty="0"/>
              <a:t> in </a:t>
            </a:r>
            <a:r>
              <a:rPr lang="es-ES" dirty="0" err="1"/>
              <a:t>the</a:t>
            </a:r>
            <a:r>
              <a:rPr lang="es-ES" dirty="0"/>
              <a:t> </a:t>
            </a:r>
            <a:r>
              <a:rPr lang="es-ES" dirty="0" err="1"/>
              <a:t>students</a:t>
            </a:r>
            <a:r>
              <a:rPr lang="es-ES" dirty="0"/>
              <a:t>. </a:t>
            </a:r>
            <a:r>
              <a:rPr lang="es-ES" dirty="0" err="1"/>
              <a:t>Those</a:t>
            </a:r>
            <a:r>
              <a:rPr lang="es-ES" dirty="0"/>
              <a:t> </a:t>
            </a:r>
            <a:r>
              <a:rPr lang="es-ES" dirty="0" err="1"/>
              <a:t>used</a:t>
            </a:r>
            <a:r>
              <a:rPr lang="es-ES" dirty="0"/>
              <a:t> </a:t>
            </a:r>
            <a:r>
              <a:rPr lang="es-ES" dirty="0" err="1"/>
              <a:t>to</a:t>
            </a:r>
            <a:r>
              <a:rPr lang="es-ES" dirty="0"/>
              <a:t> </a:t>
            </a:r>
            <a:r>
              <a:rPr lang="es-ES" dirty="0" err="1"/>
              <a:t>watching</a:t>
            </a:r>
            <a:r>
              <a:rPr lang="es-ES" dirty="0"/>
              <a:t> audiovisual material </a:t>
            </a:r>
            <a:r>
              <a:rPr lang="es-ES" dirty="0" err="1"/>
              <a:t>with</a:t>
            </a:r>
            <a:r>
              <a:rPr lang="es-ES" dirty="0"/>
              <a:t> L2 </a:t>
            </a:r>
            <a:r>
              <a:rPr lang="es-ES" dirty="0" err="1"/>
              <a:t>captions</a:t>
            </a:r>
            <a:r>
              <a:rPr lang="es-ES" dirty="0"/>
              <a:t> moved </a:t>
            </a:r>
            <a:r>
              <a:rPr lang="es-ES" dirty="0" err="1"/>
              <a:t>on</a:t>
            </a:r>
            <a:r>
              <a:rPr lang="es-ES" dirty="0"/>
              <a:t> </a:t>
            </a:r>
            <a:r>
              <a:rPr lang="es-ES" dirty="0" err="1"/>
              <a:t>to</a:t>
            </a:r>
            <a:r>
              <a:rPr lang="es-ES" dirty="0"/>
              <a:t> use no </a:t>
            </a:r>
            <a:r>
              <a:rPr lang="es-ES" dirty="0" err="1"/>
              <a:t>captions</a:t>
            </a:r>
            <a:r>
              <a:rPr lang="es-ES" dirty="0"/>
              <a:t>, so </a:t>
            </a:r>
            <a:r>
              <a:rPr lang="es-ES" dirty="0" err="1"/>
              <a:t>this</a:t>
            </a:r>
            <a:r>
              <a:rPr lang="es-ES" dirty="0"/>
              <a:t> </a:t>
            </a:r>
            <a:r>
              <a:rPr lang="es-ES" dirty="0" err="1"/>
              <a:t>extensive</a:t>
            </a:r>
            <a:r>
              <a:rPr lang="es-ES" dirty="0"/>
              <a:t> </a:t>
            </a:r>
            <a:r>
              <a:rPr lang="es-ES" dirty="0" err="1"/>
              <a:t>viewing</a:t>
            </a:r>
            <a:r>
              <a:rPr lang="es-ES" dirty="0"/>
              <a:t> </a:t>
            </a:r>
            <a:r>
              <a:rPr lang="es-ES" dirty="0" err="1"/>
              <a:t>experience</a:t>
            </a:r>
            <a:r>
              <a:rPr lang="es-ES" dirty="0"/>
              <a:t> </a:t>
            </a:r>
            <a:r>
              <a:rPr lang="es-ES" dirty="0" err="1"/>
              <a:t>might</a:t>
            </a:r>
            <a:r>
              <a:rPr lang="es-ES" dirty="0"/>
              <a:t> </a:t>
            </a:r>
            <a:r>
              <a:rPr lang="es-ES" dirty="0" err="1"/>
              <a:t>have</a:t>
            </a:r>
            <a:r>
              <a:rPr lang="es-ES" dirty="0"/>
              <a:t> </a:t>
            </a:r>
            <a:r>
              <a:rPr lang="es-ES" dirty="0" err="1"/>
              <a:t>fostered</a:t>
            </a:r>
            <a:r>
              <a:rPr lang="es-ES" dirty="0"/>
              <a:t> </a:t>
            </a:r>
            <a:r>
              <a:rPr lang="es-ES" dirty="0" err="1"/>
              <a:t>their</a:t>
            </a:r>
            <a:r>
              <a:rPr lang="es-ES" dirty="0"/>
              <a:t> </a:t>
            </a:r>
            <a:r>
              <a:rPr lang="es-ES" dirty="0" err="1"/>
              <a:t>confidence</a:t>
            </a:r>
            <a:r>
              <a:rPr lang="es-ES" dirty="0"/>
              <a:t> as active </a:t>
            </a:r>
            <a:r>
              <a:rPr lang="es-ES" dirty="0" err="1"/>
              <a:t>viewers</a:t>
            </a:r>
            <a:r>
              <a:rPr lang="es-ES" dirty="0"/>
              <a:t> and FL </a:t>
            </a:r>
            <a:r>
              <a:rPr lang="es-ES" dirty="0" err="1"/>
              <a:t>learners</a:t>
            </a:r>
            <a:r>
              <a:rPr lang="es-ES" dirty="0"/>
              <a:t>. </a:t>
            </a:r>
          </a:p>
          <a:p>
            <a:r>
              <a:rPr lang="es-ES" dirty="0"/>
              <a:t>As </a:t>
            </a:r>
            <a:r>
              <a:rPr lang="es-ES" dirty="0" err="1"/>
              <a:t>for</a:t>
            </a:r>
            <a:r>
              <a:rPr lang="es-ES" dirty="0"/>
              <a:t> </a:t>
            </a:r>
            <a:r>
              <a:rPr lang="es-ES" dirty="0" err="1"/>
              <a:t>further</a:t>
            </a:r>
            <a:r>
              <a:rPr lang="es-ES" dirty="0"/>
              <a:t> </a:t>
            </a:r>
            <a:r>
              <a:rPr lang="es-ES" dirty="0" err="1"/>
              <a:t>research</a:t>
            </a:r>
            <a:r>
              <a:rPr lang="es-ES" dirty="0"/>
              <a:t>, </a:t>
            </a:r>
            <a:r>
              <a:rPr lang="es-ES" dirty="0" err="1"/>
              <a:t>we</a:t>
            </a:r>
            <a:r>
              <a:rPr lang="es-ES" dirty="0"/>
              <a:t> </a:t>
            </a:r>
            <a:r>
              <a:rPr lang="es-ES" dirty="0" err="1"/>
              <a:t>hypothesize</a:t>
            </a:r>
            <a:r>
              <a:rPr lang="es-ES" dirty="0"/>
              <a:t> </a:t>
            </a:r>
            <a:r>
              <a:rPr lang="es-ES" dirty="0" err="1"/>
              <a:t>that</a:t>
            </a:r>
            <a:r>
              <a:rPr lang="es-ES" dirty="0"/>
              <a:t> </a:t>
            </a:r>
            <a:r>
              <a:rPr lang="es-ES" dirty="0" err="1"/>
              <a:t>the</a:t>
            </a:r>
            <a:r>
              <a:rPr lang="es-ES" dirty="0"/>
              <a:t> </a:t>
            </a:r>
            <a:r>
              <a:rPr lang="es-ES" dirty="0" err="1"/>
              <a:t>learner</a:t>
            </a:r>
            <a:r>
              <a:rPr lang="es-ES" dirty="0"/>
              <a:t> </a:t>
            </a:r>
            <a:r>
              <a:rPr lang="es-ES" dirty="0" err="1"/>
              <a:t>behaviours</a:t>
            </a:r>
            <a:r>
              <a:rPr lang="es-ES" dirty="0"/>
              <a:t> </a:t>
            </a:r>
            <a:r>
              <a:rPr lang="es-ES" dirty="0" err="1"/>
              <a:t>presented</a:t>
            </a:r>
            <a:r>
              <a:rPr lang="es-ES" dirty="0"/>
              <a:t> </a:t>
            </a:r>
            <a:r>
              <a:rPr lang="es-ES" dirty="0" err="1"/>
              <a:t>here</a:t>
            </a:r>
            <a:r>
              <a:rPr lang="es-ES" dirty="0"/>
              <a:t> </a:t>
            </a:r>
            <a:r>
              <a:rPr lang="es-ES" dirty="0" err="1"/>
              <a:t>might</a:t>
            </a:r>
            <a:r>
              <a:rPr lang="es-ES" dirty="0"/>
              <a:t> be </a:t>
            </a:r>
            <a:r>
              <a:rPr lang="es-ES" dirty="0" err="1"/>
              <a:t>different</a:t>
            </a:r>
            <a:r>
              <a:rPr lang="es-ES" dirty="0"/>
              <a:t> </a:t>
            </a:r>
            <a:r>
              <a:rPr lang="es-ES" dirty="0" err="1"/>
              <a:t>depending</a:t>
            </a:r>
            <a:r>
              <a:rPr lang="es-ES" dirty="0"/>
              <a:t> </a:t>
            </a:r>
            <a:r>
              <a:rPr lang="es-ES" dirty="0" err="1"/>
              <a:t>on</a:t>
            </a:r>
            <a:r>
              <a:rPr lang="es-ES" dirty="0"/>
              <a:t> </a:t>
            </a:r>
            <a:r>
              <a:rPr lang="es-ES" dirty="0" err="1"/>
              <a:t>the</a:t>
            </a:r>
            <a:r>
              <a:rPr lang="es-ES" dirty="0"/>
              <a:t> </a:t>
            </a:r>
            <a:r>
              <a:rPr lang="es-ES" dirty="0" err="1"/>
              <a:t>learners</a:t>
            </a:r>
            <a:r>
              <a:rPr lang="es-ES" dirty="0"/>
              <a:t>’ </a:t>
            </a:r>
            <a:r>
              <a:rPr lang="es-ES" dirty="0" err="1"/>
              <a:t>proficiency</a:t>
            </a:r>
            <a:r>
              <a:rPr lang="es-ES" dirty="0"/>
              <a:t> </a:t>
            </a:r>
            <a:r>
              <a:rPr lang="es-ES" dirty="0" err="1"/>
              <a:t>levels</a:t>
            </a:r>
            <a:r>
              <a:rPr lang="es-ES" dirty="0"/>
              <a:t>, so </a:t>
            </a:r>
            <a:r>
              <a:rPr lang="es-ES" dirty="0" err="1"/>
              <a:t>that’s</a:t>
            </a:r>
            <a:r>
              <a:rPr lang="es-ES" dirty="0"/>
              <a:t> </a:t>
            </a:r>
            <a:r>
              <a:rPr lang="es-ES" dirty="0" err="1"/>
              <a:t>an</a:t>
            </a:r>
            <a:r>
              <a:rPr lang="es-ES" dirty="0"/>
              <a:t> </a:t>
            </a:r>
            <a:r>
              <a:rPr lang="es-ES" dirty="0" err="1"/>
              <a:t>area</a:t>
            </a:r>
            <a:r>
              <a:rPr lang="es-ES" dirty="0"/>
              <a:t> </a:t>
            </a:r>
            <a:r>
              <a:rPr lang="es-ES" dirty="0" err="1"/>
              <a:t>that</a:t>
            </a:r>
            <a:r>
              <a:rPr lang="es-ES" dirty="0"/>
              <a:t> </a:t>
            </a:r>
            <a:r>
              <a:rPr lang="es-ES" dirty="0" err="1"/>
              <a:t>certainly</a:t>
            </a:r>
            <a:r>
              <a:rPr lang="es-ES" dirty="0"/>
              <a:t> </a:t>
            </a:r>
            <a:r>
              <a:rPr lang="es-ES" dirty="0" err="1"/>
              <a:t>deserves</a:t>
            </a:r>
            <a:r>
              <a:rPr lang="es-ES" dirty="0"/>
              <a:t> </a:t>
            </a:r>
            <a:r>
              <a:rPr lang="es-ES" dirty="0" err="1"/>
              <a:t>further</a:t>
            </a:r>
            <a:r>
              <a:rPr lang="es-ES" dirty="0"/>
              <a:t> </a:t>
            </a:r>
            <a:r>
              <a:rPr lang="es-ES" dirty="0" err="1"/>
              <a:t>exploration</a:t>
            </a:r>
            <a:r>
              <a:rPr lang="es-ES" dirty="0"/>
              <a:t>, as </a:t>
            </a:r>
            <a:r>
              <a:rPr lang="es-ES" dirty="0" err="1"/>
              <a:t>does</a:t>
            </a:r>
            <a:r>
              <a:rPr lang="es-ES" dirty="0"/>
              <a:t> </a:t>
            </a:r>
            <a:r>
              <a:rPr lang="es-ES" dirty="0" err="1"/>
              <a:t>the</a:t>
            </a:r>
            <a:r>
              <a:rPr lang="es-ES" dirty="0"/>
              <a:t> use </a:t>
            </a:r>
            <a:r>
              <a:rPr lang="es-ES" dirty="0" err="1"/>
              <a:t>of</a:t>
            </a:r>
            <a:r>
              <a:rPr lang="es-ES" dirty="0"/>
              <a:t> </a:t>
            </a:r>
            <a:r>
              <a:rPr lang="es-ES" dirty="0" err="1"/>
              <a:t>learner</a:t>
            </a:r>
            <a:r>
              <a:rPr lang="es-ES" dirty="0"/>
              <a:t> </a:t>
            </a:r>
            <a:r>
              <a:rPr lang="es-ES" dirty="0" err="1"/>
              <a:t>strategies</a:t>
            </a:r>
            <a:r>
              <a:rPr lang="es-ES" dirty="0"/>
              <a:t>. </a:t>
            </a:r>
          </a:p>
          <a:p>
            <a:endParaRPr lang="es-ES" dirty="0"/>
          </a:p>
          <a:p>
            <a:r>
              <a:rPr lang="es-ES" dirty="0" err="1"/>
              <a:t>Thank</a:t>
            </a:r>
            <a:r>
              <a:rPr lang="es-ES" dirty="0"/>
              <a:t> </a:t>
            </a:r>
            <a:r>
              <a:rPr lang="es-ES" dirty="0" err="1"/>
              <a:t>you</a:t>
            </a:r>
            <a:r>
              <a:rPr lang="es-ES" dirty="0"/>
              <a:t> </a:t>
            </a:r>
            <a:r>
              <a:rPr lang="es-ES" dirty="0" err="1"/>
              <a:t>for</a:t>
            </a:r>
            <a:r>
              <a:rPr lang="es-ES" dirty="0"/>
              <a:t> </a:t>
            </a:r>
            <a:r>
              <a:rPr lang="es-ES" dirty="0" err="1"/>
              <a:t>your</a:t>
            </a:r>
            <a:r>
              <a:rPr lang="es-ES" dirty="0"/>
              <a:t> </a:t>
            </a:r>
            <a:r>
              <a:rPr lang="es-ES" dirty="0" err="1"/>
              <a:t>attention</a:t>
            </a:r>
            <a:r>
              <a:rPr lang="es-ES" dirty="0"/>
              <a:t>. </a:t>
            </a:r>
          </a:p>
          <a:p>
            <a:endParaRPr lang="es-ES" dirty="0"/>
          </a:p>
        </p:txBody>
      </p:sp>
      <p:sp>
        <p:nvSpPr>
          <p:cNvPr id="4" name="Marcador de número de diapositiva 3"/>
          <p:cNvSpPr>
            <a:spLocks noGrp="1"/>
          </p:cNvSpPr>
          <p:nvPr>
            <p:ph type="sldNum" sz="quarter" idx="5"/>
          </p:nvPr>
        </p:nvSpPr>
        <p:spPr/>
        <p:txBody>
          <a:bodyPr/>
          <a:lstStyle/>
          <a:p>
            <a:fld id="{47026FA1-45BF-485F-A00B-5C4E78207B41}" type="slidenum">
              <a:rPr lang="es-ES" smtClean="0"/>
              <a:t>19</a:t>
            </a:fld>
            <a:endParaRPr lang="es-ES"/>
          </a:p>
        </p:txBody>
      </p:sp>
    </p:spTree>
    <p:extLst>
      <p:ext uri="{BB962C8B-B14F-4D97-AF65-F5344CB8AC3E}">
        <p14:creationId xmlns:p14="http://schemas.microsoft.com/office/powerpoint/2010/main" val="592166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Consequently</a:t>
            </a:r>
            <a:r>
              <a:rPr lang="es-ES" dirty="0"/>
              <a:t>, </a:t>
            </a:r>
            <a:r>
              <a:rPr lang="es-ES" dirty="0" err="1"/>
              <a:t>the</a:t>
            </a:r>
            <a:r>
              <a:rPr lang="es-ES" dirty="0"/>
              <a:t> </a:t>
            </a:r>
            <a:r>
              <a:rPr lang="es-ES" dirty="0" err="1"/>
              <a:t>title</a:t>
            </a:r>
            <a:r>
              <a:rPr lang="es-ES" dirty="0"/>
              <a:t> </a:t>
            </a:r>
            <a:r>
              <a:rPr lang="es-ES" dirty="0" err="1"/>
              <a:t>that</a:t>
            </a:r>
            <a:r>
              <a:rPr lang="es-ES" dirty="0"/>
              <a:t> </a:t>
            </a:r>
            <a:r>
              <a:rPr lang="es-ES" dirty="0" err="1"/>
              <a:t>best</a:t>
            </a:r>
            <a:r>
              <a:rPr lang="es-ES" dirty="0"/>
              <a:t> </a:t>
            </a:r>
            <a:r>
              <a:rPr lang="es-ES" dirty="0" err="1"/>
              <a:t>suits</a:t>
            </a:r>
            <a:r>
              <a:rPr lang="es-ES" dirty="0"/>
              <a:t> </a:t>
            </a:r>
            <a:r>
              <a:rPr lang="es-ES" dirty="0" err="1"/>
              <a:t>our</a:t>
            </a:r>
            <a:r>
              <a:rPr lang="es-ES" dirty="0"/>
              <a:t> </a:t>
            </a:r>
            <a:r>
              <a:rPr lang="es-ES" dirty="0" err="1"/>
              <a:t>presentation</a:t>
            </a:r>
            <a:r>
              <a:rPr lang="es-ES" dirty="0"/>
              <a:t> </a:t>
            </a:r>
            <a:r>
              <a:rPr lang="es-ES" dirty="0" err="1"/>
              <a:t>would</a:t>
            </a:r>
            <a:r>
              <a:rPr lang="es-ES" dirty="0"/>
              <a:t> be…</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2</a:t>
            </a:fld>
            <a:endParaRPr lang="es-ES"/>
          </a:p>
        </p:txBody>
      </p:sp>
    </p:spTree>
    <p:extLst>
      <p:ext uri="{BB962C8B-B14F-4D97-AF65-F5344CB8AC3E}">
        <p14:creationId xmlns:p14="http://schemas.microsoft.com/office/powerpoint/2010/main" val="2366824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20</a:t>
            </a:fld>
            <a:endParaRPr lang="es-ES"/>
          </a:p>
        </p:txBody>
      </p:sp>
    </p:spTree>
    <p:extLst>
      <p:ext uri="{BB962C8B-B14F-4D97-AF65-F5344CB8AC3E}">
        <p14:creationId xmlns:p14="http://schemas.microsoft.com/office/powerpoint/2010/main" val="2622740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To</a:t>
            </a:r>
            <a:r>
              <a:rPr lang="es-ES" dirty="0"/>
              <a:t> </a:t>
            </a:r>
            <a:r>
              <a:rPr lang="es-ES" dirty="0" err="1"/>
              <a:t>contextualize</a:t>
            </a:r>
            <a:r>
              <a:rPr lang="es-ES" dirty="0"/>
              <a:t> </a:t>
            </a:r>
            <a:r>
              <a:rPr lang="es-ES" dirty="0" err="1"/>
              <a:t>our</a:t>
            </a:r>
            <a:r>
              <a:rPr lang="es-ES" dirty="0"/>
              <a:t> </a:t>
            </a:r>
            <a:r>
              <a:rPr lang="es-ES" dirty="0" err="1"/>
              <a:t>study</a:t>
            </a:r>
            <a:r>
              <a:rPr lang="es-ES" dirty="0"/>
              <a:t>, </a:t>
            </a:r>
            <a:r>
              <a:rPr lang="es-ES" dirty="0" err="1"/>
              <a:t>it’s</a:t>
            </a:r>
            <a:r>
              <a:rPr lang="es-ES" dirty="0"/>
              <a:t> </a:t>
            </a:r>
            <a:r>
              <a:rPr lang="es-ES" dirty="0" err="1"/>
              <a:t>been</a:t>
            </a:r>
            <a:r>
              <a:rPr lang="es-ES" dirty="0"/>
              <a:t> </a:t>
            </a:r>
            <a:r>
              <a:rPr lang="es-ES" dirty="0" err="1"/>
              <a:t>widely</a:t>
            </a:r>
            <a:r>
              <a:rPr lang="es-ES" dirty="0"/>
              <a:t> </a:t>
            </a:r>
            <a:r>
              <a:rPr lang="es-ES" dirty="0" err="1"/>
              <a:t>proven</a:t>
            </a:r>
            <a:r>
              <a:rPr lang="es-ES" dirty="0"/>
              <a:t> </a:t>
            </a:r>
            <a:r>
              <a:rPr lang="es-ES" dirty="0" err="1"/>
              <a:t>that</a:t>
            </a:r>
            <a:r>
              <a:rPr lang="es-ES" dirty="0"/>
              <a:t> </a:t>
            </a:r>
            <a:r>
              <a:rPr lang="es-ES" dirty="0" err="1"/>
              <a:t>extensive</a:t>
            </a:r>
            <a:r>
              <a:rPr lang="es-ES" dirty="0"/>
              <a:t> </a:t>
            </a:r>
            <a:r>
              <a:rPr lang="es-ES" dirty="0" err="1"/>
              <a:t>exposure</a:t>
            </a:r>
            <a:r>
              <a:rPr lang="es-ES" dirty="0"/>
              <a:t> </a:t>
            </a:r>
            <a:r>
              <a:rPr lang="es-ES" dirty="0" err="1"/>
              <a:t>to</a:t>
            </a:r>
            <a:r>
              <a:rPr lang="es-ES" dirty="0"/>
              <a:t> </a:t>
            </a:r>
            <a:r>
              <a:rPr lang="es-ES" dirty="0" err="1"/>
              <a:t>L2</a:t>
            </a:r>
            <a:r>
              <a:rPr lang="es-ES" dirty="0"/>
              <a:t> media has positive </a:t>
            </a:r>
            <a:r>
              <a:rPr lang="es-ES" dirty="0" err="1"/>
              <a:t>effects</a:t>
            </a:r>
            <a:r>
              <a:rPr lang="es-ES" dirty="0"/>
              <a:t> </a:t>
            </a:r>
            <a:r>
              <a:rPr lang="es-ES" dirty="0" err="1"/>
              <a:t>on</a:t>
            </a:r>
            <a:r>
              <a:rPr lang="es-ES" dirty="0"/>
              <a:t> </a:t>
            </a:r>
            <a:r>
              <a:rPr lang="es-ES" dirty="0" err="1"/>
              <a:t>several</a:t>
            </a:r>
            <a:r>
              <a:rPr lang="es-ES" dirty="0"/>
              <a:t> </a:t>
            </a:r>
            <a:r>
              <a:rPr lang="es-ES" dirty="0" err="1"/>
              <a:t>aspects</a:t>
            </a:r>
            <a:r>
              <a:rPr lang="es-ES" dirty="0"/>
              <a:t> of </a:t>
            </a:r>
            <a:r>
              <a:rPr lang="es-ES" dirty="0" err="1"/>
              <a:t>language</a:t>
            </a:r>
            <a:r>
              <a:rPr lang="es-ES" dirty="0"/>
              <a:t>, </a:t>
            </a:r>
            <a:r>
              <a:rPr lang="es-ES" dirty="0" err="1"/>
              <a:t>such</a:t>
            </a:r>
            <a:r>
              <a:rPr lang="es-ES" dirty="0"/>
              <a:t> as </a:t>
            </a:r>
            <a:r>
              <a:rPr lang="es-ES" dirty="0" err="1"/>
              <a:t>vocabulary</a:t>
            </a:r>
            <a:r>
              <a:rPr lang="es-ES" dirty="0"/>
              <a:t>, </a:t>
            </a:r>
            <a:r>
              <a:rPr lang="es-ES" dirty="0" err="1"/>
              <a:t>comprehension</a:t>
            </a:r>
            <a:r>
              <a:rPr lang="es-ES" dirty="0"/>
              <a:t> </a:t>
            </a:r>
            <a:r>
              <a:rPr lang="es-ES" dirty="0" err="1"/>
              <a:t>or</a:t>
            </a:r>
            <a:r>
              <a:rPr lang="es-ES" dirty="0"/>
              <a:t>  </a:t>
            </a:r>
            <a:r>
              <a:rPr lang="es-ES" dirty="0" err="1"/>
              <a:t>grammar</a:t>
            </a:r>
            <a:r>
              <a:rPr lang="es-ES" dirty="0"/>
              <a:t>. </a:t>
            </a:r>
            <a:r>
              <a:rPr lang="es-ES" dirty="0" err="1"/>
              <a:t>We</a:t>
            </a:r>
            <a:r>
              <a:rPr lang="es-ES" dirty="0"/>
              <a:t> </a:t>
            </a:r>
            <a:r>
              <a:rPr lang="es-ES" dirty="0" err="1"/>
              <a:t>would</a:t>
            </a:r>
            <a:r>
              <a:rPr lang="es-ES" dirty="0"/>
              <a:t> </a:t>
            </a:r>
            <a:r>
              <a:rPr lang="es-ES" dirty="0" err="1"/>
              <a:t>like</a:t>
            </a:r>
            <a:r>
              <a:rPr lang="es-ES" dirty="0"/>
              <a:t> </a:t>
            </a:r>
            <a:r>
              <a:rPr lang="es-ES" dirty="0" err="1"/>
              <a:t>to</a:t>
            </a:r>
            <a:r>
              <a:rPr lang="es-ES" dirty="0"/>
              <a:t> </a:t>
            </a:r>
            <a:r>
              <a:rPr lang="es-ES" dirty="0" err="1"/>
              <a:t>highlight</a:t>
            </a:r>
            <a:r>
              <a:rPr lang="es-ES" dirty="0"/>
              <a:t> </a:t>
            </a:r>
            <a:r>
              <a:rPr lang="es-ES" dirty="0" err="1"/>
              <a:t>here</a:t>
            </a:r>
            <a:r>
              <a:rPr lang="es-ES" dirty="0"/>
              <a:t> </a:t>
            </a:r>
            <a:r>
              <a:rPr lang="es-ES" dirty="0" err="1"/>
              <a:t>the</a:t>
            </a:r>
            <a:r>
              <a:rPr lang="es-ES" dirty="0"/>
              <a:t> </a:t>
            </a:r>
            <a:r>
              <a:rPr lang="es-ES" dirty="0" err="1"/>
              <a:t>study</a:t>
            </a:r>
            <a:r>
              <a:rPr lang="es-ES" dirty="0"/>
              <a:t> </a:t>
            </a:r>
            <a:r>
              <a:rPr lang="es-ES" dirty="0" err="1"/>
              <a:t>by</a:t>
            </a:r>
            <a:r>
              <a:rPr lang="es-ES" dirty="0"/>
              <a:t> Pattemore &amp; Muñoz 2020, </a:t>
            </a:r>
            <a:r>
              <a:rPr lang="es-ES" dirty="0" err="1"/>
              <a:t>which</a:t>
            </a:r>
            <a:r>
              <a:rPr lang="es-ES" dirty="0"/>
              <a:t> </a:t>
            </a:r>
            <a:r>
              <a:rPr lang="es-ES" dirty="0" err="1"/>
              <a:t>presents</a:t>
            </a:r>
            <a:r>
              <a:rPr lang="es-ES" dirty="0"/>
              <a:t> a </a:t>
            </a:r>
            <a:r>
              <a:rPr lang="es-ES" dirty="0" err="1"/>
              <a:t>study</a:t>
            </a:r>
            <a:r>
              <a:rPr lang="es-ES" dirty="0"/>
              <a:t> </a:t>
            </a:r>
            <a:r>
              <a:rPr lang="es-ES" dirty="0" err="1"/>
              <a:t>with</a:t>
            </a:r>
            <a:r>
              <a:rPr lang="es-ES" dirty="0"/>
              <a:t> </a:t>
            </a:r>
            <a:r>
              <a:rPr lang="es-ES" dirty="0" err="1"/>
              <a:t>the</a:t>
            </a:r>
            <a:r>
              <a:rPr lang="es-ES" dirty="0"/>
              <a:t> </a:t>
            </a:r>
            <a:r>
              <a:rPr lang="es-ES" dirty="0" err="1"/>
              <a:t>same</a:t>
            </a:r>
            <a:r>
              <a:rPr lang="es-ES" dirty="0"/>
              <a:t> </a:t>
            </a:r>
            <a:r>
              <a:rPr lang="es-ES" dirty="0" err="1"/>
              <a:t>participants</a:t>
            </a:r>
            <a:r>
              <a:rPr lang="es-ES" dirty="0"/>
              <a:t> as </a:t>
            </a:r>
            <a:r>
              <a:rPr lang="es-ES" dirty="0" err="1"/>
              <a:t>this</a:t>
            </a:r>
            <a:r>
              <a:rPr lang="es-ES" dirty="0"/>
              <a:t> </a:t>
            </a:r>
            <a:r>
              <a:rPr lang="es-ES" dirty="0" err="1"/>
              <a:t>one</a:t>
            </a:r>
            <a:r>
              <a:rPr lang="es-ES" dirty="0"/>
              <a:t>. In </a:t>
            </a:r>
            <a:r>
              <a:rPr lang="es-ES" dirty="0" err="1"/>
              <a:t>this</a:t>
            </a:r>
            <a:r>
              <a:rPr lang="es-ES" dirty="0"/>
              <a:t> </a:t>
            </a:r>
            <a:r>
              <a:rPr lang="es-ES" dirty="0" err="1"/>
              <a:t>study</a:t>
            </a:r>
            <a:r>
              <a:rPr lang="es-ES" dirty="0"/>
              <a:t>, a</a:t>
            </a:r>
            <a:r>
              <a:rPr lang="es-ES" baseline="0" dirty="0"/>
              <a:t> positive </a:t>
            </a:r>
            <a:r>
              <a:rPr lang="es-ES" baseline="0" dirty="0" err="1"/>
              <a:t>effect</a:t>
            </a:r>
            <a:r>
              <a:rPr lang="es-ES" baseline="0" dirty="0"/>
              <a:t> of </a:t>
            </a:r>
            <a:r>
              <a:rPr lang="es-ES" baseline="0" dirty="0" err="1"/>
              <a:t>extensive</a:t>
            </a:r>
            <a:r>
              <a:rPr lang="es-ES" baseline="0" dirty="0"/>
              <a:t> </a:t>
            </a:r>
            <a:r>
              <a:rPr lang="es-ES" baseline="0" dirty="0" err="1"/>
              <a:t>exposure</a:t>
            </a:r>
            <a:r>
              <a:rPr lang="es-ES" baseline="0" dirty="0"/>
              <a:t> to TV series </a:t>
            </a:r>
            <a:r>
              <a:rPr lang="es-ES" baseline="0" dirty="0" err="1"/>
              <a:t>was</a:t>
            </a:r>
            <a:r>
              <a:rPr lang="es-ES" baseline="0" dirty="0"/>
              <a:t> </a:t>
            </a:r>
            <a:r>
              <a:rPr lang="es-ES" baseline="0" dirty="0" err="1"/>
              <a:t>found</a:t>
            </a:r>
            <a:r>
              <a:rPr lang="es-ES" baseline="0" dirty="0"/>
              <a:t> </a:t>
            </a:r>
            <a:r>
              <a:rPr lang="es-ES" baseline="0" dirty="0" err="1"/>
              <a:t>for</a:t>
            </a:r>
            <a:r>
              <a:rPr lang="es-ES" baseline="0" dirty="0"/>
              <a:t> </a:t>
            </a:r>
            <a:r>
              <a:rPr lang="es-ES" baseline="0" dirty="0" err="1"/>
              <a:t>grammar</a:t>
            </a:r>
            <a:r>
              <a:rPr lang="es-ES" baseline="0" dirty="0"/>
              <a:t> </a:t>
            </a:r>
            <a:r>
              <a:rPr lang="es-ES" baseline="0" dirty="0" err="1"/>
              <a:t>constructions</a:t>
            </a:r>
            <a:r>
              <a:rPr lang="es-ES" baseline="0" dirty="0"/>
              <a:t> </a:t>
            </a:r>
            <a:r>
              <a:rPr lang="es-ES" baseline="0" dirty="0" err="1"/>
              <a:t>learning</a:t>
            </a:r>
            <a:r>
              <a:rPr lang="es-ES" baseline="0" dirty="0"/>
              <a:t>. </a:t>
            </a:r>
            <a:r>
              <a:rPr lang="es-ES" baseline="0" dirty="0" err="1"/>
              <a:t>Also</a:t>
            </a:r>
            <a:r>
              <a:rPr lang="es-ES" baseline="0" dirty="0"/>
              <a:t>, </a:t>
            </a:r>
            <a:r>
              <a:rPr lang="es-ES" baseline="0" dirty="0" err="1"/>
              <a:t>students</a:t>
            </a:r>
            <a:r>
              <a:rPr lang="es-ES" baseline="0" dirty="0"/>
              <a:t> </a:t>
            </a:r>
            <a:r>
              <a:rPr lang="es-ES" baseline="0" dirty="0" err="1"/>
              <a:t>who</a:t>
            </a:r>
            <a:r>
              <a:rPr lang="es-ES" baseline="0" dirty="0"/>
              <a:t> </a:t>
            </a:r>
            <a:r>
              <a:rPr lang="es-ES" baseline="0" dirty="0" err="1"/>
              <a:t>were</a:t>
            </a:r>
            <a:r>
              <a:rPr lang="es-ES" baseline="0" dirty="0"/>
              <a:t> </a:t>
            </a:r>
            <a:r>
              <a:rPr lang="es-ES" baseline="0" dirty="0" err="1"/>
              <a:t>exposed</a:t>
            </a:r>
            <a:r>
              <a:rPr lang="es-ES" baseline="0" dirty="0"/>
              <a:t> to English </a:t>
            </a:r>
            <a:r>
              <a:rPr lang="es-ES" baseline="0" dirty="0" err="1"/>
              <a:t>captions</a:t>
            </a:r>
            <a:r>
              <a:rPr lang="es-ES" baseline="0" dirty="0"/>
              <a:t> </a:t>
            </a:r>
            <a:r>
              <a:rPr lang="es-ES" baseline="0" dirty="0" err="1"/>
              <a:t>achieved</a:t>
            </a:r>
            <a:r>
              <a:rPr lang="es-ES" baseline="0" dirty="0"/>
              <a:t> </a:t>
            </a:r>
            <a:r>
              <a:rPr lang="es-ES" baseline="0" dirty="0" err="1"/>
              <a:t>higher</a:t>
            </a:r>
            <a:r>
              <a:rPr lang="es-ES" baseline="0" dirty="0"/>
              <a:t> </a:t>
            </a:r>
            <a:r>
              <a:rPr lang="es-ES" baseline="0" dirty="0" err="1"/>
              <a:t>gains</a:t>
            </a:r>
            <a:r>
              <a:rPr lang="es-ES" baseline="0" dirty="0"/>
              <a:t> </a:t>
            </a:r>
            <a:r>
              <a:rPr lang="es-ES" baseline="0" dirty="0" err="1"/>
              <a:t>than</a:t>
            </a:r>
            <a:r>
              <a:rPr lang="es-ES" baseline="0" dirty="0"/>
              <a:t> </a:t>
            </a:r>
            <a:r>
              <a:rPr lang="es-ES" baseline="0" dirty="0" err="1"/>
              <a:t>those</a:t>
            </a:r>
            <a:r>
              <a:rPr lang="es-ES" baseline="0" dirty="0"/>
              <a:t> </a:t>
            </a:r>
            <a:r>
              <a:rPr lang="es-ES" baseline="0" dirty="0" err="1"/>
              <a:t>who</a:t>
            </a:r>
            <a:r>
              <a:rPr lang="es-ES" baseline="0" dirty="0"/>
              <a:t> </a:t>
            </a:r>
            <a:r>
              <a:rPr lang="es-ES" baseline="0" dirty="0" err="1"/>
              <a:t>watched</a:t>
            </a:r>
            <a:r>
              <a:rPr lang="es-ES" baseline="0" dirty="0"/>
              <a:t> </a:t>
            </a:r>
            <a:r>
              <a:rPr lang="es-ES" baseline="0" dirty="0" err="1"/>
              <a:t>without</a:t>
            </a:r>
            <a:r>
              <a:rPr lang="es-ES" baseline="0" dirty="0"/>
              <a:t> </a:t>
            </a:r>
            <a:r>
              <a:rPr lang="es-ES" baseline="0" dirty="0" err="1"/>
              <a:t>captions</a:t>
            </a:r>
            <a:r>
              <a:rPr lang="es-ES" baseline="0" dirty="0"/>
              <a:t>.</a:t>
            </a:r>
            <a:endParaRPr lang="ca-ES" b="1" dirty="0"/>
          </a:p>
        </p:txBody>
      </p:sp>
      <p:sp>
        <p:nvSpPr>
          <p:cNvPr id="4" name="Slide Number Placeholder 3"/>
          <p:cNvSpPr>
            <a:spLocks noGrp="1"/>
          </p:cNvSpPr>
          <p:nvPr>
            <p:ph type="sldNum" sz="quarter" idx="5"/>
          </p:nvPr>
        </p:nvSpPr>
        <p:spPr/>
        <p:txBody>
          <a:bodyPr/>
          <a:lstStyle/>
          <a:p>
            <a:fld id="{47026FA1-45BF-485F-A00B-5C4E78207B41}" type="slidenum">
              <a:rPr lang="es-ES" smtClean="0"/>
              <a:t>3</a:t>
            </a:fld>
            <a:endParaRPr lang="es-ES"/>
          </a:p>
        </p:txBody>
      </p:sp>
    </p:spTree>
    <p:extLst>
      <p:ext uri="{BB962C8B-B14F-4D97-AF65-F5344CB8AC3E}">
        <p14:creationId xmlns:p14="http://schemas.microsoft.com/office/powerpoint/2010/main" val="117628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But</a:t>
            </a:r>
            <a:r>
              <a:rPr lang="es-ES" dirty="0"/>
              <a:t>, </a:t>
            </a:r>
            <a:r>
              <a:rPr lang="es-ES" dirty="0" err="1"/>
              <a:t>how</a:t>
            </a:r>
            <a:r>
              <a:rPr lang="es-ES" dirty="0"/>
              <a:t> do FL </a:t>
            </a:r>
            <a:r>
              <a:rPr lang="es-ES" dirty="0" err="1"/>
              <a:t>learners</a:t>
            </a:r>
            <a:r>
              <a:rPr lang="es-ES" dirty="0"/>
              <a:t> </a:t>
            </a:r>
            <a:r>
              <a:rPr lang="es-ES" dirty="0" err="1"/>
              <a:t>perceive</a:t>
            </a:r>
            <a:r>
              <a:rPr lang="es-ES" dirty="0"/>
              <a:t> </a:t>
            </a:r>
            <a:r>
              <a:rPr lang="es-ES" dirty="0" err="1"/>
              <a:t>these</a:t>
            </a:r>
            <a:r>
              <a:rPr lang="es-ES" dirty="0"/>
              <a:t>, in </a:t>
            </a:r>
            <a:r>
              <a:rPr lang="es-ES" dirty="0" err="1"/>
              <a:t>principle</a:t>
            </a:r>
            <a:r>
              <a:rPr lang="es-ES" dirty="0"/>
              <a:t>, positive </a:t>
            </a:r>
            <a:r>
              <a:rPr lang="es-ES" dirty="0" err="1"/>
              <a:t>effects</a:t>
            </a:r>
            <a:r>
              <a:rPr lang="es-ES" dirty="0"/>
              <a:t>? </a:t>
            </a:r>
            <a:r>
              <a:rPr lang="es-ES" dirty="0" err="1"/>
              <a:t>Captions</a:t>
            </a:r>
            <a:r>
              <a:rPr lang="es-ES" dirty="0"/>
              <a:t> and </a:t>
            </a:r>
            <a:r>
              <a:rPr lang="es-ES" dirty="0" err="1"/>
              <a:t>subtitles</a:t>
            </a:r>
            <a:r>
              <a:rPr lang="es-ES" dirty="0"/>
              <a:t> </a:t>
            </a:r>
            <a:r>
              <a:rPr lang="es-ES" dirty="0" err="1"/>
              <a:t>have</a:t>
            </a:r>
            <a:r>
              <a:rPr lang="es-ES" dirty="0"/>
              <a:t> </a:t>
            </a:r>
            <a:r>
              <a:rPr lang="es-ES" dirty="0" err="1"/>
              <a:t>been</a:t>
            </a:r>
            <a:r>
              <a:rPr lang="es-ES" dirty="0"/>
              <a:t> </a:t>
            </a:r>
            <a:r>
              <a:rPr lang="es-ES" dirty="0" err="1"/>
              <a:t>found</a:t>
            </a:r>
            <a:r>
              <a:rPr lang="es-ES" dirty="0"/>
              <a:t> </a:t>
            </a:r>
            <a:r>
              <a:rPr lang="es-ES" dirty="0" err="1"/>
              <a:t>to</a:t>
            </a:r>
            <a:r>
              <a:rPr lang="es-ES" dirty="0"/>
              <a:t> </a:t>
            </a:r>
            <a:r>
              <a:rPr lang="es-ES" dirty="0" err="1"/>
              <a:t>promote</a:t>
            </a:r>
            <a:r>
              <a:rPr lang="es-ES" dirty="0"/>
              <a:t> Language </a:t>
            </a:r>
            <a:r>
              <a:rPr lang="es-ES" dirty="0" err="1"/>
              <a:t>awareness</a:t>
            </a:r>
            <a:r>
              <a:rPr lang="es-ES" dirty="0"/>
              <a:t> </a:t>
            </a:r>
            <a:r>
              <a:rPr lang="es-ES" dirty="0" err="1"/>
              <a:t>among</a:t>
            </a:r>
            <a:r>
              <a:rPr lang="es-ES" dirty="0"/>
              <a:t> </a:t>
            </a:r>
            <a:r>
              <a:rPr lang="es-ES" dirty="0" err="1"/>
              <a:t>learners</a:t>
            </a:r>
            <a:r>
              <a:rPr lang="es-ES" dirty="0"/>
              <a:t> and, more </a:t>
            </a:r>
            <a:r>
              <a:rPr lang="es-ES" dirty="0" err="1"/>
              <a:t>specifically</a:t>
            </a:r>
            <a:r>
              <a:rPr lang="es-ES" dirty="0"/>
              <a:t>, </a:t>
            </a:r>
            <a:r>
              <a:rPr lang="es-ES" dirty="0" err="1"/>
              <a:t>feeling</a:t>
            </a:r>
            <a:r>
              <a:rPr lang="es-ES" dirty="0"/>
              <a:t> of </a:t>
            </a:r>
            <a:r>
              <a:rPr lang="es-ES" dirty="0" err="1"/>
              <a:t>learning</a:t>
            </a:r>
            <a:r>
              <a:rPr lang="es-ES" dirty="0"/>
              <a:t> of </a:t>
            </a:r>
            <a:r>
              <a:rPr lang="es-ES" dirty="0" err="1"/>
              <a:t>vocabulary</a:t>
            </a:r>
            <a:r>
              <a:rPr lang="es-ES" dirty="0"/>
              <a:t>, </a:t>
            </a:r>
            <a:r>
              <a:rPr lang="es-ES" dirty="0" err="1"/>
              <a:t>expressions</a:t>
            </a:r>
            <a:r>
              <a:rPr lang="es-ES" dirty="0"/>
              <a:t>, </a:t>
            </a:r>
            <a:r>
              <a:rPr lang="es-ES" dirty="0" err="1"/>
              <a:t>spelling</a:t>
            </a:r>
            <a:r>
              <a:rPr lang="es-ES" dirty="0"/>
              <a:t> and </a:t>
            </a:r>
            <a:r>
              <a:rPr lang="es-ES" dirty="0" err="1"/>
              <a:t>accents</a:t>
            </a:r>
            <a:r>
              <a:rPr lang="es-ES" dirty="0"/>
              <a:t>’ </a:t>
            </a:r>
            <a:r>
              <a:rPr lang="es-ES" dirty="0" err="1"/>
              <a:t>comprehension</a:t>
            </a:r>
            <a:r>
              <a:rPr lang="es-ES" dirty="0"/>
              <a:t>, in </a:t>
            </a:r>
            <a:r>
              <a:rPr lang="es-ES" dirty="0" err="1"/>
              <a:t>both</a:t>
            </a:r>
            <a:r>
              <a:rPr lang="es-ES" dirty="0"/>
              <a:t> short and </a:t>
            </a:r>
            <a:r>
              <a:rPr lang="es-ES" dirty="0" err="1"/>
              <a:t>long</a:t>
            </a:r>
            <a:r>
              <a:rPr lang="es-ES" dirty="0"/>
              <a:t> </a:t>
            </a:r>
            <a:r>
              <a:rPr lang="es-ES" dirty="0" err="1"/>
              <a:t>interventions</a:t>
            </a:r>
            <a:r>
              <a:rPr lang="es-ES" dirty="0"/>
              <a:t>. </a:t>
            </a:r>
            <a:r>
              <a:rPr lang="es-ES" dirty="0" err="1"/>
              <a:t>However</a:t>
            </a:r>
            <a:r>
              <a:rPr lang="es-ES" dirty="0"/>
              <a:t>, </a:t>
            </a:r>
            <a:r>
              <a:rPr lang="es-ES" dirty="0" err="1"/>
              <a:t>some</a:t>
            </a:r>
            <a:r>
              <a:rPr lang="es-ES" dirty="0"/>
              <a:t> </a:t>
            </a:r>
            <a:r>
              <a:rPr lang="es-ES" dirty="0" err="1"/>
              <a:t>interventions</a:t>
            </a:r>
            <a:r>
              <a:rPr lang="es-ES" dirty="0"/>
              <a:t> </a:t>
            </a:r>
            <a:r>
              <a:rPr lang="es-ES" dirty="0" err="1"/>
              <a:t>have</a:t>
            </a:r>
            <a:r>
              <a:rPr lang="es-ES" dirty="0"/>
              <a:t> </a:t>
            </a:r>
            <a:r>
              <a:rPr lang="es-ES" dirty="0" err="1"/>
              <a:t>also</a:t>
            </a:r>
            <a:r>
              <a:rPr lang="es-ES" dirty="0"/>
              <a:t> </a:t>
            </a:r>
            <a:r>
              <a:rPr lang="es-ES" dirty="0" err="1"/>
              <a:t>been</a:t>
            </a:r>
            <a:r>
              <a:rPr lang="es-ES" dirty="0"/>
              <a:t> </a:t>
            </a:r>
            <a:r>
              <a:rPr lang="es-ES" dirty="0" err="1"/>
              <a:t>counterproductive</a:t>
            </a:r>
            <a:r>
              <a:rPr lang="es-ES" dirty="0"/>
              <a:t> in </a:t>
            </a:r>
            <a:r>
              <a:rPr lang="es-ES" dirty="0" err="1"/>
              <a:t>this</a:t>
            </a:r>
            <a:r>
              <a:rPr lang="es-ES" dirty="0"/>
              <a:t> </a:t>
            </a:r>
            <a:r>
              <a:rPr lang="es-ES" dirty="0" err="1"/>
              <a:t>regard</a:t>
            </a:r>
            <a:r>
              <a:rPr lang="es-ES" dirty="0"/>
              <a:t>, as in </a:t>
            </a:r>
            <a:r>
              <a:rPr lang="es-ES" dirty="0" err="1"/>
              <a:t>Sydorenko</a:t>
            </a:r>
            <a:r>
              <a:rPr lang="es-ES" dirty="0"/>
              <a:t> short-</a:t>
            </a:r>
            <a:r>
              <a:rPr lang="es-ES" dirty="0" err="1"/>
              <a:t>intervention</a:t>
            </a:r>
            <a:r>
              <a:rPr lang="es-ES" dirty="0"/>
              <a:t> </a:t>
            </a:r>
            <a:r>
              <a:rPr lang="es-ES" dirty="0" err="1"/>
              <a:t>study</a:t>
            </a:r>
            <a:r>
              <a:rPr lang="es-ES" dirty="0"/>
              <a:t>, </a:t>
            </a:r>
            <a:r>
              <a:rPr lang="es-ES" dirty="0" err="1"/>
              <a:t>where</a:t>
            </a:r>
            <a:r>
              <a:rPr lang="es-ES" dirty="0"/>
              <a:t> </a:t>
            </a:r>
            <a:r>
              <a:rPr lang="es-ES" dirty="0" err="1"/>
              <a:t>participants</a:t>
            </a:r>
            <a:r>
              <a:rPr lang="es-ES" dirty="0"/>
              <a:t> </a:t>
            </a:r>
            <a:r>
              <a:rPr lang="es-ES" dirty="0" err="1"/>
              <a:t>reported</a:t>
            </a:r>
            <a:r>
              <a:rPr lang="es-ES" dirty="0"/>
              <a:t> </a:t>
            </a:r>
            <a:r>
              <a:rPr lang="es-ES" dirty="0" err="1"/>
              <a:t>they</a:t>
            </a:r>
            <a:r>
              <a:rPr lang="es-ES" dirty="0"/>
              <a:t> </a:t>
            </a:r>
            <a:r>
              <a:rPr lang="es-ES" dirty="0" err="1"/>
              <a:t>didn’t</a:t>
            </a:r>
            <a:r>
              <a:rPr lang="es-ES" dirty="0"/>
              <a:t> </a:t>
            </a:r>
            <a:r>
              <a:rPr lang="es-ES" dirty="0" err="1"/>
              <a:t>have</a:t>
            </a:r>
            <a:r>
              <a:rPr lang="es-ES" dirty="0"/>
              <a:t> </a:t>
            </a:r>
            <a:r>
              <a:rPr lang="es-ES" dirty="0" err="1"/>
              <a:t>that</a:t>
            </a:r>
            <a:r>
              <a:rPr lang="es-ES" dirty="0"/>
              <a:t> </a:t>
            </a:r>
            <a:r>
              <a:rPr lang="es-ES" dirty="0" err="1"/>
              <a:t>feeling</a:t>
            </a:r>
            <a:r>
              <a:rPr lang="es-ES" dirty="0"/>
              <a:t> of </a:t>
            </a:r>
            <a:r>
              <a:rPr lang="es-ES" dirty="0" err="1"/>
              <a:t>learning</a:t>
            </a:r>
            <a:r>
              <a:rPr lang="es-ES" dirty="0"/>
              <a:t> </a:t>
            </a:r>
            <a:r>
              <a:rPr lang="es-ES" dirty="0" err="1"/>
              <a:t>because</a:t>
            </a:r>
            <a:r>
              <a:rPr lang="es-ES" dirty="0"/>
              <a:t> of </a:t>
            </a:r>
            <a:r>
              <a:rPr lang="es-ES" dirty="0" err="1"/>
              <a:t>lack</a:t>
            </a:r>
            <a:r>
              <a:rPr lang="es-ES" dirty="0"/>
              <a:t> of </a:t>
            </a:r>
            <a:r>
              <a:rPr lang="es-ES" dirty="0" err="1"/>
              <a:t>feedback</a:t>
            </a:r>
            <a:r>
              <a:rPr lang="es-ES" dirty="0"/>
              <a:t> </a:t>
            </a:r>
            <a:r>
              <a:rPr lang="es-ES" dirty="0" err="1"/>
              <a:t>during</a:t>
            </a:r>
            <a:r>
              <a:rPr lang="es-ES" dirty="0"/>
              <a:t> </a:t>
            </a:r>
            <a:r>
              <a:rPr lang="es-ES" dirty="0" err="1"/>
              <a:t>the</a:t>
            </a:r>
            <a:r>
              <a:rPr lang="es-ES" dirty="0"/>
              <a:t> </a:t>
            </a:r>
            <a:r>
              <a:rPr lang="es-ES" dirty="0" err="1"/>
              <a:t>intervention</a:t>
            </a:r>
            <a:r>
              <a:rPr lang="es-ES" dirty="0"/>
              <a:t>. </a:t>
            </a:r>
            <a:r>
              <a:rPr lang="es-ES" dirty="0" err="1"/>
              <a:t>However</a:t>
            </a:r>
            <a:r>
              <a:rPr lang="es-ES" dirty="0"/>
              <a:t>, in </a:t>
            </a:r>
            <a:r>
              <a:rPr lang="es-ES" dirty="0" err="1"/>
              <a:t>an</a:t>
            </a:r>
            <a:r>
              <a:rPr lang="es-ES" dirty="0"/>
              <a:t> </a:t>
            </a:r>
            <a:r>
              <a:rPr lang="es-ES" dirty="0" err="1"/>
              <a:t>extensive</a:t>
            </a:r>
            <a:r>
              <a:rPr lang="es-ES" dirty="0"/>
              <a:t> </a:t>
            </a:r>
            <a:r>
              <a:rPr lang="es-ES" dirty="0" err="1"/>
              <a:t>intervention</a:t>
            </a:r>
            <a:r>
              <a:rPr lang="es-ES" dirty="0"/>
              <a:t> </a:t>
            </a:r>
            <a:r>
              <a:rPr lang="es-ES" dirty="0" err="1"/>
              <a:t>such</a:t>
            </a:r>
            <a:r>
              <a:rPr lang="es-ES" dirty="0"/>
              <a:t> as Pujadas, </a:t>
            </a:r>
            <a:r>
              <a:rPr lang="es-ES" dirty="0" err="1"/>
              <a:t>students</a:t>
            </a:r>
            <a:r>
              <a:rPr lang="es-ES" dirty="0"/>
              <a:t> </a:t>
            </a:r>
            <a:r>
              <a:rPr lang="es-ES" dirty="0" err="1"/>
              <a:t>did</a:t>
            </a:r>
            <a:r>
              <a:rPr lang="es-ES" dirty="0"/>
              <a:t> </a:t>
            </a:r>
            <a:r>
              <a:rPr lang="es-ES" dirty="0" err="1"/>
              <a:t>report</a:t>
            </a:r>
            <a:r>
              <a:rPr lang="es-ES" dirty="0"/>
              <a:t> positive </a:t>
            </a:r>
            <a:r>
              <a:rPr lang="es-ES" dirty="0" err="1"/>
              <a:t>feeling</a:t>
            </a:r>
            <a:r>
              <a:rPr lang="es-ES" dirty="0"/>
              <a:t> in </a:t>
            </a:r>
            <a:r>
              <a:rPr lang="es-ES" dirty="0" err="1"/>
              <a:t>that</a:t>
            </a:r>
            <a:r>
              <a:rPr lang="es-ES" dirty="0"/>
              <a:t> </a:t>
            </a:r>
            <a:r>
              <a:rPr lang="es-ES" dirty="0" err="1"/>
              <a:t>regard</a:t>
            </a:r>
            <a:r>
              <a:rPr lang="es-ES" dirty="0"/>
              <a:t>. </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4</a:t>
            </a:fld>
            <a:endParaRPr lang="es-ES"/>
          </a:p>
        </p:txBody>
      </p:sp>
    </p:spTree>
    <p:extLst>
      <p:ext uri="{BB962C8B-B14F-4D97-AF65-F5344CB8AC3E}">
        <p14:creationId xmlns:p14="http://schemas.microsoft.com/office/powerpoint/2010/main" val="2408989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As </a:t>
            </a:r>
            <a:r>
              <a:rPr lang="es-ES" dirty="0" err="1"/>
              <a:t>for</a:t>
            </a:r>
            <a:r>
              <a:rPr lang="es-ES" dirty="0"/>
              <a:t> </a:t>
            </a:r>
            <a:r>
              <a:rPr lang="es-ES" dirty="0" err="1"/>
              <a:t>preference</a:t>
            </a:r>
            <a:r>
              <a:rPr lang="es-ES" dirty="0"/>
              <a:t> </a:t>
            </a:r>
            <a:r>
              <a:rPr lang="es-ES" dirty="0" err="1"/>
              <a:t>for</a:t>
            </a:r>
            <a:r>
              <a:rPr lang="es-ES" dirty="0"/>
              <a:t> </a:t>
            </a:r>
            <a:r>
              <a:rPr lang="es-ES" dirty="0" err="1"/>
              <a:t>type</a:t>
            </a:r>
            <a:r>
              <a:rPr lang="es-ES" dirty="0"/>
              <a:t> of </a:t>
            </a:r>
            <a:r>
              <a:rPr lang="es-ES" dirty="0" err="1"/>
              <a:t>captions</a:t>
            </a:r>
            <a:r>
              <a:rPr lang="es-ES" dirty="0"/>
              <a:t>, </a:t>
            </a:r>
            <a:r>
              <a:rPr lang="es-ES" dirty="0" err="1"/>
              <a:t>there</a:t>
            </a:r>
            <a:r>
              <a:rPr lang="es-ES" dirty="0"/>
              <a:t> </a:t>
            </a:r>
            <a:r>
              <a:rPr lang="es-ES" dirty="0" err="1"/>
              <a:t>is</a:t>
            </a:r>
            <a:r>
              <a:rPr lang="es-ES" dirty="0"/>
              <a:t> a </a:t>
            </a:r>
            <a:r>
              <a:rPr lang="es-ES" dirty="0" err="1"/>
              <a:t>wide</a:t>
            </a:r>
            <a:r>
              <a:rPr lang="es-ES" dirty="0"/>
              <a:t> </a:t>
            </a:r>
            <a:r>
              <a:rPr lang="es-ES" dirty="0" err="1"/>
              <a:t>variety</a:t>
            </a:r>
            <a:r>
              <a:rPr lang="es-ES" dirty="0"/>
              <a:t> of </a:t>
            </a:r>
            <a:r>
              <a:rPr lang="es-ES" dirty="0" err="1"/>
              <a:t>findings</a:t>
            </a:r>
            <a:r>
              <a:rPr lang="es-ES" dirty="0"/>
              <a:t>. </a:t>
            </a:r>
            <a:r>
              <a:rPr lang="es-ES" dirty="0" err="1"/>
              <a:t>Preference</a:t>
            </a:r>
            <a:r>
              <a:rPr lang="es-ES" dirty="0"/>
              <a:t> </a:t>
            </a:r>
            <a:r>
              <a:rPr lang="es-ES" dirty="0" err="1"/>
              <a:t>for</a:t>
            </a:r>
            <a:r>
              <a:rPr lang="es-ES" dirty="0"/>
              <a:t> </a:t>
            </a:r>
            <a:r>
              <a:rPr lang="es-ES" dirty="0" err="1"/>
              <a:t>captions</a:t>
            </a:r>
            <a:r>
              <a:rPr lang="es-ES" dirty="0"/>
              <a:t> </a:t>
            </a:r>
            <a:r>
              <a:rPr lang="es-ES" dirty="0" err="1"/>
              <a:t>over</a:t>
            </a:r>
            <a:r>
              <a:rPr lang="es-ES" dirty="0"/>
              <a:t> no </a:t>
            </a:r>
            <a:r>
              <a:rPr lang="es-ES" dirty="0" err="1"/>
              <a:t>captions</a:t>
            </a:r>
            <a:r>
              <a:rPr lang="es-ES" dirty="0"/>
              <a:t> has </a:t>
            </a:r>
            <a:r>
              <a:rPr lang="es-ES" dirty="0" err="1"/>
              <a:t>been</a:t>
            </a:r>
            <a:r>
              <a:rPr lang="es-ES" dirty="0"/>
              <a:t> </a:t>
            </a:r>
            <a:r>
              <a:rPr lang="es-ES" dirty="0" err="1"/>
              <a:t>found</a:t>
            </a:r>
            <a:r>
              <a:rPr lang="es-ES" dirty="0"/>
              <a:t> </a:t>
            </a:r>
            <a:r>
              <a:rPr lang="es-ES" dirty="0" err="1"/>
              <a:t>for</a:t>
            </a:r>
            <a:r>
              <a:rPr lang="es-ES" dirty="0"/>
              <a:t> </a:t>
            </a:r>
            <a:r>
              <a:rPr lang="es-ES" dirty="0" err="1"/>
              <a:t>better</a:t>
            </a:r>
            <a:r>
              <a:rPr lang="es-ES" dirty="0"/>
              <a:t> </a:t>
            </a:r>
            <a:r>
              <a:rPr lang="es-ES" dirty="0" err="1"/>
              <a:t>content</a:t>
            </a:r>
            <a:r>
              <a:rPr lang="es-ES" dirty="0"/>
              <a:t> and </a:t>
            </a:r>
            <a:r>
              <a:rPr lang="es-ES" dirty="0" err="1"/>
              <a:t>listening</a:t>
            </a:r>
            <a:r>
              <a:rPr lang="es-ES" dirty="0"/>
              <a:t> </a:t>
            </a:r>
            <a:r>
              <a:rPr lang="es-ES" dirty="0" err="1"/>
              <a:t>comprehension</a:t>
            </a:r>
            <a:r>
              <a:rPr lang="es-ES" dirty="0"/>
              <a:t> </a:t>
            </a:r>
            <a:r>
              <a:rPr lang="es-ES" dirty="0" err="1"/>
              <a:t>although</a:t>
            </a:r>
            <a:r>
              <a:rPr lang="es-ES" dirty="0"/>
              <a:t> </a:t>
            </a:r>
            <a:r>
              <a:rPr lang="es-ES" dirty="0" err="1"/>
              <a:t>the</a:t>
            </a:r>
            <a:r>
              <a:rPr lang="es-ES" dirty="0"/>
              <a:t> </a:t>
            </a:r>
            <a:r>
              <a:rPr lang="es-ES" dirty="0" err="1"/>
              <a:t>students</a:t>
            </a:r>
            <a:r>
              <a:rPr lang="es-ES" dirty="0"/>
              <a:t>’ </a:t>
            </a:r>
            <a:r>
              <a:rPr lang="es-ES" dirty="0" err="1"/>
              <a:t>daily</a:t>
            </a:r>
            <a:r>
              <a:rPr lang="es-ES" dirty="0"/>
              <a:t> </a:t>
            </a:r>
            <a:r>
              <a:rPr lang="es-ES" dirty="0" err="1"/>
              <a:t>habits</a:t>
            </a:r>
            <a:r>
              <a:rPr lang="es-ES" dirty="0"/>
              <a:t> </a:t>
            </a:r>
            <a:r>
              <a:rPr lang="es-ES" dirty="0" err="1"/>
              <a:t>might</a:t>
            </a:r>
            <a:r>
              <a:rPr lang="es-ES" dirty="0"/>
              <a:t> </a:t>
            </a:r>
            <a:r>
              <a:rPr lang="es-ES" dirty="0" err="1"/>
              <a:t>differ</a:t>
            </a:r>
            <a:r>
              <a:rPr lang="es-ES" dirty="0"/>
              <a:t> in </a:t>
            </a:r>
            <a:r>
              <a:rPr lang="es-ES" dirty="0" err="1"/>
              <a:t>such</a:t>
            </a:r>
            <a:r>
              <a:rPr lang="es-ES" dirty="0"/>
              <a:t> a </a:t>
            </a:r>
            <a:r>
              <a:rPr lang="es-ES" dirty="0" err="1"/>
              <a:t>way</a:t>
            </a:r>
            <a:r>
              <a:rPr lang="es-ES" dirty="0"/>
              <a:t> </a:t>
            </a:r>
            <a:r>
              <a:rPr lang="es-ES" dirty="0" err="1"/>
              <a:t>that</a:t>
            </a:r>
            <a:r>
              <a:rPr lang="es-ES" dirty="0"/>
              <a:t> </a:t>
            </a:r>
            <a:r>
              <a:rPr lang="es-ES" dirty="0" err="1"/>
              <a:t>they</a:t>
            </a:r>
            <a:r>
              <a:rPr lang="es-ES" dirty="0"/>
              <a:t> </a:t>
            </a:r>
            <a:r>
              <a:rPr lang="es-ES" dirty="0" err="1"/>
              <a:t>prefer</a:t>
            </a:r>
            <a:r>
              <a:rPr lang="es-ES" dirty="0"/>
              <a:t> </a:t>
            </a:r>
            <a:r>
              <a:rPr lang="es-ES" dirty="0" err="1"/>
              <a:t>L1</a:t>
            </a:r>
            <a:r>
              <a:rPr lang="es-ES" dirty="0"/>
              <a:t> </a:t>
            </a:r>
            <a:r>
              <a:rPr lang="es-ES" dirty="0" err="1"/>
              <a:t>subtitles</a:t>
            </a:r>
            <a:r>
              <a:rPr lang="es-ES" dirty="0"/>
              <a:t>. </a:t>
            </a:r>
            <a:r>
              <a:rPr lang="es-ES" dirty="0" err="1"/>
              <a:t>Two</a:t>
            </a:r>
            <a:r>
              <a:rPr lang="es-ES" dirty="0"/>
              <a:t> </a:t>
            </a:r>
            <a:r>
              <a:rPr lang="es-ES" dirty="0" err="1"/>
              <a:t>factors</a:t>
            </a:r>
            <a:r>
              <a:rPr lang="es-ES" dirty="0"/>
              <a:t> </a:t>
            </a:r>
            <a:r>
              <a:rPr lang="es-ES" dirty="0" err="1"/>
              <a:t>might</a:t>
            </a:r>
            <a:r>
              <a:rPr lang="es-ES" dirty="0"/>
              <a:t> be </a:t>
            </a:r>
            <a:r>
              <a:rPr lang="es-ES" dirty="0" err="1"/>
              <a:t>relevant</a:t>
            </a:r>
            <a:r>
              <a:rPr lang="es-ES" dirty="0"/>
              <a:t> </a:t>
            </a:r>
            <a:r>
              <a:rPr lang="es-ES" dirty="0" err="1"/>
              <a:t>when</a:t>
            </a:r>
            <a:r>
              <a:rPr lang="es-ES" dirty="0"/>
              <a:t> </a:t>
            </a:r>
            <a:r>
              <a:rPr lang="es-ES" dirty="0" err="1"/>
              <a:t>it</a:t>
            </a:r>
            <a:r>
              <a:rPr lang="es-ES" dirty="0"/>
              <a:t> comes </a:t>
            </a:r>
            <a:r>
              <a:rPr lang="es-ES" dirty="0" err="1"/>
              <a:t>to</a:t>
            </a:r>
            <a:r>
              <a:rPr lang="es-ES" dirty="0"/>
              <a:t> </a:t>
            </a:r>
            <a:r>
              <a:rPr lang="es-ES" dirty="0" err="1"/>
              <a:t>choosing</a:t>
            </a:r>
            <a:r>
              <a:rPr lang="es-ES" dirty="0"/>
              <a:t> </a:t>
            </a:r>
            <a:r>
              <a:rPr lang="es-ES" dirty="0" err="1"/>
              <a:t>one</a:t>
            </a:r>
            <a:r>
              <a:rPr lang="es-ES" dirty="0"/>
              <a:t> </a:t>
            </a:r>
            <a:r>
              <a:rPr lang="es-ES" dirty="0" err="1"/>
              <a:t>type</a:t>
            </a:r>
            <a:r>
              <a:rPr lang="es-ES" dirty="0"/>
              <a:t> </a:t>
            </a:r>
            <a:r>
              <a:rPr lang="es-ES" dirty="0" err="1"/>
              <a:t>over</a:t>
            </a:r>
            <a:r>
              <a:rPr lang="es-ES" dirty="0"/>
              <a:t> </a:t>
            </a:r>
            <a:r>
              <a:rPr lang="es-ES" dirty="0" err="1"/>
              <a:t>another</a:t>
            </a:r>
            <a:r>
              <a:rPr lang="es-ES" dirty="0"/>
              <a:t>. </a:t>
            </a:r>
            <a:r>
              <a:rPr lang="es-ES" dirty="0" err="1"/>
              <a:t>First</a:t>
            </a:r>
            <a:r>
              <a:rPr lang="es-ES" dirty="0"/>
              <a:t>, </a:t>
            </a:r>
            <a:r>
              <a:rPr lang="es-ES" dirty="0" err="1"/>
              <a:t>if</a:t>
            </a:r>
            <a:r>
              <a:rPr lang="es-ES" dirty="0"/>
              <a:t> </a:t>
            </a:r>
            <a:r>
              <a:rPr lang="es-ES" dirty="0" err="1"/>
              <a:t>students</a:t>
            </a:r>
            <a:r>
              <a:rPr lang="es-ES" dirty="0"/>
              <a:t> are </a:t>
            </a:r>
            <a:r>
              <a:rPr lang="es-ES" dirty="0" err="1"/>
              <a:t>asked</a:t>
            </a:r>
            <a:r>
              <a:rPr lang="es-ES" dirty="0"/>
              <a:t> at </a:t>
            </a:r>
            <a:r>
              <a:rPr lang="es-ES" dirty="0" err="1"/>
              <a:t>the</a:t>
            </a:r>
            <a:r>
              <a:rPr lang="es-ES" dirty="0"/>
              <a:t> </a:t>
            </a:r>
            <a:r>
              <a:rPr lang="es-ES" dirty="0" err="1"/>
              <a:t>beginning</a:t>
            </a:r>
            <a:r>
              <a:rPr lang="es-ES" dirty="0"/>
              <a:t> </a:t>
            </a:r>
            <a:r>
              <a:rPr lang="es-ES" dirty="0" err="1"/>
              <a:t>or</a:t>
            </a:r>
            <a:r>
              <a:rPr lang="es-ES" dirty="0"/>
              <a:t> at </a:t>
            </a:r>
            <a:r>
              <a:rPr lang="es-ES" dirty="0" err="1"/>
              <a:t>the</a:t>
            </a:r>
            <a:r>
              <a:rPr lang="es-ES" dirty="0"/>
              <a:t> </a:t>
            </a:r>
            <a:r>
              <a:rPr lang="es-ES" dirty="0" err="1"/>
              <a:t>end</a:t>
            </a:r>
            <a:r>
              <a:rPr lang="es-ES" dirty="0"/>
              <a:t> of </a:t>
            </a:r>
            <a:r>
              <a:rPr lang="es-ES" dirty="0" err="1"/>
              <a:t>the</a:t>
            </a:r>
            <a:r>
              <a:rPr lang="es-ES" dirty="0"/>
              <a:t> </a:t>
            </a:r>
            <a:r>
              <a:rPr lang="es-ES" dirty="0" err="1"/>
              <a:t>intervention</a:t>
            </a:r>
            <a:r>
              <a:rPr lang="es-ES" dirty="0"/>
              <a:t>, after </a:t>
            </a:r>
            <a:r>
              <a:rPr lang="es-ES" dirty="0" err="1"/>
              <a:t>having</a:t>
            </a:r>
            <a:r>
              <a:rPr lang="es-ES" dirty="0"/>
              <a:t> </a:t>
            </a:r>
            <a:r>
              <a:rPr lang="es-ES" dirty="0" err="1"/>
              <a:t>been</a:t>
            </a:r>
            <a:r>
              <a:rPr lang="es-ES" dirty="0"/>
              <a:t> </a:t>
            </a:r>
            <a:r>
              <a:rPr lang="es-ES" dirty="0" err="1"/>
              <a:t>exposed</a:t>
            </a:r>
            <a:r>
              <a:rPr lang="es-ES" dirty="0"/>
              <a:t> </a:t>
            </a:r>
            <a:r>
              <a:rPr lang="es-ES" dirty="0" err="1"/>
              <a:t>to</a:t>
            </a:r>
            <a:r>
              <a:rPr lang="es-ES" dirty="0"/>
              <a:t> </a:t>
            </a:r>
            <a:r>
              <a:rPr lang="es-ES" dirty="0" err="1"/>
              <a:t>one</a:t>
            </a:r>
            <a:r>
              <a:rPr lang="es-ES" dirty="0"/>
              <a:t> </a:t>
            </a:r>
            <a:r>
              <a:rPr lang="es-ES" dirty="0" err="1"/>
              <a:t>viewing</a:t>
            </a:r>
            <a:r>
              <a:rPr lang="es-ES" dirty="0"/>
              <a:t> </a:t>
            </a:r>
            <a:r>
              <a:rPr lang="es-ES" dirty="0" err="1"/>
              <a:t>mode</a:t>
            </a:r>
            <a:r>
              <a:rPr lang="es-ES" dirty="0"/>
              <a:t> </a:t>
            </a:r>
            <a:r>
              <a:rPr lang="es-ES" dirty="0" err="1"/>
              <a:t>or</a:t>
            </a:r>
            <a:r>
              <a:rPr lang="es-ES" dirty="0"/>
              <a:t> </a:t>
            </a:r>
            <a:r>
              <a:rPr lang="es-ES" dirty="0" err="1"/>
              <a:t>another</a:t>
            </a:r>
            <a:r>
              <a:rPr lang="es-ES" dirty="0"/>
              <a:t>, be </a:t>
            </a:r>
            <a:r>
              <a:rPr lang="es-ES" dirty="0" err="1"/>
              <a:t>it</a:t>
            </a:r>
            <a:r>
              <a:rPr lang="es-ES" dirty="0"/>
              <a:t> of </a:t>
            </a:r>
            <a:r>
              <a:rPr lang="es-ES" dirty="0" err="1"/>
              <a:t>their</a:t>
            </a:r>
            <a:r>
              <a:rPr lang="es-ES" dirty="0"/>
              <a:t> original </a:t>
            </a:r>
            <a:r>
              <a:rPr lang="es-ES" dirty="0" err="1"/>
              <a:t>preference</a:t>
            </a:r>
            <a:r>
              <a:rPr lang="es-ES" dirty="0"/>
              <a:t> </a:t>
            </a:r>
            <a:r>
              <a:rPr lang="es-ES" dirty="0" err="1"/>
              <a:t>or</a:t>
            </a:r>
            <a:r>
              <a:rPr lang="es-ES" dirty="0"/>
              <a:t> </a:t>
            </a:r>
            <a:r>
              <a:rPr lang="es-ES" dirty="0" err="1"/>
              <a:t>not</a:t>
            </a:r>
            <a:r>
              <a:rPr lang="es-ES" dirty="0"/>
              <a:t>. </a:t>
            </a:r>
            <a:r>
              <a:rPr lang="es-ES" dirty="0" err="1"/>
              <a:t>Another</a:t>
            </a:r>
            <a:r>
              <a:rPr lang="es-ES" dirty="0"/>
              <a:t> factor </a:t>
            </a:r>
            <a:r>
              <a:rPr lang="es-ES" dirty="0" err="1"/>
              <a:t>might</a:t>
            </a:r>
            <a:r>
              <a:rPr lang="es-ES" dirty="0"/>
              <a:t> be </a:t>
            </a:r>
            <a:r>
              <a:rPr lang="es-ES" dirty="0" err="1"/>
              <a:t>the</a:t>
            </a:r>
            <a:r>
              <a:rPr lang="es-ES" dirty="0"/>
              <a:t> </a:t>
            </a:r>
            <a:r>
              <a:rPr lang="es-ES" dirty="0" err="1"/>
              <a:t>learner’s</a:t>
            </a:r>
            <a:r>
              <a:rPr lang="es-ES" dirty="0"/>
              <a:t> </a:t>
            </a:r>
            <a:r>
              <a:rPr lang="es-ES" dirty="0" err="1"/>
              <a:t>proficiency</a:t>
            </a:r>
            <a:r>
              <a:rPr lang="es-ES" dirty="0"/>
              <a:t> </a:t>
            </a:r>
            <a:r>
              <a:rPr lang="es-ES" dirty="0" err="1"/>
              <a:t>level</a:t>
            </a:r>
            <a:r>
              <a:rPr lang="es-ES" dirty="0"/>
              <a:t>, </a:t>
            </a:r>
            <a:r>
              <a:rPr lang="es-ES" dirty="0" err="1"/>
              <a:t>them</a:t>
            </a:r>
            <a:r>
              <a:rPr lang="es-ES" dirty="0"/>
              <a:t> </a:t>
            </a:r>
            <a:r>
              <a:rPr lang="es-ES" dirty="0" err="1"/>
              <a:t>prefering</a:t>
            </a:r>
            <a:r>
              <a:rPr lang="es-ES" dirty="0"/>
              <a:t> </a:t>
            </a:r>
            <a:r>
              <a:rPr lang="es-ES" dirty="0" err="1"/>
              <a:t>L1</a:t>
            </a:r>
            <a:r>
              <a:rPr lang="es-ES" dirty="0"/>
              <a:t> </a:t>
            </a:r>
            <a:r>
              <a:rPr lang="es-ES" dirty="0" err="1"/>
              <a:t>subtitles</a:t>
            </a:r>
            <a:r>
              <a:rPr lang="es-ES" dirty="0"/>
              <a:t> </a:t>
            </a:r>
            <a:r>
              <a:rPr lang="es-ES" dirty="0" err="1"/>
              <a:t>if</a:t>
            </a:r>
            <a:r>
              <a:rPr lang="es-ES" dirty="0"/>
              <a:t> </a:t>
            </a:r>
            <a:r>
              <a:rPr lang="es-ES" dirty="0" err="1"/>
              <a:t>their</a:t>
            </a:r>
            <a:r>
              <a:rPr lang="es-ES" dirty="0"/>
              <a:t> </a:t>
            </a:r>
            <a:r>
              <a:rPr lang="es-ES" dirty="0" err="1"/>
              <a:t>proficiency</a:t>
            </a:r>
            <a:r>
              <a:rPr lang="es-ES" dirty="0"/>
              <a:t> </a:t>
            </a:r>
            <a:r>
              <a:rPr lang="es-ES" dirty="0" err="1"/>
              <a:t>level</a:t>
            </a:r>
            <a:r>
              <a:rPr lang="es-ES" dirty="0"/>
              <a:t> </a:t>
            </a:r>
            <a:r>
              <a:rPr lang="es-ES" dirty="0" err="1"/>
              <a:t>is</a:t>
            </a:r>
            <a:r>
              <a:rPr lang="es-ES" dirty="0"/>
              <a:t> </a:t>
            </a:r>
            <a:r>
              <a:rPr lang="es-ES" dirty="0" err="1"/>
              <a:t>not</a:t>
            </a:r>
            <a:r>
              <a:rPr lang="es-ES" dirty="0"/>
              <a:t> </a:t>
            </a:r>
            <a:r>
              <a:rPr lang="es-ES" dirty="0" err="1"/>
              <a:t>too</a:t>
            </a:r>
            <a:r>
              <a:rPr lang="es-ES" dirty="0"/>
              <a:t> </a:t>
            </a:r>
            <a:r>
              <a:rPr lang="es-ES" dirty="0" err="1"/>
              <a:t>high</a:t>
            </a:r>
            <a:r>
              <a:rPr lang="es-ES" dirty="0"/>
              <a:t> </a:t>
            </a:r>
            <a:r>
              <a:rPr lang="es-ES" dirty="0" err="1"/>
              <a:t>while</a:t>
            </a:r>
            <a:r>
              <a:rPr lang="es-ES" dirty="0"/>
              <a:t> </a:t>
            </a:r>
            <a:r>
              <a:rPr lang="es-ES" dirty="0" err="1"/>
              <a:t>prefering</a:t>
            </a:r>
            <a:r>
              <a:rPr lang="es-ES" dirty="0"/>
              <a:t> </a:t>
            </a:r>
            <a:r>
              <a:rPr lang="es-ES" dirty="0" err="1"/>
              <a:t>other</a:t>
            </a:r>
            <a:r>
              <a:rPr lang="es-ES" dirty="0"/>
              <a:t> </a:t>
            </a:r>
            <a:r>
              <a:rPr lang="es-ES" dirty="0" err="1"/>
              <a:t>modes</a:t>
            </a:r>
            <a:r>
              <a:rPr lang="es-ES" dirty="0"/>
              <a:t> as </a:t>
            </a:r>
            <a:r>
              <a:rPr lang="es-ES" dirty="0" err="1"/>
              <a:t>their</a:t>
            </a:r>
            <a:r>
              <a:rPr lang="es-ES" dirty="0"/>
              <a:t> </a:t>
            </a:r>
            <a:r>
              <a:rPr lang="es-ES" dirty="0" err="1"/>
              <a:t>proficiency</a:t>
            </a:r>
            <a:r>
              <a:rPr lang="es-ES" dirty="0"/>
              <a:t> </a:t>
            </a:r>
            <a:r>
              <a:rPr lang="es-ES" dirty="0" err="1"/>
              <a:t>increases</a:t>
            </a:r>
            <a:r>
              <a:rPr lang="es-ES" dirty="0"/>
              <a:t>. </a:t>
            </a:r>
            <a:r>
              <a:rPr lang="es-ES" dirty="0" err="1"/>
              <a:t>Preference</a:t>
            </a:r>
            <a:r>
              <a:rPr lang="es-ES" dirty="0"/>
              <a:t> of </a:t>
            </a:r>
            <a:r>
              <a:rPr lang="es-ES" dirty="0" err="1"/>
              <a:t>one</a:t>
            </a:r>
            <a:r>
              <a:rPr lang="es-ES" dirty="0"/>
              <a:t> </a:t>
            </a:r>
            <a:r>
              <a:rPr lang="es-ES" dirty="0" err="1"/>
              <a:t>viewing</a:t>
            </a:r>
            <a:r>
              <a:rPr lang="es-ES" dirty="0"/>
              <a:t> </a:t>
            </a:r>
            <a:r>
              <a:rPr lang="es-ES" dirty="0" err="1"/>
              <a:t>mode</a:t>
            </a:r>
            <a:r>
              <a:rPr lang="es-ES" dirty="0"/>
              <a:t> </a:t>
            </a:r>
            <a:r>
              <a:rPr lang="es-ES" dirty="0" err="1"/>
              <a:t>or</a:t>
            </a:r>
            <a:r>
              <a:rPr lang="es-ES" dirty="0"/>
              <a:t> </a:t>
            </a:r>
            <a:r>
              <a:rPr lang="es-ES" dirty="0" err="1"/>
              <a:t>another</a:t>
            </a:r>
            <a:r>
              <a:rPr lang="es-ES" dirty="0"/>
              <a:t> </a:t>
            </a:r>
            <a:r>
              <a:rPr lang="es-ES" dirty="0" err="1"/>
              <a:t>might</a:t>
            </a:r>
            <a:r>
              <a:rPr lang="es-ES" dirty="0"/>
              <a:t> </a:t>
            </a:r>
            <a:r>
              <a:rPr lang="es-ES" dirty="0" err="1"/>
              <a:t>also</a:t>
            </a:r>
            <a:r>
              <a:rPr lang="es-ES" dirty="0"/>
              <a:t> be </a:t>
            </a:r>
            <a:r>
              <a:rPr lang="es-ES" dirty="0" err="1"/>
              <a:t>determined</a:t>
            </a:r>
            <a:r>
              <a:rPr lang="es-ES" dirty="0"/>
              <a:t> </a:t>
            </a:r>
            <a:r>
              <a:rPr lang="es-ES" dirty="0" err="1"/>
              <a:t>by</a:t>
            </a:r>
            <a:r>
              <a:rPr lang="es-ES" dirty="0"/>
              <a:t> </a:t>
            </a:r>
            <a:r>
              <a:rPr lang="es-ES" dirty="0" err="1"/>
              <a:t>feeling</a:t>
            </a:r>
            <a:r>
              <a:rPr lang="es-ES" dirty="0"/>
              <a:t> of </a:t>
            </a:r>
            <a:r>
              <a:rPr lang="es-ES" dirty="0" err="1"/>
              <a:t>learning</a:t>
            </a:r>
            <a:r>
              <a:rPr lang="es-ES" dirty="0"/>
              <a:t>. </a:t>
            </a:r>
            <a:r>
              <a:rPr lang="es-ES" dirty="0" err="1"/>
              <a:t>For</a:t>
            </a:r>
            <a:r>
              <a:rPr lang="es-ES" dirty="0"/>
              <a:t> </a:t>
            </a:r>
            <a:r>
              <a:rPr lang="es-ES" dirty="0" err="1"/>
              <a:t>instance</a:t>
            </a:r>
            <a:r>
              <a:rPr lang="es-ES" dirty="0"/>
              <a:t>, in Pujadas, </a:t>
            </a:r>
            <a:r>
              <a:rPr lang="es-ES" dirty="0" err="1"/>
              <a:t>students</a:t>
            </a:r>
            <a:r>
              <a:rPr lang="es-ES" dirty="0"/>
              <a:t> </a:t>
            </a:r>
            <a:r>
              <a:rPr lang="es-ES" dirty="0" err="1"/>
              <a:t>exposed</a:t>
            </a:r>
            <a:r>
              <a:rPr lang="es-ES" dirty="0"/>
              <a:t> </a:t>
            </a:r>
            <a:r>
              <a:rPr lang="es-ES" dirty="0" err="1"/>
              <a:t>to</a:t>
            </a:r>
            <a:r>
              <a:rPr lang="es-ES" dirty="0"/>
              <a:t> non-</a:t>
            </a:r>
            <a:r>
              <a:rPr lang="es-ES" dirty="0" err="1"/>
              <a:t>captioned</a:t>
            </a:r>
            <a:r>
              <a:rPr lang="es-ES" dirty="0"/>
              <a:t> TV series </a:t>
            </a:r>
            <a:r>
              <a:rPr lang="es-ES" dirty="0" err="1"/>
              <a:t>felt</a:t>
            </a:r>
            <a:r>
              <a:rPr lang="es-ES" dirty="0"/>
              <a:t> </a:t>
            </a:r>
            <a:r>
              <a:rPr lang="es-ES" dirty="0" err="1"/>
              <a:t>they</a:t>
            </a:r>
            <a:r>
              <a:rPr lang="es-ES" dirty="0"/>
              <a:t> </a:t>
            </a:r>
            <a:r>
              <a:rPr lang="es-ES" dirty="0" err="1"/>
              <a:t>were</a:t>
            </a:r>
            <a:r>
              <a:rPr lang="es-ES" dirty="0"/>
              <a:t> </a:t>
            </a:r>
            <a:r>
              <a:rPr lang="es-ES" dirty="0" err="1"/>
              <a:t>learning</a:t>
            </a:r>
            <a:r>
              <a:rPr lang="es-ES" dirty="0"/>
              <a:t> more </a:t>
            </a:r>
            <a:r>
              <a:rPr lang="es-ES" dirty="0" err="1"/>
              <a:t>although</a:t>
            </a:r>
            <a:r>
              <a:rPr lang="es-ES" dirty="0"/>
              <a:t>, </a:t>
            </a:r>
            <a:r>
              <a:rPr lang="es-ES" dirty="0" err="1"/>
              <a:t>when</a:t>
            </a:r>
            <a:r>
              <a:rPr lang="es-ES" dirty="0"/>
              <a:t> </a:t>
            </a:r>
            <a:r>
              <a:rPr lang="es-ES" dirty="0" err="1"/>
              <a:t>comparing</a:t>
            </a:r>
            <a:r>
              <a:rPr lang="es-ES" dirty="0"/>
              <a:t> </a:t>
            </a:r>
            <a:r>
              <a:rPr lang="es-ES" dirty="0" err="1"/>
              <a:t>their</a:t>
            </a:r>
            <a:r>
              <a:rPr lang="es-ES" dirty="0"/>
              <a:t> </a:t>
            </a:r>
            <a:r>
              <a:rPr lang="es-ES" dirty="0" err="1"/>
              <a:t>learning</a:t>
            </a:r>
            <a:r>
              <a:rPr lang="es-ES" dirty="0"/>
              <a:t> </a:t>
            </a:r>
            <a:r>
              <a:rPr lang="es-ES" dirty="0" err="1"/>
              <a:t>gains</a:t>
            </a:r>
            <a:r>
              <a:rPr lang="es-ES" dirty="0"/>
              <a:t> </a:t>
            </a:r>
            <a:r>
              <a:rPr lang="es-ES" dirty="0" err="1"/>
              <a:t>with</a:t>
            </a:r>
            <a:r>
              <a:rPr lang="es-ES" dirty="0"/>
              <a:t> </a:t>
            </a:r>
            <a:r>
              <a:rPr lang="es-ES" dirty="0" err="1"/>
              <a:t>other</a:t>
            </a:r>
            <a:r>
              <a:rPr lang="es-ES" dirty="0"/>
              <a:t> </a:t>
            </a:r>
            <a:r>
              <a:rPr lang="es-ES" dirty="0" err="1"/>
              <a:t>conditions</a:t>
            </a:r>
            <a:r>
              <a:rPr lang="es-ES" dirty="0"/>
              <a:t>, </a:t>
            </a:r>
            <a:r>
              <a:rPr lang="es-ES" dirty="0" err="1"/>
              <a:t>it</a:t>
            </a:r>
            <a:r>
              <a:rPr lang="es-ES" dirty="0"/>
              <a:t> </a:t>
            </a:r>
            <a:r>
              <a:rPr lang="es-ES" dirty="0" err="1"/>
              <a:t>was</a:t>
            </a:r>
            <a:r>
              <a:rPr lang="es-ES" dirty="0"/>
              <a:t> </a:t>
            </a:r>
            <a:r>
              <a:rPr lang="es-ES" dirty="0" err="1"/>
              <a:t>actually</a:t>
            </a:r>
            <a:r>
              <a:rPr lang="es-ES" dirty="0"/>
              <a:t> </a:t>
            </a:r>
            <a:r>
              <a:rPr lang="es-ES" dirty="0" err="1"/>
              <a:t>the</a:t>
            </a:r>
            <a:r>
              <a:rPr lang="es-ES" dirty="0"/>
              <a:t> </a:t>
            </a:r>
            <a:r>
              <a:rPr lang="es-ES" dirty="0" err="1"/>
              <a:t>opposite</a:t>
            </a:r>
            <a:r>
              <a:rPr lang="es-ES" dirty="0"/>
              <a:t>. </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5</a:t>
            </a:fld>
            <a:endParaRPr lang="es-ES"/>
          </a:p>
        </p:txBody>
      </p:sp>
    </p:spTree>
    <p:extLst>
      <p:ext uri="{BB962C8B-B14F-4D97-AF65-F5344CB8AC3E}">
        <p14:creationId xmlns:p14="http://schemas.microsoft.com/office/powerpoint/2010/main" val="251455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Given</a:t>
            </a:r>
            <a:r>
              <a:rPr lang="es-ES" dirty="0"/>
              <a:t> </a:t>
            </a:r>
            <a:r>
              <a:rPr lang="es-ES" dirty="0" err="1"/>
              <a:t>the</a:t>
            </a:r>
            <a:r>
              <a:rPr lang="es-ES" dirty="0"/>
              <a:t> </a:t>
            </a:r>
            <a:r>
              <a:rPr lang="es-ES" dirty="0" err="1"/>
              <a:t>current</a:t>
            </a:r>
            <a:r>
              <a:rPr lang="es-ES" dirty="0"/>
              <a:t> gaps in </a:t>
            </a:r>
            <a:r>
              <a:rPr lang="es-ES" dirty="0" err="1"/>
              <a:t>the</a:t>
            </a:r>
            <a:r>
              <a:rPr lang="es-ES" dirty="0"/>
              <a:t> </a:t>
            </a:r>
            <a:r>
              <a:rPr lang="es-ES" dirty="0" err="1"/>
              <a:t>field</a:t>
            </a:r>
            <a:r>
              <a:rPr lang="es-ES" dirty="0"/>
              <a:t>, </a:t>
            </a:r>
            <a:r>
              <a:rPr lang="es-ES" dirty="0" err="1"/>
              <a:t>we</a:t>
            </a:r>
            <a:r>
              <a:rPr lang="es-ES" dirty="0"/>
              <a:t> </a:t>
            </a:r>
            <a:r>
              <a:rPr lang="es-ES" dirty="0" err="1"/>
              <a:t>aim</a:t>
            </a:r>
            <a:r>
              <a:rPr lang="es-ES" dirty="0"/>
              <a:t> at </a:t>
            </a:r>
            <a:r>
              <a:rPr lang="es-ES" dirty="0" err="1"/>
              <a:t>exploring</a:t>
            </a:r>
            <a:r>
              <a:rPr lang="es-ES" dirty="0"/>
              <a:t> </a:t>
            </a:r>
            <a:r>
              <a:rPr lang="es-ES" dirty="0" err="1"/>
              <a:t>two</a:t>
            </a:r>
            <a:r>
              <a:rPr lang="es-ES" dirty="0"/>
              <a:t> </a:t>
            </a:r>
            <a:r>
              <a:rPr lang="es-ES" dirty="0" err="1"/>
              <a:t>issues</a:t>
            </a:r>
            <a:r>
              <a:rPr lang="es-ES" dirty="0"/>
              <a:t>: </a:t>
            </a:r>
            <a:r>
              <a:rPr lang="es-ES" dirty="0" err="1"/>
              <a:t>feeling</a:t>
            </a:r>
            <a:r>
              <a:rPr lang="es-ES" dirty="0"/>
              <a:t> of </a:t>
            </a:r>
            <a:r>
              <a:rPr lang="es-ES" dirty="0" err="1"/>
              <a:t>learning</a:t>
            </a:r>
            <a:r>
              <a:rPr lang="es-ES" dirty="0"/>
              <a:t> and </a:t>
            </a:r>
            <a:r>
              <a:rPr lang="es-ES" dirty="0" err="1"/>
              <a:t>viewing</a:t>
            </a:r>
            <a:r>
              <a:rPr lang="es-ES" dirty="0"/>
              <a:t> </a:t>
            </a:r>
            <a:r>
              <a:rPr lang="es-ES" dirty="0" err="1"/>
              <a:t>mode</a:t>
            </a:r>
            <a:r>
              <a:rPr lang="es-ES" dirty="0"/>
              <a:t> </a:t>
            </a:r>
            <a:r>
              <a:rPr lang="es-ES" dirty="0" err="1"/>
              <a:t>preference</a:t>
            </a:r>
            <a:r>
              <a:rPr lang="es-ES" dirty="0"/>
              <a:t>. As </a:t>
            </a:r>
            <a:r>
              <a:rPr lang="es-ES" dirty="0" err="1"/>
              <a:t>for</a:t>
            </a:r>
            <a:r>
              <a:rPr lang="es-ES" dirty="0"/>
              <a:t> </a:t>
            </a:r>
            <a:r>
              <a:rPr lang="es-ES" dirty="0" err="1"/>
              <a:t>feeling</a:t>
            </a:r>
            <a:r>
              <a:rPr lang="es-ES" dirty="0"/>
              <a:t> of </a:t>
            </a:r>
            <a:r>
              <a:rPr lang="es-ES" dirty="0" err="1"/>
              <a:t>learning</a:t>
            </a:r>
            <a:r>
              <a:rPr lang="es-ES" dirty="0"/>
              <a:t>, </a:t>
            </a:r>
            <a:r>
              <a:rPr lang="es-ES" dirty="0" err="1"/>
              <a:t>we</a:t>
            </a:r>
            <a:r>
              <a:rPr lang="es-ES" dirty="0"/>
              <a:t> </a:t>
            </a:r>
            <a:r>
              <a:rPr lang="es-ES" dirty="0" err="1"/>
              <a:t>wonder</a:t>
            </a:r>
            <a:r>
              <a:rPr lang="es-ES" dirty="0"/>
              <a:t> </a:t>
            </a:r>
            <a:r>
              <a:rPr lang="es-ES" dirty="0" err="1"/>
              <a:t>what</a:t>
            </a:r>
            <a:r>
              <a:rPr lang="es-ES" dirty="0"/>
              <a:t> </a:t>
            </a:r>
            <a:r>
              <a:rPr lang="es-ES" dirty="0" err="1"/>
              <a:t>is</a:t>
            </a:r>
            <a:r>
              <a:rPr lang="es-ES" dirty="0"/>
              <a:t> </a:t>
            </a:r>
            <a:r>
              <a:rPr lang="es-ES" dirty="0" err="1"/>
              <a:t>the</a:t>
            </a:r>
            <a:r>
              <a:rPr lang="es-ES" dirty="0"/>
              <a:t> </a:t>
            </a:r>
            <a:r>
              <a:rPr lang="es-ES" dirty="0" err="1"/>
              <a:t>students</a:t>
            </a:r>
            <a:r>
              <a:rPr lang="es-ES" dirty="0"/>
              <a:t>’ </a:t>
            </a:r>
            <a:r>
              <a:rPr lang="es-ES" dirty="0" err="1"/>
              <a:t>perception</a:t>
            </a:r>
            <a:r>
              <a:rPr lang="es-ES" dirty="0"/>
              <a:t> of </a:t>
            </a:r>
            <a:r>
              <a:rPr lang="es-ES" dirty="0" err="1"/>
              <a:t>learning</a:t>
            </a:r>
            <a:r>
              <a:rPr lang="es-ES" dirty="0"/>
              <a:t> </a:t>
            </a:r>
            <a:r>
              <a:rPr lang="es-ES" dirty="0" err="1"/>
              <a:t>from</a:t>
            </a:r>
            <a:r>
              <a:rPr lang="es-ES" dirty="0"/>
              <a:t> </a:t>
            </a:r>
            <a:r>
              <a:rPr lang="es-ES" dirty="0" err="1"/>
              <a:t>extensive</a:t>
            </a:r>
            <a:r>
              <a:rPr lang="es-ES" dirty="0"/>
              <a:t> </a:t>
            </a:r>
            <a:r>
              <a:rPr lang="es-ES" dirty="0" err="1"/>
              <a:t>classroom</a:t>
            </a:r>
            <a:r>
              <a:rPr lang="es-ES" dirty="0"/>
              <a:t> </a:t>
            </a:r>
            <a:r>
              <a:rPr lang="es-ES" dirty="0" err="1"/>
              <a:t>exposure</a:t>
            </a:r>
            <a:r>
              <a:rPr lang="es-ES" dirty="0"/>
              <a:t> </a:t>
            </a:r>
            <a:r>
              <a:rPr lang="es-ES" dirty="0" err="1"/>
              <a:t>to</a:t>
            </a:r>
            <a:r>
              <a:rPr lang="es-ES" dirty="0"/>
              <a:t> </a:t>
            </a:r>
            <a:r>
              <a:rPr lang="es-ES" dirty="0" err="1"/>
              <a:t>L2</a:t>
            </a:r>
            <a:r>
              <a:rPr lang="es-ES" dirty="0"/>
              <a:t> TV series and </a:t>
            </a:r>
            <a:r>
              <a:rPr lang="es-ES" dirty="0" err="1"/>
              <a:t>whether</a:t>
            </a:r>
            <a:r>
              <a:rPr lang="es-ES" dirty="0"/>
              <a:t> </a:t>
            </a:r>
            <a:r>
              <a:rPr lang="es-ES" dirty="0" err="1"/>
              <a:t>this</a:t>
            </a:r>
            <a:r>
              <a:rPr lang="es-ES" dirty="0"/>
              <a:t> </a:t>
            </a:r>
            <a:r>
              <a:rPr lang="es-ES" dirty="0" err="1"/>
              <a:t>perception</a:t>
            </a:r>
            <a:r>
              <a:rPr lang="es-ES" dirty="0"/>
              <a:t> </a:t>
            </a:r>
            <a:r>
              <a:rPr lang="es-ES" dirty="0" err="1"/>
              <a:t>is</a:t>
            </a:r>
            <a:r>
              <a:rPr lang="es-ES" dirty="0"/>
              <a:t> </a:t>
            </a:r>
            <a:r>
              <a:rPr lang="es-ES" dirty="0" err="1"/>
              <a:t>related</a:t>
            </a:r>
            <a:r>
              <a:rPr lang="es-ES" dirty="0"/>
              <a:t> </a:t>
            </a:r>
            <a:r>
              <a:rPr lang="es-ES" dirty="0" err="1"/>
              <a:t>to</a:t>
            </a:r>
            <a:r>
              <a:rPr lang="es-ES" dirty="0"/>
              <a:t> </a:t>
            </a:r>
            <a:r>
              <a:rPr lang="es-ES" dirty="0" err="1"/>
              <a:t>viewing</a:t>
            </a:r>
            <a:r>
              <a:rPr lang="es-ES" dirty="0"/>
              <a:t> </a:t>
            </a:r>
            <a:r>
              <a:rPr lang="es-ES" dirty="0" err="1"/>
              <a:t>mode</a:t>
            </a:r>
            <a:r>
              <a:rPr lang="es-ES" dirty="0"/>
              <a:t>.</a:t>
            </a:r>
          </a:p>
          <a:p>
            <a:r>
              <a:rPr lang="es-ES" dirty="0" err="1"/>
              <a:t>Regarding</a:t>
            </a:r>
            <a:r>
              <a:rPr lang="es-ES" dirty="0"/>
              <a:t> </a:t>
            </a:r>
            <a:r>
              <a:rPr lang="es-ES" dirty="0" err="1"/>
              <a:t>the</a:t>
            </a:r>
            <a:r>
              <a:rPr lang="es-ES" dirty="0"/>
              <a:t> </a:t>
            </a:r>
            <a:r>
              <a:rPr lang="es-ES" dirty="0" err="1"/>
              <a:t>participants</a:t>
            </a:r>
            <a:r>
              <a:rPr lang="es-ES" dirty="0"/>
              <a:t>’ </a:t>
            </a:r>
            <a:r>
              <a:rPr lang="es-ES" dirty="0" err="1"/>
              <a:t>preference</a:t>
            </a:r>
            <a:r>
              <a:rPr lang="es-ES" dirty="0"/>
              <a:t> </a:t>
            </a:r>
            <a:r>
              <a:rPr lang="es-ES" dirty="0" err="1"/>
              <a:t>for</a:t>
            </a:r>
            <a:r>
              <a:rPr lang="es-ES" dirty="0"/>
              <a:t> </a:t>
            </a:r>
            <a:r>
              <a:rPr lang="es-ES" dirty="0" err="1"/>
              <a:t>one</a:t>
            </a:r>
            <a:r>
              <a:rPr lang="es-ES" dirty="0"/>
              <a:t> </a:t>
            </a:r>
            <a:r>
              <a:rPr lang="es-ES" dirty="0" err="1"/>
              <a:t>viewing</a:t>
            </a:r>
            <a:r>
              <a:rPr lang="es-ES" dirty="0"/>
              <a:t> </a:t>
            </a:r>
            <a:r>
              <a:rPr lang="es-ES" dirty="0" err="1"/>
              <a:t>mode</a:t>
            </a:r>
            <a:r>
              <a:rPr lang="es-ES" dirty="0"/>
              <a:t> </a:t>
            </a:r>
            <a:r>
              <a:rPr lang="es-ES" dirty="0" err="1"/>
              <a:t>or</a:t>
            </a:r>
            <a:r>
              <a:rPr lang="es-ES" dirty="0"/>
              <a:t> </a:t>
            </a:r>
            <a:r>
              <a:rPr lang="es-ES" dirty="0" err="1"/>
              <a:t>another</a:t>
            </a:r>
            <a:r>
              <a:rPr lang="es-ES" dirty="0"/>
              <a:t>, </a:t>
            </a:r>
            <a:r>
              <a:rPr lang="es-ES" dirty="0" err="1"/>
              <a:t>we</a:t>
            </a:r>
            <a:r>
              <a:rPr lang="es-ES" dirty="0"/>
              <a:t> set </a:t>
            </a:r>
            <a:r>
              <a:rPr lang="es-ES" dirty="0" err="1"/>
              <a:t>out</a:t>
            </a:r>
            <a:r>
              <a:rPr lang="es-ES" dirty="0"/>
              <a:t> </a:t>
            </a:r>
            <a:r>
              <a:rPr lang="es-ES" dirty="0" err="1"/>
              <a:t>to</a:t>
            </a:r>
            <a:r>
              <a:rPr lang="es-ES" dirty="0"/>
              <a:t> </a:t>
            </a:r>
            <a:r>
              <a:rPr lang="es-ES" dirty="0" err="1"/>
              <a:t>answer</a:t>
            </a:r>
            <a:r>
              <a:rPr lang="es-ES" dirty="0"/>
              <a:t> </a:t>
            </a:r>
            <a:r>
              <a:rPr lang="es-ES" dirty="0" err="1"/>
              <a:t>the</a:t>
            </a:r>
            <a:r>
              <a:rPr lang="es-ES" dirty="0"/>
              <a:t> </a:t>
            </a:r>
            <a:r>
              <a:rPr lang="es-ES" dirty="0" err="1"/>
              <a:t>following</a:t>
            </a:r>
            <a:r>
              <a:rPr lang="es-ES" dirty="0"/>
              <a:t> </a:t>
            </a:r>
            <a:r>
              <a:rPr lang="es-ES" dirty="0" err="1"/>
              <a:t>issues</a:t>
            </a:r>
            <a:r>
              <a:rPr lang="es-ES" dirty="0"/>
              <a:t>: </a:t>
            </a:r>
            <a:r>
              <a:rPr lang="es-ES" dirty="0" err="1"/>
              <a:t>if</a:t>
            </a:r>
            <a:r>
              <a:rPr lang="es-ES" dirty="0"/>
              <a:t> </a:t>
            </a:r>
            <a:r>
              <a:rPr lang="es-ES" dirty="0" err="1"/>
              <a:t>the</a:t>
            </a:r>
            <a:r>
              <a:rPr lang="es-ES" dirty="0"/>
              <a:t> </a:t>
            </a:r>
            <a:r>
              <a:rPr lang="es-ES" dirty="0" err="1"/>
              <a:t>students</a:t>
            </a:r>
            <a:r>
              <a:rPr lang="es-ES" dirty="0"/>
              <a:t>’ </a:t>
            </a:r>
            <a:r>
              <a:rPr lang="es-ES" dirty="0" err="1"/>
              <a:t>experience</a:t>
            </a:r>
            <a:r>
              <a:rPr lang="es-ES" dirty="0"/>
              <a:t> </a:t>
            </a:r>
            <a:r>
              <a:rPr lang="es-ES" dirty="0" err="1"/>
              <a:t>with</a:t>
            </a:r>
            <a:r>
              <a:rPr lang="es-ES" dirty="0"/>
              <a:t> </a:t>
            </a:r>
            <a:r>
              <a:rPr lang="es-ES" dirty="0" err="1"/>
              <a:t>the</a:t>
            </a:r>
            <a:r>
              <a:rPr lang="es-ES" dirty="0"/>
              <a:t> </a:t>
            </a:r>
            <a:r>
              <a:rPr lang="es-ES" dirty="0" err="1"/>
              <a:t>different</a:t>
            </a:r>
            <a:r>
              <a:rPr lang="es-ES" dirty="0"/>
              <a:t> </a:t>
            </a:r>
            <a:r>
              <a:rPr lang="es-ES" dirty="0" err="1"/>
              <a:t>viewing</a:t>
            </a:r>
            <a:r>
              <a:rPr lang="es-ES" dirty="0"/>
              <a:t> </a:t>
            </a:r>
            <a:r>
              <a:rPr lang="es-ES" dirty="0" err="1"/>
              <a:t>modes</a:t>
            </a:r>
            <a:r>
              <a:rPr lang="es-ES" dirty="0"/>
              <a:t> </a:t>
            </a:r>
            <a:r>
              <a:rPr lang="es-ES" dirty="0" err="1"/>
              <a:t>affected</a:t>
            </a:r>
            <a:r>
              <a:rPr lang="es-ES" dirty="0"/>
              <a:t> </a:t>
            </a:r>
            <a:r>
              <a:rPr lang="es-ES" dirty="0" err="1"/>
              <a:t>their</a:t>
            </a:r>
            <a:r>
              <a:rPr lang="es-ES" dirty="0"/>
              <a:t> original </a:t>
            </a:r>
            <a:r>
              <a:rPr lang="es-ES" dirty="0" err="1"/>
              <a:t>preference</a:t>
            </a:r>
            <a:r>
              <a:rPr lang="es-ES" dirty="0"/>
              <a:t> and </a:t>
            </a:r>
            <a:r>
              <a:rPr lang="es-ES" dirty="0" err="1"/>
              <a:t>supposing</a:t>
            </a:r>
            <a:r>
              <a:rPr lang="es-ES" dirty="0"/>
              <a:t> </a:t>
            </a:r>
            <a:r>
              <a:rPr lang="es-ES" dirty="0" err="1"/>
              <a:t>there</a:t>
            </a:r>
            <a:r>
              <a:rPr lang="es-ES" dirty="0"/>
              <a:t> </a:t>
            </a:r>
            <a:r>
              <a:rPr lang="es-ES" dirty="0" err="1"/>
              <a:t>is</a:t>
            </a:r>
            <a:r>
              <a:rPr lang="es-ES" dirty="0"/>
              <a:t> a </a:t>
            </a:r>
            <a:r>
              <a:rPr lang="es-ES" dirty="0" err="1"/>
              <a:t>change</a:t>
            </a:r>
            <a:r>
              <a:rPr lang="es-ES" dirty="0"/>
              <a:t> in </a:t>
            </a:r>
            <a:r>
              <a:rPr lang="es-ES" dirty="0" err="1"/>
              <a:t>their</a:t>
            </a:r>
            <a:r>
              <a:rPr lang="es-ES" dirty="0"/>
              <a:t> </a:t>
            </a:r>
            <a:r>
              <a:rPr lang="es-ES" dirty="0" err="1"/>
              <a:t>preferred</a:t>
            </a:r>
            <a:r>
              <a:rPr lang="es-ES" dirty="0"/>
              <a:t> </a:t>
            </a:r>
            <a:r>
              <a:rPr lang="es-ES" dirty="0" err="1"/>
              <a:t>viewing</a:t>
            </a:r>
            <a:r>
              <a:rPr lang="es-ES" dirty="0"/>
              <a:t> </a:t>
            </a:r>
            <a:r>
              <a:rPr lang="es-ES" dirty="0" err="1"/>
              <a:t>mode</a:t>
            </a:r>
            <a:r>
              <a:rPr lang="es-ES" dirty="0"/>
              <a:t>, and </a:t>
            </a:r>
            <a:r>
              <a:rPr lang="es-ES" dirty="0" err="1"/>
              <a:t>whether</a:t>
            </a:r>
            <a:r>
              <a:rPr lang="es-ES" dirty="0"/>
              <a:t> </a:t>
            </a:r>
            <a:r>
              <a:rPr lang="es-ES" dirty="0" err="1"/>
              <a:t>this</a:t>
            </a:r>
            <a:r>
              <a:rPr lang="es-ES" dirty="0"/>
              <a:t> </a:t>
            </a:r>
            <a:r>
              <a:rPr lang="es-ES" dirty="0" err="1"/>
              <a:t>change</a:t>
            </a:r>
            <a:r>
              <a:rPr lang="es-ES" dirty="0"/>
              <a:t> </a:t>
            </a:r>
            <a:r>
              <a:rPr lang="es-ES" dirty="0" err="1"/>
              <a:t>is</a:t>
            </a:r>
            <a:r>
              <a:rPr lang="es-ES" dirty="0"/>
              <a:t> </a:t>
            </a:r>
            <a:r>
              <a:rPr lang="es-ES" dirty="0" err="1"/>
              <a:t>mediated</a:t>
            </a:r>
            <a:r>
              <a:rPr lang="es-ES" dirty="0"/>
              <a:t> </a:t>
            </a:r>
            <a:r>
              <a:rPr lang="es-ES" dirty="0" err="1"/>
              <a:t>by</a:t>
            </a:r>
            <a:r>
              <a:rPr lang="es-ES" dirty="0"/>
              <a:t> </a:t>
            </a:r>
            <a:r>
              <a:rPr lang="es-ES" dirty="0" err="1"/>
              <a:t>the</a:t>
            </a:r>
            <a:r>
              <a:rPr lang="es-ES" dirty="0"/>
              <a:t> </a:t>
            </a:r>
            <a:r>
              <a:rPr lang="es-ES" dirty="0" err="1"/>
              <a:t>in-class</a:t>
            </a:r>
            <a:r>
              <a:rPr lang="es-ES" dirty="0"/>
              <a:t> </a:t>
            </a:r>
            <a:r>
              <a:rPr lang="es-ES" dirty="0" err="1"/>
              <a:t>viewing</a:t>
            </a:r>
            <a:r>
              <a:rPr lang="es-ES" dirty="0"/>
              <a:t> </a:t>
            </a:r>
            <a:r>
              <a:rPr lang="es-ES" dirty="0" err="1"/>
              <a:t>mode</a:t>
            </a:r>
            <a:r>
              <a:rPr lang="es-ES" dirty="0"/>
              <a:t>. </a:t>
            </a:r>
          </a:p>
        </p:txBody>
      </p:sp>
      <p:sp>
        <p:nvSpPr>
          <p:cNvPr id="4" name="Slide Number Placeholder 3"/>
          <p:cNvSpPr>
            <a:spLocks noGrp="1"/>
          </p:cNvSpPr>
          <p:nvPr>
            <p:ph type="sldNum" sz="quarter" idx="5"/>
          </p:nvPr>
        </p:nvSpPr>
        <p:spPr/>
        <p:txBody>
          <a:bodyPr/>
          <a:lstStyle/>
          <a:p>
            <a:fld id="{47026FA1-45BF-485F-A00B-5C4E78207B41}" type="slidenum">
              <a:rPr lang="es-ES" smtClean="0"/>
              <a:t>6</a:t>
            </a:fld>
            <a:endParaRPr lang="es-ES"/>
          </a:p>
        </p:txBody>
      </p:sp>
    </p:spTree>
    <p:extLst>
      <p:ext uri="{BB962C8B-B14F-4D97-AF65-F5344CB8AC3E}">
        <p14:creationId xmlns:p14="http://schemas.microsoft.com/office/powerpoint/2010/main" val="2864977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Now</a:t>
            </a:r>
            <a:r>
              <a:rPr lang="es-ES" dirty="0"/>
              <a:t>, </a:t>
            </a:r>
            <a:r>
              <a:rPr lang="es-ES" dirty="0" err="1"/>
              <a:t>moving</a:t>
            </a:r>
            <a:r>
              <a:rPr lang="es-ES" dirty="0"/>
              <a:t> </a:t>
            </a:r>
            <a:r>
              <a:rPr lang="es-ES" dirty="0" err="1"/>
              <a:t>on</a:t>
            </a:r>
            <a:r>
              <a:rPr lang="es-ES" dirty="0"/>
              <a:t> </a:t>
            </a:r>
            <a:r>
              <a:rPr lang="es-ES" dirty="0" err="1"/>
              <a:t>to</a:t>
            </a:r>
            <a:r>
              <a:rPr lang="es-ES" dirty="0"/>
              <a:t> </a:t>
            </a:r>
            <a:r>
              <a:rPr lang="es-ES" dirty="0" err="1"/>
              <a:t>Methodology</a:t>
            </a:r>
            <a:r>
              <a:rPr lang="es-ES" dirty="0"/>
              <a:t>…</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7</a:t>
            </a:fld>
            <a:endParaRPr lang="es-ES"/>
          </a:p>
        </p:txBody>
      </p:sp>
    </p:spTree>
    <p:extLst>
      <p:ext uri="{BB962C8B-B14F-4D97-AF65-F5344CB8AC3E}">
        <p14:creationId xmlns:p14="http://schemas.microsoft.com/office/powerpoint/2010/main" val="4075085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study</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involved</a:t>
            </a:r>
            <a:r>
              <a:rPr lang="es-ES" sz="1200" dirty="0">
                <a:solidFill>
                  <a:schemeClr val="dk1"/>
                </a:solidFill>
                <a:latin typeface="Calibri"/>
                <a:ea typeface="Calibri"/>
                <a:cs typeface="Calibri"/>
                <a:sym typeface="Calibri"/>
              </a:rPr>
              <a:t> 4 </a:t>
            </a:r>
            <a:r>
              <a:rPr lang="es-ES" sz="1200" dirty="0" err="1">
                <a:solidFill>
                  <a:schemeClr val="dk1"/>
                </a:solidFill>
                <a:latin typeface="Calibri"/>
                <a:ea typeface="Calibri"/>
                <a:cs typeface="Calibri"/>
                <a:sym typeface="Calibri"/>
              </a:rPr>
              <a:t>intact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classes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composed</a:t>
            </a:r>
            <a:r>
              <a:rPr lang="es-ES" sz="1200" dirty="0">
                <a:solidFill>
                  <a:schemeClr val="dk1"/>
                </a:solidFill>
                <a:latin typeface="Calibri"/>
                <a:ea typeface="Calibri"/>
                <a:cs typeface="Calibri"/>
                <a:sym typeface="Calibri"/>
              </a:rPr>
              <a:t> of 136 </a:t>
            </a:r>
            <a:r>
              <a:rPr lang="es-ES" sz="1200" dirty="0" err="1">
                <a:solidFill>
                  <a:schemeClr val="dk1"/>
                </a:solidFill>
                <a:latin typeface="Calibri"/>
                <a:ea typeface="Calibri"/>
                <a:cs typeface="Calibri"/>
                <a:sym typeface="Calibri"/>
              </a:rPr>
              <a:t>Catalan</a:t>
            </a:r>
            <a:r>
              <a:rPr lang="es-ES" sz="1200" dirty="0">
                <a:solidFill>
                  <a:schemeClr val="dk1"/>
                </a:solidFill>
                <a:latin typeface="Calibri"/>
                <a:ea typeface="Calibri"/>
                <a:cs typeface="Calibri"/>
                <a:sym typeface="Calibri"/>
              </a:rPr>
              <a:t>/</a:t>
            </a:r>
            <a:r>
              <a:rPr lang="es-ES" sz="1200" dirty="0" err="1">
                <a:solidFill>
                  <a:schemeClr val="dk1"/>
                </a:solidFill>
                <a:latin typeface="Calibri"/>
                <a:ea typeface="Calibri"/>
                <a:cs typeface="Calibri"/>
                <a:sym typeface="Calibri"/>
              </a:rPr>
              <a:t>Spanish</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bilingual</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undergraduate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students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participants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proficiency</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varied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from</a:t>
            </a:r>
            <a:r>
              <a:rPr lang="es-ES" sz="1200" dirty="0">
                <a:solidFill>
                  <a:schemeClr val="dk1"/>
                </a:solidFill>
                <a:latin typeface="Calibri"/>
                <a:ea typeface="Calibri"/>
                <a:cs typeface="Calibri"/>
                <a:sym typeface="Calibri"/>
              </a:rPr>
              <a:t> A1 to C2 </a:t>
            </a:r>
            <a:r>
              <a:rPr lang="es-ES" sz="1200" dirty="0" err="1">
                <a:solidFill>
                  <a:schemeClr val="dk1"/>
                </a:solidFill>
                <a:latin typeface="Calibri"/>
                <a:ea typeface="Calibri"/>
                <a:cs typeface="Calibri"/>
                <a:sym typeface="Calibri"/>
              </a:rPr>
              <a:t>with</a:t>
            </a:r>
            <a:r>
              <a:rPr lang="es-ES" sz="1200" dirty="0">
                <a:solidFill>
                  <a:schemeClr val="dk1"/>
                </a:solidFill>
                <a:latin typeface="Calibri"/>
                <a:ea typeface="Calibri"/>
                <a:cs typeface="Calibri"/>
                <a:sym typeface="Calibri"/>
              </a:rPr>
              <a:t> a mean of B2 </a:t>
            </a:r>
            <a:r>
              <a:rPr lang="es-ES" sz="1200" dirty="0" err="1">
                <a:solidFill>
                  <a:schemeClr val="dk1"/>
                </a:solidFill>
                <a:latin typeface="Calibri"/>
                <a:ea typeface="Calibri"/>
                <a:cs typeface="Calibri"/>
                <a:sym typeface="Calibri"/>
              </a:rPr>
              <a:t>according</a:t>
            </a:r>
            <a:r>
              <a:rPr lang="es-ES" sz="1200" dirty="0">
                <a:solidFill>
                  <a:schemeClr val="dk1"/>
                </a:solidFill>
                <a:latin typeface="Calibri"/>
                <a:ea typeface="Calibri"/>
                <a:cs typeface="Calibri"/>
                <a:sym typeface="Calibri"/>
              </a:rPr>
              <a:t> to CEFR </a:t>
            </a:r>
            <a:r>
              <a:rPr lang="es-ES" sz="1200" dirty="0" err="1">
                <a:solidFill>
                  <a:schemeClr val="dk1"/>
                </a:solidFill>
                <a:latin typeface="Calibri"/>
                <a:ea typeface="Calibri"/>
                <a:cs typeface="Calibri"/>
                <a:sym typeface="Calibri"/>
              </a:rPr>
              <a:t>levels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Their</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age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varied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from</a:t>
            </a:r>
            <a:r>
              <a:rPr lang="es-ES" sz="1200" dirty="0">
                <a:solidFill>
                  <a:schemeClr val="dk1"/>
                </a:solidFill>
                <a:latin typeface="Calibri"/>
                <a:ea typeface="Calibri"/>
                <a:cs typeface="Calibri"/>
                <a:sym typeface="Calibri"/>
              </a:rPr>
              <a:t> 17 to 32 </a:t>
            </a:r>
            <a:r>
              <a:rPr lang="es-ES" sz="1200" dirty="0" err="1">
                <a:solidFill>
                  <a:schemeClr val="dk1"/>
                </a:solidFill>
                <a:latin typeface="Calibri"/>
                <a:ea typeface="Calibri"/>
                <a:cs typeface="Calibri"/>
                <a:sym typeface="Calibri"/>
              </a:rPr>
              <a:t>years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old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with</a:t>
            </a:r>
            <a:r>
              <a:rPr lang="es-ES" sz="1200" dirty="0">
                <a:solidFill>
                  <a:schemeClr val="dk1"/>
                </a:solidFill>
                <a:latin typeface="Calibri"/>
                <a:ea typeface="Calibri"/>
                <a:cs typeface="Calibri"/>
                <a:sym typeface="Calibri"/>
              </a:rPr>
              <a:t> a mean of 19 </a:t>
            </a:r>
            <a:r>
              <a:rPr lang="es-ES" sz="1200" dirty="0" err="1">
                <a:solidFill>
                  <a:schemeClr val="dk1"/>
                </a:solidFill>
                <a:latin typeface="Calibri"/>
                <a:ea typeface="Calibri"/>
                <a:cs typeface="Calibri"/>
                <a:sym typeface="Calibri"/>
              </a:rPr>
              <a:t>years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old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The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classes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were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randomly</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assigned</a:t>
            </a:r>
            <a:r>
              <a:rPr lang="es-ES" sz="1200" dirty="0">
                <a:solidFill>
                  <a:schemeClr val="dk1"/>
                </a:solidFill>
                <a:latin typeface="Calibri"/>
                <a:ea typeface="Calibri"/>
                <a:cs typeface="Calibri"/>
                <a:sym typeface="Calibri"/>
              </a:rPr>
              <a:t> to </a:t>
            </a:r>
            <a:r>
              <a:rPr lang="es-ES" sz="1200" dirty="0" err="1">
                <a:solidFill>
                  <a:schemeClr val="dk1"/>
                </a:solidFill>
                <a:latin typeface="Calibri"/>
                <a:ea typeface="Calibri"/>
                <a:cs typeface="Calibri"/>
                <a:sym typeface="Calibri"/>
              </a:rPr>
              <a:t>three</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different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viewing</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conditions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With</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without</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dirty="0">
                <a:solidFill>
                  <a:schemeClr val="dk1"/>
                </a:solidFill>
                <a:latin typeface="Calibri"/>
                <a:ea typeface="Calibri"/>
                <a:cs typeface="Calibri"/>
                <a:sym typeface="Calibri"/>
              </a:rPr>
              <a:t>, and </a:t>
            </a:r>
            <a:r>
              <a:rPr lang="es-ES" sz="1200" dirty="0" err="1">
                <a:solidFill>
                  <a:schemeClr val="dk1"/>
                </a:solidFill>
                <a:latin typeface="Calibri"/>
                <a:ea typeface="Calibri"/>
                <a:cs typeface="Calibri"/>
                <a:sym typeface="Calibri"/>
              </a:rPr>
              <a:t>with</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enhanced</a:t>
            </a:r>
            <a:r>
              <a:rPr lang="es-ES" sz="1200" dirty="0">
                <a:solidFill>
                  <a:schemeClr val="dk1"/>
                </a:solidFill>
                <a:latin typeface="Calibri"/>
                <a:ea typeface="Calibri"/>
                <a:cs typeface="Calibri"/>
                <a:sym typeface="Calibri"/>
              </a:rPr>
              <a:t> </a:t>
            </a:r>
            <a:r>
              <a:rPr lang="es-ES" sz="1200" dirty="0" err="1">
                <a:solidFill>
                  <a:schemeClr val="dk1"/>
                </a:solidFill>
                <a:latin typeface="Calibri"/>
                <a:ea typeface="Calibri"/>
                <a:cs typeface="Calibri"/>
                <a:sym typeface="Calibri"/>
              </a:rPr>
              <a:t>captions</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which</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were</a:t>
            </a:r>
            <a:r>
              <a:rPr lang="es-ES" sz="1200" baseline="0" dirty="0">
                <a:solidFill>
                  <a:schemeClr val="dk1"/>
                </a:solidFill>
                <a:latin typeface="Calibri"/>
                <a:ea typeface="Calibri"/>
                <a:cs typeface="Calibri"/>
                <a:sym typeface="Calibri"/>
              </a:rPr>
              <a:t> a </a:t>
            </a:r>
            <a:r>
              <a:rPr lang="es-ES" sz="1200" baseline="0" dirty="0" err="1">
                <a:solidFill>
                  <a:schemeClr val="dk1"/>
                </a:solidFill>
                <a:latin typeface="Calibri"/>
                <a:ea typeface="Calibri"/>
                <a:cs typeface="Calibri"/>
                <a:sym typeface="Calibri"/>
              </a:rPr>
              <a:t>focus</a:t>
            </a:r>
            <a:r>
              <a:rPr lang="es-ES" sz="1200" baseline="0" dirty="0">
                <a:solidFill>
                  <a:schemeClr val="dk1"/>
                </a:solidFill>
                <a:latin typeface="Calibri"/>
                <a:ea typeface="Calibri"/>
                <a:cs typeface="Calibri"/>
                <a:sym typeface="Calibri"/>
              </a:rPr>
              <a:t> of </a:t>
            </a:r>
            <a:r>
              <a:rPr lang="es-ES" sz="1200" baseline="0" dirty="0" err="1">
                <a:solidFill>
                  <a:schemeClr val="dk1"/>
                </a:solidFill>
                <a:latin typeface="Calibri"/>
                <a:ea typeface="Calibri"/>
                <a:cs typeface="Calibri"/>
                <a:sym typeface="Calibri"/>
              </a:rPr>
              <a:t>another</a:t>
            </a:r>
            <a:r>
              <a:rPr lang="es-ES" sz="1200" baseline="0" dirty="0">
                <a:solidFill>
                  <a:schemeClr val="dk1"/>
                </a:solidFill>
                <a:latin typeface="Calibri"/>
                <a:ea typeface="Calibri"/>
                <a:cs typeface="Calibri"/>
                <a:sym typeface="Calibri"/>
              </a:rPr>
              <a:t> </a:t>
            </a:r>
            <a:r>
              <a:rPr lang="es-ES" sz="1200" baseline="0" dirty="0" err="1">
                <a:solidFill>
                  <a:schemeClr val="dk1"/>
                </a:solidFill>
                <a:latin typeface="Calibri"/>
                <a:ea typeface="Calibri"/>
                <a:cs typeface="Calibri"/>
                <a:sym typeface="Calibri"/>
              </a:rPr>
              <a:t>study</a:t>
            </a:r>
            <a:r>
              <a:rPr lang="es-ES" sz="1200" baseline="0" dirty="0">
                <a:solidFill>
                  <a:schemeClr val="dk1"/>
                </a:solidFill>
                <a:latin typeface="Calibri"/>
                <a:ea typeface="Calibri"/>
                <a:cs typeface="Calibri"/>
                <a:sym typeface="Calibri"/>
              </a:rPr>
              <a:t> </a:t>
            </a:r>
            <a:endParaRPr dirty="0"/>
          </a:p>
        </p:txBody>
      </p:sp>
      <p:sp>
        <p:nvSpPr>
          <p:cNvPr id="151" name="Google Shape;15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8</a:t>
            </a:fld>
            <a:endParaRPr/>
          </a:p>
        </p:txBody>
      </p:sp>
    </p:spTree>
    <p:extLst>
      <p:ext uri="{BB962C8B-B14F-4D97-AF65-F5344CB8AC3E}">
        <p14:creationId xmlns:p14="http://schemas.microsoft.com/office/powerpoint/2010/main" val="1462340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a:t>
            </a:r>
            <a:r>
              <a:rPr lang="es-ES" dirty="0"/>
              <a:t> </a:t>
            </a:r>
            <a:r>
              <a:rPr lang="es-ES" dirty="0" err="1"/>
              <a:t>students</a:t>
            </a:r>
            <a:r>
              <a:rPr lang="es-ES" dirty="0"/>
              <a:t> </a:t>
            </a:r>
            <a:r>
              <a:rPr lang="es-ES" dirty="0" err="1"/>
              <a:t>watched</a:t>
            </a:r>
            <a:r>
              <a:rPr lang="es-ES" dirty="0"/>
              <a:t> 10 </a:t>
            </a:r>
            <a:r>
              <a:rPr lang="es-ES" dirty="0" err="1"/>
              <a:t>episodes</a:t>
            </a:r>
            <a:r>
              <a:rPr lang="es-ES" dirty="0"/>
              <a:t> of </a:t>
            </a:r>
            <a:r>
              <a:rPr lang="es-ES" i="1" dirty="0" err="1"/>
              <a:t>The</a:t>
            </a:r>
            <a:r>
              <a:rPr lang="es-ES" i="1" dirty="0"/>
              <a:t> Good Place </a:t>
            </a:r>
            <a:r>
              <a:rPr lang="es-ES" dirty="0"/>
              <a:t>TV series </a:t>
            </a:r>
            <a:r>
              <a:rPr lang="es-ES" dirty="0" err="1"/>
              <a:t>weekly</a:t>
            </a:r>
            <a:r>
              <a:rPr lang="es-ES" dirty="0"/>
              <a:t>, </a:t>
            </a:r>
            <a:r>
              <a:rPr lang="es-ES" dirty="0" err="1"/>
              <a:t>which</a:t>
            </a:r>
            <a:r>
              <a:rPr lang="es-ES" dirty="0"/>
              <a:t> </a:t>
            </a:r>
            <a:r>
              <a:rPr lang="es-ES" dirty="0" err="1"/>
              <a:t>makes</a:t>
            </a:r>
            <a:r>
              <a:rPr lang="es-ES" dirty="0"/>
              <a:t> a total of 227 minutes of </a:t>
            </a:r>
            <a:r>
              <a:rPr lang="es-ES" dirty="0" err="1"/>
              <a:t>exposure</a:t>
            </a:r>
            <a:r>
              <a:rPr lang="es-ES" dirty="0"/>
              <a:t>. </a:t>
            </a:r>
            <a:r>
              <a:rPr lang="es-ES" dirty="0" err="1"/>
              <a:t>Their</a:t>
            </a:r>
            <a:r>
              <a:rPr lang="es-ES" dirty="0"/>
              <a:t> </a:t>
            </a:r>
            <a:r>
              <a:rPr lang="es-ES" dirty="0" err="1"/>
              <a:t>proficiency</a:t>
            </a:r>
            <a:r>
              <a:rPr lang="es-ES" dirty="0"/>
              <a:t> </a:t>
            </a:r>
            <a:r>
              <a:rPr lang="es-ES" dirty="0" err="1"/>
              <a:t>level</a:t>
            </a:r>
            <a:r>
              <a:rPr lang="es-ES" dirty="0"/>
              <a:t>, </a:t>
            </a:r>
            <a:r>
              <a:rPr lang="es-ES" dirty="0" err="1"/>
              <a:t>which</a:t>
            </a:r>
            <a:r>
              <a:rPr lang="es-ES" dirty="0"/>
              <a:t> </a:t>
            </a:r>
            <a:r>
              <a:rPr lang="es-ES" dirty="0" err="1"/>
              <a:t>ranged</a:t>
            </a:r>
            <a:r>
              <a:rPr lang="es-ES" dirty="0"/>
              <a:t> </a:t>
            </a:r>
            <a:r>
              <a:rPr lang="es-ES" dirty="0" err="1"/>
              <a:t>from</a:t>
            </a:r>
            <a:r>
              <a:rPr lang="es-ES" dirty="0"/>
              <a:t> </a:t>
            </a:r>
            <a:r>
              <a:rPr lang="es-ES" dirty="0" err="1"/>
              <a:t>A1</a:t>
            </a:r>
            <a:r>
              <a:rPr lang="es-ES" dirty="0"/>
              <a:t> </a:t>
            </a:r>
            <a:r>
              <a:rPr lang="es-ES" dirty="0" err="1"/>
              <a:t>to</a:t>
            </a:r>
            <a:r>
              <a:rPr lang="es-ES" dirty="0"/>
              <a:t> </a:t>
            </a:r>
            <a:r>
              <a:rPr lang="es-ES" dirty="0" err="1"/>
              <a:t>C2</a:t>
            </a:r>
            <a:r>
              <a:rPr lang="es-ES" dirty="0"/>
              <a:t>, </a:t>
            </a:r>
            <a:r>
              <a:rPr lang="es-ES" dirty="0" err="1"/>
              <a:t>was</a:t>
            </a:r>
            <a:r>
              <a:rPr lang="es-ES" dirty="0"/>
              <a:t> </a:t>
            </a:r>
            <a:r>
              <a:rPr lang="es-ES" dirty="0" err="1"/>
              <a:t>measured</a:t>
            </a:r>
            <a:r>
              <a:rPr lang="es-ES" dirty="0"/>
              <a:t> </a:t>
            </a:r>
            <a:r>
              <a:rPr lang="es-ES" dirty="0" err="1"/>
              <a:t>with</a:t>
            </a:r>
            <a:r>
              <a:rPr lang="es-ES" dirty="0"/>
              <a:t> </a:t>
            </a:r>
            <a:r>
              <a:rPr lang="es-ES" dirty="0" err="1"/>
              <a:t>the</a:t>
            </a:r>
            <a:r>
              <a:rPr lang="es-ES" dirty="0"/>
              <a:t> Oxford </a:t>
            </a:r>
            <a:r>
              <a:rPr lang="es-ES" dirty="0" err="1"/>
              <a:t>Placement</a:t>
            </a:r>
            <a:r>
              <a:rPr lang="es-ES" dirty="0"/>
              <a:t> Test. </a:t>
            </a:r>
            <a:r>
              <a:rPr lang="es-ES" dirty="0" err="1"/>
              <a:t>We</a:t>
            </a:r>
            <a:r>
              <a:rPr lang="es-ES" dirty="0"/>
              <a:t> </a:t>
            </a:r>
            <a:r>
              <a:rPr lang="es-ES" dirty="0" err="1"/>
              <a:t>collected</a:t>
            </a:r>
            <a:r>
              <a:rPr lang="es-ES" dirty="0"/>
              <a:t> data </a:t>
            </a:r>
            <a:r>
              <a:rPr lang="es-ES" dirty="0" err="1"/>
              <a:t>on</a:t>
            </a:r>
            <a:r>
              <a:rPr lang="es-ES" dirty="0"/>
              <a:t> </a:t>
            </a:r>
            <a:r>
              <a:rPr lang="es-ES" dirty="0" err="1"/>
              <a:t>their</a:t>
            </a:r>
            <a:r>
              <a:rPr lang="es-ES" dirty="0"/>
              <a:t> </a:t>
            </a:r>
            <a:r>
              <a:rPr lang="es-ES" dirty="0" err="1"/>
              <a:t>viewing</a:t>
            </a:r>
            <a:r>
              <a:rPr lang="es-ES" dirty="0"/>
              <a:t> </a:t>
            </a:r>
            <a:r>
              <a:rPr lang="es-ES" dirty="0" err="1"/>
              <a:t>preferences</a:t>
            </a:r>
            <a:r>
              <a:rPr lang="es-ES" dirty="0"/>
              <a:t> and </a:t>
            </a:r>
            <a:r>
              <a:rPr lang="es-ES" dirty="0" err="1"/>
              <a:t>feeling</a:t>
            </a:r>
            <a:r>
              <a:rPr lang="es-ES" dirty="0"/>
              <a:t> of </a:t>
            </a:r>
            <a:r>
              <a:rPr lang="es-ES" dirty="0" err="1"/>
              <a:t>learning</a:t>
            </a:r>
            <a:r>
              <a:rPr lang="es-ES" dirty="0"/>
              <a:t> </a:t>
            </a:r>
            <a:r>
              <a:rPr lang="es-ES" dirty="0" err="1"/>
              <a:t>from</a:t>
            </a:r>
            <a:r>
              <a:rPr lang="es-ES" dirty="0"/>
              <a:t> </a:t>
            </a:r>
            <a:r>
              <a:rPr lang="es-ES" dirty="0" err="1"/>
              <a:t>their</a:t>
            </a:r>
            <a:r>
              <a:rPr lang="es-ES" dirty="0"/>
              <a:t> </a:t>
            </a:r>
            <a:r>
              <a:rPr lang="es-ES" dirty="0" err="1"/>
              <a:t>out</a:t>
            </a:r>
            <a:r>
              <a:rPr lang="es-ES" dirty="0"/>
              <a:t> of </a:t>
            </a:r>
            <a:r>
              <a:rPr lang="es-ES" dirty="0" err="1"/>
              <a:t>school</a:t>
            </a:r>
            <a:r>
              <a:rPr lang="es-ES" dirty="0"/>
              <a:t> </a:t>
            </a:r>
            <a:r>
              <a:rPr lang="es-ES" dirty="0" err="1"/>
              <a:t>exposure</a:t>
            </a:r>
            <a:r>
              <a:rPr lang="es-ES" dirty="0"/>
              <a:t> to L2 media </a:t>
            </a:r>
            <a:r>
              <a:rPr lang="es-ES" dirty="0" err="1"/>
              <a:t>by</a:t>
            </a:r>
            <a:r>
              <a:rPr lang="es-ES" dirty="0"/>
              <a:t> </a:t>
            </a:r>
            <a:r>
              <a:rPr lang="es-ES" dirty="0" err="1"/>
              <a:t>means</a:t>
            </a:r>
            <a:r>
              <a:rPr lang="es-ES" dirty="0"/>
              <a:t> of </a:t>
            </a:r>
            <a:r>
              <a:rPr lang="es-ES" dirty="0" err="1"/>
              <a:t>an</a:t>
            </a:r>
            <a:r>
              <a:rPr lang="es-ES" dirty="0"/>
              <a:t> online </a:t>
            </a:r>
            <a:r>
              <a:rPr lang="es-ES" dirty="0" err="1"/>
              <a:t>questionnaire</a:t>
            </a:r>
            <a:r>
              <a:rPr lang="es-ES" dirty="0"/>
              <a:t>, </a:t>
            </a:r>
            <a:r>
              <a:rPr lang="es-ES" dirty="0" err="1"/>
              <a:t>which</a:t>
            </a:r>
            <a:r>
              <a:rPr lang="es-ES" dirty="0"/>
              <a:t> </a:t>
            </a:r>
            <a:r>
              <a:rPr lang="es-ES" dirty="0" err="1"/>
              <a:t>was</a:t>
            </a:r>
            <a:r>
              <a:rPr lang="es-ES" dirty="0"/>
              <a:t> </a:t>
            </a:r>
            <a:r>
              <a:rPr lang="es-ES" dirty="0" err="1"/>
              <a:t>followed</a:t>
            </a:r>
            <a:r>
              <a:rPr lang="es-ES" dirty="0"/>
              <a:t> </a:t>
            </a:r>
            <a:r>
              <a:rPr lang="es-ES" dirty="0" err="1"/>
              <a:t>by</a:t>
            </a:r>
            <a:r>
              <a:rPr lang="es-ES" dirty="0"/>
              <a:t> a </a:t>
            </a:r>
            <a:r>
              <a:rPr lang="es-ES" dirty="0" err="1"/>
              <a:t>follow</a:t>
            </a:r>
            <a:r>
              <a:rPr lang="es-ES" dirty="0"/>
              <a:t>-up </a:t>
            </a:r>
            <a:r>
              <a:rPr lang="es-ES" dirty="0" err="1"/>
              <a:t>questionnaire</a:t>
            </a:r>
            <a:r>
              <a:rPr lang="es-ES" dirty="0"/>
              <a:t> </a:t>
            </a:r>
            <a:r>
              <a:rPr lang="es-ES" dirty="0" err="1"/>
              <a:t>after</a:t>
            </a:r>
            <a:r>
              <a:rPr lang="es-ES" dirty="0"/>
              <a:t> </a:t>
            </a:r>
            <a:r>
              <a:rPr lang="es-ES" dirty="0" err="1"/>
              <a:t>the</a:t>
            </a:r>
            <a:r>
              <a:rPr lang="es-ES" dirty="0"/>
              <a:t> </a:t>
            </a:r>
            <a:r>
              <a:rPr lang="es-ES" dirty="0" err="1"/>
              <a:t>participants</a:t>
            </a:r>
            <a:r>
              <a:rPr lang="es-ES" dirty="0"/>
              <a:t> </a:t>
            </a:r>
            <a:r>
              <a:rPr lang="es-ES" dirty="0" err="1"/>
              <a:t>watched</a:t>
            </a:r>
            <a:r>
              <a:rPr lang="es-ES" dirty="0"/>
              <a:t> </a:t>
            </a:r>
            <a:r>
              <a:rPr lang="es-ES" dirty="0" err="1"/>
              <a:t>all</a:t>
            </a:r>
            <a:r>
              <a:rPr lang="es-ES" baseline="0" dirty="0"/>
              <a:t> </a:t>
            </a:r>
            <a:r>
              <a:rPr lang="es-ES" baseline="0" dirty="0" err="1"/>
              <a:t>the</a:t>
            </a:r>
            <a:r>
              <a:rPr lang="es-ES" baseline="0" dirty="0"/>
              <a:t> </a:t>
            </a:r>
            <a:r>
              <a:rPr lang="es-ES" baseline="0" dirty="0" err="1"/>
              <a:t>episodes</a:t>
            </a:r>
            <a:r>
              <a:rPr lang="es-ES" dirty="0"/>
              <a:t>. </a:t>
            </a:r>
            <a:r>
              <a:rPr lang="es-ES" dirty="0" err="1"/>
              <a:t>Also</a:t>
            </a:r>
            <a:r>
              <a:rPr lang="es-ES" dirty="0"/>
              <a:t>, </a:t>
            </a:r>
            <a:r>
              <a:rPr lang="es-ES" dirty="0" err="1"/>
              <a:t>although</a:t>
            </a:r>
            <a:r>
              <a:rPr lang="es-ES" dirty="0"/>
              <a:t> </a:t>
            </a:r>
            <a:r>
              <a:rPr lang="es-ES" dirty="0" err="1"/>
              <a:t>it’s</a:t>
            </a:r>
            <a:r>
              <a:rPr lang="es-ES" dirty="0"/>
              <a:t> </a:t>
            </a:r>
            <a:r>
              <a:rPr lang="es-ES" dirty="0" err="1"/>
              <a:t>beyond</a:t>
            </a:r>
            <a:r>
              <a:rPr lang="es-ES" dirty="0"/>
              <a:t> </a:t>
            </a:r>
            <a:r>
              <a:rPr lang="es-ES" dirty="0" err="1"/>
              <a:t>the</a:t>
            </a:r>
            <a:r>
              <a:rPr lang="es-ES" dirty="0"/>
              <a:t> </a:t>
            </a:r>
            <a:r>
              <a:rPr lang="es-ES" dirty="0" err="1"/>
              <a:t>scope</a:t>
            </a:r>
            <a:r>
              <a:rPr lang="es-ES" dirty="0"/>
              <a:t> of </a:t>
            </a:r>
            <a:r>
              <a:rPr lang="es-ES" dirty="0" err="1"/>
              <a:t>this</a:t>
            </a:r>
            <a:r>
              <a:rPr lang="es-ES" dirty="0"/>
              <a:t> </a:t>
            </a:r>
            <a:r>
              <a:rPr lang="es-ES" dirty="0" err="1"/>
              <a:t>paper</a:t>
            </a:r>
            <a:r>
              <a:rPr lang="es-ES" dirty="0"/>
              <a:t> </a:t>
            </a:r>
            <a:r>
              <a:rPr lang="es-ES" dirty="0" err="1"/>
              <a:t>to</a:t>
            </a:r>
            <a:r>
              <a:rPr lang="es-ES" dirty="0"/>
              <a:t> </a:t>
            </a:r>
            <a:r>
              <a:rPr lang="es-ES" dirty="0" err="1"/>
              <a:t>cover</a:t>
            </a:r>
            <a:r>
              <a:rPr lang="es-ES" dirty="0"/>
              <a:t> </a:t>
            </a:r>
            <a:r>
              <a:rPr lang="es-ES" dirty="0" err="1"/>
              <a:t>their</a:t>
            </a:r>
            <a:r>
              <a:rPr lang="es-ES" dirty="0"/>
              <a:t> </a:t>
            </a:r>
            <a:r>
              <a:rPr lang="es-ES" dirty="0" err="1"/>
              <a:t>learning</a:t>
            </a:r>
            <a:r>
              <a:rPr lang="es-ES" dirty="0"/>
              <a:t> </a:t>
            </a:r>
            <a:r>
              <a:rPr lang="es-ES" dirty="0" err="1"/>
              <a:t>gains</a:t>
            </a:r>
            <a:r>
              <a:rPr lang="es-ES" dirty="0"/>
              <a:t> </a:t>
            </a:r>
            <a:r>
              <a:rPr lang="es-ES" dirty="0" err="1"/>
              <a:t>from</a:t>
            </a:r>
            <a:r>
              <a:rPr lang="es-ES" dirty="0"/>
              <a:t> </a:t>
            </a:r>
            <a:r>
              <a:rPr lang="es-ES" dirty="0" err="1"/>
              <a:t>the</a:t>
            </a:r>
            <a:r>
              <a:rPr lang="es-ES" dirty="0"/>
              <a:t> TV series </a:t>
            </a:r>
            <a:r>
              <a:rPr lang="es-ES" dirty="0" err="1"/>
              <a:t>exposure</a:t>
            </a:r>
            <a:r>
              <a:rPr lang="es-ES" dirty="0"/>
              <a:t>, </a:t>
            </a:r>
            <a:r>
              <a:rPr lang="es-ES" dirty="0" err="1"/>
              <a:t>we</a:t>
            </a:r>
            <a:r>
              <a:rPr lang="es-ES" dirty="0"/>
              <a:t> </a:t>
            </a:r>
            <a:r>
              <a:rPr lang="es-ES" dirty="0" err="1"/>
              <a:t>should</a:t>
            </a:r>
            <a:r>
              <a:rPr lang="es-ES" dirty="0"/>
              <a:t> </a:t>
            </a:r>
            <a:r>
              <a:rPr lang="es-ES" dirty="0" err="1"/>
              <a:t>mention</a:t>
            </a:r>
            <a:r>
              <a:rPr lang="es-ES" dirty="0"/>
              <a:t> </a:t>
            </a:r>
            <a:r>
              <a:rPr lang="es-ES" dirty="0" err="1"/>
              <a:t>anyway</a:t>
            </a:r>
            <a:r>
              <a:rPr lang="es-ES" dirty="0"/>
              <a:t> </a:t>
            </a:r>
            <a:r>
              <a:rPr lang="es-ES" dirty="0" err="1"/>
              <a:t>that</a:t>
            </a:r>
            <a:r>
              <a:rPr lang="es-ES" dirty="0"/>
              <a:t> </a:t>
            </a:r>
            <a:r>
              <a:rPr lang="es-ES" dirty="0" err="1"/>
              <a:t>they</a:t>
            </a:r>
            <a:r>
              <a:rPr lang="es-ES" dirty="0"/>
              <a:t> </a:t>
            </a:r>
            <a:r>
              <a:rPr lang="es-ES" dirty="0" err="1"/>
              <a:t>took</a:t>
            </a:r>
            <a:r>
              <a:rPr lang="es-ES" dirty="0"/>
              <a:t> a pre- and </a:t>
            </a:r>
            <a:r>
              <a:rPr lang="es-ES" dirty="0" err="1"/>
              <a:t>post-test</a:t>
            </a:r>
            <a:r>
              <a:rPr lang="es-ES" dirty="0"/>
              <a:t> </a:t>
            </a:r>
            <a:r>
              <a:rPr lang="es-ES" dirty="0" err="1"/>
              <a:t>containing</a:t>
            </a:r>
            <a:r>
              <a:rPr lang="es-ES" dirty="0"/>
              <a:t> </a:t>
            </a:r>
            <a:r>
              <a:rPr lang="es-ES" dirty="0" err="1"/>
              <a:t>several</a:t>
            </a:r>
            <a:r>
              <a:rPr lang="es-ES" dirty="0"/>
              <a:t> </a:t>
            </a:r>
            <a:r>
              <a:rPr lang="es-ES" dirty="0" err="1"/>
              <a:t>grammar</a:t>
            </a:r>
            <a:r>
              <a:rPr lang="es-ES" dirty="0"/>
              <a:t> target </a:t>
            </a:r>
            <a:r>
              <a:rPr lang="es-ES" dirty="0" err="1"/>
              <a:t>structures</a:t>
            </a:r>
            <a:r>
              <a:rPr lang="es-ES" dirty="0"/>
              <a:t> and </a:t>
            </a:r>
            <a:r>
              <a:rPr lang="es-ES" dirty="0" err="1"/>
              <a:t>expressions</a:t>
            </a:r>
            <a:r>
              <a:rPr lang="es-ES" dirty="0"/>
              <a:t> </a:t>
            </a:r>
            <a:r>
              <a:rPr lang="es-ES" dirty="0" err="1"/>
              <a:t>that</a:t>
            </a:r>
            <a:r>
              <a:rPr lang="es-ES" dirty="0"/>
              <a:t> </a:t>
            </a:r>
            <a:r>
              <a:rPr lang="es-ES" dirty="0" err="1"/>
              <a:t>appeared</a:t>
            </a:r>
            <a:r>
              <a:rPr lang="es-ES" dirty="0"/>
              <a:t> in </a:t>
            </a:r>
            <a:r>
              <a:rPr lang="es-ES" dirty="0" err="1"/>
              <a:t>the</a:t>
            </a:r>
            <a:r>
              <a:rPr lang="es-ES" dirty="0"/>
              <a:t> TV series. </a:t>
            </a:r>
            <a:r>
              <a:rPr lang="es-ES" dirty="0" err="1"/>
              <a:t>The</a:t>
            </a:r>
            <a:r>
              <a:rPr lang="es-ES" dirty="0"/>
              <a:t> </a:t>
            </a:r>
            <a:r>
              <a:rPr lang="es-ES" dirty="0" err="1"/>
              <a:t>questions</a:t>
            </a:r>
            <a:r>
              <a:rPr lang="es-ES" dirty="0"/>
              <a:t> </a:t>
            </a:r>
            <a:r>
              <a:rPr lang="es-ES" dirty="0" err="1"/>
              <a:t>tackled</a:t>
            </a:r>
            <a:r>
              <a:rPr lang="es-ES" dirty="0"/>
              <a:t> in </a:t>
            </a:r>
            <a:r>
              <a:rPr lang="es-ES" dirty="0" err="1"/>
              <a:t>this</a:t>
            </a:r>
            <a:r>
              <a:rPr lang="es-ES" dirty="0"/>
              <a:t> </a:t>
            </a:r>
            <a:r>
              <a:rPr lang="es-ES" dirty="0" err="1"/>
              <a:t>presentation</a:t>
            </a:r>
            <a:r>
              <a:rPr lang="es-ES" dirty="0"/>
              <a:t> are., </a:t>
            </a:r>
            <a:r>
              <a:rPr lang="es-ES" dirty="0" err="1"/>
              <a:t>first</a:t>
            </a:r>
            <a:r>
              <a:rPr lang="es-ES" dirty="0"/>
              <a:t>, “</a:t>
            </a:r>
            <a:r>
              <a:rPr lang="es-ES" dirty="0" err="1"/>
              <a:t>Have</a:t>
            </a:r>
            <a:r>
              <a:rPr lang="es-ES" dirty="0"/>
              <a:t> </a:t>
            </a:r>
            <a:r>
              <a:rPr lang="es-ES" dirty="0" err="1"/>
              <a:t>you</a:t>
            </a:r>
            <a:r>
              <a:rPr lang="es-ES" dirty="0"/>
              <a:t> </a:t>
            </a:r>
            <a:r>
              <a:rPr lang="es-ES" dirty="0" err="1"/>
              <a:t>watched</a:t>
            </a:r>
            <a:r>
              <a:rPr lang="es-ES" dirty="0"/>
              <a:t> </a:t>
            </a:r>
            <a:r>
              <a:rPr lang="es-ES" dirty="0" err="1"/>
              <a:t>filmns</a:t>
            </a:r>
            <a:r>
              <a:rPr lang="es-ES" dirty="0"/>
              <a:t> and/</a:t>
            </a:r>
            <a:r>
              <a:rPr lang="es-ES" dirty="0" err="1"/>
              <a:t>or</a:t>
            </a:r>
            <a:r>
              <a:rPr lang="es-ES" dirty="0"/>
              <a:t> TV series </a:t>
            </a:r>
            <a:r>
              <a:rPr lang="es-ES" dirty="0" err="1"/>
              <a:t>with</a:t>
            </a:r>
            <a:r>
              <a:rPr lang="es-ES" dirty="0"/>
              <a:t> </a:t>
            </a:r>
            <a:r>
              <a:rPr lang="es-ES" dirty="0" err="1"/>
              <a:t>subtitles</a:t>
            </a:r>
            <a:r>
              <a:rPr lang="es-ES" dirty="0"/>
              <a:t> in </a:t>
            </a:r>
            <a:r>
              <a:rPr lang="es-ES" dirty="0" err="1"/>
              <a:t>the</a:t>
            </a:r>
            <a:r>
              <a:rPr lang="es-ES" dirty="0"/>
              <a:t> </a:t>
            </a:r>
            <a:r>
              <a:rPr lang="es-ES" dirty="0" err="1"/>
              <a:t>last</a:t>
            </a:r>
            <a:r>
              <a:rPr lang="es-ES" dirty="0"/>
              <a:t> 7 </a:t>
            </a:r>
            <a:r>
              <a:rPr lang="es-ES" dirty="0" err="1"/>
              <a:t>days</a:t>
            </a:r>
            <a:r>
              <a:rPr lang="es-ES" dirty="0"/>
              <a:t>? </a:t>
            </a:r>
            <a:r>
              <a:rPr lang="es-ES" dirty="0" err="1"/>
              <a:t>If</a:t>
            </a:r>
            <a:r>
              <a:rPr lang="es-ES" dirty="0"/>
              <a:t> yes, </a:t>
            </a:r>
            <a:r>
              <a:rPr lang="es-ES" dirty="0" err="1"/>
              <a:t>specify</a:t>
            </a:r>
            <a:r>
              <a:rPr lang="es-ES" dirty="0"/>
              <a:t> </a:t>
            </a:r>
            <a:r>
              <a:rPr lang="es-ES" dirty="0" err="1"/>
              <a:t>the</a:t>
            </a:r>
            <a:r>
              <a:rPr lang="es-ES" dirty="0"/>
              <a:t> </a:t>
            </a:r>
            <a:r>
              <a:rPr lang="es-ES" dirty="0" err="1"/>
              <a:t>language</a:t>
            </a:r>
            <a:r>
              <a:rPr lang="es-ES" dirty="0"/>
              <a:t> </a:t>
            </a:r>
            <a:r>
              <a:rPr lang="es-ES" dirty="0" err="1"/>
              <a:t>of</a:t>
            </a:r>
            <a:r>
              <a:rPr lang="es-ES" dirty="0"/>
              <a:t> </a:t>
            </a:r>
            <a:r>
              <a:rPr lang="es-ES" dirty="0" err="1"/>
              <a:t>subtitles</a:t>
            </a:r>
            <a:r>
              <a:rPr lang="es-ES" dirty="0"/>
              <a:t>.” And </a:t>
            </a:r>
            <a:r>
              <a:rPr lang="es-ES" dirty="0" err="1"/>
              <a:t>second</a:t>
            </a:r>
            <a:r>
              <a:rPr lang="es-ES" dirty="0"/>
              <a:t>, “Do </a:t>
            </a:r>
            <a:r>
              <a:rPr lang="es-ES" dirty="0" err="1"/>
              <a:t>you</a:t>
            </a:r>
            <a:r>
              <a:rPr lang="es-ES" dirty="0"/>
              <a:t> </a:t>
            </a:r>
            <a:r>
              <a:rPr lang="es-ES" dirty="0" err="1"/>
              <a:t>feel</a:t>
            </a:r>
            <a:r>
              <a:rPr lang="es-ES" dirty="0"/>
              <a:t> </a:t>
            </a:r>
            <a:r>
              <a:rPr lang="es-ES" dirty="0" err="1"/>
              <a:t>you</a:t>
            </a:r>
            <a:r>
              <a:rPr lang="es-ES" dirty="0"/>
              <a:t> </a:t>
            </a:r>
            <a:r>
              <a:rPr lang="es-ES" dirty="0" err="1"/>
              <a:t>have</a:t>
            </a:r>
            <a:r>
              <a:rPr lang="es-ES" dirty="0"/>
              <a:t> </a:t>
            </a:r>
            <a:r>
              <a:rPr lang="es-ES" dirty="0" err="1"/>
              <a:t>learned</a:t>
            </a:r>
            <a:r>
              <a:rPr lang="es-ES" dirty="0"/>
              <a:t> </a:t>
            </a:r>
            <a:r>
              <a:rPr lang="es-ES" dirty="0" err="1"/>
              <a:t>something</a:t>
            </a:r>
            <a:r>
              <a:rPr lang="es-ES" dirty="0"/>
              <a:t> </a:t>
            </a:r>
            <a:r>
              <a:rPr lang="es-ES" dirty="0" err="1"/>
              <a:t>from</a:t>
            </a:r>
            <a:r>
              <a:rPr lang="es-ES" dirty="0"/>
              <a:t> TGP TV show? </a:t>
            </a:r>
            <a:r>
              <a:rPr lang="es-ES" dirty="0" err="1"/>
              <a:t>The</a:t>
            </a:r>
            <a:r>
              <a:rPr lang="es-ES" dirty="0"/>
              <a:t> </a:t>
            </a:r>
            <a:r>
              <a:rPr lang="es-ES" dirty="0" err="1"/>
              <a:t>students</a:t>
            </a:r>
            <a:r>
              <a:rPr lang="es-ES" dirty="0"/>
              <a:t> </a:t>
            </a:r>
            <a:r>
              <a:rPr lang="es-ES" dirty="0" err="1"/>
              <a:t>had</a:t>
            </a:r>
            <a:r>
              <a:rPr lang="es-ES" dirty="0"/>
              <a:t> to </a:t>
            </a:r>
            <a:r>
              <a:rPr lang="es-ES" dirty="0" err="1"/>
              <a:t>say</a:t>
            </a:r>
            <a:r>
              <a:rPr lang="es-ES" dirty="0"/>
              <a:t> </a:t>
            </a:r>
            <a:r>
              <a:rPr lang="es-ES" dirty="0" err="1"/>
              <a:t>whether</a:t>
            </a:r>
            <a:r>
              <a:rPr lang="es-ES" baseline="0" dirty="0"/>
              <a:t> </a:t>
            </a:r>
            <a:r>
              <a:rPr lang="es-ES" baseline="0" dirty="0" err="1"/>
              <a:t>what</a:t>
            </a:r>
            <a:r>
              <a:rPr lang="es-ES" dirty="0"/>
              <a:t> </a:t>
            </a:r>
            <a:r>
              <a:rPr lang="es-ES" dirty="0" err="1"/>
              <a:t>they</a:t>
            </a:r>
            <a:r>
              <a:rPr lang="es-ES" dirty="0"/>
              <a:t> </a:t>
            </a:r>
            <a:r>
              <a:rPr lang="es-ES" dirty="0" err="1"/>
              <a:t>had</a:t>
            </a:r>
            <a:r>
              <a:rPr lang="es-ES" dirty="0"/>
              <a:t> </a:t>
            </a:r>
            <a:r>
              <a:rPr lang="es-ES" dirty="0" err="1"/>
              <a:t>learned</a:t>
            </a:r>
            <a:r>
              <a:rPr lang="es-ES" dirty="0"/>
              <a:t> </a:t>
            </a:r>
            <a:r>
              <a:rPr lang="es-ES" dirty="0" err="1"/>
              <a:t>was</a:t>
            </a:r>
            <a:r>
              <a:rPr lang="es-ES" dirty="0"/>
              <a:t> </a:t>
            </a:r>
            <a:r>
              <a:rPr lang="es-ES" dirty="0" err="1"/>
              <a:t>vocab</a:t>
            </a:r>
            <a:r>
              <a:rPr lang="es-ES" dirty="0"/>
              <a:t>, </a:t>
            </a:r>
            <a:r>
              <a:rPr lang="es-ES" dirty="0" err="1"/>
              <a:t>exprssions</a:t>
            </a:r>
            <a:r>
              <a:rPr lang="es-ES" dirty="0"/>
              <a:t>, gramar, </a:t>
            </a:r>
            <a:r>
              <a:rPr lang="es-ES" dirty="0" err="1"/>
              <a:t>or</a:t>
            </a:r>
            <a:r>
              <a:rPr lang="es-ES" dirty="0"/>
              <a:t> </a:t>
            </a:r>
            <a:r>
              <a:rPr lang="es-ES" dirty="0" err="1"/>
              <a:t>pronunciation</a:t>
            </a:r>
            <a:r>
              <a:rPr lang="es-ES" dirty="0"/>
              <a:t> and </a:t>
            </a:r>
            <a:r>
              <a:rPr lang="es-ES" dirty="0" err="1"/>
              <a:t>they</a:t>
            </a:r>
            <a:r>
              <a:rPr lang="es-ES" dirty="0"/>
              <a:t> </a:t>
            </a:r>
            <a:r>
              <a:rPr lang="es-ES" dirty="0" err="1"/>
              <a:t>could</a:t>
            </a:r>
            <a:r>
              <a:rPr lang="es-ES" dirty="0"/>
              <a:t> </a:t>
            </a:r>
            <a:r>
              <a:rPr lang="es-ES" dirty="0" err="1"/>
              <a:t>also</a:t>
            </a:r>
            <a:r>
              <a:rPr lang="es-ES" dirty="0"/>
              <a:t> </a:t>
            </a:r>
            <a:r>
              <a:rPr lang="es-ES" dirty="0" err="1"/>
              <a:t>say</a:t>
            </a:r>
            <a:r>
              <a:rPr lang="es-ES" dirty="0"/>
              <a:t> </a:t>
            </a:r>
            <a:r>
              <a:rPr lang="es-ES" dirty="0" err="1"/>
              <a:t>that</a:t>
            </a:r>
            <a:r>
              <a:rPr lang="es-ES" dirty="0"/>
              <a:t> </a:t>
            </a:r>
            <a:r>
              <a:rPr lang="es-ES" dirty="0" err="1"/>
              <a:t>they</a:t>
            </a:r>
            <a:r>
              <a:rPr lang="es-ES" dirty="0"/>
              <a:t> </a:t>
            </a:r>
            <a:r>
              <a:rPr lang="es-ES" dirty="0" err="1"/>
              <a:t>didn’t</a:t>
            </a:r>
            <a:r>
              <a:rPr lang="es-ES" dirty="0"/>
              <a:t> </a:t>
            </a:r>
            <a:r>
              <a:rPr lang="es-ES" dirty="0" err="1"/>
              <a:t>have</a:t>
            </a:r>
            <a:r>
              <a:rPr lang="es-ES" dirty="0"/>
              <a:t> </a:t>
            </a:r>
            <a:r>
              <a:rPr lang="es-ES" dirty="0" err="1"/>
              <a:t>any</a:t>
            </a:r>
            <a:r>
              <a:rPr lang="es-ES" dirty="0"/>
              <a:t> </a:t>
            </a:r>
            <a:r>
              <a:rPr lang="es-ES" dirty="0" err="1"/>
              <a:t>feeling</a:t>
            </a:r>
            <a:r>
              <a:rPr lang="es-ES" dirty="0"/>
              <a:t> of </a:t>
            </a:r>
            <a:r>
              <a:rPr lang="es-ES" dirty="0" err="1"/>
              <a:t>learning</a:t>
            </a:r>
            <a:r>
              <a:rPr lang="es-ES" dirty="0"/>
              <a:t>. And </a:t>
            </a:r>
            <a:r>
              <a:rPr lang="es-ES" dirty="0" err="1"/>
              <a:t>then</a:t>
            </a:r>
            <a:r>
              <a:rPr lang="es-ES" dirty="0"/>
              <a:t> </a:t>
            </a:r>
            <a:r>
              <a:rPr lang="es-ES" dirty="0" err="1"/>
              <a:t>they</a:t>
            </a:r>
            <a:r>
              <a:rPr lang="es-ES" dirty="0"/>
              <a:t> </a:t>
            </a:r>
            <a:r>
              <a:rPr lang="es-ES" dirty="0" err="1"/>
              <a:t>also</a:t>
            </a:r>
            <a:r>
              <a:rPr lang="es-ES" dirty="0"/>
              <a:t> </a:t>
            </a:r>
            <a:r>
              <a:rPr lang="es-ES" dirty="0" err="1"/>
              <a:t>had</a:t>
            </a:r>
            <a:r>
              <a:rPr lang="es-ES" dirty="0"/>
              <a:t> </a:t>
            </a:r>
            <a:r>
              <a:rPr lang="es-ES" dirty="0" err="1"/>
              <a:t>to</a:t>
            </a:r>
            <a:r>
              <a:rPr lang="es-ES" dirty="0"/>
              <a:t> </a:t>
            </a:r>
            <a:r>
              <a:rPr lang="es-ES" dirty="0" err="1"/>
              <a:t>specify</a:t>
            </a:r>
            <a:r>
              <a:rPr lang="es-ES" dirty="0"/>
              <a:t> </a:t>
            </a:r>
            <a:r>
              <a:rPr lang="es-ES" dirty="0" err="1"/>
              <a:t>what</a:t>
            </a:r>
            <a:r>
              <a:rPr lang="es-ES" dirty="0"/>
              <a:t> </a:t>
            </a:r>
            <a:r>
              <a:rPr lang="es-ES" dirty="0" err="1"/>
              <a:t>they</a:t>
            </a:r>
            <a:r>
              <a:rPr lang="es-ES" dirty="0"/>
              <a:t> </a:t>
            </a:r>
            <a:r>
              <a:rPr lang="es-ES" dirty="0" err="1"/>
              <a:t>had</a:t>
            </a:r>
            <a:r>
              <a:rPr lang="es-ES" dirty="0"/>
              <a:t> </a:t>
            </a:r>
            <a:r>
              <a:rPr lang="es-ES" dirty="0" err="1"/>
              <a:t>actually</a:t>
            </a:r>
            <a:r>
              <a:rPr lang="es-ES" dirty="0"/>
              <a:t> </a:t>
            </a:r>
            <a:r>
              <a:rPr lang="es-ES" dirty="0" err="1"/>
              <a:t>learned</a:t>
            </a:r>
            <a:r>
              <a:rPr lang="es-ES" dirty="0"/>
              <a:t>. </a:t>
            </a:r>
            <a:endParaRPr lang="ca-ES" dirty="0"/>
          </a:p>
        </p:txBody>
      </p:sp>
      <p:sp>
        <p:nvSpPr>
          <p:cNvPr id="4" name="Slide Number Placeholder 3"/>
          <p:cNvSpPr>
            <a:spLocks noGrp="1"/>
          </p:cNvSpPr>
          <p:nvPr>
            <p:ph type="sldNum" sz="quarter" idx="5"/>
          </p:nvPr>
        </p:nvSpPr>
        <p:spPr/>
        <p:txBody>
          <a:bodyPr/>
          <a:lstStyle/>
          <a:p>
            <a:fld id="{47026FA1-45BF-485F-A00B-5C4E78207B41}" type="slidenum">
              <a:rPr lang="es-ES" smtClean="0"/>
              <a:t>9</a:t>
            </a:fld>
            <a:endParaRPr lang="es-ES"/>
          </a:p>
        </p:txBody>
      </p:sp>
    </p:spTree>
    <p:extLst>
      <p:ext uri="{BB962C8B-B14F-4D97-AF65-F5344CB8AC3E}">
        <p14:creationId xmlns:p14="http://schemas.microsoft.com/office/powerpoint/2010/main" val="4243067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2A963-5DF3-436E-8613-1502F80F95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ca-ES"/>
          </a:p>
        </p:txBody>
      </p:sp>
      <p:sp>
        <p:nvSpPr>
          <p:cNvPr id="3" name="Subtitle 2">
            <a:extLst>
              <a:ext uri="{FF2B5EF4-FFF2-40B4-BE49-F238E27FC236}">
                <a16:creationId xmlns:a16="http://schemas.microsoft.com/office/drawing/2014/main" id="{EBEAAA6A-8654-4671-BFDF-5D1A9B3491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ca-ES"/>
          </a:p>
        </p:txBody>
      </p:sp>
      <p:sp>
        <p:nvSpPr>
          <p:cNvPr id="4" name="Date Placeholder 3">
            <a:extLst>
              <a:ext uri="{FF2B5EF4-FFF2-40B4-BE49-F238E27FC236}">
                <a16:creationId xmlns:a16="http://schemas.microsoft.com/office/drawing/2014/main" id="{707FF87E-2D05-48ED-8E6A-460888B5CF70}"/>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5" name="Footer Placeholder 4">
            <a:extLst>
              <a:ext uri="{FF2B5EF4-FFF2-40B4-BE49-F238E27FC236}">
                <a16:creationId xmlns:a16="http://schemas.microsoft.com/office/drawing/2014/main" id="{45EDA4D1-3F98-45C5-A4C9-A3BDA5EF6FEB}"/>
              </a:ext>
            </a:extLst>
          </p:cNvPr>
          <p:cNvSpPr>
            <a:spLocks noGrp="1"/>
          </p:cNvSpPr>
          <p:nvPr>
            <p:ph type="ftr" sz="quarter" idx="11"/>
          </p:nvPr>
        </p:nvSpPr>
        <p:spPr/>
        <p:txBody>
          <a:bodyPr/>
          <a:lstStyle/>
          <a:p>
            <a:endParaRPr lang="ca-ES"/>
          </a:p>
        </p:txBody>
      </p:sp>
      <p:sp>
        <p:nvSpPr>
          <p:cNvPr id="6" name="Slide Number Placeholder 5">
            <a:extLst>
              <a:ext uri="{FF2B5EF4-FFF2-40B4-BE49-F238E27FC236}">
                <a16:creationId xmlns:a16="http://schemas.microsoft.com/office/drawing/2014/main" id="{D041A8C4-9A9F-405F-9800-F07823494336}"/>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300591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A9DF8-BC1E-45AE-90F7-696013D3B173}"/>
              </a:ext>
            </a:extLst>
          </p:cNvPr>
          <p:cNvSpPr>
            <a:spLocks noGrp="1"/>
          </p:cNvSpPr>
          <p:nvPr>
            <p:ph type="title"/>
          </p:nvPr>
        </p:nvSpPr>
        <p:spPr/>
        <p:txBody>
          <a:bodyPr/>
          <a:lstStyle/>
          <a:p>
            <a:r>
              <a:rPr lang="en-US"/>
              <a:t>Click to edit Master title style</a:t>
            </a:r>
            <a:endParaRPr lang="ca-ES"/>
          </a:p>
        </p:txBody>
      </p:sp>
      <p:sp>
        <p:nvSpPr>
          <p:cNvPr id="3" name="Vertical Text Placeholder 2">
            <a:extLst>
              <a:ext uri="{FF2B5EF4-FFF2-40B4-BE49-F238E27FC236}">
                <a16:creationId xmlns:a16="http://schemas.microsoft.com/office/drawing/2014/main" id="{ED4AE279-E8EF-4DB2-9716-1FCBA38860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4" name="Date Placeholder 3">
            <a:extLst>
              <a:ext uri="{FF2B5EF4-FFF2-40B4-BE49-F238E27FC236}">
                <a16:creationId xmlns:a16="http://schemas.microsoft.com/office/drawing/2014/main" id="{5197C6EB-0EC4-4C1E-A3FD-4943D932210A}"/>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5" name="Footer Placeholder 4">
            <a:extLst>
              <a:ext uri="{FF2B5EF4-FFF2-40B4-BE49-F238E27FC236}">
                <a16:creationId xmlns:a16="http://schemas.microsoft.com/office/drawing/2014/main" id="{89DAE4FF-302F-467F-934F-783503D7CAE3}"/>
              </a:ext>
            </a:extLst>
          </p:cNvPr>
          <p:cNvSpPr>
            <a:spLocks noGrp="1"/>
          </p:cNvSpPr>
          <p:nvPr>
            <p:ph type="ftr" sz="quarter" idx="11"/>
          </p:nvPr>
        </p:nvSpPr>
        <p:spPr/>
        <p:txBody>
          <a:bodyPr/>
          <a:lstStyle/>
          <a:p>
            <a:endParaRPr lang="ca-ES"/>
          </a:p>
        </p:txBody>
      </p:sp>
      <p:sp>
        <p:nvSpPr>
          <p:cNvPr id="6" name="Slide Number Placeholder 5">
            <a:extLst>
              <a:ext uri="{FF2B5EF4-FFF2-40B4-BE49-F238E27FC236}">
                <a16:creationId xmlns:a16="http://schemas.microsoft.com/office/drawing/2014/main" id="{5DBA02D5-E7A1-4594-B76C-D2A59DDE1B22}"/>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1545371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E0CB5A-280E-4061-A0C4-ACB83B4B22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ca-ES"/>
          </a:p>
        </p:txBody>
      </p:sp>
      <p:sp>
        <p:nvSpPr>
          <p:cNvPr id="3" name="Vertical Text Placeholder 2">
            <a:extLst>
              <a:ext uri="{FF2B5EF4-FFF2-40B4-BE49-F238E27FC236}">
                <a16:creationId xmlns:a16="http://schemas.microsoft.com/office/drawing/2014/main" id="{A1426171-8CC9-4569-9310-BEF2DAFCD56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4" name="Date Placeholder 3">
            <a:extLst>
              <a:ext uri="{FF2B5EF4-FFF2-40B4-BE49-F238E27FC236}">
                <a16:creationId xmlns:a16="http://schemas.microsoft.com/office/drawing/2014/main" id="{372097E6-C299-417E-BAB1-7C01140F0C84}"/>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5" name="Footer Placeholder 4">
            <a:extLst>
              <a:ext uri="{FF2B5EF4-FFF2-40B4-BE49-F238E27FC236}">
                <a16:creationId xmlns:a16="http://schemas.microsoft.com/office/drawing/2014/main" id="{762DC997-0850-4FCE-B379-36F63CC73EEA}"/>
              </a:ext>
            </a:extLst>
          </p:cNvPr>
          <p:cNvSpPr>
            <a:spLocks noGrp="1"/>
          </p:cNvSpPr>
          <p:nvPr>
            <p:ph type="ftr" sz="quarter" idx="11"/>
          </p:nvPr>
        </p:nvSpPr>
        <p:spPr/>
        <p:txBody>
          <a:bodyPr/>
          <a:lstStyle/>
          <a:p>
            <a:endParaRPr lang="ca-ES"/>
          </a:p>
        </p:txBody>
      </p:sp>
      <p:sp>
        <p:nvSpPr>
          <p:cNvPr id="6" name="Slide Number Placeholder 5">
            <a:extLst>
              <a:ext uri="{FF2B5EF4-FFF2-40B4-BE49-F238E27FC236}">
                <a16:creationId xmlns:a16="http://schemas.microsoft.com/office/drawing/2014/main" id="{85469AE9-7452-4581-B3F8-D919186BF634}"/>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4023978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7E55D-5843-45D8-8CD9-73FB8961E9DA}"/>
              </a:ext>
            </a:extLst>
          </p:cNvPr>
          <p:cNvSpPr>
            <a:spLocks noGrp="1"/>
          </p:cNvSpPr>
          <p:nvPr>
            <p:ph type="title"/>
          </p:nvPr>
        </p:nvSpPr>
        <p:spPr/>
        <p:txBody>
          <a:bodyPr/>
          <a:lstStyle/>
          <a:p>
            <a:r>
              <a:rPr lang="en-US"/>
              <a:t>Click to edit Master title style</a:t>
            </a:r>
            <a:endParaRPr lang="ca-ES"/>
          </a:p>
        </p:txBody>
      </p:sp>
      <p:sp>
        <p:nvSpPr>
          <p:cNvPr id="3" name="Content Placeholder 2">
            <a:extLst>
              <a:ext uri="{FF2B5EF4-FFF2-40B4-BE49-F238E27FC236}">
                <a16:creationId xmlns:a16="http://schemas.microsoft.com/office/drawing/2014/main" id="{3CD889BA-8B07-4FB5-8C83-39E815E971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4" name="Date Placeholder 3">
            <a:extLst>
              <a:ext uri="{FF2B5EF4-FFF2-40B4-BE49-F238E27FC236}">
                <a16:creationId xmlns:a16="http://schemas.microsoft.com/office/drawing/2014/main" id="{0E7D029D-CFA4-47AC-A98E-C0CF6201F518}"/>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5" name="Footer Placeholder 4">
            <a:extLst>
              <a:ext uri="{FF2B5EF4-FFF2-40B4-BE49-F238E27FC236}">
                <a16:creationId xmlns:a16="http://schemas.microsoft.com/office/drawing/2014/main" id="{15616A91-9A28-4A53-AA5A-C009CA6D215D}"/>
              </a:ext>
            </a:extLst>
          </p:cNvPr>
          <p:cNvSpPr>
            <a:spLocks noGrp="1"/>
          </p:cNvSpPr>
          <p:nvPr>
            <p:ph type="ftr" sz="quarter" idx="11"/>
          </p:nvPr>
        </p:nvSpPr>
        <p:spPr/>
        <p:txBody>
          <a:bodyPr/>
          <a:lstStyle/>
          <a:p>
            <a:endParaRPr lang="ca-ES"/>
          </a:p>
        </p:txBody>
      </p:sp>
      <p:sp>
        <p:nvSpPr>
          <p:cNvPr id="6" name="Slide Number Placeholder 5">
            <a:extLst>
              <a:ext uri="{FF2B5EF4-FFF2-40B4-BE49-F238E27FC236}">
                <a16:creationId xmlns:a16="http://schemas.microsoft.com/office/drawing/2014/main" id="{FBBBDFA1-975E-422D-A485-7D5393391872}"/>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1252037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F4E55-CC2B-4CC1-9284-331ED7236B7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ca-ES"/>
          </a:p>
        </p:txBody>
      </p:sp>
      <p:sp>
        <p:nvSpPr>
          <p:cNvPr id="3" name="Text Placeholder 2">
            <a:extLst>
              <a:ext uri="{FF2B5EF4-FFF2-40B4-BE49-F238E27FC236}">
                <a16:creationId xmlns:a16="http://schemas.microsoft.com/office/drawing/2014/main" id="{F1E99D40-0B75-498B-9DB2-8325A08493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DAA5BC6-8E14-4E79-B9C5-553F8F6F2A60}"/>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5" name="Footer Placeholder 4">
            <a:extLst>
              <a:ext uri="{FF2B5EF4-FFF2-40B4-BE49-F238E27FC236}">
                <a16:creationId xmlns:a16="http://schemas.microsoft.com/office/drawing/2014/main" id="{8384E104-4ADF-44E6-B5D6-74235B12DD7E}"/>
              </a:ext>
            </a:extLst>
          </p:cNvPr>
          <p:cNvSpPr>
            <a:spLocks noGrp="1"/>
          </p:cNvSpPr>
          <p:nvPr>
            <p:ph type="ftr" sz="quarter" idx="11"/>
          </p:nvPr>
        </p:nvSpPr>
        <p:spPr/>
        <p:txBody>
          <a:bodyPr/>
          <a:lstStyle/>
          <a:p>
            <a:endParaRPr lang="ca-ES"/>
          </a:p>
        </p:txBody>
      </p:sp>
      <p:sp>
        <p:nvSpPr>
          <p:cNvPr id="6" name="Slide Number Placeholder 5">
            <a:extLst>
              <a:ext uri="{FF2B5EF4-FFF2-40B4-BE49-F238E27FC236}">
                <a16:creationId xmlns:a16="http://schemas.microsoft.com/office/drawing/2014/main" id="{7248CB18-8BE5-4128-AC2F-F56C5EE97786}"/>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2688756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76274-DF2F-42EE-B52E-D5288C3D743E}"/>
              </a:ext>
            </a:extLst>
          </p:cNvPr>
          <p:cNvSpPr>
            <a:spLocks noGrp="1"/>
          </p:cNvSpPr>
          <p:nvPr>
            <p:ph type="title"/>
          </p:nvPr>
        </p:nvSpPr>
        <p:spPr/>
        <p:txBody>
          <a:bodyPr/>
          <a:lstStyle/>
          <a:p>
            <a:r>
              <a:rPr lang="en-US"/>
              <a:t>Click to edit Master title style</a:t>
            </a:r>
            <a:endParaRPr lang="ca-ES"/>
          </a:p>
        </p:txBody>
      </p:sp>
      <p:sp>
        <p:nvSpPr>
          <p:cNvPr id="3" name="Content Placeholder 2">
            <a:extLst>
              <a:ext uri="{FF2B5EF4-FFF2-40B4-BE49-F238E27FC236}">
                <a16:creationId xmlns:a16="http://schemas.microsoft.com/office/drawing/2014/main" id="{45176EC3-522B-4647-AFEB-53E8AEAB87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4" name="Content Placeholder 3">
            <a:extLst>
              <a:ext uri="{FF2B5EF4-FFF2-40B4-BE49-F238E27FC236}">
                <a16:creationId xmlns:a16="http://schemas.microsoft.com/office/drawing/2014/main" id="{540D5C1E-9475-4C60-80F4-C9EDBA8962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5" name="Date Placeholder 4">
            <a:extLst>
              <a:ext uri="{FF2B5EF4-FFF2-40B4-BE49-F238E27FC236}">
                <a16:creationId xmlns:a16="http://schemas.microsoft.com/office/drawing/2014/main" id="{B780BB3C-3B6F-4170-8789-D903BC5F63A8}"/>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6" name="Footer Placeholder 5">
            <a:extLst>
              <a:ext uri="{FF2B5EF4-FFF2-40B4-BE49-F238E27FC236}">
                <a16:creationId xmlns:a16="http://schemas.microsoft.com/office/drawing/2014/main" id="{B70B2CE1-AE43-4A27-B5B7-3B37148CAC78}"/>
              </a:ext>
            </a:extLst>
          </p:cNvPr>
          <p:cNvSpPr>
            <a:spLocks noGrp="1"/>
          </p:cNvSpPr>
          <p:nvPr>
            <p:ph type="ftr" sz="quarter" idx="11"/>
          </p:nvPr>
        </p:nvSpPr>
        <p:spPr/>
        <p:txBody>
          <a:bodyPr/>
          <a:lstStyle/>
          <a:p>
            <a:endParaRPr lang="ca-ES"/>
          </a:p>
        </p:txBody>
      </p:sp>
      <p:sp>
        <p:nvSpPr>
          <p:cNvPr id="7" name="Slide Number Placeholder 6">
            <a:extLst>
              <a:ext uri="{FF2B5EF4-FFF2-40B4-BE49-F238E27FC236}">
                <a16:creationId xmlns:a16="http://schemas.microsoft.com/office/drawing/2014/main" id="{D04ACAA5-24AF-412A-9A4A-09BA71F0D41A}"/>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917320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3D74E-FAF2-46BA-89CF-0B719B4463F8}"/>
              </a:ext>
            </a:extLst>
          </p:cNvPr>
          <p:cNvSpPr>
            <a:spLocks noGrp="1"/>
          </p:cNvSpPr>
          <p:nvPr>
            <p:ph type="title"/>
          </p:nvPr>
        </p:nvSpPr>
        <p:spPr>
          <a:xfrm>
            <a:off x="839788" y="365125"/>
            <a:ext cx="10515600" cy="1325563"/>
          </a:xfrm>
        </p:spPr>
        <p:txBody>
          <a:bodyPr/>
          <a:lstStyle/>
          <a:p>
            <a:r>
              <a:rPr lang="en-US"/>
              <a:t>Click to edit Master title style</a:t>
            </a:r>
            <a:endParaRPr lang="ca-ES"/>
          </a:p>
        </p:txBody>
      </p:sp>
      <p:sp>
        <p:nvSpPr>
          <p:cNvPr id="3" name="Text Placeholder 2">
            <a:extLst>
              <a:ext uri="{FF2B5EF4-FFF2-40B4-BE49-F238E27FC236}">
                <a16:creationId xmlns:a16="http://schemas.microsoft.com/office/drawing/2014/main" id="{1021618A-45D2-4FE7-9B13-751FC4E945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0693B9-D3DE-47FF-A323-085244DC5D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5" name="Text Placeholder 4">
            <a:extLst>
              <a:ext uri="{FF2B5EF4-FFF2-40B4-BE49-F238E27FC236}">
                <a16:creationId xmlns:a16="http://schemas.microsoft.com/office/drawing/2014/main" id="{E4B0FA9C-F386-4F6F-A153-7E0DBC431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6DC733-AB68-4B48-A931-1F5D9C5934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7" name="Date Placeholder 6">
            <a:extLst>
              <a:ext uri="{FF2B5EF4-FFF2-40B4-BE49-F238E27FC236}">
                <a16:creationId xmlns:a16="http://schemas.microsoft.com/office/drawing/2014/main" id="{3935FEE0-DEC1-459A-8E06-4B64277F365E}"/>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8" name="Footer Placeholder 7">
            <a:extLst>
              <a:ext uri="{FF2B5EF4-FFF2-40B4-BE49-F238E27FC236}">
                <a16:creationId xmlns:a16="http://schemas.microsoft.com/office/drawing/2014/main" id="{B626B63C-BB72-4F9C-8A6C-B66F1523D653}"/>
              </a:ext>
            </a:extLst>
          </p:cNvPr>
          <p:cNvSpPr>
            <a:spLocks noGrp="1"/>
          </p:cNvSpPr>
          <p:nvPr>
            <p:ph type="ftr" sz="quarter" idx="11"/>
          </p:nvPr>
        </p:nvSpPr>
        <p:spPr/>
        <p:txBody>
          <a:bodyPr/>
          <a:lstStyle/>
          <a:p>
            <a:endParaRPr lang="ca-ES"/>
          </a:p>
        </p:txBody>
      </p:sp>
      <p:sp>
        <p:nvSpPr>
          <p:cNvPr id="9" name="Slide Number Placeholder 8">
            <a:extLst>
              <a:ext uri="{FF2B5EF4-FFF2-40B4-BE49-F238E27FC236}">
                <a16:creationId xmlns:a16="http://schemas.microsoft.com/office/drawing/2014/main" id="{503D3154-8B49-409E-9EC3-E8AAE0DCD3DA}"/>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955954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76879-2132-4D37-99F0-B3B7EF65A6F9}"/>
              </a:ext>
            </a:extLst>
          </p:cNvPr>
          <p:cNvSpPr>
            <a:spLocks noGrp="1"/>
          </p:cNvSpPr>
          <p:nvPr>
            <p:ph type="title"/>
          </p:nvPr>
        </p:nvSpPr>
        <p:spPr/>
        <p:txBody>
          <a:bodyPr/>
          <a:lstStyle/>
          <a:p>
            <a:r>
              <a:rPr lang="en-US"/>
              <a:t>Click to edit Master title style</a:t>
            </a:r>
            <a:endParaRPr lang="ca-ES"/>
          </a:p>
        </p:txBody>
      </p:sp>
      <p:sp>
        <p:nvSpPr>
          <p:cNvPr id="3" name="Date Placeholder 2">
            <a:extLst>
              <a:ext uri="{FF2B5EF4-FFF2-40B4-BE49-F238E27FC236}">
                <a16:creationId xmlns:a16="http://schemas.microsoft.com/office/drawing/2014/main" id="{9CE5ECFD-B540-4788-907D-7EE2EA8AC547}"/>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4" name="Footer Placeholder 3">
            <a:extLst>
              <a:ext uri="{FF2B5EF4-FFF2-40B4-BE49-F238E27FC236}">
                <a16:creationId xmlns:a16="http://schemas.microsoft.com/office/drawing/2014/main" id="{7EA6686E-330C-4A22-9DDA-37768298CFCE}"/>
              </a:ext>
            </a:extLst>
          </p:cNvPr>
          <p:cNvSpPr>
            <a:spLocks noGrp="1"/>
          </p:cNvSpPr>
          <p:nvPr>
            <p:ph type="ftr" sz="quarter" idx="11"/>
          </p:nvPr>
        </p:nvSpPr>
        <p:spPr/>
        <p:txBody>
          <a:bodyPr/>
          <a:lstStyle/>
          <a:p>
            <a:endParaRPr lang="ca-ES"/>
          </a:p>
        </p:txBody>
      </p:sp>
      <p:sp>
        <p:nvSpPr>
          <p:cNvPr id="5" name="Slide Number Placeholder 4">
            <a:extLst>
              <a:ext uri="{FF2B5EF4-FFF2-40B4-BE49-F238E27FC236}">
                <a16:creationId xmlns:a16="http://schemas.microsoft.com/office/drawing/2014/main" id="{5A8CFB15-E3C5-4DEA-ABFD-57EE60D4C355}"/>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720745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D26E3-8429-45AD-ACC7-2931CCD9FD11}"/>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3" name="Footer Placeholder 2">
            <a:extLst>
              <a:ext uri="{FF2B5EF4-FFF2-40B4-BE49-F238E27FC236}">
                <a16:creationId xmlns:a16="http://schemas.microsoft.com/office/drawing/2014/main" id="{9C8088B4-999A-4838-923E-9176D3840C4D}"/>
              </a:ext>
            </a:extLst>
          </p:cNvPr>
          <p:cNvSpPr>
            <a:spLocks noGrp="1"/>
          </p:cNvSpPr>
          <p:nvPr>
            <p:ph type="ftr" sz="quarter" idx="11"/>
          </p:nvPr>
        </p:nvSpPr>
        <p:spPr/>
        <p:txBody>
          <a:bodyPr/>
          <a:lstStyle/>
          <a:p>
            <a:endParaRPr lang="ca-ES"/>
          </a:p>
        </p:txBody>
      </p:sp>
      <p:sp>
        <p:nvSpPr>
          <p:cNvPr id="4" name="Slide Number Placeholder 3">
            <a:extLst>
              <a:ext uri="{FF2B5EF4-FFF2-40B4-BE49-F238E27FC236}">
                <a16:creationId xmlns:a16="http://schemas.microsoft.com/office/drawing/2014/main" id="{FD653E36-D9F0-47D5-A1A0-474E2F1BE382}"/>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367474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D292A-9B10-4361-9A9C-77F0D3C542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a-ES"/>
          </a:p>
        </p:txBody>
      </p:sp>
      <p:sp>
        <p:nvSpPr>
          <p:cNvPr id="3" name="Content Placeholder 2">
            <a:extLst>
              <a:ext uri="{FF2B5EF4-FFF2-40B4-BE49-F238E27FC236}">
                <a16:creationId xmlns:a16="http://schemas.microsoft.com/office/drawing/2014/main" id="{BCB819D2-37C3-4EA8-87BE-2E70E32BA3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4" name="Text Placeholder 3">
            <a:extLst>
              <a:ext uri="{FF2B5EF4-FFF2-40B4-BE49-F238E27FC236}">
                <a16:creationId xmlns:a16="http://schemas.microsoft.com/office/drawing/2014/main" id="{EA5791B0-C449-4445-A2E5-A0EAB579F9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7899E9-08EB-44F8-BEA7-3383DF0B5109}"/>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6" name="Footer Placeholder 5">
            <a:extLst>
              <a:ext uri="{FF2B5EF4-FFF2-40B4-BE49-F238E27FC236}">
                <a16:creationId xmlns:a16="http://schemas.microsoft.com/office/drawing/2014/main" id="{0CFE5F4B-3161-49F7-9087-2B784AEBDD00}"/>
              </a:ext>
            </a:extLst>
          </p:cNvPr>
          <p:cNvSpPr>
            <a:spLocks noGrp="1"/>
          </p:cNvSpPr>
          <p:nvPr>
            <p:ph type="ftr" sz="quarter" idx="11"/>
          </p:nvPr>
        </p:nvSpPr>
        <p:spPr/>
        <p:txBody>
          <a:bodyPr/>
          <a:lstStyle/>
          <a:p>
            <a:endParaRPr lang="ca-ES"/>
          </a:p>
        </p:txBody>
      </p:sp>
      <p:sp>
        <p:nvSpPr>
          <p:cNvPr id="7" name="Slide Number Placeholder 6">
            <a:extLst>
              <a:ext uri="{FF2B5EF4-FFF2-40B4-BE49-F238E27FC236}">
                <a16:creationId xmlns:a16="http://schemas.microsoft.com/office/drawing/2014/main" id="{2C8EA45D-9BD3-4322-8A39-35E714D1EBB1}"/>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3174859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2F286-8C33-466D-9BDE-0786719282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ca-ES"/>
          </a:p>
        </p:txBody>
      </p:sp>
      <p:sp>
        <p:nvSpPr>
          <p:cNvPr id="3" name="Picture Placeholder 2">
            <a:extLst>
              <a:ext uri="{FF2B5EF4-FFF2-40B4-BE49-F238E27FC236}">
                <a16:creationId xmlns:a16="http://schemas.microsoft.com/office/drawing/2014/main" id="{176FE6C6-CD25-4259-97F7-5CFDA2AC6B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Text Placeholder 3">
            <a:extLst>
              <a:ext uri="{FF2B5EF4-FFF2-40B4-BE49-F238E27FC236}">
                <a16:creationId xmlns:a16="http://schemas.microsoft.com/office/drawing/2014/main" id="{DD9506D7-D186-4A87-958B-53B6FC2403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93D9D3B-DCF9-4A8C-811F-5616CEBC4C93}"/>
              </a:ext>
            </a:extLst>
          </p:cNvPr>
          <p:cNvSpPr>
            <a:spLocks noGrp="1"/>
          </p:cNvSpPr>
          <p:nvPr>
            <p:ph type="dt" sz="half" idx="10"/>
          </p:nvPr>
        </p:nvSpPr>
        <p:spPr/>
        <p:txBody>
          <a:bodyPr/>
          <a:lstStyle/>
          <a:p>
            <a:fld id="{34F2C715-8662-423C-AC12-6504842329B2}" type="datetimeFigureOut">
              <a:rPr lang="ca-ES" smtClean="0"/>
              <a:t>2/8/2020</a:t>
            </a:fld>
            <a:endParaRPr lang="ca-ES"/>
          </a:p>
        </p:txBody>
      </p:sp>
      <p:sp>
        <p:nvSpPr>
          <p:cNvPr id="6" name="Footer Placeholder 5">
            <a:extLst>
              <a:ext uri="{FF2B5EF4-FFF2-40B4-BE49-F238E27FC236}">
                <a16:creationId xmlns:a16="http://schemas.microsoft.com/office/drawing/2014/main" id="{8BA648D3-CAEE-473D-ABBB-C5F2FAD9D03F}"/>
              </a:ext>
            </a:extLst>
          </p:cNvPr>
          <p:cNvSpPr>
            <a:spLocks noGrp="1"/>
          </p:cNvSpPr>
          <p:nvPr>
            <p:ph type="ftr" sz="quarter" idx="11"/>
          </p:nvPr>
        </p:nvSpPr>
        <p:spPr/>
        <p:txBody>
          <a:bodyPr/>
          <a:lstStyle/>
          <a:p>
            <a:endParaRPr lang="ca-ES"/>
          </a:p>
        </p:txBody>
      </p:sp>
      <p:sp>
        <p:nvSpPr>
          <p:cNvPr id="7" name="Slide Number Placeholder 6">
            <a:extLst>
              <a:ext uri="{FF2B5EF4-FFF2-40B4-BE49-F238E27FC236}">
                <a16:creationId xmlns:a16="http://schemas.microsoft.com/office/drawing/2014/main" id="{B0D188E8-A94A-4974-AAC5-C2F46926D994}"/>
              </a:ext>
            </a:extLst>
          </p:cNvPr>
          <p:cNvSpPr>
            <a:spLocks noGrp="1"/>
          </p:cNvSpPr>
          <p:nvPr>
            <p:ph type="sldNum" sz="quarter" idx="12"/>
          </p:nvPr>
        </p:nvSpPr>
        <p:spPr/>
        <p:txBody>
          <a:bodyPr/>
          <a:lstStyle/>
          <a:p>
            <a:fld id="{700788E5-2871-4E1D-93CD-93200D16870A}" type="slidenum">
              <a:rPr lang="ca-ES" smtClean="0"/>
              <a:t>‹#›</a:t>
            </a:fld>
            <a:endParaRPr lang="ca-ES"/>
          </a:p>
        </p:txBody>
      </p:sp>
    </p:spTree>
    <p:extLst>
      <p:ext uri="{BB962C8B-B14F-4D97-AF65-F5344CB8AC3E}">
        <p14:creationId xmlns:p14="http://schemas.microsoft.com/office/powerpoint/2010/main" val="4262830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C6B79F-BE84-4329-8346-FAB5653664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ca-ES"/>
          </a:p>
        </p:txBody>
      </p:sp>
      <p:sp>
        <p:nvSpPr>
          <p:cNvPr id="3" name="Text Placeholder 2">
            <a:extLst>
              <a:ext uri="{FF2B5EF4-FFF2-40B4-BE49-F238E27FC236}">
                <a16:creationId xmlns:a16="http://schemas.microsoft.com/office/drawing/2014/main" id="{7F583BA4-9D83-4BC7-A4F7-804B272BD7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a-ES"/>
          </a:p>
        </p:txBody>
      </p:sp>
      <p:sp>
        <p:nvSpPr>
          <p:cNvPr id="4" name="Date Placeholder 3">
            <a:extLst>
              <a:ext uri="{FF2B5EF4-FFF2-40B4-BE49-F238E27FC236}">
                <a16:creationId xmlns:a16="http://schemas.microsoft.com/office/drawing/2014/main" id="{AC26B61B-760A-4BBC-8603-872F598C01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F2C715-8662-423C-AC12-6504842329B2}" type="datetimeFigureOut">
              <a:rPr lang="ca-ES" smtClean="0"/>
              <a:t>2/8/2020</a:t>
            </a:fld>
            <a:endParaRPr lang="ca-ES"/>
          </a:p>
        </p:txBody>
      </p:sp>
      <p:sp>
        <p:nvSpPr>
          <p:cNvPr id="5" name="Footer Placeholder 4">
            <a:extLst>
              <a:ext uri="{FF2B5EF4-FFF2-40B4-BE49-F238E27FC236}">
                <a16:creationId xmlns:a16="http://schemas.microsoft.com/office/drawing/2014/main" id="{C6297BD7-91E6-4A69-8F41-FB07EB3D54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Slide Number Placeholder 5">
            <a:extLst>
              <a:ext uri="{FF2B5EF4-FFF2-40B4-BE49-F238E27FC236}">
                <a16:creationId xmlns:a16="http://schemas.microsoft.com/office/drawing/2014/main" id="{0020F0F8-913B-4A96-9ED9-8DF7A2F4BF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788E5-2871-4E1D-93CD-93200D16870A}" type="slidenum">
              <a:rPr lang="ca-ES" smtClean="0"/>
              <a:t>‹#›</a:t>
            </a:fld>
            <a:endParaRPr lang="ca-ES"/>
          </a:p>
        </p:txBody>
      </p:sp>
    </p:spTree>
    <p:extLst>
      <p:ext uri="{BB962C8B-B14F-4D97-AF65-F5344CB8AC3E}">
        <p14:creationId xmlns:p14="http://schemas.microsoft.com/office/powerpoint/2010/main" val="2960905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4.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4.png"/><Relationship Id="rId5" Type="http://schemas.openxmlformats.org/officeDocument/2006/relationships/chart" Target="../charts/chart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4.png"/><Relationship Id="rId5" Type="http://schemas.openxmlformats.org/officeDocument/2006/relationships/chart" Target="../charts/chart2.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4.png"/><Relationship Id="rId5" Type="http://schemas.openxmlformats.org/officeDocument/2006/relationships/chart" Target="../charts/chart3.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4.png"/><Relationship Id="rId5" Type="http://schemas.openxmlformats.org/officeDocument/2006/relationships/chart" Target="../charts/chart4.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4.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comments" Target="../comments/comment1.xml"/><Relationship Id="rId5" Type="http://schemas.openxmlformats.org/officeDocument/2006/relationships/image" Target="../media/image4.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4.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2.xml"/><Relationship Id="rId7" Type="http://schemas.openxmlformats.org/officeDocument/2006/relationships/hyperlink" Target="mailto:munoz@ub.edu"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hyperlink" Target="mailto:mmsuarez@ub.edu" TargetMode="External"/><Relationship Id="rId5" Type="http://schemas.openxmlformats.org/officeDocument/2006/relationships/hyperlink" Target="mailto:anastasia.plotnikova@ub.edu" TargetMode="External"/><Relationship Id="rId10" Type="http://schemas.openxmlformats.org/officeDocument/2006/relationships/image" Target="../media/image4.png"/><Relationship Id="rId4" Type="http://schemas.openxmlformats.org/officeDocument/2006/relationships/notesSlide" Target="../notesSlides/notesSlide20.xml"/><Relationship Id="rId9" Type="http://schemas.openxmlformats.org/officeDocument/2006/relationships/image" Target="../media/image16.gi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 name="Rectangle 142">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n">
            <a:extLst>
              <a:ext uri="{FF2B5EF4-FFF2-40B4-BE49-F238E27FC236}">
                <a16:creationId xmlns:a16="http://schemas.microsoft.com/office/drawing/2014/main" id="{F66AF0D7-6B67-4344-AFAA-1CA8FA68719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296558" y="1435128"/>
            <a:ext cx="3510140" cy="54407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nformation">
            <a:extLst>
              <a:ext uri="{FF2B5EF4-FFF2-40B4-BE49-F238E27FC236}">
                <a16:creationId xmlns:a16="http://schemas.microsoft.com/office/drawing/2014/main" id="{4F6D2E21-6D6F-40FC-8D31-DFCB79229DFE}"/>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tretch>
            <a:fillRect/>
          </a:stretch>
        </p:blipFill>
        <p:spPr bwMode="auto">
          <a:xfrm>
            <a:off x="1953671" y="2644134"/>
            <a:ext cx="2193937" cy="155221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451A2B2-56FE-40EE-823A-4D3ECD0D33E3}"/>
              </a:ext>
            </a:extLst>
          </p:cNvPr>
          <p:cNvPicPr>
            <a:picLocks noChangeAspect="1"/>
          </p:cNvPicPr>
          <p:nvPr/>
        </p:nvPicPr>
        <p:blipFill>
          <a:blip r:embed="rId7"/>
          <a:stretch>
            <a:fillRect/>
          </a:stretch>
        </p:blipFill>
        <p:spPr>
          <a:xfrm>
            <a:off x="1298446" y="4511416"/>
            <a:ext cx="3508165" cy="1243803"/>
          </a:xfrm>
          <a:prstGeom prst="rect">
            <a:avLst/>
          </a:prstGeom>
        </p:spPr>
      </p:pic>
      <p:sp>
        <p:nvSpPr>
          <p:cNvPr id="145" name="Freeform: Shape 144">
            <a:extLst>
              <a:ext uri="{FF2B5EF4-FFF2-40B4-BE49-F238E27FC236}">
                <a16:creationId xmlns:a16="http://schemas.microsoft.com/office/drawing/2014/main" id="{B9A1D9BC-1455-4308-9ABD-A3F8EDB67A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6068" y="320442"/>
            <a:ext cx="6572492" cy="6212748"/>
          </a:xfrm>
          <a:custGeom>
            <a:avLst/>
            <a:gdLst>
              <a:gd name="connsiteX0" fmla="*/ 0 w 6572492"/>
              <a:gd name="connsiteY0" fmla="*/ 0 h 6212748"/>
              <a:gd name="connsiteX1" fmla="*/ 2248593 w 6572492"/>
              <a:gd name="connsiteY1" fmla="*/ 0 h 6212748"/>
              <a:gd name="connsiteX2" fmla="*/ 2694770 w 6572492"/>
              <a:gd name="connsiteY2" fmla="*/ 0 h 6212748"/>
              <a:gd name="connsiteX3" fmla="*/ 2991094 w 6572492"/>
              <a:gd name="connsiteY3" fmla="*/ 0 h 6212748"/>
              <a:gd name="connsiteX4" fmla="*/ 6572492 w 6572492"/>
              <a:gd name="connsiteY4" fmla="*/ 0 h 6212748"/>
              <a:gd name="connsiteX5" fmla="*/ 6572492 w 6572492"/>
              <a:gd name="connsiteY5" fmla="*/ 2864954 h 6212748"/>
              <a:gd name="connsiteX6" fmla="*/ 3129047 w 6572492"/>
              <a:gd name="connsiteY6" fmla="*/ 6212748 h 6212748"/>
              <a:gd name="connsiteX7" fmla="*/ 2694770 w 6572492"/>
              <a:gd name="connsiteY7" fmla="*/ 6212748 h 6212748"/>
              <a:gd name="connsiteX8" fmla="*/ 2248593 w 6572492"/>
              <a:gd name="connsiteY8" fmla="*/ 6212748 h 6212748"/>
              <a:gd name="connsiteX9" fmla="*/ 0 w 6572492"/>
              <a:gd name="connsiteY9" fmla="*/ 6212748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72492" h="6212748">
                <a:moveTo>
                  <a:pt x="0" y="0"/>
                </a:moveTo>
                <a:lnTo>
                  <a:pt x="2248593" y="0"/>
                </a:lnTo>
                <a:lnTo>
                  <a:pt x="2694770" y="0"/>
                </a:lnTo>
                <a:lnTo>
                  <a:pt x="2991094" y="0"/>
                </a:lnTo>
                <a:lnTo>
                  <a:pt x="6572492" y="0"/>
                </a:lnTo>
                <a:lnTo>
                  <a:pt x="6572492" y="2864954"/>
                </a:lnTo>
                <a:lnTo>
                  <a:pt x="3129047" y="6212748"/>
                </a:lnTo>
                <a:lnTo>
                  <a:pt x="2694770" y="6212748"/>
                </a:lnTo>
                <a:lnTo>
                  <a:pt x="2248593"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7" name="Right Triangle 146">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Rectangle 148">
            <a:extLst>
              <a:ext uri="{FF2B5EF4-FFF2-40B4-BE49-F238E27FC236}">
                <a16:creationId xmlns:a16="http://schemas.microsoft.com/office/drawing/2014/main" id="{4A62647B-1222-407C-8740-5A497612B1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A979AA-4D5C-4535-AF00-611CC3E766EB}"/>
              </a:ext>
            </a:extLst>
          </p:cNvPr>
          <p:cNvSpPr>
            <a:spLocks noGrp="1"/>
          </p:cNvSpPr>
          <p:nvPr>
            <p:ph type="ctrTitle"/>
          </p:nvPr>
        </p:nvSpPr>
        <p:spPr>
          <a:xfrm>
            <a:off x="5459505" y="1065223"/>
            <a:ext cx="5701256" cy="1874152"/>
          </a:xfrm>
        </p:spPr>
        <p:txBody>
          <a:bodyPr anchor="b">
            <a:normAutofit fontScale="90000"/>
          </a:bodyPr>
          <a:lstStyle/>
          <a:p>
            <a:pPr algn="l"/>
            <a:r>
              <a:rPr lang="en-US" sz="3600" dirty="0"/>
              <a:t>Informal grammar learning from OV TV series: Captioning mode, watching strategies, and feeling of learning</a:t>
            </a:r>
            <a:endParaRPr lang="ca-ES" sz="3600" dirty="0"/>
          </a:p>
        </p:txBody>
      </p:sp>
      <p:sp>
        <p:nvSpPr>
          <p:cNvPr id="3" name="Subtitle 2">
            <a:extLst>
              <a:ext uri="{FF2B5EF4-FFF2-40B4-BE49-F238E27FC236}">
                <a16:creationId xmlns:a16="http://schemas.microsoft.com/office/drawing/2014/main" id="{8B295339-07A7-46A0-BF82-DF0DEAA045ED}"/>
              </a:ext>
            </a:extLst>
          </p:cNvPr>
          <p:cNvSpPr>
            <a:spLocks noGrp="1"/>
          </p:cNvSpPr>
          <p:nvPr>
            <p:ph type="subTitle" idx="1"/>
          </p:nvPr>
        </p:nvSpPr>
        <p:spPr>
          <a:xfrm>
            <a:off x="5775961" y="4739648"/>
            <a:ext cx="4048760" cy="1095017"/>
          </a:xfrm>
        </p:spPr>
        <p:txBody>
          <a:bodyPr anchor="t">
            <a:normAutofit/>
          </a:bodyPr>
          <a:lstStyle/>
          <a:p>
            <a:pPr algn="l"/>
            <a:r>
              <a:rPr lang="es-ES" sz="1700" dirty="0"/>
              <a:t>Anastasia Pattemore</a:t>
            </a:r>
          </a:p>
          <a:p>
            <a:pPr algn="l"/>
            <a:r>
              <a:rPr lang="es-ES" sz="1700" dirty="0"/>
              <a:t>Mª del Mar Suárez</a:t>
            </a:r>
          </a:p>
          <a:p>
            <a:pPr algn="l"/>
            <a:r>
              <a:rPr lang="es-ES" sz="1700" dirty="0"/>
              <a:t>Carme Muñoz</a:t>
            </a:r>
            <a:endParaRPr lang="ca-ES" sz="1700" dirty="0"/>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23929019"/>
      </p:ext>
    </p:extLst>
  </p:cSld>
  <p:clrMapOvr>
    <a:masterClrMapping/>
  </p:clrMapOvr>
  <mc:AlternateContent xmlns:mc="http://schemas.openxmlformats.org/markup-compatibility/2006" xmlns:p14="http://schemas.microsoft.com/office/powerpoint/2010/main">
    <mc:Choice Requires="p14">
      <p:transition spd="slow" p14:dur="2000" advTm="1149"/>
    </mc:Choice>
    <mc:Fallback xmlns="">
      <p:transition spd="slow" advTm="11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6" name="Google Shape;149;p28">
            <a:extLst>
              <a:ext uri="{FF2B5EF4-FFF2-40B4-BE49-F238E27FC236}">
                <a16:creationId xmlns:a16="http://schemas.microsoft.com/office/drawing/2014/main" id="{F891ABB0-F6F2-4E11-B7B0-393B714F293B}"/>
              </a:ext>
            </a:extLst>
          </p:cNvPr>
          <p:cNvCxnSpPr>
            <a:cxnSpLocks/>
          </p:cNvCxnSpPr>
          <p:nvPr/>
        </p:nvCxnSpPr>
        <p:spPr>
          <a:xfrm flipV="1">
            <a:off x="2863039" y="4875779"/>
            <a:ext cx="1183455" cy="683735"/>
          </a:xfrm>
          <a:prstGeom prst="straightConnector1">
            <a:avLst/>
          </a:prstGeom>
          <a:noFill/>
          <a:ln w="9525" cap="flat" cmpd="sng">
            <a:solidFill>
              <a:srgbClr val="44944A"/>
            </a:solidFill>
            <a:prstDash val="solid"/>
            <a:miter lim="800000"/>
            <a:headEnd type="none" w="sm" len="sm"/>
            <a:tailEnd type="triangle" w="med" len="med"/>
          </a:ln>
        </p:spPr>
      </p:cxnSp>
      <p:cxnSp>
        <p:nvCxnSpPr>
          <p:cNvPr id="23" name="Google Shape;148;p28">
            <a:extLst>
              <a:ext uri="{FF2B5EF4-FFF2-40B4-BE49-F238E27FC236}">
                <a16:creationId xmlns:a16="http://schemas.microsoft.com/office/drawing/2014/main" id="{D7C3F1A9-663F-4D86-8CDC-A0E26D8125A2}"/>
              </a:ext>
            </a:extLst>
          </p:cNvPr>
          <p:cNvCxnSpPr>
            <a:cxnSpLocks/>
          </p:cNvCxnSpPr>
          <p:nvPr/>
        </p:nvCxnSpPr>
        <p:spPr>
          <a:xfrm>
            <a:off x="2743200" y="4505483"/>
            <a:ext cx="1081537" cy="0"/>
          </a:xfrm>
          <a:prstGeom prst="straightConnector1">
            <a:avLst/>
          </a:prstGeom>
          <a:noFill/>
          <a:ln w="9525" cap="flat" cmpd="sng">
            <a:solidFill>
              <a:srgbClr val="44944A"/>
            </a:solidFill>
            <a:prstDash val="solid"/>
            <a:miter lim="800000"/>
            <a:headEnd type="none" w="sm" len="sm"/>
            <a:tailEnd type="triangle" w="med" len="med"/>
          </a:ln>
        </p:spPr>
      </p:cxn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Google Shape;145;p28">
            <a:extLst>
              <a:ext uri="{FF2B5EF4-FFF2-40B4-BE49-F238E27FC236}">
                <a16:creationId xmlns:a16="http://schemas.microsoft.com/office/drawing/2014/main" id="{2A1690ED-15BF-4FD8-B624-E876B9D4FC3A}"/>
              </a:ext>
            </a:extLst>
          </p:cNvPr>
          <p:cNvSpPr txBox="1">
            <a:spLocks/>
          </p:cNvSpPr>
          <p:nvPr/>
        </p:nvSpPr>
        <p:spPr>
          <a:xfrm>
            <a:off x="1671929" y="319209"/>
            <a:ext cx="11362267" cy="764117"/>
          </a:xfrm>
          <a:prstGeom prst="rect">
            <a:avLst/>
          </a:prstGeom>
          <a:noFill/>
          <a:ln>
            <a:noFill/>
          </a:ln>
        </p:spPr>
        <p:txBody>
          <a:bodyPr spcFirstLastPara="1" vert="horz" wrap="square" lIns="121900" tIns="121900" rIns="121900" bIns="12190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5400" dirty="0" err="1"/>
              <a:t>Procedure</a:t>
            </a:r>
            <a:endParaRPr lang="es-ES" sz="5400" dirty="0"/>
          </a:p>
        </p:txBody>
      </p:sp>
      <p:sp>
        <p:nvSpPr>
          <p:cNvPr id="13" name="Google Shape;146;p28">
            <a:extLst>
              <a:ext uri="{FF2B5EF4-FFF2-40B4-BE49-F238E27FC236}">
                <a16:creationId xmlns:a16="http://schemas.microsoft.com/office/drawing/2014/main" id="{C136AF6D-1724-461E-B2ED-35C3B394488A}"/>
              </a:ext>
            </a:extLst>
          </p:cNvPr>
          <p:cNvSpPr/>
          <p:nvPr/>
        </p:nvSpPr>
        <p:spPr>
          <a:xfrm>
            <a:off x="971655" y="2753677"/>
            <a:ext cx="2163233" cy="872067"/>
          </a:xfrm>
          <a:prstGeom prst="rect">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121900" tIns="60933" rIns="121900" bIns="60933" anchor="ctr" anchorCtr="0">
            <a:noAutofit/>
          </a:bodyPr>
          <a:lstStyle/>
          <a:p>
            <a:pPr algn="ctr" defTabSz="1219170">
              <a:buClr>
                <a:srgbClr val="000000"/>
              </a:buClr>
              <a:buSzPts val="1200"/>
            </a:pPr>
            <a:r>
              <a:rPr lang="es-ES" sz="1600" kern="0" dirty="0" err="1">
                <a:solidFill>
                  <a:srgbClr val="FFFFFF"/>
                </a:solidFill>
                <a:latin typeface="Avenir"/>
                <a:ea typeface="Avenir"/>
                <a:cs typeface="Avenir"/>
                <a:sym typeface="Avenir"/>
              </a:rPr>
              <a:t>With</a:t>
            </a:r>
            <a:r>
              <a:rPr lang="es-ES" sz="1600" kern="0" dirty="0">
                <a:solidFill>
                  <a:srgbClr val="FFFFFF"/>
                </a:solidFill>
                <a:latin typeface="Avenir"/>
                <a:ea typeface="Avenir"/>
                <a:cs typeface="Avenir"/>
                <a:sym typeface="Avenir"/>
              </a:rPr>
              <a:t> </a:t>
            </a:r>
            <a:r>
              <a:rPr lang="es-ES" sz="1600" kern="0" dirty="0" err="1">
                <a:solidFill>
                  <a:srgbClr val="FFFFFF"/>
                </a:solidFill>
                <a:latin typeface="Avenir"/>
                <a:ea typeface="Avenir"/>
                <a:cs typeface="Avenir"/>
                <a:sym typeface="Avenir"/>
              </a:rPr>
              <a:t>Captions</a:t>
            </a:r>
            <a:endParaRPr sz="1867" kern="0" dirty="0">
              <a:solidFill>
                <a:srgbClr val="000000"/>
              </a:solidFill>
              <a:latin typeface="Arial"/>
              <a:cs typeface="Arial"/>
              <a:sym typeface="Arial"/>
            </a:endParaRPr>
          </a:p>
        </p:txBody>
      </p:sp>
      <p:sp>
        <p:nvSpPr>
          <p:cNvPr id="14" name="Google Shape;147;p28">
            <a:extLst>
              <a:ext uri="{FF2B5EF4-FFF2-40B4-BE49-F238E27FC236}">
                <a16:creationId xmlns:a16="http://schemas.microsoft.com/office/drawing/2014/main" id="{7D9609B6-012C-4D3C-8F4C-54FD7B83E33C}"/>
              </a:ext>
            </a:extLst>
          </p:cNvPr>
          <p:cNvSpPr/>
          <p:nvPr/>
        </p:nvSpPr>
        <p:spPr>
          <a:xfrm>
            <a:off x="971653" y="5198426"/>
            <a:ext cx="2163233" cy="950384"/>
          </a:xfrm>
          <a:prstGeom prst="rect">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121900" tIns="60933" rIns="121900" bIns="60933" anchor="ctr" anchorCtr="0">
            <a:noAutofit/>
          </a:bodyPr>
          <a:lstStyle/>
          <a:p>
            <a:pPr algn="ctr" defTabSz="1219170">
              <a:buClr>
                <a:srgbClr val="000000"/>
              </a:buClr>
              <a:buSzPts val="1200"/>
            </a:pPr>
            <a:r>
              <a:rPr lang="es-ES" sz="1600" kern="0">
                <a:solidFill>
                  <a:srgbClr val="FFFFFF"/>
                </a:solidFill>
                <a:latin typeface="Avenir"/>
                <a:ea typeface="Avenir"/>
                <a:cs typeface="Avenir"/>
                <a:sym typeface="Avenir"/>
              </a:rPr>
              <a:t>Without Captions</a:t>
            </a:r>
            <a:endParaRPr sz="1867" kern="0">
              <a:solidFill>
                <a:srgbClr val="000000"/>
              </a:solidFill>
              <a:latin typeface="Arial"/>
              <a:cs typeface="Arial"/>
              <a:sym typeface="Arial"/>
            </a:endParaRPr>
          </a:p>
        </p:txBody>
      </p:sp>
      <p:cxnSp>
        <p:nvCxnSpPr>
          <p:cNvPr id="15" name="Google Shape;148;p28">
            <a:extLst>
              <a:ext uri="{FF2B5EF4-FFF2-40B4-BE49-F238E27FC236}">
                <a16:creationId xmlns:a16="http://schemas.microsoft.com/office/drawing/2014/main" id="{DD350AB2-7F72-481C-BA28-B59D45DBBBC0}"/>
              </a:ext>
            </a:extLst>
          </p:cNvPr>
          <p:cNvCxnSpPr>
            <a:cxnSpLocks/>
          </p:cNvCxnSpPr>
          <p:nvPr/>
        </p:nvCxnSpPr>
        <p:spPr>
          <a:xfrm>
            <a:off x="3134888" y="3435243"/>
            <a:ext cx="809768" cy="758968"/>
          </a:xfrm>
          <a:prstGeom prst="straightConnector1">
            <a:avLst/>
          </a:prstGeom>
          <a:noFill/>
          <a:ln w="9525" cap="flat" cmpd="sng">
            <a:solidFill>
              <a:srgbClr val="44944A"/>
            </a:solidFill>
            <a:prstDash val="solid"/>
            <a:miter lim="800000"/>
            <a:headEnd type="none" w="sm" len="sm"/>
            <a:tailEnd type="triangle" w="med" len="med"/>
          </a:ln>
        </p:spPr>
      </p:cxnSp>
      <p:sp>
        <p:nvSpPr>
          <p:cNvPr id="17" name="Google Shape;150;p28">
            <a:extLst>
              <a:ext uri="{FF2B5EF4-FFF2-40B4-BE49-F238E27FC236}">
                <a16:creationId xmlns:a16="http://schemas.microsoft.com/office/drawing/2014/main" id="{3F831CF2-5D87-4951-9779-7255393E8965}"/>
              </a:ext>
            </a:extLst>
          </p:cNvPr>
          <p:cNvSpPr/>
          <p:nvPr/>
        </p:nvSpPr>
        <p:spPr>
          <a:xfrm>
            <a:off x="3824737" y="3805465"/>
            <a:ext cx="2403070" cy="1382184"/>
          </a:xfrm>
          <a:prstGeom prst="ellipse">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121900" tIns="60933" rIns="121900" bIns="60933" anchor="ctr" anchorCtr="0">
            <a:noAutofit/>
          </a:bodyPr>
          <a:lstStyle/>
          <a:p>
            <a:pPr algn="ctr" defTabSz="1219170">
              <a:buClr>
                <a:srgbClr val="000000"/>
              </a:buClr>
              <a:buSzPts val="1200"/>
            </a:pPr>
            <a:endParaRPr lang="es-ES" sz="1600" kern="0" dirty="0">
              <a:solidFill>
                <a:srgbClr val="FFFFFF"/>
              </a:solidFill>
              <a:latin typeface="Avenir"/>
              <a:ea typeface="Avenir"/>
              <a:cs typeface="Avenir"/>
              <a:sym typeface="Avenir"/>
            </a:endParaRPr>
          </a:p>
          <a:p>
            <a:pPr algn="ctr" defTabSz="1219170">
              <a:buClr>
                <a:srgbClr val="000000"/>
              </a:buClr>
              <a:buSzPts val="1200"/>
            </a:pPr>
            <a:r>
              <a:rPr lang="es-ES" sz="1600" kern="0" dirty="0">
                <a:solidFill>
                  <a:srgbClr val="FFFFFF"/>
                </a:solidFill>
                <a:latin typeface="Avenir"/>
                <a:ea typeface="Avenir"/>
                <a:cs typeface="Avenir"/>
                <a:sym typeface="Avenir"/>
              </a:rPr>
              <a:t>OPT, Pre-test,</a:t>
            </a:r>
            <a:endParaRPr sz="1600" kern="0" dirty="0">
              <a:solidFill>
                <a:srgbClr val="000000"/>
              </a:solidFill>
              <a:latin typeface="Avenir"/>
              <a:ea typeface="Avenir"/>
              <a:cs typeface="Avenir"/>
              <a:sym typeface="Avenir"/>
            </a:endParaRPr>
          </a:p>
          <a:p>
            <a:pPr algn="ctr" defTabSz="1219170">
              <a:buClr>
                <a:srgbClr val="000000"/>
              </a:buClr>
              <a:buSzPts val="1200"/>
            </a:pPr>
            <a:r>
              <a:rPr lang="es-ES" sz="1600" kern="0" dirty="0" err="1">
                <a:solidFill>
                  <a:srgbClr val="FFFFFF"/>
                </a:solidFill>
                <a:latin typeface="Avenir"/>
                <a:ea typeface="Avenir"/>
                <a:cs typeface="Avenir"/>
                <a:sym typeface="Avenir"/>
              </a:rPr>
              <a:t>Questionnaire</a:t>
            </a:r>
            <a:endParaRPr sz="1867" kern="0" dirty="0">
              <a:solidFill>
                <a:srgbClr val="000000"/>
              </a:solidFill>
              <a:latin typeface="Arial"/>
              <a:cs typeface="Arial"/>
              <a:sym typeface="Arial"/>
            </a:endParaRPr>
          </a:p>
          <a:p>
            <a:pPr algn="ctr" defTabSz="1219170">
              <a:buClr>
                <a:srgbClr val="000000"/>
              </a:buClr>
              <a:buSzPts val="1200"/>
            </a:pPr>
            <a:endParaRPr sz="1867" kern="0" dirty="0">
              <a:solidFill>
                <a:srgbClr val="000000"/>
              </a:solidFill>
              <a:latin typeface="Arial"/>
              <a:cs typeface="Arial"/>
              <a:sym typeface="Arial"/>
            </a:endParaRPr>
          </a:p>
        </p:txBody>
      </p:sp>
      <p:sp>
        <p:nvSpPr>
          <p:cNvPr id="18" name="Google Shape;151;p28">
            <a:extLst>
              <a:ext uri="{FF2B5EF4-FFF2-40B4-BE49-F238E27FC236}">
                <a16:creationId xmlns:a16="http://schemas.microsoft.com/office/drawing/2014/main" id="{5ECF1FE0-5A9B-4419-B4C3-57CA0753DCF4}"/>
              </a:ext>
            </a:extLst>
          </p:cNvPr>
          <p:cNvSpPr/>
          <p:nvPr/>
        </p:nvSpPr>
        <p:spPr>
          <a:xfrm>
            <a:off x="6875038" y="3870218"/>
            <a:ext cx="2146662" cy="1221317"/>
          </a:xfrm>
          <a:prstGeom prst="ellipse">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121900" tIns="60933" rIns="121900" bIns="60933" anchor="ctr" anchorCtr="0">
            <a:noAutofit/>
          </a:bodyPr>
          <a:lstStyle/>
          <a:p>
            <a:pPr algn="ctr" defTabSz="1219170">
              <a:buClr>
                <a:srgbClr val="000000"/>
              </a:buClr>
              <a:buSzPts val="1200"/>
            </a:pPr>
            <a:r>
              <a:rPr lang="es-ES" sz="1600" kern="0">
                <a:solidFill>
                  <a:srgbClr val="FFFFFF"/>
                </a:solidFill>
                <a:latin typeface="Avenir"/>
                <a:ea typeface="Avenir"/>
                <a:cs typeface="Avenir"/>
                <a:sym typeface="Avenir"/>
              </a:rPr>
              <a:t>Treatment </a:t>
            </a:r>
            <a:endParaRPr sz="1600" kern="0">
              <a:solidFill>
                <a:srgbClr val="000000"/>
              </a:solidFill>
              <a:latin typeface="Avenir"/>
              <a:ea typeface="Avenir"/>
              <a:cs typeface="Avenir"/>
              <a:sym typeface="Avenir"/>
            </a:endParaRPr>
          </a:p>
          <a:p>
            <a:pPr algn="ctr" defTabSz="1219170">
              <a:buClr>
                <a:srgbClr val="000000"/>
              </a:buClr>
              <a:buSzPts val="1200"/>
            </a:pPr>
            <a:r>
              <a:rPr lang="es-ES" sz="1600" kern="0">
                <a:solidFill>
                  <a:srgbClr val="FFFFFF"/>
                </a:solidFill>
                <a:latin typeface="Avenir"/>
                <a:ea typeface="Avenir"/>
                <a:cs typeface="Avenir"/>
                <a:sym typeface="Avenir"/>
              </a:rPr>
              <a:t>(22 min episode </a:t>
            </a:r>
            <a:r>
              <a:rPr lang="es-ES" sz="1600" i="1" kern="0">
                <a:solidFill>
                  <a:srgbClr val="FFFFFF"/>
                </a:solidFill>
                <a:latin typeface="Avenir"/>
                <a:ea typeface="Avenir"/>
                <a:cs typeface="Avenir"/>
                <a:sym typeface="Avenir"/>
              </a:rPr>
              <a:t>twice</a:t>
            </a:r>
            <a:r>
              <a:rPr lang="es-ES" sz="1600" kern="0">
                <a:solidFill>
                  <a:srgbClr val="FFFFFF"/>
                </a:solidFill>
                <a:latin typeface="Avenir"/>
                <a:ea typeface="Avenir"/>
                <a:cs typeface="Avenir"/>
                <a:sym typeface="Avenir"/>
              </a:rPr>
              <a:t> a week)</a:t>
            </a:r>
            <a:endParaRPr sz="1867" kern="0">
              <a:solidFill>
                <a:srgbClr val="000000"/>
              </a:solidFill>
              <a:latin typeface="Arial"/>
              <a:cs typeface="Arial"/>
              <a:sym typeface="Arial"/>
            </a:endParaRPr>
          </a:p>
        </p:txBody>
      </p:sp>
      <p:sp>
        <p:nvSpPr>
          <p:cNvPr id="19" name="Google Shape;154;p28">
            <a:extLst>
              <a:ext uri="{FF2B5EF4-FFF2-40B4-BE49-F238E27FC236}">
                <a16:creationId xmlns:a16="http://schemas.microsoft.com/office/drawing/2014/main" id="{949C8D17-22A6-42BD-984B-47CC9411DA58}"/>
              </a:ext>
            </a:extLst>
          </p:cNvPr>
          <p:cNvSpPr/>
          <p:nvPr/>
        </p:nvSpPr>
        <p:spPr>
          <a:xfrm>
            <a:off x="9777384" y="3870218"/>
            <a:ext cx="2235710" cy="1225549"/>
          </a:xfrm>
          <a:prstGeom prst="ellipse">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121900" tIns="60933" rIns="121900" bIns="60933" anchor="ctr" anchorCtr="0">
            <a:noAutofit/>
          </a:bodyPr>
          <a:lstStyle/>
          <a:p>
            <a:pPr algn="ctr" defTabSz="1219170">
              <a:buClr>
                <a:srgbClr val="000000"/>
              </a:buClr>
              <a:buSzPts val="1200"/>
            </a:pPr>
            <a:r>
              <a:rPr lang="es-ES" sz="1600" kern="0" dirty="0">
                <a:solidFill>
                  <a:srgbClr val="FFFFFF"/>
                </a:solidFill>
                <a:latin typeface="Avenir"/>
                <a:ea typeface="Avenir"/>
                <a:cs typeface="Avenir"/>
                <a:sym typeface="Avenir"/>
              </a:rPr>
              <a:t>Immediate </a:t>
            </a:r>
            <a:endParaRPr sz="1867" kern="0" dirty="0">
              <a:solidFill>
                <a:srgbClr val="000000"/>
              </a:solidFill>
              <a:latin typeface="Arial"/>
              <a:cs typeface="Arial"/>
              <a:sym typeface="Arial"/>
            </a:endParaRPr>
          </a:p>
          <a:p>
            <a:pPr algn="ctr" defTabSz="1219170">
              <a:buClr>
                <a:srgbClr val="000000"/>
              </a:buClr>
              <a:buSzPts val="1200"/>
            </a:pPr>
            <a:r>
              <a:rPr lang="es-ES" sz="1600" kern="0" dirty="0">
                <a:solidFill>
                  <a:srgbClr val="FFFFFF"/>
                </a:solidFill>
                <a:latin typeface="Avenir"/>
                <a:ea typeface="Avenir"/>
                <a:cs typeface="Avenir"/>
                <a:sym typeface="Avenir"/>
              </a:rPr>
              <a:t>Post-test,</a:t>
            </a:r>
          </a:p>
          <a:p>
            <a:pPr algn="ctr" defTabSz="1219170">
              <a:buClr>
                <a:srgbClr val="000000"/>
              </a:buClr>
              <a:buSzPts val="1200"/>
            </a:pPr>
            <a:r>
              <a:rPr lang="es-ES" sz="1600" kern="0" dirty="0" err="1">
                <a:solidFill>
                  <a:srgbClr val="FFFFFF"/>
                </a:solidFill>
                <a:latin typeface="Avenir"/>
                <a:cs typeface="Arial"/>
                <a:sym typeface="Avenir"/>
              </a:rPr>
              <a:t>Follow</a:t>
            </a:r>
            <a:r>
              <a:rPr lang="es-ES" sz="1600" kern="0" dirty="0">
                <a:solidFill>
                  <a:srgbClr val="FFFFFF"/>
                </a:solidFill>
                <a:latin typeface="Avenir"/>
                <a:cs typeface="Arial"/>
                <a:sym typeface="Avenir"/>
              </a:rPr>
              <a:t>-up </a:t>
            </a:r>
            <a:r>
              <a:rPr lang="es-ES" sz="1600" kern="0" dirty="0" err="1">
                <a:solidFill>
                  <a:srgbClr val="FFFFFF"/>
                </a:solidFill>
                <a:latin typeface="Avenir"/>
                <a:cs typeface="Arial"/>
                <a:sym typeface="Avenir"/>
              </a:rPr>
              <a:t>questionnaire</a:t>
            </a:r>
            <a:endParaRPr sz="1867" kern="0" dirty="0">
              <a:solidFill>
                <a:srgbClr val="000000"/>
              </a:solidFill>
              <a:latin typeface="Arial"/>
              <a:cs typeface="Arial"/>
              <a:sym typeface="Arial"/>
            </a:endParaRPr>
          </a:p>
        </p:txBody>
      </p:sp>
      <p:cxnSp>
        <p:nvCxnSpPr>
          <p:cNvPr id="20" name="Google Shape;155;p28">
            <a:extLst>
              <a:ext uri="{FF2B5EF4-FFF2-40B4-BE49-F238E27FC236}">
                <a16:creationId xmlns:a16="http://schemas.microsoft.com/office/drawing/2014/main" id="{91F43541-8108-4EB0-A756-DEBB762E5579}"/>
              </a:ext>
            </a:extLst>
          </p:cNvPr>
          <p:cNvCxnSpPr>
            <a:cxnSpLocks/>
            <a:endCxn id="18" idx="2"/>
          </p:cNvCxnSpPr>
          <p:nvPr/>
        </p:nvCxnSpPr>
        <p:spPr>
          <a:xfrm>
            <a:off x="6227807" y="4478573"/>
            <a:ext cx="647231" cy="2304"/>
          </a:xfrm>
          <a:prstGeom prst="straightConnector1">
            <a:avLst/>
          </a:prstGeom>
          <a:noFill/>
          <a:ln w="9525" cap="flat" cmpd="sng">
            <a:solidFill>
              <a:srgbClr val="44944A"/>
            </a:solidFill>
            <a:prstDash val="solid"/>
            <a:miter lim="800000"/>
            <a:headEnd type="none" w="sm" len="sm"/>
            <a:tailEnd type="triangle" w="med" len="med"/>
          </a:ln>
        </p:spPr>
      </p:cxnSp>
      <p:cxnSp>
        <p:nvCxnSpPr>
          <p:cNvPr id="21" name="Google Shape;156;p28">
            <a:extLst>
              <a:ext uri="{FF2B5EF4-FFF2-40B4-BE49-F238E27FC236}">
                <a16:creationId xmlns:a16="http://schemas.microsoft.com/office/drawing/2014/main" id="{1B0812D5-383D-42A8-A5A8-04101C376CFB}"/>
              </a:ext>
            </a:extLst>
          </p:cNvPr>
          <p:cNvCxnSpPr>
            <a:cxnSpLocks/>
            <a:endCxn id="19" idx="2"/>
          </p:cNvCxnSpPr>
          <p:nvPr/>
        </p:nvCxnSpPr>
        <p:spPr>
          <a:xfrm>
            <a:off x="9021700" y="4478573"/>
            <a:ext cx="755684" cy="4420"/>
          </a:xfrm>
          <a:prstGeom prst="straightConnector1">
            <a:avLst/>
          </a:prstGeom>
          <a:noFill/>
          <a:ln w="9525" cap="flat" cmpd="sng">
            <a:solidFill>
              <a:srgbClr val="44944A"/>
            </a:solidFill>
            <a:prstDash val="solid"/>
            <a:miter lim="800000"/>
            <a:headEnd type="none" w="sm" len="sm"/>
            <a:tailEnd type="triangle" w="med" len="med"/>
          </a:ln>
        </p:spPr>
      </p:cxnSp>
      <p:sp>
        <p:nvSpPr>
          <p:cNvPr id="22" name="Google Shape;146;p28">
            <a:extLst>
              <a:ext uri="{FF2B5EF4-FFF2-40B4-BE49-F238E27FC236}">
                <a16:creationId xmlns:a16="http://schemas.microsoft.com/office/drawing/2014/main" id="{03CFA5FC-7BA6-429D-BE55-D2121EBEF9D9}"/>
              </a:ext>
            </a:extLst>
          </p:cNvPr>
          <p:cNvSpPr/>
          <p:nvPr/>
        </p:nvSpPr>
        <p:spPr>
          <a:xfrm>
            <a:off x="971655" y="4010977"/>
            <a:ext cx="2163233" cy="872067"/>
          </a:xfrm>
          <a:prstGeom prst="rect">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121900" tIns="60933" rIns="121900" bIns="60933" anchor="ctr" anchorCtr="0">
            <a:noAutofit/>
          </a:bodyPr>
          <a:lstStyle/>
          <a:p>
            <a:pPr algn="ctr" defTabSz="1219170">
              <a:buClr>
                <a:srgbClr val="000000"/>
              </a:buClr>
              <a:buSzPts val="1200"/>
            </a:pPr>
            <a:r>
              <a:rPr lang="es-ES" sz="1600" kern="0" dirty="0" err="1">
                <a:solidFill>
                  <a:srgbClr val="FFFFFF"/>
                </a:solidFill>
                <a:latin typeface="Avenir"/>
                <a:ea typeface="Avenir"/>
                <a:cs typeface="Avenir"/>
                <a:sym typeface="Avenir"/>
              </a:rPr>
              <a:t>With</a:t>
            </a:r>
            <a:r>
              <a:rPr lang="es-ES" sz="1600" kern="0" dirty="0">
                <a:solidFill>
                  <a:srgbClr val="FFFFFF"/>
                </a:solidFill>
                <a:latin typeface="Avenir"/>
                <a:ea typeface="Avenir"/>
                <a:cs typeface="Avenir"/>
                <a:sym typeface="Avenir"/>
              </a:rPr>
              <a:t> </a:t>
            </a:r>
            <a:r>
              <a:rPr lang="es-ES" sz="1600" kern="0" dirty="0" err="1">
                <a:solidFill>
                  <a:srgbClr val="FFFFFF"/>
                </a:solidFill>
                <a:latin typeface="Avenir"/>
                <a:ea typeface="Avenir"/>
                <a:cs typeface="Avenir"/>
                <a:sym typeface="Avenir"/>
              </a:rPr>
              <a:t>Enhanced</a:t>
            </a:r>
            <a:r>
              <a:rPr lang="es-ES" sz="1600" kern="0" dirty="0">
                <a:solidFill>
                  <a:srgbClr val="FFFFFF"/>
                </a:solidFill>
                <a:latin typeface="Avenir"/>
                <a:ea typeface="Avenir"/>
                <a:cs typeface="Avenir"/>
                <a:sym typeface="Avenir"/>
              </a:rPr>
              <a:t> </a:t>
            </a:r>
            <a:r>
              <a:rPr lang="es-ES" sz="1600" kern="0" dirty="0" err="1">
                <a:solidFill>
                  <a:srgbClr val="FFFFFF"/>
                </a:solidFill>
                <a:latin typeface="Avenir"/>
                <a:ea typeface="Avenir"/>
                <a:cs typeface="Avenir"/>
                <a:sym typeface="Avenir"/>
              </a:rPr>
              <a:t>Captions</a:t>
            </a:r>
            <a:endParaRPr sz="1867" kern="0" dirty="0">
              <a:solidFill>
                <a:srgbClr val="000000"/>
              </a:solidFill>
              <a:latin typeface="Arial"/>
              <a:cs typeface="Arial"/>
              <a:sym typeface="Arial"/>
            </a:endParaRPr>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124271106"/>
      </p:ext>
    </p:extLst>
  </p:cSld>
  <p:clrMapOvr>
    <a:masterClrMapping/>
  </p:clrMapOvr>
  <mc:AlternateContent xmlns:mc="http://schemas.openxmlformats.org/markup-compatibility/2006" xmlns:p14="http://schemas.microsoft.com/office/powerpoint/2010/main">
    <mc:Choice Requires="p14">
      <p:transition spd="slow" p14:dur="2000" advTm="37035"/>
    </mc:Choice>
    <mc:Fallback xmlns="">
      <p:transition spd="slow" advTm="370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9F2-FA03-4158-8288-1D45789933F4}"/>
              </a:ext>
            </a:extLst>
          </p:cNvPr>
          <p:cNvSpPr>
            <a:spLocks noGrp="1"/>
          </p:cNvSpPr>
          <p:nvPr>
            <p:ph type="title"/>
          </p:nvPr>
        </p:nvSpPr>
        <p:spPr>
          <a:xfrm>
            <a:off x="1653363" y="653142"/>
            <a:ext cx="9367203" cy="901337"/>
          </a:xfrm>
        </p:spPr>
        <p:txBody>
          <a:bodyPr>
            <a:noAutofit/>
          </a:bodyPr>
          <a:lstStyle/>
          <a:p>
            <a:r>
              <a:rPr lang="en-US" sz="2800" dirty="0"/>
              <a:t>RQ1: What is the students’ perception of learning from extensive classroom exposure to L2 TV series?</a:t>
            </a:r>
            <a:br>
              <a:rPr lang="en-US" sz="2800" dirty="0"/>
            </a:br>
            <a:br>
              <a:rPr lang="en-US" sz="2800" dirty="0"/>
            </a:br>
            <a:endParaRPr lang="ca-ES" sz="2800" dirty="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1" name="Gráfico 10"/>
          <p:cNvGraphicFramePr/>
          <p:nvPr>
            <p:extLst>
              <p:ext uri="{D42A27DB-BD31-4B8C-83A1-F6EECF244321}">
                <p14:modId xmlns:p14="http://schemas.microsoft.com/office/powerpoint/2010/main" val="3537146944"/>
              </p:ext>
            </p:extLst>
          </p:nvPr>
        </p:nvGraphicFramePr>
        <p:xfrm>
          <a:off x="2791446" y="2246178"/>
          <a:ext cx="6911353" cy="4057284"/>
        </p:xfrm>
        <a:graphic>
          <a:graphicData uri="http://schemas.openxmlformats.org/drawingml/2006/chart">
            <c:chart xmlns:c="http://schemas.openxmlformats.org/drawingml/2006/chart" xmlns:r="http://schemas.openxmlformats.org/officeDocument/2006/relationships" r:id="rId5"/>
          </a:graphicData>
        </a:graphic>
      </p:graphicFrame>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447730096"/>
      </p:ext>
    </p:extLst>
  </p:cSld>
  <p:clrMapOvr>
    <a:masterClrMapping/>
  </p:clrMapOvr>
  <mc:AlternateContent xmlns:mc="http://schemas.openxmlformats.org/markup-compatibility/2006" xmlns:p14="http://schemas.microsoft.com/office/powerpoint/2010/main">
    <mc:Choice Requires="p14">
      <p:transition spd="slow" p14:dur="2000" advTm="22729"/>
    </mc:Choice>
    <mc:Fallback xmlns="">
      <p:transition spd="slow" advTm="227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9F2-FA03-4158-8288-1D45789933F4}"/>
              </a:ext>
            </a:extLst>
          </p:cNvPr>
          <p:cNvSpPr>
            <a:spLocks noGrp="1"/>
          </p:cNvSpPr>
          <p:nvPr>
            <p:ph type="title"/>
          </p:nvPr>
        </p:nvSpPr>
        <p:spPr>
          <a:xfrm>
            <a:off x="1653363" y="653142"/>
            <a:ext cx="9367203" cy="901337"/>
          </a:xfrm>
        </p:spPr>
        <p:txBody>
          <a:bodyPr>
            <a:noAutofit/>
          </a:bodyPr>
          <a:lstStyle/>
          <a:p>
            <a:r>
              <a:rPr lang="en-US" sz="2800" dirty="0"/>
              <a:t>RQ1: What is the students’ perception of learning from extensive classroom exposure to L2 TV series?</a:t>
            </a:r>
            <a:br>
              <a:rPr lang="en-US" sz="2800" dirty="0"/>
            </a:br>
            <a:br>
              <a:rPr lang="en-US" sz="2800" dirty="0"/>
            </a:br>
            <a:endParaRPr lang="ca-ES" sz="2800" dirty="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Marcador de contenido 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306041" y="1869384"/>
            <a:ext cx="4603531" cy="4490792"/>
          </a:xfrm>
        </p:spPr>
      </p:pic>
      <p:graphicFrame>
        <p:nvGraphicFramePr>
          <p:cNvPr id="4" name="Tabla 3"/>
          <p:cNvGraphicFramePr>
            <a:graphicFrameLocks noGrp="1"/>
          </p:cNvGraphicFramePr>
          <p:nvPr>
            <p:extLst>
              <p:ext uri="{D42A27DB-BD31-4B8C-83A1-F6EECF244321}">
                <p14:modId xmlns:p14="http://schemas.microsoft.com/office/powerpoint/2010/main" val="1526147533"/>
              </p:ext>
            </p:extLst>
          </p:nvPr>
        </p:nvGraphicFramePr>
        <p:xfrm>
          <a:off x="6850187" y="3045908"/>
          <a:ext cx="4401198" cy="2778567"/>
        </p:xfrm>
        <a:graphic>
          <a:graphicData uri="http://schemas.openxmlformats.org/drawingml/2006/table">
            <a:tbl>
              <a:tblPr firstRow="1" firstCol="1" bandRow="1">
                <a:tableStyleId>{5C22544A-7EE6-4342-B048-85BDC9FD1C3A}</a:tableStyleId>
              </a:tblPr>
              <a:tblGrid>
                <a:gridCol w="2200599">
                  <a:extLst>
                    <a:ext uri="{9D8B030D-6E8A-4147-A177-3AD203B41FA5}">
                      <a16:colId xmlns:a16="http://schemas.microsoft.com/office/drawing/2014/main" val="3503422200"/>
                    </a:ext>
                  </a:extLst>
                </a:gridCol>
                <a:gridCol w="2200599">
                  <a:extLst>
                    <a:ext uri="{9D8B030D-6E8A-4147-A177-3AD203B41FA5}">
                      <a16:colId xmlns:a16="http://schemas.microsoft.com/office/drawing/2014/main" val="785290936"/>
                    </a:ext>
                  </a:extLst>
                </a:gridCol>
              </a:tblGrid>
              <a:tr h="428603">
                <a:tc>
                  <a:txBody>
                    <a:bodyPr/>
                    <a:lstStyle/>
                    <a:p>
                      <a:pPr>
                        <a:lnSpc>
                          <a:spcPct val="107000"/>
                        </a:lnSpc>
                        <a:spcAft>
                          <a:spcPts val="0"/>
                        </a:spcAft>
                      </a:pPr>
                      <a:r>
                        <a:rPr lang="en-NZ" sz="1100" dirty="0">
                          <a:effectLst/>
                        </a:rPr>
                        <a:t>Expressions – Vocabulary</a:t>
                      </a:r>
                      <a:endParaRPr lang="ca-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NZ" sz="1100" b="0" dirty="0">
                          <a:solidFill>
                            <a:schemeClr val="tx1"/>
                          </a:solidFill>
                          <a:effectLst/>
                        </a:rPr>
                        <a:t>p = .028</a:t>
                      </a:r>
                      <a:endParaRPr lang="ca-ES"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extLst>
                  <a:ext uri="{0D108BD9-81ED-4DB2-BD59-A6C34878D82A}">
                    <a16:rowId xmlns:a16="http://schemas.microsoft.com/office/drawing/2014/main" val="594747386"/>
                  </a:ext>
                </a:extLst>
              </a:tr>
              <a:tr h="428603">
                <a:tc>
                  <a:txBody>
                    <a:bodyPr/>
                    <a:lstStyle/>
                    <a:p>
                      <a:pPr>
                        <a:lnSpc>
                          <a:spcPct val="107000"/>
                        </a:lnSpc>
                        <a:spcAft>
                          <a:spcPts val="0"/>
                        </a:spcAft>
                      </a:pPr>
                      <a:r>
                        <a:rPr lang="en-NZ" sz="1100">
                          <a:effectLst/>
                        </a:rPr>
                        <a:t>Expressions – Grammar </a:t>
                      </a:r>
                      <a:endParaRPr lang="ca-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NZ" sz="1100" dirty="0">
                          <a:effectLst/>
                        </a:rPr>
                        <a:t>p &lt; .001 </a:t>
                      </a:r>
                      <a:r>
                        <a:rPr lang="en-NZ" sz="2000" dirty="0">
                          <a:solidFill>
                            <a:srgbClr val="FF0000"/>
                          </a:solidFill>
                          <a:effectLst/>
                        </a:rPr>
                        <a:t>*</a:t>
                      </a:r>
                      <a:endParaRPr lang="ca-ES"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7667992"/>
                  </a:ext>
                </a:extLst>
              </a:tr>
              <a:tr h="428603">
                <a:tc>
                  <a:txBody>
                    <a:bodyPr/>
                    <a:lstStyle/>
                    <a:p>
                      <a:pPr>
                        <a:lnSpc>
                          <a:spcPct val="107000"/>
                        </a:lnSpc>
                        <a:spcAft>
                          <a:spcPts val="0"/>
                        </a:spcAft>
                      </a:pPr>
                      <a:r>
                        <a:rPr lang="en-NZ" sz="1100">
                          <a:effectLst/>
                        </a:rPr>
                        <a:t>Expressions – Pronunciation</a:t>
                      </a:r>
                      <a:endParaRPr lang="ca-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NZ" sz="1100" dirty="0">
                          <a:effectLst/>
                        </a:rPr>
                        <a:t>p &lt; .001 </a:t>
                      </a:r>
                      <a:r>
                        <a:rPr lang="en-NZ" sz="2000" dirty="0">
                          <a:solidFill>
                            <a:srgbClr val="FF0000"/>
                          </a:solidFill>
                          <a:effectLst/>
                        </a:rPr>
                        <a:t>*</a:t>
                      </a:r>
                      <a:endParaRPr lang="ca-ES"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ca-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8745592"/>
                  </a:ext>
                </a:extLst>
              </a:tr>
              <a:tr h="428603">
                <a:tc>
                  <a:txBody>
                    <a:bodyPr/>
                    <a:lstStyle/>
                    <a:p>
                      <a:pPr>
                        <a:lnSpc>
                          <a:spcPct val="107000"/>
                        </a:lnSpc>
                        <a:spcAft>
                          <a:spcPts val="0"/>
                        </a:spcAft>
                      </a:pPr>
                      <a:r>
                        <a:rPr lang="en-NZ" sz="1100">
                          <a:effectLst/>
                        </a:rPr>
                        <a:t>Vocabulary – Grammar</a:t>
                      </a:r>
                      <a:endParaRPr lang="ca-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NZ" sz="1100" dirty="0">
                          <a:effectLst/>
                        </a:rPr>
                        <a:t>p &lt; .001 </a:t>
                      </a:r>
                      <a:r>
                        <a:rPr lang="en-NZ" sz="2000" dirty="0">
                          <a:solidFill>
                            <a:srgbClr val="FF0000"/>
                          </a:solidFill>
                          <a:effectLst/>
                        </a:rPr>
                        <a:t>*</a:t>
                      </a:r>
                      <a:endParaRPr lang="ca-ES"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ca-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3704385"/>
                  </a:ext>
                </a:extLst>
              </a:tr>
              <a:tr h="428603">
                <a:tc>
                  <a:txBody>
                    <a:bodyPr/>
                    <a:lstStyle/>
                    <a:p>
                      <a:pPr>
                        <a:lnSpc>
                          <a:spcPct val="107000"/>
                        </a:lnSpc>
                        <a:spcAft>
                          <a:spcPts val="0"/>
                        </a:spcAft>
                      </a:pPr>
                      <a:r>
                        <a:rPr lang="en-NZ" sz="1100">
                          <a:effectLst/>
                        </a:rPr>
                        <a:t>Vocabulary – Pronunciation</a:t>
                      </a:r>
                      <a:endParaRPr lang="ca-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NZ" sz="1100" dirty="0">
                          <a:effectLst/>
                        </a:rPr>
                        <a:t>p &lt; .001 </a:t>
                      </a:r>
                      <a:r>
                        <a:rPr lang="en-NZ" sz="2000" dirty="0">
                          <a:solidFill>
                            <a:srgbClr val="FF0000"/>
                          </a:solidFill>
                          <a:effectLst/>
                        </a:rPr>
                        <a:t>*</a:t>
                      </a:r>
                      <a:endParaRPr lang="ca-ES"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ca-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23009491"/>
                  </a:ext>
                </a:extLst>
              </a:tr>
              <a:tr h="428603">
                <a:tc>
                  <a:txBody>
                    <a:bodyPr/>
                    <a:lstStyle/>
                    <a:p>
                      <a:pPr>
                        <a:lnSpc>
                          <a:spcPct val="107000"/>
                        </a:lnSpc>
                        <a:spcAft>
                          <a:spcPts val="0"/>
                        </a:spcAft>
                      </a:pPr>
                      <a:r>
                        <a:rPr lang="en-NZ" sz="1100">
                          <a:effectLst/>
                        </a:rPr>
                        <a:t>Grammar – Pronunciation</a:t>
                      </a:r>
                      <a:endParaRPr lang="ca-E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NZ" sz="1100" dirty="0">
                          <a:effectLst/>
                        </a:rPr>
                        <a:t>p = .690</a:t>
                      </a:r>
                      <a:endParaRPr lang="ca-ES"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ca-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6699182"/>
                  </a:ext>
                </a:extLst>
              </a:tr>
            </a:tbl>
          </a:graphicData>
        </a:graphic>
      </p:graphicFrame>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599658735"/>
      </p:ext>
    </p:extLst>
  </p:cSld>
  <p:clrMapOvr>
    <a:masterClrMapping/>
  </p:clrMapOvr>
  <mc:AlternateContent xmlns:mc="http://schemas.openxmlformats.org/markup-compatibility/2006" xmlns:p14="http://schemas.microsoft.com/office/powerpoint/2010/main">
    <mc:Choice Requires="p14">
      <p:transition spd="slow" p14:dur="2000" advTm="24301"/>
    </mc:Choice>
    <mc:Fallback xmlns="">
      <p:transition spd="slow" advTm="243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72727"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9F2-FA03-4158-8288-1D45789933F4}"/>
              </a:ext>
            </a:extLst>
          </p:cNvPr>
          <p:cNvSpPr>
            <a:spLocks noGrp="1"/>
          </p:cNvSpPr>
          <p:nvPr>
            <p:ph type="title"/>
          </p:nvPr>
        </p:nvSpPr>
        <p:spPr>
          <a:xfrm>
            <a:off x="1653363" y="365760"/>
            <a:ext cx="9367203" cy="1188720"/>
          </a:xfrm>
        </p:spPr>
        <p:txBody>
          <a:bodyPr>
            <a:noAutofit/>
          </a:bodyPr>
          <a:lstStyle/>
          <a:p>
            <a:r>
              <a:rPr lang="en-US" sz="2800" dirty="0"/>
              <a:t>RQ2: Is the students’ perception of learning from extensive classroom exposure to L2 TV series related to viewing modes?</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691518026"/>
              </p:ext>
            </p:extLst>
          </p:nvPr>
        </p:nvGraphicFramePr>
        <p:xfrm>
          <a:off x="2416717" y="1933860"/>
          <a:ext cx="7840493" cy="4558380"/>
        </p:xfrm>
        <a:graphic>
          <a:graphicData uri="http://schemas.openxmlformats.org/drawingml/2006/chart">
            <c:chart xmlns:c="http://schemas.openxmlformats.org/drawingml/2006/chart" xmlns:r="http://schemas.openxmlformats.org/officeDocument/2006/relationships" r:id="rId5"/>
          </a:graphicData>
        </a:graphic>
      </p:graphicFrame>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3801279289"/>
      </p:ext>
    </p:extLst>
  </p:cSld>
  <p:clrMapOvr>
    <a:masterClrMapping/>
  </p:clrMapOvr>
  <mc:AlternateContent xmlns:mc="http://schemas.openxmlformats.org/markup-compatibility/2006" xmlns:p14="http://schemas.microsoft.com/office/powerpoint/2010/main">
    <mc:Choice Requires="p14">
      <p:transition spd="slow" p14:dur="2000" advTm="29546"/>
    </mc:Choice>
    <mc:Fallback xmlns="">
      <p:transition spd="slow" advTm="295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9F2-FA03-4158-8288-1D45789933F4}"/>
              </a:ext>
            </a:extLst>
          </p:cNvPr>
          <p:cNvSpPr>
            <a:spLocks noGrp="1"/>
          </p:cNvSpPr>
          <p:nvPr>
            <p:ph type="title"/>
          </p:nvPr>
        </p:nvSpPr>
        <p:spPr>
          <a:xfrm>
            <a:off x="1653363" y="365760"/>
            <a:ext cx="9367203" cy="1188720"/>
          </a:xfrm>
        </p:spPr>
        <p:txBody>
          <a:bodyPr>
            <a:noAutofit/>
          </a:bodyPr>
          <a:lstStyle/>
          <a:p>
            <a:r>
              <a:rPr lang="en-US" sz="2800" dirty="0"/>
              <a:t>RQ2: Is the students’ perception of learning from extensive classroom exposure to L2 TV series related to viewing modes?</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p:cNvSpPr>
            <a:spLocks noGrp="1"/>
          </p:cNvSpPr>
          <p:nvPr>
            <p:ph idx="1"/>
          </p:nvPr>
        </p:nvSpPr>
        <p:spPr>
          <a:xfrm>
            <a:off x="7013748" y="2250831"/>
            <a:ext cx="5178252" cy="3926132"/>
          </a:xfrm>
        </p:spPr>
        <p:txBody>
          <a:bodyPr/>
          <a:lstStyle/>
          <a:p>
            <a:r>
              <a:rPr lang="en-US" sz="2400" dirty="0"/>
              <a:t>Enhanced captions had a stronger feeling of learning than Captions         (</a:t>
            </a:r>
            <a:r>
              <a:rPr lang="en-US" sz="2400" i="1" dirty="0"/>
              <a:t>p</a:t>
            </a:r>
            <a:r>
              <a:rPr lang="en-US" sz="2400" dirty="0"/>
              <a:t> = .016) </a:t>
            </a:r>
          </a:p>
          <a:p>
            <a:endParaRPr lang="es-ES" dirty="0"/>
          </a:p>
        </p:txBody>
      </p:sp>
      <p:pic>
        <p:nvPicPr>
          <p:cNvPr id="11" name="Marcador de contenido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0172" y="1920240"/>
            <a:ext cx="6085964" cy="4567663"/>
          </a:xfrm>
          <a:prstGeom prst="rect">
            <a:avLst/>
          </a:prstGeom>
        </p:spPr>
      </p:pic>
      <p:sp>
        <p:nvSpPr>
          <p:cNvPr id="14" name="Elipse 13"/>
          <p:cNvSpPr/>
          <p:nvPr/>
        </p:nvSpPr>
        <p:spPr>
          <a:xfrm>
            <a:off x="2784860" y="4477705"/>
            <a:ext cx="508911" cy="40892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Elipse 15"/>
          <p:cNvSpPr/>
          <p:nvPr/>
        </p:nvSpPr>
        <p:spPr>
          <a:xfrm>
            <a:off x="5818460" y="3595071"/>
            <a:ext cx="508911" cy="3870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5" name="Audio 1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1337791686"/>
      </p:ext>
    </p:extLst>
  </p:cSld>
  <p:clrMapOvr>
    <a:masterClrMapping/>
  </p:clrMapOvr>
  <mc:AlternateContent xmlns:mc="http://schemas.openxmlformats.org/markup-compatibility/2006" xmlns:p14="http://schemas.microsoft.com/office/powerpoint/2010/main">
    <mc:Choice Requires="p14">
      <p:transition spd="slow" p14:dur="2000" advTm="22541"/>
    </mc:Choice>
    <mc:Fallback xmlns="">
      <p:transition spd="slow" advTm="225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9F2-FA03-4158-8288-1D45789933F4}"/>
              </a:ext>
            </a:extLst>
          </p:cNvPr>
          <p:cNvSpPr>
            <a:spLocks noGrp="1"/>
          </p:cNvSpPr>
          <p:nvPr>
            <p:ph type="title"/>
          </p:nvPr>
        </p:nvSpPr>
        <p:spPr>
          <a:xfrm>
            <a:off x="1653363" y="365760"/>
            <a:ext cx="9367203" cy="1188720"/>
          </a:xfrm>
        </p:spPr>
        <p:txBody>
          <a:bodyPr>
            <a:noAutofit/>
          </a:bodyPr>
          <a:lstStyle/>
          <a:p>
            <a:r>
              <a:rPr lang="en-US" sz="2800" dirty="0"/>
              <a:t>RQ3: To what extent does students’ experience with the different viewing modes affect preferred viewing mode?</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9" name="Marcador de contenido 8"/>
          <p:cNvGraphicFramePr>
            <a:graphicFrameLocks noGrp="1"/>
          </p:cNvGraphicFramePr>
          <p:nvPr>
            <p:ph idx="1"/>
            <p:extLst>
              <p:ext uri="{D42A27DB-BD31-4B8C-83A1-F6EECF244321}">
                <p14:modId xmlns:p14="http://schemas.microsoft.com/office/powerpoint/2010/main" val="2849424716"/>
              </p:ext>
            </p:extLst>
          </p:nvPr>
        </p:nvGraphicFramePr>
        <p:xfrm>
          <a:off x="2515077" y="2010649"/>
          <a:ext cx="7959436" cy="4481591"/>
        </p:xfrm>
        <a:graphic>
          <a:graphicData uri="http://schemas.openxmlformats.org/drawingml/2006/chart">
            <c:chart xmlns:c="http://schemas.openxmlformats.org/drawingml/2006/chart" xmlns:r="http://schemas.openxmlformats.org/officeDocument/2006/relationships" r:id="rId5"/>
          </a:graphicData>
        </a:graphic>
      </p:graphicFrame>
      <p:cxnSp>
        <p:nvCxnSpPr>
          <p:cNvPr id="4" name="Conector recto de flecha 3"/>
          <p:cNvCxnSpPr/>
          <p:nvPr/>
        </p:nvCxnSpPr>
        <p:spPr>
          <a:xfrm>
            <a:off x="6541477" y="3537020"/>
            <a:ext cx="361741" cy="1547446"/>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5" name="Rectángulo 4"/>
          <p:cNvSpPr/>
          <p:nvPr/>
        </p:nvSpPr>
        <p:spPr>
          <a:xfrm>
            <a:off x="6219930" y="2490791"/>
            <a:ext cx="432079" cy="830997"/>
          </a:xfrm>
          <a:prstGeom prst="rect">
            <a:avLst/>
          </a:prstGeom>
        </p:spPr>
        <p:txBody>
          <a:bodyPr wrap="square">
            <a:spAutoFit/>
          </a:bodyPr>
          <a:lstStyle/>
          <a:p>
            <a:endParaRPr lang="en-US" dirty="0"/>
          </a:p>
          <a:p>
            <a:r>
              <a:rPr lang="en-US" sz="3000" b="1" dirty="0">
                <a:solidFill>
                  <a:srgbClr val="FF0000"/>
                </a:solidFill>
              </a:rPr>
              <a:t>*</a:t>
            </a:r>
            <a:endParaRPr lang="es-ES" sz="3000" b="1" dirty="0">
              <a:solidFill>
                <a:srgbClr val="FF0000"/>
              </a:solidFill>
            </a:endParaRPr>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979415064"/>
      </p:ext>
    </p:extLst>
  </p:cSld>
  <p:clrMapOvr>
    <a:masterClrMapping/>
  </p:clrMapOvr>
  <mc:AlternateContent xmlns:mc="http://schemas.openxmlformats.org/markup-compatibility/2006" xmlns:p14="http://schemas.microsoft.com/office/powerpoint/2010/main">
    <mc:Choice Requires="p14">
      <p:transition spd="slow" p14:dur="2000" advTm="20240"/>
    </mc:Choice>
    <mc:Fallback xmlns="">
      <p:transition spd="slow" advTm="202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27"/>
          <p:cNvSpPr/>
          <p:nvPr/>
        </p:nvSpPr>
        <p:spPr>
          <a:xfrm>
            <a:off x="8376138" y="2451798"/>
            <a:ext cx="2904000" cy="4333200"/>
          </a:xfrm>
          <a:prstGeom prst="rect">
            <a:avLst/>
          </a:prstGeom>
          <a:solidFill>
            <a:srgbClr val="EDEDED"/>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7" name="Google Shape;257;p27"/>
          <p:cNvSpPr/>
          <p:nvPr/>
        </p:nvSpPr>
        <p:spPr>
          <a:xfrm>
            <a:off x="5421923" y="2451798"/>
            <a:ext cx="2944200" cy="4333200"/>
          </a:xfrm>
          <a:prstGeom prst="rect">
            <a:avLst/>
          </a:prstGeom>
          <a:solidFill>
            <a:srgbClr val="E1EFD8"/>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8" name="Google Shape;258;p27"/>
          <p:cNvSpPr/>
          <p:nvPr/>
        </p:nvSpPr>
        <p:spPr>
          <a:xfrm>
            <a:off x="2643963" y="2451798"/>
            <a:ext cx="2778000" cy="4333200"/>
          </a:xfrm>
          <a:prstGeom prst="rect">
            <a:avLst/>
          </a:prstGeom>
          <a:solidFill>
            <a:srgbClr val="FFF2CC"/>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9" name="Google Shape;259;p27"/>
          <p:cNvSpPr txBox="1">
            <a:spLocks noGrp="1"/>
          </p:cNvSpPr>
          <p:nvPr>
            <p:ph type="title"/>
          </p:nvPr>
        </p:nvSpPr>
        <p:spPr>
          <a:xfrm>
            <a:off x="1653375" y="365750"/>
            <a:ext cx="8766600" cy="1188600"/>
          </a:xfrm>
          <a:prstGeom prst="rect">
            <a:avLst/>
          </a:prstGeom>
          <a:noFill/>
          <a:ln>
            <a:noFill/>
          </a:ln>
        </p:spPr>
        <p:txBody>
          <a:bodyPr spcFirstLastPara="1" wrap="square" lIns="91425" tIns="45700" rIns="91425" bIns="45700" anchor="ctr" anchorCtr="0">
            <a:noAutofit/>
          </a:bodyPr>
          <a:lstStyle/>
          <a:p>
            <a:r>
              <a:rPr lang="en-US" sz="3600" dirty="0"/>
              <a:t>RQ4: Is this viewing mode change related to in-class viewing mode?</a:t>
            </a:r>
          </a:p>
        </p:txBody>
      </p:sp>
      <p:sp>
        <p:nvSpPr>
          <p:cNvPr id="260" name="Google Shape;260;p27"/>
          <p:cNvSpPr/>
          <p:nvPr/>
        </p:nvSpPr>
        <p:spPr>
          <a:xfrm>
            <a:off x="1" y="0"/>
            <a:ext cx="1764099" cy="1558212"/>
          </a:xfrm>
          <a:custGeom>
            <a:avLst/>
            <a:gdLst/>
            <a:ahLst/>
            <a:cxnLst/>
            <a:rect l="l" t="t" r="r" b="b"/>
            <a:pathLst>
              <a:path w="1764099" h="1558212" extrusionOk="0">
                <a:moveTo>
                  <a:pt x="0" y="0"/>
                </a:moveTo>
                <a:lnTo>
                  <a:pt x="1764099" y="0"/>
                </a:lnTo>
                <a:lnTo>
                  <a:pt x="1042087" y="1558212"/>
                </a:lnTo>
                <a:lnTo>
                  <a:pt x="0" y="1558212"/>
                </a:lnTo>
                <a:close/>
              </a:path>
            </a:pathLst>
          </a:cu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1" name="Google Shape;261;p27"/>
          <p:cNvSpPr/>
          <p:nvPr/>
        </p:nvSpPr>
        <p:spPr>
          <a:xfrm>
            <a:off x="1" y="1691640"/>
            <a:ext cx="12191999" cy="5166360"/>
          </a:xfrm>
          <a:custGeom>
            <a:avLst/>
            <a:gdLst/>
            <a:ahLst/>
            <a:cxnLst/>
            <a:rect l="l" t="t" r="r" b="b"/>
            <a:pathLst>
              <a:path w="12191999" h="5166360" extrusionOk="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2" name="Google Shape;262;p27"/>
          <p:cNvSpPr/>
          <p:nvPr/>
        </p:nvSpPr>
        <p:spPr>
          <a:xfrm>
            <a:off x="0" y="1691641"/>
            <a:ext cx="971654" cy="2096979"/>
          </a:xfrm>
          <a:custGeom>
            <a:avLst/>
            <a:gdLst/>
            <a:ahLst/>
            <a:cxnLst/>
            <a:rect l="l" t="t" r="r" b="b"/>
            <a:pathLst>
              <a:path w="971654" h="2096979" extrusionOk="0">
                <a:moveTo>
                  <a:pt x="0" y="0"/>
                </a:moveTo>
                <a:lnTo>
                  <a:pt x="971654" y="0"/>
                </a:lnTo>
                <a:lnTo>
                  <a:pt x="0" y="2096979"/>
                </a:lnTo>
                <a:close/>
              </a:path>
            </a:pathLst>
          </a:custGeom>
          <a:solidFill>
            <a:srgbClr val="40404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264" name="Google Shape;264;p27"/>
          <p:cNvCxnSpPr/>
          <p:nvPr/>
        </p:nvCxnSpPr>
        <p:spPr>
          <a:xfrm>
            <a:off x="4032943" y="3366198"/>
            <a:ext cx="79200" cy="2059800"/>
          </a:xfrm>
          <a:prstGeom prst="straightConnector1">
            <a:avLst/>
          </a:prstGeom>
          <a:noFill/>
          <a:ln w="19050" cap="flat" cmpd="sng">
            <a:solidFill>
              <a:srgbClr val="FF0000"/>
            </a:solidFill>
            <a:prstDash val="solid"/>
            <a:miter lim="800000"/>
            <a:headEnd type="none" w="sm" len="sm"/>
            <a:tailEnd type="triangle" w="med" len="med"/>
          </a:ln>
        </p:spPr>
      </p:cxnSp>
      <p:cxnSp>
        <p:nvCxnSpPr>
          <p:cNvPr id="265" name="Google Shape;265;p27"/>
          <p:cNvCxnSpPr/>
          <p:nvPr/>
        </p:nvCxnSpPr>
        <p:spPr>
          <a:xfrm rot="10800000" flipH="1">
            <a:off x="9677538" y="3830310"/>
            <a:ext cx="150600" cy="1366200"/>
          </a:xfrm>
          <a:prstGeom prst="straightConnector1">
            <a:avLst/>
          </a:prstGeom>
          <a:noFill/>
          <a:ln w="19050" cap="flat" cmpd="sng">
            <a:solidFill>
              <a:srgbClr val="FF0000"/>
            </a:solidFill>
            <a:prstDash val="solid"/>
            <a:miter lim="800000"/>
            <a:headEnd type="none" w="sm" len="sm"/>
            <a:tailEnd type="triangle" w="med" len="med"/>
          </a:ln>
        </p:spPr>
      </p:cxnSp>
      <p:sp>
        <p:nvSpPr>
          <p:cNvPr id="266" name="Google Shape;266;p27"/>
          <p:cNvSpPr/>
          <p:nvPr/>
        </p:nvSpPr>
        <p:spPr>
          <a:xfrm>
            <a:off x="5421925" y="1691650"/>
            <a:ext cx="2944200" cy="534600"/>
          </a:xfrm>
          <a:prstGeom prst="rect">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7"/>
          <p:cNvSpPr txBox="1"/>
          <p:nvPr/>
        </p:nvSpPr>
        <p:spPr>
          <a:xfrm rot="208">
            <a:off x="4225162" y="1669167"/>
            <a:ext cx="5153912" cy="739907"/>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600"/>
              <a:buFont typeface="Calibri"/>
              <a:buNone/>
            </a:pPr>
            <a:r>
              <a:rPr lang="es-ES" sz="2000" dirty="0" err="1">
                <a:solidFill>
                  <a:schemeClr val="dk1"/>
                </a:solidFill>
                <a:latin typeface="Calibri"/>
                <a:ea typeface="Calibri"/>
                <a:cs typeface="Calibri"/>
                <a:sym typeface="Calibri"/>
              </a:rPr>
              <a:t>Percentage</a:t>
            </a:r>
            <a:r>
              <a:rPr lang="es-ES" sz="2000" dirty="0">
                <a:solidFill>
                  <a:schemeClr val="dk1"/>
                </a:solidFill>
                <a:latin typeface="Calibri"/>
                <a:ea typeface="Calibri"/>
                <a:cs typeface="Calibri"/>
                <a:sym typeface="Calibri"/>
              </a:rPr>
              <a:t> of </a:t>
            </a:r>
            <a:r>
              <a:rPr lang="es-ES" sz="2000" dirty="0" err="1">
                <a:solidFill>
                  <a:schemeClr val="dk1"/>
                </a:solidFill>
                <a:latin typeface="Calibri"/>
                <a:ea typeface="Calibri"/>
                <a:cs typeface="Calibri"/>
                <a:sym typeface="Calibri"/>
              </a:rPr>
              <a:t>participants</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who</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watched</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using</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different</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viewing</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modes</a:t>
            </a:r>
            <a:r>
              <a:rPr lang="es-ES" sz="2000" dirty="0">
                <a:solidFill>
                  <a:schemeClr val="dk1"/>
                </a:solidFill>
                <a:latin typeface="Calibri"/>
                <a:ea typeface="Calibri"/>
                <a:cs typeface="Calibri"/>
                <a:sym typeface="Calibri"/>
              </a:rPr>
              <a:t> in </a:t>
            </a:r>
            <a:r>
              <a:rPr lang="es-ES" sz="2000" dirty="0" err="1">
                <a:solidFill>
                  <a:schemeClr val="dk1"/>
                </a:solidFill>
                <a:latin typeface="Calibri"/>
                <a:ea typeface="Calibri"/>
                <a:cs typeface="Calibri"/>
                <a:sym typeface="Calibri"/>
              </a:rPr>
              <a:t>the</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previous</a:t>
            </a:r>
            <a:r>
              <a:rPr lang="es-ES" sz="2000" dirty="0">
                <a:solidFill>
                  <a:schemeClr val="dk1"/>
                </a:solidFill>
                <a:latin typeface="Calibri"/>
                <a:ea typeface="Calibri"/>
                <a:cs typeface="Calibri"/>
                <a:sym typeface="Calibri"/>
              </a:rPr>
              <a:t> </a:t>
            </a:r>
            <a:r>
              <a:rPr lang="es-ES" sz="2000" dirty="0" err="1">
                <a:solidFill>
                  <a:schemeClr val="dk1"/>
                </a:solidFill>
                <a:latin typeface="Calibri"/>
                <a:ea typeface="Calibri"/>
                <a:cs typeface="Calibri"/>
                <a:sym typeface="Calibri"/>
              </a:rPr>
              <a:t>week</a:t>
            </a:r>
            <a:endParaRPr sz="100" dirty="0">
              <a:latin typeface="Calibri"/>
              <a:ea typeface="Calibri"/>
              <a:cs typeface="Calibri"/>
              <a:sym typeface="Calibri"/>
            </a:endParaRPr>
          </a:p>
        </p:txBody>
      </p:sp>
      <p:grpSp>
        <p:nvGrpSpPr>
          <p:cNvPr id="268" name="Google Shape;268;p27"/>
          <p:cNvGrpSpPr/>
          <p:nvPr/>
        </p:nvGrpSpPr>
        <p:grpSpPr>
          <a:xfrm>
            <a:off x="644099" y="3671607"/>
            <a:ext cx="6321550" cy="1206425"/>
            <a:chOff x="1110800" y="3727975"/>
            <a:chExt cx="6321550" cy="1206425"/>
          </a:xfrm>
        </p:grpSpPr>
        <p:sp>
          <p:nvSpPr>
            <p:cNvPr id="269" name="Google Shape;269;p27"/>
            <p:cNvSpPr/>
            <p:nvPr/>
          </p:nvSpPr>
          <p:spPr>
            <a:xfrm>
              <a:off x="1110800" y="3788600"/>
              <a:ext cx="304500" cy="325500"/>
            </a:xfrm>
            <a:prstGeom prst="rect">
              <a:avLst/>
            </a:prstGeom>
            <a:solidFill>
              <a:srgbClr val="E691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7"/>
            <p:cNvSpPr/>
            <p:nvPr/>
          </p:nvSpPr>
          <p:spPr>
            <a:xfrm>
              <a:off x="1110800" y="4295900"/>
              <a:ext cx="304500" cy="325500"/>
            </a:xfrm>
            <a:prstGeom prst="rect">
              <a:avLst/>
            </a:pr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7"/>
            <p:cNvSpPr txBox="1"/>
            <p:nvPr/>
          </p:nvSpPr>
          <p:spPr>
            <a:xfrm>
              <a:off x="1373225" y="3727975"/>
              <a:ext cx="6048600" cy="70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a:latin typeface="Calibri"/>
                  <a:ea typeface="Calibri"/>
                  <a:cs typeface="Calibri"/>
                  <a:sym typeface="Calibri"/>
                </a:rPr>
                <a:t>beginning</a:t>
              </a:r>
              <a:endParaRPr>
                <a:latin typeface="Calibri"/>
                <a:ea typeface="Calibri"/>
                <a:cs typeface="Calibri"/>
                <a:sym typeface="Calibri"/>
              </a:endParaRPr>
            </a:p>
          </p:txBody>
        </p:sp>
        <p:sp>
          <p:nvSpPr>
            <p:cNvPr id="272" name="Google Shape;272;p27"/>
            <p:cNvSpPr txBox="1"/>
            <p:nvPr/>
          </p:nvSpPr>
          <p:spPr>
            <a:xfrm>
              <a:off x="1383750" y="4228800"/>
              <a:ext cx="6048600" cy="70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dirty="0" err="1">
                  <a:latin typeface="Calibri"/>
                  <a:ea typeface="Calibri"/>
                  <a:cs typeface="Calibri"/>
                  <a:sym typeface="Calibri"/>
                </a:rPr>
                <a:t>end</a:t>
              </a:r>
              <a:endParaRPr dirty="0">
                <a:latin typeface="Calibri"/>
                <a:ea typeface="Calibri"/>
                <a:cs typeface="Calibri"/>
                <a:sym typeface="Calibri"/>
              </a:endParaRPr>
            </a:p>
          </p:txBody>
        </p:sp>
      </p:grpSp>
      <p:graphicFrame>
        <p:nvGraphicFramePr>
          <p:cNvPr id="19" name="Marcador de contenido 6"/>
          <p:cNvGraphicFramePr>
            <a:graphicFrameLocks noGrp="1"/>
          </p:cNvGraphicFramePr>
          <p:nvPr>
            <p:ph idx="1"/>
            <p:extLst>
              <p:ext uri="{D42A27DB-BD31-4B8C-83A1-F6EECF244321}">
                <p14:modId xmlns:p14="http://schemas.microsoft.com/office/powerpoint/2010/main" val="4049646790"/>
              </p:ext>
            </p:extLst>
          </p:nvPr>
        </p:nvGraphicFramePr>
        <p:xfrm>
          <a:off x="2506717" y="2409230"/>
          <a:ext cx="7913419" cy="4375715"/>
        </p:xfrm>
        <a:graphic>
          <a:graphicData uri="http://schemas.openxmlformats.org/drawingml/2006/chart">
            <c:chart xmlns:c="http://schemas.openxmlformats.org/drawingml/2006/chart" xmlns:r="http://schemas.openxmlformats.org/officeDocument/2006/relationships" r:id="rId5"/>
          </a:graphicData>
        </a:graphic>
      </p:graphicFrame>
      <p:pic>
        <p:nvPicPr>
          <p:cNvPr id="21"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690908891"/>
      </p:ext>
    </p:extLst>
  </p:cSld>
  <p:clrMapOvr>
    <a:masterClrMapping/>
  </p:clrMapOvr>
  <mc:AlternateContent xmlns:mc="http://schemas.openxmlformats.org/markup-compatibility/2006" xmlns:p14="http://schemas.microsoft.com/office/powerpoint/2010/main">
    <mc:Choice Requires="p14">
      <p:transition spd="slow" p14:dur="2000" advTm="32062"/>
    </mc:Choice>
    <mc:Fallback xmlns="">
      <p:transition spd="slow" advTm="320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9F2-FA03-4158-8288-1D45789933F4}"/>
              </a:ext>
            </a:extLst>
          </p:cNvPr>
          <p:cNvSpPr>
            <a:spLocks noGrp="1"/>
          </p:cNvSpPr>
          <p:nvPr>
            <p:ph type="title"/>
          </p:nvPr>
        </p:nvSpPr>
        <p:spPr>
          <a:xfrm>
            <a:off x="1653363" y="365760"/>
            <a:ext cx="9367203" cy="1188720"/>
          </a:xfrm>
        </p:spPr>
        <p:txBody>
          <a:bodyPr>
            <a:normAutofit/>
          </a:bodyPr>
          <a:lstStyle/>
          <a:p>
            <a:r>
              <a:rPr lang="es-ES" sz="3700" dirty="0" err="1"/>
              <a:t>Discussion</a:t>
            </a:r>
            <a:r>
              <a:rPr lang="es-ES" sz="3700" dirty="0"/>
              <a:t> 1: </a:t>
            </a:r>
            <a:r>
              <a:rPr lang="es-ES" sz="3700" dirty="0" err="1"/>
              <a:t>Perceptions</a:t>
            </a:r>
            <a:r>
              <a:rPr lang="es-ES" sz="3700" dirty="0"/>
              <a:t> of </a:t>
            </a:r>
            <a:r>
              <a:rPr lang="es-ES" sz="3700" dirty="0" err="1"/>
              <a:t>learning</a:t>
            </a:r>
            <a:endParaRPr lang="ca-ES" sz="3700" dirty="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6B1EF02-D94E-420E-83F5-7276E25C2F15}"/>
              </a:ext>
            </a:extLst>
          </p:cNvPr>
          <p:cNvSpPr>
            <a:spLocks noGrp="1"/>
          </p:cNvSpPr>
          <p:nvPr>
            <p:ph idx="1"/>
          </p:nvPr>
        </p:nvSpPr>
        <p:spPr>
          <a:xfrm>
            <a:off x="1875860" y="1920240"/>
            <a:ext cx="10204380" cy="4814046"/>
          </a:xfrm>
        </p:spPr>
        <p:txBody>
          <a:bodyPr anchor="t">
            <a:normAutofit/>
          </a:bodyPr>
          <a:lstStyle/>
          <a:p>
            <a:pPr>
              <a:lnSpc>
                <a:spcPct val="150000"/>
              </a:lnSpc>
            </a:pPr>
            <a:r>
              <a:rPr lang="es-ES" sz="2000" dirty="0" err="1"/>
              <a:t>Expressions</a:t>
            </a:r>
            <a:r>
              <a:rPr lang="es-ES" sz="2000" dirty="0"/>
              <a:t> and </a:t>
            </a:r>
            <a:r>
              <a:rPr lang="es-ES" sz="2000" dirty="0" err="1"/>
              <a:t>vocabulary</a:t>
            </a:r>
            <a:r>
              <a:rPr lang="es-ES" sz="2000" dirty="0"/>
              <a:t>: </a:t>
            </a:r>
            <a:r>
              <a:rPr lang="es-ES" sz="2000" dirty="0" err="1"/>
              <a:t>salient</a:t>
            </a:r>
            <a:r>
              <a:rPr lang="es-ES" sz="2000" dirty="0"/>
              <a:t> </a:t>
            </a:r>
            <a:r>
              <a:rPr lang="es-ES" sz="2000" i="1" dirty="0"/>
              <a:t>per se </a:t>
            </a:r>
            <a:r>
              <a:rPr lang="es-ES" sz="2000" dirty="0"/>
              <a:t>(and so, more </a:t>
            </a:r>
            <a:r>
              <a:rPr lang="es-ES" sz="2000" dirty="0" err="1"/>
              <a:t>noticeable</a:t>
            </a:r>
            <a:r>
              <a:rPr lang="es-ES" sz="2000" dirty="0"/>
              <a:t>)</a:t>
            </a:r>
            <a:endParaRPr lang="es-ES" sz="2000" i="1" dirty="0"/>
          </a:p>
          <a:p>
            <a:pPr lvl="0">
              <a:lnSpc>
                <a:spcPct val="150000"/>
              </a:lnSpc>
              <a:buClr>
                <a:schemeClr val="dk1"/>
              </a:buClr>
              <a:buSzPts val="2000"/>
            </a:pPr>
            <a:r>
              <a:rPr lang="es-ES" sz="2000" dirty="0" err="1"/>
              <a:t>Expressions</a:t>
            </a:r>
            <a:r>
              <a:rPr lang="es-ES" sz="2000" dirty="0"/>
              <a:t> and </a:t>
            </a:r>
            <a:r>
              <a:rPr lang="es-ES" sz="2000" dirty="0" err="1"/>
              <a:t>vocabulary</a:t>
            </a:r>
            <a:r>
              <a:rPr lang="es-ES" sz="2000" dirty="0"/>
              <a:t>:</a:t>
            </a:r>
            <a:r>
              <a:rPr lang="en-US" sz="2000" dirty="0"/>
              <a:t> effect of enhanced captions</a:t>
            </a:r>
          </a:p>
          <a:p>
            <a:pPr>
              <a:lnSpc>
                <a:spcPct val="150000"/>
              </a:lnSpc>
            </a:pPr>
            <a:r>
              <a:rPr lang="es-ES" sz="2000" dirty="0" err="1"/>
              <a:t>Expressions</a:t>
            </a:r>
            <a:r>
              <a:rPr lang="es-ES" sz="2000" dirty="0"/>
              <a:t> = </a:t>
            </a:r>
            <a:r>
              <a:rPr lang="es-ES" sz="2000" dirty="0" err="1"/>
              <a:t>out</a:t>
            </a:r>
            <a:r>
              <a:rPr lang="es-ES" sz="2000" dirty="0"/>
              <a:t>-of-</a:t>
            </a:r>
            <a:r>
              <a:rPr lang="es-ES" sz="2000" dirty="0" err="1"/>
              <a:t>class</a:t>
            </a:r>
            <a:r>
              <a:rPr lang="es-ES" sz="2000" dirty="0"/>
              <a:t> </a:t>
            </a:r>
            <a:r>
              <a:rPr lang="es-ES" sz="2000" dirty="0" err="1"/>
              <a:t>exposure</a:t>
            </a:r>
            <a:r>
              <a:rPr lang="es-ES" sz="2000" dirty="0"/>
              <a:t> </a:t>
            </a:r>
            <a:r>
              <a:rPr lang="es-ES" sz="2000" dirty="0" err="1"/>
              <a:t>viewing</a:t>
            </a:r>
            <a:r>
              <a:rPr lang="es-ES" sz="2000" dirty="0"/>
              <a:t> </a:t>
            </a:r>
            <a:r>
              <a:rPr lang="es-ES" sz="2000" dirty="0" err="1"/>
              <a:t>habits</a:t>
            </a:r>
            <a:r>
              <a:rPr lang="es-ES" sz="2000" dirty="0"/>
              <a:t> (</a:t>
            </a:r>
            <a:r>
              <a:rPr lang="es-ES" sz="2000" dirty="0" err="1"/>
              <a:t>Kusyk</a:t>
            </a:r>
            <a:r>
              <a:rPr lang="es-ES" sz="2000" dirty="0"/>
              <a:t> &amp; </a:t>
            </a:r>
            <a:r>
              <a:rPr lang="es-ES" sz="2000" dirty="0" err="1"/>
              <a:t>Sockett</a:t>
            </a:r>
            <a:r>
              <a:rPr lang="es-ES" sz="2000" dirty="0"/>
              <a:t>, 2012; </a:t>
            </a:r>
            <a:r>
              <a:rPr lang="es-ES" sz="2000" dirty="0" err="1"/>
              <a:t>Vanderplank</a:t>
            </a:r>
            <a:r>
              <a:rPr lang="es-ES" sz="2000" dirty="0"/>
              <a:t>, 2019)</a:t>
            </a:r>
          </a:p>
          <a:p>
            <a:pPr>
              <a:lnSpc>
                <a:spcPct val="150000"/>
              </a:lnSpc>
            </a:pPr>
            <a:r>
              <a:rPr lang="ca-ES" sz="2000" dirty="0" err="1"/>
              <a:t>Grammar</a:t>
            </a:r>
            <a:r>
              <a:rPr lang="ca-ES" sz="2000" dirty="0"/>
              <a:t> </a:t>
            </a:r>
            <a:r>
              <a:rPr lang="ca-ES" sz="2000" dirty="0" err="1"/>
              <a:t>upper</a:t>
            </a:r>
            <a:r>
              <a:rPr lang="ca-ES" sz="2000" dirty="0"/>
              <a:t> </a:t>
            </a:r>
            <a:r>
              <a:rPr lang="ca-ES" sz="2000" dirty="0" err="1"/>
              <a:t>proficiency</a:t>
            </a:r>
            <a:r>
              <a:rPr lang="ca-ES" sz="2000" dirty="0"/>
              <a:t> </a:t>
            </a:r>
            <a:r>
              <a:rPr lang="ca-ES" sz="2000" dirty="0" err="1"/>
              <a:t>not</a:t>
            </a:r>
            <a:r>
              <a:rPr lang="ca-ES" sz="2000" dirty="0"/>
              <a:t> </a:t>
            </a:r>
            <a:r>
              <a:rPr lang="ca-ES" sz="2000" dirty="0" err="1"/>
              <a:t>challenging</a:t>
            </a:r>
            <a:r>
              <a:rPr lang="ca-ES" sz="2000" dirty="0"/>
              <a:t> (Pattemore &amp; Muñoz, 2020)</a:t>
            </a:r>
          </a:p>
          <a:p>
            <a:pPr>
              <a:lnSpc>
                <a:spcPct val="150000"/>
              </a:lnSpc>
            </a:pPr>
            <a:r>
              <a:rPr lang="ca-ES" sz="2000" dirty="0" err="1"/>
              <a:t>Grammar</a:t>
            </a:r>
            <a:r>
              <a:rPr lang="ca-ES" sz="2000" dirty="0"/>
              <a:t> </a:t>
            </a:r>
            <a:r>
              <a:rPr lang="ca-ES" sz="2000" dirty="0" err="1"/>
              <a:t>and</a:t>
            </a:r>
            <a:r>
              <a:rPr lang="ca-ES" sz="2000" dirty="0"/>
              <a:t> </a:t>
            </a:r>
            <a:r>
              <a:rPr lang="ca-ES" sz="2000" dirty="0" err="1"/>
              <a:t>pronunciation</a:t>
            </a:r>
            <a:r>
              <a:rPr lang="ca-ES" sz="2000" dirty="0"/>
              <a:t> </a:t>
            </a:r>
            <a:r>
              <a:rPr lang="ca-ES" sz="2000" dirty="0" err="1"/>
              <a:t>not</a:t>
            </a:r>
            <a:r>
              <a:rPr lang="ca-ES" sz="2000" dirty="0"/>
              <a:t> </a:t>
            </a:r>
            <a:r>
              <a:rPr lang="ca-ES" sz="2000" dirty="0" err="1"/>
              <a:t>perceived</a:t>
            </a:r>
            <a:r>
              <a:rPr lang="ca-ES" sz="2000" dirty="0"/>
              <a:t> as </a:t>
            </a:r>
            <a:r>
              <a:rPr lang="ca-ES" sz="2000" dirty="0" err="1"/>
              <a:t>learnt</a:t>
            </a:r>
            <a:r>
              <a:rPr lang="ca-ES" sz="2000" dirty="0"/>
              <a:t> </a:t>
            </a:r>
            <a:r>
              <a:rPr lang="ca-ES" sz="2000" dirty="0" err="1"/>
              <a:t>because</a:t>
            </a:r>
            <a:r>
              <a:rPr lang="ca-ES" sz="2000" dirty="0"/>
              <a:t> </a:t>
            </a:r>
            <a:r>
              <a:rPr lang="ca-ES" sz="2000" dirty="0" err="1"/>
              <a:t>not</a:t>
            </a:r>
            <a:r>
              <a:rPr lang="ca-ES" sz="2000" dirty="0"/>
              <a:t> </a:t>
            </a:r>
            <a:r>
              <a:rPr lang="ca-ES" sz="2000" dirty="0" err="1"/>
              <a:t>tackled</a:t>
            </a:r>
            <a:r>
              <a:rPr lang="ca-ES" sz="2000" dirty="0"/>
              <a:t> </a:t>
            </a:r>
            <a:r>
              <a:rPr lang="ca-ES" sz="2000" dirty="0" err="1"/>
              <a:t>explicitly</a:t>
            </a:r>
            <a:r>
              <a:rPr lang="ca-ES" sz="2000" dirty="0"/>
              <a:t> (</a:t>
            </a:r>
            <a:r>
              <a:rPr lang="es-ES" sz="2000" dirty="0"/>
              <a:t>S</a:t>
            </a:r>
            <a:r>
              <a:rPr lang="ca-ES" sz="2000" dirty="0" err="1"/>
              <a:t>ydorenko</a:t>
            </a:r>
            <a:r>
              <a:rPr lang="ca-ES" sz="2000" dirty="0"/>
              <a:t>, 2010)</a:t>
            </a:r>
          </a:p>
          <a:p>
            <a:pPr>
              <a:lnSpc>
                <a:spcPct val="150000"/>
              </a:lnSpc>
            </a:pPr>
            <a:r>
              <a:rPr lang="ca-ES" sz="2000" dirty="0" err="1"/>
              <a:t>Pronunciation</a:t>
            </a:r>
            <a:r>
              <a:rPr lang="ca-ES" sz="2000" dirty="0"/>
              <a:t>: </a:t>
            </a:r>
            <a:r>
              <a:rPr lang="ca-ES" sz="2000" dirty="0" err="1"/>
              <a:t>not</a:t>
            </a:r>
            <a:r>
              <a:rPr lang="ca-ES" sz="2000" dirty="0"/>
              <a:t> </a:t>
            </a:r>
            <a:r>
              <a:rPr lang="ca-ES" sz="2000" dirty="0" err="1"/>
              <a:t>enough</a:t>
            </a:r>
            <a:r>
              <a:rPr lang="ca-ES" sz="2000" dirty="0"/>
              <a:t> </a:t>
            </a:r>
            <a:r>
              <a:rPr lang="ca-ES" sz="2000" dirty="0" err="1"/>
              <a:t>tokens</a:t>
            </a:r>
            <a:r>
              <a:rPr lang="ca-ES" sz="2000" dirty="0"/>
              <a:t> to </a:t>
            </a:r>
            <a:r>
              <a:rPr lang="ca-ES" sz="2000" dirty="0" err="1"/>
              <a:t>notice</a:t>
            </a:r>
            <a:endParaRPr lang="ca-ES" sz="2000" dirty="0"/>
          </a:p>
          <a:p>
            <a:pPr>
              <a:lnSpc>
                <a:spcPct val="150000"/>
              </a:lnSpc>
            </a:pPr>
            <a:r>
              <a:rPr lang="ca-ES" sz="2000" dirty="0" err="1"/>
              <a:t>Enhanced</a:t>
            </a:r>
            <a:r>
              <a:rPr lang="ca-ES" sz="2000" dirty="0"/>
              <a:t> </a:t>
            </a:r>
            <a:r>
              <a:rPr lang="ca-ES" sz="2000" dirty="0" err="1"/>
              <a:t>captions</a:t>
            </a:r>
            <a:r>
              <a:rPr lang="ca-ES" sz="2000" dirty="0"/>
              <a:t> </a:t>
            </a:r>
            <a:r>
              <a:rPr lang="ca-ES" sz="2000" dirty="0" err="1"/>
              <a:t>group</a:t>
            </a:r>
            <a:r>
              <a:rPr lang="ca-ES" sz="2000" dirty="0"/>
              <a:t>: </a:t>
            </a:r>
            <a:r>
              <a:rPr lang="ca-ES" sz="2000" dirty="0" err="1"/>
              <a:t>they</a:t>
            </a:r>
            <a:r>
              <a:rPr lang="ca-ES" sz="2000" dirty="0"/>
              <a:t> </a:t>
            </a:r>
            <a:r>
              <a:rPr lang="ca-ES" sz="2000" dirty="0" err="1"/>
              <a:t>feel</a:t>
            </a:r>
            <a:r>
              <a:rPr lang="ca-ES" sz="2000" dirty="0"/>
              <a:t> </a:t>
            </a:r>
            <a:r>
              <a:rPr lang="ca-ES" sz="2000" dirty="0" err="1"/>
              <a:t>they</a:t>
            </a:r>
            <a:r>
              <a:rPr lang="ca-ES" sz="2000" dirty="0"/>
              <a:t> </a:t>
            </a:r>
            <a:r>
              <a:rPr lang="ca-ES" sz="2000" dirty="0" err="1"/>
              <a:t>learn</a:t>
            </a:r>
            <a:r>
              <a:rPr lang="ca-ES" sz="2000" dirty="0"/>
              <a:t> </a:t>
            </a:r>
            <a:r>
              <a:rPr lang="ca-ES" sz="2000" dirty="0" err="1"/>
              <a:t>more</a:t>
            </a:r>
            <a:r>
              <a:rPr lang="ca-ES" sz="2000" dirty="0"/>
              <a:t> </a:t>
            </a:r>
            <a:r>
              <a:rPr lang="ca-ES" sz="2000" dirty="0">
                <a:sym typeface="Wingdings" panose="05000000000000000000" pitchFamily="2" charset="2"/>
              </a:rPr>
              <a:t> </a:t>
            </a:r>
            <a:r>
              <a:rPr lang="ca-ES" sz="2000" dirty="0" err="1">
                <a:sym typeface="Wingdings" panose="05000000000000000000" pitchFamily="2" charset="2"/>
              </a:rPr>
              <a:t>noticing</a:t>
            </a:r>
            <a:endParaRPr lang="ca-ES" sz="2000" dirty="0"/>
          </a:p>
          <a:p>
            <a:pPr marL="457200" lvl="1" indent="0">
              <a:buNone/>
            </a:pPr>
            <a:endParaRPr lang="ca-ES" sz="2000" dirty="0"/>
          </a:p>
        </p:txBody>
      </p:sp>
      <p:pic>
        <p:nvPicPr>
          <p:cNvPr id="18" name="Audio 17">
            <a:hlinkClick r:id="" action="ppaction://media"/>
            <a:extLst>
              <a:ext uri="{FF2B5EF4-FFF2-40B4-BE49-F238E27FC236}">
                <a16:creationId xmlns:a16="http://schemas.microsoft.com/office/drawing/2014/main" id="{39626EE9-CDB5-4DD0-9DEC-15250A456A1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838424284"/>
      </p:ext>
    </p:extLst>
  </p:cSld>
  <p:clrMapOvr>
    <a:masterClrMapping/>
  </p:clrMapOvr>
  <mc:AlternateContent xmlns:mc="http://schemas.openxmlformats.org/markup-compatibility/2006" xmlns:p14="http://schemas.microsoft.com/office/powerpoint/2010/main">
    <mc:Choice Requires="p14">
      <p:transition spd="slow" p14:dur="2000" advTm="140647"/>
    </mc:Choice>
    <mc:Fallback xmlns="">
      <p:transition spd="slow" advTm="1406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B4769-D769-4102-BD4E-957969ABCA76}"/>
              </a:ext>
            </a:extLst>
          </p:cNvPr>
          <p:cNvSpPr>
            <a:spLocks noGrp="1"/>
          </p:cNvSpPr>
          <p:nvPr>
            <p:ph type="title"/>
          </p:nvPr>
        </p:nvSpPr>
        <p:spPr>
          <a:xfrm>
            <a:off x="1653363" y="365760"/>
            <a:ext cx="9367203" cy="1188720"/>
          </a:xfrm>
        </p:spPr>
        <p:txBody>
          <a:bodyPr>
            <a:normAutofit/>
          </a:bodyPr>
          <a:lstStyle/>
          <a:p>
            <a:r>
              <a:rPr lang="es-ES" sz="3700" dirty="0" err="1"/>
              <a:t>Discussion</a:t>
            </a:r>
            <a:r>
              <a:rPr lang="es-ES" sz="3700" dirty="0"/>
              <a:t> 2: </a:t>
            </a:r>
            <a:r>
              <a:rPr lang="es-ES" sz="3700" dirty="0" err="1"/>
              <a:t>Preferred</a:t>
            </a:r>
            <a:r>
              <a:rPr lang="es-ES" sz="3700" dirty="0"/>
              <a:t> </a:t>
            </a:r>
            <a:r>
              <a:rPr lang="es-ES" sz="3700" dirty="0" err="1"/>
              <a:t>viewing</a:t>
            </a:r>
            <a:r>
              <a:rPr lang="es-ES" sz="3700" dirty="0"/>
              <a:t> </a:t>
            </a:r>
            <a:r>
              <a:rPr lang="es-ES" sz="3700" dirty="0" err="1"/>
              <a:t>mode</a:t>
            </a:r>
            <a:endParaRPr lang="ca-ES" sz="3700" dirty="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C091F397-6757-4D2C-BE75-77FD312E13D8}"/>
              </a:ext>
            </a:extLst>
          </p:cNvPr>
          <p:cNvSpPr>
            <a:spLocks noGrp="1"/>
          </p:cNvSpPr>
          <p:nvPr>
            <p:ph idx="1"/>
          </p:nvPr>
        </p:nvSpPr>
        <p:spPr>
          <a:xfrm>
            <a:off x="1653363" y="2309700"/>
            <a:ext cx="9367204" cy="4681728"/>
          </a:xfrm>
        </p:spPr>
        <p:txBody>
          <a:bodyPr anchor="t">
            <a:normAutofit/>
          </a:bodyPr>
          <a:lstStyle/>
          <a:p>
            <a:pPr>
              <a:lnSpc>
                <a:spcPct val="100000"/>
              </a:lnSpc>
            </a:pPr>
            <a:r>
              <a:rPr lang="es-ES" sz="2000" dirty="0" err="1"/>
              <a:t>Significant</a:t>
            </a:r>
            <a:r>
              <a:rPr lang="es-ES" sz="2000" dirty="0"/>
              <a:t> </a:t>
            </a:r>
            <a:r>
              <a:rPr lang="es-ES" sz="2000" dirty="0" err="1"/>
              <a:t>drop</a:t>
            </a:r>
            <a:r>
              <a:rPr lang="es-ES" sz="2000" dirty="0"/>
              <a:t> in </a:t>
            </a:r>
            <a:r>
              <a:rPr lang="es-ES" sz="2000" dirty="0" err="1"/>
              <a:t>viewing</a:t>
            </a:r>
            <a:r>
              <a:rPr lang="es-ES" sz="2000" dirty="0"/>
              <a:t> </a:t>
            </a:r>
            <a:r>
              <a:rPr lang="es-ES" sz="2000" dirty="0" err="1"/>
              <a:t>with</a:t>
            </a:r>
            <a:r>
              <a:rPr lang="es-ES" sz="2000" dirty="0"/>
              <a:t> L2 </a:t>
            </a:r>
            <a:r>
              <a:rPr lang="es-ES" sz="2000" dirty="0" err="1"/>
              <a:t>captions</a:t>
            </a:r>
            <a:r>
              <a:rPr lang="es-ES" sz="2000" dirty="0"/>
              <a:t> and </a:t>
            </a:r>
            <a:r>
              <a:rPr lang="es-ES" sz="2000" dirty="0" err="1"/>
              <a:t>increase</a:t>
            </a:r>
            <a:r>
              <a:rPr lang="es-ES" sz="2000" dirty="0"/>
              <a:t> in </a:t>
            </a:r>
            <a:r>
              <a:rPr lang="es-ES" sz="2000" dirty="0" err="1"/>
              <a:t>viewing</a:t>
            </a:r>
            <a:r>
              <a:rPr lang="es-ES" sz="2000" dirty="0"/>
              <a:t> </a:t>
            </a:r>
            <a:r>
              <a:rPr lang="es-ES" sz="2000" dirty="0" err="1"/>
              <a:t>without</a:t>
            </a:r>
            <a:r>
              <a:rPr lang="es-ES" sz="2000" dirty="0"/>
              <a:t> </a:t>
            </a:r>
            <a:r>
              <a:rPr lang="es-ES" sz="2000" dirty="0" err="1"/>
              <a:t>captions</a:t>
            </a:r>
            <a:r>
              <a:rPr lang="es-ES" sz="2000" dirty="0"/>
              <a:t> </a:t>
            </a:r>
          </a:p>
          <a:p>
            <a:pPr>
              <a:lnSpc>
                <a:spcPct val="150000"/>
              </a:lnSpc>
            </a:pPr>
            <a:r>
              <a:rPr lang="es-ES" sz="2000" dirty="0"/>
              <a:t>B1-B2 / C1-C2 </a:t>
            </a:r>
            <a:r>
              <a:rPr lang="es-ES" sz="2000" dirty="0" err="1"/>
              <a:t>preferred</a:t>
            </a:r>
            <a:r>
              <a:rPr lang="es-ES" sz="2000" dirty="0"/>
              <a:t> L2 </a:t>
            </a:r>
            <a:r>
              <a:rPr lang="es-ES" sz="2000" dirty="0" err="1"/>
              <a:t>captions</a:t>
            </a:r>
            <a:r>
              <a:rPr lang="es-ES" sz="2000" dirty="0"/>
              <a:t> </a:t>
            </a:r>
            <a:r>
              <a:rPr lang="es-ES" sz="2000" dirty="0">
                <a:sym typeface="Wingdings" panose="05000000000000000000" pitchFamily="2" charset="2"/>
              </a:rPr>
              <a:t> after 5 </a:t>
            </a:r>
            <a:r>
              <a:rPr lang="es-ES" sz="2000" dirty="0" err="1">
                <a:sym typeface="Wingdings" panose="05000000000000000000" pitchFamily="2" charset="2"/>
              </a:rPr>
              <a:t>weeks</a:t>
            </a:r>
            <a:r>
              <a:rPr lang="es-ES" sz="2000" dirty="0">
                <a:sym typeface="Wingdings" panose="05000000000000000000" pitchFamily="2" charset="2"/>
              </a:rPr>
              <a:t>  </a:t>
            </a:r>
            <a:r>
              <a:rPr lang="es-ES" sz="2000" dirty="0" err="1">
                <a:sym typeface="Wingdings" panose="05000000000000000000" pitchFamily="2" charset="2"/>
              </a:rPr>
              <a:t>without</a:t>
            </a:r>
            <a:r>
              <a:rPr lang="es-ES" sz="2000" dirty="0">
                <a:sym typeface="Wingdings" panose="05000000000000000000" pitchFamily="2" charset="2"/>
              </a:rPr>
              <a:t> </a:t>
            </a:r>
            <a:r>
              <a:rPr lang="es-ES" sz="2000" dirty="0" err="1">
                <a:sym typeface="Wingdings" panose="05000000000000000000" pitchFamily="2" charset="2"/>
              </a:rPr>
              <a:t>captions</a:t>
            </a:r>
            <a:r>
              <a:rPr lang="es-ES" sz="2000" dirty="0">
                <a:sym typeface="Wingdings" panose="05000000000000000000" pitchFamily="2" charset="2"/>
              </a:rPr>
              <a:t> </a:t>
            </a:r>
            <a:r>
              <a:rPr lang="es-ES" sz="2000" dirty="0" err="1">
                <a:sym typeface="Wingdings" panose="05000000000000000000" pitchFamily="2" charset="2"/>
              </a:rPr>
              <a:t>confident</a:t>
            </a:r>
            <a:endParaRPr lang="es-ES" sz="2000" dirty="0">
              <a:sym typeface="Wingdings" panose="05000000000000000000" pitchFamily="2" charset="2"/>
            </a:endParaRPr>
          </a:p>
          <a:p>
            <a:pPr>
              <a:lnSpc>
                <a:spcPct val="100000"/>
              </a:lnSpc>
            </a:pPr>
            <a:r>
              <a:rPr lang="es-ES" sz="2000" dirty="0" err="1"/>
              <a:t>Those</a:t>
            </a:r>
            <a:r>
              <a:rPr lang="es-ES" sz="2000" dirty="0"/>
              <a:t> </a:t>
            </a:r>
            <a:r>
              <a:rPr lang="es-ES" sz="2000" dirty="0" err="1"/>
              <a:t>who</a:t>
            </a:r>
            <a:r>
              <a:rPr lang="es-ES" sz="2000" dirty="0"/>
              <a:t> </a:t>
            </a:r>
            <a:r>
              <a:rPr lang="es-ES" sz="2000" dirty="0" err="1"/>
              <a:t>preferred</a:t>
            </a:r>
            <a:r>
              <a:rPr lang="es-ES" sz="2000" dirty="0"/>
              <a:t> L1 </a:t>
            </a:r>
            <a:r>
              <a:rPr lang="es-ES" sz="2000" dirty="0" err="1"/>
              <a:t>subtitles</a:t>
            </a:r>
            <a:r>
              <a:rPr lang="es-ES" sz="2000" dirty="0"/>
              <a:t> </a:t>
            </a:r>
            <a:r>
              <a:rPr lang="es-ES" sz="2000" dirty="0" err="1"/>
              <a:t>keep</a:t>
            </a:r>
            <a:r>
              <a:rPr lang="es-ES" sz="2000" dirty="0"/>
              <a:t> </a:t>
            </a:r>
            <a:r>
              <a:rPr lang="es-ES" sz="2000" dirty="0" err="1"/>
              <a:t>the</a:t>
            </a:r>
            <a:r>
              <a:rPr lang="es-ES" sz="2000" dirty="0"/>
              <a:t> </a:t>
            </a:r>
            <a:r>
              <a:rPr lang="es-ES" sz="2000" dirty="0" err="1"/>
              <a:t>same</a:t>
            </a:r>
            <a:r>
              <a:rPr lang="es-ES" sz="2000" dirty="0"/>
              <a:t> </a:t>
            </a:r>
            <a:r>
              <a:rPr lang="es-ES" sz="2000" dirty="0" err="1"/>
              <a:t>option</a:t>
            </a:r>
            <a:r>
              <a:rPr lang="es-ES" sz="2000" dirty="0"/>
              <a:t> </a:t>
            </a:r>
            <a:r>
              <a:rPr lang="es-ES" sz="2000" dirty="0">
                <a:sym typeface="Wingdings" panose="05000000000000000000" pitchFamily="2" charset="2"/>
              </a:rPr>
              <a:t> </a:t>
            </a:r>
            <a:r>
              <a:rPr lang="es-ES" sz="2000" dirty="0" err="1">
                <a:sym typeface="Wingdings" panose="05000000000000000000" pitchFamily="2" charset="2"/>
              </a:rPr>
              <a:t>not</a:t>
            </a:r>
            <a:r>
              <a:rPr lang="es-ES" sz="2000" dirty="0">
                <a:sym typeface="Wingdings" panose="05000000000000000000" pitchFamily="2" charset="2"/>
              </a:rPr>
              <a:t> </a:t>
            </a:r>
            <a:r>
              <a:rPr lang="es-ES" sz="2000" dirty="0" err="1">
                <a:sym typeface="Wingdings" panose="05000000000000000000" pitchFamily="2" charset="2"/>
              </a:rPr>
              <a:t>confident</a:t>
            </a:r>
            <a:r>
              <a:rPr lang="es-ES" sz="2000" dirty="0">
                <a:sym typeface="Wingdings" panose="05000000000000000000" pitchFamily="2" charset="2"/>
              </a:rPr>
              <a:t> </a:t>
            </a:r>
            <a:r>
              <a:rPr lang="es-ES" sz="2000" dirty="0" err="1">
                <a:sym typeface="Wingdings" panose="05000000000000000000" pitchFamily="2" charset="2"/>
              </a:rPr>
              <a:t>enough</a:t>
            </a:r>
            <a:r>
              <a:rPr lang="es-ES" sz="2000" dirty="0">
                <a:sym typeface="Wingdings" panose="05000000000000000000" pitchFamily="2" charset="2"/>
              </a:rPr>
              <a:t> / </a:t>
            </a:r>
            <a:r>
              <a:rPr lang="es-ES" sz="2000" dirty="0" err="1">
                <a:sym typeface="Wingdings" panose="05000000000000000000" pitchFamily="2" charset="2"/>
              </a:rPr>
              <a:t>lower</a:t>
            </a:r>
            <a:r>
              <a:rPr lang="es-ES" sz="2000" dirty="0">
                <a:sym typeface="Wingdings" panose="05000000000000000000" pitchFamily="2" charset="2"/>
              </a:rPr>
              <a:t> </a:t>
            </a:r>
            <a:r>
              <a:rPr lang="es-ES" sz="2000" dirty="0" err="1">
                <a:sym typeface="Wingdings" panose="05000000000000000000" pitchFamily="2" charset="2"/>
              </a:rPr>
              <a:t>proficiency</a:t>
            </a:r>
            <a:r>
              <a:rPr lang="es-ES" sz="2000" dirty="0">
                <a:sym typeface="Wingdings" panose="05000000000000000000" pitchFamily="2" charset="2"/>
              </a:rPr>
              <a:t> / </a:t>
            </a:r>
            <a:r>
              <a:rPr lang="es-ES" sz="2000" dirty="0" err="1">
                <a:sym typeface="Wingdings" panose="05000000000000000000" pitchFamily="2" charset="2"/>
              </a:rPr>
              <a:t>they</a:t>
            </a:r>
            <a:r>
              <a:rPr lang="es-ES" sz="2000" dirty="0">
                <a:sym typeface="Wingdings" panose="05000000000000000000" pitchFamily="2" charset="2"/>
              </a:rPr>
              <a:t> </a:t>
            </a:r>
            <a:r>
              <a:rPr lang="es-ES" sz="2000" dirty="0" err="1">
                <a:sym typeface="Wingdings" panose="05000000000000000000" pitchFamily="2" charset="2"/>
              </a:rPr>
              <a:t>realize</a:t>
            </a:r>
            <a:r>
              <a:rPr lang="es-ES" sz="2000" dirty="0">
                <a:sym typeface="Wingdings" panose="05000000000000000000" pitchFamily="2" charset="2"/>
              </a:rPr>
              <a:t> </a:t>
            </a:r>
            <a:r>
              <a:rPr lang="es-ES" sz="2000" dirty="0" err="1">
                <a:sym typeface="Wingdings" panose="05000000000000000000" pitchFamily="2" charset="2"/>
              </a:rPr>
              <a:t>that</a:t>
            </a:r>
            <a:r>
              <a:rPr lang="es-ES" sz="2000" dirty="0">
                <a:sym typeface="Wingdings" panose="05000000000000000000" pitchFamily="2" charset="2"/>
              </a:rPr>
              <a:t> </a:t>
            </a:r>
            <a:r>
              <a:rPr lang="es-ES" sz="2000" dirty="0" err="1">
                <a:sym typeface="Wingdings" panose="05000000000000000000" pitchFamily="2" charset="2"/>
              </a:rPr>
              <a:t>with</a:t>
            </a:r>
            <a:r>
              <a:rPr lang="es-ES" sz="2000" dirty="0">
                <a:sym typeface="Wingdings" panose="05000000000000000000" pitchFamily="2" charset="2"/>
              </a:rPr>
              <a:t> L2 </a:t>
            </a:r>
            <a:r>
              <a:rPr lang="es-ES" sz="2000" dirty="0" err="1">
                <a:sym typeface="Wingdings" panose="05000000000000000000" pitchFamily="2" charset="2"/>
              </a:rPr>
              <a:t>captions</a:t>
            </a:r>
            <a:r>
              <a:rPr lang="es-ES" sz="2000" dirty="0">
                <a:sym typeface="Wingdings" panose="05000000000000000000" pitchFamily="2" charset="2"/>
              </a:rPr>
              <a:t>  </a:t>
            </a:r>
            <a:r>
              <a:rPr lang="es-ES" sz="2000" dirty="0" err="1">
                <a:sym typeface="Wingdings" panose="05000000000000000000" pitchFamily="2" charset="2"/>
              </a:rPr>
              <a:t>is</a:t>
            </a:r>
            <a:r>
              <a:rPr lang="es-ES" sz="2000" dirty="0">
                <a:sym typeface="Wingdings" panose="05000000000000000000" pitchFamily="2" charset="2"/>
              </a:rPr>
              <a:t> </a:t>
            </a:r>
            <a:r>
              <a:rPr lang="es-ES" sz="2000" dirty="0" err="1">
                <a:sym typeface="Wingdings" panose="05000000000000000000" pitchFamily="2" charset="2"/>
              </a:rPr>
              <a:t>too</a:t>
            </a:r>
            <a:r>
              <a:rPr lang="es-ES" sz="2000" dirty="0">
                <a:sym typeface="Wingdings" panose="05000000000000000000" pitchFamily="2" charset="2"/>
              </a:rPr>
              <a:t> </a:t>
            </a:r>
            <a:r>
              <a:rPr lang="es-ES" sz="2000" dirty="0" err="1">
                <a:sym typeface="Wingdings" panose="05000000000000000000" pitchFamily="2" charset="2"/>
              </a:rPr>
              <a:t>difficult</a:t>
            </a:r>
            <a:r>
              <a:rPr lang="es-ES" sz="2000" dirty="0">
                <a:sym typeface="Wingdings" panose="05000000000000000000" pitchFamily="2" charset="2"/>
              </a:rPr>
              <a:t>, </a:t>
            </a:r>
            <a:r>
              <a:rPr lang="es-ES" sz="2000" dirty="0" err="1">
                <a:sym typeface="Wingdings" panose="05000000000000000000" pitchFamily="2" charset="2"/>
              </a:rPr>
              <a:t>challenging</a:t>
            </a:r>
            <a:r>
              <a:rPr lang="es-ES" sz="2000" dirty="0">
                <a:sym typeface="Wingdings" panose="05000000000000000000" pitchFamily="2" charset="2"/>
              </a:rPr>
              <a:t> (</a:t>
            </a:r>
            <a:r>
              <a:rPr lang="es-ES" sz="2000" dirty="0" err="1">
                <a:sym typeface="Wingdings" panose="05000000000000000000" pitchFamily="2" charset="2"/>
              </a:rPr>
              <a:t>intervention</a:t>
            </a:r>
            <a:r>
              <a:rPr lang="es-ES" sz="2000" dirty="0">
                <a:sym typeface="Wingdings" panose="05000000000000000000" pitchFamily="2" charset="2"/>
              </a:rPr>
              <a:t> – </a:t>
            </a:r>
            <a:r>
              <a:rPr lang="es-ES" sz="2000" dirty="0" err="1">
                <a:sym typeface="Wingdings" panose="05000000000000000000" pitchFamily="2" charset="2"/>
              </a:rPr>
              <a:t>affective</a:t>
            </a:r>
            <a:r>
              <a:rPr lang="es-ES" sz="2000" dirty="0">
                <a:sym typeface="Wingdings" panose="05000000000000000000" pitchFamily="2" charset="2"/>
              </a:rPr>
              <a:t> </a:t>
            </a:r>
            <a:r>
              <a:rPr lang="es-ES" sz="2000" dirty="0" err="1">
                <a:sym typeface="Wingdings" panose="05000000000000000000" pitchFamily="2" charset="2"/>
              </a:rPr>
              <a:t>filter</a:t>
            </a:r>
            <a:r>
              <a:rPr lang="es-ES" sz="2000" dirty="0">
                <a:sym typeface="Wingdings" panose="05000000000000000000" pitchFamily="2" charset="2"/>
              </a:rPr>
              <a:t>), </a:t>
            </a:r>
            <a:r>
              <a:rPr lang="es-ES" sz="2000" dirty="0" err="1">
                <a:sym typeface="Wingdings" panose="05000000000000000000" pitchFamily="2" charset="2"/>
              </a:rPr>
              <a:t>regularly</a:t>
            </a:r>
            <a:r>
              <a:rPr lang="es-ES" sz="2000" dirty="0">
                <a:sym typeface="Wingdings" panose="05000000000000000000" pitchFamily="2" charset="2"/>
              </a:rPr>
              <a:t> </a:t>
            </a:r>
            <a:r>
              <a:rPr lang="es-ES" sz="2000" dirty="0" err="1">
                <a:sym typeface="Wingdings" panose="05000000000000000000" pitchFamily="2" charset="2"/>
              </a:rPr>
              <a:t>being</a:t>
            </a:r>
            <a:r>
              <a:rPr lang="es-ES" sz="2000" dirty="0">
                <a:sym typeface="Wingdings" panose="05000000000000000000" pitchFamily="2" charset="2"/>
              </a:rPr>
              <a:t> </a:t>
            </a:r>
            <a:r>
              <a:rPr lang="es-ES" sz="2000" dirty="0" err="1">
                <a:sym typeface="Wingdings" panose="05000000000000000000" pitchFamily="2" charset="2"/>
              </a:rPr>
              <a:t>exposed</a:t>
            </a:r>
            <a:r>
              <a:rPr lang="es-ES" sz="2000" dirty="0">
                <a:sym typeface="Wingdings" panose="05000000000000000000" pitchFamily="2" charset="2"/>
              </a:rPr>
              <a:t>, </a:t>
            </a:r>
            <a:r>
              <a:rPr lang="es-ES" sz="2000" dirty="0" err="1">
                <a:sym typeface="Wingdings" panose="05000000000000000000" pitchFamily="2" charset="2"/>
              </a:rPr>
              <a:t>uncomfortable</a:t>
            </a:r>
            <a:endParaRPr lang="es-ES" sz="2000" dirty="0">
              <a:sym typeface="Wingdings" panose="05000000000000000000" pitchFamily="2" charset="2"/>
            </a:endParaRPr>
          </a:p>
          <a:p>
            <a:pPr>
              <a:lnSpc>
                <a:spcPct val="100000"/>
              </a:lnSpc>
            </a:pPr>
            <a:r>
              <a:rPr lang="es-ES" sz="2000" dirty="0" err="1">
                <a:sym typeface="Wingdings" panose="05000000000000000000" pitchFamily="2" charset="2"/>
              </a:rPr>
              <a:t>Captions</a:t>
            </a:r>
            <a:r>
              <a:rPr lang="es-ES" sz="2000" dirty="0">
                <a:sym typeface="Wingdings" panose="05000000000000000000" pitchFamily="2" charset="2"/>
              </a:rPr>
              <a:t> and </a:t>
            </a:r>
            <a:r>
              <a:rPr lang="es-ES" sz="2000" dirty="0" err="1">
                <a:sym typeface="Wingdings" panose="05000000000000000000" pitchFamily="2" charset="2"/>
              </a:rPr>
              <a:t>enhanced</a:t>
            </a:r>
            <a:r>
              <a:rPr lang="es-ES" sz="2000" dirty="0">
                <a:sym typeface="Wingdings" panose="05000000000000000000" pitchFamily="2" charset="2"/>
              </a:rPr>
              <a:t> </a:t>
            </a:r>
            <a:r>
              <a:rPr lang="es-ES" sz="2000" dirty="0" err="1">
                <a:sym typeface="Wingdings" panose="05000000000000000000" pitchFamily="2" charset="2"/>
              </a:rPr>
              <a:t>captions</a:t>
            </a:r>
            <a:r>
              <a:rPr lang="es-ES" sz="2000" dirty="0">
                <a:sym typeface="Wingdings" panose="05000000000000000000" pitchFamily="2" charset="2"/>
              </a:rPr>
              <a:t> </a:t>
            </a:r>
            <a:r>
              <a:rPr lang="es-ES" sz="2000" dirty="0" err="1">
                <a:sym typeface="Wingdings" panose="05000000000000000000" pitchFamily="2" charset="2"/>
              </a:rPr>
              <a:t>group</a:t>
            </a:r>
            <a:r>
              <a:rPr lang="es-ES" sz="2000" dirty="0">
                <a:sym typeface="Wingdings" panose="05000000000000000000" pitchFamily="2" charset="2"/>
              </a:rPr>
              <a:t>  </a:t>
            </a:r>
            <a:r>
              <a:rPr lang="es-ES" sz="2000" dirty="0" err="1">
                <a:sym typeface="Wingdings" panose="05000000000000000000" pitchFamily="2" charset="2"/>
              </a:rPr>
              <a:t>without</a:t>
            </a:r>
            <a:r>
              <a:rPr lang="es-ES" sz="2000" dirty="0">
                <a:sym typeface="Wingdings" panose="05000000000000000000" pitchFamily="2" charset="2"/>
              </a:rPr>
              <a:t> </a:t>
            </a:r>
            <a:r>
              <a:rPr lang="es-ES" sz="2000" dirty="0" err="1">
                <a:sym typeface="Wingdings" panose="05000000000000000000" pitchFamily="2" charset="2"/>
              </a:rPr>
              <a:t>captions</a:t>
            </a:r>
            <a:r>
              <a:rPr lang="es-ES" sz="2000" dirty="0">
                <a:sym typeface="Wingdings" panose="05000000000000000000" pitchFamily="2" charset="2"/>
              </a:rPr>
              <a:t>: </a:t>
            </a:r>
            <a:r>
              <a:rPr lang="es-ES" sz="2000" dirty="0" err="1">
                <a:sym typeface="Wingdings" panose="05000000000000000000" pitchFamily="2" charset="2"/>
              </a:rPr>
              <a:t>bothering</a:t>
            </a:r>
            <a:r>
              <a:rPr lang="es-ES" sz="2000" dirty="0">
                <a:sym typeface="Wingdings" panose="05000000000000000000" pitchFamily="2" charset="2"/>
              </a:rPr>
              <a:t> </a:t>
            </a:r>
            <a:r>
              <a:rPr lang="es-ES" sz="2000" dirty="0" err="1">
                <a:sym typeface="Wingdings" panose="05000000000000000000" pitchFamily="2" charset="2"/>
              </a:rPr>
              <a:t>them</a:t>
            </a:r>
            <a:r>
              <a:rPr lang="es-ES" sz="2000" dirty="0">
                <a:sym typeface="Wingdings" panose="05000000000000000000" pitchFamily="2" charset="2"/>
              </a:rPr>
              <a:t>, </a:t>
            </a:r>
            <a:r>
              <a:rPr lang="es-ES" sz="2000" dirty="0" err="1">
                <a:sym typeface="Wingdings" panose="05000000000000000000" pitchFamily="2" charset="2"/>
              </a:rPr>
              <a:t>they</a:t>
            </a:r>
            <a:r>
              <a:rPr lang="es-ES" sz="2000" dirty="0">
                <a:sym typeface="Wingdings" panose="05000000000000000000" pitchFamily="2" charset="2"/>
              </a:rPr>
              <a:t> </a:t>
            </a:r>
            <a:r>
              <a:rPr lang="es-ES" sz="2000" dirty="0" err="1">
                <a:sym typeface="Wingdings" panose="05000000000000000000" pitchFamily="2" charset="2"/>
              </a:rPr>
              <a:t>felt</a:t>
            </a:r>
            <a:r>
              <a:rPr lang="es-ES" sz="2000" dirty="0">
                <a:sym typeface="Wingdings" panose="05000000000000000000" pitchFamily="2" charset="2"/>
              </a:rPr>
              <a:t> </a:t>
            </a:r>
            <a:r>
              <a:rPr lang="es-ES" sz="2000" dirty="0" err="1">
                <a:sym typeface="Wingdings" panose="05000000000000000000" pitchFamily="2" charset="2"/>
              </a:rPr>
              <a:t>they</a:t>
            </a:r>
            <a:r>
              <a:rPr lang="es-ES" sz="2000" dirty="0">
                <a:sym typeface="Wingdings" panose="05000000000000000000" pitchFamily="2" charset="2"/>
              </a:rPr>
              <a:t> </a:t>
            </a:r>
            <a:r>
              <a:rPr lang="es-ES" sz="2000" dirty="0" err="1">
                <a:sym typeface="Wingdings" panose="05000000000000000000" pitchFamily="2" charset="2"/>
              </a:rPr>
              <a:t>didn’t</a:t>
            </a:r>
            <a:r>
              <a:rPr lang="es-ES" sz="2000" dirty="0">
                <a:sym typeface="Wingdings" panose="05000000000000000000" pitchFamily="2" charset="2"/>
              </a:rPr>
              <a:t> </a:t>
            </a:r>
            <a:r>
              <a:rPr lang="es-ES" sz="2000" dirty="0" err="1">
                <a:sym typeface="Wingdings" panose="05000000000000000000" pitchFamily="2" charset="2"/>
              </a:rPr>
              <a:t>need</a:t>
            </a:r>
            <a:r>
              <a:rPr lang="es-ES" sz="2000" dirty="0">
                <a:sym typeface="Wingdings" panose="05000000000000000000" pitchFamily="2" charset="2"/>
              </a:rPr>
              <a:t> </a:t>
            </a:r>
            <a:r>
              <a:rPr lang="es-ES" sz="2000" dirty="0" err="1">
                <a:sym typeface="Wingdings" panose="05000000000000000000" pitchFamily="2" charset="2"/>
              </a:rPr>
              <a:t>them</a:t>
            </a:r>
            <a:r>
              <a:rPr lang="es-ES" sz="2000" dirty="0">
                <a:sym typeface="Wingdings" panose="05000000000000000000" pitchFamily="2" charset="2"/>
              </a:rPr>
              <a:t> as time </a:t>
            </a:r>
            <a:r>
              <a:rPr lang="es-ES" sz="2000" dirty="0" err="1">
                <a:sym typeface="Wingdings" panose="05000000000000000000" pitchFamily="2" charset="2"/>
              </a:rPr>
              <a:t>went</a:t>
            </a:r>
            <a:r>
              <a:rPr lang="es-ES" sz="2000" dirty="0">
                <a:sym typeface="Wingdings" panose="05000000000000000000" pitchFamily="2" charset="2"/>
              </a:rPr>
              <a:t> </a:t>
            </a:r>
            <a:r>
              <a:rPr lang="es-ES" sz="2000" dirty="0" err="1">
                <a:sym typeface="Wingdings" panose="05000000000000000000" pitchFamily="2" charset="2"/>
              </a:rPr>
              <a:t>by</a:t>
            </a:r>
            <a:r>
              <a:rPr lang="es-ES" sz="2000" dirty="0">
                <a:sym typeface="Wingdings" panose="05000000000000000000" pitchFamily="2" charset="2"/>
              </a:rPr>
              <a:t> (</a:t>
            </a:r>
            <a:r>
              <a:rPr lang="es-ES" sz="2000" dirty="0" err="1">
                <a:sym typeface="Wingdings" panose="05000000000000000000" pitchFamily="2" charset="2"/>
              </a:rPr>
              <a:t>Vanderplank</a:t>
            </a:r>
            <a:r>
              <a:rPr lang="es-ES" sz="2000" dirty="0">
                <a:sym typeface="Wingdings" panose="05000000000000000000" pitchFamily="2" charset="2"/>
              </a:rPr>
              <a:t>, 2019)</a:t>
            </a:r>
          </a:p>
          <a:p>
            <a:pPr>
              <a:lnSpc>
                <a:spcPct val="150000"/>
              </a:lnSpc>
            </a:pPr>
            <a:r>
              <a:rPr lang="es-ES" sz="2000" dirty="0">
                <a:sym typeface="Wingdings" panose="05000000000000000000" pitchFamily="2" charset="2"/>
              </a:rPr>
              <a:t>Non-</a:t>
            </a:r>
            <a:r>
              <a:rPr lang="es-ES" sz="2000" dirty="0" err="1">
                <a:sym typeface="Wingdings" panose="05000000000000000000" pitchFamily="2" charset="2"/>
              </a:rPr>
              <a:t>captions</a:t>
            </a:r>
            <a:r>
              <a:rPr lang="es-ES" sz="2000" dirty="0">
                <a:sym typeface="Wingdings" panose="05000000000000000000" pitchFamily="2" charset="2"/>
              </a:rPr>
              <a:t>  </a:t>
            </a:r>
            <a:r>
              <a:rPr lang="es-ES" sz="2000" dirty="0" err="1">
                <a:sym typeface="Wingdings" panose="05000000000000000000" pitchFamily="2" charset="2"/>
              </a:rPr>
              <a:t>decrease</a:t>
            </a:r>
            <a:r>
              <a:rPr lang="es-ES" sz="2000" dirty="0">
                <a:sym typeface="Wingdings" panose="05000000000000000000" pitchFamily="2" charset="2"/>
              </a:rPr>
              <a:t> in L2 </a:t>
            </a:r>
            <a:r>
              <a:rPr lang="es-ES" sz="2000" dirty="0" err="1">
                <a:sym typeface="Wingdings" panose="05000000000000000000" pitchFamily="2" charset="2"/>
              </a:rPr>
              <a:t>captions</a:t>
            </a:r>
            <a:r>
              <a:rPr lang="es-ES" sz="2000" dirty="0">
                <a:sym typeface="Wingdings" panose="05000000000000000000" pitchFamily="2" charset="2"/>
              </a:rPr>
              <a:t>, </a:t>
            </a:r>
            <a:r>
              <a:rPr lang="es-ES" sz="2000" dirty="0" err="1">
                <a:sym typeface="Wingdings" panose="05000000000000000000" pitchFamily="2" charset="2"/>
              </a:rPr>
              <a:t>they</a:t>
            </a:r>
            <a:r>
              <a:rPr lang="es-ES" sz="2000" dirty="0">
                <a:sym typeface="Wingdings" panose="05000000000000000000" pitchFamily="2" charset="2"/>
              </a:rPr>
              <a:t> </a:t>
            </a:r>
            <a:r>
              <a:rPr lang="es-ES" sz="2000" dirty="0" err="1">
                <a:sym typeface="Wingdings" panose="05000000000000000000" pitchFamily="2" charset="2"/>
              </a:rPr>
              <a:t>get</a:t>
            </a:r>
            <a:r>
              <a:rPr lang="es-ES" sz="2000" dirty="0">
                <a:sym typeface="Wingdings" panose="05000000000000000000" pitchFamily="2" charset="2"/>
              </a:rPr>
              <a:t> </a:t>
            </a:r>
            <a:r>
              <a:rPr lang="es-ES" sz="2000" dirty="0" err="1">
                <a:sym typeface="Wingdings" panose="05000000000000000000" pitchFamily="2" charset="2"/>
              </a:rPr>
              <a:t>used</a:t>
            </a:r>
            <a:r>
              <a:rPr lang="es-ES" sz="2000" dirty="0">
                <a:sym typeface="Wingdings" panose="05000000000000000000" pitchFamily="2" charset="2"/>
              </a:rPr>
              <a:t> </a:t>
            </a:r>
            <a:r>
              <a:rPr lang="es-ES" sz="2000" dirty="0" err="1">
                <a:sym typeface="Wingdings" panose="05000000000000000000" pitchFamily="2" charset="2"/>
              </a:rPr>
              <a:t>to</a:t>
            </a:r>
            <a:r>
              <a:rPr lang="es-ES" sz="2000" dirty="0">
                <a:sym typeface="Wingdings" panose="05000000000000000000" pitchFamily="2" charset="2"/>
              </a:rPr>
              <a:t> </a:t>
            </a:r>
            <a:r>
              <a:rPr lang="es-ES" sz="2000" dirty="0" err="1">
                <a:sym typeface="Wingdings" panose="05000000000000000000" pitchFamily="2" charset="2"/>
              </a:rPr>
              <a:t>the</a:t>
            </a:r>
            <a:r>
              <a:rPr lang="es-ES" sz="2000" dirty="0">
                <a:sym typeface="Wingdings" panose="05000000000000000000" pitchFamily="2" charset="2"/>
              </a:rPr>
              <a:t> new </a:t>
            </a:r>
            <a:r>
              <a:rPr lang="es-ES" sz="2000" dirty="0" err="1">
                <a:sym typeface="Wingdings" panose="05000000000000000000" pitchFamily="2" charset="2"/>
              </a:rPr>
              <a:t>situation</a:t>
            </a:r>
            <a:endParaRPr lang="ca-ES" sz="2000" dirty="0"/>
          </a:p>
        </p:txBody>
      </p:sp>
      <p:pic>
        <p:nvPicPr>
          <p:cNvPr id="4" name="Audio 3">
            <a:hlinkClick r:id="" action="ppaction://media"/>
            <a:extLst>
              <a:ext uri="{FF2B5EF4-FFF2-40B4-BE49-F238E27FC236}">
                <a16:creationId xmlns:a16="http://schemas.microsoft.com/office/drawing/2014/main" id="{3554DE4E-0E23-4C9E-8468-B69CA2B3EF9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847412140"/>
      </p:ext>
    </p:extLst>
  </p:cSld>
  <p:clrMapOvr>
    <a:masterClrMapping/>
  </p:clrMapOvr>
  <mc:AlternateContent xmlns:mc="http://schemas.openxmlformats.org/markup-compatibility/2006" xmlns:p14="http://schemas.microsoft.com/office/powerpoint/2010/main">
    <mc:Choice Requires="p14">
      <p:transition spd="slow" p14:dur="2000" advTm="61603"/>
    </mc:Choice>
    <mc:Fallback xmlns="">
      <p:transition spd="slow" advTm="616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9EECFE-814E-4B68-96A7-86A795BD22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AF180F00-B4B2-4196-BB1C-ECD21B03F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EF647D-BACB-4B03-BD93-750CE6C1CFEC}"/>
              </a:ext>
            </a:extLst>
          </p:cNvPr>
          <p:cNvSpPr>
            <a:spLocks noGrp="1"/>
          </p:cNvSpPr>
          <p:nvPr>
            <p:ph type="title"/>
          </p:nvPr>
        </p:nvSpPr>
        <p:spPr>
          <a:xfrm>
            <a:off x="4997110" y="1383527"/>
            <a:ext cx="6117158" cy="4175166"/>
          </a:xfrm>
        </p:spPr>
        <p:txBody>
          <a:bodyPr vert="horz" lIns="91440" tIns="45720" rIns="91440" bIns="45720" rtlCol="0" anchor="ctr">
            <a:normAutofit/>
          </a:bodyPr>
          <a:lstStyle/>
          <a:p>
            <a:pPr algn="r"/>
            <a:r>
              <a:rPr lang="en-US" sz="3200" kern="1200" dirty="0">
                <a:solidFill>
                  <a:schemeClr val="tx1"/>
                </a:solidFill>
                <a:latin typeface="+mj-lt"/>
                <a:ea typeface="+mj-ea"/>
                <a:cs typeface="+mj-cs"/>
              </a:rPr>
              <a:t>Conclusions </a:t>
            </a:r>
            <a:br>
              <a:rPr lang="en-US" sz="3200" kern="1200" dirty="0">
                <a:solidFill>
                  <a:schemeClr val="tx1"/>
                </a:solidFill>
                <a:latin typeface="+mj-lt"/>
                <a:ea typeface="+mj-ea"/>
                <a:cs typeface="+mj-cs"/>
              </a:rPr>
            </a:br>
            <a:r>
              <a:rPr lang="en-US" sz="3200" kern="1200" dirty="0">
                <a:solidFill>
                  <a:schemeClr val="tx1"/>
                </a:solidFill>
                <a:latin typeface="+mj-lt"/>
                <a:ea typeface="+mj-ea"/>
                <a:cs typeface="+mj-cs"/>
              </a:rPr>
              <a:t>&amp; further research</a:t>
            </a:r>
          </a:p>
        </p:txBody>
      </p:sp>
      <p:cxnSp>
        <p:nvCxnSpPr>
          <p:cNvPr id="14" name="Straight Connector 13">
            <a:extLst>
              <a:ext uri="{FF2B5EF4-FFF2-40B4-BE49-F238E27FC236}">
                <a16:creationId xmlns:a16="http://schemas.microsoft.com/office/drawing/2014/main" id="{BDF0D3DE-EC74-4C9F-AFA1-DC5CE5236B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B084AC3E-95D8-4999-B2C1-25E09CF4BB8C}"/>
              </a:ext>
            </a:extLst>
          </p:cNvPr>
          <p:cNvSpPr>
            <a:spLocks noGrp="1"/>
          </p:cNvSpPr>
          <p:nvPr>
            <p:ph idx="1"/>
          </p:nvPr>
        </p:nvSpPr>
        <p:spPr>
          <a:xfrm>
            <a:off x="855447" y="1163195"/>
            <a:ext cx="6679209" cy="4615829"/>
          </a:xfrm>
        </p:spPr>
        <p:txBody>
          <a:bodyPr anchor="t">
            <a:normAutofit fontScale="85000" lnSpcReduction="20000"/>
          </a:bodyPr>
          <a:lstStyle/>
          <a:p>
            <a:pPr>
              <a:lnSpc>
                <a:spcPct val="120000"/>
              </a:lnSpc>
            </a:pPr>
            <a:r>
              <a:rPr lang="es-ES" sz="2000" dirty="0"/>
              <a:t>Extended </a:t>
            </a:r>
            <a:r>
              <a:rPr lang="es-ES" sz="2000" dirty="0" err="1"/>
              <a:t>exposure</a:t>
            </a:r>
            <a:r>
              <a:rPr lang="es-ES" sz="2000" dirty="0"/>
              <a:t> </a:t>
            </a:r>
            <a:r>
              <a:rPr lang="es-ES" sz="2000" dirty="0" err="1"/>
              <a:t>to</a:t>
            </a:r>
            <a:r>
              <a:rPr lang="es-ES" sz="2000" dirty="0"/>
              <a:t> L2 </a:t>
            </a:r>
            <a:r>
              <a:rPr lang="es-ES" sz="2000" dirty="0" err="1"/>
              <a:t>viewing</a:t>
            </a:r>
            <a:r>
              <a:rPr lang="es-ES" sz="2000" dirty="0"/>
              <a:t> led </a:t>
            </a:r>
            <a:r>
              <a:rPr lang="es-ES" sz="2000" dirty="0" err="1"/>
              <a:t>to</a:t>
            </a:r>
            <a:r>
              <a:rPr lang="es-ES" sz="2000" dirty="0"/>
              <a:t> positive </a:t>
            </a:r>
            <a:r>
              <a:rPr lang="es-ES" sz="2000" dirty="0" err="1"/>
              <a:t>feeling</a:t>
            </a:r>
            <a:r>
              <a:rPr lang="es-ES" sz="2000" dirty="0"/>
              <a:t> of </a:t>
            </a:r>
            <a:r>
              <a:rPr lang="es-ES" sz="2000" dirty="0" err="1"/>
              <a:t>learning</a:t>
            </a:r>
            <a:r>
              <a:rPr lang="es-ES" sz="2000" dirty="0"/>
              <a:t> </a:t>
            </a:r>
            <a:r>
              <a:rPr lang="es-ES" sz="2000" dirty="0">
                <a:sym typeface="Wingdings" panose="05000000000000000000" pitchFamily="2" charset="2"/>
              </a:rPr>
              <a:t> positive </a:t>
            </a:r>
            <a:r>
              <a:rPr lang="es-ES" sz="2000" dirty="0" err="1">
                <a:sym typeface="Wingdings" panose="05000000000000000000" pitchFamily="2" charset="2"/>
              </a:rPr>
              <a:t>experience</a:t>
            </a:r>
            <a:endParaRPr lang="es-ES" sz="2000" dirty="0">
              <a:sym typeface="Wingdings" panose="05000000000000000000" pitchFamily="2" charset="2"/>
            </a:endParaRPr>
          </a:p>
          <a:p>
            <a:pPr>
              <a:lnSpc>
                <a:spcPct val="150000"/>
              </a:lnSpc>
            </a:pPr>
            <a:r>
              <a:rPr lang="es-ES" sz="2000" dirty="0" err="1">
                <a:sym typeface="Wingdings" panose="05000000000000000000" pitchFamily="2" charset="2"/>
              </a:rPr>
              <a:t>Enhanced</a:t>
            </a:r>
            <a:r>
              <a:rPr lang="es-ES" sz="2000" dirty="0">
                <a:sym typeface="Wingdings" panose="05000000000000000000" pitchFamily="2" charset="2"/>
              </a:rPr>
              <a:t> </a:t>
            </a:r>
            <a:r>
              <a:rPr lang="es-ES" sz="2000" dirty="0" err="1">
                <a:sym typeface="Wingdings" panose="05000000000000000000" pitchFamily="2" charset="2"/>
              </a:rPr>
              <a:t>captions</a:t>
            </a:r>
            <a:r>
              <a:rPr lang="es-ES" sz="2000" dirty="0">
                <a:sym typeface="Wingdings" panose="05000000000000000000" pitchFamily="2" charset="2"/>
              </a:rPr>
              <a:t> </a:t>
            </a:r>
            <a:r>
              <a:rPr lang="es-ES" sz="2000" dirty="0" err="1">
                <a:sym typeface="Wingdings" panose="05000000000000000000" pitchFamily="2" charset="2"/>
              </a:rPr>
              <a:t>group</a:t>
            </a:r>
            <a:r>
              <a:rPr lang="es-ES" sz="2000" dirty="0">
                <a:sym typeface="Wingdings" panose="05000000000000000000" pitchFamily="2" charset="2"/>
              </a:rPr>
              <a:t>  </a:t>
            </a:r>
            <a:r>
              <a:rPr lang="es-ES" sz="2000" dirty="0" err="1">
                <a:sym typeface="Wingdings" panose="05000000000000000000" pitchFamily="2" charset="2"/>
              </a:rPr>
              <a:t>higher</a:t>
            </a:r>
            <a:r>
              <a:rPr lang="es-ES" sz="2000" dirty="0">
                <a:sym typeface="Wingdings" panose="05000000000000000000" pitchFamily="2" charset="2"/>
              </a:rPr>
              <a:t> </a:t>
            </a:r>
            <a:r>
              <a:rPr lang="es-ES" sz="2000" dirty="0" err="1">
                <a:sym typeface="Wingdings" panose="05000000000000000000" pitchFamily="2" charset="2"/>
              </a:rPr>
              <a:t>feeling</a:t>
            </a:r>
            <a:r>
              <a:rPr lang="es-ES" sz="2000" dirty="0">
                <a:sym typeface="Wingdings" panose="05000000000000000000" pitchFamily="2" charset="2"/>
              </a:rPr>
              <a:t> </a:t>
            </a:r>
            <a:r>
              <a:rPr lang="es-ES" sz="2000" dirty="0" err="1">
                <a:sym typeface="Wingdings" panose="05000000000000000000" pitchFamily="2" charset="2"/>
              </a:rPr>
              <a:t>of</a:t>
            </a:r>
            <a:r>
              <a:rPr lang="es-ES" sz="2000" dirty="0">
                <a:sym typeface="Wingdings" panose="05000000000000000000" pitchFamily="2" charset="2"/>
              </a:rPr>
              <a:t> </a:t>
            </a:r>
            <a:r>
              <a:rPr lang="es-ES" sz="2000" dirty="0" err="1">
                <a:sym typeface="Wingdings" panose="05000000000000000000" pitchFamily="2" charset="2"/>
              </a:rPr>
              <a:t>learning</a:t>
            </a:r>
            <a:endParaRPr lang="es-ES" sz="2000" dirty="0">
              <a:sym typeface="Wingdings" panose="05000000000000000000" pitchFamily="2" charset="2"/>
            </a:endParaRPr>
          </a:p>
          <a:p>
            <a:pPr>
              <a:lnSpc>
                <a:spcPct val="120000"/>
              </a:lnSpc>
            </a:pPr>
            <a:r>
              <a:rPr lang="es-ES" sz="2000" dirty="0" err="1">
                <a:sym typeface="Wingdings" panose="05000000000000000000" pitchFamily="2" charset="2"/>
              </a:rPr>
              <a:t>Expressions</a:t>
            </a:r>
            <a:r>
              <a:rPr lang="es-ES" sz="2000" dirty="0">
                <a:sym typeface="Wingdings" panose="05000000000000000000" pitchFamily="2" charset="2"/>
              </a:rPr>
              <a:t> and </a:t>
            </a:r>
            <a:r>
              <a:rPr lang="es-ES" sz="2000" dirty="0" err="1">
                <a:sym typeface="Wingdings" panose="05000000000000000000" pitchFamily="2" charset="2"/>
              </a:rPr>
              <a:t>vocabulary</a:t>
            </a:r>
            <a:r>
              <a:rPr lang="es-ES" sz="2000" dirty="0">
                <a:sym typeface="Wingdings" panose="05000000000000000000" pitchFamily="2" charset="2"/>
              </a:rPr>
              <a:t> are </a:t>
            </a:r>
            <a:r>
              <a:rPr lang="es-ES" sz="2000" dirty="0" err="1">
                <a:sym typeface="Wingdings" panose="05000000000000000000" pitchFamily="2" charset="2"/>
              </a:rPr>
              <a:t>perceived</a:t>
            </a:r>
            <a:r>
              <a:rPr lang="es-ES" sz="2000" dirty="0">
                <a:sym typeface="Wingdings" panose="05000000000000000000" pitchFamily="2" charset="2"/>
              </a:rPr>
              <a:t> to be </a:t>
            </a:r>
            <a:r>
              <a:rPr lang="es-ES" sz="2000" dirty="0" err="1">
                <a:sym typeface="Wingdings" panose="05000000000000000000" pitchFamily="2" charset="2"/>
              </a:rPr>
              <a:t>learned</a:t>
            </a:r>
            <a:r>
              <a:rPr lang="es-ES" sz="2000" dirty="0">
                <a:sym typeface="Wingdings" panose="05000000000000000000" pitchFamily="2" charset="2"/>
              </a:rPr>
              <a:t> </a:t>
            </a:r>
            <a:r>
              <a:rPr lang="es-ES" sz="2000" dirty="0" err="1">
                <a:sym typeface="Wingdings" panose="05000000000000000000" pitchFamily="2" charset="2"/>
              </a:rPr>
              <a:t>the</a:t>
            </a:r>
            <a:r>
              <a:rPr lang="es-ES" sz="2000" dirty="0">
                <a:sym typeface="Wingdings" panose="05000000000000000000" pitchFamily="2" charset="2"/>
              </a:rPr>
              <a:t> </a:t>
            </a:r>
            <a:r>
              <a:rPr lang="es-ES" sz="2000" dirty="0" err="1">
                <a:sym typeface="Wingdings" panose="05000000000000000000" pitchFamily="2" charset="2"/>
              </a:rPr>
              <a:t>most</a:t>
            </a:r>
            <a:r>
              <a:rPr lang="es-ES" sz="2000" dirty="0">
                <a:sym typeface="Wingdings" panose="05000000000000000000" pitchFamily="2" charset="2"/>
              </a:rPr>
              <a:t>  </a:t>
            </a:r>
            <a:r>
              <a:rPr lang="es-ES" sz="2000" dirty="0" err="1">
                <a:sym typeface="Wingdings" panose="05000000000000000000" pitchFamily="2" charset="2"/>
              </a:rPr>
              <a:t>emphasis</a:t>
            </a:r>
            <a:r>
              <a:rPr lang="es-ES" sz="2000" dirty="0">
                <a:sym typeface="Wingdings" panose="05000000000000000000" pitchFamily="2" charset="2"/>
              </a:rPr>
              <a:t> in </a:t>
            </a:r>
            <a:r>
              <a:rPr lang="es-ES" sz="2000" dirty="0" err="1">
                <a:sym typeface="Wingdings" panose="05000000000000000000" pitchFamily="2" charset="2"/>
              </a:rPr>
              <a:t>other</a:t>
            </a:r>
            <a:r>
              <a:rPr lang="es-ES" sz="2000" dirty="0">
                <a:sym typeface="Wingdings" panose="05000000000000000000" pitchFamily="2" charset="2"/>
              </a:rPr>
              <a:t> </a:t>
            </a:r>
            <a:r>
              <a:rPr lang="es-ES" sz="2000" dirty="0" err="1">
                <a:sym typeface="Wingdings" panose="05000000000000000000" pitchFamily="2" charset="2"/>
              </a:rPr>
              <a:t>language</a:t>
            </a:r>
            <a:r>
              <a:rPr lang="es-ES" sz="2000" dirty="0">
                <a:sym typeface="Wingdings" panose="05000000000000000000" pitchFamily="2" charset="2"/>
              </a:rPr>
              <a:t> </a:t>
            </a:r>
            <a:r>
              <a:rPr lang="es-ES" sz="2000" dirty="0" err="1">
                <a:sym typeface="Wingdings" panose="05000000000000000000" pitchFamily="2" charset="2"/>
              </a:rPr>
              <a:t>areas</a:t>
            </a:r>
            <a:r>
              <a:rPr lang="es-ES" sz="2000" dirty="0">
                <a:sym typeface="Wingdings" panose="05000000000000000000" pitchFamily="2" charset="2"/>
              </a:rPr>
              <a:t> </a:t>
            </a:r>
            <a:r>
              <a:rPr lang="es-ES" sz="2000" dirty="0" err="1">
                <a:sym typeface="Wingdings" panose="05000000000000000000" pitchFamily="2" charset="2"/>
              </a:rPr>
              <a:t>or</a:t>
            </a:r>
            <a:r>
              <a:rPr lang="es-ES" sz="2000" dirty="0">
                <a:sym typeface="Wingdings" panose="05000000000000000000" pitchFamily="2" charset="2"/>
              </a:rPr>
              <a:t> </a:t>
            </a:r>
            <a:r>
              <a:rPr lang="es-ES" sz="2000" dirty="0" err="1">
                <a:sym typeface="Wingdings" panose="05000000000000000000" pitchFamily="2" charset="2"/>
              </a:rPr>
              <a:t>explicit</a:t>
            </a:r>
            <a:r>
              <a:rPr lang="es-ES" sz="2000" dirty="0">
                <a:sym typeface="Wingdings" panose="05000000000000000000" pitchFamily="2" charset="2"/>
              </a:rPr>
              <a:t> </a:t>
            </a:r>
            <a:r>
              <a:rPr lang="es-ES" sz="2000" dirty="0" err="1">
                <a:sym typeface="Wingdings" panose="05000000000000000000" pitchFamily="2" charset="2"/>
              </a:rPr>
              <a:t>instruction</a:t>
            </a:r>
            <a:r>
              <a:rPr lang="es-ES" sz="2000" dirty="0">
                <a:sym typeface="Wingdings" panose="05000000000000000000" pitchFamily="2" charset="2"/>
              </a:rPr>
              <a:t> (</a:t>
            </a:r>
            <a:r>
              <a:rPr lang="es-ES" sz="2000" dirty="0" err="1">
                <a:sym typeface="Wingdings" panose="05000000000000000000" pitchFamily="2" charset="2"/>
              </a:rPr>
              <a:t>Sydorenko</a:t>
            </a:r>
            <a:r>
              <a:rPr lang="es-ES" sz="2000" dirty="0">
                <a:sym typeface="Wingdings" panose="05000000000000000000" pitchFamily="2" charset="2"/>
              </a:rPr>
              <a:t>, 2010)</a:t>
            </a:r>
          </a:p>
          <a:p>
            <a:pPr fontAlgn="base"/>
            <a:r>
              <a:rPr lang="en-US" sz="2000" dirty="0"/>
              <a:t>It is easier to notice vocabulary and expressions (multi-word collocations) than underlying abstract constructions (rules)</a:t>
            </a:r>
          </a:p>
          <a:p>
            <a:r>
              <a:rPr lang="es-ES" sz="2000" dirty="0" err="1">
                <a:sym typeface="Wingdings" panose="05000000000000000000" pitchFamily="2" charset="2"/>
              </a:rPr>
              <a:t>There</a:t>
            </a:r>
            <a:r>
              <a:rPr lang="es-ES" sz="2000" dirty="0">
                <a:sym typeface="Wingdings" panose="05000000000000000000" pitchFamily="2" charset="2"/>
              </a:rPr>
              <a:t> </a:t>
            </a:r>
            <a:r>
              <a:rPr lang="es-ES" sz="2000" dirty="0" err="1">
                <a:sym typeface="Wingdings" panose="05000000000000000000" pitchFamily="2" charset="2"/>
              </a:rPr>
              <a:t>is</a:t>
            </a:r>
            <a:r>
              <a:rPr lang="es-ES" sz="2000" dirty="0">
                <a:sym typeface="Wingdings" panose="05000000000000000000" pitchFamily="2" charset="2"/>
              </a:rPr>
              <a:t> a </a:t>
            </a:r>
            <a:r>
              <a:rPr lang="es-ES" sz="2000" dirty="0" err="1">
                <a:sym typeface="Wingdings" panose="05000000000000000000" pitchFamily="2" charset="2"/>
              </a:rPr>
              <a:t>switch</a:t>
            </a:r>
            <a:r>
              <a:rPr lang="es-ES" sz="2000" dirty="0">
                <a:sym typeface="Wingdings" panose="05000000000000000000" pitchFamily="2" charset="2"/>
              </a:rPr>
              <a:t> </a:t>
            </a:r>
            <a:r>
              <a:rPr lang="es-ES" sz="2000" dirty="0" err="1">
                <a:sym typeface="Wingdings" panose="05000000000000000000" pitchFamily="2" charset="2"/>
              </a:rPr>
              <a:t>from</a:t>
            </a:r>
            <a:r>
              <a:rPr lang="es-ES" sz="2000" dirty="0">
                <a:sym typeface="Wingdings" panose="05000000000000000000" pitchFamily="2" charset="2"/>
              </a:rPr>
              <a:t> L2 </a:t>
            </a:r>
            <a:r>
              <a:rPr lang="es-ES" sz="2000" dirty="0" err="1">
                <a:sym typeface="Wingdings" panose="05000000000000000000" pitchFamily="2" charset="2"/>
              </a:rPr>
              <a:t>captions</a:t>
            </a:r>
            <a:r>
              <a:rPr lang="es-ES" sz="2000" dirty="0">
                <a:sym typeface="Wingdings" panose="05000000000000000000" pitchFamily="2" charset="2"/>
              </a:rPr>
              <a:t> to </a:t>
            </a:r>
            <a:r>
              <a:rPr lang="es-ES" sz="2000" dirty="0" err="1">
                <a:sym typeface="Wingdings" panose="05000000000000000000" pitchFamily="2" charset="2"/>
              </a:rPr>
              <a:t>without</a:t>
            </a:r>
            <a:r>
              <a:rPr lang="es-ES" sz="2000" dirty="0">
                <a:sym typeface="Wingdings" panose="05000000000000000000" pitchFamily="2" charset="2"/>
              </a:rPr>
              <a:t> </a:t>
            </a:r>
            <a:r>
              <a:rPr lang="es-ES" sz="2000" dirty="0" err="1">
                <a:sym typeface="Wingdings" panose="05000000000000000000" pitchFamily="2" charset="2"/>
              </a:rPr>
              <a:t>captions</a:t>
            </a:r>
            <a:r>
              <a:rPr lang="es-ES" sz="2000" dirty="0">
                <a:sym typeface="Wingdings" panose="05000000000000000000" pitchFamily="2" charset="2"/>
              </a:rPr>
              <a:t>  </a:t>
            </a:r>
            <a:r>
              <a:rPr lang="es-ES" sz="2000" dirty="0" err="1">
                <a:sym typeface="Wingdings" panose="05000000000000000000" pitchFamily="2" charset="2"/>
              </a:rPr>
              <a:t>learner</a:t>
            </a:r>
            <a:r>
              <a:rPr lang="es-ES" sz="2000" dirty="0">
                <a:sym typeface="Wingdings" panose="05000000000000000000" pitchFamily="2" charset="2"/>
              </a:rPr>
              <a:t> </a:t>
            </a:r>
            <a:r>
              <a:rPr lang="es-ES" sz="2000" dirty="0" err="1">
                <a:sym typeface="Wingdings" panose="05000000000000000000" pitchFamily="2" charset="2"/>
              </a:rPr>
              <a:t>confidence</a:t>
            </a:r>
            <a:r>
              <a:rPr lang="es-ES" sz="2000" dirty="0">
                <a:sym typeface="Wingdings" panose="05000000000000000000" pitchFamily="2" charset="2"/>
              </a:rPr>
              <a:t> </a:t>
            </a:r>
            <a:r>
              <a:rPr lang="es-ES" sz="2000" dirty="0" err="1">
                <a:sym typeface="Wingdings" panose="05000000000000000000" pitchFamily="2" charset="2"/>
              </a:rPr>
              <a:t>might</a:t>
            </a:r>
            <a:r>
              <a:rPr lang="es-ES" sz="2000" dirty="0">
                <a:sym typeface="Wingdings" panose="05000000000000000000" pitchFamily="2" charset="2"/>
              </a:rPr>
              <a:t> </a:t>
            </a:r>
            <a:r>
              <a:rPr lang="es-ES" sz="2000" dirty="0" err="1">
                <a:sym typeface="Wingdings" panose="05000000000000000000" pitchFamily="2" charset="2"/>
              </a:rPr>
              <a:t>have</a:t>
            </a:r>
            <a:r>
              <a:rPr lang="es-ES" sz="2000" dirty="0">
                <a:sym typeface="Wingdings" panose="05000000000000000000" pitchFamily="2" charset="2"/>
              </a:rPr>
              <a:t> </a:t>
            </a:r>
            <a:r>
              <a:rPr lang="es-ES" sz="2000" dirty="0" err="1">
                <a:sym typeface="Wingdings" panose="05000000000000000000" pitchFamily="2" charset="2"/>
              </a:rPr>
              <a:t>been</a:t>
            </a:r>
            <a:r>
              <a:rPr lang="es-ES" sz="2000" dirty="0">
                <a:sym typeface="Wingdings" panose="05000000000000000000" pitchFamily="2" charset="2"/>
              </a:rPr>
              <a:t> </a:t>
            </a:r>
            <a:r>
              <a:rPr lang="es-ES" sz="2000" dirty="0" err="1">
                <a:sym typeface="Wingdings" panose="05000000000000000000" pitchFamily="2" charset="2"/>
              </a:rPr>
              <a:t>fostered</a:t>
            </a:r>
            <a:r>
              <a:rPr lang="es-ES" sz="2000" dirty="0">
                <a:sym typeface="Wingdings" panose="05000000000000000000" pitchFamily="2" charset="2"/>
              </a:rPr>
              <a:t> </a:t>
            </a:r>
          </a:p>
          <a:p>
            <a:pPr marL="0" indent="0">
              <a:lnSpc>
                <a:spcPct val="150000"/>
              </a:lnSpc>
              <a:buNone/>
            </a:pPr>
            <a:r>
              <a:rPr lang="es-ES" sz="2000" b="1" dirty="0" err="1">
                <a:sym typeface="Wingdings" panose="05000000000000000000" pitchFamily="2" charset="2"/>
              </a:rPr>
              <a:t>Further</a:t>
            </a:r>
            <a:r>
              <a:rPr lang="es-ES" sz="2000" b="1" dirty="0">
                <a:sym typeface="Wingdings" panose="05000000000000000000" pitchFamily="2" charset="2"/>
              </a:rPr>
              <a:t> </a:t>
            </a:r>
            <a:r>
              <a:rPr lang="es-ES" sz="2000" b="1" dirty="0" err="1">
                <a:sym typeface="Wingdings" panose="05000000000000000000" pitchFamily="2" charset="2"/>
              </a:rPr>
              <a:t>research</a:t>
            </a:r>
            <a:r>
              <a:rPr lang="es-ES" sz="2000" b="1" dirty="0">
                <a:sym typeface="Wingdings" panose="05000000000000000000" pitchFamily="2" charset="2"/>
              </a:rPr>
              <a:t>:</a:t>
            </a:r>
          </a:p>
          <a:p>
            <a:pPr>
              <a:lnSpc>
                <a:spcPct val="150000"/>
              </a:lnSpc>
            </a:pPr>
            <a:r>
              <a:rPr lang="es-ES" sz="2000" dirty="0" err="1">
                <a:sym typeface="Wingdings" panose="05000000000000000000" pitchFamily="2" charset="2"/>
              </a:rPr>
              <a:t>Different</a:t>
            </a:r>
            <a:r>
              <a:rPr lang="es-ES" sz="2000" dirty="0">
                <a:sym typeface="Wingdings" panose="05000000000000000000" pitchFamily="2" charset="2"/>
              </a:rPr>
              <a:t> </a:t>
            </a:r>
            <a:r>
              <a:rPr lang="es-ES" sz="2000" dirty="0" err="1">
                <a:sym typeface="Wingdings" panose="05000000000000000000" pitchFamily="2" charset="2"/>
              </a:rPr>
              <a:t>results</a:t>
            </a:r>
            <a:r>
              <a:rPr lang="es-ES" sz="2000" dirty="0">
                <a:sym typeface="Wingdings" panose="05000000000000000000" pitchFamily="2" charset="2"/>
              </a:rPr>
              <a:t> </a:t>
            </a:r>
            <a:r>
              <a:rPr lang="es-ES" sz="2000" dirty="0" err="1">
                <a:sym typeface="Wingdings" panose="05000000000000000000" pitchFamily="2" charset="2"/>
              </a:rPr>
              <a:t>mediated</a:t>
            </a:r>
            <a:r>
              <a:rPr lang="es-ES" sz="2000" dirty="0">
                <a:sym typeface="Wingdings" panose="05000000000000000000" pitchFamily="2" charset="2"/>
              </a:rPr>
              <a:t> </a:t>
            </a:r>
            <a:r>
              <a:rPr lang="es-ES" sz="2000" dirty="0" err="1">
                <a:sym typeface="Wingdings" panose="05000000000000000000" pitchFamily="2" charset="2"/>
              </a:rPr>
              <a:t>by</a:t>
            </a:r>
            <a:r>
              <a:rPr lang="es-ES" sz="2000" dirty="0">
                <a:sym typeface="Wingdings" panose="05000000000000000000" pitchFamily="2" charset="2"/>
              </a:rPr>
              <a:t> </a:t>
            </a:r>
            <a:r>
              <a:rPr lang="es-ES" sz="2000" dirty="0" err="1">
                <a:sym typeface="Wingdings" panose="05000000000000000000" pitchFamily="2" charset="2"/>
              </a:rPr>
              <a:t>proficiency</a:t>
            </a:r>
            <a:r>
              <a:rPr lang="es-ES" sz="2000" dirty="0">
                <a:sym typeface="Wingdings" panose="05000000000000000000" pitchFamily="2" charset="2"/>
              </a:rPr>
              <a:t> </a:t>
            </a:r>
            <a:r>
              <a:rPr lang="es-ES" sz="2000" dirty="0" err="1">
                <a:sym typeface="Wingdings" panose="05000000000000000000" pitchFamily="2" charset="2"/>
              </a:rPr>
              <a:t>levels</a:t>
            </a:r>
            <a:endParaRPr lang="es-ES" sz="2000" dirty="0">
              <a:sym typeface="Wingdings" panose="05000000000000000000" pitchFamily="2" charset="2"/>
            </a:endParaRPr>
          </a:p>
          <a:p>
            <a:pPr>
              <a:lnSpc>
                <a:spcPct val="150000"/>
              </a:lnSpc>
            </a:pPr>
            <a:r>
              <a:rPr lang="es-ES" sz="2000" dirty="0">
                <a:sym typeface="Wingdings" panose="05000000000000000000" pitchFamily="2" charset="2"/>
              </a:rPr>
              <a:t>Use of </a:t>
            </a:r>
            <a:r>
              <a:rPr lang="es-ES" sz="2000" dirty="0" err="1">
                <a:sym typeface="Wingdings" panose="05000000000000000000" pitchFamily="2" charset="2"/>
              </a:rPr>
              <a:t>watching</a:t>
            </a:r>
            <a:r>
              <a:rPr lang="es-ES" sz="2000" dirty="0">
                <a:sym typeface="Wingdings" panose="05000000000000000000" pitchFamily="2" charset="2"/>
              </a:rPr>
              <a:t> </a:t>
            </a:r>
            <a:r>
              <a:rPr lang="es-ES" sz="2000" dirty="0" err="1">
                <a:sym typeface="Wingdings" panose="05000000000000000000" pitchFamily="2" charset="2"/>
              </a:rPr>
              <a:t>strategies</a:t>
            </a:r>
            <a:r>
              <a:rPr lang="es-ES" sz="2000" dirty="0">
                <a:sym typeface="Wingdings" panose="05000000000000000000" pitchFamily="2" charset="2"/>
              </a:rPr>
              <a:t> </a:t>
            </a:r>
            <a:r>
              <a:rPr lang="es-ES" sz="2000" dirty="0" err="1">
                <a:sym typeface="Wingdings" panose="05000000000000000000" pitchFamily="2" charset="2"/>
              </a:rPr>
              <a:t>should</a:t>
            </a:r>
            <a:r>
              <a:rPr lang="es-ES" sz="2000" dirty="0">
                <a:sym typeface="Wingdings" panose="05000000000000000000" pitchFamily="2" charset="2"/>
              </a:rPr>
              <a:t> be </a:t>
            </a:r>
            <a:r>
              <a:rPr lang="es-ES" sz="2000" dirty="0" err="1">
                <a:sym typeface="Wingdings" panose="05000000000000000000" pitchFamily="2" charset="2"/>
              </a:rPr>
              <a:t>looked</a:t>
            </a:r>
            <a:r>
              <a:rPr lang="es-ES" sz="2000" dirty="0">
                <a:sym typeface="Wingdings" panose="05000000000000000000" pitchFamily="2" charset="2"/>
              </a:rPr>
              <a:t> </a:t>
            </a:r>
            <a:r>
              <a:rPr lang="es-ES" sz="2000" dirty="0" err="1">
                <a:sym typeface="Wingdings" panose="05000000000000000000" pitchFamily="2" charset="2"/>
              </a:rPr>
              <a:t>into</a:t>
            </a:r>
            <a:endParaRPr lang="es-ES" sz="2000" dirty="0"/>
          </a:p>
        </p:txBody>
      </p:sp>
      <p:pic>
        <p:nvPicPr>
          <p:cNvPr id="4" name="Audio 3">
            <a:hlinkClick r:id="" action="ppaction://media"/>
            <a:extLst>
              <a:ext uri="{FF2B5EF4-FFF2-40B4-BE49-F238E27FC236}">
                <a16:creationId xmlns:a16="http://schemas.microsoft.com/office/drawing/2014/main" id="{D0458A2D-AE1C-4C7A-AB30-50C606D5B1E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4221076689"/>
      </p:ext>
    </p:extLst>
  </p:cSld>
  <p:clrMapOvr>
    <a:masterClrMapping/>
  </p:clrMapOvr>
  <mc:AlternateContent xmlns:mc="http://schemas.openxmlformats.org/markup-compatibility/2006" xmlns:p14="http://schemas.microsoft.com/office/powerpoint/2010/main">
    <mc:Choice Requires="p14">
      <p:transition spd="slow" p14:dur="2000" advTm="67671"/>
    </mc:Choice>
    <mc:Fallback xmlns="">
      <p:transition spd="slow" advTm="676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 name="Rectangle 142">
            <a:extLst>
              <a:ext uri="{FF2B5EF4-FFF2-40B4-BE49-F238E27FC236}">
                <a16:creationId xmlns:a16="http://schemas.microsoft.com/office/drawing/2014/main" id="{19D32F93-50AC-4C46-A5DB-291C60DDB7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n">
            <a:extLst>
              <a:ext uri="{FF2B5EF4-FFF2-40B4-BE49-F238E27FC236}">
                <a16:creationId xmlns:a16="http://schemas.microsoft.com/office/drawing/2014/main" id="{F66AF0D7-6B67-4344-AFAA-1CA8FA68719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296558" y="1435128"/>
            <a:ext cx="3510140" cy="54407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nformation">
            <a:extLst>
              <a:ext uri="{FF2B5EF4-FFF2-40B4-BE49-F238E27FC236}">
                <a16:creationId xmlns:a16="http://schemas.microsoft.com/office/drawing/2014/main" id="{4F6D2E21-6D6F-40FC-8D31-DFCB79229DFE}"/>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tretch>
            <a:fillRect/>
          </a:stretch>
        </p:blipFill>
        <p:spPr bwMode="auto">
          <a:xfrm>
            <a:off x="1953671" y="2644134"/>
            <a:ext cx="2193937" cy="155221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451A2B2-56FE-40EE-823A-4D3ECD0D33E3}"/>
              </a:ext>
            </a:extLst>
          </p:cNvPr>
          <p:cNvPicPr>
            <a:picLocks noChangeAspect="1"/>
          </p:cNvPicPr>
          <p:nvPr/>
        </p:nvPicPr>
        <p:blipFill>
          <a:blip r:embed="rId7"/>
          <a:stretch>
            <a:fillRect/>
          </a:stretch>
        </p:blipFill>
        <p:spPr>
          <a:xfrm>
            <a:off x="1298446" y="4511416"/>
            <a:ext cx="3508165" cy="1243803"/>
          </a:xfrm>
          <a:prstGeom prst="rect">
            <a:avLst/>
          </a:prstGeom>
        </p:spPr>
      </p:pic>
      <p:sp>
        <p:nvSpPr>
          <p:cNvPr id="145" name="Freeform: Shape 144">
            <a:extLst>
              <a:ext uri="{FF2B5EF4-FFF2-40B4-BE49-F238E27FC236}">
                <a16:creationId xmlns:a16="http://schemas.microsoft.com/office/drawing/2014/main" id="{B9A1D9BC-1455-4308-9ABD-A3F8EDB67A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6068" y="320442"/>
            <a:ext cx="6572492" cy="6212748"/>
          </a:xfrm>
          <a:custGeom>
            <a:avLst/>
            <a:gdLst>
              <a:gd name="connsiteX0" fmla="*/ 0 w 6572492"/>
              <a:gd name="connsiteY0" fmla="*/ 0 h 6212748"/>
              <a:gd name="connsiteX1" fmla="*/ 2248593 w 6572492"/>
              <a:gd name="connsiteY1" fmla="*/ 0 h 6212748"/>
              <a:gd name="connsiteX2" fmla="*/ 2694770 w 6572492"/>
              <a:gd name="connsiteY2" fmla="*/ 0 h 6212748"/>
              <a:gd name="connsiteX3" fmla="*/ 2991094 w 6572492"/>
              <a:gd name="connsiteY3" fmla="*/ 0 h 6212748"/>
              <a:gd name="connsiteX4" fmla="*/ 6572492 w 6572492"/>
              <a:gd name="connsiteY4" fmla="*/ 0 h 6212748"/>
              <a:gd name="connsiteX5" fmla="*/ 6572492 w 6572492"/>
              <a:gd name="connsiteY5" fmla="*/ 2864954 h 6212748"/>
              <a:gd name="connsiteX6" fmla="*/ 3129047 w 6572492"/>
              <a:gd name="connsiteY6" fmla="*/ 6212748 h 6212748"/>
              <a:gd name="connsiteX7" fmla="*/ 2694770 w 6572492"/>
              <a:gd name="connsiteY7" fmla="*/ 6212748 h 6212748"/>
              <a:gd name="connsiteX8" fmla="*/ 2248593 w 6572492"/>
              <a:gd name="connsiteY8" fmla="*/ 6212748 h 6212748"/>
              <a:gd name="connsiteX9" fmla="*/ 0 w 6572492"/>
              <a:gd name="connsiteY9" fmla="*/ 6212748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72492" h="6212748">
                <a:moveTo>
                  <a:pt x="0" y="0"/>
                </a:moveTo>
                <a:lnTo>
                  <a:pt x="2248593" y="0"/>
                </a:lnTo>
                <a:lnTo>
                  <a:pt x="2694770" y="0"/>
                </a:lnTo>
                <a:lnTo>
                  <a:pt x="2991094" y="0"/>
                </a:lnTo>
                <a:lnTo>
                  <a:pt x="6572492" y="0"/>
                </a:lnTo>
                <a:lnTo>
                  <a:pt x="6572492" y="2864954"/>
                </a:lnTo>
                <a:lnTo>
                  <a:pt x="3129047" y="6212748"/>
                </a:lnTo>
                <a:lnTo>
                  <a:pt x="2694770" y="6212748"/>
                </a:lnTo>
                <a:lnTo>
                  <a:pt x="2248593"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7" name="Right Triangle 146">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Rectangle 148">
            <a:extLst>
              <a:ext uri="{FF2B5EF4-FFF2-40B4-BE49-F238E27FC236}">
                <a16:creationId xmlns:a16="http://schemas.microsoft.com/office/drawing/2014/main" id="{4A62647B-1222-407C-8740-5A497612B1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A979AA-4D5C-4535-AF00-611CC3E766EB}"/>
              </a:ext>
            </a:extLst>
          </p:cNvPr>
          <p:cNvSpPr>
            <a:spLocks noGrp="1"/>
          </p:cNvSpPr>
          <p:nvPr>
            <p:ph type="ctrTitle"/>
          </p:nvPr>
        </p:nvSpPr>
        <p:spPr>
          <a:xfrm>
            <a:off x="5459505" y="1065223"/>
            <a:ext cx="5701256" cy="1874152"/>
          </a:xfrm>
        </p:spPr>
        <p:txBody>
          <a:bodyPr anchor="b">
            <a:normAutofit/>
          </a:bodyPr>
          <a:lstStyle/>
          <a:p>
            <a:pPr algn="l"/>
            <a:r>
              <a:rPr lang="en-US" sz="3600" dirty="0"/>
              <a:t>Exploring </a:t>
            </a:r>
            <a:r>
              <a:rPr lang="en-US" sz="3600" dirty="0" err="1"/>
              <a:t>L2</a:t>
            </a:r>
            <a:r>
              <a:rPr lang="en-US" sz="3600" dirty="0"/>
              <a:t> TV preferences and perceptions: Feeling of learning and viewing mode.</a:t>
            </a:r>
            <a:endParaRPr lang="ca-ES" sz="3600" dirty="0"/>
          </a:p>
        </p:txBody>
      </p:sp>
      <p:sp>
        <p:nvSpPr>
          <p:cNvPr id="3" name="Subtitle 2">
            <a:extLst>
              <a:ext uri="{FF2B5EF4-FFF2-40B4-BE49-F238E27FC236}">
                <a16:creationId xmlns:a16="http://schemas.microsoft.com/office/drawing/2014/main" id="{8B295339-07A7-46A0-BF82-DF0DEAA045ED}"/>
              </a:ext>
            </a:extLst>
          </p:cNvPr>
          <p:cNvSpPr>
            <a:spLocks noGrp="1"/>
          </p:cNvSpPr>
          <p:nvPr>
            <p:ph type="subTitle" idx="1"/>
          </p:nvPr>
        </p:nvSpPr>
        <p:spPr>
          <a:xfrm>
            <a:off x="5775961" y="4739648"/>
            <a:ext cx="4048760" cy="1095017"/>
          </a:xfrm>
        </p:spPr>
        <p:txBody>
          <a:bodyPr anchor="t">
            <a:normAutofit/>
          </a:bodyPr>
          <a:lstStyle/>
          <a:p>
            <a:pPr algn="l"/>
            <a:r>
              <a:rPr lang="es-ES" sz="1700" dirty="0"/>
              <a:t>Anastasia Pattemore</a:t>
            </a:r>
          </a:p>
          <a:p>
            <a:pPr algn="l"/>
            <a:r>
              <a:rPr lang="es-ES" sz="1700" dirty="0"/>
              <a:t>Mª del Mar Suárez</a:t>
            </a:r>
          </a:p>
          <a:p>
            <a:pPr algn="l"/>
            <a:r>
              <a:rPr lang="es-ES" sz="1700" dirty="0"/>
              <a:t>Carme Muñoz</a:t>
            </a:r>
            <a:endParaRPr lang="ca-ES" sz="1700" dirty="0"/>
          </a:p>
        </p:txBody>
      </p:sp>
      <p:pic>
        <p:nvPicPr>
          <p:cNvPr id="6" name="Audio 5">
            <a:hlinkClick r:id="" action="ppaction://media"/>
            <a:extLst>
              <a:ext uri="{FF2B5EF4-FFF2-40B4-BE49-F238E27FC236}">
                <a16:creationId xmlns:a16="http://schemas.microsoft.com/office/drawing/2014/main" id="{11903088-5AFA-4CD5-8DA9-8C4C69D1725A}"/>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016002227"/>
      </p:ext>
    </p:extLst>
  </p:cSld>
  <p:clrMapOvr>
    <a:masterClrMapping/>
  </p:clrMapOvr>
  <mc:AlternateContent xmlns:mc="http://schemas.openxmlformats.org/markup-compatibility/2006" xmlns:p14="http://schemas.microsoft.com/office/powerpoint/2010/main">
    <mc:Choice Requires="p14">
      <p:transition spd="slow" p14:dur="2000" advTm="10808"/>
    </mc:Choice>
    <mc:Fallback xmlns="">
      <p:transition spd="slow" advTm="108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3B48A-BB78-44AD-9681-0DD4163F059A}"/>
              </a:ext>
            </a:extLst>
          </p:cNvPr>
          <p:cNvSpPr>
            <a:spLocks noGrp="1"/>
          </p:cNvSpPr>
          <p:nvPr>
            <p:ph type="title"/>
          </p:nvPr>
        </p:nvSpPr>
        <p:spPr>
          <a:xfrm>
            <a:off x="1524000" y="2245809"/>
            <a:ext cx="9144000" cy="1564716"/>
          </a:xfrm>
        </p:spPr>
        <p:txBody>
          <a:bodyPr vert="horz" lIns="91440" tIns="45720" rIns="91440" bIns="45720" rtlCol="0" anchor="b">
            <a:normAutofit/>
          </a:bodyPr>
          <a:lstStyle/>
          <a:p>
            <a:r>
              <a:rPr lang="en-US" sz="4800" kern="1200">
                <a:solidFill>
                  <a:schemeClr val="tx1"/>
                </a:solidFill>
                <a:latin typeface="+mj-lt"/>
                <a:ea typeface="+mj-ea"/>
                <a:cs typeface="+mj-cs"/>
              </a:rPr>
              <a:t>Thank you! </a:t>
            </a:r>
          </a:p>
        </p:txBody>
      </p:sp>
      <p:sp>
        <p:nvSpPr>
          <p:cNvPr id="17"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23"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1DA61BD-3DE2-4F7B-8E7B-442C1D36A9BA}"/>
              </a:ext>
            </a:extLst>
          </p:cNvPr>
          <p:cNvSpPr txBox="1"/>
          <p:nvPr/>
        </p:nvSpPr>
        <p:spPr>
          <a:xfrm>
            <a:off x="5097839" y="2967335"/>
            <a:ext cx="5794513" cy="923330"/>
          </a:xfrm>
          <a:prstGeom prst="rect">
            <a:avLst/>
          </a:prstGeom>
          <a:noFill/>
        </p:spPr>
        <p:txBody>
          <a:bodyPr wrap="square" rtlCol="0">
            <a:spAutoFit/>
          </a:bodyPr>
          <a:lstStyle/>
          <a:p>
            <a:pPr algn="r"/>
            <a:r>
              <a:rPr lang="es-ES" dirty="0"/>
              <a:t>Anastasia Pattemore </a:t>
            </a:r>
            <a:r>
              <a:rPr lang="es-ES" dirty="0">
                <a:hlinkClick r:id="rId5"/>
              </a:rPr>
              <a:t>anastasia.plotnikova@ub.edu</a:t>
            </a:r>
            <a:r>
              <a:rPr lang="es-ES" dirty="0"/>
              <a:t> </a:t>
            </a:r>
          </a:p>
          <a:p>
            <a:pPr algn="r"/>
            <a:r>
              <a:rPr lang="es-ES" dirty="0"/>
              <a:t>Mª del Mar Suárez </a:t>
            </a:r>
            <a:r>
              <a:rPr lang="es-ES" dirty="0">
                <a:hlinkClick r:id="rId6"/>
              </a:rPr>
              <a:t>mmsuarez@ub.edu</a:t>
            </a:r>
            <a:endParaRPr lang="es-ES" dirty="0"/>
          </a:p>
          <a:p>
            <a:pPr algn="r"/>
            <a:r>
              <a:rPr lang="es-ES" dirty="0"/>
              <a:t>Carmen Muñoz </a:t>
            </a:r>
            <a:r>
              <a:rPr lang="es-ES" dirty="0">
                <a:hlinkClick r:id="rId7"/>
              </a:rPr>
              <a:t>munoz@ub.edu</a:t>
            </a:r>
            <a:r>
              <a:rPr lang="es-ES" dirty="0"/>
              <a:t> </a:t>
            </a:r>
            <a:endParaRPr lang="ca-ES" dirty="0"/>
          </a:p>
        </p:txBody>
      </p:sp>
      <p:pic>
        <p:nvPicPr>
          <p:cNvPr id="1030" name="Picture 6" descr="University of Barcelona - Wikipedia">
            <a:extLst>
              <a:ext uri="{FF2B5EF4-FFF2-40B4-BE49-F238E27FC236}">
                <a16:creationId xmlns:a16="http://schemas.microsoft.com/office/drawing/2014/main" id="{750EBE95-67E9-4332-BA0B-329547EB10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29878" y="2959872"/>
            <a:ext cx="734079" cy="100769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Ministerio de Educación y Formación Profesional">
            <a:extLst>
              <a:ext uri="{FF2B5EF4-FFF2-40B4-BE49-F238E27FC236}">
                <a16:creationId xmlns:a16="http://schemas.microsoft.com/office/drawing/2014/main" id="{FEA2987D-619E-49E2-96FE-2139117339E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29353" y="5594361"/>
            <a:ext cx="2828925" cy="685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EBB54560-94C4-4F2E-BA6C-7520CDD6A923}"/>
              </a:ext>
            </a:extLst>
          </p:cNvPr>
          <p:cNvSpPr/>
          <p:nvPr/>
        </p:nvSpPr>
        <p:spPr>
          <a:xfrm>
            <a:off x="5920619" y="577839"/>
            <a:ext cx="6096000" cy="1200329"/>
          </a:xfrm>
          <a:prstGeom prst="rect">
            <a:avLst/>
          </a:prstGeom>
        </p:spPr>
        <p:txBody>
          <a:bodyPr wrap="square">
            <a:spAutoFit/>
          </a:bodyPr>
          <a:lstStyle/>
          <a:p>
            <a:pPr algn="r"/>
            <a:r>
              <a:rPr lang="ca-ES" b="1" dirty="0">
                <a:solidFill>
                  <a:srgbClr val="3F3F3F"/>
                </a:solidFill>
                <a:latin typeface="Open Sans"/>
              </a:rPr>
              <a:t>"</a:t>
            </a:r>
            <a:r>
              <a:rPr lang="en-US" b="1" dirty="0">
                <a:solidFill>
                  <a:srgbClr val="3F3F3F"/>
                </a:solidFill>
                <a:latin typeface="Open Sans"/>
              </a:rPr>
              <a:t>Optimal conditions for language learning through original version audio-visual input. Input and learner factors </a:t>
            </a:r>
            <a:r>
              <a:rPr lang="ca-ES" b="1" dirty="0">
                <a:solidFill>
                  <a:srgbClr val="3F3F3F"/>
                </a:solidFill>
                <a:latin typeface="Open Sans"/>
              </a:rPr>
              <a:t>"</a:t>
            </a:r>
            <a:br>
              <a:rPr lang="ca-ES" b="1" dirty="0"/>
            </a:br>
            <a:r>
              <a:rPr lang="ca-ES" dirty="0">
                <a:solidFill>
                  <a:srgbClr val="3F3F3F"/>
                </a:solidFill>
                <a:latin typeface="Open Sans"/>
              </a:rPr>
              <a:t>(PID2019-110594)</a:t>
            </a:r>
            <a:endParaRPr lang="ca-ES" dirty="0"/>
          </a:p>
        </p:txBody>
      </p:sp>
      <p:pic>
        <p:nvPicPr>
          <p:cNvPr id="3" name="Audio 2">
            <a:hlinkClick r:id="" action="ppaction://media"/>
            <a:extLst>
              <a:ext uri="{FF2B5EF4-FFF2-40B4-BE49-F238E27FC236}">
                <a16:creationId xmlns:a16="http://schemas.microsoft.com/office/drawing/2014/main" id="{96DEAED1-5F80-4481-B386-BEA7B19BCEF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1010142770"/>
      </p:ext>
    </p:extLst>
  </p:cSld>
  <p:clrMapOvr>
    <a:masterClrMapping/>
  </p:clrMapOvr>
  <mc:AlternateContent xmlns:mc="http://schemas.openxmlformats.org/markup-compatibility/2006" xmlns:p14="http://schemas.microsoft.com/office/powerpoint/2010/main">
    <mc:Choice Requires="p14">
      <p:transition spd="slow" p14:dur="2000" advTm="2530"/>
    </mc:Choice>
    <mc:Fallback xmlns="">
      <p:transition spd="slow" advTm="25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B32981-EABE-42C1-AE3A-37810D456787}"/>
              </a:ext>
            </a:extLst>
          </p:cNvPr>
          <p:cNvSpPr>
            <a:spLocks noGrp="1"/>
          </p:cNvSpPr>
          <p:nvPr>
            <p:ph type="title"/>
          </p:nvPr>
        </p:nvSpPr>
        <p:spPr>
          <a:xfrm>
            <a:off x="1285241" y="1008993"/>
            <a:ext cx="9231410" cy="702241"/>
          </a:xfrm>
        </p:spPr>
        <p:txBody>
          <a:bodyPr vert="horz" lIns="91440" tIns="45720" rIns="91440" bIns="45720" rtlCol="0" anchor="b">
            <a:normAutofit/>
          </a:bodyPr>
          <a:lstStyle/>
          <a:p>
            <a:r>
              <a:rPr lang="en-US" sz="3700" kern="1200" dirty="0">
                <a:solidFill>
                  <a:schemeClr val="tx1"/>
                </a:solidFill>
                <a:latin typeface="+mj-lt"/>
                <a:ea typeface="+mj-ea"/>
                <a:cs typeface="+mj-cs"/>
              </a:rPr>
              <a:t>Literature review on extensive TV series viewing</a:t>
            </a:r>
          </a:p>
        </p:txBody>
      </p:sp>
      <p:sp>
        <p:nvSpPr>
          <p:cNvPr id="3" name="Rectángulo 2"/>
          <p:cNvSpPr/>
          <p:nvPr/>
        </p:nvSpPr>
        <p:spPr>
          <a:xfrm>
            <a:off x="1285241" y="2096952"/>
            <a:ext cx="9064104" cy="3231654"/>
          </a:xfrm>
          <a:prstGeom prst="rect">
            <a:avLst/>
          </a:prstGeom>
        </p:spPr>
        <p:txBody>
          <a:bodyPr wrap="square">
            <a:spAutoFit/>
          </a:bodyPr>
          <a:lstStyle/>
          <a:p>
            <a:r>
              <a:rPr lang="ca-ES" sz="2400" dirty="0" err="1"/>
              <a:t>Positive</a:t>
            </a:r>
            <a:r>
              <a:rPr lang="ca-ES" sz="2400" dirty="0"/>
              <a:t> </a:t>
            </a:r>
            <a:r>
              <a:rPr lang="ca-ES" sz="2400" dirty="0" err="1"/>
              <a:t>effects</a:t>
            </a:r>
            <a:r>
              <a:rPr lang="ca-ES" sz="2400" dirty="0"/>
              <a:t> of </a:t>
            </a:r>
            <a:r>
              <a:rPr lang="ca-ES" sz="2400" dirty="0" err="1"/>
              <a:t>extensive</a:t>
            </a:r>
            <a:r>
              <a:rPr lang="ca-ES" sz="2400" dirty="0"/>
              <a:t> </a:t>
            </a:r>
            <a:r>
              <a:rPr lang="ca-ES" sz="2400" dirty="0" err="1"/>
              <a:t>exposure</a:t>
            </a:r>
            <a:r>
              <a:rPr lang="ca-ES" sz="2400" dirty="0"/>
              <a:t> to L2 </a:t>
            </a:r>
            <a:r>
              <a:rPr lang="ca-ES" sz="2400" dirty="0" err="1"/>
              <a:t>media</a:t>
            </a:r>
            <a:r>
              <a:rPr lang="ca-ES" sz="2400" dirty="0"/>
              <a:t> </a:t>
            </a:r>
            <a:r>
              <a:rPr lang="ca-ES" dirty="0"/>
              <a:t>(</a:t>
            </a:r>
            <a:r>
              <a:rPr lang="ca-ES" dirty="0" err="1"/>
              <a:t>Webb</a:t>
            </a:r>
            <a:r>
              <a:rPr lang="ca-ES" dirty="0"/>
              <a:t>, 2014; </a:t>
            </a:r>
            <a:r>
              <a:rPr lang="ca-ES" dirty="0" err="1"/>
              <a:t>Vanderplank</a:t>
            </a:r>
            <a:r>
              <a:rPr lang="ca-ES" dirty="0"/>
              <a:t>, 2016)</a:t>
            </a:r>
          </a:p>
          <a:p>
            <a:endParaRPr lang="ca-ES" dirty="0"/>
          </a:p>
          <a:p>
            <a:pPr marL="285750" indent="-285750">
              <a:lnSpc>
                <a:spcPct val="200000"/>
              </a:lnSpc>
              <a:buFont typeface="Arial" panose="020B0604020202020204" pitchFamily="34" charset="0"/>
              <a:buChar char="•"/>
            </a:pPr>
            <a:r>
              <a:rPr lang="ca-ES" dirty="0" err="1"/>
              <a:t>Vocabulary</a:t>
            </a:r>
            <a:r>
              <a:rPr lang="ca-ES" dirty="0"/>
              <a:t> (Pujadas &amp; Muñoz 2019; Suárez &amp; Gesa, 2019)</a:t>
            </a:r>
          </a:p>
          <a:p>
            <a:pPr marL="285750" indent="-285750">
              <a:lnSpc>
                <a:spcPct val="200000"/>
              </a:lnSpc>
              <a:buFont typeface="Arial" panose="020B0604020202020204" pitchFamily="34" charset="0"/>
              <a:buChar char="•"/>
            </a:pPr>
            <a:r>
              <a:rPr lang="ca-ES" dirty="0" err="1"/>
              <a:t>Comprehension</a:t>
            </a:r>
            <a:r>
              <a:rPr lang="ca-ES" dirty="0"/>
              <a:t> (</a:t>
            </a:r>
            <a:r>
              <a:rPr lang="ca-ES" dirty="0" err="1"/>
              <a:t>Rodgers</a:t>
            </a:r>
            <a:r>
              <a:rPr lang="ca-ES" dirty="0"/>
              <a:t> &amp; </a:t>
            </a:r>
            <a:r>
              <a:rPr lang="ca-ES" dirty="0" err="1"/>
              <a:t>Webb</a:t>
            </a:r>
            <a:r>
              <a:rPr lang="ca-ES" dirty="0"/>
              <a:t>, 2017)</a:t>
            </a:r>
          </a:p>
          <a:p>
            <a:pPr marL="285750" indent="-285750">
              <a:lnSpc>
                <a:spcPct val="200000"/>
              </a:lnSpc>
              <a:buFont typeface="Arial" panose="020B0604020202020204" pitchFamily="34" charset="0"/>
              <a:buChar char="•"/>
            </a:pPr>
            <a:r>
              <a:rPr lang="ca-ES" dirty="0" err="1"/>
              <a:t>Pronunciation</a:t>
            </a:r>
            <a:r>
              <a:rPr lang="ca-ES" dirty="0"/>
              <a:t> (</a:t>
            </a:r>
            <a:r>
              <a:rPr lang="ca-ES" dirty="0" err="1"/>
              <a:t>Wisniewska</a:t>
            </a:r>
            <a:r>
              <a:rPr lang="ca-ES" dirty="0"/>
              <a:t> &amp; Mora, 2020)</a:t>
            </a:r>
          </a:p>
          <a:p>
            <a:pPr marL="285750" indent="-285750">
              <a:lnSpc>
                <a:spcPct val="200000"/>
              </a:lnSpc>
              <a:buFont typeface="Arial" panose="020B0604020202020204" pitchFamily="34" charset="0"/>
              <a:buChar char="•"/>
            </a:pPr>
            <a:r>
              <a:rPr lang="ca-ES" b="1" dirty="0" err="1"/>
              <a:t>Grammar</a:t>
            </a:r>
            <a:r>
              <a:rPr lang="ca-ES" b="1" dirty="0"/>
              <a:t> (</a:t>
            </a:r>
            <a:r>
              <a:rPr lang="ca-ES" b="1" dirty="0" err="1"/>
              <a:t>Pattemore</a:t>
            </a:r>
            <a:r>
              <a:rPr lang="ca-ES" b="1" dirty="0"/>
              <a:t> &amp; Muñoz, 2020)</a:t>
            </a:r>
          </a:p>
        </p:txBody>
      </p:sp>
      <p:pic>
        <p:nvPicPr>
          <p:cNvPr id="13" name="Audio 12">
            <a:hlinkClick r:id="" action="ppaction://media"/>
            <a:extLst>
              <a:ext uri="{FF2B5EF4-FFF2-40B4-BE49-F238E27FC236}">
                <a16:creationId xmlns:a16="http://schemas.microsoft.com/office/drawing/2014/main" id="{E591E23E-1F2C-4C83-9E90-127B5D24517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1797867829"/>
      </p:ext>
    </p:extLst>
  </p:cSld>
  <p:clrMapOvr>
    <a:masterClrMapping/>
  </p:clrMapOvr>
  <mc:AlternateContent xmlns:mc="http://schemas.openxmlformats.org/markup-compatibility/2006" xmlns:p14="http://schemas.microsoft.com/office/powerpoint/2010/main">
    <mc:Choice Requires="p14">
      <p:transition spd="slow" p14:dur="2000" advTm="31093"/>
    </mc:Choice>
    <mc:Fallback xmlns="">
      <p:transition spd="slow" advTm="310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B32981-EABE-42C1-AE3A-37810D456787}"/>
              </a:ext>
            </a:extLst>
          </p:cNvPr>
          <p:cNvSpPr>
            <a:spLocks noGrp="1"/>
          </p:cNvSpPr>
          <p:nvPr>
            <p:ph type="title"/>
          </p:nvPr>
        </p:nvSpPr>
        <p:spPr>
          <a:xfrm>
            <a:off x="1285241" y="1008993"/>
            <a:ext cx="9231410" cy="702241"/>
          </a:xfrm>
        </p:spPr>
        <p:txBody>
          <a:bodyPr vert="horz" lIns="91440" tIns="45720" rIns="91440" bIns="45720" rtlCol="0" anchor="b">
            <a:normAutofit/>
          </a:bodyPr>
          <a:lstStyle/>
          <a:p>
            <a:r>
              <a:rPr lang="en-US" sz="3700" dirty="0"/>
              <a:t>Perception of learning</a:t>
            </a:r>
            <a:endParaRPr lang="en-US" sz="3700" kern="1200" dirty="0">
              <a:solidFill>
                <a:schemeClr val="tx1"/>
              </a:solidFill>
              <a:latin typeface="+mj-lt"/>
              <a:ea typeface="+mj-ea"/>
              <a:cs typeface="+mj-cs"/>
            </a:endParaRPr>
          </a:p>
        </p:txBody>
      </p:sp>
      <p:sp>
        <p:nvSpPr>
          <p:cNvPr id="3" name="Rectángulo 2"/>
          <p:cNvSpPr/>
          <p:nvPr/>
        </p:nvSpPr>
        <p:spPr>
          <a:xfrm>
            <a:off x="1240359" y="2096952"/>
            <a:ext cx="8804185" cy="3293209"/>
          </a:xfrm>
          <a:prstGeom prst="rect">
            <a:avLst/>
          </a:prstGeom>
        </p:spPr>
        <p:txBody>
          <a:bodyPr wrap="square">
            <a:spAutoFit/>
          </a:bodyPr>
          <a:lstStyle/>
          <a:p>
            <a:pPr marL="285750" indent="-285750">
              <a:lnSpc>
                <a:spcPct val="200000"/>
              </a:lnSpc>
              <a:buFont typeface="Arial" panose="020B0604020202020204" pitchFamily="34" charset="0"/>
              <a:buChar char="•"/>
            </a:pPr>
            <a:r>
              <a:rPr lang="es-ES" dirty="0" err="1"/>
              <a:t>Captions</a:t>
            </a:r>
            <a:r>
              <a:rPr lang="es-ES" dirty="0"/>
              <a:t> and </a:t>
            </a:r>
            <a:r>
              <a:rPr lang="es-ES" dirty="0" err="1"/>
              <a:t>subtitles</a:t>
            </a:r>
            <a:r>
              <a:rPr lang="es-ES" dirty="0"/>
              <a:t> </a:t>
            </a:r>
            <a:r>
              <a:rPr lang="es-ES" dirty="0" err="1"/>
              <a:t>promote</a:t>
            </a:r>
            <a:r>
              <a:rPr lang="es-ES" dirty="0"/>
              <a:t> </a:t>
            </a:r>
            <a:r>
              <a:rPr lang="es-ES" dirty="0" err="1"/>
              <a:t>language</a:t>
            </a:r>
            <a:r>
              <a:rPr lang="es-ES" dirty="0"/>
              <a:t> </a:t>
            </a:r>
            <a:r>
              <a:rPr lang="es-ES" dirty="0" err="1"/>
              <a:t>awareness</a:t>
            </a:r>
            <a:r>
              <a:rPr lang="es-ES" dirty="0"/>
              <a:t> (</a:t>
            </a:r>
            <a:r>
              <a:rPr lang="es-ES" dirty="0" err="1"/>
              <a:t>Hanf</a:t>
            </a:r>
            <a:r>
              <a:rPr lang="es-ES" dirty="0"/>
              <a:t>, 2014 )</a:t>
            </a:r>
          </a:p>
          <a:p>
            <a:pPr marL="285750" indent="-285750">
              <a:lnSpc>
                <a:spcPct val="200000"/>
              </a:lnSpc>
              <a:buFont typeface="Arial" panose="020B0604020202020204" pitchFamily="34" charset="0"/>
              <a:buChar char="•"/>
            </a:pPr>
            <a:r>
              <a:rPr lang="en-NZ" dirty="0"/>
              <a:t>Vocabulary, expressions, spelling, and accents’ comprehension (</a:t>
            </a:r>
            <a:r>
              <a:rPr lang="en-NZ" dirty="0" err="1"/>
              <a:t>Vanderplank</a:t>
            </a:r>
            <a:r>
              <a:rPr lang="en-NZ" dirty="0"/>
              <a:t>, 1988)</a:t>
            </a:r>
          </a:p>
          <a:p>
            <a:pPr marL="285750" indent="-285750">
              <a:spcBef>
                <a:spcPts val="1200"/>
              </a:spcBef>
              <a:buFont typeface="Arial" panose="020B0604020202020204" pitchFamily="34" charset="0"/>
              <a:buChar char="•"/>
            </a:pPr>
            <a:r>
              <a:rPr lang="en-NZ" dirty="0"/>
              <a:t>78% of participants reported feeling of vocabulary and expressions learning from watching in L2 outside of the classroom (</a:t>
            </a:r>
            <a:r>
              <a:rPr lang="en-NZ" dirty="0" err="1"/>
              <a:t>Kusyk</a:t>
            </a:r>
            <a:r>
              <a:rPr lang="en-NZ" dirty="0"/>
              <a:t> &amp; </a:t>
            </a:r>
            <a:r>
              <a:rPr lang="en-NZ" dirty="0" err="1"/>
              <a:t>Sockett</a:t>
            </a:r>
            <a:r>
              <a:rPr lang="en-NZ" dirty="0"/>
              <a:t>, 2012)</a:t>
            </a:r>
          </a:p>
          <a:p>
            <a:pPr marL="285750" indent="-285750">
              <a:lnSpc>
                <a:spcPct val="200000"/>
              </a:lnSpc>
              <a:buFont typeface="Arial" panose="020B0604020202020204" pitchFamily="34" charset="0"/>
              <a:buChar char="•"/>
            </a:pPr>
            <a:r>
              <a:rPr lang="es-ES" dirty="0"/>
              <a:t>No </a:t>
            </a:r>
            <a:r>
              <a:rPr lang="es-ES" dirty="0" err="1"/>
              <a:t>feeling</a:t>
            </a:r>
            <a:r>
              <a:rPr lang="es-ES" dirty="0"/>
              <a:t> of </a:t>
            </a:r>
            <a:r>
              <a:rPr lang="es-ES" dirty="0" err="1"/>
              <a:t>vocabulary</a:t>
            </a:r>
            <a:r>
              <a:rPr lang="es-ES" dirty="0"/>
              <a:t> </a:t>
            </a:r>
            <a:r>
              <a:rPr lang="es-ES" dirty="0" err="1"/>
              <a:t>learning</a:t>
            </a:r>
            <a:r>
              <a:rPr lang="es-ES" dirty="0"/>
              <a:t> </a:t>
            </a:r>
            <a:r>
              <a:rPr lang="es-ES" dirty="0" err="1"/>
              <a:t>from</a:t>
            </a:r>
            <a:r>
              <a:rPr lang="es-ES" dirty="0"/>
              <a:t> a short </a:t>
            </a:r>
            <a:r>
              <a:rPr lang="es-ES" dirty="0" err="1"/>
              <a:t>intervention</a:t>
            </a:r>
            <a:r>
              <a:rPr lang="es-ES" dirty="0"/>
              <a:t> (</a:t>
            </a:r>
            <a:r>
              <a:rPr lang="es-ES" dirty="0" err="1"/>
              <a:t>Sydorenko</a:t>
            </a:r>
            <a:r>
              <a:rPr lang="es-ES" dirty="0"/>
              <a:t>, 2010)</a:t>
            </a:r>
          </a:p>
          <a:p>
            <a:pPr marL="285750" indent="-285750">
              <a:lnSpc>
                <a:spcPct val="200000"/>
              </a:lnSpc>
              <a:buFont typeface="Arial" panose="020B0604020202020204" pitchFamily="34" charset="0"/>
              <a:buChar char="•"/>
            </a:pPr>
            <a:r>
              <a:rPr lang="es-ES" dirty="0" err="1"/>
              <a:t>Feeling</a:t>
            </a:r>
            <a:r>
              <a:rPr lang="es-ES" dirty="0"/>
              <a:t> of </a:t>
            </a:r>
            <a:r>
              <a:rPr lang="es-ES" dirty="0" err="1"/>
              <a:t>vocabulary</a:t>
            </a:r>
            <a:r>
              <a:rPr lang="es-ES" dirty="0"/>
              <a:t> </a:t>
            </a:r>
            <a:r>
              <a:rPr lang="es-ES" dirty="0" err="1"/>
              <a:t>learning</a:t>
            </a:r>
            <a:r>
              <a:rPr lang="es-ES" dirty="0"/>
              <a:t> </a:t>
            </a:r>
            <a:r>
              <a:rPr lang="es-ES" dirty="0" err="1"/>
              <a:t>from</a:t>
            </a:r>
            <a:r>
              <a:rPr lang="es-ES" dirty="0"/>
              <a:t> </a:t>
            </a:r>
            <a:r>
              <a:rPr lang="es-ES" dirty="0" err="1"/>
              <a:t>an</a:t>
            </a:r>
            <a:r>
              <a:rPr lang="es-ES" dirty="0"/>
              <a:t> </a:t>
            </a:r>
            <a:r>
              <a:rPr lang="es-ES" dirty="0" err="1"/>
              <a:t>extensive</a:t>
            </a:r>
            <a:r>
              <a:rPr lang="es-ES" dirty="0"/>
              <a:t> </a:t>
            </a:r>
            <a:r>
              <a:rPr lang="es-ES" dirty="0" err="1"/>
              <a:t>intervention</a:t>
            </a:r>
            <a:r>
              <a:rPr lang="es-ES" dirty="0"/>
              <a:t> (Pujadas, 2019)</a:t>
            </a:r>
          </a:p>
          <a:p>
            <a:endParaRPr lang="es-ES" dirty="0"/>
          </a:p>
        </p:txBody>
      </p:sp>
      <p:pic>
        <p:nvPicPr>
          <p:cNvPr id="6" name="Audio 5">
            <a:hlinkClick r:id="" action="ppaction://media"/>
            <a:extLst>
              <a:ext uri="{FF2B5EF4-FFF2-40B4-BE49-F238E27FC236}">
                <a16:creationId xmlns:a16="http://schemas.microsoft.com/office/drawing/2014/main" id="{316FDFE6-DDB8-4EF6-8293-639DC798BFB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1774120317"/>
      </p:ext>
    </p:extLst>
  </p:cSld>
  <p:clrMapOvr>
    <a:masterClrMapping/>
  </p:clrMapOvr>
  <mc:AlternateContent xmlns:mc="http://schemas.openxmlformats.org/markup-compatibility/2006" xmlns:p14="http://schemas.microsoft.com/office/powerpoint/2010/main">
    <mc:Choice Requires="p14">
      <p:transition spd="slow" p14:dur="2000" advTm="36491"/>
    </mc:Choice>
    <mc:Fallback xmlns="">
      <p:transition spd="slow" advTm="364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B32981-EABE-42C1-AE3A-37810D456787}"/>
              </a:ext>
            </a:extLst>
          </p:cNvPr>
          <p:cNvSpPr>
            <a:spLocks noGrp="1"/>
          </p:cNvSpPr>
          <p:nvPr>
            <p:ph type="title"/>
          </p:nvPr>
        </p:nvSpPr>
        <p:spPr>
          <a:xfrm>
            <a:off x="1285241" y="1008993"/>
            <a:ext cx="9231410" cy="702241"/>
          </a:xfrm>
        </p:spPr>
        <p:txBody>
          <a:bodyPr vert="horz" lIns="91440" tIns="45720" rIns="91440" bIns="45720" rtlCol="0" anchor="b">
            <a:normAutofit/>
          </a:bodyPr>
          <a:lstStyle/>
          <a:p>
            <a:r>
              <a:rPr lang="es-ES" sz="4000" dirty="0" err="1"/>
              <a:t>Attitudes</a:t>
            </a:r>
            <a:r>
              <a:rPr lang="es-ES" sz="4000" dirty="0"/>
              <a:t> and </a:t>
            </a:r>
            <a:r>
              <a:rPr lang="es-ES" sz="4000" dirty="0" err="1"/>
              <a:t>captions</a:t>
            </a:r>
            <a:r>
              <a:rPr lang="es-ES" sz="4000" dirty="0"/>
              <a:t> </a:t>
            </a:r>
            <a:r>
              <a:rPr lang="es-ES" sz="4000" dirty="0" err="1"/>
              <a:t>choice</a:t>
            </a:r>
            <a:endParaRPr lang="en-US" sz="3700" kern="1200" dirty="0">
              <a:solidFill>
                <a:schemeClr val="tx1"/>
              </a:solidFill>
              <a:latin typeface="+mj-lt"/>
              <a:ea typeface="+mj-ea"/>
              <a:cs typeface="+mj-cs"/>
            </a:endParaRPr>
          </a:p>
        </p:txBody>
      </p:sp>
      <p:sp>
        <p:nvSpPr>
          <p:cNvPr id="3" name="Rectángulo 2"/>
          <p:cNvSpPr/>
          <p:nvPr/>
        </p:nvSpPr>
        <p:spPr>
          <a:xfrm>
            <a:off x="1285240" y="2096952"/>
            <a:ext cx="8537489" cy="3693319"/>
          </a:xfrm>
          <a:prstGeom prst="rect">
            <a:avLst/>
          </a:prstGeom>
        </p:spPr>
        <p:txBody>
          <a:bodyPr wrap="square">
            <a:spAutoFit/>
          </a:bodyPr>
          <a:lstStyle/>
          <a:p>
            <a:pPr marL="285750" indent="-285750">
              <a:buFont typeface="Arial" panose="020B0604020202020204" pitchFamily="34" charset="0"/>
              <a:buChar char="•"/>
            </a:pPr>
            <a:r>
              <a:rPr lang="ca-ES" dirty="0"/>
              <a:t>Most of </a:t>
            </a:r>
            <a:r>
              <a:rPr lang="ca-ES" dirty="0" err="1"/>
              <a:t>the</a:t>
            </a:r>
            <a:r>
              <a:rPr lang="ca-ES" dirty="0"/>
              <a:t> participants </a:t>
            </a:r>
            <a:r>
              <a:rPr lang="ca-ES" dirty="0" err="1"/>
              <a:t>believed</a:t>
            </a:r>
            <a:r>
              <a:rPr lang="ca-ES" dirty="0"/>
              <a:t> </a:t>
            </a:r>
            <a:r>
              <a:rPr lang="ca-ES" dirty="0" err="1"/>
              <a:t>they</a:t>
            </a:r>
            <a:r>
              <a:rPr lang="ca-ES" dirty="0"/>
              <a:t> </a:t>
            </a:r>
            <a:r>
              <a:rPr lang="en-NZ" dirty="0"/>
              <a:t>needed captions for better content and listening comprehension (Montero-Perez et al., 2013)</a:t>
            </a:r>
          </a:p>
          <a:p>
            <a:pPr marL="285750" indent="-285750">
              <a:buFont typeface="Arial" panose="020B0604020202020204" pitchFamily="34" charset="0"/>
              <a:buChar char="•"/>
            </a:pPr>
            <a:endParaRPr lang="en-NZ" dirty="0"/>
          </a:p>
          <a:p>
            <a:pPr marL="285750" indent="-285750">
              <a:buFont typeface="Arial" panose="020B0604020202020204" pitchFamily="34" charset="0"/>
              <a:buChar char="•"/>
            </a:pPr>
            <a:r>
              <a:rPr lang="en-NZ" dirty="0"/>
              <a:t>The majority of the participants watch with </a:t>
            </a:r>
            <a:r>
              <a:rPr lang="en-NZ" dirty="0" err="1"/>
              <a:t>L1</a:t>
            </a:r>
            <a:r>
              <a:rPr lang="en-NZ" dirty="0"/>
              <a:t> subtitles (59%) followed by L2 captions (28%) (</a:t>
            </a:r>
            <a:r>
              <a:rPr lang="en-NZ" dirty="0" err="1"/>
              <a:t>Sockett</a:t>
            </a:r>
            <a:r>
              <a:rPr lang="en-NZ" dirty="0"/>
              <a:t> &amp; </a:t>
            </a:r>
            <a:r>
              <a:rPr lang="en-NZ" dirty="0" err="1"/>
              <a:t>Kusyk</a:t>
            </a:r>
            <a:r>
              <a:rPr lang="en-NZ" dirty="0"/>
              <a:t>, 2012)</a:t>
            </a:r>
          </a:p>
          <a:p>
            <a:endParaRPr lang="en-NZ" dirty="0"/>
          </a:p>
          <a:p>
            <a:pPr marL="285750" indent="-285750">
              <a:buFont typeface="Arial" panose="020B0604020202020204" pitchFamily="34" charset="0"/>
              <a:buChar char="•"/>
            </a:pPr>
            <a:r>
              <a:rPr lang="en-NZ" dirty="0" err="1"/>
              <a:t>Vanderplank</a:t>
            </a:r>
            <a:r>
              <a:rPr lang="en-NZ" dirty="0"/>
              <a:t> (2019) participants tended to use captions more at the start of the viewing intervention</a:t>
            </a:r>
          </a:p>
          <a:p>
            <a:endParaRPr lang="en-NZ" dirty="0"/>
          </a:p>
          <a:p>
            <a:pPr marL="285750" indent="-285750">
              <a:buFont typeface="Arial" panose="020B0604020202020204" pitchFamily="34" charset="0"/>
              <a:buChar char="•"/>
            </a:pPr>
            <a:r>
              <a:rPr lang="en-NZ" dirty="0"/>
              <a:t>Feeling of learning does not correspond to actual learning (Pujadas, 2019)</a:t>
            </a:r>
          </a:p>
          <a:p>
            <a:endParaRPr lang="en-NZ" dirty="0"/>
          </a:p>
          <a:p>
            <a:endParaRPr lang="ca-ES" dirty="0"/>
          </a:p>
          <a:p>
            <a:r>
              <a:rPr lang="ca-ES" dirty="0"/>
              <a:t> </a:t>
            </a:r>
          </a:p>
        </p:txBody>
      </p:sp>
      <p:pic>
        <p:nvPicPr>
          <p:cNvPr id="7" name="Audio 6">
            <a:hlinkClick r:id="" action="ppaction://media"/>
            <a:extLst>
              <a:ext uri="{FF2B5EF4-FFF2-40B4-BE49-F238E27FC236}">
                <a16:creationId xmlns:a16="http://schemas.microsoft.com/office/drawing/2014/main" id="{32B026CF-A2D5-4B54-A5C1-EB26892A071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2867110751"/>
      </p:ext>
    </p:extLst>
  </p:cSld>
  <p:clrMapOvr>
    <a:masterClrMapping/>
  </p:clrMapOvr>
  <mc:AlternateContent xmlns:mc="http://schemas.openxmlformats.org/markup-compatibility/2006" xmlns:p14="http://schemas.microsoft.com/office/powerpoint/2010/main">
    <mc:Choice Requires="p14">
      <p:transition spd="slow" p14:dur="2000" advTm="54813"/>
    </mc:Choice>
    <mc:Fallback xmlns="">
      <p:transition spd="slow" advTm="548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Question mark">
            <a:extLst>
              <a:ext uri="{FF2B5EF4-FFF2-40B4-BE49-F238E27FC236}">
                <a16:creationId xmlns:a16="http://schemas.microsoft.com/office/drawing/2014/main" id="{D8639C5F-937F-430D-A2AF-3FC7E90EE0C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9631" y="1425927"/>
            <a:ext cx="3510140" cy="3510140"/>
          </a:xfrm>
          <a:prstGeom prst="rect">
            <a:avLst/>
          </a:prstGeom>
        </p:spPr>
      </p:pic>
      <p:sp>
        <p:nvSpPr>
          <p:cNvPr id="12" name="Freeform: Shape 11">
            <a:extLst>
              <a:ext uri="{FF2B5EF4-FFF2-40B4-BE49-F238E27FC236}">
                <a16:creationId xmlns:a16="http://schemas.microsoft.com/office/drawing/2014/main" id="{041C67D0-A496-4B86-BF61-263FF9EFD7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6068" y="320442"/>
            <a:ext cx="6572492" cy="6212748"/>
          </a:xfrm>
          <a:custGeom>
            <a:avLst/>
            <a:gdLst>
              <a:gd name="connsiteX0" fmla="*/ 0 w 6572492"/>
              <a:gd name="connsiteY0" fmla="*/ 0 h 6212748"/>
              <a:gd name="connsiteX1" fmla="*/ 2248593 w 6572492"/>
              <a:gd name="connsiteY1" fmla="*/ 0 h 6212748"/>
              <a:gd name="connsiteX2" fmla="*/ 2694770 w 6572492"/>
              <a:gd name="connsiteY2" fmla="*/ 0 h 6212748"/>
              <a:gd name="connsiteX3" fmla="*/ 2991094 w 6572492"/>
              <a:gd name="connsiteY3" fmla="*/ 0 h 6212748"/>
              <a:gd name="connsiteX4" fmla="*/ 6572492 w 6572492"/>
              <a:gd name="connsiteY4" fmla="*/ 0 h 6212748"/>
              <a:gd name="connsiteX5" fmla="*/ 6572492 w 6572492"/>
              <a:gd name="connsiteY5" fmla="*/ 2864954 h 6212748"/>
              <a:gd name="connsiteX6" fmla="*/ 3129047 w 6572492"/>
              <a:gd name="connsiteY6" fmla="*/ 6212748 h 6212748"/>
              <a:gd name="connsiteX7" fmla="*/ 2694770 w 6572492"/>
              <a:gd name="connsiteY7" fmla="*/ 6212748 h 6212748"/>
              <a:gd name="connsiteX8" fmla="*/ 2248593 w 6572492"/>
              <a:gd name="connsiteY8" fmla="*/ 6212748 h 6212748"/>
              <a:gd name="connsiteX9" fmla="*/ 0 w 6572492"/>
              <a:gd name="connsiteY9" fmla="*/ 6212748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72492" h="6212748">
                <a:moveTo>
                  <a:pt x="0" y="0"/>
                </a:moveTo>
                <a:lnTo>
                  <a:pt x="2248593" y="0"/>
                </a:lnTo>
                <a:lnTo>
                  <a:pt x="2694770" y="0"/>
                </a:lnTo>
                <a:lnTo>
                  <a:pt x="2991094" y="0"/>
                </a:lnTo>
                <a:lnTo>
                  <a:pt x="6572492" y="0"/>
                </a:lnTo>
                <a:lnTo>
                  <a:pt x="6572492" y="2864954"/>
                </a:lnTo>
                <a:lnTo>
                  <a:pt x="3129047" y="6212748"/>
                </a:lnTo>
                <a:lnTo>
                  <a:pt x="2694770" y="6212748"/>
                </a:lnTo>
                <a:lnTo>
                  <a:pt x="2248593"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Right Triangle 13">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15">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89161F-58A0-43EE-9FDC-54138D0FE363}"/>
              </a:ext>
            </a:extLst>
          </p:cNvPr>
          <p:cNvSpPr>
            <a:spLocks noGrp="1"/>
          </p:cNvSpPr>
          <p:nvPr>
            <p:ph type="title"/>
          </p:nvPr>
        </p:nvSpPr>
        <p:spPr>
          <a:xfrm>
            <a:off x="5508266" y="703708"/>
            <a:ext cx="11550226" cy="931205"/>
          </a:xfrm>
        </p:spPr>
        <p:txBody>
          <a:bodyPr>
            <a:normAutofit/>
          </a:bodyPr>
          <a:lstStyle/>
          <a:p>
            <a:r>
              <a:rPr lang="es-ES" sz="5400" dirty="0" err="1"/>
              <a:t>Research</a:t>
            </a:r>
            <a:r>
              <a:rPr lang="es-ES" sz="5400" dirty="0"/>
              <a:t> </a:t>
            </a:r>
            <a:r>
              <a:rPr lang="es-ES" sz="5400" dirty="0" err="1"/>
              <a:t>questions</a:t>
            </a:r>
            <a:endParaRPr lang="ca-ES" sz="5400" dirty="0"/>
          </a:p>
        </p:txBody>
      </p:sp>
      <p:sp>
        <p:nvSpPr>
          <p:cNvPr id="3" name="Content Placeholder 2">
            <a:extLst>
              <a:ext uri="{FF2B5EF4-FFF2-40B4-BE49-F238E27FC236}">
                <a16:creationId xmlns:a16="http://schemas.microsoft.com/office/drawing/2014/main" id="{4DA629A0-2CAB-484E-8CF6-BDE7248360B7}"/>
              </a:ext>
            </a:extLst>
          </p:cNvPr>
          <p:cNvSpPr>
            <a:spLocks noGrp="1"/>
          </p:cNvSpPr>
          <p:nvPr>
            <p:ph idx="1"/>
          </p:nvPr>
        </p:nvSpPr>
        <p:spPr>
          <a:xfrm>
            <a:off x="5508266" y="1806752"/>
            <a:ext cx="5376852" cy="4676677"/>
          </a:xfrm>
        </p:spPr>
        <p:txBody>
          <a:bodyPr anchor="t">
            <a:normAutofit/>
          </a:bodyPr>
          <a:lstStyle/>
          <a:p>
            <a:pPr marL="0" indent="0">
              <a:buNone/>
            </a:pPr>
            <a:r>
              <a:rPr lang="en-US" sz="1700" b="1" i="1" dirty="0"/>
              <a:t>a. Perception of learning:</a:t>
            </a:r>
          </a:p>
          <a:p>
            <a:pPr marL="0" indent="0">
              <a:buNone/>
            </a:pPr>
            <a:r>
              <a:rPr lang="en-US" sz="1700" dirty="0"/>
              <a:t>RQ1: What is students’ perception of learning from extensive classroom exposure to </a:t>
            </a:r>
            <a:r>
              <a:rPr lang="en-US" sz="1700" dirty="0" err="1"/>
              <a:t>L2</a:t>
            </a:r>
            <a:r>
              <a:rPr lang="en-US" sz="1700" dirty="0"/>
              <a:t> TV series?</a:t>
            </a:r>
          </a:p>
          <a:p>
            <a:pPr marL="0" indent="0">
              <a:buNone/>
            </a:pPr>
            <a:r>
              <a:rPr lang="en-US" sz="1700" dirty="0"/>
              <a:t>RQ2: Is this feeling of learning related to viewing modes?</a:t>
            </a:r>
          </a:p>
          <a:p>
            <a:pPr marL="0" indent="0">
              <a:buNone/>
            </a:pPr>
            <a:r>
              <a:rPr lang="en-US" sz="1700" b="1" i="1" dirty="0"/>
              <a:t>b. Preferred viewing mode:</a:t>
            </a:r>
          </a:p>
          <a:p>
            <a:pPr marL="0" indent="0">
              <a:buNone/>
            </a:pPr>
            <a:r>
              <a:rPr lang="en-US" sz="1700" dirty="0"/>
              <a:t>RQ3: To what extent does students’ experience with the different viewing modes affect preferred viewing mode? </a:t>
            </a:r>
          </a:p>
          <a:p>
            <a:pPr marL="0" indent="0">
              <a:buNone/>
            </a:pPr>
            <a:r>
              <a:rPr lang="en-US" sz="1700" dirty="0"/>
              <a:t>RQ4: Is this viewing mode change related to in-class viewing mode?</a:t>
            </a:r>
          </a:p>
          <a:p>
            <a:pPr marL="0" indent="0">
              <a:buNone/>
            </a:pPr>
            <a:endParaRPr lang="en-US" sz="1700" dirty="0"/>
          </a:p>
        </p:txBody>
      </p:sp>
      <p:pic>
        <p:nvPicPr>
          <p:cNvPr id="8" name="Audio 7">
            <a:hlinkClick r:id="" action="ppaction://media"/>
            <a:extLst>
              <a:ext uri="{FF2B5EF4-FFF2-40B4-BE49-F238E27FC236}">
                <a16:creationId xmlns:a16="http://schemas.microsoft.com/office/drawing/2014/main" id="{A6123B47-D6D0-4F1A-9C0B-9C4494645EC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488738" y="6154738"/>
            <a:ext cx="487362" cy="487362"/>
          </a:xfrm>
          <a:prstGeom prst="rect">
            <a:avLst/>
          </a:prstGeom>
        </p:spPr>
      </p:pic>
    </p:spTree>
    <p:extLst>
      <p:ext uri="{BB962C8B-B14F-4D97-AF65-F5344CB8AC3E}">
        <p14:creationId xmlns:p14="http://schemas.microsoft.com/office/powerpoint/2010/main" val="1835151116"/>
      </p:ext>
    </p:extLst>
  </p:cSld>
  <p:clrMapOvr>
    <a:masterClrMapping/>
  </p:clrMapOvr>
  <mc:AlternateContent xmlns:mc="http://schemas.openxmlformats.org/markup-compatibility/2006" xmlns:p14="http://schemas.microsoft.com/office/powerpoint/2010/main">
    <mc:Choice Requires="p14">
      <p:transition spd="slow" p14:dur="2000" advTm="33969"/>
    </mc:Choice>
    <mc:Fallback xmlns="">
      <p:transition spd="slow" advTm="339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B32981-EABE-42C1-AE3A-37810D456787}"/>
              </a:ext>
            </a:extLst>
          </p:cNvPr>
          <p:cNvSpPr>
            <a:spLocks noGrp="1"/>
          </p:cNvSpPr>
          <p:nvPr>
            <p:ph type="title"/>
          </p:nvPr>
        </p:nvSpPr>
        <p:spPr>
          <a:xfrm>
            <a:off x="1285241" y="1008993"/>
            <a:ext cx="9231410" cy="3542045"/>
          </a:xfrm>
        </p:spPr>
        <p:txBody>
          <a:bodyPr vert="horz" lIns="91440" tIns="45720" rIns="91440" bIns="45720" rtlCol="0" anchor="b">
            <a:normAutofit/>
          </a:bodyPr>
          <a:lstStyle/>
          <a:p>
            <a:r>
              <a:rPr lang="en-US" sz="11500" kern="1200" dirty="0">
                <a:solidFill>
                  <a:schemeClr val="tx1"/>
                </a:solidFill>
                <a:latin typeface="+mj-lt"/>
                <a:ea typeface="+mj-ea"/>
                <a:cs typeface="+mj-cs"/>
              </a:rPr>
              <a:t>Methodology</a:t>
            </a: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126351317"/>
      </p:ext>
    </p:extLst>
  </p:cSld>
  <p:clrMapOvr>
    <a:masterClrMapping/>
  </p:clrMapOvr>
  <mc:AlternateContent xmlns:mc="http://schemas.openxmlformats.org/markup-compatibility/2006" xmlns:p14="http://schemas.microsoft.com/office/powerpoint/2010/main">
    <mc:Choice Requires="p14">
      <p:transition spd="slow" p14:dur="2000" advTm="5528"/>
    </mc:Choice>
    <mc:Fallback xmlns="">
      <p:transition spd="slow" advTm="55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4" name="Google Shape;154;p19"/>
          <p:cNvSpPr/>
          <p:nvPr/>
        </p:nvSpPr>
        <p:spPr>
          <a:xfrm flipH="1">
            <a:off x="8576720" y="3335867"/>
            <a:ext cx="3291840" cy="3200400"/>
          </a:xfrm>
          <a:prstGeom prst="rtTriangl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5" name="Google Shape;155;p19"/>
          <p:cNvSpPr/>
          <p:nvPr/>
        </p:nvSpPr>
        <p:spPr>
          <a:xfrm>
            <a:off x="641774" y="623275"/>
            <a:ext cx="10905053" cy="5607882"/>
          </a:xfrm>
          <a:prstGeom prst="rect">
            <a:avLst/>
          </a:prstGeom>
          <a:noFill/>
          <a:ln w="1905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6" name="Google Shape;156;p19"/>
          <p:cNvSpPr txBox="1">
            <a:spLocks noGrp="1"/>
          </p:cNvSpPr>
          <p:nvPr>
            <p:ph type="title"/>
          </p:nvPr>
        </p:nvSpPr>
        <p:spPr>
          <a:xfrm>
            <a:off x="4997110" y="1383527"/>
            <a:ext cx="6117158" cy="417516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4800"/>
              <a:buFont typeface="Calibri"/>
              <a:buNone/>
            </a:pPr>
            <a:r>
              <a:rPr lang="es-ES" sz="4800">
                <a:solidFill>
                  <a:schemeClr val="dk1"/>
                </a:solidFill>
                <a:latin typeface="Calibri"/>
                <a:ea typeface="Calibri"/>
                <a:cs typeface="Calibri"/>
                <a:sym typeface="Calibri"/>
              </a:rPr>
              <a:t>Participants</a:t>
            </a:r>
            <a:endParaRPr/>
          </a:p>
        </p:txBody>
      </p:sp>
      <p:cxnSp>
        <p:nvCxnSpPr>
          <p:cNvPr id="157" name="Google Shape;157;p19"/>
          <p:cNvCxnSpPr/>
          <p:nvPr/>
        </p:nvCxnSpPr>
        <p:spPr>
          <a:xfrm>
            <a:off x="7534656" y="1852863"/>
            <a:ext cx="0" cy="3236495"/>
          </a:xfrm>
          <a:prstGeom prst="straightConnector1">
            <a:avLst/>
          </a:prstGeom>
          <a:noFill/>
          <a:ln w="19050" cap="sq" cmpd="sng">
            <a:solidFill>
              <a:srgbClr val="3F3F3F"/>
            </a:solidFill>
            <a:prstDash val="solid"/>
            <a:miter lim="800000"/>
            <a:headEnd type="none" w="sm" len="sm"/>
            <a:tailEnd type="none" w="sm" len="sm"/>
          </a:ln>
        </p:spPr>
      </p:cxnSp>
      <p:sp>
        <p:nvSpPr>
          <p:cNvPr id="158" name="Google Shape;158;p19"/>
          <p:cNvSpPr/>
          <p:nvPr/>
        </p:nvSpPr>
        <p:spPr>
          <a:xfrm>
            <a:off x="917623" y="1652958"/>
            <a:ext cx="6293591" cy="405829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s-ES" sz="1800" dirty="0">
                <a:solidFill>
                  <a:schemeClr val="dk1"/>
                </a:solidFill>
                <a:latin typeface="Calibri"/>
                <a:ea typeface="Calibri"/>
                <a:cs typeface="Calibri"/>
                <a:sym typeface="Calibri"/>
              </a:rPr>
              <a:t>4 </a:t>
            </a:r>
            <a:r>
              <a:rPr lang="es-ES" sz="1800" dirty="0" err="1">
                <a:solidFill>
                  <a:schemeClr val="dk1"/>
                </a:solidFill>
                <a:latin typeface="Calibri"/>
                <a:ea typeface="Calibri"/>
                <a:cs typeface="Calibri"/>
                <a:sym typeface="Calibri"/>
              </a:rPr>
              <a:t>intact</a:t>
            </a:r>
            <a:r>
              <a:rPr lang="es-ES" sz="1800" dirty="0">
                <a:solidFill>
                  <a:schemeClr val="dk1"/>
                </a:solidFill>
                <a:latin typeface="Calibri"/>
                <a:ea typeface="Calibri"/>
                <a:cs typeface="Calibri"/>
                <a:sym typeface="Calibri"/>
              </a:rPr>
              <a:t> non-</a:t>
            </a:r>
            <a:r>
              <a:rPr lang="es-ES" sz="1800" dirty="0" err="1">
                <a:solidFill>
                  <a:schemeClr val="dk1"/>
                </a:solidFill>
                <a:latin typeface="Calibri"/>
                <a:ea typeface="Calibri"/>
                <a:cs typeface="Calibri"/>
                <a:sym typeface="Calibri"/>
              </a:rPr>
              <a:t>Linguistics</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university</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classes</a:t>
            </a:r>
            <a:r>
              <a:rPr lang="es-ES" sz="1800" dirty="0">
                <a:solidFill>
                  <a:schemeClr val="dk1"/>
                </a:solidFill>
                <a:latin typeface="Calibri"/>
                <a:ea typeface="Calibri"/>
                <a:cs typeface="Calibri"/>
                <a:sym typeface="Calibri"/>
              </a:rPr>
              <a:t>  N = 136 </a:t>
            </a:r>
            <a:endParaRPr dirty="0"/>
          </a:p>
          <a:p>
            <a:pPr marL="0" marR="0" lvl="0" indent="0" algn="l" rtl="0">
              <a:lnSpc>
                <a:spcPct val="115000"/>
              </a:lnSpc>
              <a:spcBef>
                <a:spcPts val="1600"/>
              </a:spcBef>
              <a:spcAft>
                <a:spcPts val="0"/>
              </a:spcAft>
              <a:buNone/>
            </a:pPr>
            <a:r>
              <a:rPr lang="es-ES" sz="1800" dirty="0" err="1">
                <a:solidFill>
                  <a:schemeClr val="dk1"/>
                </a:solidFill>
                <a:latin typeface="Calibri"/>
                <a:ea typeface="Calibri"/>
                <a:cs typeface="Calibri"/>
                <a:sym typeface="Calibri"/>
              </a:rPr>
              <a:t>Catalan</a:t>
            </a:r>
            <a:r>
              <a:rPr lang="es-ES" sz="1800" dirty="0">
                <a:solidFill>
                  <a:schemeClr val="dk1"/>
                </a:solidFill>
                <a:latin typeface="Calibri"/>
                <a:ea typeface="Calibri"/>
                <a:cs typeface="Calibri"/>
                <a:sym typeface="Calibri"/>
              </a:rPr>
              <a:t>/</a:t>
            </a:r>
            <a:r>
              <a:rPr lang="es-ES" sz="1800" dirty="0" err="1">
                <a:solidFill>
                  <a:schemeClr val="dk1"/>
                </a:solidFill>
                <a:latin typeface="Calibri"/>
                <a:ea typeface="Calibri"/>
                <a:cs typeface="Calibri"/>
                <a:sym typeface="Calibri"/>
              </a:rPr>
              <a:t>Spanish</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bilinguals</a:t>
            </a:r>
            <a:endParaRPr lang="es-ES" sz="1800" dirty="0">
              <a:solidFill>
                <a:schemeClr val="dk1"/>
              </a:solidFill>
              <a:latin typeface="Calibri"/>
              <a:ea typeface="Calibri"/>
              <a:cs typeface="Calibri"/>
              <a:sym typeface="Calibri"/>
            </a:endParaRPr>
          </a:p>
          <a:p>
            <a:pPr>
              <a:lnSpc>
                <a:spcPct val="115000"/>
              </a:lnSpc>
              <a:spcBef>
                <a:spcPts val="1600"/>
              </a:spcBef>
            </a:pPr>
            <a:r>
              <a:rPr lang="es-ES" dirty="0">
                <a:solidFill>
                  <a:schemeClr val="dk1"/>
                </a:solidFill>
                <a:ea typeface="Calibri"/>
                <a:cs typeface="Calibri"/>
                <a:sym typeface="Calibri"/>
              </a:rPr>
              <a:t>A1 - C2 </a:t>
            </a:r>
            <a:r>
              <a:rPr lang="es-ES" dirty="0" err="1">
                <a:solidFill>
                  <a:schemeClr val="dk1"/>
                </a:solidFill>
                <a:ea typeface="Calibri"/>
                <a:cs typeface="Calibri"/>
                <a:sym typeface="Calibri"/>
              </a:rPr>
              <a:t>Proficiency</a:t>
            </a:r>
            <a:r>
              <a:rPr lang="es-ES" dirty="0">
                <a:solidFill>
                  <a:schemeClr val="dk1"/>
                </a:solidFill>
                <a:ea typeface="Calibri"/>
                <a:cs typeface="Calibri"/>
                <a:sym typeface="Calibri"/>
              </a:rPr>
              <a:t> (Mean=B2)</a:t>
            </a:r>
            <a:endParaRPr lang="es-ES" dirty="0"/>
          </a:p>
          <a:p>
            <a:pPr marL="0" marR="0" lvl="0" indent="0" algn="l" rtl="0">
              <a:lnSpc>
                <a:spcPct val="115000"/>
              </a:lnSpc>
              <a:spcBef>
                <a:spcPts val="1600"/>
              </a:spcBef>
              <a:spcAft>
                <a:spcPts val="0"/>
              </a:spcAft>
              <a:buNone/>
            </a:pPr>
            <a:r>
              <a:rPr lang="es-ES" sz="1800" dirty="0">
                <a:solidFill>
                  <a:schemeClr val="dk1"/>
                </a:solidFill>
                <a:latin typeface="Calibri"/>
                <a:ea typeface="Calibri"/>
                <a:cs typeface="Calibri"/>
                <a:sym typeface="Calibri"/>
              </a:rPr>
              <a:t>17 - 32 </a:t>
            </a:r>
            <a:r>
              <a:rPr lang="es-ES" sz="1800" dirty="0" err="1">
                <a:solidFill>
                  <a:schemeClr val="dk1"/>
                </a:solidFill>
                <a:latin typeface="Calibri"/>
                <a:ea typeface="Calibri"/>
                <a:cs typeface="Calibri"/>
                <a:sym typeface="Calibri"/>
              </a:rPr>
              <a:t>years</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old</a:t>
            </a:r>
            <a:r>
              <a:rPr lang="es-ES" sz="1800" dirty="0">
                <a:solidFill>
                  <a:schemeClr val="dk1"/>
                </a:solidFill>
                <a:latin typeface="Calibri"/>
                <a:ea typeface="Calibri"/>
                <a:cs typeface="Calibri"/>
                <a:sym typeface="Calibri"/>
              </a:rPr>
              <a:t> (Mean=19)</a:t>
            </a:r>
            <a:endParaRPr dirty="0"/>
          </a:p>
          <a:p>
            <a:pPr marL="0" marR="0" lvl="0" indent="0" algn="l" rtl="0">
              <a:lnSpc>
                <a:spcPct val="115000"/>
              </a:lnSpc>
              <a:spcBef>
                <a:spcPts val="1600"/>
              </a:spcBef>
              <a:spcAft>
                <a:spcPts val="0"/>
              </a:spcAft>
              <a:buNone/>
            </a:pPr>
            <a:r>
              <a:rPr lang="es-ES" sz="1800" dirty="0" err="1">
                <a:solidFill>
                  <a:schemeClr val="dk1"/>
                </a:solidFill>
                <a:latin typeface="Calibri"/>
                <a:ea typeface="Calibri"/>
                <a:cs typeface="Calibri"/>
                <a:sym typeface="Calibri"/>
              </a:rPr>
              <a:t>Viewing</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mode</a:t>
            </a:r>
            <a:r>
              <a:rPr lang="es-ES" sz="1800" dirty="0">
                <a:solidFill>
                  <a:schemeClr val="dk1"/>
                </a:solidFill>
                <a:latin typeface="Calibri"/>
                <a:ea typeface="Calibri"/>
                <a:cs typeface="Calibri"/>
                <a:sym typeface="Calibri"/>
              </a:rPr>
              <a:t>:</a:t>
            </a:r>
            <a:endParaRPr dirty="0"/>
          </a:p>
          <a:p>
            <a:pPr marL="285750" marR="0" lvl="0" indent="-285750" algn="l" rtl="0">
              <a:lnSpc>
                <a:spcPct val="115000"/>
              </a:lnSpc>
              <a:spcBef>
                <a:spcPts val="1600"/>
              </a:spcBef>
              <a:spcAft>
                <a:spcPts val="0"/>
              </a:spcAft>
              <a:buClr>
                <a:srgbClr val="595959"/>
              </a:buClr>
              <a:buSzPts val="1800"/>
              <a:buFont typeface="Arial"/>
              <a:buChar char="•"/>
            </a:pPr>
            <a:r>
              <a:rPr lang="es-ES" sz="1800" dirty="0" err="1">
                <a:solidFill>
                  <a:schemeClr val="dk1"/>
                </a:solidFill>
                <a:latin typeface="Calibri"/>
                <a:ea typeface="Calibri"/>
                <a:cs typeface="Calibri"/>
                <a:sym typeface="Calibri"/>
              </a:rPr>
              <a:t>With</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captions</a:t>
            </a:r>
            <a:r>
              <a:rPr lang="es-ES" sz="1800" dirty="0">
                <a:solidFill>
                  <a:schemeClr val="dk1"/>
                </a:solidFill>
                <a:latin typeface="Calibri"/>
                <a:ea typeface="Calibri"/>
                <a:cs typeface="Calibri"/>
                <a:sym typeface="Calibri"/>
              </a:rPr>
              <a:t> (71)</a:t>
            </a:r>
          </a:p>
          <a:p>
            <a:pPr marL="285750" indent="-285750">
              <a:lnSpc>
                <a:spcPct val="115000"/>
              </a:lnSpc>
              <a:spcBef>
                <a:spcPts val="1600"/>
              </a:spcBef>
              <a:buClr>
                <a:srgbClr val="595959"/>
              </a:buClr>
              <a:buSzPts val="1800"/>
              <a:buFont typeface="Arial"/>
              <a:buChar char="•"/>
            </a:pPr>
            <a:r>
              <a:rPr lang="es-ES" dirty="0" err="1">
                <a:solidFill>
                  <a:schemeClr val="dk1"/>
                </a:solidFill>
                <a:ea typeface="Calibri"/>
                <a:cs typeface="Calibri"/>
                <a:sym typeface="Calibri"/>
              </a:rPr>
              <a:t>Without</a:t>
            </a:r>
            <a:r>
              <a:rPr lang="es-ES" dirty="0">
                <a:solidFill>
                  <a:schemeClr val="dk1"/>
                </a:solidFill>
                <a:ea typeface="Calibri"/>
                <a:cs typeface="Calibri"/>
                <a:sym typeface="Calibri"/>
              </a:rPr>
              <a:t> </a:t>
            </a:r>
            <a:r>
              <a:rPr lang="es-ES" dirty="0" err="1">
                <a:solidFill>
                  <a:schemeClr val="dk1"/>
                </a:solidFill>
                <a:ea typeface="Calibri"/>
                <a:cs typeface="Calibri"/>
                <a:sym typeface="Calibri"/>
              </a:rPr>
              <a:t>captions</a:t>
            </a:r>
            <a:r>
              <a:rPr lang="es-ES" dirty="0">
                <a:solidFill>
                  <a:schemeClr val="dk1"/>
                </a:solidFill>
                <a:ea typeface="Calibri"/>
                <a:cs typeface="Calibri"/>
                <a:sym typeface="Calibri"/>
              </a:rPr>
              <a:t> (27)</a:t>
            </a:r>
            <a:endParaRPr lang="es-ES" dirty="0">
              <a:sym typeface="Calibri"/>
            </a:endParaRPr>
          </a:p>
          <a:p>
            <a:pPr marL="285750" indent="-285750">
              <a:lnSpc>
                <a:spcPct val="115000"/>
              </a:lnSpc>
              <a:spcBef>
                <a:spcPts val="1600"/>
              </a:spcBef>
              <a:buClr>
                <a:srgbClr val="595959"/>
              </a:buClr>
              <a:buSzPts val="1800"/>
              <a:buFont typeface="Arial"/>
              <a:buChar char="•"/>
            </a:pPr>
            <a:r>
              <a:rPr lang="es-ES" sz="1800" dirty="0" err="1">
                <a:solidFill>
                  <a:schemeClr val="dk1"/>
                </a:solidFill>
                <a:latin typeface="Calibri"/>
                <a:ea typeface="Calibri"/>
                <a:cs typeface="Calibri"/>
                <a:sym typeface="Calibri"/>
              </a:rPr>
              <a:t>With</a:t>
            </a:r>
            <a:r>
              <a:rPr lang="es-ES" sz="1800" dirty="0">
                <a:solidFill>
                  <a:schemeClr val="dk1"/>
                </a:solidFill>
                <a:latin typeface="Calibri"/>
                <a:ea typeface="Calibri"/>
                <a:cs typeface="Calibri"/>
                <a:sym typeface="Calibri"/>
              </a:rPr>
              <a:t>                              (38) (Pattemore &amp; Muñoz, </a:t>
            </a:r>
            <a:r>
              <a:rPr lang="es-ES" sz="1800" dirty="0" err="1">
                <a:solidFill>
                  <a:schemeClr val="dk1"/>
                </a:solidFill>
                <a:latin typeface="Calibri"/>
                <a:ea typeface="Calibri"/>
                <a:cs typeface="Calibri"/>
                <a:sym typeface="Calibri"/>
              </a:rPr>
              <a:t>under</a:t>
            </a:r>
            <a:r>
              <a:rPr lang="es-ES" sz="1800" dirty="0">
                <a:solidFill>
                  <a:schemeClr val="dk1"/>
                </a:solidFill>
                <a:latin typeface="Calibri"/>
                <a:ea typeface="Calibri"/>
                <a:cs typeface="Calibri"/>
                <a:sym typeface="Calibri"/>
              </a:rPr>
              <a:t> </a:t>
            </a:r>
            <a:r>
              <a:rPr lang="es-ES" sz="1800" dirty="0" err="1">
                <a:solidFill>
                  <a:schemeClr val="dk1"/>
                </a:solidFill>
                <a:latin typeface="Calibri"/>
                <a:ea typeface="Calibri"/>
                <a:cs typeface="Calibri"/>
                <a:sym typeface="Calibri"/>
              </a:rPr>
              <a:t>review</a:t>
            </a:r>
            <a:r>
              <a:rPr lang="es-ES" sz="1800" dirty="0">
                <a:solidFill>
                  <a:schemeClr val="dk1"/>
                </a:solidFill>
                <a:latin typeface="Calibri"/>
                <a:ea typeface="Calibri"/>
                <a:cs typeface="Calibri"/>
                <a:sym typeface="Calibri"/>
              </a:rPr>
              <a:t>)</a:t>
            </a:r>
            <a:endParaRPr dirty="0"/>
          </a:p>
          <a:p>
            <a:pPr marL="0" marR="0" lvl="0" indent="0" algn="l" rtl="0">
              <a:lnSpc>
                <a:spcPct val="115000"/>
              </a:lnSpc>
              <a:spcBef>
                <a:spcPts val="1600"/>
              </a:spcBef>
              <a:spcAft>
                <a:spcPts val="0"/>
              </a:spcAft>
              <a:buNone/>
            </a:pPr>
            <a:endParaRPr sz="1800" dirty="0">
              <a:solidFill>
                <a:schemeClr val="dk1"/>
              </a:solidFill>
              <a:latin typeface="Calibri"/>
              <a:ea typeface="Calibri"/>
              <a:cs typeface="Calibri"/>
              <a:sym typeface="Calibri"/>
            </a:endParaRPr>
          </a:p>
        </p:txBody>
      </p:sp>
      <p:pic>
        <p:nvPicPr>
          <p:cNvPr id="159" name="Google Shape;159;p19"/>
          <p:cNvPicPr preferRelativeResize="0"/>
          <p:nvPr/>
        </p:nvPicPr>
        <p:blipFill rotWithShape="1">
          <a:blip r:embed="rId5">
            <a:alphaModFix/>
          </a:blip>
          <a:srcRect/>
          <a:stretch/>
        </p:blipFill>
        <p:spPr>
          <a:xfrm>
            <a:off x="7534655" y="722990"/>
            <a:ext cx="4028103" cy="2291144"/>
          </a:xfrm>
          <a:prstGeom prst="rect">
            <a:avLst/>
          </a:prstGeom>
          <a:noFill/>
          <a:ln>
            <a:noFill/>
          </a:ln>
        </p:spPr>
      </p:pic>
      <p:pic>
        <p:nvPicPr>
          <p:cNvPr id="160" name="Google Shape;160;p19"/>
          <p:cNvPicPr preferRelativeResize="0"/>
          <p:nvPr/>
        </p:nvPicPr>
        <p:blipFill rotWithShape="1">
          <a:blip r:embed="rId6">
            <a:alphaModFix/>
          </a:blip>
          <a:srcRect/>
          <a:stretch/>
        </p:blipFill>
        <p:spPr>
          <a:xfrm>
            <a:off x="1823775" y="5261856"/>
            <a:ext cx="1469817" cy="296837"/>
          </a:xfrm>
          <a:prstGeom prst="rect">
            <a:avLst/>
          </a:prstGeom>
          <a:noFill/>
          <a:ln>
            <a:noFill/>
          </a:ln>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520949921"/>
      </p:ext>
    </p:extLst>
  </p:cSld>
  <p:clrMapOvr>
    <a:masterClrMapping/>
  </p:clrMapOvr>
  <mc:AlternateContent xmlns:mc="http://schemas.openxmlformats.org/markup-compatibility/2006" xmlns:p14="http://schemas.microsoft.com/office/powerpoint/2010/main">
    <mc:Choice Requires="p14">
      <p:transition spd="slow" p14:dur="2000" advTm="33046"/>
    </mc:Choice>
    <mc:Fallback xmlns="">
      <p:transition spd="slow" advTm="330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79EECFE-814E-4B68-96A7-86A795BD22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AF180F00-B4B2-4196-BB1C-ECD21B03F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EF647D-BACB-4B03-BD93-750CE6C1CFEC}"/>
              </a:ext>
            </a:extLst>
          </p:cNvPr>
          <p:cNvSpPr>
            <a:spLocks noGrp="1"/>
          </p:cNvSpPr>
          <p:nvPr>
            <p:ph type="title"/>
          </p:nvPr>
        </p:nvSpPr>
        <p:spPr>
          <a:xfrm>
            <a:off x="4997110" y="1540966"/>
            <a:ext cx="6117158" cy="4175166"/>
          </a:xfrm>
        </p:spPr>
        <p:txBody>
          <a:bodyPr vert="horz" lIns="91440" tIns="45720" rIns="91440" bIns="45720" rtlCol="0" anchor="ctr">
            <a:normAutofit/>
          </a:bodyPr>
          <a:lstStyle/>
          <a:p>
            <a:pPr algn="r"/>
            <a:r>
              <a:rPr lang="en-US" sz="4800" kern="1200" dirty="0">
                <a:solidFill>
                  <a:schemeClr val="tx1"/>
                </a:solidFill>
                <a:latin typeface="+mj-lt"/>
                <a:ea typeface="+mj-ea"/>
                <a:cs typeface="+mj-cs"/>
              </a:rPr>
              <a:t>Instruments</a:t>
            </a:r>
          </a:p>
        </p:txBody>
      </p:sp>
      <p:cxnSp>
        <p:nvCxnSpPr>
          <p:cNvPr id="14" name="Straight Connector 13">
            <a:extLst>
              <a:ext uri="{FF2B5EF4-FFF2-40B4-BE49-F238E27FC236}">
                <a16:creationId xmlns:a16="http://schemas.microsoft.com/office/drawing/2014/main" id="{BDF0D3DE-EC74-4C9F-AFA1-DC5CE5236B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9" name="Google Shape;126;p25"/>
          <p:cNvPicPr preferRelativeResize="0"/>
          <p:nvPr/>
        </p:nvPicPr>
        <p:blipFill rotWithShape="1">
          <a:blip r:embed="rId5">
            <a:alphaModFix/>
          </a:blip>
          <a:srcRect/>
          <a:stretch/>
        </p:blipFill>
        <p:spPr>
          <a:xfrm>
            <a:off x="7531257" y="623276"/>
            <a:ext cx="4015570" cy="2407482"/>
          </a:xfrm>
          <a:prstGeom prst="rect">
            <a:avLst/>
          </a:prstGeom>
          <a:noFill/>
          <a:ln>
            <a:noFill/>
          </a:ln>
        </p:spPr>
      </p:pic>
      <p:sp>
        <p:nvSpPr>
          <p:cNvPr id="4" name="Rectángulo 3"/>
          <p:cNvSpPr/>
          <p:nvPr/>
        </p:nvSpPr>
        <p:spPr>
          <a:xfrm>
            <a:off x="790084" y="734001"/>
            <a:ext cx="6096000" cy="1685077"/>
          </a:xfrm>
          <a:prstGeom prst="rect">
            <a:avLst/>
          </a:prstGeom>
        </p:spPr>
        <p:txBody>
          <a:bodyPr>
            <a:spAutoFit/>
          </a:bodyPr>
          <a:lstStyle/>
          <a:p>
            <a:pPr marL="285750" lvl="0" indent="-285750">
              <a:lnSpc>
                <a:spcPct val="115000"/>
              </a:lnSpc>
              <a:buClr>
                <a:srgbClr val="595959"/>
              </a:buClr>
              <a:buSzPts val="1800"/>
              <a:buFont typeface="Arial" panose="020B0604020202020204" pitchFamily="34" charset="0"/>
              <a:buChar char="•"/>
            </a:pPr>
            <a:r>
              <a:rPr lang="en-US" dirty="0">
                <a:solidFill>
                  <a:srgbClr val="595959"/>
                </a:solidFill>
              </a:rPr>
              <a:t>10 episodes of authentic L2 TV series (227 minutes total)</a:t>
            </a:r>
          </a:p>
          <a:p>
            <a:pPr marL="285750" lvl="0" indent="-285750">
              <a:lnSpc>
                <a:spcPct val="115000"/>
              </a:lnSpc>
              <a:buClr>
                <a:srgbClr val="595959"/>
              </a:buClr>
              <a:buSzPts val="1800"/>
              <a:buFont typeface="Arial" panose="020B0604020202020204" pitchFamily="34" charset="0"/>
              <a:buChar char="•"/>
            </a:pPr>
            <a:r>
              <a:rPr lang="en-US" dirty="0">
                <a:solidFill>
                  <a:srgbClr val="595959"/>
                </a:solidFill>
              </a:rPr>
              <a:t>Oxford Placement Test (OPT) (Allan, 2004)</a:t>
            </a:r>
          </a:p>
          <a:p>
            <a:pPr marL="285750" lvl="0" indent="-285750">
              <a:lnSpc>
                <a:spcPct val="115000"/>
              </a:lnSpc>
              <a:buClr>
                <a:srgbClr val="595959"/>
              </a:buClr>
              <a:buSzPts val="1800"/>
              <a:buFont typeface="Arial" panose="020B0604020202020204" pitchFamily="34" charset="0"/>
              <a:buChar char="•"/>
            </a:pPr>
            <a:r>
              <a:rPr lang="en-US" dirty="0">
                <a:solidFill>
                  <a:srgbClr val="595959"/>
                </a:solidFill>
              </a:rPr>
              <a:t>Out-of-school exposure to L2 media questionnaire</a:t>
            </a:r>
          </a:p>
          <a:p>
            <a:pPr marL="285750" lvl="0" indent="-285750">
              <a:lnSpc>
                <a:spcPct val="115000"/>
              </a:lnSpc>
              <a:buClr>
                <a:srgbClr val="595959"/>
              </a:buClr>
              <a:buSzPts val="1800"/>
              <a:buFont typeface="Arial" panose="020B0604020202020204" pitchFamily="34" charset="0"/>
              <a:buChar char="•"/>
            </a:pPr>
            <a:r>
              <a:rPr lang="en-US" dirty="0">
                <a:solidFill>
                  <a:srgbClr val="595959"/>
                </a:solidFill>
              </a:rPr>
              <a:t>Grammar pre-/ posttest (see </a:t>
            </a:r>
            <a:r>
              <a:rPr lang="en-US" dirty="0" err="1">
                <a:solidFill>
                  <a:srgbClr val="595959"/>
                </a:solidFill>
              </a:rPr>
              <a:t>Pattemore</a:t>
            </a:r>
            <a:r>
              <a:rPr lang="en-US" dirty="0">
                <a:solidFill>
                  <a:srgbClr val="595959"/>
                </a:solidFill>
              </a:rPr>
              <a:t> &amp; Muñoz, 2020)</a:t>
            </a:r>
          </a:p>
          <a:p>
            <a:pPr marL="285750" lvl="0" indent="-285750">
              <a:lnSpc>
                <a:spcPct val="115000"/>
              </a:lnSpc>
              <a:buClr>
                <a:srgbClr val="595959"/>
              </a:buClr>
              <a:buSzPts val="1800"/>
              <a:buFont typeface="Arial" panose="020B0604020202020204" pitchFamily="34" charset="0"/>
              <a:buChar char="•"/>
            </a:pPr>
            <a:r>
              <a:rPr lang="en-US" dirty="0">
                <a:solidFill>
                  <a:srgbClr val="595959"/>
                </a:solidFill>
              </a:rPr>
              <a:t>Follow-up questionnaire</a:t>
            </a:r>
            <a:endParaRPr lang="en-US" dirty="0"/>
          </a:p>
        </p:txBody>
      </p:sp>
      <p:pic>
        <p:nvPicPr>
          <p:cNvPr id="15" name="Imagen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9612" y="3592811"/>
            <a:ext cx="5144218" cy="2562583"/>
          </a:xfrm>
          <a:prstGeom prst="rect">
            <a:avLst/>
          </a:prstGeom>
        </p:spPr>
      </p:pic>
      <p:pic>
        <p:nvPicPr>
          <p:cNvPr id="16" name="Imagen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9612" y="2468704"/>
            <a:ext cx="4877481" cy="1124107"/>
          </a:xfrm>
          <a:prstGeom prst="rect">
            <a:avLst/>
          </a:prstGeom>
        </p:spPr>
      </p:pic>
      <p:pic>
        <p:nvPicPr>
          <p:cNvPr id="18" name="Audio 1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50327518"/>
      </p:ext>
    </p:extLst>
  </p:cSld>
  <p:clrMapOvr>
    <a:masterClrMapping/>
  </p:clrMapOvr>
  <mc:AlternateContent xmlns:mc="http://schemas.openxmlformats.org/markup-compatibility/2006" xmlns:p14="http://schemas.microsoft.com/office/powerpoint/2010/main">
    <mc:Choice Requires="p14">
      <p:transition spd="slow" p14:dur="2000" advTm="80419"/>
    </mc:Choice>
    <mc:Fallback xmlns="">
      <p:transition spd="slow" advTm="804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11601</TotalTime>
  <Words>3445</Words>
  <Application>Microsoft Office PowerPoint</Application>
  <PresentationFormat>Widescreen</PresentationFormat>
  <Paragraphs>214</Paragraphs>
  <Slides>20</Slides>
  <Notes>20</Notes>
  <HiddenSlides>0</HiddenSlides>
  <MMClips>20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Avenir</vt:lpstr>
      <vt:lpstr>Calibri</vt:lpstr>
      <vt:lpstr>Calibri Light</vt:lpstr>
      <vt:lpstr>Open Sans</vt:lpstr>
      <vt:lpstr>Office Theme</vt:lpstr>
      <vt:lpstr>Informal grammar learning from OV TV series: Captioning mode, watching strategies, and feeling of learning</vt:lpstr>
      <vt:lpstr>Exploring L2 TV preferences and perceptions: Feeling of learning and viewing mode.</vt:lpstr>
      <vt:lpstr>Literature review on extensive TV series viewing</vt:lpstr>
      <vt:lpstr>Perception of learning</vt:lpstr>
      <vt:lpstr>Attitudes and captions choice</vt:lpstr>
      <vt:lpstr>Research questions</vt:lpstr>
      <vt:lpstr>Methodology</vt:lpstr>
      <vt:lpstr>Participants</vt:lpstr>
      <vt:lpstr>Instruments</vt:lpstr>
      <vt:lpstr>PowerPoint Presentation</vt:lpstr>
      <vt:lpstr>RQ1: What is the students’ perception of learning from extensive classroom exposure to L2 TV series?  </vt:lpstr>
      <vt:lpstr>RQ1: What is the students’ perception of learning from extensive classroom exposure to L2 TV series?  </vt:lpstr>
      <vt:lpstr>RQ2: Is the students’ perception of learning from extensive classroom exposure to L2 TV series related to viewing modes?</vt:lpstr>
      <vt:lpstr>RQ2: Is the students’ perception of learning from extensive classroom exposure to L2 TV series related to viewing modes?</vt:lpstr>
      <vt:lpstr>RQ3: To what extent does students’ experience with the different viewing modes affect preferred viewing mode?</vt:lpstr>
      <vt:lpstr>RQ4: Is this viewing mode change related to in-class viewing mode?</vt:lpstr>
      <vt:lpstr>Discussion 1: Perceptions of learning</vt:lpstr>
      <vt:lpstr>Discussion 2: Preferred viewing mode</vt:lpstr>
      <vt:lpstr>Conclusions  &amp; further research</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Informal grammar learning from OV TV series: Captioning mode, watching strategies, and feeling of learning</dc:title>
  <dc:creator>Mª del Mar Suárez Vilagran</dc:creator>
  <cp:lastModifiedBy>Mª del Mar Suárez Vilagran</cp:lastModifiedBy>
  <cp:revision>144</cp:revision>
  <dcterms:created xsi:type="dcterms:W3CDTF">2020-07-10T14:56:52Z</dcterms:created>
  <dcterms:modified xsi:type="dcterms:W3CDTF">2020-08-02T16:47:09Z</dcterms:modified>
</cp:coreProperties>
</file>