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6" r:id="rId2"/>
    <p:sldId id="272" r:id="rId3"/>
    <p:sldId id="273" r:id="rId4"/>
    <p:sldId id="274" r:id="rId5"/>
    <p:sldId id="275" r:id="rId6"/>
    <p:sldId id="258" r:id="rId7"/>
    <p:sldId id="278" r:id="rId8"/>
    <p:sldId id="267" r:id="rId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7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50" d="100"/>
          <a:sy n="50" d="100"/>
        </p:scale>
        <p:origin x="1008" y="12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5E8CF-E70B-41D7-BD64-47255026C2FF}" type="datetimeFigureOut">
              <a:rPr lang="es-ES" smtClean="0"/>
              <a:t>14/07/2017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8C83D-9AF8-47CD-877A-074DC2DCB8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019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hyperlink" Target="http://bit.ly/2sO5WCQ" TargetMode="Externa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15910"/>
            <a:ext cx="122809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13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1"/>
          <a:stretch/>
        </p:blipFill>
        <p:spPr>
          <a:xfrm>
            <a:off x="0" y="-1"/>
            <a:ext cx="12230100" cy="711431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03" y="6351062"/>
            <a:ext cx="1080000" cy="375254"/>
          </a:xfrm>
          <a:prstGeom prst="rect">
            <a:avLst/>
          </a:prstGeom>
        </p:spPr>
      </p:pic>
      <p:sp>
        <p:nvSpPr>
          <p:cNvPr id="10" name="CuadroTexto 9"/>
          <p:cNvSpPr txBox="1"/>
          <p:nvPr userDrawn="1"/>
        </p:nvSpPr>
        <p:spPr>
          <a:xfrm>
            <a:off x="1701800" y="6264651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altLang="ca-ES" sz="2400" b="1" dirty="0">
                <a:solidFill>
                  <a:srgbClr val="20386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© </a:t>
            </a:r>
            <a:r>
              <a:rPr lang="es-ES" sz="2400" dirty="0" err="1">
                <a:solidFill>
                  <a:srgbClr val="4472C4">
                    <a:lumMod val="50000"/>
                  </a:srgbClr>
                </a:solidFill>
                <a:latin typeface="Bebas Neue Bold" panose="020B0606020202050201" pitchFamily="34" charset="0"/>
              </a:rPr>
              <a:t>CRAi</a:t>
            </a:r>
            <a:r>
              <a:rPr lang="es-ES" sz="2400" dirty="0">
                <a:solidFill>
                  <a:srgbClr val="4472C4">
                    <a:lumMod val="50000"/>
                  </a:srgbClr>
                </a:solidFill>
                <a:latin typeface="Bebas Neue Bold" panose="020B0606020202050201" pitchFamily="34" charset="0"/>
              </a:rPr>
              <a:t>, </a:t>
            </a:r>
            <a:r>
              <a:rPr lang="es-ES" sz="2400" dirty="0" err="1">
                <a:solidFill>
                  <a:srgbClr val="4472C4">
                    <a:lumMod val="50000"/>
                  </a:srgbClr>
                </a:solidFill>
                <a:latin typeface="Bebas Neue Bold" panose="020B0606020202050201" pitchFamily="34" charset="0"/>
              </a:rPr>
              <a:t>universitat</a:t>
            </a:r>
            <a:r>
              <a:rPr lang="es-ES" sz="2400" dirty="0">
                <a:solidFill>
                  <a:srgbClr val="4472C4">
                    <a:lumMod val="50000"/>
                  </a:srgbClr>
                </a:solidFill>
                <a:latin typeface="Bebas Neue Bold" panose="020B0606020202050201" pitchFamily="34" charset="0"/>
              </a:rPr>
              <a:t> de Barcelona, </a:t>
            </a:r>
            <a:r>
              <a:rPr lang="es-ES" sz="2400" dirty="0" err="1">
                <a:solidFill>
                  <a:srgbClr val="4472C4">
                    <a:lumMod val="50000"/>
                  </a:srgbClr>
                </a:solidFill>
                <a:latin typeface="Bebas Neue Bold" panose="020B0606020202050201" pitchFamily="34" charset="0"/>
              </a:rPr>
              <a:t>curs</a:t>
            </a:r>
            <a:r>
              <a:rPr lang="es-ES" sz="2400" dirty="0">
                <a:solidFill>
                  <a:srgbClr val="4472C4">
                    <a:lumMod val="50000"/>
                  </a:srgbClr>
                </a:solidFill>
                <a:latin typeface="Bebas Neue Bold" panose="020B0606020202050201" pitchFamily="34" charset="0"/>
              </a:rPr>
              <a:t> 2017-18 </a:t>
            </a:r>
          </a:p>
        </p:txBody>
      </p:sp>
      <p:pic>
        <p:nvPicPr>
          <p:cNvPr id="11" name="Imagen 1">
            <a:hlinkClick r:id="rId4"/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94225" y="4602823"/>
            <a:ext cx="2817776" cy="762592"/>
          </a:xfrm>
          <a:prstGeom prst="rect">
            <a:avLst/>
          </a:prstGeom>
        </p:spPr>
      </p:pic>
      <p:sp>
        <p:nvSpPr>
          <p:cNvPr id="12" name="QuadreDeText 8"/>
          <p:cNvSpPr txBox="1"/>
          <p:nvPr userDrawn="1"/>
        </p:nvSpPr>
        <p:spPr>
          <a:xfrm>
            <a:off x="3554071" y="1987497"/>
            <a:ext cx="4540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6600" dirty="0">
                <a:solidFill>
                  <a:srgbClr val="25477B"/>
                </a:solidFill>
                <a:latin typeface="Bebas Neue Regular" panose="00000500000000000000" pitchFamily="50" charset="0"/>
              </a:rPr>
              <a:t>Moltes gràcies</a:t>
            </a:r>
            <a:r>
              <a:rPr lang="ca-ES" sz="9600" dirty="0">
                <a:solidFill>
                  <a:prstClr val="white"/>
                </a:solidFill>
                <a:latin typeface="Bebas Neue Regular" panose="00000500000000000000" pitchFamily="50" charset="0"/>
              </a:rPr>
              <a:t>!</a:t>
            </a:r>
            <a:endParaRPr lang="es-ES" sz="23900" dirty="0">
              <a:solidFill>
                <a:prstClr val="white"/>
              </a:solidFill>
              <a:latin typeface="Bebas Neue Regular" panose="00000500000000000000" pitchFamily="50" charset="0"/>
            </a:endParaRPr>
          </a:p>
        </p:txBody>
      </p:sp>
      <p:pic>
        <p:nvPicPr>
          <p:cNvPr id="13" name="Imatg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14" name="Imatg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211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patró.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B6BE-4A2C-4940-AE64-50381964F637}" type="datetimeFigureOut">
              <a:rPr lang="es-ES" smtClean="0"/>
              <a:t>14/07/2017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7AE9F-56A0-420A-AAC4-4BB0BB33088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4681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B6BE-4A2C-4940-AE64-50381964F637}" type="datetimeFigureOut">
              <a:rPr lang="es-ES" smtClean="0"/>
              <a:t>14/07/2017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7AE9F-56A0-420A-AAC4-4BB0BB33088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7676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032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4547"/>
            <a:ext cx="12192000" cy="7114317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655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4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455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101"/>
            <a:ext cx="12192000" cy="7114317"/>
          </a:xfrm>
          <a:prstGeom prst="rect">
            <a:avLst/>
          </a:prstGeom>
        </p:spPr>
      </p:pic>
      <p:pic>
        <p:nvPicPr>
          <p:cNvPr id="14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15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467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900" y="-142017"/>
            <a:ext cx="12280900" cy="7114317"/>
          </a:xfrm>
          <a:prstGeom prst="rect">
            <a:avLst/>
          </a:prstGeom>
        </p:spPr>
      </p:pic>
      <p:pic>
        <p:nvPicPr>
          <p:cNvPr id="8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9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180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1600"/>
            <a:ext cx="12192000" cy="7114317"/>
          </a:xfrm>
          <a:prstGeom prst="rect">
            <a:avLst/>
          </a:prstGeom>
        </p:spPr>
      </p:pic>
      <p:pic>
        <p:nvPicPr>
          <p:cNvPr id="7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8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229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8159"/>
            <a:ext cx="12192000" cy="7114317"/>
          </a:xfrm>
          <a:prstGeom prst="rect">
            <a:avLst/>
          </a:prstGeom>
        </p:spPr>
      </p:pic>
      <p:pic>
        <p:nvPicPr>
          <p:cNvPr id="10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11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922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8159"/>
            <a:ext cx="12192000" cy="7114317"/>
          </a:xfrm>
          <a:prstGeom prst="rect">
            <a:avLst/>
          </a:prstGeom>
        </p:spPr>
      </p:pic>
      <p:pic>
        <p:nvPicPr>
          <p:cNvPr id="10" name="Imat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3805"/>
            <a:ext cx="2560668" cy="771073"/>
          </a:xfrm>
          <a:prstGeom prst="rect">
            <a:avLst/>
          </a:prstGeom>
        </p:spPr>
      </p:pic>
      <p:pic>
        <p:nvPicPr>
          <p:cNvPr id="11" name="Imatg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874" y="-1"/>
            <a:ext cx="3072376" cy="102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149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8B6BE-4A2C-4940-AE64-50381964F637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14/07/2017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7AE9F-56A0-420A-AAC4-4BB0BB33088A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114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874044" y="1720839"/>
            <a:ext cx="8443912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5400" b="1" dirty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Campus Virtual UB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ca-ES" altLang="ca-ES" sz="5400" b="1" dirty="0" err="1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Moodle</a:t>
            </a:r>
            <a:r>
              <a:rPr lang="ca-ES" altLang="ca-ES" sz="5400" b="1" dirty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 3.2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ca-ES" altLang="ca-ES" sz="5400" b="1" dirty="0">
              <a:solidFill>
                <a:schemeClr val="accent1">
                  <a:lumMod val="50000"/>
                </a:schemeClr>
              </a:solidFill>
              <a:latin typeface="Bebas Neue Regular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ca-ES" altLang="ca-ES" sz="5400" dirty="0">
                <a:solidFill>
                  <a:schemeClr val="accent1">
                    <a:lumMod val="50000"/>
                  </a:schemeClr>
                </a:solidFill>
                <a:latin typeface="Bebas Neue Regular"/>
              </a:rPr>
              <a:t>Afegir el bloc administració</a:t>
            </a:r>
          </a:p>
        </p:txBody>
      </p:sp>
    </p:spTree>
    <p:extLst>
      <p:ext uri="{BB962C8B-B14F-4D97-AF65-F5344CB8AC3E}">
        <p14:creationId xmlns:p14="http://schemas.microsoft.com/office/powerpoint/2010/main" val="265286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t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713" y="1282500"/>
            <a:ext cx="7220045" cy="2146500"/>
          </a:xfrm>
          <a:prstGeom prst="rect">
            <a:avLst/>
          </a:prstGeom>
        </p:spPr>
      </p:pic>
      <p:cxnSp>
        <p:nvCxnSpPr>
          <p:cNvPr id="13" name="Connector de fletxa recta 12"/>
          <p:cNvCxnSpPr/>
          <p:nvPr/>
        </p:nvCxnSpPr>
        <p:spPr>
          <a:xfrm>
            <a:off x="7694575" y="1498500"/>
            <a:ext cx="966652" cy="0"/>
          </a:xfrm>
          <a:prstGeom prst="straightConnector1">
            <a:avLst/>
          </a:prstGeom>
          <a:ln w="57150">
            <a:solidFill>
              <a:srgbClr val="E36C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QuadreDeText 15"/>
          <p:cNvSpPr txBox="1"/>
          <p:nvPr/>
        </p:nvSpPr>
        <p:spPr>
          <a:xfrm>
            <a:off x="198963" y="1890414"/>
            <a:ext cx="452758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</a:rPr>
              <a:t>Les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</a:rPr>
              <a:t>opcions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</a:rPr>
              <a:t>d’</a:t>
            </a:r>
            <a:r>
              <a:rPr lang="ca-ES" sz="2800" dirty="0" smtClean="0">
                <a:solidFill>
                  <a:srgbClr val="317ABE"/>
                </a:solidFill>
                <a:latin typeface="Bebas Neue Bold" panose="020B0606020202050201" pitchFamily="34" charset="0"/>
              </a:rPr>
              <a:t>administració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</a:rPr>
              <a:t>i</a:t>
            </a:r>
            <a:r>
              <a:rPr lang="ca-ES" sz="2800" dirty="0">
                <a:solidFill>
                  <a:srgbClr val="000000"/>
                </a:solidFill>
                <a:latin typeface="Bebas Neue Bold" panose="020B0606020202050201" pitchFamily="34" charset="0"/>
              </a:rPr>
              <a:t/>
            </a:r>
            <a:br>
              <a:rPr lang="ca-ES" sz="2800" dirty="0">
                <a:solidFill>
                  <a:srgbClr val="000000"/>
                </a:solidFill>
                <a:latin typeface="Bebas Neue Bold" panose="020B0606020202050201" pitchFamily="34" charset="0"/>
              </a:rPr>
            </a:br>
            <a:r>
              <a:rPr lang="ca-ES" sz="2800" dirty="0">
                <a:solidFill>
                  <a:srgbClr val="317ABE"/>
                </a:solidFill>
                <a:latin typeface="Bebas Neue Bold" panose="020B0606020202050201" pitchFamily="34" charset="0"/>
              </a:rPr>
              <a:t>edició</a:t>
            </a:r>
            <a:r>
              <a:rPr lang="ca-ES" sz="2800" dirty="0">
                <a:solidFill>
                  <a:srgbClr val="000000"/>
                </a:solidFill>
                <a:latin typeface="Bebas Neue Bold" panose="020B0606020202050201" pitchFamily="34" charset="0"/>
              </a:rPr>
              <a:t>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</a:rPr>
              <a:t>s'han agrupat en un des-</a:t>
            </a:r>
            <a:b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</a:rPr>
            </a:b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</a:rPr>
              <a:t>plegable que s’obre amb la icona</a:t>
            </a:r>
            <a:b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</a:rPr>
            </a:b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</a:rPr>
              <a:t>       situada en la part superior dreta </a:t>
            </a:r>
            <a:b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</a:rPr>
            </a:b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</a:rPr>
              <a:t>de la pàgina del curs. </a:t>
            </a:r>
            <a:endParaRPr lang="ca-ES" sz="2400" dirty="0">
              <a:latin typeface="Articulate Narrow" panose="02000506040000020004" pitchFamily="2" charset="0"/>
            </a:endParaRPr>
          </a:p>
          <a:p>
            <a:endParaRPr lang="ca-ES" dirty="0"/>
          </a:p>
        </p:txBody>
      </p:sp>
      <p:pic>
        <p:nvPicPr>
          <p:cNvPr id="18" name="Imatg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71" y="3206840"/>
            <a:ext cx="404028" cy="3251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53508" y="4814031"/>
            <a:ext cx="55063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</a:rPr>
              <a:t>Opcions d‘administració d’una activitat Tasca </a:t>
            </a: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716" y="3645000"/>
            <a:ext cx="5794653" cy="264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08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t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031" y="1451766"/>
            <a:ext cx="2469114" cy="5282478"/>
          </a:xfrm>
          <a:prstGeom prst="rect">
            <a:avLst/>
          </a:prstGeom>
        </p:spPr>
      </p:pic>
      <p:grpSp>
        <p:nvGrpSpPr>
          <p:cNvPr id="8" name="Agrupa 7"/>
          <p:cNvGrpSpPr/>
          <p:nvPr/>
        </p:nvGrpSpPr>
        <p:grpSpPr>
          <a:xfrm>
            <a:off x="681696" y="1885761"/>
            <a:ext cx="4899939" cy="3539430"/>
            <a:chOff x="681696" y="1885761"/>
            <a:chExt cx="4899939" cy="3539430"/>
          </a:xfrm>
        </p:grpSpPr>
        <p:sp>
          <p:nvSpPr>
            <p:cNvPr id="6" name="QuadreDeText 5"/>
            <p:cNvSpPr txBox="1"/>
            <p:nvPr/>
          </p:nvSpPr>
          <p:spPr>
            <a:xfrm>
              <a:off x="681696" y="1885761"/>
              <a:ext cx="4899939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  <a:t>Si es vol navegar per les opcions </a:t>
              </a:r>
              <a:b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</a:br>
              <a: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  <a:t>d’administració amb un </a:t>
              </a:r>
              <a:r>
                <a:rPr lang="ca-ES" sz="2800" dirty="0">
                  <a:solidFill>
                    <a:srgbClr val="317ABE"/>
                  </a:solidFill>
                  <a:latin typeface="Bebas Neue Bold" panose="020B0606020202050201" pitchFamily="34" charset="0"/>
                </a:rPr>
                <a:t>bloc</a:t>
              </a:r>
              <a: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  <a:t> com</a:t>
              </a:r>
              <a:b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</a:br>
              <a: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  <a:t>a la versió anterior de </a:t>
              </a:r>
              <a:r>
                <a:rPr lang="ca-ES" sz="2800" dirty="0" err="1">
                  <a:solidFill>
                    <a:srgbClr val="000000"/>
                  </a:solidFill>
                  <a:latin typeface="Articulate Narrow" panose="02000506040000020004" pitchFamily="2" charset="0"/>
                </a:rPr>
                <a:t>Moodle</a:t>
              </a:r>
              <a: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  <a:t> </a:t>
              </a:r>
              <a:b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</a:br>
              <a: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  <a:t>en comptes de fer servir el </a:t>
              </a:r>
              <a:b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</a:br>
              <a: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  <a:t>desplegable </a:t>
              </a:r>
              <a:r>
                <a:rPr lang="ca-ES" sz="2800" dirty="0" err="1">
                  <a:solidFill>
                    <a:srgbClr val="000000"/>
                  </a:solidFill>
                  <a:latin typeface="Articulate Narrow" panose="02000506040000020004" pitchFamily="2" charset="0"/>
                </a:rPr>
                <a:t>d’administra</a:t>
              </a:r>
              <a: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  <a:t>-</a:t>
              </a:r>
              <a:b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</a:br>
              <a:r>
                <a:rPr lang="ca-ES" sz="2800" dirty="0" err="1">
                  <a:solidFill>
                    <a:srgbClr val="000000"/>
                  </a:solidFill>
                  <a:latin typeface="Articulate Narrow" panose="02000506040000020004" pitchFamily="2" charset="0"/>
                </a:rPr>
                <a:t>ció</a:t>
              </a:r>
              <a: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  <a:t> de la icona     </a:t>
              </a:r>
              <a:r>
                <a:rPr lang="ca-ES" sz="2800" dirty="0" smtClean="0">
                  <a:solidFill>
                    <a:srgbClr val="000000"/>
                  </a:solidFill>
                  <a:latin typeface="Articulate Narrow" panose="02000506040000020004" pitchFamily="2" charset="0"/>
                </a:rPr>
                <a:t>  </a:t>
              </a:r>
              <a: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  <a:t>es </a:t>
              </a:r>
              <a:b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</a:br>
              <a:r>
                <a:rPr lang="ca-ES" sz="2800" dirty="0">
                  <a:solidFill>
                    <a:srgbClr val="000000"/>
                  </a:solidFill>
                  <a:latin typeface="Articulate Narrow" panose="02000506040000020004" pitchFamily="2" charset="0"/>
                </a:rPr>
                <a:t>pot afegir el bloc </a:t>
              </a:r>
            </a:p>
            <a:p>
              <a:r>
                <a:rPr lang="ca-ES" sz="2800" dirty="0">
                  <a:solidFill>
                    <a:srgbClr val="317ABE"/>
                  </a:solidFill>
                  <a:latin typeface="Bebas Neue Bold" panose="020B0606020202050201" pitchFamily="34" charset="0"/>
                </a:rPr>
                <a:t>Administració</a:t>
              </a:r>
              <a:r>
                <a:rPr lang="ca-ES" sz="2800" dirty="0" smtClean="0">
                  <a:solidFill>
                    <a:srgbClr val="000000"/>
                  </a:solidFill>
                  <a:latin typeface="Articulate Narrow" panose="02000506040000020004" pitchFamily="2" charset="0"/>
                </a:rPr>
                <a:t>.</a:t>
              </a:r>
              <a:endParaRPr lang="ca-ES" dirty="0"/>
            </a:p>
          </p:txBody>
        </p:sp>
        <p:pic>
          <p:nvPicPr>
            <p:cNvPr id="7" name="Imatg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7151" y="4093005"/>
              <a:ext cx="490425" cy="394731"/>
            </a:xfrm>
            <a:prstGeom prst="rect">
              <a:avLst/>
            </a:prstGeom>
          </p:spPr>
        </p:pic>
      </p:grpSp>
      <p:pic>
        <p:nvPicPr>
          <p:cNvPr id="3" name="Imat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6666" y="3114631"/>
            <a:ext cx="390580" cy="314369"/>
          </a:xfrm>
          <a:prstGeom prst="rect">
            <a:avLst/>
          </a:prstGeom>
        </p:spPr>
      </p:pic>
      <p:pic>
        <p:nvPicPr>
          <p:cNvPr id="4" name="Imat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0992" y="1949529"/>
            <a:ext cx="360703" cy="422023"/>
          </a:xfrm>
          <a:prstGeom prst="rect">
            <a:avLst/>
          </a:prstGeom>
        </p:spPr>
      </p:pic>
      <p:grpSp>
        <p:nvGrpSpPr>
          <p:cNvPr id="11" name="Agrupa 10"/>
          <p:cNvGrpSpPr/>
          <p:nvPr/>
        </p:nvGrpSpPr>
        <p:grpSpPr>
          <a:xfrm>
            <a:off x="9582411" y="1271765"/>
            <a:ext cx="2287911" cy="2308324"/>
            <a:chOff x="9582411" y="1271765"/>
            <a:chExt cx="2287911" cy="2308324"/>
          </a:xfrm>
        </p:grpSpPr>
        <p:sp>
          <p:nvSpPr>
            <p:cNvPr id="9" name="Rectangle 8"/>
            <p:cNvSpPr/>
            <p:nvPr/>
          </p:nvSpPr>
          <p:spPr>
            <a:xfrm>
              <a:off x="9582411" y="1271765"/>
              <a:ext cx="2287911" cy="230832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6477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tabLst>
                  <a:tab pos="161925" algn="l"/>
                </a:tabLst>
              </a:pPr>
              <a:r>
                <a:rPr lang="ca-ES" sz="2400" dirty="0">
                  <a:solidFill>
                    <a:schemeClr val="bg1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	   Primer cal </a:t>
              </a:r>
              <a:r>
                <a:rPr lang="ca-ES" sz="2400" dirty="0">
                  <a:solidFill>
                    <a:schemeClr val="bg1"/>
                  </a:solidFill>
                  <a:latin typeface="Bebas Neue Bold" panose="020B0606020202050201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activar l’edició            </a:t>
              </a:r>
              <a:r>
                <a:rPr lang="ca-ES" sz="2400" dirty="0">
                  <a:solidFill>
                    <a:schemeClr val="bg1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del curs clicant al </a:t>
              </a:r>
              <a:r>
                <a:rPr lang="ca-ES" sz="2400" dirty="0" smtClean="0">
                  <a:solidFill>
                    <a:schemeClr val="bg1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desplegable    </a:t>
              </a:r>
              <a:endParaRPr lang="ca-ES" sz="2400" dirty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10" name="Imatg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78354" y="1396456"/>
              <a:ext cx="100432" cy="489305"/>
            </a:xfrm>
            <a:prstGeom prst="rect">
              <a:avLst/>
            </a:prstGeom>
          </p:spPr>
        </p:pic>
      </p:grpSp>
      <p:pic>
        <p:nvPicPr>
          <p:cNvPr id="12" name="Imat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6743" y="3034269"/>
            <a:ext cx="490425" cy="394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72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237" y="1205732"/>
            <a:ext cx="8085526" cy="5381579"/>
          </a:xfrm>
          <a:prstGeom prst="rect">
            <a:avLst/>
          </a:prstGeom>
        </p:spPr>
      </p:pic>
      <p:cxnSp>
        <p:nvCxnSpPr>
          <p:cNvPr id="17" name="Connector de fletxa recta 16"/>
          <p:cNvCxnSpPr/>
          <p:nvPr/>
        </p:nvCxnSpPr>
        <p:spPr>
          <a:xfrm>
            <a:off x="7752615" y="1446318"/>
            <a:ext cx="1477446" cy="775077"/>
          </a:xfrm>
          <a:prstGeom prst="straightConnector1">
            <a:avLst/>
          </a:prstGeom>
          <a:ln w="38100">
            <a:solidFill>
              <a:srgbClr val="E36C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 de fletxa recta 17"/>
          <p:cNvCxnSpPr/>
          <p:nvPr/>
        </p:nvCxnSpPr>
        <p:spPr>
          <a:xfrm flipH="1">
            <a:off x="2665345" y="5683916"/>
            <a:ext cx="726885" cy="597619"/>
          </a:xfrm>
          <a:prstGeom prst="straightConnector1">
            <a:avLst/>
          </a:prstGeom>
          <a:ln w="38100">
            <a:solidFill>
              <a:srgbClr val="E36C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362700" y="915715"/>
            <a:ext cx="3486264" cy="15696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64770">
              <a:spcAft>
                <a:spcPts val="0"/>
              </a:spcAft>
              <a:tabLst>
                <a:tab pos="161925" algn="l"/>
              </a:tabLst>
            </a:pPr>
            <a:r>
              <a:rPr lang="ca-ES" sz="2400" dirty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Quan afegim un </a:t>
            </a:r>
            <a:r>
              <a:rPr lang="ca-ES" sz="2400" dirty="0">
                <a:solidFill>
                  <a:schemeClr val="bg1"/>
                </a:solidFill>
                <a:latin typeface="Bebas Neue Bold" panose="020B0606020202050201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bloc</a:t>
            </a:r>
            <a:r>
              <a:rPr lang="ca-ES" sz="2400" dirty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, sempre es situarà al marc dret, que és l’espai destinat als blocs d’usuari.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392230" y="5160696"/>
            <a:ext cx="4518560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64770">
              <a:spcAft>
                <a:spcPts val="0"/>
              </a:spcAft>
              <a:tabLst>
                <a:tab pos="161925" algn="l"/>
              </a:tabLst>
            </a:pPr>
            <a:r>
              <a:rPr lang="ca-ES" sz="2400" dirty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Activant l’edició, ens apareix l’opció </a:t>
            </a:r>
            <a:r>
              <a:rPr lang="ca-ES" sz="2400" b="1" dirty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Afegeix un bloc </a:t>
            </a:r>
            <a:r>
              <a:rPr lang="ca-ES" sz="2400" dirty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al final dels blocs fixes de </a:t>
            </a:r>
            <a:r>
              <a:rPr lang="ca-ES" sz="2400" dirty="0" smtClean="0">
                <a:solidFill>
                  <a:schemeClr val="bg1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navegació.</a:t>
            </a:r>
            <a:endParaRPr lang="ca-ES" sz="2400" dirty="0">
              <a:solidFill>
                <a:schemeClr val="bg1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522898" y="2273821"/>
            <a:ext cx="1597764" cy="4313489"/>
          </a:xfrm>
          <a:prstGeom prst="rect">
            <a:avLst/>
          </a:prstGeom>
          <a:noFill/>
          <a:ln w="38100">
            <a:solidFill>
              <a:srgbClr val="E36C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0" name="Rectangle 19"/>
          <p:cNvSpPr/>
          <p:nvPr/>
        </p:nvSpPr>
        <p:spPr>
          <a:xfrm>
            <a:off x="2053237" y="6334189"/>
            <a:ext cx="998315" cy="197603"/>
          </a:xfrm>
          <a:prstGeom prst="rect">
            <a:avLst/>
          </a:prstGeom>
          <a:noFill/>
          <a:ln w="38100">
            <a:solidFill>
              <a:srgbClr val="E36C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7442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167" y="1272017"/>
            <a:ext cx="2815383" cy="4988859"/>
          </a:xfrm>
          <a:prstGeom prst="rect">
            <a:avLst/>
          </a:prstGeom>
        </p:spPr>
      </p:pic>
      <p:pic>
        <p:nvPicPr>
          <p:cNvPr id="5" name="Imat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988" y="1204783"/>
            <a:ext cx="3336508" cy="5375042"/>
          </a:xfrm>
          <a:prstGeom prst="rect">
            <a:avLst/>
          </a:prstGeom>
        </p:spPr>
      </p:pic>
      <p:sp>
        <p:nvSpPr>
          <p:cNvPr id="6" name="QuadreDeText 5"/>
          <p:cNvSpPr txBox="1"/>
          <p:nvPr/>
        </p:nvSpPr>
        <p:spPr>
          <a:xfrm>
            <a:off x="349623" y="1272018"/>
            <a:ext cx="256922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8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Un cop aparegui la llista de blocs que es poden afegir, sols cal clicar a </a:t>
            </a:r>
            <a:r>
              <a:rPr lang="ca-ES" sz="2800" b="1" dirty="0">
                <a:solidFill>
                  <a:srgbClr val="317ABE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Administració</a:t>
            </a:r>
            <a:r>
              <a:rPr lang="ca-ES" sz="28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ca-ES" dirty="0"/>
          </a:p>
        </p:txBody>
      </p:sp>
      <p:sp>
        <p:nvSpPr>
          <p:cNvPr id="14" name="Rectangle 13"/>
          <p:cNvSpPr/>
          <p:nvPr/>
        </p:nvSpPr>
        <p:spPr>
          <a:xfrm>
            <a:off x="3082159" y="2868332"/>
            <a:ext cx="1245199" cy="311900"/>
          </a:xfrm>
          <a:prstGeom prst="rect">
            <a:avLst/>
          </a:prstGeom>
          <a:noFill/>
          <a:ln w="38100">
            <a:solidFill>
              <a:srgbClr val="E36C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5" name="QuadreDeText 14"/>
          <p:cNvSpPr txBox="1"/>
          <p:nvPr/>
        </p:nvSpPr>
        <p:spPr>
          <a:xfrm>
            <a:off x="5754339" y="4876907"/>
            <a:ext cx="270285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770">
              <a:spcAft>
                <a:spcPts val="0"/>
              </a:spcAft>
              <a:tabLst>
                <a:tab pos="161925" algn="l"/>
              </a:tabLst>
            </a:pPr>
            <a:r>
              <a:rPr lang="ca-ES" sz="28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El bloc apareixerà a la part dreta del curs, amb la resta de blocs d’usuari.</a:t>
            </a:r>
          </a:p>
          <a:p>
            <a:endParaRPr lang="ca-ES" dirty="0"/>
          </a:p>
        </p:txBody>
      </p:sp>
      <p:sp>
        <p:nvSpPr>
          <p:cNvPr id="22" name="Rectangle 21"/>
          <p:cNvSpPr/>
          <p:nvPr/>
        </p:nvSpPr>
        <p:spPr>
          <a:xfrm>
            <a:off x="10180242" y="3389273"/>
            <a:ext cx="1668254" cy="3190551"/>
          </a:xfrm>
          <a:prstGeom prst="rect">
            <a:avLst/>
          </a:prstGeom>
          <a:noFill/>
          <a:ln w="38100">
            <a:solidFill>
              <a:srgbClr val="E36C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23" name="Connector de fletxa recta 22"/>
          <p:cNvCxnSpPr/>
          <p:nvPr/>
        </p:nvCxnSpPr>
        <p:spPr>
          <a:xfrm>
            <a:off x="8430304" y="5833632"/>
            <a:ext cx="1654990" cy="2392"/>
          </a:xfrm>
          <a:prstGeom prst="straightConnector1">
            <a:avLst/>
          </a:prstGeom>
          <a:ln w="38100">
            <a:solidFill>
              <a:srgbClr val="E36C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93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 15"/>
          <p:cNvGrpSpPr/>
          <p:nvPr/>
        </p:nvGrpSpPr>
        <p:grpSpPr>
          <a:xfrm>
            <a:off x="348419" y="1247722"/>
            <a:ext cx="6313638" cy="4893647"/>
            <a:chOff x="348419" y="1247722"/>
            <a:chExt cx="6313638" cy="4893647"/>
          </a:xfrm>
        </p:grpSpPr>
        <p:sp>
          <p:nvSpPr>
            <p:cNvPr id="5" name="Rectangle 4"/>
            <p:cNvSpPr/>
            <p:nvPr/>
          </p:nvSpPr>
          <p:spPr>
            <a:xfrm>
              <a:off x="348419" y="1247722"/>
              <a:ext cx="6313638" cy="48936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64770">
                <a:spcAft>
                  <a:spcPts val="0"/>
                </a:spcAft>
                <a:tabLst>
                  <a:tab pos="161925" algn="l"/>
                </a:tabLst>
              </a:pPr>
              <a:r>
                <a:rPr lang="ca-ES" sz="2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Encara amb l’edició del </a:t>
              </a:r>
              <a:br>
                <a:rPr lang="ca-ES" sz="2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ca-ES" sz="2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curs activada, podem </a:t>
              </a:r>
              <a:r>
                <a:rPr lang="ca-ES" sz="2400" b="1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mou-</a:t>
              </a:r>
              <a:br>
                <a:rPr lang="ca-ES" sz="2400" b="1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ca-ES" sz="2400" b="1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re</a:t>
              </a:r>
              <a:r>
                <a:rPr lang="ca-ES" sz="2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 el bloc per traslladar-lo </a:t>
              </a:r>
              <a:br>
                <a:rPr lang="ca-ES" sz="2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ca-ES" sz="2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més amunt.</a:t>
              </a:r>
            </a:p>
            <a:p>
              <a:pPr marL="64770">
                <a:spcAft>
                  <a:spcPts val="0"/>
                </a:spcAft>
                <a:tabLst>
                  <a:tab pos="161925" algn="l"/>
                </a:tabLst>
              </a:pPr>
              <a:endPara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64770">
                <a:spcAft>
                  <a:spcPts val="0"/>
                </a:spcAft>
                <a:tabLst>
                  <a:tab pos="161925" algn="l"/>
                </a:tabLst>
              </a:pPr>
              <a:r>
                <a:rPr lang="ca-ES" sz="2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Sols cal situar el cursor del ratolí a </a:t>
              </a:r>
              <a:br>
                <a:rPr lang="ca-ES" sz="2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ca-ES" sz="2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sobre la icona     . El cursor del nostre </a:t>
              </a:r>
              <a:br>
                <a:rPr lang="ca-ES" sz="2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ca-ES" sz="2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ratolí es transformarà en una doble creu i </a:t>
              </a:r>
              <a:br>
                <a:rPr lang="ca-ES" sz="2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ca-ES" sz="2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mantenint el botó dret del ratolí pitjat, </a:t>
              </a:r>
            </a:p>
            <a:p>
              <a:pPr marL="64770">
                <a:spcAft>
                  <a:spcPts val="0"/>
                </a:spcAft>
                <a:tabLst>
                  <a:tab pos="161925" algn="l"/>
                </a:tabLst>
              </a:pPr>
              <a:r>
                <a:rPr lang="ca-ES" sz="2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arrosseguem el bloc allà a on es vulgui tenir </a:t>
              </a:r>
            </a:p>
            <a:p>
              <a:pPr marL="64770">
                <a:spcAft>
                  <a:spcPts val="0"/>
                </a:spcAft>
                <a:tabLst>
                  <a:tab pos="161925" algn="l"/>
                </a:tabLst>
              </a:pPr>
              <a:r>
                <a:rPr lang="ca-ES" sz="2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(de la part dreta del curs). </a:t>
              </a:r>
            </a:p>
            <a:p>
              <a:pPr marL="64770">
                <a:spcAft>
                  <a:spcPts val="0"/>
                </a:spcAft>
                <a:tabLst>
                  <a:tab pos="161925" algn="l"/>
                </a:tabLst>
              </a:pPr>
              <a:endPara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64770">
                <a:spcAft>
                  <a:spcPts val="0"/>
                </a:spcAft>
                <a:tabLst>
                  <a:tab pos="161925" algn="l"/>
                </a:tabLst>
              </a:pPr>
              <a:r>
                <a:rPr lang="ca-ES" sz="2400" dirty="0">
                  <a:solidFill>
                    <a:srgbClr val="000000"/>
                  </a:solidFill>
                  <a:latin typeface="Articulate Narrow" panose="02000506040000020004" pitchFamily="2" charset="0"/>
                  <a:ea typeface="Verdana" panose="020B0604030504040204" pitchFamily="34" charset="0"/>
                  <a:cs typeface="Verdana" panose="020B0604030504040204" pitchFamily="34" charset="0"/>
                </a:rPr>
                <a:t>Deixant anar el botó dret del ratolí, es fixa el bloc.</a:t>
              </a:r>
            </a:p>
          </p:txBody>
        </p:sp>
        <p:pic>
          <p:nvPicPr>
            <p:cNvPr id="7" name="Imatg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4783" y="3494315"/>
              <a:ext cx="418159" cy="349733"/>
            </a:xfrm>
            <a:prstGeom prst="rect">
              <a:avLst/>
            </a:prstGeom>
          </p:spPr>
        </p:pic>
      </p:grpSp>
      <p:grpSp>
        <p:nvGrpSpPr>
          <p:cNvPr id="15" name="Agrupa 14"/>
          <p:cNvGrpSpPr/>
          <p:nvPr/>
        </p:nvGrpSpPr>
        <p:grpSpPr>
          <a:xfrm>
            <a:off x="6766647" y="1039551"/>
            <a:ext cx="4965548" cy="5608994"/>
            <a:chOff x="6766647" y="1039551"/>
            <a:chExt cx="4965548" cy="5608994"/>
          </a:xfrm>
        </p:grpSpPr>
        <p:pic>
          <p:nvPicPr>
            <p:cNvPr id="9" name="Imatg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6647" y="1039551"/>
              <a:ext cx="4559035" cy="5608994"/>
            </a:xfrm>
            <a:prstGeom prst="rect">
              <a:avLst/>
            </a:prstGeom>
          </p:spPr>
        </p:pic>
        <p:cxnSp>
          <p:nvCxnSpPr>
            <p:cNvPr id="12" name="Connector de fletxa recta 11"/>
            <p:cNvCxnSpPr/>
            <p:nvPr/>
          </p:nvCxnSpPr>
          <p:spPr>
            <a:xfrm flipH="1" flipV="1">
              <a:off x="11128348" y="4286326"/>
              <a:ext cx="603847" cy="295634"/>
            </a:xfrm>
            <a:prstGeom prst="straightConnector1">
              <a:avLst/>
            </a:prstGeom>
            <a:ln w="38100">
              <a:solidFill>
                <a:srgbClr val="E36C0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10790842" y="4098434"/>
              <a:ext cx="238829" cy="187892"/>
            </a:xfrm>
            <a:prstGeom prst="rect">
              <a:avLst/>
            </a:prstGeom>
            <a:noFill/>
            <a:ln w="38100">
              <a:solidFill>
                <a:srgbClr val="E36C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</p:grpSp>
    </p:spTree>
    <p:extLst>
      <p:ext uri="{BB962C8B-B14F-4D97-AF65-F5344CB8AC3E}">
        <p14:creationId xmlns:p14="http://schemas.microsoft.com/office/powerpoint/2010/main" val="211443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299721" y="1120403"/>
            <a:ext cx="54944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770">
              <a:spcAft>
                <a:spcPts val="0"/>
              </a:spcAft>
              <a:tabLst>
                <a:tab pos="161925" algn="l"/>
              </a:tabLst>
            </a:pP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Si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es vol que el bloc aparegui sempre (tant a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</a:p>
          <a:p>
            <a:pPr marL="64770">
              <a:spcAft>
                <a:spcPts val="0"/>
              </a:spcAft>
              <a:tabLst>
                <a:tab pos="161925" algn="l"/>
              </a:tabLst>
            </a:pP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la pàgina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del curs com a les activitats i </a:t>
            </a:r>
            <a:endParaRPr lang="ca-ES" sz="2400" dirty="0" smtClean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4770">
              <a:spcAft>
                <a:spcPts val="0"/>
              </a:spcAft>
              <a:tabLst>
                <a:tab pos="161925" algn="l"/>
              </a:tabLst>
            </a:pP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recursos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cal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configurar-lo obrint les </a:t>
            </a:r>
            <a:endParaRPr lang="ca-ES" sz="2400" dirty="0" smtClean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4770">
              <a:spcAft>
                <a:spcPts val="0"/>
              </a:spcAft>
              <a:tabLst>
                <a:tab pos="161925" algn="l"/>
              </a:tabLst>
            </a:pP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opcions d'administració del bloc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(     ) </a:t>
            </a:r>
            <a:endParaRPr lang="ca-ES" sz="2400" dirty="0" smtClean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4770">
              <a:spcAft>
                <a:spcPts val="0"/>
              </a:spcAft>
              <a:tabLst>
                <a:tab pos="161925" algn="l"/>
              </a:tabLst>
            </a:pP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      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per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anar </a:t>
            </a: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ca-ES" sz="2400" b="1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Configura </a:t>
            </a:r>
            <a:r>
              <a:rPr lang="ca-ES" sz="2400" b="1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el bloc </a:t>
            </a:r>
            <a:endParaRPr lang="ca-ES" sz="2400" b="1" dirty="0" smtClean="0">
              <a:solidFill>
                <a:srgbClr val="000000"/>
              </a:solidFill>
              <a:latin typeface="Articulate Narrow" panose="02000506040000020004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4770">
              <a:spcAft>
                <a:spcPts val="0"/>
              </a:spcAft>
              <a:tabLst>
                <a:tab pos="161925" algn="l"/>
              </a:tabLst>
            </a:pPr>
            <a:r>
              <a:rPr lang="ca-ES" sz="2400" b="1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b="1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r>
              <a:rPr lang="ca-ES" sz="2400" b="1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Administració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:  </a:t>
            </a:r>
          </a:p>
        </p:txBody>
      </p:sp>
      <p:pic>
        <p:nvPicPr>
          <p:cNvPr id="15" name="Imat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8676" y="2274565"/>
            <a:ext cx="369006" cy="31436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919533" y="3743096"/>
            <a:ext cx="40222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770">
              <a:spcAft>
                <a:spcPts val="0"/>
              </a:spcAft>
              <a:tabLst>
                <a:tab pos="161925" algn="l"/>
              </a:tabLst>
            </a:pP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l’apartat </a:t>
            </a:r>
            <a:r>
              <a:rPr lang="ca-ES" sz="2400" b="1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Visualitza en </a:t>
            </a:r>
            <a:br>
              <a:rPr lang="ca-ES" sz="2400" b="1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sz="2400" b="1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sz="2400" b="1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ca-ES" sz="2400" b="1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aquest tipus de pàgines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, cal </a:t>
            </a:r>
            <a:b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a-ES" sz="2400" dirty="0" smtClean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triar </a:t>
            </a:r>
            <a:r>
              <a:rPr lang="ca-ES" sz="2400" b="1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Qualsevol pàgina</a:t>
            </a:r>
            <a:r>
              <a:rPr lang="ca-ES" sz="2400" dirty="0">
                <a:solidFill>
                  <a:srgbClr val="000000"/>
                </a:solidFill>
                <a:latin typeface="Articulate Narrow" panose="02000506040000020004" pitchFamily="2" charset="0"/>
                <a:ea typeface="Verdana" panose="020B0604030504040204" pitchFamily="34" charset="0"/>
                <a:cs typeface="Verdana" panose="020B0604030504040204" pitchFamily="34" charset="0"/>
              </a:rPr>
              <a:t>.  </a:t>
            </a:r>
          </a:p>
        </p:txBody>
      </p:sp>
      <p:pic>
        <p:nvPicPr>
          <p:cNvPr id="17" name="Imatg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28" y="1305069"/>
            <a:ext cx="4436648" cy="1938992"/>
          </a:xfrm>
          <a:prstGeom prst="rect">
            <a:avLst/>
          </a:prstGeom>
        </p:spPr>
      </p:pic>
      <p:grpSp>
        <p:nvGrpSpPr>
          <p:cNvPr id="18" name="Agrupa 17"/>
          <p:cNvGrpSpPr/>
          <p:nvPr/>
        </p:nvGrpSpPr>
        <p:grpSpPr>
          <a:xfrm>
            <a:off x="895328" y="3592500"/>
            <a:ext cx="6364311" cy="3147381"/>
            <a:chOff x="1044824" y="3549047"/>
            <a:chExt cx="6391438" cy="3147381"/>
          </a:xfrm>
        </p:grpSpPr>
        <p:pic>
          <p:nvPicPr>
            <p:cNvPr id="19" name="Imatge 1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824" y="3549047"/>
              <a:ext cx="6391438" cy="3147381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1313646" y="5499278"/>
              <a:ext cx="2266681" cy="489397"/>
            </a:xfrm>
            <a:prstGeom prst="rect">
              <a:avLst/>
            </a:prstGeom>
            <a:noFill/>
            <a:ln w="38100">
              <a:solidFill>
                <a:srgbClr val="E36C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</p:grpSp>
    </p:spTree>
    <p:extLst>
      <p:ext uri="{BB962C8B-B14F-4D97-AF65-F5344CB8AC3E}">
        <p14:creationId xmlns:p14="http://schemas.microsoft.com/office/powerpoint/2010/main" val="138035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586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</TotalTime>
  <Words>150</Words>
  <Application>Microsoft Office PowerPoint</Application>
  <PresentationFormat>Pantalla panoràmica</PresentationFormat>
  <Paragraphs>27</Paragraphs>
  <Slides>8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7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8</vt:i4>
      </vt:variant>
    </vt:vector>
  </HeadingPairs>
  <TitlesOfParts>
    <vt:vector size="16" baseType="lpstr">
      <vt:lpstr>Arial</vt:lpstr>
      <vt:lpstr>Articulate Narrow</vt:lpstr>
      <vt:lpstr>Bebas Neue Bold</vt:lpstr>
      <vt:lpstr>Bebas Neue Regular</vt:lpstr>
      <vt:lpstr>Calibri</vt:lpstr>
      <vt:lpstr>Calibri Light</vt:lpstr>
      <vt:lpstr>Verdana</vt:lpstr>
      <vt:lpstr>1_Tema de l'Office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Maria Dolores Yañez Agustiño</dc:creator>
  <cp:lastModifiedBy>Maria Dolores Yañez Agustiño</cp:lastModifiedBy>
  <cp:revision>28</cp:revision>
  <dcterms:created xsi:type="dcterms:W3CDTF">2017-07-07T12:15:00Z</dcterms:created>
  <dcterms:modified xsi:type="dcterms:W3CDTF">2017-07-14T16:52:16Z</dcterms:modified>
</cp:coreProperties>
</file>