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335" r:id="rId2"/>
    <p:sldId id="336" r:id="rId3"/>
    <p:sldId id="319" r:id="rId4"/>
    <p:sldId id="304" r:id="rId5"/>
    <p:sldId id="312" r:id="rId6"/>
    <p:sldId id="339" r:id="rId7"/>
    <p:sldId id="340" r:id="rId8"/>
    <p:sldId id="317" r:id="rId9"/>
    <p:sldId id="320" r:id="rId10"/>
    <p:sldId id="276" r:id="rId11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7ABE"/>
    <a:srgbClr val="1F4E79"/>
    <a:srgbClr val="F7C053"/>
    <a:srgbClr val="FDFDFD"/>
    <a:srgbClr val="327DC1"/>
    <a:srgbClr val="0D5485"/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Estilo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593" autoAdjust="0"/>
    <p:restoredTop sz="94660"/>
  </p:normalViewPr>
  <p:slideViewPr>
    <p:cSldViewPr snapToGrid="0">
      <p:cViewPr varScale="1">
        <p:scale>
          <a:sx n="87" d="100"/>
          <a:sy n="87" d="100"/>
        </p:scale>
        <p:origin x="120" y="4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Contenidor de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A5E8CF-E70B-41D7-BD64-47255026C2FF}" type="datetimeFigureOut">
              <a:rPr lang="es-ES" smtClean="0"/>
              <a:t>23/01/2018</a:t>
            </a:fld>
            <a:endParaRPr lang="es-ES"/>
          </a:p>
        </p:txBody>
      </p:sp>
      <p:sp>
        <p:nvSpPr>
          <p:cNvPr id="4" name="Contenidor d'imatge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Contenidor de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F8C83D-9AF8-47CD-877A-074DC2DCB81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0192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14.png"/><Relationship Id="rId4" Type="http://schemas.openxmlformats.org/officeDocument/2006/relationships/hyperlink" Target="http://bit.ly/2sO5WCQ" TargetMode="Externa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tg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" r="1"/>
          <a:stretch/>
        </p:blipFill>
        <p:spPr>
          <a:xfrm>
            <a:off x="0" y="-115910"/>
            <a:ext cx="12280900" cy="7114317"/>
          </a:xfrm>
          <a:prstGeom prst="rect">
            <a:avLst/>
          </a:prstGeom>
        </p:spPr>
      </p:pic>
      <p:pic>
        <p:nvPicPr>
          <p:cNvPr id="3" name="Imat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973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t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9" name="Imat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  <p:pic>
        <p:nvPicPr>
          <p:cNvPr id="3" name="Imatge 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6415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" r="1"/>
          <a:stretch/>
        </p:blipFill>
        <p:spPr>
          <a:xfrm>
            <a:off x="0" y="-1"/>
            <a:ext cx="12230100" cy="7114317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03" y="6351062"/>
            <a:ext cx="1080000" cy="375254"/>
          </a:xfrm>
          <a:prstGeom prst="rect">
            <a:avLst/>
          </a:prstGeom>
        </p:spPr>
      </p:pic>
      <p:sp>
        <p:nvSpPr>
          <p:cNvPr id="10" name="CuadroTexto 9"/>
          <p:cNvSpPr txBox="1"/>
          <p:nvPr userDrawn="1"/>
        </p:nvSpPr>
        <p:spPr>
          <a:xfrm>
            <a:off x="1701800" y="6264651"/>
            <a:ext cx="800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altLang="ca-ES" sz="2400" b="1" dirty="0">
                <a:solidFill>
                  <a:srgbClr val="203864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© </a:t>
            </a:r>
            <a:r>
              <a:rPr lang="es-ES" sz="2400" dirty="0" err="1">
                <a:solidFill>
                  <a:schemeClr val="accent5">
                    <a:lumMod val="50000"/>
                  </a:schemeClr>
                </a:solidFill>
                <a:latin typeface="Bebas Neue Bold" panose="020B0606020202050201" pitchFamily="34" charset="0"/>
              </a:rPr>
              <a:t>CRAi</a:t>
            </a:r>
            <a:r>
              <a:rPr lang="es-ES" sz="2400" dirty="0">
                <a:solidFill>
                  <a:schemeClr val="accent5">
                    <a:lumMod val="50000"/>
                  </a:schemeClr>
                </a:solidFill>
                <a:latin typeface="Bebas Neue Bold" panose="020B0606020202050201" pitchFamily="34" charset="0"/>
              </a:rPr>
              <a:t>, </a:t>
            </a:r>
            <a:r>
              <a:rPr lang="es-ES" sz="2400" dirty="0" err="1">
                <a:solidFill>
                  <a:schemeClr val="accent5">
                    <a:lumMod val="50000"/>
                  </a:schemeClr>
                </a:solidFill>
                <a:latin typeface="Bebas Neue Bold" panose="020B0606020202050201" pitchFamily="34" charset="0"/>
              </a:rPr>
              <a:t>universitat</a:t>
            </a:r>
            <a:r>
              <a:rPr lang="es-ES" sz="2400" dirty="0">
                <a:solidFill>
                  <a:schemeClr val="accent5">
                    <a:lumMod val="50000"/>
                  </a:schemeClr>
                </a:solidFill>
                <a:latin typeface="Bebas Neue Bold" panose="020B0606020202050201" pitchFamily="34" charset="0"/>
              </a:rPr>
              <a:t> de Barcelona, </a:t>
            </a:r>
            <a:r>
              <a:rPr lang="es-ES" sz="2400" dirty="0" err="1">
                <a:solidFill>
                  <a:schemeClr val="accent5">
                    <a:lumMod val="50000"/>
                  </a:schemeClr>
                </a:solidFill>
                <a:latin typeface="Bebas Neue Bold" panose="020B0606020202050201" pitchFamily="34" charset="0"/>
              </a:rPr>
              <a:t>curs</a:t>
            </a:r>
            <a:r>
              <a:rPr lang="es-ES" sz="2400" dirty="0">
                <a:solidFill>
                  <a:schemeClr val="accent5">
                    <a:lumMod val="50000"/>
                  </a:schemeClr>
                </a:solidFill>
                <a:latin typeface="Bebas Neue Bold" panose="020B0606020202050201" pitchFamily="34" charset="0"/>
              </a:rPr>
              <a:t> 2017-18 </a:t>
            </a:r>
          </a:p>
        </p:txBody>
      </p:sp>
      <p:pic>
        <p:nvPicPr>
          <p:cNvPr id="11" name="Imagen 1">
            <a:hlinkClick r:id="rId4"/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294225" y="4602823"/>
            <a:ext cx="2817776" cy="762592"/>
          </a:xfrm>
          <a:prstGeom prst="rect">
            <a:avLst/>
          </a:prstGeom>
        </p:spPr>
      </p:pic>
      <p:sp>
        <p:nvSpPr>
          <p:cNvPr id="12" name="QuadreDeText 8"/>
          <p:cNvSpPr txBox="1"/>
          <p:nvPr userDrawn="1"/>
        </p:nvSpPr>
        <p:spPr>
          <a:xfrm>
            <a:off x="3554071" y="1987497"/>
            <a:ext cx="4540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6600" dirty="0">
                <a:solidFill>
                  <a:srgbClr val="25477B"/>
                </a:solidFill>
                <a:latin typeface="Bebas Neue Regular" panose="00000500000000000000" pitchFamily="50" charset="0"/>
              </a:rPr>
              <a:t>Moltes gràcies</a:t>
            </a:r>
            <a:r>
              <a:rPr lang="ca-ES" sz="9600" dirty="0">
                <a:solidFill>
                  <a:schemeClr val="bg1"/>
                </a:solidFill>
                <a:latin typeface="Bebas Neue Regular" panose="00000500000000000000" pitchFamily="50" charset="0"/>
              </a:rPr>
              <a:t>!</a:t>
            </a:r>
            <a:endParaRPr lang="es-ES" sz="23900" dirty="0">
              <a:solidFill>
                <a:schemeClr val="bg1"/>
              </a:solidFill>
              <a:latin typeface="Bebas Neue Regular" panose="00000500000000000000" pitchFamily="50" charset="0"/>
            </a:endParaRPr>
          </a:p>
        </p:txBody>
      </p:sp>
      <p:pic>
        <p:nvPicPr>
          <p:cNvPr id="13" name="Imatge 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14" name="Imatge 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764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t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pic>
        <p:nvPicPr>
          <p:cNvPr id="3" name="Imat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3765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t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8209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t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  <p:pic>
        <p:nvPicPr>
          <p:cNvPr id="2" name="Imatg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1611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t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4547"/>
            <a:ext cx="12192000" cy="7114317"/>
          </a:xfrm>
          <a:prstGeom prst="rect">
            <a:avLst/>
          </a:prstGeom>
        </p:spPr>
      </p:pic>
      <p:pic>
        <p:nvPicPr>
          <p:cNvPr id="3" name="Imat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3062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t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t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407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t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  <p:pic>
        <p:nvPicPr>
          <p:cNvPr id="2" name="Imatg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768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8900" y="-142017"/>
            <a:ext cx="12280900" cy="7114317"/>
          </a:xfrm>
          <a:prstGeom prst="rect">
            <a:avLst/>
          </a:prstGeom>
        </p:spPr>
      </p:pic>
      <p:pic>
        <p:nvPicPr>
          <p:cNvPr id="8" name="Imat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9" name="Imat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929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t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9" name="Imat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  <p:pic>
        <p:nvPicPr>
          <p:cNvPr id="2" name="Imatg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37108" y="-21635"/>
            <a:ext cx="12266215" cy="690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483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íto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8B6BE-4A2C-4940-AE64-50381964F637}" type="datetimeFigureOut">
              <a:rPr lang="es-ES" smtClean="0"/>
              <a:t>23/01/2018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7AE9F-56A0-420A-AAC4-4BB0BB33088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9246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9" r:id="rId3"/>
    <p:sldLayoutId id="2147483661" r:id="rId4"/>
    <p:sldLayoutId id="2147483651" r:id="rId5"/>
    <p:sldLayoutId id="2147483652" r:id="rId6"/>
    <p:sldLayoutId id="2147483660" r:id="rId7"/>
    <p:sldLayoutId id="2147483654" r:id="rId8"/>
    <p:sldLayoutId id="2147483662" r:id="rId9"/>
    <p:sldLayoutId id="2147483663" r:id="rId10"/>
    <p:sldLayoutId id="214748365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3418635" y="2228671"/>
            <a:ext cx="5306724" cy="2400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ca-ES" sz="5400" b="1" dirty="0" smtClean="0">
                <a:solidFill>
                  <a:schemeClr val="accent1">
                    <a:lumMod val="50000"/>
                  </a:schemeClr>
                </a:solidFill>
                <a:latin typeface="Bebas Neue Regular"/>
              </a:rPr>
              <a:t>Campus Virtual UB</a:t>
            </a:r>
            <a:endParaRPr lang="ca-ES" altLang="ca-ES" sz="5400" dirty="0">
              <a:solidFill>
                <a:schemeClr val="accent1">
                  <a:lumMod val="50000"/>
                </a:schemeClr>
              </a:solidFill>
              <a:latin typeface="Bebas Neue Regular"/>
            </a:endParaRPr>
          </a:p>
          <a:p>
            <a:pPr algn="ctr">
              <a:spcBef>
                <a:spcPct val="0"/>
              </a:spcBef>
              <a:buNone/>
            </a:pPr>
            <a:endParaRPr lang="ca-ES" sz="4800" b="1" dirty="0" smtClean="0">
              <a:solidFill>
                <a:schemeClr val="accent1">
                  <a:lumMod val="50000"/>
                </a:schemeClr>
              </a:solidFill>
              <a:latin typeface="Bebas Neue Regular"/>
            </a:endParaRPr>
          </a:p>
          <a:p>
            <a:pPr algn="ctr">
              <a:spcBef>
                <a:spcPct val="0"/>
              </a:spcBef>
              <a:buNone/>
            </a:pPr>
            <a:r>
              <a:rPr lang="ca-ES" sz="4800" b="1" dirty="0" smtClean="0">
                <a:solidFill>
                  <a:schemeClr val="accent1">
                    <a:lumMod val="50000"/>
                  </a:schemeClr>
                </a:solidFill>
                <a:latin typeface="Bebas Neue Regular"/>
              </a:rPr>
              <a:t>la </a:t>
            </a:r>
            <a:r>
              <a:rPr lang="ca-ES" sz="4800" b="1" dirty="0" smtClean="0">
                <a:solidFill>
                  <a:schemeClr val="accent1">
                    <a:lumMod val="50000"/>
                  </a:schemeClr>
                </a:solidFill>
                <a:latin typeface="Bebas Neue Regular"/>
              </a:rPr>
              <a:t>Missatgeria interna</a:t>
            </a:r>
            <a:endParaRPr lang="es-ES" altLang="ca-ES" sz="5400" b="1" dirty="0" smtClean="0">
              <a:solidFill>
                <a:schemeClr val="accent1">
                  <a:lumMod val="50000"/>
                </a:schemeClr>
              </a:solidFill>
              <a:latin typeface="Bebas Neue Regular"/>
            </a:endParaRPr>
          </a:p>
        </p:txBody>
      </p:sp>
    </p:spTree>
    <p:extLst>
      <p:ext uri="{BB962C8B-B14F-4D97-AF65-F5344CB8AC3E}">
        <p14:creationId xmlns:p14="http://schemas.microsoft.com/office/powerpoint/2010/main" val="42283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943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002857" y="1627763"/>
            <a:ext cx="29265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44475" lvl="0">
              <a:spcBef>
                <a:spcPts val="360"/>
              </a:spcBef>
            </a:pPr>
            <a:r>
              <a:rPr lang="ca-ES" sz="3200" b="1" dirty="0">
                <a:solidFill>
                  <a:srgbClr val="327DC1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 a què serveix?</a:t>
            </a:r>
            <a:endParaRPr lang="es-ES" sz="3200" b="1" dirty="0">
              <a:solidFill>
                <a:srgbClr val="327DC1"/>
              </a:solidFill>
              <a:latin typeface="Bebas Neue Bold" panose="020B0606020202050201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839317" y="2284722"/>
            <a:ext cx="409011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ca-ES" sz="2400" dirty="0">
                <a:latin typeface="Articulate Narrow" panose="02000506040000020004" pitchFamily="2" charset="0"/>
              </a:rPr>
              <a:t>La missatgeria</a:t>
            </a:r>
            <a:r>
              <a:rPr lang="ca-ES" sz="2400" i="1" dirty="0">
                <a:latin typeface="Articulate Narrow" panose="02000506040000020004" pitchFamily="2" charset="0"/>
              </a:rPr>
              <a:t> </a:t>
            </a:r>
            <a:r>
              <a:rPr lang="ca-ES" sz="2400" dirty="0">
                <a:latin typeface="Articulate Narrow" panose="02000506040000020004" pitchFamily="2" charset="0"/>
              </a:rPr>
              <a:t>permet</a:t>
            </a:r>
            <a:r>
              <a:rPr lang="ca-ES" sz="2400" i="1" dirty="0">
                <a:latin typeface="Articulate Narrow" panose="02000506040000020004" pitchFamily="2" charset="0"/>
              </a:rPr>
              <a:t> </a:t>
            </a:r>
            <a:r>
              <a:rPr lang="ca-ES" sz="2400" dirty="0">
                <a:latin typeface="Articulate Narrow" panose="02000506040000020004" pitchFamily="2" charset="0"/>
              </a:rPr>
              <a:t>mantenir una comunicació escrita entre dos o més usuaris. Tots els missatges es registren i es poden revisar posteriorment.</a:t>
            </a:r>
            <a:endParaRPr lang="es-ES" sz="2400" dirty="0">
              <a:latin typeface="Articulate Narrow" panose="02000506040000020004" pitchFamily="2" charset="0"/>
            </a:endParaRPr>
          </a:p>
          <a:p>
            <a:endParaRPr lang="es-ES" sz="2800" dirty="0">
              <a:latin typeface="Articulate Narrow" panose="02000506040000020004" pitchFamily="2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5599129" y="3469662"/>
            <a:ext cx="6117464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3200" b="1" dirty="0">
                <a:solidFill>
                  <a:srgbClr val="327DC1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Exemples d’ús:</a:t>
            </a:r>
            <a:endParaRPr lang="es-ES" sz="3200" b="1" dirty="0">
              <a:solidFill>
                <a:srgbClr val="327DC1"/>
              </a:solidFill>
              <a:latin typeface="Bebas Neue Bold" panose="020B0606020202050201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ca-ES" sz="2400" dirty="0">
                <a:latin typeface="Articulate Narrow" panose="02000506040000020004" pitchFamily="2" charset="0"/>
              </a:rPr>
              <a:t>Conversa privada entre docent i estudiant; enviament d’un missatge immediat a un altre usuari connectat; enviament d’un mateix missatge a un grup de gent (només disponible per a docents), etc.</a:t>
            </a:r>
            <a:endParaRPr lang="es-ES" sz="2400" dirty="0">
              <a:latin typeface="Articulate Narrow" panose="0200050604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2266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687441" y="1605893"/>
            <a:ext cx="21456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ts val="360"/>
              </a:spcBef>
            </a:pPr>
            <a:r>
              <a:rPr lang="ca-ES" sz="3200" b="1" dirty="0">
                <a:solidFill>
                  <a:srgbClr val="327DC1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 funciona?</a:t>
            </a:r>
            <a:endParaRPr lang="es-ES" sz="3200" b="1" dirty="0">
              <a:solidFill>
                <a:srgbClr val="327DC1"/>
              </a:solidFill>
              <a:latin typeface="Bebas Neue Bold" panose="020B0606020202050201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639691" y="2233218"/>
            <a:ext cx="376063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a-ES" sz="2000" dirty="0">
                <a:latin typeface="Articulate Narrow" panose="02000506040000020004" pitchFamily="2" charset="0"/>
              </a:rPr>
              <a:t>Quan es rep un missatge, </a:t>
            </a:r>
            <a:r>
              <a:rPr lang="ca-ES" sz="2000" dirty="0" err="1">
                <a:latin typeface="Articulate Narrow" panose="02000506040000020004" pitchFamily="2" charset="0"/>
              </a:rPr>
              <a:t>Moodle</a:t>
            </a:r>
            <a:r>
              <a:rPr lang="ca-ES" sz="2000" dirty="0">
                <a:latin typeface="Articulate Narrow" panose="02000506040000020004" pitchFamily="2" charset="0"/>
              </a:rPr>
              <a:t> mostra a l’usuari, quan accedeix a la plataforma, un avís </a:t>
            </a:r>
            <a:r>
              <a:rPr lang="ca-ES" sz="2000" dirty="0" smtClean="0">
                <a:latin typeface="Articulate Narrow" panose="02000506040000020004" pitchFamily="2" charset="0"/>
              </a:rPr>
              <a:t>en vermell a </a:t>
            </a:r>
            <a:r>
              <a:rPr lang="ca-ES" sz="2000" dirty="0">
                <a:latin typeface="Articulate Narrow" panose="02000506040000020004" pitchFamily="2" charset="0"/>
              </a:rPr>
              <a:t>la part superior </a:t>
            </a:r>
            <a:r>
              <a:rPr lang="ca-ES" sz="2000" dirty="0" smtClean="0">
                <a:latin typeface="Articulate Narrow" panose="02000506040000020004" pitchFamily="2" charset="0"/>
              </a:rPr>
              <a:t>dreta de la capçalera del campus.</a:t>
            </a:r>
            <a:endParaRPr lang="es-ES" sz="2000" dirty="0">
              <a:latin typeface="Articulate Narrow" panose="02000506040000020004" pitchFamily="2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1226256" y="4868909"/>
            <a:ext cx="22172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ca-ES" dirty="0">
                <a:latin typeface="Articulate Narrow" panose="02000506040000020004" pitchFamily="2" charset="0"/>
              </a:rPr>
              <a:t>Avís d’un missatge nou</a:t>
            </a:r>
            <a:endParaRPr lang="es-ES" dirty="0">
              <a:latin typeface="Articulate Narrow" panose="02000506040000020004" pitchFamily="2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3585598" y="5388426"/>
            <a:ext cx="806978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a-ES" sz="2000" dirty="0">
                <a:latin typeface="Articulate Narrow" panose="02000506040000020004" pitchFamily="2" charset="0"/>
              </a:rPr>
              <a:t>Fent clic a la icona podem obtenir una primera visualització en miniatura dels missatges rebuts i del seu remitent. Clicant a qualsevol d’ells, </a:t>
            </a:r>
            <a:r>
              <a:rPr lang="ca-ES" sz="2000" dirty="0" err="1">
                <a:latin typeface="Articulate Narrow" panose="02000506040000020004" pitchFamily="2" charset="0"/>
              </a:rPr>
              <a:t>Moodle</a:t>
            </a:r>
            <a:r>
              <a:rPr lang="ca-ES" sz="2000" dirty="0">
                <a:latin typeface="Articulate Narrow" panose="02000506040000020004" pitchFamily="2" charset="0"/>
              </a:rPr>
              <a:t> ens dirigirà a la conversa en qüestió. Així mateix, també podem crear un nou missatge, triar que es marquin tots els missatges com a llegits i accedir a les </a:t>
            </a:r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</a:rPr>
              <a:t>Preferències dels missatges.  </a:t>
            </a:r>
            <a:endParaRPr lang="ca-ES" dirty="0"/>
          </a:p>
        </p:txBody>
      </p:sp>
      <p:pic>
        <p:nvPicPr>
          <p:cNvPr id="11" name="Imatge 1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8886" y="953038"/>
            <a:ext cx="5018466" cy="4435388"/>
          </a:xfrm>
          <a:prstGeom prst="rect">
            <a:avLst/>
          </a:prstGeom>
          <a:effectLst/>
        </p:spPr>
      </p:pic>
      <p:pic>
        <p:nvPicPr>
          <p:cNvPr id="2" name="Imat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068" y="4010895"/>
            <a:ext cx="329565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7324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tge 1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225" y="2119879"/>
            <a:ext cx="7632050" cy="21671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CuadroTexto 5"/>
          <p:cNvSpPr txBox="1"/>
          <p:nvPr/>
        </p:nvSpPr>
        <p:spPr>
          <a:xfrm>
            <a:off x="2125014" y="2554316"/>
            <a:ext cx="5743978" cy="1623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  <p:sp>
        <p:nvSpPr>
          <p:cNvPr id="12" name="CuadroTexto 11"/>
          <p:cNvSpPr txBox="1"/>
          <p:nvPr/>
        </p:nvSpPr>
        <p:spPr>
          <a:xfrm>
            <a:off x="1996225" y="3203466"/>
            <a:ext cx="574397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a-ES" sz="2400" dirty="0" smtClean="0">
                <a:latin typeface="Articulate Narrow" panose="02000506040000020004" pitchFamily="2" charset="0"/>
              </a:rPr>
              <a:t>També podem accedir a l’apartat Missatges fent clic a la icona del nostre usuari del </a:t>
            </a:r>
            <a:r>
              <a:rPr lang="ca-ES" sz="2400" dirty="0" smtClean="0">
                <a:solidFill>
                  <a:srgbClr val="317ABE"/>
                </a:solidFill>
                <a:latin typeface="Articulate Narrow" panose="02000506040000020004" pitchFamily="2" charset="0"/>
              </a:rPr>
              <a:t>Menú d’usuari, </a:t>
            </a:r>
            <a:r>
              <a:rPr lang="ca-ES" sz="2400" dirty="0" smtClean="0">
                <a:latin typeface="Articulate Narrow" panose="02000506040000020004" pitchFamily="2" charset="0"/>
              </a:rPr>
              <a:t>on trobarem l’opció </a:t>
            </a:r>
            <a:r>
              <a:rPr lang="ca-ES" sz="2400" dirty="0" smtClean="0">
                <a:solidFill>
                  <a:srgbClr val="317ABE"/>
                </a:solidFill>
                <a:latin typeface="Articulate Narrow" panose="02000506040000020004" pitchFamily="2" charset="0"/>
              </a:rPr>
              <a:t>Missatges.</a:t>
            </a:r>
            <a:r>
              <a:rPr lang="ca-ES" sz="2400" dirty="0" smtClean="0">
                <a:latin typeface="Articulate Narrow" panose="02000506040000020004" pitchFamily="2" charset="0"/>
              </a:rPr>
              <a:t> </a:t>
            </a:r>
            <a:endParaRPr lang="es-ES" sz="2400" dirty="0" smtClean="0">
              <a:latin typeface="Articulate Narrow" panose="02000506040000020004" pitchFamily="2" charset="0"/>
            </a:endParaRPr>
          </a:p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677507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854243" y="1548769"/>
            <a:ext cx="4630634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000" dirty="0">
                <a:latin typeface="Articulate Narrow" panose="02000506040000020004" pitchFamily="2" charset="0"/>
              </a:rPr>
              <a:t>A l’apartat missatges trobarem dues seccions: </a:t>
            </a:r>
            <a:endParaRPr lang="ca-ES" sz="2000" dirty="0" smtClean="0">
              <a:latin typeface="Articulate Narrow" panose="02000506040000020004" pitchFamily="2" charset="0"/>
            </a:endParaRPr>
          </a:p>
          <a:p>
            <a:endParaRPr lang="es-ES" sz="2000" dirty="0">
              <a:latin typeface="Articulate Narrow" panose="02000506040000020004" pitchFamily="2" charset="0"/>
            </a:endParaRPr>
          </a:p>
          <a:p>
            <a:r>
              <a:rPr lang="ca-ES" sz="2000" dirty="0">
                <a:latin typeface="Articulate Narrow" panose="02000506040000020004" pitchFamily="2" charset="0"/>
              </a:rPr>
              <a:t>A la part dreta trobem la conversa que haguem seleccionat o, per defecte si accedim des del menú de l’usuari, la última conversa que haguem mantingut. Si fem clic a l’opció </a:t>
            </a:r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</a:rPr>
              <a:t>Edita</a:t>
            </a:r>
            <a:r>
              <a:rPr lang="ca-ES" sz="2000" dirty="0">
                <a:latin typeface="Articulate Narrow" panose="02000506040000020004" pitchFamily="2" charset="0"/>
              </a:rPr>
              <a:t> podrem suprimir els missatges que seleccionem o, directament, suprimir-los tots. Si es clica al nom i cognoms de l’usuari, podem enviar un nou missatge al contacte, blocar-lo i afegir-lo (o suprimir-lo) de la nostra llista de contactes. </a:t>
            </a:r>
            <a:endParaRPr lang="es-ES" sz="2000" dirty="0">
              <a:latin typeface="Articulate Narrow" panose="02000506040000020004" pitchFamily="2" charset="0"/>
            </a:endParaRPr>
          </a:p>
          <a:p>
            <a:endParaRPr lang="es-ES" dirty="0"/>
          </a:p>
        </p:txBody>
      </p:sp>
      <p:pic>
        <p:nvPicPr>
          <p:cNvPr id="3" name="Imatge 2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548769"/>
            <a:ext cx="5505450" cy="41802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811001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3"/>
          <p:cNvSpPr/>
          <p:nvPr/>
        </p:nvSpPr>
        <p:spPr>
          <a:xfrm>
            <a:off x="938941" y="1634998"/>
            <a:ext cx="572251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4770" lvl="0" algn="just"/>
            <a:r>
              <a:rPr lang="ca-ES" sz="2400" dirty="0">
                <a:solidFill>
                  <a:prstClr val="black"/>
                </a:solidFill>
                <a:latin typeface="Articulate Narrow" panose="02000506040000020004" pitchFamily="2" charset="0"/>
                <a:ea typeface="Trebuchet MS" panose="020B0603020202020204" pitchFamily="34" charset="0"/>
                <a:cs typeface="Times New Roman" panose="02020603050405020304" pitchFamily="18" charset="0"/>
              </a:rPr>
              <a:t>A la secció esquerra trobarem dos apartats diferenciats: </a:t>
            </a:r>
          </a:p>
          <a:p>
            <a:pPr marL="64770" lvl="0"/>
            <a:endParaRPr lang="es-ES" sz="2400" dirty="0">
              <a:solidFill>
                <a:prstClr val="black"/>
              </a:solidFill>
              <a:latin typeface="Articulate Narrow" panose="02000506040000020004" pitchFamily="2" charset="0"/>
              <a:ea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64770" lvl="0"/>
            <a:r>
              <a:rPr lang="ca-ES" sz="2400" dirty="0">
                <a:solidFill>
                  <a:prstClr val="black"/>
                </a:solidFill>
                <a:latin typeface="Articulate Narrow" panose="02000506040000020004" pitchFamily="2" charset="0"/>
                <a:ea typeface="Trebuchet MS" panose="020B0603020202020204" pitchFamily="34" charset="0"/>
                <a:cs typeface="Times New Roman" panose="02020603050405020304" pitchFamily="18" charset="0"/>
              </a:rPr>
              <a:t>Per un costat, l’apartat </a:t>
            </a:r>
            <a:r>
              <a:rPr lang="ca-ES" sz="2400" dirty="0">
                <a:solidFill>
                  <a:srgbClr val="317ABE"/>
                </a:solidFill>
                <a:latin typeface="Articulate Narrow" panose="02000506040000020004" pitchFamily="2" charset="0"/>
                <a:ea typeface="Trebuchet MS" panose="020B0603020202020204" pitchFamily="34" charset="0"/>
                <a:cs typeface="Times New Roman" panose="02020603050405020304" pitchFamily="18" charset="0"/>
              </a:rPr>
              <a:t>Missatges</a:t>
            </a:r>
            <a:r>
              <a:rPr lang="ca-ES" sz="2400" i="1" dirty="0">
                <a:solidFill>
                  <a:prstClr val="black"/>
                </a:solidFill>
                <a:latin typeface="Articulate Narrow" panose="02000506040000020004" pitchFamily="2" charset="0"/>
                <a:ea typeface="Trebuchet MS" panose="020B0603020202020204" pitchFamily="34" charset="0"/>
                <a:cs typeface="Times New Roman" panose="02020603050405020304" pitchFamily="18" charset="0"/>
              </a:rPr>
              <a:t>,</a:t>
            </a:r>
            <a:r>
              <a:rPr lang="ca-ES" sz="2400" dirty="0">
                <a:solidFill>
                  <a:prstClr val="black"/>
                </a:solidFill>
                <a:latin typeface="Articulate Narrow" panose="02000506040000020004" pitchFamily="2" charset="0"/>
                <a:ea typeface="Trebuchet MS" panose="020B0603020202020204" pitchFamily="34" charset="0"/>
                <a:cs typeface="Times New Roman" panose="02020603050405020304" pitchFamily="18" charset="0"/>
              </a:rPr>
              <a:t> on trobarem la llista de converses mantingudes amb els diferents usuaris. Fent clic a cada una d’elles, podrem visualitzar a la dreta de la pantalla els missatges intercanviats com ja em vist. A la part superior, amés, trobem una barra de cerca on podrem filtrar missatges introduint-hi paraules clau que apareguin a la conversa. </a:t>
            </a:r>
            <a:endParaRPr lang="es-ES" sz="2400" dirty="0">
              <a:solidFill>
                <a:prstClr val="black"/>
              </a:solidFill>
              <a:latin typeface="Articulate Narrow" panose="02000506040000020004" pitchFamily="2" charset="0"/>
              <a:ea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Imatge 2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3379" y="1436405"/>
            <a:ext cx="2037362" cy="4578186"/>
          </a:xfrm>
          <a:prstGeom prst="rect">
            <a:avLst/>
          </a:prstGeom>
          <a:ln w="3175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67499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1"/>
          <p:cNvSpPr txBox="1"/>
          <p:nvPr/>
        </p:nvSpPr>
        <p:spPr>
          <a:xfrm>
            <a:off x="6441404" y="1649294"/>
            <a:ext cx="509270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a-ES" sz="2400" dirty="0">
                <a:latin typeface="Articulate Narrow" panose="02000506040000020004" pitchFamily="2" charset="0"/>
              </a:rPr>
              <a:t>D’altra banda trobem l’apartat </a:t>
            </a:r>
            <a:r>
              <a:rPr lang="ca-ES" sz="2400" dirty="0">
                <a:solidFill>
                  <a:srgbClr val="317ABE"/>
                </a:solidFill>
                <a:latin typeface="Articulate Narrow" panose="02000506040000020004" pitchFamily="2" charset="0"/>
              </a:rPr>
              <a:t>Contactes</a:t>
            </a:r>
            <a:r>
              <a:rPr lang="ca-ES" sz="2400" i="1" dirty="0">
                <a:latin typeface="Articulate Narrow" panose="02000506040000020004" pitchFamily="2" charset="0"/>
              </a:rPr>
              <a:t>. </a:t>
            </a:r>
            <a:r>
              <a:rPr lang="ca-ES" sz="2400" dirty="0">
                <a:latin typeface="Articulate Narrow" panose="02000506040000020004" pitchFamily="2" charset="0"/>
              </a:rPr>
              <a:t>En aquí trobem els usuaris que hem afegit a la nostra llista de contactes, el que ens permet visualitzar més ràpidament els missatges intercanviats amb aquests o començar amb ells una conversa nova. </a:t>
            </a:r>
            <a:endParaRPr lang="es-ES" sz="2400" dirty="0">
              <a:latin typeface="Articulate Narrow" panose="02000506040000020004" pitchFamily="2" charset="0"/>
            </a:endParaRPr>
          </a:p>
          <a:p>
            <a:pPr algn="just"/>
            <a:r>
              <a:rPr lang="ca-ES" sz="2400" dirty="0">
                <a:latin typeface="Articulate Narrow" panose="02000506040000020004" pitchFamily="2" charset="0"/>
              </a:rPr>
              <a:t>En aquest apartat també trobarem una barra de cerca que ens permet trobar contactes que tenim afegits a la nostra llista, cursos i contactes no afegits. </a:t>
            </a:r>
            <a:endParaRPr lang="es-ES" sz="2400" dirty="0">
              <a:latin typeface="Articulate Narrow" panose="02000506040000020004" pitchFamily="2" charset="0"/>
            </a:endParaRPr>
          </a:p>
          <a:p>
            <a:endParaRPr lang="es-ES" dirty="0"/>
          </a:p>
        </p:txBody>
      </p:sp>
      <p:pic>
        <p:nvPicPr>
          <p:cNvPr id="5" name="Imatge 2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833" y="1649294"/>
            <a:ext cx="4679075" cy="38688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ángulo 3"/>
          <p:cNvSpPr/>
          <p:nvPr/>
        </p:nvSpPr>
        <p:spPr>
          <a:xfrm>
            <a:off x="861833" y="6009381"/>
            <a:ext cx="50556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dirty="0">
                <a:latin typeface="Articulate Narrow" panose="02000506040000020004" pitchFamily="2" charset="0"/>
              </a:rPr>
              <a:t>Cerca de contactes afegits, cursos i contactes no afegits</a:t>
            </a:r>
            <a:endParaRPr lang="es-ES" dirty="0">
              <a:latin typeface="Articulate Narrow" panose="0200050604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73576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661077" y="1189283"/>
            <a:ext cx="10566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a-ES" sz="2000" dirty="0">
                <a:latin typeface="Articulate Narrow" panose="02000506040000020004" pitchFamily="2" charset="0"/>
              </a:rPr>
              <a:t>També podem accedir a la secció </a:t>
            </a:r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</a:rPr>
              <a:t>Participants </a:t>
            </a:r>
            <a:r>
              <a:rPr lang="ca-ES" sz="2000" dirty="0">
                <a:latin typeface="Articulate Narrow" panose="02000506040000020004" pitchFamily="2" charset="0"/>
              </a:rPr>
              <a:t>del menú lateral des de la pàgina principal del curs</a:t>
            </a:r>
            <a:r>
              <a:rPr lang="ca-ES" sz="2000" i="1" dirty="0">
                <a:latin typeface="Articulate Narrow" panose="02000506040000020004" pitchFamily="2" charset="0"/>
              </a:rPr>
              <a:t>, </a:t>
            </a:r>
            <a:r>
              <a:rPr lang="ca-ES" sz="2000" dirty="0">
                <a:latin typeface="Articulate Narrow" panose="02000506040000020004" pitchFamily="2" charset="0"/>
              </a:rPr>
              <a:t>on trobarem a tots els usuaris inscrits en el curs actual</a:t>
            </a:r>
            <a:endParaRPr lang="ca-ES" sz="2000" dirty="0" smtClean="0">
              <a:latin typeface="Articulate Narrow" panose="02000506040000020004" pitchFamily="2" charset="0"/>
            </a:endParaRPr>
          </a:p>
          <a:p>
            <a:pPr algn="just"/>
            <a:r>
              <a:rPr lang="ca-ES" sz="2000" dirty="0" smtClean="0">
                <a:latin typeface="Articulate Narrow" panose="02000506040000020004" pitchFamily="2" charset="0"/>
              </a:rPr>
              <a:t>Clicant </a:t>
            </a:r>
            <a:r>
              <a:rPr lang="ca-ES" sz="2000" b="1" dirty="0">
                <a:latin typeface="Articulate Narrow" panose="02000506040000020004" pitchFamily="2" charset="0"/>
              </a:rPr>
              <a:t>al seu nom </a:t>
            </a:r>
            <a:r>
              <a:rPr lang="ca-ES" sz="2000" dirty="0">
                <a:latin typeface="Articulate Narrow" panose="02000506040000020004" pitchFamily="2" charset="0"/>
              </a:rPr>
              <a:t>i seguidament </a:t>
            </a:r>
            <a:r>
              <a:rPr lang="ca-ES" sz="2000" dirty="0" smtClean="0">
                <a:latin typeface="Articulate Narrow" panose="02000506040000020004" pitchFamily="2" charset="0"/>
              </a:rPr>
              <a:t>a              ,</a:t>
            </a:r>
            <a:r>
              <a:rPr lang="ca-ES" sz="2000" dirty="0">
                <a:latin typeface="Articulate Narrow" panose="02000506040000020004" pitchFamily="2" charset="0"/>
              </a:rPr>
              <a:t> </a:t>
            </a:r>
            <a:r>
              <a:rPr lang="ca-ES" sz="2000" dirty="0" err="1">
                <a:latin typeface="Articulate Narrow" panose="02000506040000020004" pitchFamily="2" charset="0"/>
              </a:rPr>
              <a:t>Moodle</a:t>
            </a:r>
            <a:r>
              <a:rPr lang="ca-ES" sz="2000" dirty="0">
                <a:latin typeface="Articulate Narrow" panose="02000506040000020004" pitchFamily="2" charset="0"/>
              </a:rPr>
              <a:t> ens dirigirà a la secció missatges des d’on podrem començar una nova conversa. </a:t>
            </a:r>
            <a:endParaRPr lang="ca-ES" sz="2000" dirty="0" smtClean="0">
              <a:latin typeface="Articulate Narrow" panose="02000506040000020004" pitchFamily="2" charset="0"/>
            </a:endParaRPr>
          </a:p>
          <a:p>
            <a:pPr algn="just"/>
            <a:r>
              <a:rPr lang="ca-ES" sz="2000" dirty="0">
                <a:latin typeface="Articulate Narrow" panose="02000506040000020004" pitchFamily="2" charset="0"/>
              </a:rPr>
              <a:t>A continuació s’escriu el missatge, que es pot revisar mitjançant </a:t>
            </a:r>
            <a:r>
              <a:rPr lang="ca-ES" sz="2000" b="1" dirty="0">
                <a:solidFill>
                  <a:srgbClr val="317ABE"/>
                </a:solidFill>
                <a:latin typeface="Articulate Narrow" panose="02000506040000020004" pitchFamily="2" charset="0"/>
              </a:rPr>
              <a:t>Vista prèvia</a:t>
            </a:r>
            <a:r>
              <a:rPr lang="ca-ES" sz="2000" dirty="0">
                <a:latin typeface="Articulate Narrow" panose="02000506040000020004" pitchFamily="2" charset="0"/>
              </a:rPr>
              <a:t>. També es pot afegir algun usuari clicant a l’enllaç de la part superior </a:t>
            </a:r>
            <a:r>
              <a:rPr lang="ca-ES" sz="2000" b="1" dirty="0">
                <a:solidFill>
                  <a:srgbClr val="317ABE"/>
                </a:solidFill>
                <a:latin typeface="Articulate Narrow" panose="02000506040000020004" pitchFamily="2" charset="0"/>
              </a:rPr>
              <a:t>Continua cercant</a:t>
            </a:r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</a:rPr>
              <a:t> </a:t>
            </a:r>
            <a:r>
              <a:rPr lang="ca-ES" sz="2000" dirty="0">
                <a:latin typeface="Articulate Narrow" panose="02000506040000020004" pitchFamily="2" charset="0"/>
              </a:rPr>
              <a:t>o eliminar algun usuari prèviament seleccionat des de la part inferior, amb el botó </a:t>
            </a:r>
            <a:r>
              <a:rPr lang="ca-ES" sz="2000" b="1" dirty="0">
                <a:solidFill>
                  <a:srgbClr val="317ABE"/>
                </a:solidFill>
                <a:latin typeface="Articulate Narrow" panose="02000506040000020004" pitchFamily="2" charset="0"/>
              </a:rPr>
              <a:t>Treu</a:t>
            </a:r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</a:rPr>
              <a:t> </a:t>
            </a:r>
            <a:r>
              <a:rPr lang="ca-ES" sz="2000" dirty="0">
                <a:latin typeface="Articulate Narrow" panose="02000506040000020004" pitchFamily="2" charset="0"/>
              </a:rPr>
              <a:t>situat a la dreta de cadascun. Una vegada revisat el missatge, des de </a:t>
            </a:r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</a:rPr>
              <a:t>Vista prèvia </a:t>
            </a:r>
            <a:r>
              <a:rPr lang="ca-ES" sz="2000" dirty="0">
                <a:latin typeface="Articulate Narrow" panose="02000506040000020004" pitchFamily="2" charset="0"/>
              </a:rPr>
              <a:t>s’ha de clicar a </a:t>
            </a:r>
            <a:r>
              <a:rPr lang="ca-ES" sz="2000" b="1" dirty="0">
                <a:solidFill>
                  <a:srgbClr val="317ABE"/>
                </a:solidFill>
                <a:latin typeface="Articulate Narrow" panose="02000506040000020004" pitchFamily="2" charset="0"/>
              </a:rPr>
              <a:t>Envia missatge</a:t>
            </a:r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</a:rPr>
              <a:t> </a:t>
            </a:r>
            <a:r>
              <a:rPr lang="ca-ES" sz="2000" dirty="0">
                <a:latin typeface="Articulate Narrow" panose="02000506040000020004" pitchFamily="2" charset="0"/>
              </a:rPr>
              <a:t>per acabar</a:t>
            </a:r>
            <a:r>
              <a:rPr lang="ca-ES" sz="2000" dirty="0" smtClean="0">
                <a:latin typeface="Articulate Narrow" panose="02000506040000020004" pitchFamily="2" charset="0"/>
              </a:rPr>
              <a:t>.</a:t>
            </a:r>
            <a:endParaRPr lang="es-ES" sz="2000" dirty="0">
              <a:latin typeface="Articulate Narrow" panose="02000506040000020004" pitchFamily="2" charset="0"/>
            </a:endParaRPr>
          </a:p>
        </p:txBody>
      </p:sp>
      <p:pic>
        <p:nvPicPr>
          <p:cNvPr id="3" name="Imatge 20"/>
          <p:cNvPicPr/>
          <p:nvPr/>
        </p:nvPicPr>
        <p:blipFill>
          <a:blip r:embed="rId2"/>
          <a:stretch>
            <a:fillRect/>
          </a:stretch>
        </p:blipFill>
        <p:spPr>
          <a:xfrm>
            <a:off x="4259193" y="1812309"/>
            <a:ext cx="993140" cy="359093"/>
          </a:xfrm>
          <a:prstGeom prst="rect">
            <a:avLst/>
          </a:prstGeom>
        </p:spPr>
      </p:pic>
      <p:pic>
        <p:nvPicPr>
          <p:cNvPr id="4" name="Imatge 2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0651" y="3928494"/>
            <a:ext cx="4373945" cy="23666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CuadroTexto 4"/>
          <p:cNvSpPr txBox="1"/>
          <p:nvPr/>
        </p:nvSpPr>
        <p:spPr>
          <a:xfrm>
            <a:off x="7365336" y="6390805"/>
            <a:ext cx="3945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dirty="0">
                <a:latin typeface="Articulate Narrow" panose="02000506040000020004" pitchFamily="2" charset="0"/>
              </a:rPr>
              <a:t>Enviament de missatge a més d’un alumne</a:t>
            </a:r>
          </a:p>
        </p:txBody>
      </p:sp>
      <p:sp>
        <p:nvSpPr>
          <p:cNvPr id="6" name="Rectangle 5"/>
          <p:cNvSpPr/>
          <p:nvPr/>
        </p:nvSpPr>
        <p:spPr>
          <a:xfrm>
            <a:off x="661077" y="4113160"/>
            <a:ext cx="625468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ca-ES" sz="2000" dirty="0">
                <a:latin typeface="Articulate Narrow" panose="02000506040000020004" pitchFamily="2" charset="0"/>
              </a:rPr>
              <a:t>Des de Participants també podem enviar un missatge a més d’un alumne, clicant a la caixa sota </a:t>
            </a:r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</a:rPr>
              <a:t>“</a:t>
            </a:r>
            <a:r>
              <a:rPr lang="ca-ES" sz="2000" b="1" dirty="0">
                <a:solidFill>
                  <a:srgbClr val="317ABE"/>
                </a:solidFill>
                <a:latin typeface="Articulate Narrow" panose="02000506040000020004" pitchFamily="2" charset="0"/>
              </a:rPr>
              <a:t>Selecciona</a:t>
            </a:r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</a:rPr>
              <a:t>” </a:t>
            </a:r>
            <a:r>
              <a:rPr lang="ca-ES" sz="2000" dirty="0">
                <a:latin typeface="Articulate Narrow" panose="02000506040000020004" pitchFamily="2" charset="0"/>
              </a:rPr>
              <a:t>i després al desplegable situat al final de la pàgina </a:t>
            </a:r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</a:rPr>
              <a:t>“</a:t>
            </a:r>
            <a:r>
              <a:rPr lang="ca-ES" sz="2000" b="1" dirty="0">
                <a:solidFill>
                  <a:srgbClr val="317ABE"/>
                </a:solidFill>
                <a:latin typeface="Articulate Narrow" panose="02000506040000020004" pitchFamily="2" charset="0"/>
              </a:rPr>
              <a:t>Tria...</a:t>
            </a:r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</a:rPr>
              <a:t>” </a:t>
            </a:r>
            <a:r>
              <a:rPr lang="ca-ES" sz="2000" dirty="0">
                <a:latin typeface="Articulate Narrow" panose="02000506040000020004" pitchFamily="2" charset="0"/>
              </a:rPr>
              <a:t>s’ha d’escollir </a:t>
            </a:r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</a:rPr>
              <a:t>“</a:t>
            </a:r>
            <a:r>
              <a:rPr lang="ca-ES" sz="2000" b="1" dirty="0">
                <a:solidFill>
                  <a:srgbClr val="317ABE"/>
                </a:solidFill>
                <a:latin typeface="Articulate Narrow" panose="02000506040000020004" pitchFamily="2" charset="0"/>
              </a:rPr>
              <a:t>Envia un missatge</a:t>
            </a:r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</a:rPr>
              <a:t>”.</a:t>
            </a:r>
            <a:endParaRPr lang="es-ES" sz="2000" dirty="0">
              <a:solidFill>
                <a:srgbClr val="317ABE"/>
              </a:solidFill>
              <a:latin typeface="Articulate Narrow" panose="0200050604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04744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274723" y="729734"/>
            <a:ext cx="30444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2800" b="1" dirty="0">
                <a:solidFill>
                  <a:srgbClr val="317ABE"/>
                </a:solidFill>
                <a:latin typeface="Bebas Neue Bold" panose="020B0606020202050201"/>
                <a:ea typeface="Calibri" panose="020F0502020204030204" pitchFamily="34" charset="0"/>
                <a:cs typeface="Times New Roman" panose="02020603050405020304" pitchFamily="18" charset="0"/>
              </a:rPr>
              <a:t>Gestió de missatges</a:t>
            </a:r>
            <a:endParaRPr lang="es-ES" sz="2800" b="1" dirty="0">
              <a:solidFill>
                <a:srgbClr val="317ABE"/>
              </a:solidFill>
              <a:latin typeface="Bebas Neue Bold" panose="020B0606020202050201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635950" y="1426092"/>
            <a:ext cx="47234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a-ES" sz="2000" dirty="0">
                <a:latin typeface="Articulate Narrow" panose="02000506040000020004" pitchFamily="2" charset="0"/>
              </a:rPr>
              <a:t>Per anar a les </a:t>
            </a:r>
            <a:r>
              <a:rPr lang="ca-ES" sz="2000" dirty="0" smtClean="0">
                <a:latin typeface="Articulate Narrow" panose="02000506040000020004" pitchFamily="2" charset="0"/>
              </a:rPr>
              <a:t>preferències </a:t>
            </a:r>
            <a:r>
              <a:rPr lang="ca-ES" sz="2000" dirty="0">
                <a:latin typeface="Articulate Narrow" panose="02000506040000020004" pitchFamily="2" charset="0"/>
              </a:rPr>
              <a:t>de la missatgeria s’ha de clicar a l’opció </a:t>
            </a:r>
            <a:r>
              <a:rPr lang="ca-ES" sz="2000" b="1" dirty="0" smtClean="0">
                <a:solidFill>
                  <a:srgbClr val="317ABE"/>
                </a:solidFill>
                <a:latin typeface="Articulate Narrow" panose="02000506040000020004" pitchFamily="2" charset="0"/>
              </a:rPr>
              <a:t>Preferències</a:t>
            </a:r>
            <a:r>
              <a:rPr lang="ca-ES" sz="2000" dirty="0" smtClean="0">
                <a:latin typeface="Articulate Narrow" panose="02000506040000020004" pitchFamily="2" charset="0"/>
              </a:rPr>
              <a:t> </a:t>
            </a:r>
            <a:r>
              <a:rPr lang="ca-ES" sz="2000" dirty="0">
                <a:latin typeface="Articulate Narrow" panose="02000506040000020004" pitchFamily="2" charset="0"/>
              </a:rPr>
              <a:t>del Menú </a:t>
            </a:r>
            <a:r>
              <a:rPr lang="ca-ES" sz="2000" dirty="0" smtClean="0">
                <a:latin typeface="Articulate Narrow" panose="02000506040000020004" pitchFamily="2" charset="0"/>
              </a:rPr>
              <a:t>d’usuari.</a:t>
            </a:r>
            <a:endParaRPr lang="es-ES" sz="2000" dirty="0">
              <a:latin typeface="Articulate Narrow" panose="02000506040000020004" pitchFamily="2" charset="0"/>
            </a:endParaRPr>
          </a:p>
        </p:txBody>
      </p:sp>
      <p:pic>
        <p:nvPicPr>
          <p:cNvPr id="4" name="Imatge 2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8828" y="2614893"/>
            <a:ext cx="3116203" cy="29044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ángulo 4"/>
          <p:cNvSpPr/>
          <p:nvPr/>
        </p:nvSpPr>
        <p:spPr>
          <a:xfrm>
            <a:off x="1751981" y="5617528"/>
            <a:ext cx="24913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ca-ES" sz="1600" dirty="0">
                <a:latin typeface="Articulate Narrow" panose="02000506040000020004" pitchFamily="2" charset="0"/>
              </a:rPr>
              <a:t>Preferències al Menú d’usuari</a:t>
            </a:r>
            <a:endParaRPr lang="es-ES" sz="1600" dirty="0">
              <a:latin typeface="Articulate Narrow" panose="02000506040000020004" pitchFamily="2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6346506" y="1400196"/>
            <a:ext cx="501999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a-ES" sz="2000" dirty="0">
                <a:latin typeface="Articulate Narrow" panose="02000506040000020004" pitchFamily="2" charset="0"/>
              </a:rPr>
              <a:t>Allà, a l’apartat </a:t>
            </a:r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</a:rPr>
              <a:t>Compte d’usuari </a:t>
            </a:r>
            <a:r>
              <a:rPr lang="ca-ES" sz="2000" dirty="0">
                <a:latin typeface="Articulate Narrow" panose="02000506040000020004" pitchFamily="2" charset="0"/>
              </a:rPr>
              <a:t>&gt; </a:t>
            </a:r>
            <a:r>
              <a:rPr lang="ca-ES" sz="2000" b="1" dirty="0">
                <a:solidFill>
                  <a:srgbClr val="317ABE"/>
                </a:solidFill>
                <a:latin typeface="Articulate Narrow" panose="02000506040000020004" pitchFamily="2" charset="0"/>
              </a:rPr>
              <a:t>Preferències de missatges</a:t>
            </a:r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</a:rPr>
              <a:t> </a:t>
            </a:r>
            <a:r>
              <a:rPr lang="ca-ES" sz="2000" dirty="0">
                <a:latin typeface="Articulate Narrow" panose="02000506040000020004" pitchFamily="2" charset="0"/>
              </a:rPr>
              <a:t>es pot escollir com volem rebre les notificacions d’arribada d’un nou missatge depenent de si estem o no connectats a </a:t>
            </a:r>
            <a:r>
              <a:rPr lang="ca-ES" sz="2000" dirty="0" err="1">
                <a:latin typeface="Articulate Narrow" panose="02000506040000020004" pitchFamily="2" charset="0"/>
              </a:rPr>
              <a:t>Moodle</a:t>
            </a:r>
            <a:r>
              <a:rPr lang="ca-ES" sz="2000" dirty="0">
                <a:latin typeface="Articulate Narrow" panose="02000506040000020004" pitchFamily="2" charset="0"/>
              </a:rPr>
              <a:t> en aquell moment</a:t>
            </a:r>
            <a:r>
              <a:rPr lang="ca-ES" sz="2000" dirty="0" smtClean="0">
                <a:latin typeface="Articulate Narrow" panose="02000506040000020004" pitchFamily="2" charset="0"/>
              </a:rPr>
              <a:t>.</a:t>
            </a:r>
            <a:endParaRPr lang="es-ES" sz="2000" dirty="0">
              <a:latin typeface="Articulate Narrow" panose="02000506040000020004" pitchFamily="2" charset="0"/>
            </a:endParaRPr>
          </a:p>
        </p:txBody>
      </p:sp>
      <p:pic>
        <p:nvPicPr>
          <p:cNvPr id="7" name="Imatge 26"/>
          <p:cNvPicPr/>
          <p:nvPr/>
        </p:nvPicPr>
        <p:blipFill>
          <a:blip r:embed="rId3"/>
          <a:stretch>
            <a:fillRect/>
          </a:stretch>
        </p:blipFill>
        <p:spPr>
          <a:xfrm>
            <a:off x="6989208" y="3475851"/>
            <a:ext cx="3932078" cy="20434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CuadroTexto 7"/>
          <p:cNvSpPr txBox="1"/>
          <p:nvPr/>
        </p:nvSpPr>
        <p:spPr>
          <a:xfrm>
            <a:off x="7740724" y="5625187"/>
            <a:ext cx="24290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600" dirty="0">
                <a:latin typeface="Articulate Narrow" panose="02000506040000020004" pitchFamily="2" charset="0"/>
              </a:rPr>
              <a:t>Preferències dels missatges</a:t>
            </a:r>
            <a:endParaRPr lang="es-ES" sz="1600" dirty="0">
              <a:latin typeface="Articulate Narrow" panose="0200050604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789767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1034</TotalTime>
  <Words>673</Words>
  <Application>Microsoft Office PowerPoint</Application>
  <PresentationFormat>Pantalla panoràmica</PresentationFormat>
  <Paragraphs>31</Paragraphs>
  <Slides>10</Slides>
  <Notes>0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9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10</vt:i4>
      </vt:variant>
    </vt:vector>
  </HeadingPairs>
  <TitlesOfParts>
    <vt:vector size="20" baseType="lpstr">
      <vt:lpstr>Arial</vt:lpstr>
      <vt:lpstr>Articulate Narrow</vt:lpstr>
      <vt:lpstr>Bebas Neue Bold</vt:lpstr>
      <vt:lpstr>Bebas Neue Regular</vt:lpstr>
      <vt:lpstr>Calibri</vt:lpstr>
      <vt:lpstr>Calibri Light</vt:lpstr>
      <vt:lpstr>Times New Roman</vt:lpstr>
      <vt:lpstr>Trebuchet MS</vt:lpstr>
      <vt:lpstr>Verdana</vt:lpstr>
      <vt:lpstr>Tema de l'Office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</vt:vector>
  </TitlesOfParts>
  <Company>Universitat de Barcelona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 del PowerPoint</dc:title>
  <dc:creator>Maria Dolores Yañez Agustiño</dc:creator>
  <cp:lastModifiedBy>Maria Dolores Yañez Agustiño</cp:lastModifiedBy>
  <cp:revision>142</cp:revision>
  <dcterms:created xsi:type="dcterms:W3CDTF">2017-07-07T12:15:00Z</dcterms:created>
  <dcterms:modified xsi:type="dcterms:W3CDTF">2018-01-23T18:07:00Z</dcterms:modified>
</cp:coreProperties>
</file>