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18288000" cy="10287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alibri (MS)" panose="020B0604020202020204" charset="0"/>
      <p:regular r:id="rId15"/>
    </p:embeddedFont>
    <p:embeddedFont>
      <p:font typeface="Calibri (MS) Bold" panose="020B0604020202020204" charset="0"/>
      <p:regular r:id="rId16"/>
    </p:embeddedFont>
    <p:embeddedFont>
      <p:font typeface="Heebo Bold" panose="020B0604020202020204" charset="-79"/>
      <p:regular r:id="rId17"/>
    </p:embeddedFont>
    <p:embeddedFont>
      <p:font typeface="League Spartan" panose="020B0604020202020204" charset="0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114" y="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3.png"/><Relationship Id="rId18" Type="http://schemas.openxmlformats.org/officeDocument/2006/relationships/image" Target="../media/image28.svg"/><Relationship Id="rId3" Type="http://schemas.openxmlformats.org/officeDocument/2006/relationships/image" Target="../media/image13.png"/><Relationship Id="rId21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17" Type="http://schemas.openxmlformats.org/officeDocument/2006/relationships/image" Target="../media/image27.png"/><Relationship Id="rId2" Type="http://schemas.openxmlformats.org/officeDocument/2006/relationships/image" Target="../media/image10.jpeg"/><Relationship Id="rId16" Type="http://schemas.openxmlformats.org/officeDocument/2006/relationships/image" Target="../media/image26.svg"/><Relationship Id="rId20" Type="http://schemas.openxmlformats.org/officeDocument/2006/relationships/image" Target="../media/image3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svg"/><Relationship Id="rId19" Type="http://schemas.openxmlformats.org/officeDocument/2006/relationships/image" Target="../media/image29.png"/><Relationship Id="rId4" Type="http://schemas.openxmlformats.org/officeDocument/2006/relationships/image" Target="../media/image14.svg"/><Relationship Id="rId9" Type="http://schemas.openxmlformats.org/officeDocument/2006/relationships/image" Target="../media/image19.png"/><Relationship Id="rId14" Type="http://schemas.openxmlformats.org/officeDocument/2006/relationships/image" Target="../media/image24.svg"/><Relationship Id="rId22" Type="http://schemas.openxmlformats.org/officeDocument/2006/relationships/image" Target="../media/image3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4866" b="-18466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649547" y="600870"/>
            <a:ext cx="3511770" cy="1057921"/>
          </a:xfrm>
          <a:custGeom>
            <a:avLst/>
            <a:gdLst/>
            <a:ahLst/>
            <a:cxnLst/>
            <a:rect l="l" t="t" r="r" b="b"/>
            <a:pathLst>
              <a:path w="3511770" h="1057921">
                <a:moveTo>
                  <a:pt x="0" y="0"/>
                </a:moveTo>
                <a:lnTo>
                  <a:pt x="3511770" y="0"/>
                </a:lnTo>
                <a:lnTo>
                  <a:pt x="3511770" y="1057921"/>
                </a:lnTo>
                <a:lnTo>
                  <a:pt x="0" y="10579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3224414" y="433140"/>
            <a:ext cx="4499066" cy="1393380"/>
          </a:xfrm>
          <a:custGeom>
            <a:avLst/>
            <a:gdLst/>
            <a:ahLst/>
            <a:cxnLst/>
            <a:rect l="l" t="t" r="r" b="b"/>
            <a:pathLst>
              <a:path w="4499066" h="1393380">
                <a:moveTo>
                  <a:pt x="0" y="0"/>
                </a:moveTo>
                <a:lnTo>
                  <a:pt x="4499066" y="0"/>
                </a:lnTo>
                <a:lnTo>
                  <a:pt x="4499066" y="1393381"/>
                </a:lnTo>
                <a:lnTo>
                  <a:pt x="0" y="13933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3882" b="-3882"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4979344" y="4992285"/>
            <a:ext cx="7791220" cy="8163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471"/>
              </a:lnSpc>
            </a:pPr>
            <a:r>
              <a:rPr lang="en-US" sz="5392">
                <a:solidFill>
                  <a:srgbClr val="E7F2FD"/>
                </a:solidFill>
                <a:latin typeface="Heebo Bold"/>
                <a:ea typeface="Heebo Bold"/>
                <a:cs typeface="Heebo Bold"/>
                <a:sym typeface="Heebo Bold"/>
              </a:rPr>
              <a:t>CRAI User Services Unit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C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2000"/>
            </a:blip>
            <a:stretch>
              <a:fillRect l="-9013" t="-19862" r="-9013"/>
            </a:stretch>
          </a:blipFill>
          <a:ln cap="sq">
            <a:noFill/>
            <a:prstDash val="solid"/>
            <a:miter/>
          </a:ln>
        </p:spPr>
      </p:sp>
      <p:grpSp>
        <p:nvGrpSpPr>
          <p:cNvPr id="3" name="Group 3"/>
          <p:cNvGrpSpPr/>
          <p:nvPr/>
        </p:nvGrpSpPr>
        <p:grpSpPr>
          <a:xfrm>
            <a:off x="10915007" y="1028700"/>
            <a:ext cx="6344293" cy="7451480"/>
            <a:chOff x="0" y="0"/>
            <a:chExt cx="8459058" cy="9935307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/>
            <a:srcRect t="11858" b="11858"/>
            <a:stretch>
              <a:fillRect/>
            </a:stretch>
          </p:blipFill>
          <p:spPr>
            <a:xfrm>
              <a:off x="0" y="0"/>
              <a:ext cx="8459058" cy="4904153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t="5909" b="5909"/>
            <a:stretch>
              <a:fillRect/>
            </a:stretch>
          </p:blipFill>
          <p:spPr>
            <a:xfrm>
              <a:off x="0" y="5031153"/>
              <a:ext cx="4166029" cy="4904153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5"/>
            <a:srcRect t="5909" b="5909"/>
            <a:stretch>
              <a:fillRect/>
            </a:stretch>
          </p:blipFill>
          <p:spPr>
            <a:xfrm>
              <a:off x="4293029" y="5031153"/>
              <a:ext cx="4166029" cy="4904153"/>
            </a:xfrm>
            <a:prstGeom prst="rect">
              <a:avLst/>
            </a:prstGeom>
          </p:spPr>
        </p:pic>
      </p:grpSp>
      <p:sp>
        <p:nvSpPr>
          <p:cNvPr id="7" name="TextBox 7"/>
          <p:cNvSpPr txBox="1"/>
          <p:nvPr/>
        </p:nvSpPr>
        <p:spPr>
          <a:xfrm>
            <a:off x="911581" y="8359489"/>
            <a:ext cx="1439698" cy="1379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997"/>
              </a:lnSpc>
            </a:pPr>
            <a:r>
              <a:rPr lang="en-US" sz="9164">
                <a:solidFill>
                  <a:srgbClr val="F9FCFE"/>
                </a:solidFill>
                <a:latin typeface="Heebo Bold"/>
                <a:ea typeface="Heebo Bold"/>
                <a:cs typeface="Heebo Bold"/>
                <a:sym typeface="Heebo Bold"/>
              </a:rPr>
              <a:t>01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257888" y="2476693"/>
            <a:ext cx="4708049" cy="847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6720"/>
              </a:lnSpc>
              <a:spcBef>
                <a:spcPct val="0"/>
              </a:spcBef>
            </a:pPr>
            <a:r>
              <a:rPr lang="en-US" sz="5600">
                <a:solidFill>
                  <a:srgbClr val="07495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Presentation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257888" y="4231037"/>
            <a:ext cx="8273880" cy="23840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588"/>
              </a:lnSpc>
              <a:spcBef>
                <a:spcPct val="0"/>
              </a:spcBef>
            </a:pPr>
            <a:r>
              <a:rPr lang="en-US" sz="3529">
                <a:solidFill>
                  <a:srgbClr val="000000"/>
                </a:solidFill>
                <a:latin typeface="Calibri (MS)"/>
                <a:ea typeface="Calibri (MS)"/>
                <a:cs typeface="Calibri (MS)"/>
                <a:sym typeface="Calibri (MS)"/>
              </a:rPr>
              <a:t>The</a:t>
            </a:r>
            <a:r>
              <a:rPr lang="en-US" sz="3529" u="none">
                <a:solidFill>
                  <a:srgbClr val="000000"/>
                </a:solidFill>
                <a:latin typeface="Calibri (MS)"/>
                <a:ea typeface="Calibri (MS)"/>
                <a:cs typeface="Calibri (MS)"/>
                <a:sym typeface="Calibri (MS)"/>
              </a:rPr>
              <a:t> </a:t>
            </a:r>
            <a:r>
              <a:rPr lang="en-US" sz="3529" b="1" u="none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User Services Unit</a:t>
            </a:r>
            <a:r>
              <a:rPr lang="en-US" sz="3529" u="none">
                <a:solidFill>
                  <a:srgbClr val="000000"/>
                </a:solidFill>
                <a:latin typeface="Calibri (MS)"/>
                <a:ea typeface="Calibri (MS)"/>
                <a:cs typeface="Calibri (MS)"/>
                <a:sym typeface="Calibri (MS)"/>
              </a:rPr>
              <a:t> (USU) is one of the technical units of </a:t>
            </a:r>
            <a:r>
              <a:rPr lang="en-US" sz="3529" b="1" u="none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The Learning and Research Resources Centre</a:t>
            </a:r>
            <a:r>
              <a:rPr lang="en-US" sz="3529" u="none">
                <a:solidFill>
                  <a:srgbClr val="000000"/>
                </a:solidFill>
                <a:latin typeface="Calibri (MS)"/>
                <a:ea typeface="Calibri (MS)"/>
                <a:cs typeface="Calibri (MS)"/>
                <a:sym typeface="Calibri (MS)"/>
              </a:rPr>
              <a:t> (CRAI) of the University of Barcelona.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F2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2000"/>
            </a:blip>
            <a:stretch>
              <a:fillRect l="-9013" t="-19862" r="-9013"/>
            </a:stretch>
          </a:blipFill>
          <a:ln cap="sq">
            <a:noFill/>
            <a:prstDash val="solid"/>
            <a:miter/>
          </a:ln>
        </p:spPr>
      </p:sp>
      <p:sp>
        <p:nvSpPr>
          <p:cNvPr id="3" name="Freeform 3"/>
          <p:cNvSpPr/>
          <p:nvPr/>
        </p:nvSpPr>
        <p:spPr>
          <a:xfrm>
            <a:off x="10970589" y="2845991"/>
            <a:ext cx="6044556" cy="5621437"/>
          </a:xfrm>
          <a:custGeom>
            <a:avLst/>
            <a:gdLst/>
            <a:ahLst/>
            <a:cxnLst/>
            <a:rect l="l" t="t" r="r" b="b"/>
            <a:pathLst>
              <a:path w="6044556" h="5621437">
                <a:moveTo>
                  <a:pt x="0" y="0"/>
                </a:moveTo>
                <a:lnTo>
                  <a:pt x="6044556" y="0"/>
                </a:lnTo>
                <a:lnTo>
                  <a:pt x="6044556" y="5621437"/>
                </a:lnTo>
                <a:lnTo>
                  <a:pt x="0" y="562143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028700" y="8026719"/>
            <a:ext cx="1413883" cy="13866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0997"/>
              </a:lnSpc>
              <a:spcBef>
                <a:spcPct val="0"/>
              </a:spcBef>
            </a:pPr>
            <a:r>
              <a:rPr lang="en-US" sz="9164" b="1" u="none" strike="noStrike">
                <a:solidFill>
                  <a:srgbClr val="F9FCFE"/>
                </a:solidFill>
                <a:latin typeface="Heebo Bold"/>
                <a:ea typeface="Heebo Bold"/>
                <a:cs typeface="Heebo Bold"/>
                <a:sym typeface="Heebo Bold"/>
              </a:rPr>
              <a:t>02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020154" y="4327526"/>
            <a:ext cx="8950435" cy="2965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588"/>
              </a:lnSpc>
              <a:spcBef>
                <a:spcPct val="0"/>
              </a:spcBef>
            </a:pPr>
            <a:r>
              <a:rPr lang="en-US" sz="3529">
                <a:solidFill>
                  <a:srgbClr val="000000"/>
                </a:solidFill>
                <a:latin typeface="Calibri (MS)"/>
                <a:ea typeface="Calibri (MS)"/>
                <a:cs typeface="Calibri (MS)"/>
                <a:sym typeface="Calibri (MS)"/>
              </a:rPr>
              <a:t>The mission of</a:t>
            </a:r>
            <a:r>
              <a:rPr lang="en-US" sz="3529" u="none" strike="noStrike">
                <a:solidFill>
                  <a:srgbClr val="000000"/>
                </a:solidFill>
                <a:latin typeface="Calibri (MS)"/>
                <a:ea typeface="Calibri (MS)"/>
                <a:cs typeface="Calibri (MS)"/>
                <a:sym typeface="Calibri (MS)"/>
              </a:rPr>
              <a:t> USU is </a:t>
            </a:r>
            <a:r>
              <a:rPr lang="en-US" sz="3529" b="1" u="none" strike="noStrike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to manage and coordinate</a:t>
            </a:r>
            <a:r>
              <a:rPr lang="en-US" sz="3529" u="none" strike="noStrike">
                <a:solidFill>
                  <a:srgbClr val="000000"/>
                </a:solidFill>
                <a:latin typeface="Calibri (MS)"/>
                <a:ea typeface="Calibri (MS)"/>
                <a:cs typeface="Calibri (MS)"/>
                <a:sym typeface="Calibri (MS)"/>
              </a:rPr>
              <a:t> </a:t>
            </a:r>
            <a:r>
              <a:rPr lang="en-US" sz="3529" b="1" u="none" strike="noStrike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processes associated with services</a:t>
            </a:r>
            <a:r>
              <a:rPr lang="en-US" sz="3529" u="none" strike="noStrike">
                <a:solidFill>
                  <a:srgbClr val="000000"/>
                </a:solidFill>
                <a:latin typeface="Calibri (MS)"/>
                <a:ea typeface="Calibri (MS)"/>
                <a:cs typeface="Calibri (MS)"/>
                <a:sym typeface="Calibri (MS)"/>
              </a:rPr>
              <a:t> for CRAI users, in accordance with current legislation and internal guidelines, to provide the best possible service to all users.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020154" y="2422128"/>
            <a:ext cx="2742247" cy="847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6720"/>
              </a:lnSpc>
              <a:spcBef>
                <a:spcPct val="0"/>
              </a:spcBef>
            </a:pPr>
            <a:r>
              <a:rPr lang="en-US" sz="5600">
                <a:solidFill>
                  <a:srgbClr val="07495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Mission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555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2372998" y="3305654"/>
            <a:ext cx="4700813" cy="5201452"/>
          </a:xfrm>
          <a:custGeom>
            <a:avLst/>
            <a:gdLst/>
            <a:ahLst/>
            <a:cxnLst/>
            <a:rect l="l" t="t" r="r" b="b"/>
            <a:pathLst>
              <a:path w="4700813" h="5201452">
                <a:moveTo>
                  <a:pt x="0" y="0"/>
                </a:moveTo>
                <a:lnTo>
                  <a:pt x="4700813" y="0"/>
                </a:lnTo>
                <a:lnTo>
                  <a:pt x="4700813" y="5201453"/>
                </a:lnTo>
                <a:lnTo>
                  <a:pt x="0" y="520145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759444" y="8378584"/>
            <a:ext cx="1227966" cy="12125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551"/>
              </a:lnSpc>
              <a:spcBef>
                <a:spcPct val="0"/>
              </a:spcBef>
            </a:pPr>
            <a:r>
              <a:rPr lang="en-US" sz="7959" b="1" u="none" strike="noStrike">
                <a:solidFill>
                  <a:srgbClr val="F9FCFE"/>
                </a:solidFill>
                <a:latin typeface="Heebo Bold"/>
                <a:ea typeface="Heebo Bold"/>
                <a:cs typeface="Heebo Bold"/>
                <a:sym typeface="Heebo Bold"/>
              </a:rPr>
              <a:t>03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977572" y="1200710"/>
            <a:ext cx="10395426" cy="847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6720"/>
              </a:lnSpc>
              <a:spcBef>
                <a:spcPct val="0"/>
              </a:spcBef>
            </a:pPr>
            <a:r>
              <a:rPr lang="en-US" sz="5600">
                <a:solidFill>
                  <a:srgbClr val="07495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What </a:t>
            </a:r>
            <a:r>
              <a:rPr lang="en-US" sz="5600" b="1" u="none">
                <a:solidFill>
                  <a:srgbClr val="07495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services it coordinates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3462822" y="3501716"/>
            <a:ext cx="2325842" cy="3981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074"/>
              </a:lnSpc>
              <a:spcBef>
                <a:spcPct val="0"/>
              </a:spcBef>
            </a:pPr>
            <a:r>
              <a:rPr lang="en-US" sz="2049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User training</a:t>
            </a:r>
          </a:p>
        </p:txBody>
      </p:sp>
      <p:sp>
        <p:nvSpPr>
          <p:cNvPr id="7" name="Freeform 7"/>
          <p:cNvSpPr/>
          <p:nvPr/>
        </p:nvSpPr>
        <p:spPr>
          <a:xfrm>
            <a:off x="2092781" y="3305654"/>
            <a:ext cx="4700813" cy="5201452"/>
          </a:xfrm>
          <a:custGeom>
            <a:avLst/>
            <a:gdLst/>
            <a:ahLst/>
            <a:cxnLst/>
            <a:rect l="l" t="t" r="r" b="b"/>
            <a:pathLst>
              <a:path w="4700813" h="5201452">
                <a:moveTo>
                  <a:pt x="0" y="0"/>
                </a:moveTo>
                <a:lnTo>
                  <a:pt x="4700813" y="0"/>
                </a:lnTo>
                <a:lnTo>
                  <a:pt x="4700813" y="5201453"/>
                </a:lnTo>
                <a:lnTo>
                  <a:pt x="0" y="520145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3147530" y="7342713"/>
            <a:ext cx="2505589" cy="7791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074"/>
              </a:lnSpc>
              <a:spcBef>
                <a:spcPct val="0"/>
              </a:spcBef>
            </a:pPr>
            <a:r>
              <a:rPr lang="en-US" sz="2049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Access to electronic resources  (SIRE)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3068585" y="5983137"/>
            <a:ext cx="2547863" cy="7791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074"/>
              </a:lnSpc>
              <a:spcBef>
                <a:spcPct val="0"/>
              </a:spcBef>
            </a:pPr>
            <a:r>
              <a:rPr lang="en-US" sz="2049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Interlibrary loans (PI)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147530" y="4646869"/>
            <a:ext cx="2591314" cy="7791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4"/>
              </a:lnSpc>
            </a:pPr>
            <a:r>
              <a:rPr lang="en-US" sz="2049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Library consortium loans (PUC)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740310" y="3311216"/>
            <a:ext cx="3405755" cy="7791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074"/>
              </a:lnSpc>
              <a:spcBef>
                <a:spcPct val="0"/>
              </a:spcBef>
            </a:pPr>
            <a:r>
              <a:rPr lang="en-US" sz="2049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Document &amp; equipment loans of UB</a:t>
            </a:r>
          </a:p>
        </p:txBody>
      </p:sp>
      <p:sp>
        <p:nvSpPr>
          <p:cNvPr id="12" name="Freeform 12"/>
          <p:cNvSpPr/>
          <p:nvPr/>
        </p:nvSpPr>
        <p:spPr>
          <a:xfrm>
            <a:off x="7316668" y="3305654"/>
            <a:ext cx="4700813" cy="5201452"/>
          </a:xfrm>
          <a:custGeom>
            <a:avLst/>
            <a:gdLst/>
            <a:ahLst/>
            <a:cxnLst/>
            <a:rect l="l" t="t" r="r" b="b"/>
            <a:pathLst>
              <a:path w="4700813" h="5201452">
                <a:moveTo>
                  <a:pt x="0" y="0"/>
                </a:moveTo>
                <a:lnTo>
                  <a:pt x="4700812" y="0"/>
                </a:lnTo>
                <a:lnTo>
                  <a:pt x="4700812" y="5201453"/>
                </a:lnTo>
                <a:lnTo>
                  <a:pt x="0" y="520145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8484804" y="7342713"/>
            <a:ext cx="2196984" cy="7791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074"/>
              </a:lnSpc>
              <a:spcBef>
                <a:spcPct val="0"/>
              </a:spcBef>
            </a:pPr>
            <a:r>
              <a:rPr lang="en-US" sz="2049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Bibliographical information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090968" y="5982523"/>
            <a:ext cx="2984656" cy="7791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074"/>
              </a:lnSpc>
              <a:spcBef>
                <a:spcPct val="0"/>
              </a:spcBef>
            </a:pPr>
            <a:r>
              <a:rPr lang="en-US" sz="2049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Statistical data &amp; indicators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8265605" y="4645226"/>
            <a:ext cx="2635383" cy="7791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074"/>
              </a:lnSpc>
              <a:spcBef>
                <a:spcPct val="0"/>
              </a:spcBef>
            </a:pPr>
            <a:r>
              <a:rPr lang="en-US" sz="2049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User support service (SAU)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8090968" y="3311216"/>
            <a:ext cx="3260467" cy="7791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074"/>
              </a:lnSpc>
              <a:spcBef>
                <a:spcPct val="0"/>
              </a:spcBef>
            </a:pPr>
            <a:r>
              <a:rPr lang="en-US" sz="2049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Services for users with specific needs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3462822" y="4837369"/>
            <a:ext cx="2325842" cy="3981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074"/>
              </a:lnSpc>
              <a:spcBef>
                <a:spcPct val="0"/>
              </a:spcBef>
            </a:pPr>
            <a:r>
              <a:rPr lang="en-US" sz="2049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Digital copies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3462822" y="5982523"/>
            <a:ext cx="2753150" cy="7791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074"/>
              </a:lnSpc>
              <a:spcBef>
                <a:spcPct val="0"/>
              </a:spcBef>
            </a:pPr>
            <a:r>
              <a:rPr lang="en-US" sz="2049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Laptop &amp; other equipment contracts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3080313" y="7342713"/>
            <a:ext cx="3286183" cy="7791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074"/>
              </a:lnSpc>
              <a:spcBef>
                <a:spcPct val="0"/>
              </a:spcBef>
            </a:pPr>
            <a:r>
              <a:rPr lang="en-US" sz="2049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Regulatory documentation review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555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522976" y="3241703"/>
            <a:ext cx="5224012" cy="5685999"/>
          </a:xfrm>
          <a:custGeom>
            <a:avLst/>
            <a:gdLst/>
            <a:ahLst/>
            <a:cxnLst/>
            <a:rect l="l" t="t" r="r" b="b"/>
            <a:pathLst>
              <a:path w="5224012" h="5685999">
                <a:moveTo>
                  <a:pt x="0" y="0"/>
                </a:moveTo>
                <a:lnTo>
                  <a:pt x="5224011" y="0"/>
                </a:lnTo>
                <a:lnTo>
                  <a:pt x="5224011" y="5685999"/>
                </a:lnTo>
                <a:lnTo>
                  <a:pt x="0" y="568599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6972911" y="3241703"/>
            <a:ext cx="5224012" cy="5685999"/>
          </a:xfrm>
          <a:custGeom>
            <a:avLst/>
            <a:gdLst/>
            <a:ahLst/>
            <a:cxnLst/>
            <a:rect l="l" t="t" r="r" b="b"/>
            <a:pathLst>
              <a:path w="5224012" h="5685999">
                <a:moveTo>
                  <a:pt x="0" y="0"/>
                </a:moveTo>
                <a:lnTo>
                  <a:pt x="5224012" y="0"/>
                </a:lnTo>
                <a:lnTo>
                  <a:pt x="5224012" y="5685999"/>
                </a:lnTo>
                <a:lnTo>
                  <a:pt x="0" y="568599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7074692" y="5380730"/>
            <a:ext cx="1003835" cy="1113826"/>
          </a:xfrm>
          <a:custGeom>
            <a:avLst/>
            <a:gdLst/>
            <a:ahLst/>
            <a:cxnLst/>
            <a:rect l="l" t="t" r="r" b="b"/>
            <a:pathLst>
              <a:path w="1003835" h="1113826">
                <a:moveTo>
                  <a:pt x="0" y="0"/>
                </a:moveTo>
                <a:lnTo>
                  <a:pt x="1003836" y="0"/>
                </a:lnTo>
                <a:lnTo>
                  <a:pt x="1003836" y="1113826"/>
                </a:lnTo>
                <a:lnTo>
                  <a:pt x="0" y="111382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60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2558873" y="3241703"/>
            <a:ext cx="5224012" cy="5685999"/>
          </a:xfrm>
          <a:custGeom>
            <a:avLst/>
            <a:gdLst/>
            <a:ahLst/>
            <a:cxnLst/>
            <a:rect l="l" t="t" r="r" b="b"/>
            <a:pathLst>
              <a:path w="5224012" h="5685999">
                <a:moveTo>
                  <a:pt x="0" y="0"/>
                </a:moveTo>
                <a:lnTo>
                  <a:pt x="5224012" y="0"/>
                </a:lnTo>
                <a:lnTo>
                  <a:pt x="5224012" y="5685999"/>
                </a:lnTo>
                <a:lnTo>
                  <a:pt x="0" y="568599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2599479" y="5580438"/>
            <a:ext cx="1231740" cy="714409"/>
          </a:xfrm>
          <a:custGeom>
            <a:avLst/>
            <a:gdLst/>
            <a:ahLst/>
            <a:cxnLst/>
            <a:rect l="l" t="t" r="r" b="b"/>
            <a:pathLst>
              <a:path w="1231740" h="714409">
                <a:moveTo>
                  <a:pt x="0" y="0"/>
                </a:moveTo>
                <a:lnTo>
                  <a:pt x="1231741" y="0"/>
                </a:lnTo>
                <a:lnTo>
                  <a:pt x="1231741" y="714409"/>
                </a:lnTo>
                <a:lnTo>
                  <a:pt x="0" y="71440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60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2699439" y="7259274"/>
            <a:ext cx="1064910" cy="1245508"/>
          </a:xfrm>
          <a:custGeom>
            <a:avLst/>
            <a:gdLst/>
            <a:ahLst/>
            <a:cxnLst/>
            <a:rect l="l" t="t" r="r" b="b"/>
            <a:pathLst>
              <a:path w="1064910" h="1245508">
                <a:moveTo>
                  <a:pt x="0" y="0"/>
                </a:moveTo>
                <a:lnTo>
                  <a:pt x="1064909" y="0"/>
                </a:lnTo>
                <a:lnTo>
                  <a:pt x="1064909" y="1245508"/>
                </a:lnTo>
                <a:lnTo>
                  <a:pt x="0" y="124550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alphaModFix amt="60000"/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2699439" y="3613702"/>
            <a:ext cx="1064910" cy="971972"/>
          </a:xfrm>
          <a:custGeom>
            <a:avLst/>
            <a:gdLst/>
            <a:ahLst/>
            <a:cxnLst/>
            <a:rect l="l" t="t" r="r" b="b"/>
            <a:pathLst>
              <a:path w="1064910" h="971972">
                <a:moveTo>
                  <a:pt x="0" y="0"/>
                </a:moveTo>
                <a:lnTo>
                  <a:pt x="1064909" y="0"/>
                </a:lnTo>
                <a:lnTo>
                  <a:pt x="1064909" y="971972"/>
                </a:lnTo>
                <a:lnTo>
                  <a:pt x="0" y="971972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alphaModFix amt="6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568190" y="3508893"/>
            <a:ext cx="1164625" cy="1122408"/>
          </a:xfrm>
          <a:custGeom>
            <a:avLst/>
            <a:gdLst/>
            <a:ahLst/>
            <a:cxnLst/>
            <a:rect l="l" t="t" r="r" b="b"/>
            <a:pathLst>
              <a:path w="1164625" h="1122408">
                <a:moveTo>
                  <a:pt x="0" y="0"/>
                </a:moveTo>
                <a:lnTo>
                  <a:pt x="1164626" y="0"/>
                </a:lnTo>
                <a:lnTo>
                  <a:pt x="1164626" y="1122407"/>
                </a:lnTo>
                <a:lnTo>
                  <a:pt x="0" y="1122407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alphaModFix amt="60000"/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582064" y="5395588"/>
            <a:ext cx="1150751" cy="1098967"/>
          </a:xfrm>
          <a:custGeom>
            <a:avLst/>
            <a:gdLst/>
            <a:ahLst/>
            <a:cxnLst/>
            <a:rect l="l" t="t" r="r" b="b"/>
            <a:pathLst>
              <a:path w="1150751" h="1098967">
                <a:moveTo>
                  <a:pt x="0" y="0"/>
                </a:moveTo>
                <a:lnTo>
                  <a:pt x="1150752" y="0"/>
                </a:lnTo>
                <a:lnTo>
                  <a:pt x="1150752" y="1098968"/>
                </a:lnTo>
                <a:lnTo>
                  <a:pt x="0" y="1098968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alphaModFix amt="60000"/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6945767" y="3322535"/>
            <a:ext cx="1315413" cy="1431742"/>
          </a:xfrm>
          <a:custGeom>
            <a:avLst/>
            <a:gdLst/>
            <a:ahLst/>
            <a:cxnLst/>
            <a:rect l="l" t="t" r="r" b="b"/>
            <a:pathLst>
              <a:path w="1315413" h="1431742">
                <a:moveTo>
                  <a:pt x="0" y="0"/>
                </a:moveTo>
                <a:lnTo>
                  <a:pt x="1315412" y="0"/>
                </a:lnTo>
                <a:lnTo>
                  <a:pt x="1315412" y="1431741"/>
                </a:lnTo>
                <a:lnTo>
                  <a:pt x="0" y="1431741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alphaModFix amt="60000"/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7022222" y="7306015"/>
            <a:ext cx="1162503" cy="1162503"/>
          </a:xfrm>
          <a:custGeom>
            <a:avLst/>
            <a:gdLst/>
            <a:ahLst/>
            <a:cxnLst/>
            <a:rect l="l" t="t" r="r" b="b"/>
            <a:pathLst>
              <a:path w="1162503" h="1162503">
                <a:moveTo>
                  <a:pt x="0" y="0"/>
                </a:moveTo>
                <a:lnTo>
                  <a:pt x="1162502" y="0"/>
                </a:lnTo>
                <a:lnTo>
                  <a:pt x="1162502" y="1162502"/>
                </a:lnTo>
                <a:lnTo>
                  <a:pt x="0" y="1162502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alphaModFix amt="60000"/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649201" y="7369200"/>
            <a:ext cx="1083615" cy="1083615"/>
          </a:xfrm>
          <a:custGeom>
            <a:avLst/>
            <a:gdLst/>
            <a:ahLst/>
            <a:cxnLst/>
            <a:rect l="l" t="t" r="r" b="b"/>
            <a:pathLst>
              <a:path w="1083615" h="1083615">
                <a:moveTo>
                  <a:pt x="0" y="0"/>
                </a:moveTo>
                <a:lnTo>
                  <a:pt x="1083615" y="0"/>
                </a:lnTo>
                <a:lnTo>
                  <a:pt x="1083615" y="1083614"/>
                </a:lnTo>
                <a:lnTo>
                  <a:pt x="0" y="1083614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alphaModFix amt="60000"/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3034955" y="7293000"/>
            <a:ext cx="3433132" cy="14720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65"/>
              </a:lnSpc>
            </a:pPr>
            <a:r>
              <a:rPr lang="en-US" sz="2046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Developing of regulations, rules and work procedures related to the services it coordinates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139528" y="1431953"/>
            <a:ext cx="9557861" cy="847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6720"/>
              </a:lnSpc>
              <a:spcBef>
                <a:spcPct val="0"/>
              </a:spcBef>
            </a:pPr>
            <a:r>
              <a:rPr lang="en-US" sz="5600" u="none">
                <a:solidFill>
                  <a:srgbClr val="07495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... and it is responsible for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904563" y="3800827"/>
            <a:ext cx="3302027" cy="7481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65"/>
              </a:lnSpc>
            </a:pPr>
            <a:r>
              <a:rPr lang="en-US" sz="2046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CRAI statistical </a:t>
            </a:r>
          </a:p>
          <a:p>
            <a:pPr algn="ctr">
              <a:lnSpc>
                <a:spcPts val="2865"/>
              </a:lnSpc>
            </a:pPr>
            <a:r>
              <a:rPr lang="en-US" sz="2046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data &amp; indicators 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034955" y="5653845"/>
            <a:ext cx="3175957" cy="11100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65"/>
              </a:lnSpc>
            </a:pPr>
            <a:r>
              <a:rPr lang="en-US" sz="2046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External cooperation with REBIUN, CSUC, AQU, COBDC, IDESCAT, etc.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454182" y="8584043"/>
            <a:ext cx="1413883" cy="12057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551"/>
              </a:lnSpc>
              <a:spcBef>
                <a:spcPct val="0"/>
              </a:spcBef>
            </a:pPr>
            <a:r>
              <a:rPr lang="en-US" sz="7959" b="1" u="none" strike="noStrike">
                <a:solidFill>
                  <a:srgbClr val="F9FCFE"/>
                </a:solidFill>
                <a:latin typeface="Heebo Bold"/>
                <a:ea typeface="Heebo Bold"/>
                <a:cs typeface="Heebo Bold"/>
                <a:sym typeface="Heebo Bold"/>
              </a:rPr>
              <a:t>04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8559005" y="3619852"/>
            <a:ext cx="3280490" cy="11100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65"/>
              </a:lnSpc>
            </a:pPr>
            <a:r>
              <a:rPr lang="en-US" sz="2046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Managing work by processes and quality in the CRAI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8530741" y="5712365"/>
            <a:ext cx="3106703" cy="7481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65"/>
              </a:lnSpc>
            </a:pPr>
            <a:r>
              <a:rPr lang="en-US" sz="2046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Drafting of the CRAI annual report 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4164080" y="3644208"/>
            <a:ext cx="3181367" cy="11100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65"/>
              </a:lnSpc>
            </a:pPr>
            <a:r>
              <a:rPr lang="en-US" sz="2046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Creation and management of CRAI satisfaction surveys 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4043420" y="5350415"/>
            <a:ext cx="3302027" cy="14720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65"/>
              </a:lnSpc>
            </a:pPr>
            <a:r>
              <a:rPr lang="en-US" sz="2046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Collecting complaints, suggestions and acknowledgments data of CRAI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4103750" y="7639426"/>
            <a:ext cx="3302027" cy="7481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65"/>
              </a:lnSpc>
            </a:pPr>
            <a:r>
              <a:rPr lang="en-US" sz="2046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CRAI’s Intranet &amp; SharePoint maintenance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8404069" y="7423877"/>
            <a:ext cx="3435426" cy="11601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074"/>
              </a:lnSpc>
              <a:spcBef>
                <a:spcPct val="0"/>
              </a:spcBef>
            </a:pPr>
            <a:r>
              <a:rPr lang="en-US" sz="2049" b="1" spc="102">
                <a:solidFill>
                  <a:srgbClr val="000000"/>
                </a:solidFill>
                <a:latin typeface="Calibri (MS) Bold"/>
                <a:ea typeface="Calibri (MS) Bold"/>
                <a:cs typeface="Calibri (MS) Bold"/>
                <a:sym typeface="Calibri (MS) Bold"/>
              </a:rPr>
              <a:t>Gender equality and harassment risk prevention data within the CRAI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4866" b="-18466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649547" y="600870"/>
            <a:ext cx="3511770" cy="1057921"/>
          </a:xfrm>
          <a:custGeom>
            <a:avLst/>
            <a:gdLst/>
            <a:ahLst/>
            <a:cxnLst/>
            <a:rect l="l" t="t" r="r" b="b"/>
            <a:pathLst>
              <a:path w="3511770" h="1057921">
                <a:moveTo>
                  <a:pt x="0" y="0"/>
                </a:moveTo>
                <a:lnTo>
                  <a:pt x="3511770" y="0"/>
                </a:lnTo>
                <a:lnTo>
                  <a:pt x="3511770" y="1057921"/>
                </a:lnTo>
                <a:lnTo>
                  <a:pt x="0" y="10579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3224414" y="433140"/>
            <a:ext cx="4499066" cy="1393380"/>
          </a:xfrm>
          <a:custGeom>
            <a:avLst/>
            <a:gdLst/>
            <a:ahLst/>
            <a:cxnLst/>
            <a:rect l="l" t="t" r="r" b="b"/>
            <a:pathLst>
              <a:path w="4499066" h="1393380">
                <a:moveTo>
                  <a:pt x="0" y="0"/>
                </a:moveTo>
                <a:lnTo>
                  <a:pt x="4499066" y="0"/>
                </a:lnTo>
                <a:lnTo>
                  <a:pt x="4499066" y="1393381"/>
                </a:lnTo>
                <a:lnTo>
                  <a:pt x="0" y="13933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3882" b="-3882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028700" y="8504144"/>
            <a:ext cx="1697744" cy="594211"/>
          </a:xfrm>
          <a:custGeom>
            <a:avLst/>
            <a:gdLst/>
            <a:ahLst/>
            <a:cxnLst/>
            <a:rect l="l" t="t" r="r" b="b"/>
            <a:pathLst>
              <a:path w="1697744" h="594211">
                <a:moveTo>
                  <a:pt x="0" y="0"/>
                </a:moveTo>
                <a:lnTo>
                  <a:pt x="1697744" y="0"/>
                </a:lnTo>
                <a:lnTo>
                  <a:pt x="1697744" y="594211"/>
                </a:lnTo>
                <a:lnTo>
                  <a:pt x="0" y="59421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4956234" y="7315121"/>
            <a:ext cx="2303066" cy="2210327"/>
          </a:xfrm>
          <a:custGeom>
            <a:avLst/>
            <a:gdLst/>
            <a:ahLst/>
            <a:cxnLst/>
            <a:rect l="l" t="t" r="r" b="b"/>
            <a:pathLst>
              <a:path w="2303066" h="2210327">
                <a:moveTo>
                  <a:pt x="0" y="0"/>
                </a:moveTo>
                <a:lnTo>
                  <a:pt x="2303066" y="0"/>
                </a:lnTo>
                <a:lnTo>
                  <a:pt x="2303066" y="2210327"/>
                </a:lnTo>
                <a:lnTo>
                  <a:pt x="0" y="221032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3485" t="-32981" r="-14141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0157639" y="7902160"/>
            <a:ext cx="5011361" cy="1356140"/>
          </a:xfrm>
          <a:custGeom>
            <a:avLst/>
            <a:gdLst/>
            <a:ahLst/>
            <a:cxnLst/>
            <a:rect l="l" t="t" r="r" b="b"/>
            <a:pathLst>
              <a:path w="5011361" h="1356140">
                <a:moveTo>
                  <a:pt x="0" y="0"/>
                </a:moveTo>
                <a:lnTo>
                  <a:pt x="5011361" y="0"/>
                </a:lnTo>
                <a:lnTo>
                  <a:pt x="5011361" y="1356140"/>
                </a:lnTo>
                <a:lnTo>
                  <a:pt x="0" y="135614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7281163" y="4710113"/>
            <a:ext cx="3456217" cy="857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720"/>
              </a:lnSpc>
            </a:pPr>
            <a:r>
              <a:rPr lang="en-US" sz="5600">
                <a:solidFill>
                  <a:srgbClr val="E7F2FD"/>
                </a:solidFill>
                <a:latin typeface="Heebo Bold"/>
                <a:ea typeface="Heebo Bold"/>
                <a:cs typeface="Heebo Bold"/>
                <a:sym typeface="Heebo Bold"/>
              </a:rPr>
              <a:t>Thank you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888726" y="8801249"/>
            <a:ext cx="6646967" cy="266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60"/>
              </a:lnSpc>
            </a:pPr>
            <a:r>
              <a:rPr lang="en-US" sz="1800">
                <a:solidFill>
                  <a:srgbClr val="F8F8F6"/>
                </a:solidFill>
                <a:latin typeface="Heebo Bold"/>
                <a:ea typeface="Heebo Bold"/>
                <a:cs typeface="Heebo Bold"/>
                <a:sym typeface="Heebo Bold"/>
              </a:rPr>
              <a:t>CRAI of the University of Barcelona, academic year 2024-2025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2438a32-e18b-4eac-be57-1917724db1f8" xsi:nil="true"/>
    <lcf76f155ced4ddcb4097134ff3c332f xmlns="ddb21e13-8baf-4c06-a40a-5204f637839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A5529F498FB14EAA74E2E5F5BC3D38" ma:contentTypeVersion="18" ma:contentTypeDescription="Crea un document nou" ma:contentTypeScope="" ma:versionID="ef88bee1d9460a97b5b44eefbaf02d9c">
  <xsd:schema xmlns:xsd="http://www.w3.org/2001/XMLSchema" xmlns:xs="http://www.w3.org/2001/XMLSchema" xmlns:p="http://schemas.microsoft.com/office/2006/metadata/properties" xmlns:ns2="02438a32-e18b-4eac-be57-1917724db1f8" xmlns:ns3="ddb21e13-8baf-4c06-a40a-5204f637839d" targetNamespace="http://schemas.microsoft.com/office/2006/metadata/properties" ma:root="true" ma:fieldsID="3a816ca0eb9921783363f1a9ae4d6f58" ns2:_="" ns3:_="">
    <xsd:import namespace="02438a32-e18b-4eac-be57-1917724db1f8"/>
    <xsd:import namespace="ddb21e13-8baf-4c06-a40a-5204f637839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38a32-e18b-4eac-be57-1917724db1f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t amb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'ha compartit amb detal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8ab6d60-f751-4e9b-bd7b-cce21d042906}" ma:internalName="TaxCatchAll" ma:showField="CatchAllData" ma:web="02438a32-e18b-4eac-be57-1917724db1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b21e13-8baf-4c06-a40a-5204f63783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Etiquetes de la imatge" ma:readOnly="false" ma:fieldId="{5cf76f15-5ced-4ddc-b409-7134ff3c332f}" ma:taxonomyMulti="true" ma:sspId="87c5a2b0-51b2-40d4-af1d-8383668458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7C4055-51B2-4AC2-AB1F-325069D33292}">
  <ds:schemaRefs>
    <ds:schemaRef ds:uri="http://schemas.microsoft.com/office/2006/documentManagement/types"/>
    <ds:schemaRef ds:uri="http://purl.org/dc/dcmitype/"/>
    <ds:schemaRef ds:uri="http://purl.org/dc/terms/"/>
    <ds:schemaRef ds:uri="02438a32-e18b-4eac-be57-1917724db1f8"/>
    <ds:schemaRef ds:uri="http://purl.org/dc/elements/1.1/"/>
    <ds:schemaRef ds:uri="ddb21e13-8baf-4c06-a40a-5204f637839d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CE33809-BB5C-4A7C-9E33-39ABEF8C32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71B2C6-158A-41E1-8589-67A0352397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438a32-e18b-4eac-be57-1917724db1f8"/>
    <ds:schemaRef ds:uri="ddb21e13-8baf-4c06-a40a-5204f63783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231</Words>
  <Application>Microsoft Office PowerPoint</Application>
  <PresentationFormat>Personalitzat</PresentationFormat>
  <Paragraphs>35</Paragraphs>
  <Slides>6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6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6</vt:i4>
      </vt:variant>
    </vt:vector>
  </HeadingPairs>
  <TitlesOfParts>
    <vt:vector size="13" baseType="lpstr">
      <vt:lpstr>Calibri (MS) Bold</vt:lpstr>
      <vt:lpstr>Arial</vt:lpstr>
      <vt:lpstr>Calibri</vt:lpstr>
      <vt:lpstr>Heebo Bold</vt:lpstr>
      <vt:lpstr>League Spartan</vt:lpstr>
      <vt:lpstr>Calibri (MS)</vt:lpstr>
      <vt:lpstr>Office Theme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CRAI User Services Unit. Academic year 2024-25</dc:title>
  <dc:creator>Unitat de Serveis a Usuaris del CRAI</dc:creator>
  <cp:keywords>CRAI, unit, user services, user training, University of Barcelona,</cp:keywords>
  <cp:lastModifiedBy>Laia Bonet Bagant</cp:lastModifiedBy>
  <cp:revision>1</cp:revision>
  <dcterms:created xsi:type="dcterms:W3CDTF">2006-08-16T00:00:00Z</dcterms:created>
  <dcterms:modified xsi:type="dcterms:W3CDTF">2024-10-29T07:22:31Z</dcterms:modified>
  <dc:identifier>DAGSbgv2XJQ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0x010100EDA5529F498FB14EAA74E2E5F5BC3D38</vt:lpwstr>
  </property>
</Properties>
</file>